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300" r:id="rId2"/>
    <p:sldId id="276" r:id="rId3"/>
    <p:sldId id="427" r:id="rId4"/>
    <p:sldId id="298" r:id="rId5"/>
    <p:sldId id="302" r:id="rId6"/>
    <p:sldId id="303" r:id="rId7"/>
    <p:sldId id="304" r:id="rId8"/>
    <p:sldId id="389" r:id="rId9"/>
    <p:sldId id="405" r:id="rId10"/>
    <p:sldId id="345" r:id="rId11"/>
    <p:sldId id="393" r:id="rId12"/>
    <p:sldId id="406" r:id="rId13"/>
    <p:sldId id="346" r:id="rId14"/>
    <p:sldId id="395" r:id="rId15"/>
    <p:sldId id="407" r:id="rId16"/>
    <p:sldId id="348" r:id="rId17"/>
    <p:sldId id="421" r:id="rId18"/>
    <p:sldId id="363" r:id="rId19"/>
    <p:sldId id="364" r:id="rId20"/>
    <p:sldId id="369" r:id="rId21"/>
    <p:sldId id="349" r:id="rId22"/>
    <p:sldId id="370" r:id="rId23"/>
    <p:sldId id="385" r:id="rId24"/>
    <p:sldId id="397" r:id="rId25"/>
    <p:sldId id="408" r:id="rId26"/>
    <p:sldId id="426" r:id="rId27"/>
    <p:sldId id="398" r:id="rId28"/>
    <p:sldId id="409" r:id="rId29"/>
    <p:sldId id="401" r:id="rId30"/>
    <p:sldId id="428" r:id="rId31"/>
    <p:sldId id="404" r:id="rId32"/>
    <p:sldId id="430" r:id="rId33"/>
    <p:sldId id="399" r:id="rId34"/>
    <p:sldId id="410" r:id="rId35"/>
    <p:sldId id="383" r:id="rId36"/>
    <p:sldId id="422" r:id="rId37"/>
    <p:sldId id="330" r:id="rId38"/>
    <p:sldId id="400" r:id="rId39"/>
    <p:sldId id="411" r:id="rId40"/>
    <p:sldId id="332" r:id="rId41"/>
    <p:sldId id="390" r:id="rId42"/>
    <p:sldId id="356" r:id="rId43"/>
    <p:sldId id="335" r:id="rId44"/>
    <p:sldId id="340" r:id="rId45"/>
    <p:sldId id="374" r:id="rId46"/>
    <p:sldId id="342" r:id="rId47"/>
  </p:sldIdLst>
  <p:sldSz cx="36580763" cy="20580350"/>
  <p:notesSz cx="6858000" cy="9144000"/>
  <p:embeddedFontLst>
    <p:embeddedFont>
      <p:font typeface="Vollkorn Bold" panose="02000503080000020003" pitchFamily="2" charset="0"/>
      <p:bold r:id="rId49"/>
    </p:embeddedFont>
    <p:embeddedFont>
      <p:font typeface="Mangal" panose="02040503050203030202" pitchFamily="18" charset="0"/>
      <p:regular r:id="rId50"/>
      <p:bold r:id="rId51"/>
    </p:embeddedFont>
    <p:embeddedFont>
      <p:font typeface="Vollkorn Regular" panose="02000503070000020003" pitchFamily="2" charset="0"/>
      <p:regular r:id="rId52"/>
    </p:embeddedFont>
    <p:embeddedFont>
      <p:font typeface="Narkisim" panose="020E0502050101010101" pitchFamily="34" charset="-79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MS Gothic" panose="020B0609070205080204" pitchFamily="49" charset="-128"/>
      <p:regular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Microsoft YaHei" panose="020B0503020204020204" pitchFamily="34" charset="-122"/>
      <p:regular r:id="rId65"/>
      <p:bold r:id="rId66"/>
    </p:embeddedFont>
    <p:embeddedFont>
      <p:font typeface="Patua One" panose="02000000000000000000" pitchFamily="2" charset="0"/>
      <p:regular r:id="rId67"/>
    </p:embeddedFont>
  </p:embeddedFontLst>
  <p:defaultTextStyle>
    <a:defPPr>
      <a:defRPr lang="en-US"/>
    </a:defPPr>
    <a:lvl1pPr marL="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3" userDrawn="1">
          <p15:clr>
            <a:srgbClr val="A4A3A4"/>
          </p15:clr>
        </p15:guide>
        <p15:guide id="2" orient="horz" pos="8246">
          <p15:clr>
            <a:srgbClr val="A4A3A4"/>
          </p15:clr>
        </p15:guide>
        <p15:guide id="3" pos="1515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uel Gratzl" initials="S.G." lastIdx="4" clrIdx="0"/>
  <p:cmAuthor id="1" name="Josef Gratzl" initials="J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DC"/>
    <a:srgbClr val="00A650"/>
    <a:srgbClr val="004C24"/>
    <a:srgbClr val="007437"/>
    <a:srgbClr val="00582A"/>
    <a:srgbClr val="004822"/>
    <a:srgbClr val="005C2C"/>
    <a:srgbClr val="008A42"/>
    <a:srgbClr val="000000"/>
    <a:srgbClr val="718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513" autoAdjust="0"/>
  </p:normalViewPr>
  <p:slideViewPr>
    <p:cSldViewPr snapToGrid="0">
      <p:cViewPr varScale="1">
        <p:scale>
          <a:sx n="19" d="100"/>
          <a:sy n="19" d="100"/>
        </p:scale>
        <p:origin x="540" y="30"/>
      </p:cViewPr>
      <p:guideLst>
        <p:guide orient="horz" pos="2763"/>
        <p:guide orient="horz" pos="8246"/>
        <p:guide pos="15153"/>
      </p:guideLst>
    </p:cSldViewPr>
  </p:slideViewPr>
  <p:outlineViewPr>
    <p:cViewPr>
      <p:scale>
        <a:sx n="33" d="100"/>
        <a:sy n="33" d="100"/>
      </p:scale>
      <p:origin x="0" y="95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15.10.2013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4175" y="695325"/>
            <a:ext cx="6089650" cy="3427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830997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13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4865608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62963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4865608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48493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4865608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0891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7820263"/>
          </a:xfrm>
        </p:spPr>
        <p:txBody>
          <a:bodyPr>
            <a:spAutoFit/>
          </a:bodyPr>
          <a:lstStyle/>
          <a:p>
            <a:pPr lvl="0"/>
            <a:endParaRPr lang="en-US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8153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7820263"/>
          </a:xfrm>
        </p:spPr>
        <p:txBody>
          <a:bodyPr>
            <a:spAutoFit/>
          </a:bodyPr>
          <a:lstStyle/>
          <a:p>
            <a:pPr lvl="0"/>
            <a:endParaRPr lang="en-US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642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7820263"/>
          </a:xfrm>
        </p:spPr>
        <p:txBody>
          <a:bodyPr>
            <a:spAutoFit/>
          </a:bodyPr>
          <a:lstStyle/>
          <a:p>
            <a:pPr lvl="0"/>
            <a:endParaRPr lang="en-US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35282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264961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0206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45577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83575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67047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27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30995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83099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16941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83099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85292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83099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5792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83099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79284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83099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88161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91520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7725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268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1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4944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950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19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97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98120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54629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29946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341461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77860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13997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7061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57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08230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92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06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3738"/>
            <a:ext cx="6092825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524315"/>
          </a:xfrm>
        </p:spPr>
        <p:txBody>
          <a:bodyPr>
            <a:spAutoFit/>
          </a:bodyPr>
          <a:lstStyle/>
          <a:p>
            <a:pPr lvl="0"/>
            <a:endParaRPr lang="de-AT" baseline="0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926980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3738"/>
            <a:ext cx="6092825" cy="3429000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1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907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4175" y="695325"/>
            <a:ext cx="6089650" cy="3427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00110"/>
          </a:xfrm>
        </p:spPr>
        <p:txBody>
          <a:bodyPr>
            <a:spAutoFit/>
          </a:bodyPr>
          <a:lstStyle/>
          <a:p>
            <a:pPr lvl="0"/>
            <a:endParaRPr lang="en-US" sz="2000" dirty="0">
              <a:latin typeface="Arial" pitchFamily="18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240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6740307"/>
          </a:xfrm>
        </p:spPr>
        <p:txBody>
          <a:bodyPr>
            <a:spAutoFit/>
          </a:bodyPr>
          <a:lstStyle/>
          <a:p>
            <a:pPr lvl="0"/>
            <a:endParaRPr lang="en-US" noProof="0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23983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6740307"/>
          </a:xfrm>
        </p:spPr>
        <p:txBody>
          <a:bodyPr>
            <a:spAutoFit/>
          </a:bodyPr>
          <a:lstStyle/>
          <a:p>
            <a:pPr lvl="0"/>
            <a:endParaRPr lang="en-US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41624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2649617"/>
          </a:xfrm>
        </p:spPr>
        <p:txBody>
          <a:bodyPr>
            <a:spAutoFit/>
          </a:bodyPr>
          <a:lstStyle/>
          <a:p>
            <a:pPr lvl="0"/>
            <a:endParaRPr lang="en-US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34485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2649617"/>
          </a:xfrm>
        </p:spPr>
        <p:txBody>
          <a:bodyPr>
            <a:spAutoFit/>
          </a:bodyPr>
          <a:lstStyle/>
          <a:p>
            <a:pPr lvl="0"/>
            <a:endParaRPr lang="en-US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353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12649617"/>
          </a:xfrm>
        </p:spPr>
        <p:txBody>
          <a:bodyPr>
            <a:spAutoFit/>
          </a:bodyPr>
          <a:lstStyle/>
          <a:p>
            <a:pPr lvl="0"/>
            <a:endParaRPr lang="en-US" dirty="0" smtClean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5253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558" y="4527763"/>
            <a:ext cx="31093649" cy="44114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Talk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10767" y="10578296"/>
            <a:ext cx="29671159" cy="20262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>
                <a:solidFill>
                  <a:srgbClr val="00ACDC"/>
                </a:solidFill>
              </a:rPr>
              <a:t>Presenting</a:t>
            </a:r>
            <a:r>
              <a:rPr lang="en-US" baseline="0" dirty="0" smtClean="0">
                <a:solidFill>
                  <a:srgbClr val="00ACDC"/>
                </a:solidFill>
              </a:rPr>
              <a:t> Author in blue</a:t>
            </a:r>
            <a:r>
              <a:rPr lang="en-US" dirty="0" smtClean="0">
                <a:solidFill>
                  <a:srgbClr val="00ACDC"/>
                </a:solidFill>
              </a:rPr>
              <a:t>,</a:t>
            </a:r>
            <a:r>
              <a:rPr lang="en-US" dirty="0" smtClean="0"/>
              <a:t> Other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gradFill>
          <a:gsLst>
            <a:gs pos="48000">
              <a:srgbClr val="000000"/>
            </a:gs>
            <a:gs pos="49000">
              <a:schemeClr val="bg1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1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8" y="5680241"/>
            <a:ext cx="31093649" cy="4087485"/>
          </a:xfrm>
        </p:spPr>
        <p:txBody>
          <a:bodyPr anchor="t"/>
          <a:lstStyle>
            <a:lvl1pPr algn="ctr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8" y="11730780"/>
            <a:ext cx="31093649" cy="4501949"/>
          </a:xfrm>
        </p:spPr>
        <p:txBody>
          <a:bodyPr anchor="b"/>
          <a:lstStyle>
            <a:lvl1pPr marL="0" indent="0" algn="ctr">
              <a:buNone/>
              <a:defRPr sz="80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5" y="13224785"/>
            <a:ext cx="24330908" cy="4087485"/>
          </a:xfrm>
        </p:spPr>
        <p:txBody>
          <a:bodyPr anchor="t"/>
          <a:lstStyle>
            <a:lvl1pPr algn="l">
              <a:defRPr sz="16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5" y="8722832"/>
            <a:ext cx="24330908" cy="4501949"/>
          </a:xfrm>
        </p:spPr>
        <p:txBody>
          <a:bodyPr anchor="b"/>
          <a:lstStyle>
            <a:lvl1pPr marL="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906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811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7177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623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529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435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341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3247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4" y="9426308"/>
            <a:ext cx="6337129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14700" b="0">
                <a:latin typeface="Lato" panose="020F0502020204030203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q long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365812" tIns="182906" rIns="365812" bIns="182906" rtlCol="0" anchor="ctr">
            <a:normAutofit/>
          </a:bodyPr>
          <a:lstStyle>
            <a:lvl1pPr>
              <a:defRPr lang="en-US" sz="14700" b="0" dirty="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2489552" indent="0">
              <a:defRPr/>
            </a:lvl4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02292" y="4477444"/>
            <a:ext cx="17602804" cy="1095715"/>
          </a:xfrm>
        </p:spPr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6324225" y="4445710"/>
            <a:ext cx="8535512" cy="1095715"/>
          </a:xfrm>
        </p:spPr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336460" y="3724825"/>
            <a:ext cx="31004466" cy="2551041"/>
          </a:xfrm>
        </p:spPr>
        <p:txBody>
          <a:bodyPr anchor="ctr">
            <a:noAutofit/>
          </a:bodyPr>
          <a:lstStyle>
            <a:lvl1pPr>
              <a:defRPr sz="11200"/>
            </a:lvl1pPr>
            <a:lvl2pPr>
              <a:defRPr sz="9600"/>
            </a:lvl2pPr>
            <a:lvl3pPr>
              <a:defRPr sz="8000"/>
            </a:lvl3pPr>
            <a:lvl4pPr>
              <a:defRPr sz="7200"/>
            </a:lvl4pPr>
            <a:lvl5pPr>
              <a:defRPr sz="7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3" name="Rectangle 4"/>
          <p:cNvSpPr/>
          <p:nvPr userDrawn="1"/>
        </p:nvSpPr>
        <p:spPr>
          <a:xfrm>
            <a:off x="5036554" y="3470177"/>
            <a:ext cx="33416067" cy="3060339"/>
          </a:xfrm>
          <a:prstGeom prst="rect">
            <a:avLst/>
          </a:prstGeom>
          <a:solidFill>
            <a:schemeClr val="tx1">
              <a:lumMod val="50000"/>
              <a:lumOff val="50000"/>
              <a:alpha val="74118"/>
            </a:schemeClr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2" y="1708448"/>
            <a:ext cx="4665672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rgbClr val="004C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038" y="8575146"/>
            <a:ext cx="32922687" cy="343005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2" y="1685934"/>
            <a:ext cx="4665672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5184925" y="2333291"/>
            <a:ext cx="26210912" cy="1591376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2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4280" y="19106675"/>
            <a:ext cx="17602804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Samuel Gratzl, Johannes Kepler University,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3" y="19074941"/>
            <a:ext cx="8535512" cy="1095715"/>
          </a:xfrm>
          <a:prstGeom prst="rect">
            <a:avLst/>
          </a:prstGeom>
        </p:spPr>
        <p:txBody>
          <a:bodyPr vert="horz" lIns="365812" tIns="182906" rIns="365812" bIns="182906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51" r:id="rId4"/>
    <p:sldLayoutId id="2147483650" r:id="rId5"/>
    <p:sldLayoutId id="2147483669" r:id="rId6"/>
    <p:sldLayoutId id="2147483665" r:id="rId7"/>
    <p:sldLayoutId id="2147483654" r:id="rId8"/>
    <p:sldLayoutId id="2147483667" r:id="rId9"/>
    <p:sldLayoutId id="214748366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3658118" rtl="0" eaLnBrk="1" latinLnBrk="0" hangingPunct="1">
        <a:spcBef>
          <a:spcPct val="0"/>
        </a:spcBef>
        <a:buNone/>
        <a:defRPr lang="en-US" sz="14700" b="0" kern="1200" noProof="0" dirty="0">
          <a:solidFill>
            <a:schemeClr val="bg1"/>
          </a:solidFill>
          <a:latin typeface="Lato" panose="020F0502020204030203" pitchFamily="34" charset="0"/>
          <a:ea typeface="+mj-ea"/>
          <a:cs typeface="Narkisim" pitchFamily="34" charset="-79"/>
        </a:defRPr>
      </a:lvl1pPr>
    </p:titleStyle>
    <p:bodyStyle>
      <a:lvl1pPr marL="0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107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1pPr>
      <a:lvl2pPr marL="730355" indent="0" algn="l" defTabSz="1440204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96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2pPr>
      <a:lvl3pPr marL="1435303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88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3pPr>
      <a:lvl4pPr marL="2864258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4pPr>
      <a:lvl5pPr marL="3594609" indent="0" algn="l" defTabSz="3658118" rtl="0" eaLnBrk="1" latinLnBrk="0" hangingPunct="1">
        <a:spcBef>
          <a:spcPct val="20000"/>
        </a:spcBef>
        <a:buClr>
          <a:srgbClr val="00ACDC"/>
        </a:buClr>
        <a:buFont typeface="Arial" pitchFamily="34" charset="0"/>
        <a:buNone/>
        <a:defRPr sz="7200" kern="1200">
          <a:solidFill>
            <a:schemeClr val="bg1"/>
          </a:solidFill>
          <a:latin typeface="Lato" panose="020F0502020204030203" pitchFamily="34" charset="0"/>
          <a:ea typeface="+mn-ea"/>
          <a:cs typeface="+mn-cs"/>
        </a:defRPr>
      </a:lvl5pPr>
      <a:lvl6pPr marL="1005982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888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7944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7002" indent="-914529" algn="l" defTabSz="3658118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9060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8118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7177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6236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529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4355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341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2473" algn="l" defTabSz="3658118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22346909" y="15110688"/>
            <a:ext cx="5760000" cy="5045407"/>
            <a:chOff x="28593382" y="14460166"/>
            <a:chExt cx="5760000" cy="5045407"/>
          </a:xfrm>
        </p:grpSpPr>
        <p:sp>
          <p:nvSpPr>
            <p:cNvPr id="16" name="Textfeld 15"/>
            <p:cNvSpPr txBox="1"/>
            <p:nvPr/>
          </p:nvSpPr>
          <p:spPr>
            <a:xfrm>
              <a:off x="28593382" y="18246047"/>
              <a:ext cx="5760000" cy="12595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610" tIns="163305" rIns="326610" bIns="163305" anchorCtr="0" compatLnSpc="0"/>
            <a:lstStyle/>
            <a:p>
              <a:pPr algn="ctr" hangingPunct="0"/>
              <a:r>
                <a:rPr lang="en-US" sz="5400" dirty="0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Nils </a:t>
              </a:r>
              <a:r>
                <a:rPr lang="en-US" sz="5400" dirty="0" err="1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Gehlenborg</a:t>
              </a:r>
              <a:endParaRPr lang="en-US" sz="5400" dirty="0">
                <a:latin typeface="Lato" panose="020F0502020204030203" pitchFamily="34" charset="0"/>
                <a:ea typeface="Microsoft YaHei" pitchFamily="2"/>
                <a:cs typeface="Mangal" pitchFamily="2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568382" y="14460166"/>
              <a:ext cx="3810000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</p:grpSp>
      <p:grpSp>
        <p:nvGrpSpPr>
          <p:cNvPr id="5" name="Gruppieren 4"/>
          <p:cNvGrpSpPr/>
          <p:nvPr/>
        </p:nvGrpSpPr>
        <p:grpSpPr>
          <a:xfrm>
            <a:off x="28371414" y="15111935"/>
            <a:ext cx="5760000" cy="5044160"/>
            <a:chOff x="21573844" y="14460166"/>
            <a:chExt cx="5760000" cy="5044160"/>
          </a:xfrm>
        </p:grpSpPr>
        <p:sp>
          <p:nvSpPr>
            <p:cNvPr id="15" name="Textfeld 14"/>
            <p:cNvSpPr txBox="1"/>
            <p:nvPr/>
          </p:nvSpPr>
          <p:spPr>
            <a:xfrm>
              <a:off x="21573844" y="18244800"/>
              <a:ext cx="5760000" cy="12595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610" tIns="163305" rIns="326610" bIns="163305" anchorCtr="0" compatLnSpc="0"/>
            <a:lstStyle/>
            <a:p>
              <a:pPr algn="ctr" hangingPunct="0"/>
              <a:r>
                <a:rPr lang="en-US" sz="5400" dirty="0" err="1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Hanspeter</a:t>
              </a:r>
              <a:r>
                <a:rPr lang="en-US" sz="5400" dirty="0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 </a:t>
              </a:r>
              <a:r>
                <a:rPr lang="en-US" sz="5400" dirty="0" err="1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Pfister</a:t>
              </a:r>
              <a:endParaRPr lang="en-US" sz="5400" dirty="0">
                <a:latin typeface="Lato" panose="020F0502020204030203" pitchFamily="34" charset="0"/>
                <a:ea typeface="Microsoft YaHei" pitchFamily="2"/>
                <a:cs typeface="Mangal" pitchFamily="2"/>
              </a:endParaRPr>
            </a:p>
          </p:txBody>
        </p:sp>
        <p:pic>
          <p:nvPicPr>
            <p:cNvPr id="1027" name="Picture 3" descr="D:\w\papers\paper-lineup\presentation\figures\person_pfister_hanspete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8844" y="14460166"/>
              <a:ext cx="3810000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</p:grpSp>
      <p:grpSp>
        <p:nvGrpSpPr>
          <p:cNvPr id="4" name="Gruppieren 3"/>
          <p:cNvGrpSpPr/>
          <p:nvPr/>
        </p:nvGrpSpPr>
        <p:grpSpPr>
          <a:xfrm>
            <a:off x="16322404" y="15110688"/>
            <a:ext cx="5760000" cy="5045407"/>
            <a:chOff x="15798465" y="14460166"/>
            <a:chExt cx="5760000" cy="5045407"/>
          </a:xfrm>
        </p:grpSpPr>
        <p:sp>
          <p:nvSpPr>
            <p:cNvPr id="14" name="Textfeld 13"/>
            <p:cNvSpPr txBox="1"/>
            <p:nvPr/>
          </p:nvSpPr>
          <p:spPr>
            <a:xfrm>
              <a:off x="15798465" y="18246047"/>
              <a:ext cx="5760000" cy="12595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610" tIns="163305" rIns="326610" bIns="163305" anchorCtr="0" compatLnSpc="0"/>
            <a:lstStyle/>
            <a:p>
              <a:pPr algn="ctr" hangingPunct="0"/>
              <a:r>
                <a:rPr lang="en-US" sz="5400" dirty="0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Alexander </a:t>
              </a:r>
              <a:r>
                <a:rPr lang="en-US" sz="5400" dirty="0" err="1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Lex</a:t>
              </a:r>
              <a:endParaRPr lang="en-US" sz="5400" dirty="0">
                <a:latin typeface="Lato" panose="020F0502020204030203" pitchFamily="34" charset="0"/>
                <a:ea typeface="Microsoft YaHei" pitchFamily="2"/>
                <a:cs typeface="Mangal" pitchFamily="2"/>
              </a:endParaRPr>
            </a:p>
          </p:txBody>
        </p:sp>
        <p:pic>
          <p:nvPicPr>
            <p:cNvPr id="1029" name="Picture 5" descr="D:\w\papers\paper-lineup\presentation\figures\person_lex_alexand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3465" y="14460166"/>
              <a:ext cx="3810000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</p:grpSp>
      <p:grpSp>
        <p:nvGrpSpPr>
          <p:cNvPr id="3" name="Gruppieren 2"/>
          <p:cNvGrpSpPr/>
          <p:nvPr/>
        </p:nvGrpSpPr>
        <p:grpSpPr>
          <a:xfrm>
            <a:off x="8685678" y="15110688"/>
            <a:ext cx="5760000" cy="5045407"/>
            <a:chOff x="7991945" y="14460166"/>
            <a:chExt cx="5760000" cy="5045407"/>
          </a:xfrm>
        </p:grpSpPr>
        <p:sp>
          <p:nvSpPr>
            <p:cNvPr id="13" name="Textfeld 12"/>
            <p:cNvSpPr txBox="1"/>
            <p:nvPr/>
          </p:nvSpPr>
          <p:spPr>
            <a:xfrm>
              <a:off x="7991945" y="18246047"/>
              <a:ext cx="5760000" cy="12595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610" tIns="163305" rIns="326610" bIns="163305" anchorCtr="0" compatLnSpc="0"/>
            <a:lstStyle/>
            <a:p>
              <a:pPr algn="ctr" hangingPunct="0"/>
              <a:r>
                <a:rPr lang="en-US" sz="5400" dirty="0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Marc </a:t>
              </a:r>
              <a:r>
                <a:rPr lang="en-US" sz="5400" dirty="0" err="1" smtClean="0"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Streit</a:t>
              </a:r>
              <a:endParaRPr lang="en-US" sz="5400" dirty="0">
                <a:latin typeface="Lato" panose="020F0502020204030203" pitchFamily="34" charset="0"/>
                <a:ea typeface="Microsoft YaHei" pitchFamily="2"/>
                <a:cs typeface="Mangal" pitchFamily="2"/>
              </a:endParaRPr>
            </a:p>
          </p:txBody>
        </p:sp>
        <p:pic>
          <p:nvPicPr>
            <p:cNvPr id="1026" name="Picture 2" descr="D:\w\papers\paper-lineup\presentation\figures\person_streit_mark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945" y="14460166"/>
              <a:ext cx="3810000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</p:grpSp>
      <p:grpSp>
        <p:nvGrpSpPr>
          <p:cNvPr id="2" name="Gruppieren 1"/>
          <p:cNvGrpSpPr/>
          <p:nvPr/>
        </p:nvGrpSpPr>
        <p:grpSpPr>
          <a:xfrm>
            <a:off x="2661173" y="15111888"/>
            <a:ext cx="5760000" cy="5044207"/>
            <a:chOff x="2227382" y="14461366"/>
            <a:chExt cx="5760000" cy="5044207"/>
          </a:xfrm>
        </p:grpSpPr>
        <p:sp>
          <p:nvSpPr>
            <p:cNvPr id="12" name="Textfeld 11"/>
            <p:cNvSpPr txBox="1"/>
            <p:nvPr/>
          </p:nvSpPr>
          <p:spPr>
            <a:xfrm>
              <a:off x="2227382" y="18246047"/>
              <a:ext cx="5760000" cy="12595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26610" tIns="163305" rIns="326610" bIns="163305" anchorCtr="0" compatLnSpc="0"/>
            <a:lstStyle/>
            <a:p>
              <a:pPr algn="ctr" hangingPunct="0"/>
              <a:r>
                <a:rPr lang="en-US" sz="5400" b="1" dirty="0" smtClean="0">
                  <a:solidFill>
                    <a:srgbClr val="00A650"/>
                  </a:solidFill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Samuel </a:t>
              </a:r>
              <a:r>
                <a:rPr lang="en-US" sz="5400" b="1" dirty="0" err="1" smtClean="0">
                  <a:solidFill>
                    <a:srgbClr val="00A650"/>
                  </a:solidFill>
                  <a:latin typeface="Lato" panose="020F0502020204030203" pitchFamily="34" charset="0"/>
                  <a:ea typeface="Microsoft YaHei" pitchFamily="2"/>
                  <a:cs typeface="Mangal" pitchFamily="2"/>
                </a:rPr>
                <a:t>Gratzl</a:t>
              </a:r>
              <a:endParaRPr lang="en-US" sz="5400" b="1" dirty="0">
                <a:solidFill>
                  <a:srgbClr val="00A650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2982" y="14461366"/>
              <a:ext cx="3808800" cy="3808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204" y="11017204"/>
            <a:ext cx="6635480" cy="330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w\papers\paper-lineup\presentation\figures\harvar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856" y="11292747"/>
            <a:ext cx="9407066" cy="25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0"/>
          <p:cNvSpPr/>
          <p:nvPr/>
        </p:nvSpPr>
        <p:spPr>
          <a:xfrm>
            <a:off x="0" y="1718384"/>
            <a:ext cx="36578495" cy="5009356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84" dir="2700000" algn="tl">
              <a:srgbClr val="000000">
                <a:alpha val="40000"/>
              </a:srgbClr>
            </a:outerShdw>
          </a:effectLst>
        </p:spPr>
        <p:txBody>
          <a:bodyPr vert="horz" wrap="square" lIns="1306440" tIns="679349" rIns="1306440" bIns="679349" anchor="t" anchorCtr="0" compatLnSpc="0"/>
          <a:lstStyle>
            <a:defPPr>
              <a:defRPr lang="en-US"/>
            </a:defPPr>
            <a:lvl1pPr marL="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906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8118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7177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6236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529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435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341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3247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262"/>
              </a:spcBef>
              <a:tabLst>
                <a:tab pos="13274737" algn="l"/>
                <a:tab pos="26550780" algn="l"/>
                <a:tab pos="39825517" algn="l"/>
                <a:tab pos="53101560" algn="l"/>
                <a:tab pos="66376297" algn="l"/>
                <a:tab pos="79652340" algn="l"/>
                <a:tab pos="92927077" algn="l"/>
                <a:tab pos="106203120" algn="l"/>
                <a:tab pos="119477857" algn="l"/>
                <a:tab pos="132752594" algn="l"/>
                <a:tab pos="146028637" algn="l"/>
              </a:tabLst>
            </a:pPr>
            <a:r>
              <a:rPr lang="en-GB" sz="20900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ua One" panose="02000000000000000000" pitchFamily="2" charset="0"/>
                <a:ea typeface="Microsoft YaHei" pitchFamily="2"/>
                <a:cs typeface="Mangal" pitchFamily="2"/>
              </a:rPr>
              <a:t>LineUp</a:t>
            </a:r>
            <a:endParaRPr lang="en-GB" sz="20900" spc="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ua One" panose="02000000000000000000" pitchFamily="2" charset="0"/>
              <a:ea typeface="Microsoft YaHei" pitchFamily="2"/>
              <a:cs typeface="Mangal" pitchFamily="2"/>
            </a:endParaRPr>
          </a:p>
        </p:txBody>
      </p:sp>
      <p:sp>
        <p:nvSpPr>
          <p:cNvPr id="27" name="Rectangle 10"/>
          <p:cNvSpPr/>
          <p:nvPr/>
        </p:nvSpPr>
        <p:spPr>
          <a:xfrm>
            <a:off x="-1" y="5357565"/>
            <a:ext cx="36578495" cy="2815516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84" dir="2700000" algn="tl">
              <a:srgbClr val="000000">
                <a:alpha val="40000"/>
              </a:srgbClr>
            </a:outerShdw>
          </a:effectLst>
        </p:spPr>
        <p:txBody>
          <a:bodyPr vert="horz" wrap="square" lIns="1306440" tIns="679349" rIns="1306440" bIns="679349" anchor="t" anchorCtr="0" compatLnSpc="0"/>
          <a:lstStyle>
            <a:defPPr>
              <a:defRPr lang="en-US"/>
            </a:defPPr>
            <a:lvl1pPr marL="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906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8118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7177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6236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529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435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341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3247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262"/>
              </a:spcBef>
              <a:tabLst>
                <a:tab pos="13274737" algn="l"/>
                <a:tab pos="26550780" algn="l"/>
                <a:tab pos="39825517" algn="l"/>
                <a:tab pos="53101560" algn="l"/>
                <a:tab pos="66376297" algn="l"/>
                <a:tab pos="79652340" algn="l"/>
                <a:tab pos="92927077" algn="l"/>
                <a:tab pos="106203120" algn="l"/>
                <a:tab pos="119477857" algn="l"/>
                <a:tab pos="132752594" algn="l"/>
                <a:tab pos="146028637" algn="l"/>
              </a:tabLst>
            </a:pPr>
            <a:r>
              <a:rPr lang="en-GB" sz="12000" dirty="0" smtClean="0">
                <a:solidFill>
                  <a:srgbClr val="FFFFFF"/>
                </a:solidFill>
                <a:latin typeface="Vollkorn Regular" panose="02000503070000020003" pitchFamily="2" charset="0"/>
                <a:ea typeface="Microsoft YaHei" pitchFamily="2"/>
                <a:cs typeface="Mangal" pitchFamily="2"/>
              </a:rPr>
              <a:t>Visual Analysis of Multi-Attribute Rankings</a:t>
            </a:r>
            <a:endParaRPr lang="en-GB" sz="12000" dirty="0">
              <a:solidFill>
                <a:srgbClr val="FFFFFF"/>
              </a:solidFill>
              <a:latin typeface="Vollkorn Regular" panose="02000503070000020003" pitchFamily="2" charset="0"/>
              <a:ea typeface="Microsoft YaHei" pitchFamily="2"/>
              <a:cs typeface="Mangal" pitchFamily="2"/>
            </a:endParaRPr>
          </a:p>
        </p:txBody>
      </p:sp>
      <p:pic>
        <p:nvPicPr>
          <p:cNvPr id="28" name="Picture 2" descr="D:\Documents\workspaces\papers_local\paper-lineup\presentation\figures\caleydo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19171" y="245059"/>
            <a:ext cx="2920820" cy="4251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0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10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4400000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4400000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4400000" y="1483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4400000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400000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</a:t>
            </a:r>
            <a:r>
              <a:rPr lang="en-GB" sz="8800" dirty="0">
                <a:solidFill>
                  <a:schemeClr val="bg1"/>
                </a:solidFill>
              </a:rPr>
              <a:t>, 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4400000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1161949" y="7121823"/>
            <a:ext cx="3240000" cy="9152855"/>
            <a:chOff x="11125288" y="7121823"/>
            <a:chExt cx="3240000" cy="9152855"/>
          </a:xfrm>
        </p:grpSpPr>
        <p:sp>
          <p:nvSpPr>
            <p:cNvPr id="12" name="Textfeld 11"/>
            <p:cNvSpPr txBox="1"/>
            <p:nvPr/>
          </p:nvSpPr>
          <p:spPr>
            <a:xfrm>
              <a:off x="11125288" y="7121823"/>
              <a:ext cx="324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Rank</a:t>
              </a:r>
              <a:endParaRPr lang="en-US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1125288" y="1051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2.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1125288" y="1483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5.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1125288" y="1339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4.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1125288" y="1195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3.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1125288" y="9192890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1.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7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11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4400000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4400000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4400000" y="1483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4400000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400000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</a:t>
            </a:r>
            <a:r>
              <a:rPr lang="en-GB" sz="8800" dirty="0">
                <a:solidFill>
                  <a:schemeClr val="bg1"/>
                </a:solidFill>
              </a:rPr>
              <a:t>, 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4400000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1161949" y="7121823"/>
            <a:ext cx="3240000" cy="9152855"/>
            <a:chOff x="11125288" y="7121823"/>
            <a:chExt cx="3240000" cy="9152855"/>
          </a:xfrm>
        </p:grpSpPr>
        <p:sp>
          <p:nvSpPr>
            <p:cNvPr id="12" name="Textfeld 11"/>
            <p:cNvSpPr txBox="1"/>
            <p:nvPr/>
          </p:nvSpPr>
          <p:spPr>
            <a:xfrm>
              <a:off x="11125288" y="7121823"/>
              <a:ext cx="324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Rank</a:t>
              </a:r>
              <a:endParaRPr lang="en-US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1125288" y="1051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2.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1125288" y="1483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5.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1125288" y="1339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4.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1125288" y="1195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3.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1125288" y="9192890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1.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21" name="reqs_l"/>
          <p:cNvSpPr>
            <a:spLocks noGrp="1"/>
          </p:cNvSpPr>
          <p:nvPr>
            <p:ph idx="1"/>
          </p:nvPr>
        </p:nvSpPr>
        <p:spPr>
          <a:xfrm>
            <a:off x="1829039" y="4802087"/>
            <a:ext cx="32922687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</p:txBody>
      </p:sp>
      <p:sp>
        <p:nvSpPr>
          <p:cNvPr id="22" name="reqs_r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24" name="new_req" hidden="1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pPr marL="1371600" indent="-1371600">
              <a:buFont typeface="+mj-lt"/>
              <a:buAutoNum type="arabicPeriod" startAt="2"/>
            </a:pPr>
            <a:r>
              <a:rPr lang="en-GB" sz="10500" dirty="0" smtClean="0"/>
              <a:t>Encode Cause of Rank</a:t>
            </a:r>
          </a:p>
        </p:txBody>
      </p:sp>
      <p:sp>
        <p:nvSpPr>
          <p:cNvPr id="2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ew_req_highlight"/>
          <p:cNvSpPr/>
          <p:nvPr/>
        </p:nvSpPr>
        <p:spPr>
          <a:xfrm>
            <a:off x="8915058" y="9089847"/>
            <a:ext cx="18750646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Encode Cause of Rank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12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4400000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4400000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4400000" y="1483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4400000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400000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</a:t>
            </a:r>
            <a:r>
              <a:rPr lang="en-GB" sz="8800" dirty="0">
                <a:solidFill>
                  <a:schemeClr val="bg1"/>
                </a:solidFill>
              </a:rPr>
              <a:t>, 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4400000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1161949" y="7121823"/>
            <a:ext cx="3240000" cy="9152855"/>
            <a:chOff x="11125288" y="7121823"/>
            <a:chExt cx="3240000" cy="9152855"/>
          </a:xfrm>
        </p:grpSpPr>
        <p:sp>
          <p:nvSpPr>
            <p:cNvPr id="12" name="Textfeld 11"/>
            <p:cNvSpPr txBox="1"/>
            <p:nvPr/>
          </p:nvSpPr>
          <p:spPr>
            <a:xfrm>
              <a:off x="11125288" y="7121823"/>
              <a:ext cx="324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Rank</a:t>
              </a:r>
              <a:endParaRPr lang="en-US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1125288" y="1051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2.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1125288" y="1483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5.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1125288" y="1339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4.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1125288" y="1195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3.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1125288" y="9192890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1.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21" name="reqs_l"/>
          <p:cNvSpPr>
            <a:spLocks noGrp="1"/>
          </p:cNvSpPr>
          <p:nvPr>
            <p:ph idx="1"/>
          </p:nvPr>
        </p:nvSpPr>
        <p:spPr>
          <a:xfrm>
            <a:off x="1829039" y="4802087"/>
            <a:ext cx="32922687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</p:txBody>
      </p:sp>
      <p:sp>
        <p:nvSpPr>
          <p:cNvPr id="22" name="reqs_r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24" name="new_req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pPr marL="1371600" indent="-1371600">
              <a:buFont typeface="+mj-lt"/>
              <a:buAutoNum type="arabicPeriod" startAt="2"/>
            </a:pPr>
            <a:r>
              <a:rPr lang="en-GB" sz="10500" dirty="0" smtClean="0"/>
              <a:t>Encode Cause of Rank</a:t>
            </a:r>
          </a:p>
        </p:txBody>
      </p:sp>
      <p:sp>
        <p:nvSpPr>
          <p:cNvPr id="2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ew_req_highlight"/>
          <p:cNvSpPr/>
          <p:nvPr/>
        </p:nvSpPr>
        <p:spPr>
          <a:xfrm>
            <a:off x="8915058" y="9089847"/>
            <a:ext cx="18750646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Encode Cause of Rank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"/>
    </mc:Choice>
    <mc:Fallback xmlns="">
      <p:transition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40278E-6 -4.32099E-6 L -0.22439 -0.1222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0" y="-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animBg="1"/>
      <p:bldP spid="23" grpId="0"/>
      <p:bldP spid="23" grpId="1"/>
      <p:bldP spid="2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1157841" y="7121823"/>
            <a:ext cx="10438051" cy="9159405"/>
            <a:chOff x="8929341" y="7121823"/>
            <a:chExt cx="10438051" cy="9159405"/>
          </a:xfrm>
        </p:grpSpPr>
        <p:sp>
          <p:nvSpPr>
            <p:cNvPr id="14" name="Textfeld 13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/>
                <a:t>University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Harvard,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Princeton, </a:t>
              </a:r>
              <a:r>
                <a:rPr lang="en-US" sz="8800" dirty="0" smtClean="0">
                  <a:solidFill>
                    <a:schemeClr val="bg1"/>
                  </a:solidFill>
                </a:rPr>
                <a:t>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MIT,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8929341" y="7121823"/>
              <a:ext cx="3240000" cy="9152855"/>
              <a:chOff x="11125288" y="7121823"/>
              <a:chExt cx="3240000" cy="9152855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11125288" y="7121823"/>
                <a:ext cx="324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Rank</a:t>
                </a:r>
                <a:endParaRPr lang="en-US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1125288" y="1051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2.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1125288" y="1483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5.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1125288" y="1339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4.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1125288" y="1195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3.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11125288" y="9192890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1.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19358912" y="7121823"/>
            <a:ext cx="7200000" cy="9152855"/>
            <a:chOff x="19358912" y="7121823"/>
            <a:chExt cx="7200000" cy="9152855"/>
          </a:xfrm>
        </p:grpSpPr>
        <p:sp>
          <p:nvSpPr>
            <p:cNvPr id="25" name="Textfeld 24"/>
            <p:cNvSpPr txBox="1"/>
            <p:nvPr/>
          </p:nvSpPr>
          <p:spPr>
            <a:xfrm>
              <a:off x="1935891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935891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84.2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19358912" y="1483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44.0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9358912" y="1339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64.3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935891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73.8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935891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89.4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9367392" y="7121823"/>
            <a:ext cx="7200000" cy="8864988"/>
            <a:chOff x="21600000" y="7121823"/>
            <a:chExt cx="7200000" cy="8864988"/>
          </a:xfrm>
        </p:grpSpPr>
        <p:sp>
          <p:nvSpPr>
            <p:cNvPr id="19" name="Textfeld 18"/>
            <p:cNvSpPr txBox="1"/>
            <p:nvPr/>
          </p:nvSpPr>
          <p:spPr>
            <a:xfrm>
              <a:off x="21600000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20" name="Rechteck 19"/>
            <p:cNvSpPr>
              <a:spLocks/>
            </p:cNvSpPr>
            <p:nvPr/>
          </p:nvSpPr>
          <p:spPr>
            <a:xfrm>
              <a:off x="21600000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1" name="Rechteck 20"/>
            <p:cNvSpPr>
              <a:spLocks/>
            </p:cNvSpPr>
            <p:nvPr/>
          </p:nvSpPr>
          <p:spPr>
            <a:xfrm>
              <a:off x="21600000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2" name="Rechteck 21"/>
            <p:cNvSpPr>
              <a:spLocks/>
            </p:cNvSpPr>
            <p:nvPr/>
          </p:nvSpPr>
          <p:spPr>
            <a:xfrm>
              <a:off x="21600000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3" name="Rechteck 22"/>
            <p:cNvSpPr>
              <a:spLocks/>
            </p:cNvSpPr>
            <p:nvPr/>
          </p:nvSpPr>
          <p:spPr>
            <a:xfrm>
              <a:off x="21600000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4" name="Rechteck 23"/>
            <p:cNvSpPr>
              <a:spLocks/>
            </p:cNvSpPr>
            <p:nvPr/>
          </p:nvSpPr>
          <p:spPr>
            <a:xfrm>
              <a:off x="21600000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8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45665E-7 -2.56209E-6 L -0.06066 -2.56209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 descr="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 descr="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 descr="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14</a:t>
            </a:fld>
            <a:endParaRPr lang="en-GB" dirty="0"/>
          </a:p>
        </p:txBody>
      </p:sp>
      <p:grpSp>
        <p:nvGrpSpPr>
          <p:cNvPr id="5" name="Gruppieren 4" descr=" 5"/>
          <p:cNvGrpSpPr/>
          <p:nvPr/>
        </p:nvGrpSpPr>
        <p:grpSpPr>
          <a:xfrm>
            <a:off x="8938851" y="7121771"/>
            <a:ext cx="10438051" cy="9159405"/>
            <a:chOff x="8929341" y="7121823"/>
            <a:chExt cx="10438051" cy="9159405"/>
          </a:xfrm>
        </p:grpSpPr>
        <p:sp>
          <p:nvSpPr>
            <p:cNvPr id="14" name="Textfeld 13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/>
                <a:t>University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Harvard,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Princeton, </a:t>
              </a:r>
              <a:r>
                <a:rPr lang="en-US" sz="8800" dirty="0" smtClean="0">
                  <a:solidFill>
                    <a:schemeClr val="bg1"/>
                  </a:solidFill>
                </a:rPr>
                <a:t>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MIT,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8929341" y="7121823"/>
              <a:ext cx="3240000" cy="9152855"/>
              <a:chOff x="11125288" y="7121823"/>
              <a:chExt cx="3240000" cy="9152855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11125288" y="7121823"/>
                <a:ext cx="324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Rank</a:t>
                </a:r>
                <a:endParaRPr lang="en-US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1125288" y="1051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2.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1125288" y="1483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5.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1125288" y="1339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4.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1125288" y="1195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3.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11125288" y="9192890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1.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uppieren 32" descr=" 3"/>
          <p:cNvGrpSpPr/>
          <p:nvPr/>
        </p:nvGrpSpPr>
        <p:grpSpPr>
          <a:xfrm>
            <a:off x="19367391" y="7121823"/>
            <a:ext cx="7200000" cy="8864988"/>
            <a:chOff x="21600000" y="7121823"/>
            <a:chExt cx="7200000" cy="8864988"/>
          </a:xfrm>
        </p:grpSpPr>
        <p:sp>
          <p:nvSpPr>
            <p:cNvPr id="34" name="Textfeld 33"/>
            <p:cNvSpPr txBox="1"/>
            <p:nvPr/>
          </p:nvSpPr>
          <p:spPr>
            <a:xfrm>
              <a:off x="21600000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35" name="Rechteck 34"/>
            <p:cNvSpPr>
              <a:spLocks/>
            </p:cNvSpPr>
            <p:nvPr/>
          </p:nvSpPr>
          <p:spPr>
            <a:xfrm>
              <a:off x="21600000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36" name="Rechteck 35"/>
            <p:cNvSpPr>
              <a:spLocks/>
            </p:cNvSpPr>
            <p:nvPr/>
          </p:nvSpPr>
          <p:spPr>
            <a:xfrm>
              <a:off x="21600000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37" name="Rechteck 36"/>
            <p:cNvSpPr>
              <a:spLocks/>
            </p:cNvSpPr>
            <p:nvPr/>
          </p:nvSpPr>
          <p:spPr>
            <a:xfrm>
              <a:off x="21600000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39" name="Rechteck 38"/>
            <p:cNvSpPr>
              <a:spLocks/>
            </p:cNvSpPr>
            <p:nvPr/>
          </p:nvSpPr>
          <p:spPr>
            <a:xfrm>
              <a:off x="21600000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40" name="Rechteck 39"/>
            <p:cNvSpPr>
              <a:spLocks/>
            </p:cNvSpPr>
            <p:nvPr/>
          </p:nvSpPr>
          <p:spPr>
            <a:xfrm>
              <a:off x="21600000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sp>
        <p:nvSpPr>
          <p:cNvPr id="26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30" name="reqs_r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29" name="reqs_l"/>
          <p:cNvSpPr>
            <a:spLocks noGrp="1"/>
          </p:cNvSpPr>
          <p:nvPr>
            <p:ph idx="1"/>
          </p:nvPr>
        </p:nvSpPr>
        <p:spPr>
          <a:xfrm>
            <a:off x="1829039" y="4802087"/>
            <a:ext cx="32922687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</a:p>
        </p:txBody>
      </p:sp>
      <p:sp>
        <p:nvSpPr>
          <p:cNvPr id="31" name="new_req" hidden="1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endParaRPr lang="en-GB" sz="10500" dirty="0" smtClean="0"/>
          </a:p>
          <a:p>
            <a:pPr marL="1371600" indent="-1371600">
              <a:buFont typeface="+mj-lt"/>
              <a:buAutoNum type="arabicPeriod" startAt="3"/>
            </a:pPr>
            <a:r>
              <a:rPr lang="en-GB" sz="10500" dirty="0" smtClean="0"/>
              <a:t>Support Multiple Attributes</a:t>
            </a:r>
          </a:p>
        </p:txBody>
      </p:sp>
      <p:sp>
        <p:nvSpPr>
          <p:cNvPr id="41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new_req_highlight"/>
          <p:cNvSpPr/>
          <p:nvPr/>
        </p:nvSpPr>
        <p:spPr>
          <a:xfrm>
            <a:off x="6528186" y="9089847"/>
            <a:ext cx="23524390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Support Multiple Attributes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 descr="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 descr="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 descr="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5" name="Gruppieren 4" descr=" 5"/>
          <p:cNvGrpSpPr/>
          <p:nvPr/>
        </p:nvGrpSpPr>
        <p:grpSpPr>
          <a:xfrm>
            <a:off x="8938851" y="7121771"/>
            <a:ext cx="10438051" cy="9159405"/>
            <a:chOff x="8929341" y="7121823"/>
            <a:chExt cx="10438051" cy="9159405"/>
          </a:xfrm>
        </p:grpSpPr>
        <p:sp>
          <p:nvSpPr>
            <p:cNvPr id="14" name="Textfeld 13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/>
                <a:t>University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Harvard,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Princeton, </a:t>
              </a:r>
              <a:r>
                <a:rPr lang="en-US" sz="8800" dirty="0" smtClean="0">
                  <a:solidFill>
                    <a:schemeClr val="bg1"/>
                  </a:solidFill>
                </a:rPr>
                <a:t>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MIT,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8929341" y="7121823"/>
              <a:ext cx="3240000" cy="9152855"/>
              <a:chOff x="11125288" y="7121823"/>
              <a:chExt cx="3240000" cy="9152855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11125288" y="7121823"/>
                <a:ext cx="324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Rank</a:t>
                </a:r>
                <a:endParaRPr lang="en-US" dirty="0"/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11125288" y="1051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2.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11125288" y="1483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5.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1125288" y="1339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4.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1125288" y="1195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3.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11125288" y="9192890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1.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uppieren 32" descr=" 3"/>
          <p:cNvGrpSpPr/>
          <p:nvPr/>
        </p:nvGrpSpPr>
        <p:grpSpPr>
          <a:xfrm>
            <a:off x="19367391" y="7121823"/>
            <a:ext cx="7200000" cy="8864988"/>
            <a:chOff x="21600000" y="7121823"/>
            <a:chExt cx="7200000" cy="8864988"/>
          </a:xfrm>
        </p:grpSpPr>
        <p:sp>
          <p:nvSpPr>
            <p:cNvPr id="34" name="Textfeld 33"/>
            <p:cNvSpPr txBox="1"/>
            <p:nvPr/>
          </p:nvSpPr>
          <p:spPr>
            <a:xfrm>
              <a:off x="21600000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35" name="Rechteck 34"/>
            <p:cNvSpPr>
              <a:spLocks/>
            </p:cNvSpPr>
            <p:nvPr/>
          </p:nvSpPr>
          <p:spPr>
            <a:xfrm>
              <a:off x="21600000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36" name="Rechteck 35"/>
            <p:cNvSpPr>
              <a:spLocks/>
            </p:cNvSpPr>
            <p:nvPr/>
          </p:nvSpPr>
          <p:spPr>
            <a:xfrm>
              <a:off x="21600000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37" name="Rechteck 36"/>
            <p:cNvSpPr>
              <a:spLocks/>
            </p:cNvSpPr>
            <p:nvPr/>
          </p:nvSpPr>
          <p:spPr>
            <a:xfrm>
              <a:off x="21600000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39" name="Rechteck 38"/>
            <p:cNvSpPr>
              <a:spLocks/>
            </p:cNvSpPr>
            <p:nvPr/>
          </p:nvSpPr>
          <p:spPr>
            <a:xfrm>
              <a:off x="21600000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40" name="Rechteck 39"/>
            <p:cNvSpPr>
              <a:spLocks/>
            </p:cNvSpPr>
            <p:nvPr/>
          </p:nvSpPr>
          <p:spPr>
            <a:xfrm>
              <a:off x="21600000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sp>
        <p:nvSpPr>
          <p:cNvPr id="26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30" name="reqs_r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29" name="reqs_l"/>
          <p:cNvSpPr>
            <a:spLocks noGrp="1"/>
          </p:cNvSpPr>
          <p:nvPr>
            <p:ph idx="1"/>
          </p:nvPr>
        </p:nvSpPr>
        <p:spPr>
          <a:xfrm>
            <a:off x="1829039" y="4802087"/>
            <a:ext cx="32922687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</a:p>
        </p:txBody>
      </p:sp>
      <p:sp>
        <p:nvSpPr>
          <p:cNvPr id="31" name="new_req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endParaRPr lang="en-GB" sz="10500" dirty="0" smtClean="0"/>
          </a:p>
          <a:p>
            <a:pPr marL="1371600" indent="-1371600">
              <a:buFont typeface="+mj-lt"/>
              <a:buAutoNum type="arabicPeriod" startAt="3"/>
            </a:pPr>
            <a:r>
              <a:rPr lang="en-GB" sz="10500" dirty="0" smtClean="0"/>
              <a:t>Support Multiple Attributes</a:t>
            </a:r>
          </a:p>
        </p:txBody>
      </p:sp>
      <p:sp>
        <p:nvSpPr>
          <p:cNvPr id="41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new_req_highlight"/>
          <p:cNvSpPr/>
          <p:nvPr/>
        </p:nvSpPr>
        <p:spPr>
          <a:xfrm>
            <a:off x="6528186" y="9089847"/>
            <a:ext cx="23524390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Support Multiple Attributes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0"/>
    </mc:Choice>
    <mc:Fallback xmlns="">
      <p:transition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9856E-6 0 L -0.18058 -0.0307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1" y="-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41" grpId="0" animBg="1"/>
      <p:bldP spid="42" grpId="0"/>
      <p:bldP spid="42" grpId="1"/>
      <p:bldP spid="4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16</a:t>
            </a:fld>
            <a:endParaRPr lang="en-GB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929341" y="7121823"/>
            <a:ext cx="17638051" cy="9159405"/>
            <a:chOff x="8929341" y="7121823"/>
            <a:chExt cx="17638051" cy="9159405"/>
          </a:xfrm>
        </p:grpSpPr>
        <p:sp>
          <p:nvSpPr>
            <p:cNvPr id="14" name="Textfeld 13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/>
                <a:t>University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Harvard,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Princeton, </a:t>
              </a:r>
              <a:r>
                <a:rPr lang="en-US" sz="8800" dirty="0" smtClean="0">
                  <a:solidFill>
                    <a:schemeClr val="bg1"/>
                  </a:solidFill>
                </a:rPr>
                <a:t>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MIT,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929341" y="7121823"/>
              <a:ext cx="324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Rank</a:t>
              </a:r>
              <a:endParaRPr lang="en-US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929341" y="1051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2.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929341" y="1483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5.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8929341" y="1339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4.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929341" y="11954678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3.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8929341" y="9192890"/>
              <a:ext cx="324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1.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93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20" name="Rechteck 19"/>
            <p:cNvSpPr>
              <a:spLocks/>
            </p:cNvSpPr>
            <p:nvPr/>
          </p:nvSpPr>
          <p:spPr>
            <a:xfrm>
              <a:off x="19367392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1" name="Rechteck 20"/>
            <p:cNvSpPr>
              <a:spLocks/>
            </p:cNvSpPr>
            <p:nvPr/>
          </p:nvSpPr>
          <p:spPr>
            <a:xfrm>
              <a:off x="19367392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2" name="Rechteck 21"/>
            <p:cNvSpPr>
              <a:spLocks/>
            </p:cNvSpPr>
            <p:nvPr/>
          </p:nvSpPr>
          <p:spPr>
            <a:xfrm>
              <a:off x="19367392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3" name="Rechteck 22"/>
            <p:cNvSpPr>
              <a:spLocks/>
            </p:cNvSpPr>
            <p:nvPr/>
          </p:nvSpPr>
          <p:spPr>
            <a:xfrm>
              <a:off x="19367392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24" name="Rechteck 23"/>
            <p:cNvSpPr>
              <a:spLocks/>
            </p:cNvSpPr>
            <p:nvPr/>
          </p:nvSpPr>
          <p:spPr>
            <a:xfrm>
              <a:off x="19367392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18289588" y="7121823"/>
            <a:ext cx="15122601" cy="8864988"/>
            <a:chOff x="18289588" y="7121823"/>
            <a:chExt cx="15122601" cy="8864988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18289588" y="7121823"/>
              <a:ext cx="5039760" cy="8864988"/>
              <a:chOff x="21600000" y="7121823"/>
              <a:chExt cx="7200000" cy="8864988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21600000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21700593" y="9480756"/>
                <a:ext cx="7000211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hteck 28"/>
              <p:cNvSpPr>
                <a:spLocks/>
              </p:cNvSpPr>
              <p:nvPr/>
            </p:nvSpPr>
            <p:spPr>
              <a:xfrm>
                <a:off x="21700592" y="10802544"/>
                <a:ext cx="611045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hteck 29"/>
              <p:cNvSpPr>
                <a:spLocks/>
              </p:cNvSpPr>
              <p:nvPr/>
            </p:nvSpPr>
            <p:spPr>
              <a:xfrm>
                <a:off x="21700592" y="12242544"/>
                <a:ext cx="400784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Rechteck 30"/>
              <p:cNvSpPr>
                <a:spLocks/>
              </p:cNvSpPr>
              <p:nvPr/>
            </p:nvSpPr>
            <p:spPr>
              <a:xfrm>
                <a:off x="21700592" y="13682544"/>
                <a:ext cx="583150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hteck 32"/>
              <p:cNvSpPr>
                <a:spLocks/>
              </p:cNvSpPr>
              <p:nvPr/>
            </p:nvSpPr>
            <p:spPr>
              <a:xfrm>
                <a:off x="21700592" y="15122544"/>
                <a:ext cx="709940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23329348" y="7121823"/>
              <a:ext cx="5039760" cy="8864988"/>
              <a:chOff x="21600000" y="7121823"/>
              <a:chExt cx="7200000" cy="8864988"/>
            </a:xfrm>
          </p:grpSpPr>
          <p:sp>
            <p:nvSpPr>
              <p:cNvPr id="35" name="Textfeld 34"/>
              <p:cNvSpPr txBox="1"/>
              <p:nvPr/>
            </p:nvSpPr>
            <p:spPr>
              <a:xfrm>
                <a:off x="21600000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/>
                  <a:t>B</a:t>
                </a:r>
              </a:p>
            </p:txBody>
          </p:sp>
          <p:sp>
            <p:nvSpPr>
              <p:cNvPr id="36" name="Rechteck 35"/>
              <p:cNvSpPr>
                <a:spLocks/>
              </p:cNvSpPr>
              <p:nvPr/>
            </p:nvSpPr>
            <p:spPr>
              <a:xfrm>
                <a:off x="21752369" y="9480756"/>
                <a:ext cx="649308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Rechteck 36"/>
              <p:cNvSpPr>
                <a:spLocks/>
              </p:cNvSpPr>
              <p:nvPr/>
            </p:nvSpPr>
            <p:spPr>
              <a:xfrm>
                <a:off x="21752369" y="10802544"/>
                <a:ext cx="704322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chteck 38"/>
              <p:cNvSpPr>
                <a:spLocks/>
              </p:cNvSpPr>
              <p:nvPr/>
            </p:nvSpPr>
            <p:spPr>
              <a:xfrm>
                <a:off x="21752370" y="12242544"/>
                <a:ext cx="684530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Rechteck 39"/>
              <p:cNvSpPr>
                <a:spLocks/>
              </p:cNvSpPr>
              <p:nvPr/>
            </p:nvSpPr>
            <p:spPr>
              <a:xfrm>
                <a:off x="21752369" y="13682544"/>
                <a:ext cx="528548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hteck 40"/>
              <p:cNvSpPr>
                <a:spLocks/>
              </p:cNvSpPr>
              <p:nvPr/>
            </p:nvSpPr>
            <p:spPr>
              <a:xfrm>
                <a:off x="21752369" y="15122544"/>
                <a:ext cx="65634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28372429" y="7121823"/>
              <a:ext cx="5039760" cy="8864988"/>
              <a:chOff x="21599999" y="7121823"/>
              <a:chExt cx="7200000" cy="8864988"/>
            </a:xfrm>
          </p:grpSpPr>
          <p:sp>
            <p:nvSpPr>
              <p:cNvPr id="44" name="Textfeld 43"/>
              <p:cNvSpPr txBox="1"/>
              <p:nvPr/>
            </p:nvSpPr>
            <p:spPr>
              <a:xfrm>
                <a:off x="21599999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C</a:t>
                </a:r>
                <a:endParaRPr lang="en-US" dirty="0"/>
              </a:p>
            </p:txBody>
          </p:sp>
          <p:sp>
            <p:nvSpPr>
              <p:cNvPr id="45" name="Rechteck 44"/>
              <p:cNvSpPr>
                <a:spLocks/>
              </p:cNvSpPr>
              <p:nvPr/>
            </p:nvSpPr>
            <p:spPr>
              <a:xfrm>
                <a:off x="21747965" y="9480756"/>
                <a:ext cx="565671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hteck 45"/>
              <p:cNvSpPr>
                <a:spLocks/>
              </p:cNvSpPr>
              <p:nvPr/>
            </p:nvSpPr>
            <p:spPr>
              <a:xfrm>
                <a:off x="21747965" y="10802544"/>
                <a:ext cx="4936598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hteck 46"/>
              <p:cNvSpPr>
                <a:spLocks/>
              </p:cNvSpPr>
              <p:nvPr/>
            </p:nvSpPr>
            <p:spPr>
              <a:xfrm>
                <a:off x="21747965" y="12242544"/>
                <a:ext cx="4936598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hteck 47"/>
              <p:cNvSpPr>
                <a:spLocks/>
              </p:cNvSpPr>
              <p:nvPr/>
            </p:nvSpPr>
            <p:spPr>
              <a:xfrm>
                <a:off x="21747965" y="13682544"/>
                <a:ext cx="246829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echteck 48"/>
              <p:cNvSpPr>
                <a:spLocks/>
              </p:cNvSpPr>
              <p:nvPr/>
            </p:nvSpPr>
            <p:spPr>
              <a:xfrm>
                <a:off x="21747965" y="15122544"/>
                <a:ext cx="174752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feld 49"/>
          <p:cNvSpPr txBox="1"/>
          <p:nvPr/>
        </p:nvSpPr>
        <p:spPr>
          <a:xfrm>
            <a:off x="12133697" y="3557427"/>
            <a:ext cx="120973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dirty="0" smtClean="0">
                <a:solidFill>
                  <a:schemeClr val="bg1"/>
                </a:solidFill>
              </a:rPr>
              <a:t>Score = f(A, B, C)</a:t>
            </a:r>
            <a:endParaRPr lang="en-GB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667" decel="49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4.91055E-6 L -0.22634 -4.91055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829039" y="1223424"/>
            <a:ext cx="32922687" cy="2631542"/>
          </a:xfrm>
        </p:spPr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Combiner functions: f(A,B,C)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359986" y="4802086"/>
            <a:ext cx="26542462" cy="14111780"/>
          </a:xfrm>
        </p:spPr>
        <p:txBody>
          <a:bodyPr>
            <a:normAutofit/>
          </a:bodyPr>
          <a:lstStyle/>
          <a:p>
            <a:r>
              <a:rPr lang="en-GB" dirty="0" smtClean="0"/>
              <a:t>(Weighted) sum</a:t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9600" i="1" dirty="0" smtClean="0"/>
              <a:t>Score = </a:t>
            </a:r>
            <a:r>
              <a:rPr lang="en-GB" sz="9600" i="1" dirty="0" err="1" smtClean="0"/>
              <a:t>w</a:t>
            </a:r>
            <a:r>
              <a:rPr lang="en-GB" sz="9600" i="1" baseline="-25000" dirty="0" err="1" smtClean="0"/>
              <a:t>a</a:t>
            </a:r>
            <a:r>
              <a:rPr lang="en-GB" sz="9600" i="1" dirty="0" smtClean="0"/>
              <a:t> A + </a:t>
            </a:r>
            <a:r>
              <a:rPr lang="en-GB" sz="9600" i="1" dirty="0" err="1" smtClean="0"/>
              <a:t>w</a:t>
            </a:r>
            <a:r>
              <a:rPr lang="en-GB" sz="9600" i="1" baseline="-25000" dirty="0" err="1" smtClean="0"/>
              <a:t>b</a:t>
            </a:r>
            <a:r>
              <a:rPr lang="en-GB" sz="9600" i="1" dirty="0" smtClean="0"/>
              <a:t> B + </a:t>
            </a:r>
            <a:r>
              <a:rPr lang="en-GB" sz="9600" i="1" dirty="0" err="1" smtClean="0"/>
              <a:t>w</a:t>
            </a:r>
            <a:r>
              <a:rPr lang="en-GB" sz="9600" i="1" baseline="-25000" dirty="0" err="1" smtClean="0"/>
              <a:t>c</a:t>
            </a:r>
            <a:r>
              <a:rPr lang="en-GB" sz="9600" i="1" dirty="0" smtClean="0"/>
              <a:t> C</a:t>
            </a:r>
          </a:p>
          <a:p>
            <a:r>
              <a:rPr lang="en-GB" dirty="0" smtClean="0"/>
              <a:t>Maximum</a:t>
            </a:r>
            <a:br>
              <a:rPr lang="en-GB" dirty="0" smtClean="0"/>
            </a:br>
            <a:r>
              <a:rPr lang="en-GB" dirty="0"/>
              <a:t> </a:t>
            </a:r>
            <a:r>
              <a:rPr lang="en-GB" dirty="0" smtClean="0"/>
              <a:t>  </a:t>
            </a:r>
            <a:r>
              <a:rPr lang="en-GB" sz="9600" i="1" dirty="0" smtClean="0"/>
              <a:t>Score = max(A, B, C)</a:t>
            </a:r>
          </a:p>
          <a:p>
            <a:r>
              <a:rPr lang="en-GB" dirty="0" smtClean="0"/>
              <a:t>Product</a:t>
            </a:r>
          </a:p>
          <a:p>
            <a:r>
              <a:rPr lang="en-GB" dirty="0" smtClean="0"/>
              <a:t>Nesting</a:t>
            </a:r>
          </a:p>
          <a:p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8EFF4F-F8B7-4FB6-936F-408021CCF395}" type="slidenum">
              <a:rPr lang="en-GB" smtClean="0"/>
              <a:t>17</a:t>
            </a:fld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9672766" y="5391734"/>
            <a:ext cx="13415259" cy="13582078"/>
            <a:chOff x="19672766" y="5391734"/>
            <a:chExt cx="13415259" cy="1358207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19672766" y="5391734"/>
              <a:ext cx="13415259" cy="13582078"/>
              <a:chOff x="25361398" y="5331788"/>
              <a:chExt cx="13415259" cy="13582078"/>
            </a:xfrm>
          </p:grpSpPr>
          <p:sp>
            <p:nvSpPr>
              <p:cNvPr id="7" name="Inhaltsplatzhalter 5"/>
              <p:cNvSpPr txBox="1">
                <a:spLocks/>
              </p:cNvSpPr>
              <p:nvPr/>
            </p:nvSpPr>
            <p:spPr>
              <a:xfrm>
                <a:off x="26355277" y="5331788"/>
                <a:ext cx="12421380" cy="13582078"/>
              </a:xfrm>
              <a:prstGeom prst="rect">
                <a:avLst/>
              </a:prstGeom>
            </p:spPr>
            <p:txBody>
              <a:bodyPr vert="horz" lIns="365812" tIns="182906" rIns="365812" bIns="182906" rtlCol="0">
                <a:normAutofit/>
              </a:bodyPr>
              <a:lstStyle>
                <a:lvl1pPr marL="0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1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730355" indent="0" algn="l" defTabSz="1440204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112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435303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9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2489552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8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3594609" indent="0" algn="l" defTabSz="3658118" rtl="0" eaLnBrk="1" latinLnBrk="0" hangingPunct="1">
                  <a:spcBef>
                    <a:spcPct val="20000"/>
                  </a:spcBef>
                  <a:buClr>
                    <a:srgbClr val="00ACDC"/>
                  </a:buClr>
                  <a:buFont typeface="Arial" pitchFamily="34" charset="0"/>
                  <a:buNone/>
                  <a:defRPr sz="8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10059824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888884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717944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5547002" indent="-914529" algn="l" defTabSz="365811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8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3000" indent="-1143000">
                  <a:buFont typeface="Wingdings"/>
                  <a:buChar char="à"/>
                </a:pPr>
                <a:r>
                  <a:rPr lang="en-US" dirty="0" smtClean="0">
                    <a:sym typeface="Wingdings" panose="05000000000000000000" pitchFamily="2" charset="2"/>
                  </a:rPr>
                  <a:t>Serial</a:t>
                </a:r>
              </a:p>
              <a:p>
                <a:pPr marL="1143000" indent="-1143000">
                  <a:buFont typeface="Wingdings"/>
                  <a:buChar char="à"/>
                </a:pPr>
                <a:endParaRPr lang="en-US" sz="8000" dirty="0">
                  <a:sym typeface="Wingdings" panose="05000000000000000000" pitchFamily="2" charset="2"/>
                </a:endParaRPr>
              </a:p>
              <a:p>
                <a:pPr marL="1143000" indent="-1143000">
                  <a:buFont typeface="Wingdings"/>
                  <a:buChar char="à"/>
                </a:pPr>
                <a:r>
                  <a:rPr lang="en-US" dirty="0" smtClean="0">
                    <a:sym typeface="Wingdings" panose="05000000000000000000" pitchFamily="2" charset="2"/>
                  </a:rPr>
                  <a:t>Parallel</a:t>
                </a:r>
              </a:p>
              <a:p>
                <a:pPr marL="1143000" indent="-1143000">
                  <a:buFont typeface="Wingdings"/>
                  <a:buChar char="à"/>
                </a:pPr>
                <a:endParaRPr lang="en-US" sz="13000" dirty="0">
                  <a:sym typeface="Wingdings" panose="05000000000000000000" pitchFamily="2" charset="2"/>
                </a:endParaRPr>
              </a:p>
              <a:p>
                <a:pPr marL="1143000" indent="-1143000">
                  <a:buFont typeface="Wingdings"/>
                  <a:buChar char="à"/>
                </a:pPr>
                <a:r>
                  <a:rPr lang="en-US" dirty="0" smtClean="0">
                    <a:sym typeface="Wingdings" panose="05000000000000000000" pitchFamily="2" charset="2"/>
                  </a:rPr>
                  <a:t>Complex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smtClean="0">
                    <a:sym typeface="Wingdings" panose="05000000000000000000" pitchFamily="2" charset="2"/>
                  </a:rPr>
                  <a:t> Combiners</a:t>
                </a:r>
              </a:p>
              <a:p>
                <a:pPr marL="1143000" indent="-1143000">
                  <a:buFont typeface="Wingdings"/>
                  <a:buChar char="à"/>
                </a:pPr>
                <a:endParaRPr lang="en-US" dirty="0"/>
              </a:p>
            </p:txBody>
          </p:sp>
          <p:sp>
            <p:nvSpPr>
              <p:cNvPr id="3" name="Geschweifte Klammer rechts 2"/>
              <p:cNvSpPr/>
              <p:nvPr/>
            </p:nvSpPr>
            <p:spPr>
              <a:xfrm>
                <a:off x="25361398" y="11971448"/>
                <a:ext cx="1987084" cy="5872204"/>
              </a:xfrm>
              <a:prstGeom prst="rightBrace">
                <a:avLst>
                  <a:gd name="adj1" fmla="val 40679"/>
                  <a:gd name="adj2" fmla="val 50865"/>
                </a:avLst>
              </a:prstGeom>
              <a:ln w="152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Gerade Verbindung mit Pfeil 9"/>
            <p:cNvCxnSpPr/>
            <p:nvPr/>
          </p:nvCxnSpPr>
          <p:spPr>
            <a:xfrm flipH="1" flipV="1">
              <a:off x="21175980" y="15019020"/>
              <a:ext cx="1150620" cy="7620"/>
            </a:xfrm>
            <a:prstGeom prst="straightConnector1">
              <a:avLst/>
            </a:prstGeom>
            <a:ln w="187325">
              <a:solidFill>
                <a:srgbClr val="00B0F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7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Serial Combiner</a:t>
            </a:r>
            <a:endParaRPr lang="en-GB" dirty="0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36727F-EC94-415C-9BF1-6DC763C08E6C}" type="slidenum">
              <a:rPr lang="en-GB" smtClean="0"/>
              <a:t>18</a:t>
            </a:fld>
            <a:endParaRPr lang="en-GB" dirty="0"/>
          </a:p>
        </p:txBody>
      </p:sp>
      <p:sp>
        <p:nvSpPr>
          <p:cNvPr id="20" name="Textfeld 19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1" name="Textfeld 20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641186" y="1483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641186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641186" y="1195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USA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15842109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67" name="Rechteck 66"/>
          <p:cNvSpPr>
            <a:spLocks/>
          </p:cNvSpPr>
          <p:nvPr/>
        </p:nvSpPr>
        <p:spPr>
          <a:xfrm>
            <a:off x="15912521" y="9480756"/>
            <a:ext cx="4899914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8" name="Rechteck 67"/>
          <p:cNvSpPr>
            <a:spLocks/>
          </p:cNvSpPr>
          <p:nvPr/>
        </p:nvSpPr>
        <p:spPr>
          <a:xfrm>
            <a:off x="15912520" y="10802544"/>
            <a:ext cx="4277114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9" name="Rechteck 68"/>
          <p:cNvSpPr>
            <a:spLocks/>
          </p:cNvSpPr>
          <p:nvPr/>
        </p:nvSpPr>
        <p:spPr>
          <a:xfrm>
            <a:off x="15912520" y="12242544"/>
            <a:ext cx="2805357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70" name="Rechteck 69"/>
          <p:cNvSpPr>
            <a:spLocks/>
          </p:cNvSpPr>
          <p:nvPr/>
        </p:nvSpPr>
        <p:spPr>
          <a:xfrm>
            <a:off x="15912520" y="13682544"/>
            <a:ext cx="4081859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71" name="Rechteck 70"/>
          <p:cNvSpPr>
            <a:spLocks/>
          </p:cNvSpPr>
          <p:nvPr/>
        </p:nvSpPr>
        <p:spPr>
          <a:xfrm>
            <a:off x="15912520" y="15122544"/>
            <a:ext cx="4969345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20881869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61" name="Rechteck 60"/>
          <p:cNvSpPr>
            <a:spLocks/>
          </p:cNvSpPr>
          <p:nvPr/>
        </p:nvSpPr>
        <p:spPr>
          <a:xfrm>
            <a:off x="20988522" y="9480756"/>
            <a:ext cx="4544944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2" name="Rechteck 61"/>
          <p:cNvSpPr>
            <a:spLocks/>
          </p:cNvSpPr>
          <p:nvPr/>
        </p:nvSpPr>
        <p:spPr>
          <a:xfrm>
            <a:off x="20988522" y="10802544"/>
            <a:ext cx="4930023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3" name="Rechteck 62"/>
          <p:cNvSpPr>
            <a:spLocks/>
          </p:cNvSpPr>
          <p:nvPr/>
        </p:nvSpPr>
        <p:spPr>
          <a:xfrm>
            <a:off x="20988523" y="12242544"/>
            <a:ext cx="4791484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4" name="Rechteck 63"/>
          <p:cNvSpPr>
            <a:spLocks/>
          </p:cNvSpPr>
          <p:nvPr/>
        </p:nvSpPr>
        <p:spPr>
          <a:xfrm>
            <a:off x="20988522" y="13682544"/>
            <a:ext cx="3699663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5" name="Rechteck 64"/>
          <p:cNvSpPr>
            <a:spLocks/>
          </p:cNvSpPr>
          <p:nvPr/>
        </p:nvSpPr>
        <p:spPr>
          <a:xfrm>
            <a:off x="20986141" y="15122544"/>
            <a:ext cx="459419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25924950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55" name="Rechteck 54"/>
          <p:cNvSpPr>
            <a:spLocks/>
          </p:cNvSpPr>
          <p:nvPr/>
        </p:nvSpPr>
        <p:spPr>
          <a:xfrm>
            <a:off x="26028521" y="9480756"/>
            <a:ext cx="3959510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6" name="Rechteck 55"/>
          <p:cNvSpPr>
            <a:spLocks/>
          </p:cNvSpPr>
          <p:nvPr/>
        </p:nvSpPr>
        <p:spPr>
          <a:xfrm>
            <a:off x="26028521" y="10802544"/>
            <a:ext cx="3455454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7" name="Rechteck 56"/>
          <p:cNvSpPr>
            <a:spLocks/>
          </p:cNvSpPr>
          <p:nvPr/>
        </p:nvSpPr>
        <p:spPr>
          <a:xfrm>
            <a:off x="26028521" y="12242544"/>
            <a:ext cx="3455454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8" name="Rechteck 57"/>
          <p:cNvSpPr>
            <a:spLocks/>
          </p:cNvSpPr>
          <p:nvPr/>
        </p:nvSpPr>
        <p:spPr>
          <a:xfrm>
            <a:off x="26028521" y="13682544"/>
            <a:ext cx="1727727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9" name="Rechteck 58"/>
          <p:cNvSpPr>
            <a:spLocks/>
          </p:cNvSpPr>
          <p:nvPr/>
        </p:nvSpPr>
        <p:spPr>
          <a:xfrm>
            <a:off x="26028521" y="15122544"/>
            <a:ext cx="1223206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Rechteck 37"/>
          <p:cNvSpPr>
            <a:spLocks/>
          </p:cNvSpPr>
          <p:nvPr/>
        </p:nvSpPr>
        <p:spPr>
          <a:xfrm>
            <a:off x="10500659" y="5174945"/>
            <a:ext cx="15123634" cy="1044343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15481923" y="5174945"/>
            <a:ext cx="5262197" cy="1044359"/>
            <a:chOff x="14167561" y="4997587"/>
            <a:chExt cx="4989375" cy="1044359"/>
          </a:xfrm>
        </p:grpSpPr>
        <p:sp>
          <p:nvSpPr>
            <p:cNvPr id="40" name="Rechteck 39"/>
            <p:cNvSpPr>
              <a:spLocks/>
            </p:cNvSpPr>
            <p:nvPr/>
          </p:nvSpPr>
          <p:spPr>
            <a:xfrm>
              <a:off x="1426029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/>
            </a:p>
          </p:txBody>
        </p:sp>
        <p:cxnSp>
          <p:nvCxnSpPr>
            <p:cNvPr id="41" name="Gerade Verbindung 40"/>
            <p:cNvCxnSpPr/>
            <p:nvPr/>
          </p:nvCxnSpPr>
          <p:spPr>
            <a:xfrm>
              <a:off x="14167561" y="4997587"/>
              <a:ext cx="0" cy="10296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>
          <a:xfrm>
            <a:off x="20580181" y="5173374"/>
            <a:ext cx="5044112" cy="1051200"/>
            <a:chOff x="19046465" y="4997603"/>
            <a:chExt cx="4990651" cy="1044343"/>
          </a:xfrm>
        </p:grpSpPr>
        <p:sp>
          <p:nvSpPr>
            <p:cNvPr id="43" name="Rechteck 42"/>
            <p:cNvSpPr>
              <a:spLocks/>
            </p:cNvSpPr>
            <p:nvPr/>
          </p:nvSpPr>
          <p:spPr>
            <a:xfrm>
              <a:off x="1914047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44" name="Gerade Verbindung 43"/>
            <p:cNvCxnSpPr/>
            <p:nvPr/>
          </p:nvCxnSpPr>
          <p:spPr>
            <a:xfrm>
              <a:off x="19046465" y="5007071"/>
              <a:ext cx="0" cy="1025092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/>
          <p:cNvGrpSpPr/>
          <p:nvPr/>
        </p:nvGrpSpPr>
        <p:grpSpPr>
          <a:xfrm>
            <a:off x="25623262" y="5173310"/>
            <a:ext cx="5065521" cy="1044359"/>
            <a:chOff x="24097268" y="4997587"/>
            <a:chExt cx="5065521" cy="864267"/>
          </a:xfrm>
          <a:solidFill>
            <a:schemeClr val="tx1"/>
          </a:solidFill>
        </p:grpSpPr>
        <p:sp>
          <p:nvSpPr>
            <p:cNvPr id="46" name="Rechteck 45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47" name="Gerade Verbindung 46"/>
            <p:cNvCxnSpPr/>
            <p:nvPr/>
          </p:nvCxnSpPr>
          <p:spPr>
            <a:xfrm>
              <a:off x="24097268" y="4997587"/>
              <a:ext cx="0" cy="86426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>
          <a:xfrm>
            <a:off x="10500659" y="3972981"/>
            <a:ext cx="15123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      </a:t>
            </a:r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a</a:t>
            </a:r>
            <a:r>
              <a:rPr lang="en-GB" i="1" dirty="0" smtClean="0">
                <a:solidFill>
                  <a:schemeClr val="bg1"/>
                </a:solidFill>
              </a:rPr>
              <a:t> A        +        </a:t>
            </a:r>
            <a:r>
              <a:rPr lang="en-GB" i="1" dirty="0" err="1">
                <a:solidFill>
                  <a:schemeClr val="bg1"/>
                </a:solidFill>
              </a:rPr>
              <a:t>w</a:t>
            </a:r>
            <a:r>
              <a:rPr lang="en-GB" i="1" baseline="-25000" dirty="0" err="1">
                <a:solidFill>
                  <a:schemeClr val="bg1"/>
                </a:solidFill>
              </a:rPr>
              <a:t>b</a:t>
            </a:r>
            <a:r>
              <a:rPr lang="en-GB" i="1" dirty="0">
                <a:solidFill>
                  <a:schemeClr val="bg1"/>
                </a:solidFill>
              </a:rPr>
              <a:t> B </a:t>
            </a:r>
            <a:r>
              <a:rPr lang="en-GB" i="1" dirty="0" smtClean="0">
                <a:solidFill>
                  <a:schemeClr val="bg1"/>
                </a:solidFill>
              </a:rPr>
              <a:t>      +       </a:t>
            </a:r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c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8" name="Titel 1"/>
          <p:cNvSpPr txBox="1">
            <a:spLocks/>
          </p:cNvSpPr>
          <p:nvPr/>
        </p:nvSpPr>
        <p:spPr>
          <a:xfrm>
            <a:off x="24688185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/>
              <a:t>(as Stacked Bar)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26677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4034E-6 -4.31932E-6 L -0.00299 -4.31932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4074E-7 -4.22291E-6 L -0.0191 -4.2229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667E-7 -1.801E-6 L -0.0605 -1.801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474E-6 3.51072E-6 L -0.02491 3.5107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4753E-6 1.37622E-6 L -0.01466 1.37622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402E-6 3.67171E-6 L -0.02057 3.67171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402E-6 6.97316E-7 L -0.06487 6.97316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865E-6 -2.27707E-6 L -0.05898 -2.277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0996E-6 3.04281E-6 L -0.12295 3.04281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Serial Combiner</a:t>
            </a:r>
            <a:endParaRPr lang="en-GB" dirty="0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36727F-EC94-415C-9BF1-6DC763C08E6C}" type="slidenum">
              <a:rPr lang="en-GB" smtClean="0"/>
              <a:t>19</a:t>
            </a:fld>
            <a:endParaRPr lang="en-GB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0500659" y="5174945"/>
            <a:ext cx="15123634" cy="1044343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1" name="Textfeld 20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641186" y="1483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641186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641186" y="1195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5842109" y="7121823"/>
            <a:ext cx="9367848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sp>
        <p:nvSpPr>
          <p:cNvPr id="43" name="Rechteck 42"/>
          <p:cNvSpPr>
            <a:spLocks/>
          </p:cNvSpPr>
          <p:nvPr/>
        </p:nvSpPr>
        <p:spPr>
          <a:xfrm>
            <a:off x="15912521" y="9480756"/>
            <a:ext cx="9297436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4" name="Rechteck 43"/>
          <p:cNvSpPr>
            <a:spLocks/>
          </p:cNvSpPr>
          <p:nvPr/>
        </p:nvSpPr>
        <p:spPr>
          <a:xfrm>
            <a:off x="15912520" y="10802544"/>
            <a:ext cx="811569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5" name="Rechteck 44"/>
          <p:cNvSpPr>
            <a:spLocks/>
          </p:cNvSpPr>
          <p:nvPr/>
        </p:nvSpPr>
        <p:spPr>
          <a:xfrm>
            <a:off x="15912520" y="12242544"/>
            <a:ext cx="5323079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6" name="Rechteck 45"/>
          <p:cNvSpPr>
            <a:spLocks/>
          </p:cNvSpPr>
          <p:nvPr/>
        </p:nvSpPr>
        <p:spPr>
          <a:xfrm>
            <a:off x="15912520" y="13682544"/>
            <a:ext cx="774520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7" name="Rechteck 46"/>
          <p:cNvSpPr>
            <a:spLocks/>
          </p:cNvSpPr>
          <p:nvPr/>
        </p:nvSpPr>
        <p:spPr>
          <a:xfrm>
            <a:off x="15912520" y="15122544"/>
            <a:ext cx="9429179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0881869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sp>
        <p:nvSpPr>
          <p:cNvPr id="72" name="Textfeld 71"/>
          <p:cNvSpPr txBox="1"/>
          <p:nvPr/>
        </p:nvSpPr>
        <p:spPr>
          <a:xfrm>
            <a:off x="25924950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grpSp>
        <p:nvGrpSpPr>
          <p:cNvPr id="14" name="G5"/>
          <p:cNvGrpSpPr/>
          <p:nvPr/>
        </p:nvGrpSpPr>
        <p:grpSpPr>
          <a:xfrm>
            <a:off x="20891211" y="15122544"/>
            <a:ext cx="556730" cy="864886"/>
            <a:chOff x="20891211" y="15122544"/>
            <a:chExt cx="556730" cy="864886"/>
          </a:xfrm>
        </p:grpSpPr>
        <p:sp>
          <p:nvSpPr>
            <p:cNvPr id="53" name="Rechteck 52"/>
            <p:cNvSpPr>
              <a:spLocks/>
            </p:cNvSpPr>
            <p:nvPr/>
          </p:nvSpPr>
          <p:spPr>
            <a:xfrm>
              <a:off x="20988522" y="15122544"/>
              <a:ext cx="459419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99" name="Gerade Verbindung 98"/>
            <p:cNvCxnSpPr/>
            <p:nvPr/>
          </p:nvCxnSpPr>
          <p:spPr>
            <a:xfrm>
              <a:off x="20891211" y="15123430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4"/>
          <p:cNvGrpSpPr/>
          <p:nvPr/>
        </p:nvGrpSpPr>
        <p:grpSpPr>
          <a:xfrm>
            <a:off x="19994379" y="13682544"/>
            <a:ext cx="3781386" cy="871722"/>
            <a:chOff x="19994379" y="13682544"/>
            <a:chExt cx="3781386" cy="871722"/>
          </a:xfrm>
        </p:grpSpPr>
        <p:sp>
          <p:nvSpPr>
            <p:cNvPr id="52" name="Rechteck 51"/>
            <p:cNvSpPr>
              <a:spLocks/>
            </p:cNvSpPr>
            <p:nvPr/>
          </p:nvSpPr>
          <p:spPr>
            <a:xfrm>
              <a:off x="20076102" y="13682544"/>
              <a:ext cx="369966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0" name="Gerade Verbindung 99"/>
            <p:cNvCxnSpPr/>
            <p:nvPr/>
          </p:nvCxnSpPr>
          <p:spPr>
            <a:xfrm>
              <a:off x="19994379" y="1369026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3"/>
          <p:cNvGrpSpPr/>
          <p:nvPr/>
        </p:nvGrpSpPr>
        <p:grpSpPr>
          <a:xfrm>
            <a:off x="18717877" y="12242544"/>
            <a:ext cx="4867521" cy="864267"/>
            <a:chOff x="18717877" y="12242544"/>
            <a:chExt cx="4867521" cy="864267"/>
          </a:xfrm>
        </p:grpSpPr>
        <p:sp>
          <p:nvSpPr>
            <p:cNvPr id="51" name="Rechteck 50"/>
            <p:cNvSpPr>
              <a:spLocks/>
            </p:cNvSpPr>
            <p:nvPr/>
          </p:nvSpPr>
          <p:spPr>
            <a:xfrm>
              <a:off x="18793914" y="12242544"/>
              <a:ext cx="479148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1" name="Gerade Verbindung 100"/>
            <p:cNvCxnSpPr/>
            <p:nvPr/>
          </p:nvCxnSpPr>
          <p:spPr>
            <a:xfrm>
              <a:off x="18717877" y="12242544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2"/>
          <p:cNvGrpSpPr/>
          <p:nvPr/>
        </p:nvGrpSpPr>
        <p:grpSpPr>
          <a:xfrm>
            <a:off x="20189634" y="10802544"/>
            <a:ext cx="5020323" cy="870365"/>
            <a:chOff x="20189634" y="10802544"/>
            <a:chExt cx="5020323" cy="870365"/>
          </a:xfrm>
        </p:grpSpPr>
        <p:sp>
          <p:nvSpPr>
            <p:cNvPr id="50" name="Rechteck 49"/>
            <p:cNvSpPr>
              <a:spLocks/>
            </p:cNvSpPr>
            <p:nvPr/>
          </p:nvSpPr>
          <p:spPr>
            <a:xfrm>
              <a:off x="20279934" y="10802544"/>
              <a:ext cx="493002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2" name="Gerade Verbindung 101"/>
            <p:cNvCxnSpPr/>
            <p:nvPr/>
          </p:nvCxnSpPr>
          <p:spPr>
            <a:xfrm>
              <a:off x="20189634" y="10808909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1"/>
          <p:cNvGrpSpPr/>
          <p:nvPr/>
        </p:nvGrpSpPr>
        <p:grpSpPr>
          <a:xfrm>
            <a:off x="20810538" y="9480756"/>
            <a:ext cx="4593071" cy="864267"/>
            <a:chOff x="20810538" y="9480756"/>
            <a:chExt cx="4593071" cy="864267"/>
          </a:xfrm>
        </p:grpSpPr>
        <p:cxnSp>
          <p:nvCxnSpPr>
            <p:cNvPr id="104" name="Gerade Verbindung 103"/>
            <p:cNvCxnSpPr/>
            <p:nvPr/>
          </p:nvCxnSpPr>
          <p:spPr>
            <a:xfrm>
              <a:off x="20810538" y="948075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hteck 48"/>
            <p:cNvSpPr>
              <a:spLocks/>
            </p:cNvSpPr>
            <p:nvPr/>
          </p:nvSpPr>
          <p:spPr>
            <a:xfrm>
              <a:off x="20858665" y="9480756"/>
              <a:ext cx="454494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V5"/>
          <p:cNvGrpSpPr/>
          <p:nvPr/>
        </p:nvGrpSpPr>
        <p:grpSpPr>
          <a:xfrm>
            <a:off x="21447941" y="15122544"/>
            <a:ext cx="1311240" cy="864886"/>
            <a:chOff x="21447941" y="15122544"/>
            <a:chExt cx="1311240" cy="864886"/>
          </a:xfrm>
        </p:grpSpPr>
        <p:sp>
          <p:nvSpPr>
            <p:cNvPr id="77" name="Rechteck 76"/>
            <p:cNvSpPr>
              <a:spLocks/>
            </p:cNvSpPr>
            <p:nvPr/>
          </p:nvSpPr>
          <p:spPr>
            <a:xfrm>
              <a:off x="21535181" y="15122544"/>
              <a:ext cx="122400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5" name="Gerade Verbindung 104"/>
            <p:cNvCxnSpPr/>
            <p:nvPr/>
          </p:nvCxnSpPr>
          <p:spPr>
            <a:xfrm>
              <a:off x="21447941" y="15123430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V4"/>
          <p:cNvGrpSpPr/>
          <p:nvPr/>
        </p:nvGrpSpPr>
        <p:grpSpPr>
          <a:xfrm>
            <a:off x="23775765" y="13682544"/>
            <a:ext cx="1814834" cy="871722"/>
            <a:chOff x="23775765" y="13682544"/>
            <a:chExt cx="1814834" cy="871722"/>
          </a:xfrm>
        </p:grpSpPr>
        <p:sp>
          <p:nvSpPr>
            <p:cNvPr id="76" name="Rechteck 75"/>
            <p:cNvSpPr>
              <a:spLocks/>
            </p:cNvSpPr>
            <p:nvPr/>
          </p:nvSpPr>
          <p:spPr>
            <a:xfrm>
              <a:off x="23862872" y="13682544"/>
              <a:ext cx="1727727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6" name="Gerade Verbindung 105"/>
            <p:cNvCxnSpPr/>
            <p:nvPr/>
          </p:nvCxnSpPr>
          <p:spPr>
            <a:xfrm>
              <a:off x="23775765" y="1369026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V3"/>
          <p:cNvGrpSpPr/>
          <p:nvPr/>
        </p:nvGrpSpPr>
        <p:grpSpPr>
          <a:xfrm>
            <a:off x="23585398" y="12242544"/>
            <a:ext cx="3556083" cy="864267"/>
            <a:chOff x="23585398" y="12242544"/>
            <a:chExt cx="3556083" cy="864267"/>
          </a:xfrm>
        </p:grpSpPr>
        <p:sp>
          <p:nvSpPr>
            <p:cNvPr id="75" name="Rechteck 74"/>
            <p:cNvSpPr>
              <a:spLocks/>
            </p:cNvSpPr>
            <p:nvPr/>
          </p:nvSpPr>
          <p:spPr>
            <a:xfrm>
              <a:off x="23686027" y="1224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7" name="Gerade Verbindung 106"/>
            <p:cNvCxnSpPr/>
            <p:nvPr/>
          </p:nvCxnSpPr>
          <p:spPr>
            <a:xfrm>
              <a:off x="23585398" y="12242811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V2"/>
          <p:cNvGrpSpPr/>
          <p:nvPr/>
        </p:nvGrpSpPr>
        <p:grpSpPr>
          <a:xfrm>
            <a:off x="25209957" y="10801415"/>
            <a:ext cx="3555515" cy="865396"/>
            <a:chOff x="25209957" y="10801415"/>
            <a:chExt cx="3555515" cy="865396"/>
          </a:xfrm>
        </p:grpSpPr>
        <p:sp>
          <p:nvSpPr>
            <p:cNvPr id="74" name="Rechteck 73"/>
            <p:cNvSpPr>
              <a:spLocks/>
            </p:cNvSpPr>
            <p:nvPr/>
          </p:nvSpPr>
          <p:spPr>
            <a:xfrm>
              <a:off x="25310018" y="1080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8" name="Gerade Verbindung 107"/>
            <p:cNvCxnSpPr/>
            <p:nvPr/>
          </p:nvCxnSpPr>
          <p:spPr>
            <a:xfrm>
              <a:off x="25209957" y="10801415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V1"/>
          <p:cNvGrpSpPr/>
          <p:nvPr/>
        </p:nvGrpSpPr>
        <p:grpSpPr>
          <a:xfrm>
            <a:off x="25416533" y="9480756"/>
            <a:ext cx="4046158" cy="864267"/>
            <a:chOff x="25416533" y="9480756"/>
            <a:chExt cx="4046158" cy="864267"/>
          </a:xfrm>
        </p:grpSpPr>
        <p:sp>
          <p:nvSpPr>
            <p:cNvPr id="73" name="Rechteck 72"/>
            <p:cNvSpPr>
              <a:spLocks/>
            </p:cNvSpPr>
            <p:nvPr/>
          </p:nvSpPr>
          <p:spPr>
            <a:xfrm>
              <a:off x="25503181" y="9480756"/>
              <a:ext cx="395951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9" name="Gerade Verbindung 108"/>
            <p:cNvCxnSpPr/>
            <p:nvPr/>
          </p:nvCxnSpPr>
          <p:spPr>
            <a:xfrm>
              <a:off x="25416533" y="948075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W5"/>
          <p:cNvGrpSpPr/>
          <p:nvPr/>
        </p:nvGrpSpPr>
        <p:grpSpPr>
          <a:xfrm>
            <a:off x="22754877" y="14954688"/>
            <a:ext cx="6433844" cy="1199712"/>
            <a:chOff x="24097268" y="4997587"/>
            <a:chExt cx="5065521" cy="864267"/>
          </a:xfrm>
        </p:grpSpPr>
        <p:sp>
          <p:nvSpPr>
            <p:cNvPr id="95" name="Rechteck 94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96" name="Gerade Verbindung 95"/>
            <p:cNvCxnSpPr/>
            <p:nvPr/>
          </p:nvCxnSpPr>
          <p:spPr>
            <a:xfrm>
              <a:off x="24097268" y="5118510"/>
              <a:ext cx="0" cy="622614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W4"/>
          <p:cNvGrpSpPr/>
          <p:nvPr/>
        </p:nvGrpSpPr>
        <p:grpSpPr>
          <a:xfrm>
            <a:off x="25590601" y="13523022"/>
            <a:ext cx="6434817" cy="1183578"/>
            <a:chOff x="24096502" y="4997587"/>
            <a:chExt cx="5066287" cy="864267"/>
          </a:xfrm>
        </p:grpSpPr>
        <p:sp>
          <p:nvSpPr>
            <p:cNvPr id="92" name="Rechteck 91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93" name="Gerade Verbindung 92"/>
            <p:cNvCxnSpPr/>
            <p:nvPr/>
          </p:nvCxnSpPr>
          <p:spPr>
            <a:xfrm>
              <a:off x="24096502" y="5110594"/>
              <a:ext cx="0" cy="636543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W3"/>
          <p:cNvGrpSpPr/>
          <p:nvPr/>
        </p:nvGrpSpPr>
        <p:grpSpPr>
          <a:xfrm>
            <a:off x="27145818" y="12077586"/>
            <a:ext cx="6433846" cy="1193912"/>
            <a:chOff x="24097268" y="4997584"/>
            <a:chExt cx="5065523" cy="864267"/>
          </a:xfrm>
        </p:grpSpPr>
        <p:sp>
          <p:nvSpPr>
            <p:cNvPr id="89" name="Rechteck 88"/>
            <p:cNvSpPr>
              <a:spLocks/>
            </p:cNvSpPr>
            <p:nvPr/>
          </p:nvSpPr>
          <p:spPr>
            <a:xfrm>
              <a:off x="24123031" y="4997584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90" name="Gerade Verbindung 89"/>
            <p:cNvCxnSpPr/>
            <p:nvPr/>
          </p:nvCxnSpPr>
          <p:spPr>
            <a:xfrm>
              <a:off x="24097268" y="5117190"/>
              <a:ext cx="0" cy="625446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W2"/>
          <p:cNvGrpSpPr/>
          <p:nvPr/>
        </p:nvGrpSpPr>
        <p:grpSpPr>
          <a:xfrm>
            <a:off x="28765472" y="10729833"/>
            <a:ext cx="6433369" cy="1009730"/>
            <a:chOff x="24097642" y="4997587"/>
            <a:chExt cx="5065147" cy="864267"/>
          </a:xfrm>
        </p:grpSpPr>
        <p:sp>
          <p:nvSpPr>
            <p:cNvPr id="86" name="Rechteck 85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87" name="Gerade Verbindung 86"/>
            <p:cNvCxnSpPr/>
            <p:nvPr/>
          </p:nvCxnSpPr>
          <p:spPr>
            <a:xfrm>
              <a:off x="24097642" y="5058857"/>
              <a:ext cx="0" cy="745945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W1"/>
          <p:cNvGrpSpPr/>
          <p:nvPr/>
        </p:nvGrpSpPr>
        <p:grpSpPr>
          <a:xfrm>
            <a:off x="29456178" y="9310834"/>
            <a:ext cx="6436858" cy="1203844"/>
            <a:chOff x="24094895" y="4997587"/>
            <a:chExt cx="5067894" cy="864267"/>
          </a:xfrm>
        </p:grpSpPr>
        <p:sp>
          <p:nvSpPr>
            <p:cNvPr id="79" name="Rechteck 78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80" name="Gerade Verbindung 79"/>
            <p:cNvCxnSpPr/>
            <p:nvPr/>
          </p:nvCxnSpPr>
          <p:spPr>
            <a:xfrm>
              <a:off x="24094895" y="5116158"/>
              <a:ext cx="0" cy="62389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A"/>
          <p:cNvSpPr txBox="1"/>
          <p:nvPr/>
        </p:nvSpPr>
        <p:spPr>
          <a:xfrm>
            <a:off x="15841188" y="7121823"/>
            <a:ext cx="5039760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12" name="B"/>
          <p:cNvSpPr txBox="1"/>
          <p:nvPr/>
        </p:nvSpPr>
        <p:spPr>
          <a:xfrm>
            <a:off x="20880948" y="7121823"/>
            <a:ext cx="5039760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13" name="C"/>
          <p:cNvSpPr txBox="1"/>
          <p:nvPr/>
        </p:nvSpPr>
        <p:spPr>
          <a:xfrm>
            <a:off x="25924029" y="7121823"/>
            <a:ext cx="5039760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C</a:t>
            </a:r>
            <a:endParaRPr lang="en-GB" dirty="0"/>
          </a:p>
        </p:txBody>
      </p:sp>
      <p:grpSp>
        <p:nvGrpSpPr>
          <p:cNvPr id="118" name="Gruppieren 117"/>
          <p:cNvGrpSpPr/>
          <p:nvPr/>
        </p:nvGrpSpPr>
        <p:grpSpPr>
          <a:xfrm>
            <a:off x="30964710" y="7078281"/>
            <a:ext cx="5039760" cy="1846712"/>
            <a:chOff x="27317173" y="9475200"/>
            <a:chExt cx="5039760" cy="1846712"/>
          </a:xfrm>
        </p:grpSpPr>
        <p:sp>
          <p:nvSpPr>
            <p:cNvPr id="115" name="Textfeld 114"/>
            <p:cNvSpPr txBox="1"/>
            <p:nvPr/>
          </p:nvSpPr>
          <p:spPr>
            <a:xfrm>
              <a:off x="27317173" y="9475200"/>
              <a:ext cx="5039760" cy="1846712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sz="9600" dirty="0"/>
            </a:p>
          </p:txBody>
        </p:sp>
        <p:cxnSp>
          <p:nvCxnSpPr>
            <p:cNvPr id="40" name="Gerade Verbindung 39"/>
            <p:cNvCxnSpPr/>
            <p:nvPr/>
          </p:nvCxnSpPr>
          <p:spPr>
            <a:xfrm>
              <a:off x="27317283" y="9518742"/>
              <a:ext cx="0" cy="1724080"/>
            </a:xfrm>
            <a:prstGeom prst="line">
              <a:avLst/>
            </a:prstGeom>
            <a:ln w="508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15481923" y="5174945"/>
            <a:ext cx="5262197" cy="1044359"/>
            <a:chOff x="14167561" y="4997587"/>
            <a:chExt cx="4989375" cy="1044359"/>
          </a:xfrm>
        </p:grpSpPr>
        <p:sp>
          <p:nvSpPr>
            <p:cNvPr id="9" name="Rechteck 8"/>
            <p:cNvSpPr>
              <a:spLocks/>
            </p:cNvSpPr>
            <p:nvPr/>
          </p:nvSpPr>
          <p:spPr>
            <a:xfrm>
              <a:off x="1426029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/>
            </a:p>
          </p:txBody>
        </p:sp>
        <p:cxnSp>
          <p:nvCxnSpPr>
            <p:cNvPr id="120" name="Gerade Verbindung 119"/>
            <p:cNvCxnSpPr/>
            <p:nvPr/>
          </p:nvCxnSpPr>
          <p:spPr>
            <a:xfrm>
              <a:off x="14167561" y="4997587"/>
              <a:ext cx="0" cy="10296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20580181" y="5171786"/>
            <a:ext cx="5044112" cy="1048936"/>
            <a:chOff x="19046465" y="4997603"/>
            <a:chExt cx="4990651" cy="1044343"/>
          </a:xfrm>
        </p:grpSpPr>
        <p:sp>
          <p:nvSpPr>
            <p:cNvPr id="8" name="Rechteck 7"/>
            <p:cNvSpPr>
              <a:spLocks/>
            </p:cNvSpPr>
            <p:nvPr/>
          </p:nvSpPr>
          <p:spPr>
            <a:xfrm>
              <a:off x="1914047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17" name="Gerade Verbindung 116"/>
            <p:cNvCxnSpPr/>
            <p:nvPr/>
          </p:nvCxnSpPr>
          <p:spPr>
            <a:xfrm>
              <a:off x="19046465" y="5007071"/>
              <a:ext cx="0" cy="1025092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/>
          <p:cNvGrpSpPr/>
          <p:nvPr/>
        </p:nvGrpSpPr>
        <p:grpSpPr>
          <a:xfrm>
            <a:off x="25614768" y="4962544"/>
            <a:ext cx="5074015" cy="1453192"/>
            <a:chOff x="24088774" y="4997587"/>
            <a:chExt cx="5074015" cy="864267"/>
          </a:xfrm>
          <a:solidFill>
            <a:schemeClr val="tx1"/>
          </a:solidFill>
        </p:grpSpPr>
        <p:sp>
          <p:nvSpPr>
            <p:cNvPr id="11" name="Rechteck 10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4088774" y="5120143"/>
              <a:ext cx="0" cy="624888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hteck 96" hidden="1"/>
          <p:cNvSpPr/>
          <p:nvPr/>
        </p:nvSpPr>
        <p:spPr>
          <a:xfrm>
            <a:off x="10500659" y="3972981"/>
            <a:ext cx="15123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      </a:t>
            </a:r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a</a:t>
            </a:r>
            <a:r>
              <a:rPr lang="en-GB" i="1" dirty="0" smtClean="0">
                <a:solidFill>
                  <a:schemeClr val="bg1"/>
                </a:solidFill>
              </a:rPr>
              <a:t> A        +        </a:t>
            </a:r>
            <a:r>
              <a:rPr lang="en-GB" i="1" dirty="0" err="1">
                <a:solidFill>
                  <a:schemeClr val="bg1"/>
                </a:solidFill>
              </a:rPr>
              <a:t>w</a:t>
            </a:r>
            <a:r>
              <a:rPr lang="en-GB" i="1" baseline="-25000" dirty="0" err="1">
                <a:solidFill>
                  <a:schemeClr val="bg1"/>
                </a:solidFill>
              </a:rPr>
              <a:t>b</a:t>
            </a:r>
            <a:r>
              <a:rPr lang="en-GB" i="1" dirty="0">
                <a:solidFill>
                  <a:schemeClr val="bg1"/>
                </a:solidFill>
              </a:rPr>
              <a:t> B </a:t>
            </a:r>
            <a:r>
              <a:rPr lang="en-GB" i="1" dirty="0" smtClean="0">
                <a:solidFill>
                  <a:schemeClr val="bg1"/>
                </a:solidFill>
              </a:rPr>
              <a:t>      +       </a:t>
            </a:r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c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98" name="Titel 1"/>
          <p:cNvSpPr txBox="1">
            <a:spLocks/>
          </p:cNvSpPr>
          <p:nvPr/>
        </p:nvSpPr>
        <p:spPr>
          <a:xfrm>
            <a:off x="24688185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/>
              <a:t>(as Stacked Bar)</a:t>
            </a:r>
            <a:endParaRPr lang="en-GB" sz="8800" dirty="0"/>
          </a:p>
        </p:txBody>
      </p:sp>
      <p:grpSp>
        <p:nvGrpSpPr>
          <p:cNvPr id="33" name="Gruppieren 32" hidden="1"/>
          <p:cNvGrpSpPr/>
          <p:nvPr/>
        </p:nvGrpSpPr>
        <p:grpSpPr>
          <a:xfrm>
            <a:off x="10519709" y="3878030"/>
            <a:ext cx="15123632" cy="1302296"/>
            <a:chOff x="10519709" y="3878030"/>
            <a:chExt cx="15123632" cy="1302296"/>
          </a:xfrm>
        </p:grpSpPr>
        <p:sp>
          <p:nvSpPr>
            <p:cNvPr id="103" name="Rechteck 102"/>
            <p:cNvSpPr/>
            <p:nvPr/>
          </p:nvSpPr>
          <p:spPr>
            <a:xfrm>
              <a:off x="10519709" y="3972981"/>
              <a:ext cx="8954261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smtClean="0">
                  <a:solidFill>
                    <a:schemeClr val="bg1"/>
                  </a:solidFill>
                </a:rPr>
                <a:t>      </a:t>
              </a:r>
              <a:r>
                <a:rPr lang="en-GB" i="1" dirty="0" err="1" smtClean="0">
                  <a:solidFill>
                    <a:schemeClr val="bg1"/>
                  </a:solidFill>
                </a:rPr>
                <a:t>w</a:t>
              </a:r>
              <a:r>
                <a:rPr lang="en-GB" i="1" baseline="-25000" dirty="0" err="1" smtClean="0">
                  <a:solidFill>
                    <a:schemeClr val="bg1"/>
                  </a:solidFill>
                </a:rPr>
                <a:t>a</a:t>
              </a:r>
              <a:r>
                <a:rPr lang="en-GB" i="1" dirty="0" smtClean="0">
                  <a:solidFill>
                    <a:schemeClr val="bg1"/>
                  </a:solidFill>
                </a:rPr>
                <a:t> A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18928498" y="3979997"/>
              <a:ext cx="1153774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smtClean="0">
                  <a:solidFill>
                    <a:schemeClr val="bg1"/>
                  </a:solidFill>
                </a:rPr>
                <a:t>+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1454358" y="3979997"/>
              <a:ext cx="1153774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smtClean="0">
                  <a:solidFill>
                    <a:schemeClr val="bg1"/>
                  </a:solidFill>
                </a:rPr>
                <a:t>+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19493020" y="3878030"/>
              <a:ext cx="2633246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err="1" smtClean="0">
                  <a:solidFill>
                    <a:schemeClr val="bg1"/>
                  </a:solidFill>
                </a:rPr>
                <a:t>w</a:t>
              </a:r>
              <a:r>
                <a:rPr lang="en-GB" i="1" baseline="-25000" dirty="0" err="1" smtClean="0">
                  <a:solidFill>
                    <a:schemeClr val="bg1"/>
                  </a:solidFill>
                </a:rPr>
                <a:t>b</a:t>
              </a:r>
              <a:r>
                <a:rPr lang="en-GB" i="1" dirty="0" smtClean="0">
                  <a:solidFill>
                    <a:schemeClr val="bg1"/>
                  </a:solidFill>
                </a:rPr>
                <a:t> B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2101534" y="3970771"/>
              <a:ext cx="3541807" cy="120032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GB" i="1" dirty="0" err="1" smtClean="0">
                  <a:solidFill>
                    <a:schemeClr val="bg1"/>
                  </a:solidFill>
                </a:rPr>
                <a:t>w</a:t>
              </a:r>
              <a:r>
                <a:rPr lang="en-GB" i="1" baseline="-25000" dirty="0" err="1" smtClean="0">
                  <a:solidFill>
                    <a:schemeClr val="bg1"/>
                  </a:solidFill>
                </a:rPr>
                <a:t>c</a:t>
              </a:r>
              <a:r>
                <a:rPr lang="en-GB" i="1" dirty="0" smtClean="0">
                  <a:solidFill>
                    <a:schemeClr val="bg1"/>
                  </a:solidFill>
                </a:rPr>
                <a:t> C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1" name="Rechteck 120"/>
          <p:cNvSpPr/>
          <p:nvPr/>
        </p:nvSpPr>
        <p:spPr>
          <a:xfrm>
            <a:off x="10991849" y="3972981"/>
            <a:ext cx="3364649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a</a:t>
            </a:r>
            <a:r>
              <a:rPr lang="en-GB" i="1" dirty="0" smtClean="0">
                <a:solidFill>
                  <a:schemeClr val="bg1"/>
                </a:solidFill>
              </a:rPr>
              <a:t> A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14832748" y="3979997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schemeClr val="bg1"/>
                </a:solidFill>
              </a:rPr>
              <a:t>+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3" name="Rechteck 122"/>
          <p:cNvSpPr/>
          <p:nvPr/>
        </p:nvSpPr>
        <p:spPr>
          <a:xfrm>
            <a:off x="20063708" y="3979997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schemeClr val="bg1"/>
                </a:solidFill>
              </a:rPr>
              <a:t>+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4" name="Rechteck 123"/>
          <p:cNvSpPr/>
          <p:nvPr/>
        </p:nvSpPr>
        <p:spPr>
          <a:xfrm>
            <a:off x="16806970" y="3973280"/>
            <a:ext cx="2633246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b</a:t>
            </a:r>
            <a:r>
              <a:rPr lang="en-GB" i="1" dirty="0" smtClean="0">
                <a:solidFill>
                  <a:schemeClr val="bg1"/>
                </a:solidFill>
              </a:rPr>
              <a:t> B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5" name="Rechteck 124"/>
          <p:cNvSpPr/>
          <p:nvPr/>
        </p:nvSpPr>
        <p:spPr>
          <a:xfrm>
            <a:off x="21339534" y="3970771"/>
            <a:ext cx="3541807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c</a:t>
            </a:r>
            <a:r>
              <a:rPr lang="en-GB" i="1" dirty="0" smtClean="0">
                <a:solidFill>
                  <a:schemeClr val="bg1"/>
                </a:solidFill>
              </a:rPr>
              <a:t> C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7 -1.23457E-7 L 0.10734 -1.2345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9.72222E-7 -1.23457E-7 L 0.04032 -1.23457E-7 " pathEditMode="relative" rAng="0" ptsTypes="AA">
                                      <p:cBhvr>
                                        <p:cTn id="8" dur="4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4279E-7 -7.92965E-7 L 0.08037 0.0013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" y="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573E-6 6.6029E-7 L 0.11257 0.0009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9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3313E-7 6.6029E-7 L 0.03927 0.0007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309E-6 -7.92965E-7 L 0.07347 -7.92965E-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7934E-6 3.48041E-6 L 0.02062 3.48041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7 -1.23457E-7 L 0.10734 -1.23457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1.23457E-7 L 0.04032 -1.23457E-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1.23457E-7 L 0.05321 0.0001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" y="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0.07291 -1.23457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056E-6 -1.23457E-7 L 0.02166 -1.23457E-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944E-6 -4.31932E-6 L 0.1046 -4.31932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056E-6 1.51562E-6 L 0.09305 1.51562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01E-6 L 0.06645 -1.80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3.64057E-6 L 0.08581 -3.64057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0014E-7 -3.55473E-6 L 0.10537 -3.55473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1932E-6 L 0.04718 -4.31932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101E-6 2.82431E-6 L 0.00928 2.82431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724E-6 -4.22291E-6 L -0.00321 -4.22291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54018E-7 8.08392E-7 L 0.02604 8.08392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425E-6 -1.801E-6 L -0.00734 -1.801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896E-6 -1.801E-6 L -0.03771 -0.00038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8603E-7 -7.38855E-7 L 0.02899 -7.38855E-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03E-6 3.51072E-6 L 0.01462 3.51072E-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3.04281E-6 L 0.10537 3.04281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3.04281E-6 L 0.09416 3.04281E-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2" grpId="0" animBg="1"/>
      <p:bldP spid="111" grpId="0"/>
      <p:bldP spid="112" grpId="0"/>
      <p:bldP spid="113" grpId="0"/>
      <p:bldP spid="121" grpId="0"/>
      <p:bldP spid="122" grpId="0"/>
      <p:bldP spid="123" grpId="0"/>
      <p:bldP spid="124" grpId="0"/>
      <p:bldP spid="1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workspaces\papers_local\paper-lineup\fastforward\figures\Apple - iTunes - iTunes Store - Charts - Top 10 Song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4612">
            <a:off x="-546254" y="1443852"/>
            <a:ext cx="7913871" cy="118525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Documents\workspaces\papers_local\paper-lineup\fastforward\figures\Box Office - Movies - NYTimes.c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3282">
            <a:off x="25670389" y="1100323"/>
            <a:ext cx="11047977" cy="978400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Documents\workspaces\papers_local\paper-lineup\fastforward\figures\The World's Billionaires List - Forb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9638">
            <a:off x="1756338" y="10257051"/>
            <a:ext cx="12710919" cy="1260863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D:\Documents\workspaces\papers_local\paper-lineup\fastforward\figures\Vergleich_ Handys im Test - CHIP On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61232">
            <a:off x="27691559" y="12250550"/>
            <a:ext cx="10386493" cy="1157894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 descr="D:\Documents\workspaces\papers_local\paper-lineup\fastforward\figures\Best Affordable Small Cars Rankings _ U.S. News Best Car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4065">
            <a:off x="14281980" y="202773"/>
            <a:ext cx="10016420" cy="1001067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D:\Documents\workspaces\papers_local\paper-lineup\fastforward\figures\Things to do in Atlanta_ Check out 177 Atlanta Attractions - TripAdvis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9738" y="15110693"/>
            <a:ext cx="9938435" cy="94981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D:\Documents\workspaces\papers_local\paper-lineup\fastforward\figures\World University Rankings 2012-2013 - Times Higher Educati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43596">
            <a:off x="19015452" y="13417614"/>
            <a:ext cx="11326115" cy="758038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D:\Documents\workspaces\papers_local\paper-lineup\fastforward\figures\QS World University Rankings - 2012 _ Top Universitie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74131">
            <a:off x="5622396" y="671601"/>
            <a:ext cx="10771927" cy="996381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D:\Documents\workspaces\papers_local\paper-lineup\fastforward\figures\Ranking.com - Report by Domain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79006">
            <a:off x="3942598" y="5829321"/>
            <a:ext cx="9881211" cy="1026660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D:\Documents\workspaces\papers_local\paper-lineup\fastforward\figures\Journal Rankings on Computer Scienc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28456">
            <a:off x="21400294" y="2596615"/>
            <a:ext cx="12762818" cy="1078987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6"/>
          <p:cNvSpPr/>
          <p:nvPr/>
        </p:nvSpPr>
        <p:spPr>
          <a:xfrm>
            <a:off x="9008746" y="7435255"/>
            <a:ext cx="18563273" cy="7617926"/>
          </a:xfrm>
          <a:prstGeom prst="round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r>
              <a:rPr lang="en-GB" sz="16000" b="1" dirty="0" smtClean="0">
                <a:latin typeface="Lato" panose="020F0502020204030203" pitchFamily="34" charset="0"/>
              </a:rPr>
              <a:t>Rankings are omnipresent</a:t>
            </a:r>
            <a:endParaRPr lang="en-GB" sz="16000" b="1" dirty="0">
              <a:latin typeface="Lato" panose="020F0502020204030203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0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Serial Combiner</a:t>
            </a:r>
            <a:endParaRPr lang="en-GB" dirty="0"/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36727F-EC94-415C-9BF1-6DC763C08E6C}" type="slidenum">
              <a:rPr lang="en-GB" smtClean="0"/>
              <a:t>20</a:t>
            </a:fld>
            <a:endParaRPr lang="en-GB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0500659" y="5174945"/>
            <a:ext cx="15123634" cy="1044343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1" name="Textfeld 20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5842109" y="7121823"/>
            <a:ext cx="9367848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sp>
        <p:nvSpPr>
          <p:cNvPr id="43" name="Rechteck 42"/>
          <p:cNvSpPr>
            <a:spLocks/>
          </p:cNvSpPr>
          <p:nvPr/>
        </p:nvSpPr>
        <p:spPr>
          <a:xfrm>
            <a:off x="15912521" y="9480756"/>
            <a:ext cx="9297436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4" name="Rechteck 43"/>
          <p:cNvSpPr>
            <a:spLocks/>
          </p:cNvSpPr>
          <p:nvPr/>
        </p:nvSpPr>
        <p:spPr>
          <a:xfrm>
            <a:off x="15912520" y="10802544"/>
            <a:ext cx="811569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4807105" y="7121823"/>
            <a:ext cx="2592287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sp>
        <p:nvSpPr>
          <p:cNvPr id="72" name="Textfeld 71"/>
          <p:cNvSpPr txBox="1"/>
          <p:nvPr/>
        </p:nvSpPr>
        <p:spPr>
          <a:xfrm>
            <a:off x="27399392" y="7121823"/>
            <a:ext cx="3565319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grpSp>
        <p:nvGrpSpPr>
          <p:cNvPr id="3" name="G2"/>
          <p:cNvGrpSpPr/>
          <p:nvPr/>
        </p:nvGrpSpPr>
        <p:grpSpPr>
          <a:xfrm>
            <a:off x="23582969" y="10802544"/>
            <a:ext cx="5020323" cy="870365"/>
            <a:chOff x="20189634" y="10802544"/>
            <a:chExt cx="5020323" cy="870365"/>
          </a:xfrm>
        </p:grpSpPr>
        <p:sp>
          <p:nvSpPr>
            <p:cNvPr id="50" name="Rechteck 49"/>
            <p:cNvSpPr>
              <a:spLocks/>
            </p:cNvSpPr>
            <p:nvPr/>
          </p:nvSpPr>
          <p:spPr>
            <a:xfrm>
              <a:off x="20279934" y="10802544"/>
              <a:ext cx="493002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2" name="Gerade Verbindung 101"/>
            <p:cNvCxnSpPr/>
            <p:nvPr/>
          </p:nvCxnSpPr>
          <p:spPr>
            <a:xfrm>
              <a:off x="20189634" y="10808909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1"/>
          <p:cNvGrpSpPr/>
          <p:nvPr/>
        </p:nvGrpSpPr>
        <p:grpSpPr>
          <a:xfrm>
            <a:off x="24642526" y="9480756"/>
            <a:ext cx="4593071" cy="864267"/>
            <a:chOff x="20810538" y="9480756"/>
            <a:chExt cx="4593071" cy="864267"/>
          </a:xfrm>
        </p:grpSpPr>
        <p:cxnSp>
          <p:nvCxnSpPr>
            <p:cNvPr id="104" name="Gerade Verbindung 103"/>
            <p:cNvCxnSpPr/>
            <p:nvPr/>
          </p:nvCxnSpPr>
          <p:spPr>
            <a:xfrm>
              <a:off x="20810538" y="948075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hteck 48"/>
            <p:cNvSpPr>
              <a:spLocks/>
            </p:cNvSpPr>
            <p:nvPr/>
          </p:nvSpPr>
          <p:spPr>
            <a:xfrm>
              <a:off x="20858665" y="9480756"/>
              <a:ext cx="454494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V2"/>
          <p:cNvGrpSpPr/>
          <p:nvPr/>
        </p:nvGrpSpPr>
        <p:grpSpPr>
          <a:xfrm>
            <a:off x="26175257" y="10801415"/>
            <a:ext cx="3555515" cy="865396"/>
            <a:chOff x="25209957" y="10801415"/>
            <a:chExt cx="3555515" cy="865396"/>
          </a:xfrm>
        </p:grpSpPr>
        <p:sp>
          <p:nvSpPr>
            <p:cNvPr id="74" name="Rechteck 73"/>
            <p:cNvSpPr>
              <a:spLocks/>
            </p:cNvSpPr>
            <p:nvPr/>
          </p:nvSpPr>
          <p:spPr>
            <a:xfrm>
              <a:off x="25310018" y="1080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8" name="Gerade Verbindung 107"/>
            <p:cNvCxnSpPr/>
            <p:nvPr/>
          </p:nvCxnSpPr>
          <p:spPr>
            <a:xfrm>
              <a:off x="25209957" y="10801415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V1"/>
          <p:cNvGrpSpPr/>
          <p:nvPr/>
        </p:nvGrpSpPr>
        <p:grpSpPr>
          <a:xfrm>
            <a:off x="27169659" y="9480756"/>
            <a:ext cx="4046158" cy="864267"/>
            <a:chOff x="25416533" y="9480756"/>
            <a:chExt cx="4046158" cy="864267"/>
          </a:xfrm>
        </p:grpSpPr>
        <p:sp>
          <p:nvSpPr>
            <p:cNvPr id="73" name="Rechteck 72"/>
            <p:cNvSpPr>
              <a:spLocks/>
            </p:cNvSpPr>
            <p:nvPr/>
          </p:nvSpPr>
          <p:spPr>
            <a:xfrm>
              <a:off x="25503181" y="9480756"/>
              <a:ext cx="395951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09" name="Gerade Verbindung 108"/>
            <p:cNvCxnSpPr/>
            <p:nvPr/>
          </p:nvCxnSpPr>
          <p:spPr>
            <a:xfrm>
              <a:off x="25416533" y="948075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8641186" y="14834678"/>
            <a:ext cx="24003919" cy="1446550"/>
            <a:chOff x="8641186" y="14834678"/>
            <a:chExt cx="24003919" cy="1446550"/>
          </a:xfrm>
        </p:grpSpPr>
        <p:sp>
          <p:nvSpPr>
            <p:cNvPr id="22" name="Textfeld 21"/>
            <p:cNvSpPr txBox="1"/>
            <p:nvPr/>
          </p:nvSpPr>
          <p:spPr>
            <a:xfrm>
              <a:off x="8641186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hteck 46"/>
            <p:cNvSpPr>
              <a:spLocks/>
            </p:cNvSpPr>
            <p:nvPr/>
          </p:nvSpPr>
          <p:spPr>
            <a:xfrm>
              <a:off x="15912520" y="15122544"/>
              <a:ext cx="9429179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14" name="G5"/>
            <p:cNvGrpSpPr/>
            <p:nvPr/>
          </p:nvGrpSpPr>
          <p:grpSpPr>
            <a:xfrm>
              <a:off x="24735097" y="15123430"/>
              <a:ext cx="556730" cy="864886"/>
              <a:chOff x="24735097" y="15123430"/>
              <a:chExt cx="556730" cy="864886"/>
            </a:xfrm>
          </p:grpSpPr>
          <p:sp>
            <p:nvSpPr>
              <p:cNvPr id="53" name="Rechteck 52"/>
              <p:cNvSpPr>
                <a:spLocks/>
              </p:cNvSpPr>
              <p:nvPr/>
            </p:nvSpPr>
            <p:spPr>
              <a:xfrm>
                <a:off x="24832408" y="15123430"/>
                <a:ext cx="45941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9" name="Gerade Verbindung 98"/>
              <p:cNvCxnSpPr/>
              <p:nvPr/>
            </p:nvCxnSpPr>
            <p:spPr>
              <a:xfrm>
                <a:off x="24735097" y="1512431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V5"/>
            <p:cNvGrpSpPr/>
            <p:nvPr/>
          </p:nvGrpSpPr>
          <p:grpSpPr>
            <a:xfrm>
              <a:off x="25296065" y="15122544"/>
              <a:ext cx="1311240" cy="864886"/>
              <a:chOff x="25296065" y="15122544"/>
              <a:chExt cx="1311240" cy="864886"/>
            </a:xfrm>
          </p:grpSpPr>
          <p:sp>
            <p:nvSpPr>
              <p:cNvPr id="77" name="Rechteck 76"/>
              <p:cNvSpPr>
                <a:spLocks/>
              </p:cNvSpPr>
              <p:nvPr/>
            </p:nvSpPr>
            <p:spPr>
              <a:xfrm>
                <a:off x="25383305" y="15122544"/>
                <a:ext cx="122400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5" name="Gerade Verbindung 104"/>
              <p:cNvCxnSpPr/>
              <p:nvPr/>
            </p:nvCxnSpPr>
            <p:spPr>
              <a:xfrm>
                <a:off x="25296065" y="15123430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W5"/>
            <p:cNvGrpSpPr/>
            <p:nvPr/>
          </p:nvGrpSpPr>
          <p:grpSpPr>
            <a:xfrm>
              <a:off x="26211261" y="15018191"/>
              <a:ext cx="6433844" cy="1072712"/>
              <a:chOff x="26818580" y="4893199"/>
              <a:chExt cx="5065521" cy="1073043"/>
            </a:xfrm>
          </p:grpSpPr>
          <p:sp>
            <p:nvSpPr>
              <p:cNvPr id="95" name="Rechteck 94"/>
              <p:cNvSpPr>
                <a:spLocks/>
              </p:cNvSpPr>
              <p:nvPr/>
            </p:nvSpPr>
            <p:spPr>
              <a:xfrm>
                <a:off x="26844341" y="4893199"/>
                <a:ext cx="5039760" cy="1073043"/>
              </a:xfrm>
              <a:prstGeom prst="rect">
                <a:avLst/>
              </a:prstGeom>
              <a:solidFill>
                <a:schemeClr val="tx1"/>
              </a:solidFill>
              <a:ln w="1016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6" name="Gerade Verbindung 95"/>
              <p:cNvCxnSpPr/>
              <p:nvPr/>
            </p:nvCxnSpPr>
            <p:spPr>
              <a:xfrm>
                <a:off x="26818580" y="4997587"/>
                <a:ext cx="0" cy="864267"/>
              </a:xfrm>
              <a:prstGeom prst="line">
                <a:avLst/>
              </a:prstGeom>
              <a:ln w="1016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uppieren 33"/>
          <p:cNvGrpSpPr/>
          <p:nvPr/>
        </p:nvGrpSpPr>
        <p:grpSpPr>
          <a:xfrm>
            <a:off x="8641186" y="13394678"/>
            <a:ext cx="23931911" cy="1446550"/>
            <a:chOff x="8641186" y="13394678"/>
            <a:chExt cx="23931911" cy="1446550"/>
          </a:xfrm>
        </p:grpSpPr>
        <p:sp>
          <p:nvSpPr>
            <p:cNvPr id="23" name="Textfeld 22"/>
            <p:cNvSpPr txBox="1"/>
            <p:nvPr/>
          </p:nvSpPr>
          <p:spPr>
            <a:xfrm>
              <a:off x="8641186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hteck 45"/>
            <p:cNvSpPr>
              <a:spLocks/>
            </p:cNvSpPr>
            <p:nvPr/>
          </p:nvSpPr>
          <p:spPr>
            <a:xfrm>
              <a:off x="15912520" y="13682544"/>
              <a:ext cx="774520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13" name="G4"/>
            <p:cNvGrpSpPr/>
            <p:nvPr/>
          </p:nvGrpSpPr>
          <p:grpSpPr>
            <a:xfrm>
              <a:off x="23149955" y="13682544"/>
              <a:ext cx="3781386" cy="871722"/>
              <a:chOff x="23149955" y="13682544"/>
              <a:chExt cx="3781386" cy="871722"/>
            </a:xfrm>
          </p:grpSpPr>
          <p:sp>
            <p:nvSpPr>
              <p:cNvPr id="52" name="Rechteck 51"/>
              <p:cNvSpPr>
                <a:spLocks/>
              </p:cNvSpPr>
              <p:nvPr/>
            </p:nvSpPr>
            <p:spPr>
              <a:xfrm>
                <a:off x="23231678" y="13682544"/>
                <a:ext cx="369966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0" name="Gerade Verbindung 99"/>
              <p:cNvCxnSpPr/>
              <p:nvPr/>
            </p:nvCxnSpPr>
            <p:spPr>
              <a:xfrm>
                <a:off x="23149955" y="1369026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V4"/>
            <p:cNvGrpSpPr/>
            <p:nvPr/>
          </p:nvGrpSpPr>
          <p:grpSpPr>
            <a:xfrm>
              <a:off x="24857050" y="13682544"/>
              <a:ext cx="1814834" cy="871722"/>
              <a:chOff x="24857050" y="13682544"/>
              <a:chExt cx="1814834" cy="871722"/>
            </a:xfrm>
          </p:grpSpPr>
          <p:sp>
            <p:nvSpPr>
              <p:cNvPr id="76" name="Rechteck 75"/>
              <p:cNvSpPr>
                <a:spLocks/>
              </p:cNvSpPr>
              <p:nvPr/>
            </p:nvSpPr>
            <p:spPr>
              <a:xfrm>
                <a:off x="24944157" y="13682544"/>
                <a:ext cx="1727727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6" name="Gerade Verbindung 105"/>
              <p:cNvCxnSpPr/>
              <p:nvPr/>
            </p:nvCxnSpPr>
            <p:spPr>
              <a:xfrm>
                <a:off x="24857050" y="13690266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W4"/>
            <p:cNvGrpSpPr/>
            <p:nvPr/>
          </p:nvGrpSpPr>
          <p:grpSpPr>
            <a:xfrm>
              <a:off x="26139253" y="13535722"/>
              <a:ext cx="6433844" cy="1158178"/>
              <a:chOff x="24528473" y="4850453"/>
              <a:chExt cx="5065521" cy="1158536"/>
            </a:xfrm>
          </p:grpSpPr>
          <p:sp>
            <p:nvSpPr>
              <p:cNvPr id="92" name="Rechteck 91"/>
              <p:cNvSpPr>
                <a:spLocks/>
              </p:cNvSpPr>
              <p:nvPr/>
            </p:nvSpPr>
            <p:spPr>
              <a:xfrm>
                <a:off x="24554234" y="4850453"/>
                <a:ext cx="5039760" cy="1158536"/>
              </a:xfrm>
              <a:prstGeom prst="rect">
                <a:avLst/>
              </a:prstGeom>
              <a:solidFill>
                <a:schemeClr val="tx1"/>
              </a:solidFill>
              <a:ln w="1016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3" name="Gerade Verbindung 92"/>
              <p:cNvCxnSpPr/>
              <p:nvPr/>
            </p:nvCxnSpPr>
            <p:spPr>
              <a:xfrm>
                <a:off x="24528473" y="4997587"/>
                <a:ext cx="0" cy="864267"/>
              </a:xfrm>
              <a:prstGeom prst="line">
                <a:avLst/>
              </a:prstGeom>
              <a:ln w="1016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uppieren 37"/>
          <p:cNvGrpSpPr/>
          <p:nvPr/>
        </p:nvGrpSpPr>
        <p:grpSpPr>
          <a:xfrm>
            <a:off x="8641186" y="11954678"/>
            <a:ext cx="23582743" cy="1440000"/>
            <a:chOff x="8641186" y="11954678"/>
            <a:chExt cx="23582743" cy="1440000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8641186" y="11954678"/>
              <a:ext cx="18254151" cy="1440000"/>
              <a:chOff x="8641186" y="11954678"/>
              <a:chExt cx="18254151" cy="1440000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8641186" y="11954678"/>
                <a:ext cx="720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>
                    <a:solidFill>
                      <a:schemeClr val="bg1"/>
                    </a:solidFill>
                  </a:rPr>
                  <a:t>Princeton, </a:t>
                </a:r>
                <a:r>
                  <a:rPr lang="en-US" sz="8800" dirty="0" smtClean="0">
                    <a:solidFill>
                      <a:schemeClr val="bg1"/>
                    </a:solidFill>
                  </a:rPr>
                  <a:t>US</a:t>
                </a:r>
                <a:r>
                  <a:rPr lang="en-GB" sz="8800" dirty="0">
                    <a:solidFill>
                      <a:schemeClr val="bg1"/>
                    </a:solidFill>
                  </a:rPr>
                  <a:t>A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hteck 44"/>
              <p:cNvSpPr>
                <a:spLocks/>
              </p:cNvSpPr>
              <p:nvPr/>
            </p:nvSpPr>
            <p:spPr>
              <a:xfrm>
                <a:off x="15912520" y="12242544"/>
                <a:ext cx="532307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" name="G3"/>
              <p:cNvGrpSpPr/>
              <p:nvPr/>
            </p:nvGrpSpPr>
            <p:grpSpPr>
              <a:xfrm>
                <a:off x="21155768" y="12242544"/>
                <a:ext cx="4868044" cy="864267"/>
                <a:chOff x="21155768" y="12242544"/>
                <a:chExt cx="4868044" cy="864267"/>
              </a:xfrm>
            </p:grpSpPr>
            <p:sp>
              <p:nvSpPr>
                <p:cNvPr id="51" name="Rechteck 50"/>
                <p:cNvSpPr>
                  <a:spLocks/>
                </p:cNvSpPr>
                <p:nvPr/>
              </p:nvSpPr>
              <p:spPr>
                <a:xfrm>
                  <a:off x="21232328" y="12242544"/>
                  <a:ext cx="4791484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1" name="Gerade Verbindung 100"/>
                <p:cNvCxnSpPr/>
                <p:nvPr/>
              </p:nvCxnSpPr>
              <p:spPr>
                <a:xfrm>
                  <a:off x="21155768" y="12242544"/>
                  <a:ext cx="0" cy="864000"/>
                </a:xfrm>
                <a:prstGeom prst="line">
                  <a:avLst/>
                </a:prstGeom>
                <a:ln w="101600" cap="rnd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V3"/>
              <p:cNvGrpSpPr/>
              <p:nvPr/>
            </p:nvGrpSpPr>
            <p:grpSpPr>
              <a:xfrm>
                <a:off x="23339254" y="12242544"/>
                <a:ext cx="3556083" cy="864267"/>
                <a:chOff x="23339254" y="12242544"/>
                <a:chExt cx="3556083" cy="864267"/>
              </a:xfrm>
            </p:grpSpPr>
            <p:sp>
              <p:nvSpPr>
                <p:cNvPr id="75" name="Rechteck 74"/>
                <p:cNvSpPr>
                  <a:spLocks/>
                </p:cNvSpPr>
                <p:nvPr/>
              </p:nvSpPr>
              <p:spPr>
                <a:xfrm>
                  <a:off x="23439883" y="12242544"/>
                  <a:ext cx="3455454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7" name="Gerade Verbindung 106"/>
                <p:cNvCxnSpPr/>
                <p:nvPr/>
              </p:nvCxnSpPr>
              <p:spPr>
                <a:xfrm>
                  <a:off x="23339254" y="12242811"/>
                  <a:ext cx="0" cy="864000"/>
                </a:xfrm>
                <a:prstGeom prst="line">
                  <a:avLst/>
                </a:prstGeom>
                <a:ln w="101600" cap="rnd">
                  <a:solidFill>
                    <a:srgbClr val="7189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W3"/>
            <p:cNvGrpSpPr/>
            <p:nvPr/>
          </p:nvGrpSpPr>
          <p:grpSpPr>
            <a:xfrm>
              <a:off x="25790084" y="12102987"/>
              <a:ext cx="6433845" cy="1143114"/>
              <a:chOff x="23510540" y="4857986"/>
              <a:chExt cx="5065522" cy="1143467"/>
            </a:xfrm>
          </p:grpSpPr>
          <p:sp>
            <p:nvSpPr>
              <p:cNvPr id="89" name="Rechteck 88"/>
              <p:cNvSpPr>
                <a:spLocks/>
              </p:cNvSpPr>
              <p:nvPr/>
            </p:nvSpPr>
            <p:spPr>
              <a:xfrm>
                <a:off x="23536302" y="4857986"/>
                <a:ext cx="5039760" cy="1143467"/>
              </a:xfrm>
              <a:prstGeom prst="rect">
                <a:avLst/>
              </a:prstGeom>
              <a:solidFill>
                <a:schemeClr val="tx1"/>
              </a:solidFill>
              <a:ln w="1016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0" name="Gerade Verbindung 89"/>
              <p:cNvCxnSpPr/>
              <p:nvPr/>
            </p:nvCxnSpPr>
            <p:spPr>
              <a:xfrm>
                <a:off x="23510540" y="4997587"/>
                <a:ext cx="0" cy="864267"/>
              </a:xfrm>
              <a:prstGeom prst="line">
                <a:avLst/>
              </a:prstGeom>
              <a:ln w="101600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W2"/>
          <p:cNvGrpSpPr/>
          <p:nvPr/>
        </p:nvGrpSpPr>
        <p:grpSpPr>
          <a:xfrm>
            <a:off x="28659533" y="10632996"/>
            <a:ext cx="6433844" cy="1203404"/>
            <a:chOff x="24097268" y="4827833"/>
            <a:chExt cx="5065521" cy="1203776"/>
          </a:xfrm>
        </p:grpSpPr>
        <p:sp>
          <p:nvSpPr>
            <p:cNvPr id="86" name="Rechteck 85"/>
            <p:cNvSpPr>
              <a:spLocks/>
            </p:cNvSpPr>
            <p:nvPr/>
          </p:nvSpPr>
          <p:spPr>
            <a:xfrm>
              <a:off x="24123029" y="4827833"/>
              <a:ext cx="5039760" cy="1203776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87" name="Gerade Verbindung 86"/>
            <p:cNvCxnSpPr/>
            <p:nvPr/>
          </p:nvCxnSpPr>
          <p:spPr>
            <a:xfrm>
              <a:off x="24097268" y="4997587"/>
              <a:ext cx="0" cy="86426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W1"/>
          <p:cNvGrpSpPr/>
          <p:nvPr/>
        </p:nvGrpSpPr>
        <p:grpSpPr>
          <a:xfrm>
            <a:off x="29822533" y="9310834"/>
            <a:ext cx="6433844" cy="1203844"/>
            <a:chOff x="24097268" y="4827612"/>
            <a:chExt cx="5065521" cy="1204216"/>
          </a:xfrm>
        </p:grpSpPr>
        <p:sp>
          <p:nvSpPr>
            <p:cNvPr id="79" name="Rechteck 78"/>
            <p:cNvSpPr>
              <a:spLocks/>
            </p:cNvSpPr>
            <p:nvPr/>
          </p:nvSpPr>
          <p:spPr>
            <a:xfrm>
              <a:off x="24123029" y="4827612"/>
              <a:ext cx="5039760" cy="1204216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80" name="Gerade Verbindung 79"/>
            <p:cNvCxnSpPr/>
            <p:nvPr/>
          </p:nvCxnSpPr>
          <p:spPr>
            <a:xfrm>
              <a:off x="24097268" y="4997587"/>
              <a:ext cx="0" cy="86426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A"/>
          <p:cNvSpPr txBox="1"/>
          <p:nvPr/>
        </p:nvSpPr>
        <p:spPr>
          <a:xfrm>
            <a:off x="15841188" y="7121823"/>
            <a:ext cx="8965918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112" name="B"/>
          <p:cNvSpPr txBox="1"/>
          <p:nvPr/>
        </p:nvSpPr>
        <p:spPr>
          <a:xfrm>
            <a:off x="24771101" y="7121823"/>
            <a:ext cx="2592287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13" name="C"/>
          <p:cNvSpPr txBox="1"/>
          <p:nvPr/>
        </p:nvSpPr>
        <p:spPr>
          <a:xfrm>
            <a:off x="27435396" y="7121823"/>
            <a:ext cx="3564397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C</a:t>
            </a:r>
            <a:endParaRPr lang="en-GB" dirty="0"/>
          </a:p>
        </p:txBody>
      </p:sp>
      <p:grpSp>
        <p:nvGrpSpPr>
          <p:cNvPr id="118" name="Gruppieren 117"/>
          <p:cNvGrpSpPr/>
          <p:nvPr/>
        </p:nvGrpSpPr>
        <p:grpSpPr>
          <a:xfrm>
            <a:off x="30964710" y="7078281"/>
            <a:ext cx="5039760" cy="1846712"/>
            <a:chOff x="27317173" y="9475200"/>
            <a:chExt cx="5039760" cy="1846712"/>
          </a:xfrm>
        </p:grpSpPr>
        <p:sp>
          <p:nvSpPr>
            <p:cNvPr id="115" name="Textfeld 114"/>
            <p:cNvSpPr txBox="1"/>
            <p:nvPr/>
          </p:nvSpPr>
          <p:spPr>
            <a:xfrm>
              <a:off x="27317173" y="9475200"/>
              <a:ext cx="5039760" cy="1846712"/>
            </a:xfrm>
            <a:prstGeom prst="rect">
              <a:avLst/>
            </a:prstGeom>
            <a:solidFill>
              <a:schemeClr val="tx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sz="9600" dirty="0"/>
            </a:p>
          </p:txBody>
        </p:sp>
        <p:cxnSp>
          <p:nvCxnSpPr>
            <p:cNvPr id="40" name="Gerade Verbindung 39"/>
            <p:cNvCxnSpPr/>
            <p:nvPr/>
          </p:nvCxnSpPr>
          <p:spPr>
            <a:xfrm>
              <a:off x="27317283" y="9518742"/>
              <a:ext cx="0" cy="1724080"/>
            </a:xfrm>
            <a:prstGeom prst="line">
              <a:avLst/>
            </a:prstGeom>
            <a:ln w="50800" cap="rnd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19408512" y="5174945"/>
            <a:ext cx="5254577" cy="1044359"/>
            <a:chOff x="14174786" y="4997587"/>
            <a:chExt cx="4982150" cy="1044359"/>
          </a:xfrm>
        </p:grpSpPr>
        <p:sp>
          <p:nvSpPr>
            <p:cNvPr id="9" name="Rechteck 8"/>
            <p:cNvSpPr>
              <a:spLocks/>
            </p:cNvSpPr>
            <p:nvPr/>
          </p:nvSpPr>
          <p:spPr>
            <a:xfrm>
              <a:off x="1426029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/>
            </a:p>
          </p:txBody>
        </p:sp>
        <p:cxnSp>
          <p:nvCxnSpPr>
            <p:cNvPr id="120" name="Gerade Verbindung 119"/>
            <p:cNvCxnSpPr/>
            <p:nvPr/>
          </p:nvCxnSpPr>
          <p:spPr>
            <a:xfrm>
              <a:off x="14174786" y="4997587"/>
              <a:ext cx="0" cy="10296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/>
          <p:nvPr/>
        </p:nvGrpSpPr>
        <p:grpSpPr>
          <a:xfrm>
            <a:off x="22031245" y="5168611"/>
            <a:ext cx="5044112" cy="1051200"/>
            <a:chOff x="19046465" y="4997603"/>
            <a:chExt cx="4990651" cy="1044343"/>
          </a:xfrm>
        </p:grpSpPr>
        <p:sp>
          <p:nvSpPr>
            <p:cNvPr id="8" name="Rechteck 7"/>
            <p:cNvSpPr>
              <a:spLocks/>
            </p:cNvSpPr>
            <p:nvPr/>
          </p:nvSpPr>
          <p:spPr>
            <a:xfrm>
              <a:off x="19140479" y="4997603"/>
              <a:ext cx="4896637" cy="1044343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17" name="Gerade Verbindung 116"/>
            <p:cNvCxnSpPr/>
            <p:nvPr/>
          </p:nvCxnSpPr>
          <p:spPr>
            <a:xfrm>
              <a:off x="19046465" y="5007071"/>
              <a:ext cx="0" cy="1025092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/>
          <p:cNvGrpSpPr/>
          <p:nvPr/>
        </p:nvGrpSpPr>
        <p:grpSpPr>
          <a:xfrm>
            <a:off x="25624293" y="5006359"/>
            <a:ext cx="5064490" cy="1365562"/>
            <a:chOff x="24098299" y="4997587"/>
            <a:chExt cx="5064490" cy="864267"/>
          </a:xfrm>
          <a:solidFill>
            <a:schemeClr val="tx1"/>
          </a:solidFill>
        </p:grpSpPr>
        <p:sp>
          <p:nvSpPr>
            <p:cNvPr id="11" name="Rechteck 10"/>
            <p:cNvSpPr>
              <a:spLocks/>
            </p:cNvSpPr>
            <p:nvPr/>
          </p:nvSpPr>
          <p:spPr>
            <a:xfrm>
              <a:off x="24123029" y="4997587"/>
              <a:ext cx="5039760" cy="864267"/>
            </a:xfrm>
            <a:prstGeom prst="rect">
              <a:avLst/>
            </a:prstGeom>
            <a:solidFill>
              <a:schemeClr val="tx1"/>
            </a:solidFill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24098299" y="5100277"/>
              <a:ext cx="0" cy="665307"/>
            </a:xfrm>
            <a:prstGeom prst="line">
              <a:avLst/>
            </a:prstGeom>
            <a:ln w="101600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itel 1"/>
          <p:cNvSpPr txBox="1">
            <a:spLocks/>
          </p:cNvSpPr>
          <p:nvPr/>
        </p:nvSpPr>
        <p:spPr>
          <a:xfrm>
            <a:off x="24688185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/>
              <a:t>(as Stacked Bar)</a:t>
            </a:r>
            <a:endParaRPr lang="en-GB" sz="8800" dirty="0"/>
          </a:p>
        </p:txBody>
      </p:sp>
      <p:sp>
        <p:nvSpPr>
          <p:cNvPr id="123" name="Rechteck 122" descr="Right:  wa A"/>
          <p:cNvSpPr/>
          <p:nvPr/>
        </p:nvSpPr>
        <p:spPr>
          <a:xfrm>
            <a:off x="13931846" y="3999942"/>
            <a:ext cx="3364649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a</a:t>
            </a:r>
            <a:r>
              <a:rPr lang="en-GB" i="1" dirty="0" smtClean="0">
                <a:solidFill>
                  <a:schemeClr val="bg1"/>
                </a:solidFill>
              </a:rPr>
              <a:t> A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4" name="Rechteck 123" descr="Right:  +"/>
          <p:cNvSpPr/>
          <p:nvPr/>
        </p:nvSpPr>
        <p:spPr>
          <a:xfrm>
            <a:off x="18950645" y="3998931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schemeClr val="bg1"/>
                </a:solidFill>
              </a:rPr>
              <a:t>+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5" name="Rechteck 124" descr="Right:  +"/>
          <p:cNvSpPr/>
          <p:nvPr/>
        </p:nvSpPr>
        <p:spPr>
          <a:xfrm>
            <a:off x="21500235" y="3995844"/>
            <a:ext cx="115377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smtClean="0">
                <a:solidFill>
                  <a:schemeClr val="bg1"/>
                </a:solidFill>
              </a:rPr>
              <a:t>+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6" name="Rechteck 125" descr="Right:  wb B"/>
          <p:cNvSpPr/>
          <p:nvPr/>
        </p:nvSpPr>
        <p:spPr>
          <a:xfrm>
            <a:off x="19494556" y="3973264"/>
            <a:ext cx="2633246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b</a:t>
            </a:r>
            <a:r>
              <a:rPr lang="en-GB" i="1" dirty="0" smtClean="0">
                <a:solidFill>
                  <a:schemeClr val="bg1"/>
                </a:solidFill>
              </a:rPr>
              <a:t> B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27" name="Rechteck 126" descr="Right:  wc C"/>
          <p:cNvSpPr/>
          <p:nvPr/>
        </p:nvSpPr>
        <p:spPr>
          <a:xfrm>
            <a:off x="22093831" y="3970843"/>
            <a:ext cx="3541807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GB" i="1" dirty="0" err="1" smtClean="0">
                <a:solidFill>
                  <a:schemeClr val="bg1"/>
                </a:solidFill>
              </a:rPr>
              <a:t>w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c</a:t>
            </a:r>
            <a:r>
              <a:rPr lang="en-GB" i="1" dirty="0" smtClean="0">
                <a:solidFill>
                  <a:schemeClr val="bg1"/>
                </a:solidFill>
              </a:rPr>
              <a:t> C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304E-6 3.18831E-6 L 0.02222 0.03749 C 0.02721 0.04536 0.02999 0.05724 0.02999 0.06966 C 0.02999 0.08362 0.02721 0.09496 0.02222 0.10283 L -4.42304E-6 0.1408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70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2444 -0.03693 C -0.02995 -0.0448 -0.03299 -0.05668 -0.03299 -0.06909 C -0.03299 -0.0832 -0.02995 -0.09446 -0.02444 -0.10233 L 0.00017 -0.14003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" y="-70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Parallel Combiner</a:t>
            </a:r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21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1089588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1089588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1089588" y="1483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1089588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1089588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1089588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851537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7851537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851537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851537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851537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851537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8289588" y="7121823"/>
            <a:ext cx="503976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28" name="Rechteck 27"/>
          <p:cNvSpPr>
            <a:spLocks/>
          </p:cNvSpPr>
          <p:nvPr/>
        </p:nvSpPr>
        <p:spPr>
          <a:xfrm>
            <a:off x="18438590" y="9480756"/>
            <a:ext cx="4792818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>
            <a:spLocks/>
          </p:cNvSpPr>
          <p:nvPr/>
        </p:nvSpPr>
        <p:spPr>
          <a:xfrm>
            <a:off x="18438589" y="10802544"/>
            <a:ext cx="4183333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0" name="Rechteck 29"/>
          <p:cNvSpPr>
            <a:spLocks/>
          </p:cNvSpPr>
          <p:nvPr/>
        </p:nvSpPr>
        <p:spPr>
          <a:xfrm>
            <a:off x="18438589" y="12242544"/>
            <a:ext cx="2743041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1" name="Rechteck 30"/>
          <p:cNvSpPr>
            <a:spLocks/>
          </p:cNvSpPr>
          <p:nvPr/>
        </p:nvSpPr>
        <p:spPr>
          <a:xfrm>
            <a:off x="18438590" y="13682544"/>
            <a:ext cx="399225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3" name="Rechteck 32"/>
          <p:cNvSpPr>
            <a:spLocks/>
          </p:cNvSpPr>
          <p:nvPr/>
        </p:nvSpPr>
        <p:spPr>
          <a:xfrm>
            <a:off x="18438590" y="15122544"/>
            <a:ext cx="4860768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6" name="Rechteck 35"/>
          <p:cNvSpPr>
            <a:spLocks/>
          </p:cNvSpPr>
          <p:nvPr/>
        </p:nvSpPr>
        <p:spPr>
          <a:xfrm>
            <a:off x="23474957" y="9480756"/>
            <a:ext cx="4505988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7" name="Rechteck 36"/>
          <p:cNvSpPr>
            <a:spLocks/>
          </p:cNvSpPr>
          <p:nvPr/>
        </p:nvSpPr>
        <p:spPr>
          <a:xfrm>
            <a:off x="23474957" y="10802544"/>
            <a:ext cx="4897473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9" name="Rechteck 38"/>
          <p:cNvSpPr>
            <a:spLocks/>
          </p:cNvSpPr>
          <p:nvPr/>
        </p:nvSpPr>
        <p:spPr>
          <a:xfrm>
            <a:off x="23474957" y="12242544"/>
            <a:ext cx="4752529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0" name="Rechteck 39"/>
          <p:cNvSpPr>
            <a:spLocks/>
          </p:cNvSpPr>
          <p:nvPr/>
        </p:nvSpPr>
        <p:spPr>
          <a:xfrm>
            <a:off x="23474957" y="13682544"/>
            <a:ext cx="3660707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1" name="Rechteck 40"/>
          <p:cNvSpPr>
            <a:spLocks/>
          </p:cNvSpPr>
          <p:nvPr/>
        </p:nvSpPr>
        <p:spPr>
          <a:xfrm>
            <a:off x="23474957" y="15122544"/>
            <a:ext cx="420463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3329348" y="7121823"/>
            <a:ext cx="10082842" cy="1724080"/>
            <a:chOff x="23329348" y="7121823"/>
            <a:chExt cx="10082842" cy="1724080"/>
          </a:xfrm>
        </p:grpSpPr>
        <p:sp>
          <p:nvSpPr>
            <p:cNvPr id="35" name="Textfeld 34"/>
            <p:cNvSpPr txBox="1"/>
            <p:nvPr/>
          </p:nvSpPr>
          <p:spPr>
            <a:xfrm>
              <a:off x="23329348" y="7121823"/>
              <a:ext cx="503976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28372430" y="7121823"/>
              <a:ext cx="503976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45" name="Rechteck 44"/>
          <p:cNvSpPr>
            <a:spLocks/>
          </p:cNvSpPr>
          <p:nvPr/>
        </p:nvSpPr>
        <p:spPr>
          <a:xfrm>
            <a:off x="28508088" y="9480756"/>
            <a:ext cx="3955997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6" name="Rechteck 45"/>
          <p:cNvSpPr>
            <a:spLocks/>
          </p:cNvSpPr>
          <p:nvPr/>
        </p:nvSpPr>
        <p:spPr>
          <a:xfrm>
            <a:off x="28508088" y="10802544"/>
            <a:ext cx="3451941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7" name="Rechteck 46"/>
          <p:cNvSpPr>
            <a:spLocks/>
          </p:cNvSpPr>
          <p:nvPr/>
        </p:nvSpPr>
        <p:spPr>
          <a:xfrm>
            <a:off x="28508088" y="12242544"/>
            <a:ext cx="3451941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Rechteck 47"/>
          <p:cNvSpPr>
            <a:spLocks/>
          </p:cNvSpPr>
          <p:nvPr/>
        </p:nvSpPr>
        <p:spPr>
          <a:xfrm>
            <a:off x="28508088" y="13682544"/>
            <a:ext cx="1724214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9" name="Rechteck 48"/>
          <p:cNvSpPr>
            <a:spLocks/>
          </p:cNvSpPr>
          <p:nvPr/>
        </p:nvSpPr>
        <p:spPr>
          <a:xfrm>
            <a:off x="28508088" y="15122544"/>
            <a:ext cx="1219693" cy="864267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18289588" y="7121823"/>
            <a:ext cx="5039760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norm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sz="7200" dirty="0" smtClean="0"/>
              <a:t>MAX(A,B,C)</a:t>
            </a:r>
            <a:endParaRPr lang="en-GB" sz="7200" dirty="0"/>
          </a:p>
        </p:txBody>
      </p:sp>
      <p:sp>
        <p:nvSpPr>
          <p:cNvPr id="42" name="Titel 1"/>
          <p:cNvSpPr txBox="1">
            <a:spLocks/>
          </p:cNvSpPr>
          <p:nvPr/>
        </p:nvSpPr>
        <p:spPr>
          <a:xfrm>
            <a:off x="25602584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/>
              <a:t>(as Multi Bar)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1787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8E-6 -1.46868E-6 L -4.8568E-6 -0.0166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8E-6 -1.46868E-6 L -4.8568E-6 -0.0166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8E-6 -1.46868E-6 L -4.8568E-6 -0.0166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8E-6 -1.46868E-6 L -4.8568E-6 -0.0166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8E-6 -1.46868E-6 L -4.8568E-6 -0.0166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17 L -0.13778 2.77692E-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2" y="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507E-5 -1.46868E-6 L -0.27556 0.0165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4" y="8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507E-5 -1.46868E-6 L -0.27556 0.0165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4" y="8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507E-5 -1.46868E-6 L -0.27556 0.0165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4" y="82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507E-5 -1.46868E-6 L -0.27556 0.0165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4" y="8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0507E-5 -1.46868E-6 L -0.27556 0.0165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4" y="82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85 L -0.13779 2.80722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3" y="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85 L -0.13779 2.80722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3" y="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85 L -0.13779 2.80722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3" y="3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85 L -0.13779 2.80722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3" y="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0000" y="33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hteck 70"/>
          <p:cNvSpPr>
            <a:spLocks/>
          </p:cNvSpPr>
          <p:nvPr/>
        </p:nvSpPr>
        <p:spPr>
          <a:xfrm>
            <a:off x="18438589" y="15122544"/>
            <a:ext cx="4843257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70" name="Rechteck 69"/>
          <p:cNvSpPr>
            <a:spLocks/>
          </p:cNvSpPr>
          <p:nvPr/>
        </p:nvSpPr>
        <p:spPr>
          <a:xfrm>
            <a:off x="18438590" y="13682544"/>
            <a:ext cx="3975276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9" name="Rechteck 68"/>
          <p:cNvSpPr>
            <a:spLocks/>
          </p:cNvSpPr>
          <p:nvPr/>
        </p:nvSpPr>
        <p:spPr>
          <a:xfrm>
            <a:off x="18421340" y="12242544"/>
            <a:ext cx="4687267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0" name="Rechteck 49"/>
          <p:cNvSpPr>
            <a:spLocks/>
          </p:cNvSpPr>
          <p:nvPr/>
        </p:nvSpPr>
        <p:spPr>
          <a:xfrm>
            <a:off x="18421340" y="10791197"/>
            <a:ext cx="4822761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9" name="Rechteck 48"/>
          <p:cNvSpPr>
            <a:spLocks/>
          </p:cNvSpPr>
          <p:nvPr/>
        </p:nvSpPr>
        <p:spPr>
          <a:xfrm>
            <a:off x="18438590" y="9480756"/>
            <a:ext cx="477535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9" name="Rechteck 58"/>
          <p:cNvSpPr>
            <a:spLocks/>
          </p:cNvSpPr>
          <p:nvPr/>
        </p:nvSpPr>
        <p:spPr>
          <a:xfrm>
            <a:off x="18422456" y="11085659"/>
            <a:ext cx="4821669" cy="288000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Parallel </a:t>
            </a:r>
            <a:r>
              <a:rPr lang="en-GB" dirty="0" smtClean="0"/>
              <a:t>Combiner</a:t>
            </a:r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22</a:t>
            </a:fld>
            <a:endParaRPr lang="en-GB" dirty="0"/>
          </a:p>
        </p:txBody>
      </p:sp>
      <p:sp>
        <p:nvSpPr>
          <p:cNvPr id="64" name="Rechteck 63"/>
          <p:cNvSpPr>
            <a:spLocks/>
          </p:cNvSpPr>
          <p:nvPr/>
        </p:nvSpPr>
        <p:spPr>
          <a:xfrm>
            <a:off x="18421341" y="9403431"/>
            <a:ext cx="4792222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5" name="Rechteck 64"/>
          <p:cNvSpPr>
            <a:spLocks/>
          </p:cNvSpPr>
          <p:nvPr/>
        </p:nvSpPr>
        <p:spPr>
          <a:xfrm>
            <a:off x="18421340" y="10725219"/>
            <a:ext cx="4183110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7" name="Rechteck 66"/>
          <p:cNvSpPr>
            <a:spLocks/>
          </p:cNvSpPr>
          <p:nvPr/>
        </p:nvSpPr>
        <p:spPr>
          <a:xfrm>
            <a:off x="18421341" y="13605219"/>
            <a:ext cx="3992146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8" name="Rechteck 67"/>
          <p:cNvSpPr>
            <a:spLocks/>
          </p:cNvSpPr>
          <p:nvPr/>
        </p:nvSpPr>
        <p:spPr>
          <a:xfrm>
            <a:off x="18421340" y="15045219"/>
            <a:ext cx="4860127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8" name="Rechteck 57"/>
          <p:cNvSpPr>
            <a:spLocks/>
          </p:cNvSpPr>
          <p:nvPr/>
        </p:nvSpPr>
        <p:spPr>
          <a:xfrm>
            <a:off x="18422456" y="9763871"/>
            <a:ext cx="4445054" cy="288000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0" name="Rechteck 59"/>
          <p:cNvSpPr>
            <a:spLocks/>
          </p:cNvSpPr>
          <p:nvPr/>
        </p:nvSpPr>
        <p:spPr>
          <a:xfrm>
            <a:off x="18422457" y="12525659"/>
            <a:ext cx="4686175" cy="288000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1" name="Rechteck 60"/>
          <p:cNvSpPr>
            <a:spLocks/>
          </p:cNvSpPr>
          <p:nvPr/>
        </p:nvSpPr>
        <p:spPr>
          <a:xfrm>
            <a:off x="18422457" y="13965659"/>
            <a:ext cx="3618350" cy="288000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1" name="Rechteck 50"/>
          <p:cNvSpPr>
            <a:spLocks/>
          </p:cNvSpPr>
          <p:nvPr/>
        </p:nvSpPr>
        <p:spPr>
          <a:xfrm>
            <a:off x="18421340" y="10077815"/>
            <a:ext cx="3872486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2" name="Rechteck 51"/>
          <p:cNvSpPr>
            <a:spLocks/>
          </p:cNvSpPr>
          <p:nvPr/>
        </p:nvSpPr>
        <p:spPr>
          <a:xfrm>
            <a:off x="18421340" y="11399603"/>
            <a:ext cx="3379509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4" name="Rechteck 53"/>
          <p:cNvSpPr>
            <a:spLocks/>
          </p:cNvSpPr>
          <p:nvPr/>
        </p:nvSpPr>
        <p:spPr>
          <a:xfrm>
            <a:off x="18421340" y="12839603"/>
            <a:ext cx="3379509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5" name="Rechteck 54"/>
          <p:cNvSpPr>
            <a:spLocks/>
          </p:cNvSpPr>
          <p:nvPr/>
        </p:nvSpPr>
        <p:spPr>
          <a:xfrm>
            <a:off x="18421341" y="14279603"/>
            <a:ext cx="1689754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6" name="Rechteck 55"/>
          <p:cNvSpPr>
            <a:spLocks/>
          </p:cNvSpPr>
          <p:nvPr/>
        </p:nvSpPr>
        <p:spPr>
          <a:xfrm>
            <a:off x="18421340" y="15719603"/>
            <a:ext cx="1196322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1089588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36" name="Textfeld 35"/>
          <p:cNvSpPr txBox="1"/>
          <p:nvPr/>
        </p:nvSpPr>
        <p:spPr>
          <a:xfrm>
            <a:off x="11089588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1089588" y="1483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1089588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1089588" y="1195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1089588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851537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44" name="Textfeld 43"/>
          <p:cNvSpPr txBox="1"/>
          <p:nvPr/>
        </p:nvSpPr>
        <p:spPr>
          <a:xfrm>
            <a:off x="7851537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7851537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851537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851537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7851537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2" name="Rechteck 61"/>
          <p:cNvSpPr>
            <a:spLocks/>
          </p:cNvSpPr>
          <p:nvPr/>
        </p:nvSpPr>
        <p:spPr>
          <a:xfrm>
            <a:off x="18422457" y="15405659"/>
            <a:ext cx="449322" cy="288000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6" name="Rechteck 65"/>
          <p:cNvSpPr>
            <a:spLocks/>
          </p:cNvSpPr>
          <p:nvPr/>
        </p:nvSpPr>
        <p:spPr>
          <a:xfrm>
            <a:off x="18421341" y="12165219"/>
            <a:ext cx="2743700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8289588" y="7121823"/>
            <a:ext cx="5039760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norm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sz="7200" dirty="0" smtClean="0"/>
              <a:t>MAX(A,B,C)</a:t>
            </a:r>
            <a:endParaRPr lang="en-GB" sz="7200" dirty="0"/>
          </a:p>
        </p:txBody>
      </p:sp>
      <p:sp>
        <p:nvSpPr>
          <p:cNvPr id="43" name="Titel 1"/>
          <p:cNvSpPr txBox="1">
            <a:spLocks/>
          </p:cNvSpPr>
          <p:nvPr/>
        </p:nvSpPr>
        <p:spPr>
          <a:xfrm>
            <a:off x="25602584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/>
              <a:t>(as Multi Bar)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19835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869E-6 -3.08547E-8 L 2.72869E-6 0.0169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869E-6 -3.08547E-8 L 2.72869E-6 0.0169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869E-6 -3.08547E-8 L 2.72869E-6 0.01697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4901E-6 -2.92711E-6 L -8.4949E-5 -0.0172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86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869E-6 -1.0182E-7 L 2.72869E-6 -0.0173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869E-6 -1.0182E-7 L 2.72869E-6 -0.0173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1E-6 -0.00046 L 8.35195E-5 -0.0330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62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1E-6 -4.81296E-6 L 8.35195E-5 -0.0325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62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1E-6 -4.81296E-6 L 8.35195E-5 -0.03254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62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1E-6 -4.81296E-6 L 8.35195E-5 -0.03254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62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951E-6 -4.81296E-6 L 8.35195E-5 -0.0325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6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0" grpId="0" animBg="1"/>
      <p:bldP spid="69" grpId="0" animBg="1"/>
      <p:bldP spid="50" grpId="0" animBg="1"/>
      <p:bldP spid="49" grpId="0" animBg="1"/>
      <p:bldP spid="59" grpId="0" animBg="1"/>
      <p:bldP spid="64" grpId="1" animBg="1"/>
      <p:bldP spid="64" grpId="2" animBg="1"/>
      <p:bldP spid="67" grpId="0" animBg="1"/>
      <p:bldP spid="67" grpId="1" animBg="1"/>
      <p:bldP spid="68" grpId="0" animBg="1"/>
      <p:bldP spid="68" grpId="1" animBg="1"/>
      <p:bldP spid="58" grpId="0" animBg="1"/>
      <p:bldP spid="60" grpId="0" animBg="1"/>
      <p:bldP spid="61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56"/>
          <p:cNvSpPr txBox="1"/>
          <p:nvPr/>
        </p:nvSpPr>
        <p:spPr>
          <a:xfrm>
            <a:off x="18289588" y="7121823"/>
            <a:ext cx="5039760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norm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sz="7200" dirty="0" smtClean="0"/>
              <a:t>MAX(A,B,C)</a:t>
            </a:r>
            <a:endParaRPr lang="en-GB" sz="7200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Parallel </a:t>
            </a:r>
            <a:r>
              <a:rPr lang="en-GB" dirty="0" smtClean="0"/>
              <a:t>Combiner</a:t>
            </a:r>
            <a:endParaRPr lang="en-GB" noProof="0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23</a:t>
            </a:fld>
            <a:endParaRPr lang="en-GB" dirty="0"/>
          </a:p>
        </p:txBody>
      </p:sp>
      <p:sp>
        <p:nvSpPr>
          <p:cNvPr id="35" name="Textfeld 34"/>
          <p:cNvSpPr txBox="1"/>
          <p:nvPr/>
        </p:nvSpPr>
        <p:spPr>
          <a:xfrm>
            <a:off x="11089588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42" name="Textfeld 41"/>
          <p:cNvSpPr txBox="1"/>
          <p:nvPr/>
        </p:nvSpPr>
        <p:spPr>
          <a:xfrm>
            <a:off x="7851537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44" name="Textfeld 43"/>
          <p:cNvSpPr txBox="1"/>
          <p:nvPr/>
        </p:nvSpPr>
        <p:spPr>
          <a:xfrm>
            <a:off x="7851537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7851537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851537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851537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7851537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1089588" y="14834678"/>
            <a:ext cx="12192258" cy="1446550"/>
            <a:chOff x="11089588" y="14834678"/>
            <a:chExt cx="12192258" cy="1446550"/>
          </a:xfrm>
        </p:grpSpPr>
        <p:sp>
          <p:nvSpPr>
            <p:cNvPr id="71" name="Rechteck 70"/>
            <p:cNvSpPr>
              <a:spLocks/>
            </p:cNvSpPr>
            <p:nvPr/>
          </p:nvSpPr>
          <p:spPr>
            <a:xfrm>
              <a:off x="18438589" y="15122544"/>
              <a:ext cx="4843257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hteck 102" descr="Up:  Rechteck 55"/>
            <p:cNvSpPr>
              <a:spLocks/>
            </p:cNvSpPr>
            <p:nvPr/>
          </p:nvSpPr>
          <p:spPr>
            <a:xfrm>
              <a:off x="18424396" y="15049919"/>
              <a:ext cx="1196322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1089588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Oxford, UK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8" name="Rechteck 97" descr="Up:  Rechteck 61"/>
            <p:cNvSpPr>
              <a:spLocks/>
            </p:cNvSpPr>
            <p:nvPr/>
          </p:nvSpPr>
          <p:spPr>
            <a:xfrm>
              <a:off x="18422555" y="15048385"/>
              <a:ext cx="449322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Rechteck 49"/>
          <p:cNvSpPr>
            <a:spLocks/>
          </p:cNvSpPr>
          <p:nvPr/>
        </p:nvSpPr>
        <p:spPr>
          <a:xfrm>
            <a:off x="18421340" y="10791197"/>
            <a:ext cx="4822761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5" name="Rechteck 64"/>
          <p:cNvSpPr>
            <a:spLocks/>
          </p:cNvSpPr>
          <p:nvPr/>
        </p:nvSpPr>
        <p:spPr>
          <a:xfrm>
            <a:off x="18421340" y="10725219"/>
            <a:ext cx="4183110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00" name="Rechteck 99" descr="Up:  Rechteck 51"/>
          <p:cNvSpPr>
            <a:spLocks/>
          </p:cNvSpPr>
          <p:nvPr/>
        </p:nvSpPr>
        <p:spPr>
          <a:xfrm>
            <a:off x="18424396" y="10729918"/>
            <a:ext cx="3379509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1089588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USA</a:t>
            </a:r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1089588" y="9192890"/>
            <a:ext cx="12124354" cy="1440000"/>
            <a:chOff x="11089588" y="9192890"/>
            <a:chExt cx="12124354" cy="1440000"/>
          </a:xfrm>
        </p:grpSpPr>
        <p:sp>
          <p:nvSpPr>
            <p:cNvPr id="49" name="Rechteck 48"/>
            <p:cNvSpPr>
              <a:spLocks/>
            </p:cNvSpPr>
            <p:nvPr/>
          </p:nvSpPr>
          <p:spPr>
            <a:xfrm>
              <a:off x="18438590" y="9480756"/>
              <a:ext cx="477535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hteck 95" descr="Up:  Rechteck 57"/>
            <p:cNvSpPr>
              <a:spLocks/>
            </p:cNvSpPr>
            <p:nvPr/>
          </p:nvSpPr>
          <p:spPr>
            <a:xfrm>
              <a:off x="18419349" y="9408448"/>
              <a:ext cx="4445054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hteck 98" descr="Up:  Rechteck 50"/>
            <p:cNvSpPr>
              <a:spLocks/>
            </p:cNvSpPr>
            <p:nvPr/>
          </p:nvSpPr>
          <p:spPr>
            <a:xfrm>
              <a:off x="18424396" y="9398458"/>
              <a:ext cx="3872486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1089588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MIT, USA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1089588" y="11954678"/>
            <a:ext cx="12019019" cy="2886550"/>
            <a:chOff x="11089588" y="11954678"/>
            <a:chExt cx="12019019" cy="2886550"/>
          </a:xfrm>
        </p:grpSpPr>
        <p:sp>
          <p:nvSpPr>
            <p:cNvPr id="70" name="Rechteck 69"/>
            <p:cNvSpPr>
              <a:spLocks/>
            </p:cNvSpPr>
            <p:nvPr/>
          </p:nvSpPr>
          <p:spPr>
            <a:xfrm>
              <a:off x="18438590" y="13682544"/>
              <a:ext cx="3975276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hteck 68"/>
            <p:cNvSpPr>
              <a:spLocks/>
            </p:cNvSpPr>
            <p:nvPr/>
          </p:nvSpPr>
          <p:spPr>
            <a:xfrm>
              <a:off x="18421340" y="12242544"/>
              <a:ext cx="4687267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7" name="Rechteck 96" descr="Up:  Rechteck 60"/>
            <p:cNvSpPr>
              <a:spLocks/>
            </p:cNvSpPr>
            <p:nvPr/>
          </p:nvSpPr>
          <p:spPr>
            <a:xfrm>
              <a:off x="18422555" y="13608385"/>
              <a:ext cx="3618350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1" name="Rechteck 100" descr="Up:  Rechteck 53"/>
            <p:cNvSpPr>
              <a:spLocks/>
            </p:cNvSpPr>
            <p:nvPr/>
          </p:nvSpPr>
          <p:spPr>
            <a:xfrm>
              <a:off x="18424396" y="12169918"/>
              <a:ext cx="3379509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2" name="Rechteck 101" descr="Up:  Rechteck 54"/>
            <p:cNvSpPr>
              <a:spLocks/>
            </p:cNvSpPr>
            <p:nvPr/>
          </p:nvSpPr>
          <p:spPr>
            <a:xfrm>
              <a:off x="18424396" y="13609918"/>
              <a:ext cx="1689754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1089588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Cambridge, UK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1089588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Princeton, USA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hteck 65"/>
            <p:cNvSpPr>
              <a:spLocks/>
            </p:cNvSpPr>
            <p:nvPr/>
          </p:nvSpPr>
          <p:spPr>
            <a:xfrm>
              <a:off x="18421341" y="12165219"/>
              <a:ext cx="2743700" cy="288000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itel 1"/>
          <p:cNvSpPr txBox="1">
            <a:spLocks/>
          </p:cNvSpPr>
          <p:nvPr/>
        </p:nvSpPr>
        <p:spPr>
          <a:xfrm>
            <a:off x="25602584" y="1013886"/>
            <a:ext cx="14634330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pPr algn="l"/>
            <a:r>
              <a:rPr lang="en-GB" sz="8800" dirty="0" smtClean="0"/>
              <a:t>(as Multi Bar)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10294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3 L -0.03819 -0.07381 C -0.04678 -0.08932 -0.05151 -0.11276 -0.05151 -0.13706 C -0.05151 -0.1649 -0.04678 -0.18712 -0.03819 -0.20262 L 0.00017 -0.27698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6" y="-138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39 L 0.02144 0.03686 C 0.02643 0.04427 0.0292 0.05553 0.0292 0.0674 C 0.0292 0.08067 0.02643 0.09139 0.02144 0.09879 L -0.00078 0.13497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6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944E-6 -3.41689E-6 L 0.00838 0.02044 C 0.01024 0.02484 0.01133 0.03132 0.01133 0.03811 C 0.01133 0.04582 0.01024 0.05199 0.00838 0.05639 L -1.31944E-6 0.0773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" y="3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56" descr=" 57"/>
          <p:cNvSpPr txBox="1"/>
          <p:nvPr/>
        </p:nvSpPr>
        <p:spPr>
          <a:xfrm>
            <a:off x="18289588" y="7121823"/>
            <a:ext cx="5039760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norm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sz="7200" dirty="0" smtClean="0"/>
              <a:t>MAX(A,B,C)</a:t>
            </a:r>
            <a:endParaRPr lang="en-GB" sz="7200" dirty="0"/>
          </a:p>
        </p:txBody>
      </p:sp>
      <p:sp>
        <p:nvSpPr>
          <p:cNvPr id="11" name="Titel 10" descr="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Parallel </a:t>
            </a:r>
            <a:r>
              <a:rPr lang="en-GB" dirty="0" smtClean="0"/>
              <a:t>Combiner</a:t>
            </a:r>
            <a:endParaRPr lang="en-GB" noProof="0" dirty="0"/>
          </a:p>
        </p:txBody>
      </p:sp>
      <p:sp>
        <p:nvSpPr>
          <p:cNvPr id="9" name="Fußzeilenplatzhalter 1" descr="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 descr="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24</a:t>
            </a:fld>
            <a:endParaRPr lang="en-GB" dirty="0"/>
          </a:p>
        </p:txBody>
      </p:sp>
      <p:sp>
        <p:nvSpPr>
          <p:cNvPr id="35" name="Textfeld 34" descr=" 35"/>
          <p:cNvSpPr txBox="1"/>
          <p:nvPr/>
        </p:nvSpPr>
        <p:spPr>
          <a:xfrm>
            <a:off x="11089588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42" name="Textfeld 41" descr=" 42"/>
          <p:cNvSpPr txBox="1"/>
          <p:nvPr/>
        </p:nvSpPr>
        <p:spPr>
          <a:xfrm>
            <a:off x="7851537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44" name="Textfeld 43" descr=" 44"/>
          <p:cNvSpPr txBox="1"/>
          <p:nvPr/>
        </p:nvSpPr>
        <p:spPr>
          <a:xfrm>
            <a:off x="7851537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5" name="Textfeld 44" descr=" 45"/>
          <p:cNvSpPr txBox="1"/>
          <p:nvPr/>
        </p:nvSpPr>
        <p:spPr>
          <a:xfrm>
            <a:off x="7851537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6" name="Textfeld 45" descr=" 46"/>
          <p:cNvSpPr txBox="1"/>
          <p:nvPr/>
        </p:nvSpPr>
        <p:spPr>
          <a:xfrm>
            <a:off x="7851537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7" name="Textfeld 46" descr=" 47"/>
          <p:cNvSpPr txBox="1"/>
          <p:nvPr/>
        </p:nvSpPr>
        <p:spPr>
          <a:xfrm>
            <a:off x="7851537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Textfeld 47" descr=" 48"/>
          <p:cNvSpPr txBox="1"/>
          <p:nvPr/>
        </p:nvSpPr>
        <p:spPr>
          <a:xfrm>
            <a:off x="7851537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2" name="Gruppieren 1" descr=" 2"/>
          <p:cNvGrpSpPr/>
          <p:nvPr/>
        </p:nvGrpSpPr>
        <p:grpSpPr>
          <a:xfrm>
            <a:off x="11095807" y="9134332"/>
            <a:ext cx="12192258" cy="1446550"/>
            <a:chOff x="11089588" y="14834678"/>
            <a:chExt cx="12192258" cy="1446550"/>
          </a:xfrm>
        </p:grpSpPr>
        <p:sp>
          <p:nvSpPr>
            <p:cNvPr id="71" name="Rechteck 70"/>
            <p:cNvSpPr>
              <a:spLocks/>
            </p:cNvSpPr>
            <p:nvPr/>
          </p:nvSpPr>
          <p:spPr>
            <a:xfrm>
              <a:off x="18438589" y="15122544"/>
              <a:ext cx="4843257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hteck 102" descr="Up:  Rechteck 55"/>
            <p:cNvSpPr>
              <a:spLocks/>
            </p:cNvSpPr>
            <p:nvPr/>
          </p:nvSpPr>
          <p:spPr>
            <a:xfrm>
              <a:off x="18424396" y="15049919"/>
              <a:ext cx="1196322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1089588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Oxford, UK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8" name="Rechteck 97" descr="Up:  Rechteck 61"/>
            <p:cNvSpPr>
              <a:spLocks/>
            </p:cNvSpPr>
            <p:nvPr/>
          </p:nvSpPr>
          <p:spPr>
            <a:xfrm>
              <a:off x="18422555" y="15048385"/>
              <a:ext cx="449322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Rechteck 49" descr=" 50"/>
          <p:cNvSpPr>
            <a:spLocks/>
          </p:cNvSpPr>
          <p:nvPr/>
        </p:nvSpPr>
        <p:spPr>
          <a:xfrm>
            <a:off x="18421340" y="10791197"/>
            <a:ext cx="4822761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5" name="Rechteck 64" descr=" 65"/>
          <p:cNvSpPr>
            <a:spLocks/>
          </p:cNvSpPr>
          <p:nvPr/>
        </p:nvSpPr>
        <p:spPr>
          <a:xfrm>
            <a:off x="18421340" y="10725219"/>
            <a:ext cx="4183110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00" name="Rechteck 99" descr=" 100"/>
          <p:cNvSpPr>
            <a:spLocks/>
          </p:cNvSpPr>
          <p:nvPr/>
        </p:nvSpPr>
        <p:spPr>
          <a:xfrm>
            <a:off x="18424396" y="10729918"/>
            <a:ext cx="3379509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6" name="Textfeld 35" descr=" 36"/>
          <p:cNvSpPr txBox="1"/>
          <p:nvPr/>
        </p:nvSpPr>
        <p:spPr>
          <a:xfrm>
            <a:off x="11089588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US</a:t>
            </a:r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11061056" y="11970620"/>
            <a:ext cx="12124354" cy="1440000"/>
            <a:chOff x="11089588" y="9192890"/>
            <a:chExt cx="12124354" cy="1440000"/>
          </a:xfrm>
        </p:grpSpPr>
        <p:sp>
          <p:nvSpPr>
            <p:cNvPr id="49" name="Rechteck 48"/>
            <p:cNvSpPr>
              <a:spLocks/>
            </p:cNvSpPr>
            <p:nvPr/>
          </p:nvSpPr>
          <p:spPr>
            <a:xfrm>
              <a:off x="18438590" y="9480756"/>
              <a:ext cx="477535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hteck 95" descr="Up:  Rechteck 57"/>
            <p:cNvSpPr>
              <a:spLocks/>
            </p:cNvSpPr>
            <p:nvPr/>
          </p:nvSpPr>
          <p:spPr>
            <a:xfrm>
              <a:off x="18419349" y="9408448"/>
              <a:ext cx="4445054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hteck 98" descr="Up:  Rechteck 50"/>
            <p:cNvSpPr>
              <a:spLocks/>
            </p:cNvSpPr>
            <p:nvPr/>
          </p:nvSpPr>
          <p:spPr>
            <a:xfrm>
              <a:off x="18424396" y="9398458"/>
              <a:ext cx="3872486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1089588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MIT, US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en 11" descr=" 12"/>
          <p:cNvGrpSpPr/>
          <p:nvPr/>
        </p:nvGrpSpPr>
        <p:grpSpPr>
          <a:xfrm>
            <a:off x="11089540" y="13546979"/>
            <a:ext cx="12019019" cy="2886550"/>
            <a:chOff x="11089588" y="11954678"/>
            <a:chExt cx="12019019" cy="2886550"/>
          </a:xfrm>
        </p:grpSpPr>
        <p:sp>
          <p:nvSpPr>
            <p:cNvPr id="70" name="Rechteck 69"/>
            <p:cNvSpPr>
              <a:spLocks/>
            </p:cNvSpPr>
            <p:nvPr/>
          </p:nvSpPr>
          <p:spPr>
            <a:xfrm>
              <a:off x="18438590" y="13682544"/>
              <a:ext cx="3975276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hteck 68"/>
            <p:cNvSpPr>
              <a:spLocks/>
            </p:cNvSpPr>
            <p:nvPr/>
          </p:nvSpPr>
          <p:spPr>
            <a:xfrm>
              <a:off x="18421340" y="12242544"/>
              <a:ext cx="4687267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7" name="Rechteck 96" descr="Up:  Rechteck 60"/>
            <p:cNvSpPr>
              <a:spLocks/>
            </p:cNvSpPr>
            <p:nvPr/>
          </p:nvSpPr>
          <p:spPr>
            <a:xfrm>
              <a:off x="18422555" y="13608385"/>
              <a:ext cx="3618350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1" name="Rechteck 100" descr="Up:  Rechteck 53"/>
            <p:cNvSpPr>
              <a:spLocks/>
            </p:cNvSpPr>
            <p:nvPr/>
          </p:nvSpPr>
          <p:spPr>
            <a:xfrm>
              <a:off x="18424396" y="12169918"/>
              <a:ext cx="3379509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2" name="Rechteck 101" descr="Up:  Rechteck 54"/>
            <p:cNvSpPr>
              <a:spLocks/>
            </p:cNvSpPr>
            <p:nvPr/>
          </p:nvSpPr>
          <p:spPr>
            <a:xfrm>
              <a:off x="18424396" y="13609918"/>
              <a:ext cx="1689754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1089588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Cambridge, UK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1089588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Princeton, US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hteck 65"/>
            <p:cNvSpPr>
              <a:spLocks/>
            </p:cNvSpPr>
            <p:nvPr/>
          </p:nvSpPr>
          <p:spPr>
            <a:xfrm>
              <a:off x="18421341" y="12165219"/>
              <a:ext cx="2743700" cy="288000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59" name="reqs_r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60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  <a:endParaRPr lang="en-GB" sz="10500" dirty="0" smtClean="0">
              <a:solidFill>
                <a:srgbClr val="007437"/>
              </a:solidFill>
            </a:endParaRP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</p:txBody>
      </p:sp>
      <p:sp>
        <p:nvSpPr>
          <p:cNvPr id="61" name="new_req" hidden="1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endParaRPr lang="en-GB" sz="10500" dirty="0" smtClean="0"/>
          </a:p>
          <a:p>
            <a:endParaRPr lang="en-GB" sz="10500" dirty="0" smtClean="0"/>
          </a:p>
          <a:p>
            <a:r>
              <a:rPr lang="en-GB" sz="10500" dirty="0" smtClean="0"/>
              <a:t/>
            </a:r>
            <a:br>
              <a:rPr lang="en-GB" sz="10500" dirty="0" smtClean="0"/>
            </a:br>
            <a:endParaRPr lang="en-GB" sz="10500" dirty="0" smtClean="0"/>
          </a:p>
          <a:p>
            <a:pPr marL="1371600" indent="-1371600">
              <a:buFont typeface="+mj-lt"/>
              <a:buAutoNum type="arabicPeriod" startAt="5"/>
            </a:pPr>
            <a:r>
              <a:rPr lang="en-GB" sz="10500" dirty="0" smtClean="0"/>
              <a:t>Interactive Refinement</a:t>
            </a:r>
            <a:br>
              <a:rPr lang="en-GB" sz="10500" dirty="0" smtClean="0"/>
            </a:br>
            <a:r>
              <a:rPr lang="en-GB" sz="10500" dirty="0" smtClean="0"/>
              <a:t>          and Feedback</a:t>
            </a:r>
          </a:p>
        </p:txBody>
      </p:sp>
      <p:sp>
        <p:nvSpPr>
          <p:cNvPr id="62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new_req_highlight"/>
          <p:cNvSpPr/>
          <p:nvPr/>
        </p:nvSpPr>
        <p:spPr>
          <a:xfrm>
            <a:off x="8505010" y="7935685"/>
            <a:ext cx="19570742" cy="470898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Interactive Refinement</a:t>
            </a:r>
            <a:b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and Visual Feedback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56" descr=" 57"/>
          <p:cNvSpPr txBox="1"/>
          <p:nvPr/>
        </p:nvSpPr>
        <p:spPr>
          <a:xfrm>
            <a:off x="18289588" y="7121823"/>
            <a:ext cx="5039760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norm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sz="7200" dirty="0" smtClean="0"/>
              <a:t>MAX(A,B,C)</a:t>
            </a:r>
            <a:endParaRPr lang="en-GB" sz="7200" dirty="0"/>
          </a:p>
        </p:txBody>
      </p:sp>
      <p:sp>
        <p:nvSpPr>
          <p:cNvPr id="11" name="Titel 10" descr="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Parallel </a:t>
            </a:r>
            <a:r>
              <a:rPr lang="en-GB" dirty="0" smtClean="0"/>
              <a:t>Combiner</a:t>
            </a:r>
            <a:endParaRPr lang="en-GB" noProof="0" dirty="0"/>
          </a:p>
        </p:txBody>
      </p:sp>
      <p:sp>
        <p:nvSpPr>
          <p:cNvPr id="9" name="Fußzeilenplatzhalter 1" descr="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 descr="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25</a:t>
            </a:fld>
            <a:endParaRPr lang="en-GB" dirty="0"/>
          </a:p>
        </p:txBody>
      </p:sp>
      <p:sp>
        <p:nvSpPr>
          <p:cNvPr id="35" name="Textfeld 34" descr=" 35"/>
          <p:cNvSpPr txBox="1"/>
          <p:nvPr/>
        </p:nvSpPr>
        <p:spPr>
          <a:xfrm>
            <a:off x="11089588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42" name="Textfeld 41" descr=" 42"/>
          <p:cNvSpPr txBox="1"/>
          <p:nvPr/>
        </p:nvSpPr>
        <p:spPr>
          <a:xfrm>
            <a:off x="7851537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44" name="Textfeld 43" descr=" 44"/>
          <p:cNvSpPr txBox="1"/>
          <p:nvPr/>
        </p:nvSpPr>
        <p:spPr>
          <a:xfrm>
            <a:off x="7851537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5" name="Textfeld 44" descr=" 45"/>
          <p:cNvSpPr txBox="1"/>
          <p:nvPr/>
        </p:nvSpPr>
        <p:spPr>
          <a:xfrm>
            <a:off x="7851537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6" name="Textfeld 45" descr=" 46"/>
          <p:cNvSpPr txBox="1"/>
          <p:nvPr/>
        </p:nvSpPr>
        <p:spPr>
          <a:xfrm>
            <a:off x="7851537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7" name="Textfeld 46" descr=" 47"/>
          <p:cNvSpPr txBox="1"/>
          <p:nvPr/>
        </p:nvSpPr>
        <p:spPr>
          <a:xfrm>
            <a:off x="7851537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8" name="Textfeld 47" descr=" 48"/>
          <p:cNvSpPr txBox="1"/>
          <p:nvPr/>
        </p:nvSpPr>
        <p:spPr>
          <a:xfrm>
            <a:off x="7851537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2" name="Gruppieren 1" descr=" 2"/>
          <p:cNvGrpSpPr/>
          <p:nvPr/>
        </p:nvGrpSpPr>
        <p:grpSpPr>
          <a:xfrm>
            <a:off x="11095807" y="9134332"/>
            <a:ext cx="12192258" cy="1446550"/>
            <a:chOff x="11089588" y="14834678"/>
            <a:chExt cx="12192258" cy="1446550"/>
          </a:xfrm>
        </p:grpSpPr>
        <p:sp>
          <p:nvSpPr>
            <p:cNvPr id="71" name="Rechteck 70"/>
            <p:cNvSpPr>
              <a:spLocks/>
            </p:cNvSpPr>
            <p:nvPr/>
          </p:nvSpPr>
          <p:spPr>
            <a:xfrm>
              <a:off x="18438589" y="15122544"/>
              <a:ext cx="4843257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hteck 102" descr="Up:  Rechteck 55"/>
            <p:cNvSpPr>
              <a:spLocks/>
            </p:cNvSpPr>
            <p:nvPr/>
          </p:nvSpPr>
          <p:spPr>
            <a:xfrm>
              <a:off x="18424396" y="15049919"/>
              <a:ext cx="1196322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1089588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Oxford, UK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8" name="Rechteck 97" descr="Up:  Rechteck 61"/>
            <p:cNvSpPr>
              <a:spLocks/>
            </p:cNvSpPr>
            <p:nvPr/>
          </p:nvSpPr>
          <p:spPr>
            <a:xfrm>
              <a:off x="18422555" y="15048385"/>
              <a:ext cx="449322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Rechteck 49" descr=" 50"/>
          <p:cNvSpPr>
            <a:spLocks/>
          </p:cNvSpPr>
          <p:nvPr/>
        </p:nvSpPr>
        <p:spPr>
          <a:xfrm>
            <a:off x="18421340" y="10791197"/>
            <a:ext cx="4822761" cy="864267"/>
          </a:xfrm>
          <a:prstGeom prst="rect">
            <a:avLst/>
          </a:prstGeom>
          <a:ln w="1016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65" name="Rechteck 64" descr=" 65"/>
          <p:cNvSpPr>
            <a:spLocks/>
          </p:cNvSpPr>
          <p:nvPr/>
        </p:nvSpPr>
        <p:spPr>
          <a:xfrm>
            <a:off x="18421340" y="10725219"/>
            <a:ext cx="4183110" cy="288000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00" name="Rechteck 99" descr=" 100"/>
          <p:cNvSpPr>
            <a:spLocks/>
          </p:cNvSpPr>
          <p:nvPr/>
        </p:nvSpPr>
        <p:spPr>
          <a:xfrm>
            <a:off x="18424396" y="10729918"/>
            <a:ext cx="3379509" cy="288000"/>
          </a:xfrm>
          <a:prstGeom prst="rect">
            <a:avLst/>
          </a:prstGeom>
          <a:ln w="1016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6" name="Textfeld 35" descr=" 36"/>
          <p:cNvSpPr txBox="1"/>
          <p:nvPr/>
        </p:nvSpPr>
        <p:spPr>
          <a:xfrm>
            <a:off x="11089588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US</a:t>
            </a:r>
            <a:endParaRPr lang="en-GB" sz="8800" dirty="0">
              <a:solidFill>
                <a:schemeClr val="bg1"/>
              </a:solidFill>
            </a:endParaRPr>
          </a:p>
        </p:txBody>
      </p:sp>
      <p:grpSp>
        <p:nvGrpSpPr>
          <p:cNvPr id="8" name="Gruppieren 7" descr=" 8"/>
          <p:cNvGrpSpPr/>
          <p:nvPr/>
        </p:nvGrpSpPr>
        <p:grpSpPr>
          <a:xfrm>
            <a:off x="11061056" y="11970620"/>
            <a:ext cx="12124354" cy="1440000"/>
            <a:chOff x="11089588" y="9192890"/>
            <a:chExt cx="12124354" cy="1440000"/>
          </a:xfrm>
        </p:grpSpPr>
        <p:sp>
          <p:nvSpPr>
            <p:cNvPr id="49" name="Rechteck 48"/>
            <p:cNvSpPr>
              <a:spLocks/>
            </p:cNvSpPr>
            <p:nvPr/>
          </p:nvSpPr>
          <p:spPr>
            <a:xfrm>
              <a:off x="18438590" y="9480756"/>
              <a:ext cx="477535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6" name="Rechteck 95" descr="Up:  Rechteck 57"/>
            <p:cNvSpPr>
              <a:spLocks/>
            </p:cNvSpPr>
            <p:nvPr/>
          </p:nvSpPr>
          <p:spPr>
            <a:xfrm>
              <a:off x="18419349" y="9408448"/>
              <a:ext cx="4445054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hteck 98" descr="Up:  Rechteck 50"/>
            <p:cNvSpPr>
              <a:spLocks/>
            </p:cNvSpPr>
            <p:nvPr/>
          </p:nvSpPr>
          <p:spPr>
            <a:xfrm>
              <a:off x="18424396" y="9398458"/>
              <a:ext cx="3872486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1089588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MIT, US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en 11" descr=" 12"/>
          <p:cNvGrpSpPr/>
          <p:nvPr/>
        </p:nvGrpSpPr>
        <p:grpSpPr>
          <a:xfrm>
            <a:off x="11089540" y="13546979"/>
            <a:ext cx="12019019" cy="2886550"/>
            <a:chOff x="11089588" y="11954678"/>
            <a:chExt cx="12019019" cy="2886550"/>
          </a:xfrm>
        </p:grpSpPr>
        <p:sp>
          <p:nvSpPr>
            <p:cNvPr id="70" name="Rechteck 69"/>
            <p:cNvSpPr>
              <a:spLocks/>
            </p:cNvSpPr>
            <p:nvPr/>
          </p:nvSpPr>
          <p:spPr>
            <a:xfrm>
              <a:off x="18438590" y="13682544"/>
              <a:ext cx="3975276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hteck 68"/>
            <p:cNvSpPr>
              <a:spLocks/>
            </p:cNvSpPr>
            <p:nvPr/>
          </p:nvSpPr>
          <p:spPr>
            <a:xfrm>
              <a:off x="18421340" y="12242544"/>
              <a:ext cx="4687267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97" name="Rechteck 96" descr="Up:  Rechteck 60"/>
            <p:cNvSpPr>
              <a:spLocks/>
            </p:cNvSpPr>
            <p:nvPr/>
          </p:nvSpPr>
          <p:spPr>
            <a:xfrm>
              <a:off x="18422555" y="13608385"/>
              <a:ext cx="3618350" cy="288000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1" name="Rechteck 100" descr="Up:  Rechteck 53"/>
            <p:cNvSpPr>
              <a:spLocks/>
            </p:cNvSpPr>
            <p:nvPr/>
          </p:nvSpPr>
          <p:spPr>
            <a:xfrm>
              <a:off x="18424396" y="12169918"/>
              <a:ext cx="3379509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102" name="Rechteck 101" descr="Up:  Rechteck 54"/>
            <p:cNvSpPr>
              <a:spLocks/>
            </p:cNvSpPr>
            <p:nvPr/>
          </p:nvSpPr>
          <p:spPr>
            <a:xfrm>
              <a:off x="18424396" y="13609918"/>
              <a:ext cx="1689754" cy="288000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1089588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Cambridge, UK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11089588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800" dirty="0" smtClean="0">
                  <a:solidFill>
                    <a:schemeClr val="bg1"/>
                  </a:solidFill>
                </a:rPr>
                <a:t>Princeton, US</a:t>
              </a:r>
              <a:endParaRPr lang="en-GB" sz="88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hteck 65"/>
            <p:cNvSpPr>
              <a:spLocks/>
            </p:cNvSpPr>
            <p:nvPr/>
          </p:nvSpPr>
          <p:spPr>
            <a:xfrm>
              <a:off x="18421341" y="12165219"/>
              <a:ext cx="2743700" cy="288000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GB" sz="8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59" name="reqs_r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60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  <a:endParaRPr lang="en-GB" sz="10500" dirty="0" smtClean="0">
              <a:solidFill>
                <a:srgbClr val="007437"/>
              </a:solidFill>
            </a:endParaRP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</p:txBody>
      </p:sp>
      <p:sp>
        <p:nvSpPr>
          <p:cNvPr id="61" name="new_req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endParaRPr lang="en-GB" sz="10500" dirty="0" smtClean="0"/>
          </a:p>
          <a:p>
            <a:endParaRPr lang="en-GB" sz="10500" dirty="0" smtClean="0"/>
          </a:p>
          <a:p>
            <a:pPr marL="1371600" indent="-1371600">
              <a:buFont typeface="+mj-lt"/>
              <a:buAutoNum type="arabicPeriod" startAt="4"/>
            </a:pPr>
            <a:r>
              <a:rPr lang="en-GB" sz="10500" dirty="0" smtClean="0"/>
              <a:t>Interactive Refinement</a:t>
            </a:r>
            <a:br>
              <a:rPr lang="en-GB" sz="10500" dirty="0" smtClean="0"/>
            </a:br>
            <a:r>
              <a:rPr lang="en-GB" sz="10500" dirty="0" smtClean="0"/>
              <a:t>   and Visual Feedback</a:t>
            </a:r>
          </a:p>
        </p:txBody>
      </p:sp>
      <p:sp>
        <p:nvSpPr>
          <p:cNvPr id="62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new_req_highlight"/>
          <p:cNvSpPr/>
          <p:nvPr/>
        </p:nvSpPr>
        <p:spPr>
          <a:xfrm>
            <a:off x="8505010" y="7935685"/>
            <a:ext cx="19570742" cy="470898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Interactive Refinement</a:t>
            </a:r>
            <a:b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and Visual Feedback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"/>
    </mc:Choice>
    <mc:Fallback xmlns="">
      <p:transition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0 L -0.21855 0.105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7" y="52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63" grpId="0"/>
      <p:bldP spid="63" grpId="1"/>
      <p:bldP spid="6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Inhaltsplatzhalter 4" hidden="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Video showing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combined score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Sort by that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Change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Focus on animation: </a:t>
            </a:r>
            <a:r>
              <a:rPr lang="en-GB" dirty="0" err="1" smtClean="0"/>
              <a:t>color</a:t>
            </a:r>
            <a:r>
              <a:rPr lang="en-GB" dirty="0" smtClean="0"/>
              <a:t> &amp; style</a:t>
            </a:r>
            <a:endParaRPr lang="en-GB" dirty="0"/>
          </a:p>
        </p:txBody>
      </p:sp>
      <p:pic>
        <p:nvPicPr>
          <p:cNvPr id="7" name="video1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9134.4473"/>
                    <p14:bmk name="Textmarke 2" time="20878.7368"/>
                    <p14:bmk name="Textmarke 3" time="47847.105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000" y="1440000"/>
            <a:ext cx="31232000" cy="175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2678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Video showing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combined score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Sort by that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Change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Focus on animation: </a:t>
            </a:r>
            <a:r>
              <a:rPr lang="en-GB" dirty="0" err="1" smtClean="0"/>
              <a:t>color</a:t>
            </a:r>
            <a:r>
              <a:rPr lang="en-GB" dirty="0" smtClean="0"/>
              <a:t> &amp; style</a:t>
            </a:r>
            <a:endParaRPr lang="en-GB" dirty="0"/>
          </a:p>
        </p:txBody>
      </p:sp>
      <p:pic>
        <p:nvPicPr>
          <p:cNvPr id="2050" name="Picture 2" descr="D:\w\papers\paper-lineup\presentation\figures\video1_1_l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1440000"/>
            <a:ext cx="31183103" cy="175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13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</a:t>
            </a:r>
            <a:r>
              <a:rPr lang="en-GB" sz="10500" dirty="0"/>
              <a:t>Refinement</a:t>
            </a:r>
            <a:br>
              <a:rPr lang="en-GB" sz="10500" dirty="0"/>
            </a:br>
            <a:r>
              <a:rPr lang="en-GB" sz="10500" dirty="0"/>
              <a:t>and </a:t>
            </a:r>
            <a:r>
              <a:rPr lang="en-GB" sz="10500" dirty="0" smtClean="0"/>
              <a:t>Visual Feedback</a:t>
            </a:r>
            <a:endParaRPr lang="en-GB" sz="10500" dirty="0"/>
          </a:p>
          <a:p>
            <a:pPr marL="1371600" indent="-1371600">
              <a:buFont typeface="+mj-lt"/>
              <a:buAutoNum type="arabicPeriod"/>
            </a:pPr>
            <a:endParaRPr lang="en-GB" sz="10500" dirty="0" smtClean="0"/>
          </a:p>
        </p:txBody>
      </p:sp>
      <p:sp>
        <p:nvSpPr>
          <p:cNvPr id="14" name="new_req" hidden="1"/>
          <p:cNvSpPr txBox="1">
            <a:spLocks/>
          </p:cNvSpPr>
          <p:nvPr/>
        </p:nvSpPr>
        <p:spPr>
          <a:xfrm>
            <a:off x="19334435" y="4802087"/>
            <a:ext cx="1724632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r>
              <a:rPr lang="en-GB" sz="10500" dirty="0" smtClean="0"/>
              <a:t>Flexible Mapping of</a:t>
            </a:r>
            <a:br>
              <a:rPr lang="en-GB" sz="10500" dirty="0" smtClean="0"/>
            </a:br>
            <a:r>
              <a:rPr lang="en-GB" sz="10500" dirty="0" smtClean="0"/>
              <a:t>Attributes to Scores</a:t>
            </a:r>
          </a:p>
        </p:txBody>
      </p:sp>
      <p:sp>
        <p:nvSpPr>
          <p:cNvPr id="1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w_req_highlight"/>
          <p:cNvSpPr/>
          <p:nvPr/>
        </p:nvSpPr>
        <p:spPr>
          <a:xfrm>
            <a:off x="9770260" y="7935685"/>
            <a:ext cx="17040242" cy="470898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Flexible Mapping of</a:t>
            </a:r>
            <a:b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Attributes to Scores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Video showing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combined score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Sort by that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Change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Focus on animation: </a:t>
            </a:r>
            <a:r>
              <a:rPr lang="en-GB" dirty="0" err="1" smtClean="0"/>
              <a:t>color</a:t>
            </a:r>
            <a:r>
              <a:rPr lang="en-GB" dirty="0" smtClean="0"/>
              <a:t> &amp; style</a:t>
            </a:r>
            <a:endParaRPr lang="en-GB" dirty="0"/>
          </a:p>
        </p:txBody>
      </p:sp>
      <p:pic>
        <p:nvPicPr>
          <p:cNvPr id="2050" name="Picture 2" descr="D:\w\papers\paper-lineup\presentation\figures\video1_1_la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1440000"/>
            <a:ext cx="31183103" cy="175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13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  <a:endParaRPr lang="en-GB" sz="10500" dirty="0" smtClean="0">
              <a:solidFill>
                <a:srgbClr val="007437"/>
              </a:solidFill>
            </a:endParaRP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</a:t>
            </a:r>
            <a:r>
              <a:rPr lang="en-GB" sz="10500" dirty="0"/>
              <a:t>Refinement</a:t>
            </a:r>
            <a:br>
              <a:rPr lang="en-GB" sz="10500" dirty="0"/>
            </a:br>
            <a:r>
              <a:rPr lang="en-GB" sz="10500" dirty="0"/>
              <a:t>and </a:t>
            </a:r>
            <a:r>
              <a:rPr lang="en-GB" sz="10500" dirty="0" smtClean="0"/>
              <a:t>Visual Feedback</a:t>
            </a:r>
            <a:endParaRPr lang="en-GB" sz="10500" dirty="0"/>
          </a:p>
          <a:p>
            <a:pPr marL="1371600" indent="-1371600">
              <a:buFont typeface="+mj-lt"/>
              <a:buAutoNum type="arabicPeriod"/>
            </a:pPr>
            <a:endParaRPr lang="en-GB" sz="10500" dirty="0" smtClean="0"/>
          </a:p>
        </p:txBody>
      </p:sp>
      <p:sp>
        <p:nvSpPr>
          <p:cNvPr id="14" name="new_req"/>
          <p:cNvSpPr txBox="1">
            <a:spLocks/>
          </p:cNvSpPr>
          <p:nvPr/>
        </p:nvSpPr>
        <p:spPr>
          <a:xfrm>
            <a:off x="1795682" y="4802087"/>
            <a:ext cx="17246327" cy="22618640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/>
          </a:p>
          <a:p>
            <a:pPr marL="1371600" indent="-1371600">
              <a:buFont typeface="+mj-lt"/>
              <a:buAutoNum type="arabicPeriod" startAt="6"/>
            </a:pPr>
            <a:endParaRPr lang="en-GB" sz="10500" dirty="0"/>
          </a:p>
          <a:p>
            <a:pPr marL="1371600" indent="-1371600">
              <a:buFont typeface="+mj-lt"/>
              <a:buAutoNum type="arabicPeriod" startAt="6"/>
            </a:pPr>
            <a:endParaRPr lang="en-GB" sz="10500" dirty="0" smtClean="0"/>
          </a:p>
          <a:p>
            <a:r>
              <a:rPr lang="en-GB" sz="10500" dirty="0" smtClean="0"/>
              <a:t/>
            </a:r>
            <a:br>
              <a:rPr lang="en-GB" sz="10500" dirty="0" smtClean="0"/>
            </a:br>
            <a:endParaRPr lang="en-GB" sz="10500" dirty="0"/>
          </a:p>
          <a:p>
            <a:pPr marL="1371600" indent="-1371600">
              <a:buFont typeface="+mj-lt"/>
              <a:buAutoNum type="arabicPeriod" startAt="5"/>
            </a:pPr>
            <a:r>
              <a:rPr lang="en-GB" sz="10500" dirty="0" smtClean="0"/>
              <a:t>Flexible Mapping of</a:t>
            </a:r>
            <a:br>
              <a:rPr lang="en-GB" sz="10500" dirty="0" smtClean="0"/>
            </a:br>
            <a:r>
              <a:rPr lang="en-GB" sz="10500" dirty="0" smtClean="0"/>
              <a:t>Attributes to Scores</a:t>
            </a:r>
          </a:p>
        </p:txBody>
      </p:sp>
      <p:sp>
        <p:nvSpPr>
          <p:cNvPr id="1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w_req_highlight"/>
          <p:cNvSpPr/>
          <p:nvPr/>
        </p:nvSpPr>
        <p:spPr>
          <a:xfrm>
            <a:off x="9770260" y="7935685"/>
            <a:ext cx="17040242" cy="470898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Flexible Mapping of</a:t>
            </a:r>
            <a:b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Attributes to Scores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"/>
    </mc:Choice>
    <mc:Fallback xmlns="">
      <p:transition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0 L -0.24268 0.2666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4" y="133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6" grpId="1"/>
      <p:bldP spid="1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29</a:t>
            </a:fld>
            <a:endParaRPr lang="en-GB" dirty="0"/>
          </a:p>
        </p:txBody>
      </p:sp>
      <p:grpSp>
        <p:nvGrpSpPr>
          <p:cNvPr id="100" name="Gruppieren 99"/>
          <p:cNvGrpSpPr/>
          <p:nvPr/>
        </p:nvGrpSpPr>
        <p:grpSpPr>
          <a:xfrm>
            <a:off x="12602837" y="15293552"/>
            <a:ext cx="11384154" cy="2584852"/>
            <a:chOff x="10908763" y="6077783"/>
            <a:chExt cx="14761632" cy="2915542"/>
          </a:xfrm>
        </p:grpSpPr>
        <p:sp>
          <p:nvSpPr>
            <p:cNvPr id="101" name="Rechteck 100"/>
            <p:cNvSpPr>
              <a:spLocks/>
            </p:cNvSpPr>
            <p:nvPr/>
          </p:nvSpPr>
          <p:spPr>
            <a:xfrm>
              <a:off x="10908763" y="6077783"/>
              <a:ext cx="14761632" cy="29155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2" name="Rechteck 101"/>
            <p:cNvSpPr>
              <a:spLocks/>
            </p:cNvSpPr>
            <p:nvPr/>
          </p:nvSpPr>
          <p:spPr>
            <a:xfrm>
              <a:off x="13333913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hteck 102"/>
            <p:cNvSpPr>
              <a:spLocks/>
            </p:cNvSpPr>
            <p:nvPr/>
          </p:nvSpPr>
          <p:spPr>
            <a:xfrm>
              <a:off x="20049247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4" name="Rechteck 103"/>
            <p:cNvSpPr>
              <a:spLocks/>
            </p:cNvSpPr>
            <p:nvPr/>
          </p:nvSpPr>
          <p:spPr>
            <a:xfrm>
              <a:off x="2452613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5" name="Rechteck 104"/>
            <p:cNvSpPr>
              <a:spLocks/>
            </p:cNvSpPr>
            <p:nvPr/>
          </p:nvSpPr>
          <p:spPr>
            <a:xfrm>
              <a:off x="11095469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6" name="Rechteck 105"/>
            <p:cNvSpPr>
              <a:spLocks/>
            </p:cNvSpPr>
            <p:nvPr/>
          </p:nvSpPr>
          <p:spPr>
            <a:xfrm>
              <a:off x="16691580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1" name="Rechteck 50"/>
            <p:cNvSpPr>
              <a:spLocks/>
            </p:cNvSpPr>
            <p:nvPr/>
          </p:nvSpPr>
          <p:spPr>
            <a:xfrm>
              <a:off x="14453136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hteck 51"/>
            <p:cNvSpPr>
              <a:spLocks/>
            </p:cNvSpPr>
            <p:nvPr/>
          </p:nvSpPr>
          <p:spPr>
            <a:xfrm>
              <a:off x="17810802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3" name="Rechteck 52"/>
            <p:cNvSpPr>
              <a:spLocks/>
            </p:cNvSpPr>
            <p:nvPr/>
          </p:nvSpPr>
          <p:spPr>
            <a:xfrm>
              <a:off x="2228769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4" name="Rechteck 53"/>
            <p:cNvSpPr>
              <a:spLocks/>
            </p:cNvSpPr>
            <p:nvPr/>
          </p:nvSpPr>
          <p:spPr>
            <a:xfrm>
              <a:off x="2116846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5" name="Rechteck 54"/>
            <p:cNvSpPr>
              <a:spLocks/>
            </p:cNvSpPr>
            <p:nvPr/>
          </p:nvSpPr>
          <p:spPr>
            <a:xfrm>
              <a:off x="18930025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6" name="Rechteck 55"/>
            <p:cNvSpPr>
              <a:spLocks/>
            </p:cNvSpPr>
            <p:nvPr/>
          </p:nvSpPr>
          <p:spPr>
            <a:xfrm>
              <a:off x="15572358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7" name="Rechteck 56"/>
            <p:cNvSpPr>
              <a:spLocks/>
            </p:cNvSpPr>
            <p:nvPr/>
          </p:nvSpPr>
          <p:spPr>
            <a:xfrm>
              <a:off x="12214691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8" name="Rechteck 57"/>
            <p:cNvSpPr>
              <a:spLocks/>
            </p:cNvSpPr>
            <p:nvPr/>
          </p:nvSpPr>
          <p:spPr>
            <a:xfrm>
              <a:off x="23406925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0700241" y="16834796"/>
            <a:ext cx="15728869" cy="1489217"/>
            <a:chOff x="10700241" y="16834796"/>
            <a:chExt cx="15728869" cy="1489217"/>
          </a:xfrm>
        </p:grpSpPr>
        <p:sp>
          <p:nvSpPr>
            <p:cNvPr id="2" name="Textfeld 1"/>
            <p:cNvSpPr txBox="1"/>
            <p:nvPr/>
          </p:nvSpPr>
          <p:spPr>
            <a:xfrm>
              <a:off x="10700241" y="16877463"/>
              <a:ext cx="176568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800" dirty="0" smtClean="0">
                  <a:solidFill>
                    <a:schemeClr val="bg1"/>
                  </a:solidFill>
                </a:rPr>
                <a:t>Min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24101044" y="16834796"/>
              <a:ext cx="23280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Max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1743045" y="16873695"/>
            <a:ext cx="15049167" cy="1451082"/>
            <a:chOff x="11743045" y="16873695"/>
            <a:chExt cx="15049167" cy="1451082"/>
          </a:xfrm>
        </p:grpSpPr>
        <p:sp>
          <p:nvSpPr>
            <p:cNvPr id="68" name="Textfeld 67"/>
            <p:cNvSpPr txBox="1"/>
            <p:nvPr/>
          </p:nvSpPr>
          <p:spPr>
            <a:xfrm>
              <a:off x="11743045" y="168782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AT" sz="8800" dirty="0" smtClean="0">
                  <a:solidFill>
                    <a:schemeClr val="accent6"/>
                  </a:solidFill>
                </a:rPr>
                <a:t>0</a:t>
              </a:r>
              <a:endParaRPr lang="en-US" sz="8800" dirty="0">
                <a:solidFill>
                  <a:schemeClr val="accent6"/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24106538" y="16873695"/>
              <a:ext cx="26856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800" dirty="0" smtClean="0">
                  <a:solidFill>
                    <a:schemeClr val="accent6"/>
                  </a:solidFill>
                </a:rPr>
                <a:t>100</a:t>
              </a:r>
              <a:endParaRPr lang="en-US" sz="88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7" name="Normlaized"/>
          <p:cNvGrpSpPr/>
          <p:nvPr/>
        </p:nvGrpSpPr>
        <p:grpSpPr>
          <a:xfrm>
            <a:off x="11678544" y="5593713"/>
            <a:ext cx="13121453" cy="2907393"/>
            <a:chOff x="10795699" y="5641839"/>
            <a:chExt cx="14881107" cy="3316908"/>
          </a:xfrm>
        </p:grpSpPr>
        <p:grpSp>
          <p:nvGrpSpPr>
            <p:cNvPr id="153" name="Gruppieren 152"/>
            <p:cNvGrpSpPr/>
            <p:nvPr/>
          </p:nvGrpSpPr>
          <p:grpSpPr>
            <a:xfrm>
              <a:off x="11804115" y="6043204"/>
              <a:ext cx="12910830" cy="2915543"/>
              <a:chOff x="10908768" y="6077786"/>
              <a:chExt cx="14761640" cy="2915543"/>
            </a:xfrm>
          </p:grpSpPr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10908768" y="6077786"/>
                <a:ext cx="14761640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Rechteck 154"/>
              <p:cNvSpPr>
                <a:spLocks/>
              </p:cNvSpPr>
              <p:nvPr/>
            </p:nvSpPr>
            <p:spPr>
              <a:xfrm>
                <a:off x="13312140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hteck 155"/>
              <p:cNvSpPr>
                <a:spLocks/>
              </p:cNvSpPr>
              <p:nvPr/>
            </p:nvSpPr>
            <p:spPr>
              <a:xfrm>
                <a:off x="20060152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Rechteck 156"/>
              <p:cNvSpPr>
                <a:spLocks/>
              </p:cNvSpPr>
              <p:nvPr/>
            </p:nvSpPr>
            <p:spPr>
              <a:xfrm>
                <a:off x="24558822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Rechteck 157"/>
              <p:cNvSpPr>
                <a:spLocks/>
              </p:cNvSpPr>
              <p:nvPr/>
            </p:nvSpPr>
            <p:spPr>
              <a:xfrm>
                <a:off x="11062803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Rechteck 158"/>
              <p:cNvSpPr>
                <a:spLocks/>
              </p:cNvSpPr>
              <p:nvPr/>
            </p:nvSpPr>
            <p:spPr>
              <a:xfrm>
                <a:off x="16686146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Rechteck 159"/>
              <p:cNvSpPr>
                <a:spLocks/>
              </p:cNvSpPr>
              <p:nvPr/>
            </p:nvSpPr>
            <p:spPr>
              <a:xfrm>
                <a:off x="14436809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Rechteck 160"/>
              <p:cNvSpPr>
                <a:spLocks/>
              </p:cNvSpPr>
              <p:nvPr/>
            </p:nvSpPr>
            <p:spPr>
              <a:xfrm>
                <a:off x="17810815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Rechteck 161"/>
              <p:cNvSpPr>
                <a:spLocks/>
              </p:cNvSpPr>
              <p:nvPr/>
            </p:nvSpPr>
            <p:spPr>
              <a:xfrm>
                <a:off x="22309489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Rechteck 162"/>
              <p:cNvSpPr>
                <a:spLocks/>
              </p:cNvSpPr>
              <p:nvPr/>
            </p:nvSpPr>
            <p:spPr>
              <a:xfrm>
                <a:off x="21184820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Rechteck 163"/>
              <p:cNvSpPr>
                <a:spLocks/>
              </p:cNvSpPr>
              <p:nvPr/>
            </p:nvSpPr>
            <p:spPr>
              <a:xfrm>
                <a:off x="18935483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Rechteck 164"/>
              <p:cNvSpPr>
                <a:spLocks/>
              </p:cNvSpPr>
              <p:nvPr/>
            </p:nvSpPr>
            <p:spPr>
              <a:xfrm>
                <a:off x="15561477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Rechteck 165"/>
              <p:cNvSpPr>
                <a:spLocks/>
              </p:cNvSpPr>
              <p:nvPr/>
            </p:nvSpPr>
            <p:spPr>
              <a:xfrm>
                <a:off x="12187471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hteck 166"/>
              <p:cNvSpPr>
                <a:spLocks/>
              </p:cNvSpPr>
              <p:nvPr/>
            </p:nvSpPr>
            <p:spPr>
              <a:xfrm>
                <a:off x="23434158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1" name="Textfeld 80"/>
            <p:cNvSpPr txBox="1"/>
            <p:nvPr/>
          </p:nvSpPr>
          <p:spPr>
            <a:xfrm>
              <a:off x="10795699" y="564183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0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868571" y="570586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1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Inverted"/>
          <p:cNvGrpSpPr/>
          <p:nvPr/>
        </p:nvGrpSpPr>
        <p:grpSpPr>
          <a:xfrm flipH="1">
            <a:off x="12582482" y="5986732"/>
            <a:ext cx="11384154" cy="2549897"/>
            <a:chOff x="10908768" y="6077786"/>
            <a:chExt cx="14761640" cy="2915543"/>
          </a:xfrm>
        </p:grpSpPr>
        <p:sp>
          <p:nvSpPr>
            <p:cNvPr id="169" name="Rechteck 168"/>
            <p:cNvSpPr>
              <a:spLocks/>
            </p:cNvSpPr>
            <p:nvPr/>
          </p:nvSpPr>
          <p:spPr>
            <a:xfrm>
              <a:off x="10908768" y="6077786"/>
              <a:ext cx="14761640" cy="29155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0" name="Rechteck 169"/>
            <p:cNvSpPr>
              <a:spLocks/>
            </p:cNvSpPr>
            <p:nvPr/>
          </p:nvSpPr>
          <p:spPr>
            <a:xfrm>
              <a:off x="13366589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1" name="Rechteck 170"/>
            <p:cNvSpPr>
              <a:spLocks/>
            </p:cNvSpPr>
            <p:nvPr/>
          </p:nvSpPr>
          <p:spPr>
            <a:xfrm>
              <a:off x="20081926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2" name="Rechteck 171"/>
            <p:cNvSpPr>
              <a:spLocks/>
            </p:cNvSpPr>
            <p:nvPr/>
          </p:nvSpPr>
          <p:spPr>
            <a:xfrm>
              <a:off x="2455881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3" name="Rechteck 172"/>
            <p:cNvSpPr>
              <a:spLocks/>
            </p:cNvSpPr>
            <p:nvPr/>
          </p:nvSpPr>
          <p:spPr>
            <a:xfrm>
              <a:off x="11128144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4" name="Rechteck 173"/>
            <p:cNvSpPr>
              <a:spLocks/>
            </p:cNvSpPr>
            <p:nvPr/>
          </p:nvSpPr>
          <p:spPr>
            <a:xfrm>
              <a:off x="16724257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5" name="Rechteck 174"/>
            <p:cNvSpPr>
              <a:spLocks/>
            </p:cNvSpPr>
            <p:nvPr/>
          </p:nvSpPr>
          <p:spPr>
            <a:xfrm>
              <a:off x="14485812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6" name="Rechteck 175"/>
            <p:cNvSpPr>
              <a:spLocks/>
            </p:cNvSpPr>
            <p:nvPr/>
          </p:nvSpPr>
          <p:spPr>
            <a:xfrm>
              <a:off x="17843480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7" name="Rechteck 176"/>
            <p:cNvSpPr>
              <a:spLocks/>
            </p:cNvSpPr>
            <p:nvPr/>
          </p:nvSpPr>
          <p:spPr>
            <a:xfrm>
              <a:off x="2232037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8" name="Rechteck 177"/>
            <p:cNvSpPr>
              <a:spLocks/>
            </p:cNvSpPr>
            <p:nvPr/>
          </p:nvSpPr>
          <p:spPr>
            <a:xfrm>
              <a:off x="2120114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9" name="Rechteck 178"/>
            <p:cNvSpPr>
              <a:spLocks/>
            </p:cNvSpPr>
            <p:nvPr/>
          </p:nvSpPr>
          <p:spPr>
            <a:xfrm>
              <a:off x="18962703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0" name="Rechteck 179"/>
            <p:cNvSpPr>
              <a:spLocks/>
            </p:cNvSpPr>
            <p:nvPr/>
          </p:nvSpPr>
          <p:spPr>
            <a:xfrm>
              <a:off x="15605034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1" name="Rechteck 180"/>
            <p:cNvSpPr>
              <a:spLocks/>
            </p:cNvSpPr>
            <p:nvPr/>
          </p:nvSpPr>
          <p:spPr>
            <a:xfrm>
              <a:off x="12247366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2" name="Rechteck 181"/>
            <p:cNvSpPr>
              <a:spLocks/>
            </p:cNvSpPr>
            <p:nvPr/>
          </p:nvSpPr>
          <p:spPr>
            <a:xfrm>
              <a:off x="23439594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cxnSp>
        <p:nvCxnSpPr>
          <p:cNvPr id="38" name="Linear Example"/>
          <p:cNvCxnSpPr/>
          <p:nvPr/>
        </p:nvCxnSpPr>
        <p:spPr>
          <a:xfrm flipV="1">
            <a:off x="16052960" y="8633460"/>
            <a:ext cx="6626" cy="6555351"/>
          </a:xfrm>
          <a:prstGeom prst="straightConnector1">
            <a:avLst/>
          </a:prstGeom>
          <a:ln w="190500" cap="rnd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Linear"/>
          <p:cNvGrpSpPr/>
          <p:nvPr/>
        </p:nvGrpSpPr>
        <p:grpSpPr>
          <a:xfrm>
            <a:off x="12554147" y="8489334"/>
            <a:ext cx="11409817" cy="6702680"/>
            <a:chOff x="12554147" y="8489334"/>
            <a:chExt cx="11409817" cy="6702680"/>
          </a:xfrm>
        </p:grpSpPr>
        <p:cxnSp>
          <p:nvCxnSpPr>
            <p:cNvPr id="36" name="Gerade Verbindung mit Pfeil 35"/>
            <p:cNvCxnSpPr/>
            <p:nvPr/>
          </p:nvCxnSpPr>
          <p:spPr>
            <a:xfrm flipV="1">
              <a:off x="23963964" y="8489334"/>
              <a:ext cx="0" cy="6702680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12554147" y="8525702"/>
              <a:ext cx="6625" cy="6663109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Bar Fill"/>
          <p:cNvSpPr>
            <a:spLocks/>
          </p:cNvSpPr>
          <p:nvPr/>
        </p:nvSpPr>
        <p:spPr>
          <a:xfrm>
            <a:off x="12582491" y="3027600"/>
            <a:ext cx="11381482" cy="1184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Bar Mover"/>
          <p:cNvSpPr>
            <a:spLocks/>
          </p:cNvSpPr>
          <p:nvPr/>
        </p:nvSpPr>
        <p:spPr>
          <a:xfrm>
            <a:off x="12609361" y="3027600"/>
            <a:ext cx="11354612" cy="1184028"/>
          </a:xfrm>
          <a:prstGeom prst="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74" name="Bar Border"/>
          <p:cNvSpPr>
            <a:spLocks/>
          </p:cNvSpPr>
          <p:nvPr/>
        </p:nvSpPr>
        <p:spPr>
          <a:xfrm>
            <a:off x="12570391" y="3027600"/>
            <a:ext cx="11381482" cy="1184028"/>
          </a:xfrm>
          <a:prstGeom prst="rect">
            <a:avLst/>
          </a:pr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718E-6 -1.64455E-6 L 0.09443 -1.6445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Goal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Samuel Gratzl, Johannes Kepler University, Austria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678362" y="5257799"/>
            <a:ext cx="27224038" cy="1381714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11500" b="1" dirty="0" smtClean="0">
                <a:solidFill>
                  <a:schemeClr val="accent6"/>
                </a:solidFill>
                <a:latin typeface="Lato" panose="020F0502020204030203" pitchFamily="34" charset="0"/>
              </a:rPr>
              <a:t>Intuitive</a:t>
            </a:r>
          </a:p>
          <a:p>
            <a:pPr algn="ctr"/>
            <a:r>
              <a:rPr lang="en-US" sz="11500" b="1" dirty="0" smtClean="0">
                <a:solidFill>
                  <a:srgbClr val="00A650"/>
                </a:solidFill>
                <a:latin typeface="Lato" panose="020F0502020204030203" pitchFamily="34" charset="0"/>
              </a:rPr>
              <a:t>Interactive</a:t>
            </a:r>
          </a:p>
          <a:p>
            <a:pPr algn="ctr"/>
            <a:r>
              <a:rPr lang="en-US" sz="11500" b="1" dirty="0" smtClean="0">
                <a:solidFill>
                  <a:srgbClr val="00ACDC"/>
                </a:solidFill>
                <a:latin typeface="Lato" panose="020F0502020204030203" pitchFamily="34" charset="0"/>
              </a:rPr>
              <a:t>Multi-Attribute</a:t>
            </a:r>
          </a:p>
          <a:p>
            <a:pPr algn="ctr"/>
            <a:r>
              <a:rPr lang="en-US" sz="138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Ranking Visualization</a:t>
            </a:r>
          </a:p>
          <a:p>
            <a:pPr algn="ctr"/>
            <a:r>
              <a:rPr lang="en-US" sz="11500" b="1" dirty="0" smtClean="0">
                <a:solidFill>
                  <a:schemeClr val="accent6"/>
                </a:solidFill>
                <a:latin typeface="Lato" panose="020F0502020204030203" pitchFamily="34" charset="0"/>
              </a:rPr>
              <a:t>To Create</a:t>
            </a:r>
            <a:endParaRPr lang="en-US" sz="11500" b="1" dirty="0">
              <a:solidFill>
                <a:schemeClr val="accent6"/>
              </a:solidFill>
              <a:latin typeface="Lato" panose="020F0502020204030203" pitchFamily="34" charset="0"/>
            </a:endParaRPr>
          </a:p>
          <a:p>
            <a:pPr algn="ctr"/>
            <a:r>
              <a:rPr lang="en-US" sz="11500" b="1" spc="800" dirty="0" smtClean="0">
                <a:solidFill>
                  <a:srgbClr val="00A650"/>
                </a:solidFill>
                <a:latin typeface="Lato" panose="020F0502020204030203" pitchFamily="34" charset="0"/>
              </a:rPr>
              <a:t>Refine</a:t>
            </a:r>
          </a:p>
          <a:p>
            <a:pPr algn="ctr"/>
            <a:r>
              <a:rPr lang="en-US" sz="11500" b="1" spc="-300" dirty="0" smtClean="0">
                <a:solidFill>
                  <a:srgbClr val="00ACDC"/>
                </a:solidFill>
                <a:latin typeface="Lato" panose="020F0502020204030203" pitchFamily="34" charset="0"/>
              </a:rPr>
              <a:t>Explore</a:t>
            </a:r>
            <a:endParaRPr lang="en-US" sz="11500" b="1" spc="-300" dirty="0">
              <a:solidFill>
                <a:srgbClr val="00ACDC"/>
              </a:solidFill>
              <a:latin typeface="Lato" panose="020F0502020204030203" pitchFamily="34" charset="0"/>
            </a:endParaRPr>
          </a:p>
          <a:p>
            <a:pPr algn="ctr"/>
            <a:endParaRPr lang="en-US" sz="138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30</a:t>
            </a:fld>
            <a:endParaRPr lang="en-GB" dirty="0"/>
          </a:p>
        </p:txBody>
      </p:sp>
      <p:grpSp>
        <p:nvGrpSpPr>
          <p:cNvPr id="100" name="Gruppieren 99"/>
          <p:cNvGrpSpPr/>
          <p:nvPr/>
        </p:nvGrpSpPr>
        <p:grpSpPr>
          <a:xfrm>
            <a:off x="12602837" y="15293552"/>
            <a:ext cx="11384154" cy="2584852"/>
            <a:chOff x="10908763" y="6077783"/>
            <a:chExt cx="14761632" cy="2915542"/>
          </a:xfrm>
        </p:grpSpPr>
        <p:sp>
          <p:nvSpPr>
            <p:cNvPr id="101" name="Rechteck 100"/>
            <p:cNvSpPr>
              <a:spLocks/>
            </p:cNvSpPr>
            <p:nvPr/>
          </p:nvSpPr>
          <p:spPr>
            <a:xfrm>
              <a:off x="10908763" y="6077783"/>
              <a:ext cx="14761632" cy="29155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2" name="Rechteck 101"/>
            <p:cNvSpPr>
              <a:spLocks/>
            </p:cNvSpPr>
            <p:nvPr/>
          </p:nvSpPr>
          <p:spPr>
            <a:xfrm>
              <a:off x="13333913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hteck 102"/>
            <p:cNvSpPr>
              <a:spLocks/>
            </p:cNvSpPr>
            <p:nvPr/>
          </p:nvSpPr>
          <p:spPr>
            <a:xfrm>
              <a:off x="20049247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4" name="Rechteck 103"/>
            <p:cNvSpPr>
              <a:spLocks/>
            </p:cNvSpPr>
            <p:nvPr/>
          </p:nvSpPr>
          <p:spPr>
            <a:xfrm>
              <a:off x="2452613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5" name="Rechteck 104"/>
            <p:cNvSpPr>
              <a:spLocks/>
            </p:cNvSpPr>
            <p:nvPr/>
          </p:nvSpPr>
          <p:spPr>
            <a:xfrm>
              <a:off x="11095469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06" name="Rechteck 105"/>
            <p:cNvSpPr>
              <a:spLocks/>
            </p:cNvSpPr>
            <p:nvPr/>
          </p:nvSpPr>
          <p:spPr>
            <a:xfrm>
              <a:off x="16691580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1" name="Rechteck 50"/>
            <p:cNvSpPr>
              <a:spLocks/>
            </p:cNvSpPr>
            <p:nvPr/>
          </p:nvSpPr>
          <p:spPr>
            <a:xfrm>
              <a:off x="14453136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hteck 51"/>
            <p:cNvSpPr>
              <a:spLocks/>
            </p:cNvSpPr>
            <p:nvPr/>
          </p:nvSpPr>
          <p:spPr>
            <a:xfrm>
              <a:off x="17810802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3" name="Rechteck 52"/>
            <p:cNvSpPr>
              <a:spLocks/>
            </p:cNvSpPr>
            <p:nvPr/>
          </p:nvSpPr>
          <p:spPr>
            <a:xfrm>
              <a:off x="2228769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4" name="Rechteck 53"/>
            <p:cNvSpPr>
              <a:spLocks/>
            </p:cNvSpPr>
            <p:nvPr/>
          </p:nvSpPr>
          <p:spPr>
            <a:xfrm>
              <a:off x="2116846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5" name="Rechteck 54"/>
            <p:cNvSpPr>
              <a:spLocks/>
            </p:cNvSpPr>
            <p:nvPr/>
          </p:nvSpPr>
          <p:spPr>
            <a:xfrm>
              <a:off x="18930025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6" name="Rechteck 55"/>
            <p:cNvSpPr>
              <a:spLocks/>
            </p:cNvSpPr>
            <p:nvPr/>
          </p:nvSpPr>
          <p:spPr>
            <a:xfrm>
              <a:off x="15572358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7" name="Rechteck 56"/>
            <p:cNvSpPr>
              <a:spLocks/>
            </p:cNvSpPr>
            <p:nvPr/>
          </p:nvSpPr>
          <p:spPr>
            <a:xfrm>
              <a:off x="12214691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58" name="Rechteck 57"/>
            <p:cNvSpPr>
              <a:spLocks/>
            </p:cNvSpPr>
            <p:nvPr/>
          </p:nvSpPr>
          <p:spPr>
            <a:xfrm>
              <a:off x="23406925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1743045" y="16873695"/>
            <a:ext cx="15049167" cy="1451082"/>
            <a:chOff x="11743045" y="16873695"/>
            <a:chExt cx="15049167" cy="1451082"/>
          </a:xfrm>
        </p:grpSpPr>
        <p:sp>
          <p:nvSpPr>
            <p:cNvPr id="68" name="Textfeld 67"/>
            <p:cNvSpPr txBox="1"/>
            <p:nvPr/>
          </p:nvSpPr>
          <p:spPr>
            <a:xfrm>
              <a:off x="11743045" y="168782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AT" sz="8800" dirty="0" smtClean="0">
                  <a:solidFill>
                    <a:schemeClr val="accent6"/>
                  </a:solidFill>
                </a:rPr>
                <a:t>0</a:t>
              </a:r>
              <a:endParaRPr lang="en-US" sz="8800" dirty="0">
                <a:solidFill>
                  <a:schemeClr val="accent6"/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24106538" y="16873695"/>
              <a:ext cx="26856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800" dirty="0" smtClean="0">
                  <a:solidFill>
                    <a:schemeClr val="accent6"/>
                  </a:solidFill>
                </a:rPr>
                <a:t>100</a:t>
              </a:r>
              <a:endParaRPr lang="en-US" sz="88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7" name="Normlaized"/>
          <p:cNvGrpSpPr/>
          <p:nvPr/>
        </p:nvGrpSpPr>
        <p:grpSpPr>
          <a:xfrm>
            <a:off x="11678544" y="5593713"/>
            <a:ext cx="13121453" cy="2907393"/>
            <a:chOff x="10795699" y="5641839"/>
            <a:chExt cx="14881107" cy="3316908"/>
          </a:xfrm>
        </p:grpSpPr>
        <p:grpSp>
          <p:nvGrpSpPr>
            <p:cNvPr id="153" name="Gruppieren 152"/>
            <p:cNvGrpSpPr/>
            <p:nvPr/>
          </p:nvGrpSpPr>
          <p:grpSpPr>
            <a:xfrm>
              <a:off x="11804115" y="6043204"/>
              <a:ext cx="12910830" cy="2915543"/>
              <a:chOff x="10908768" y="6077786"/>
              <a:chExt cx="14761640" cy="2915543"/>
            </a:xfrm>
          </p:grpSpPr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10908768" y="6077786"/>
                <a:ext cx="14761640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Rechteck 154"/>
              <p:cNvSpPr>
                <a:spLocks/>
              </p:cNvSpPr>
              <p:nvPr/>
            </p:nvSpPr>
            <p:spPr>
              <a:xfrm>
                <a:off x="13312140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hteck 155"/>
              <p:cNvSpPr>
                <a:spLocks/>
              </p:cNvSpPr>
              <p:nvPr/>
            </p:nvSpPr>
            <p:spPr>
              <a:xfrm>
                <a:off x="20060152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Rechteck 156"/>
              <p:cNvSpPr>
                <a:spLocks/>
              </p:cNvSpPr>
              <p:nvPr/>
            </p:nvSpPr>
            <p:spPr>
              <a:xfrm>
                <a:off x="24558822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Rechteck 157"/>
              <p:cNvSpPr>
                <a:spLocks/>
              </p:cNvSpPr>
              <p:nvPr/>
            </p:nvSpPr>
            <p:spPr>
              <a:xfrm>
                <a:off x="11062803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Rechteck 158"/>
              <p:cNvSpPr>
                <a:spLocks/>
              </p:cNvSpPr>
              <p:nvPr/>
            </p:nvSpPr>
            <p:spPr>
              <a:xfrm>
                <a:off x="16686146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Rechteck 159"/>
              <p:cNvSpPr>
                <a:spLocks/>
              </p:cNvSpPr>
              <p:nvPr/>
            </p:nvSpPr>
            <p:spPr>
              <a:xfrm>
                <a:off x="14436809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Rechteck 160"/>
              <p:cNvSpPr>
                <a:spLocks/>
              </p:cNvSpPr>
              <p:nvPr/>
            </p:nvSpPr>
            <p:spPr>
              <a:xfrm>
                <a:off x="17810815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Rechteck 161"/>
              <p:cNvSpPr>
                <a:spLocks/>
              </p:cNvSpPr>
              <p:nvPr/>
            </p:nvSpPr>
            <p:spPr>
              <a:xfrm>
                <a:off x="22309489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Rechteck 162"/>
              <p:cNvSpPr>
                <a:spLocks/>
              </p:cNvSpPr>
              <p:nvPr/>
            </p:nvSpPr>
            <p:spPr>
              <a:xfrm>
                <a:off x="21184820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Rechteck 163"/>
              <p:cNvSpPr>
                <a:spLocks/>
              </p:cNvSpPr>
              <p:nvPr/>
            </p:nvSpPr>
            <p:spPr>
              <a:xfrm>
                <a:off x="18935483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Rechteck 164"/>
              <p:cNvSpPr>
                <a:spLocks/>
              </p:cNvSpPr>
              <p:nvPr/>
            </p:nvSpPr>
            <p:spPr>
              <a:xfrm>
                <a:off x="15561477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Rechteck 165"/>
              <p:cNvSpPr>
                <a:spLocks/>
              </p:cNvSpPr>
              <p:nvPr/>
            </p:nvSpPr>
            <p:spPr>
              <a:xfrm>
                <a:off x="12187471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hteck 166"/>
              <p:cNvSpPr>
                <a:spLocks/>
              </p:cNvSpPr>
              <p:nvPr/>
            </p:nvSpPr>
            <p:spPr>
              <a:xfrm>
                <a:off x="23434158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1" name="Textfeld 80"/>
            <p:cNvSpPr txBox="1"/>
            <p:nvPr/>
          </p:nvSpPr>
          <p:spPr>
            <a:xfrm>
              <a:off x="10795699" y="564183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0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868571" y="5705869"/>
              <a:ext cx="808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1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Inverted"/>
          <p:cNvGrpSpPr/>
          <p:nvPr/>
        </p:nvGrpSpPr>
        <p:grpSpPr>
          <a:xfrm flipH="1">
            <a:off x="12582482" y="5986732"/>
            <a:ext cx="11384154" cy="2549897"/>
            <a:chOff x="10908768" y="6077786"/>
            <a:chExt cx="14761640" cy="2915543"/>
          </a:xfrm>
        </p:grpSpPr>
        <p:sp>
          <p:nvSpPr>
            <p:cNvPr id="169" name="Rechteck 168"/>
            <p:cNvSpPr>
              <a:spLocks/>
            </p:cNvSpPr>
            <p:nvPr/>
          </p:nvSpPr>
          <p:spPr>
            <a:xfrm>
              <a:off x="10908768" y="6077786"/>
              <a:ext cx="14761640" cy="29155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0" name="Rechteck 169"/>
            <p:cNvSpPr>
              <a:spLocks/>
            </p:cNvSpPr>
            <p:nvPr/>
          </p:nvSpPr>
          <p:spPr>
            <a:xfrm>
              <a:off x="13366589" y="8325883"/>
              <a:ext cx="931071" cy="6123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1" name="Rechteck 170"/>
            <p:cNvSpPr>
              <a:spLocks/>
            </p:cNvSpPr>
            <p:nvPr/>
          </p:nvSpPr>
          <p:spPr>
            <a:xfrm>
              <a:off x="20081926" y="8073683"/>
              <a:ext cx="931071" cy="864508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2" name="Rechteck 171"/>
            <p:cNvSpPr>
              <a:spLocks/>
            </p:cNvSpPr>
            <p:nvPr/>
          </p:nvSpPr>
          <p:spPr>
            <a:xfrm>
              <a:off x="24558818" y="8375814"/>
              <a:ext cx="931071" cy="562377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3" name="Rechteck 172"/>
            <p:cNvSpPr>
              <a:spLocks/>
            </p:cNvSpPr>
            <p:nvPr/>
          </p:nvSpPr>
          <p:spPr>
            <a:xfrm>
              <a:off x="11128144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4" name="Rechteck 173"/>
            <p:cNvSpPr>
              <a:spLocks/>
            </p:cNvSpPr>
            <p:nvPr/>
          </p:nvSpPr>
          <p:spPr>
            <a:xfrm>
              <a:off x="16724257" y="7040500"/>
              <a:ext cx="931071" cy="1897691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5" name="Rechteck 174"/>
            <p:cNvSpPr>
              <a:spLocks/>
            </p:cNvSpPr>
            <p:nvPr/>
          </p:nvSpPr>
          <p:spPr>
            <a:xfrm>
              <a:off x="14485812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76" name="Rechteck 175"/>
            <p:cNvSpPr>
              <a:spLocks/>
            </p:cNvSpPr>
            <p:nvPr/>
          </p:nvSpPr>
          <p:spPr>
            <a:xfrm>
              <a:off x="17843480" y="6817522"/>
              <a:ext cx="931071" cy="212066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7" name="Rechteck 176"/>
            <p:cNvSpPr>
              <a:spLocks/>
            </p:cNvSpPr>
            <p:nvPr/>
          </p:nvSpPr>
          <p:spPr>
            <a:xfrm>
              <a:off x="22320371" y="7940385"/>
              <a:ext cx="931071" cy="99780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8" name="Rechteck 177"/>
            <p:cNvSpPr>
              <a:spLocks/>
            </p:cNvSpPr>
            <p:nvPr/>
          </p:nvSpPr>
          <p:spPr>
            <a:xfrm>
              <a:off x="21201149" y="6358328"/>
              <a:ext cx="931071" cy="2579863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79" name="Rechteck 178"/>
            <p:cNvSpPr>
              <a:spLocks/>
            </p:cNvSpPr>
            <p:nvPr/>
          </p:nvSpPr>
          <p:spPr>
            <a:xfrm>
              <a:off x="18962703" y="6488958"/>
              <a:ext cx="931071" cy="2449234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0" name="Rechteck 179"/>
            <p:cNvSpPr>
              <a:spLocks/>
            </p:cNvSpPr>
            <p:nvPr/>
          </p:nvSpPr>
          <p:spPr>
            <a:xfrm>
              <a:off x="15605034" y="8657002"/>
              <a:ext cx="931071" cy="281189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1" name="Rechteck 180"/>
            <p:cNvSpPr>
              <a:spLocks/>
            </p:cNvSpPr>
            <p:nvPr/>
          </p:nvSpPr>
          <p:spPr>
            <a:xfrm>
              <a:off x="12247366" y="7648259"/>
              <a:ext cx="931071" cy="1289932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2" name="Rechteck 181"/>
            <p:cNvSpPr>
              <a:spLocks/>
            </p:cNvSpPr>
            <p:nvPr/>
          </p:nvSpPr>
          <p:spPr>
            <a:xfrm>
              <a:off x="23439594" y="7713575"/>
              <a:ext cx="931071" cy="1224616"/>
            </a:xfrm>
            <a:prstGeom prst="rect">
              <a:avLst/>
            </a:prstGeom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cxnSp>
        <p:nvCxnSpPr>
          <p:cNvPr id="38" name="Linear Example"/>
          <p:cNvCxnSpPr/>
          <p:nvPr/>
        </p:nvCxnSpPr>
        <p:spPr>
          <a:xfrm flipV="1">
            <a:off x="16052960" y="8633460"/>
            <a:ext cx="6626" cy="6555351"/>
          </a:xfrm>
          <a:prstGeom prst="straightConnector1">
            <a:avLst/>
          </a:prstGeom>
          <a:ln w="190500" cap="rnd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Linear"/>
          <p:cNvGrpSpPr/>
          <p:nvPr/>
        </p:nvGrpSpPr>
        <p:grpSpPr>
          <a:xfrm>
            <a:off x="12554147" y="8489334"/>
            <a:ext cx="11409817" cy="6702680"/>
            <a:chOff x="12554147" y="8489334"/>
            <a:chExt cx="11409817" cy="6702680"/>
          </a:xfrm>
        </p:grpSpPr>
        <p:cxnSp>
          <p:nvCxnSpPr>
            <p:cNvPr id="36" name="Gerade Verbindung mit Pfeil 35"/>
            <p:cNvCxnSpPr/>
            <p:nvPr/>
          </p:nvCxnSpPr>
          <p:spPr>
            <a:xfrm flipV="1">
              <a:off x="23963964" y="8489334"/>
              <a:ext cx="0" cy="6702680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 flipV="1">
              <a:off x="12554147" y="8525702"/>
              <a:ext cx="6625" cy="6663109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Invert Example"/>
          <p:cNvCxnSpPr/>
          <p:nvPr/>
        </p:nvCxnSpPr>
        <p:spPr>
          <a:xfrm flipV="1">
            <a:off x="16060531" y="8633459"/>
            <a:ext cx="4337484" cy="6611404"/>
          </a:xfrm>
          <a:prstGeom prst="straightConnector1">
            <a:avLst/>
          </a:prstGeom>
          <a:ln w="190500" cap="rnd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Invert"/>
          <p:cNvGrpSpPr/>
          <p:nvPr/>
        </p:nvGrpSpPr>
        <p:grpSpPr>
          <a:xfrm>
            <a:off x="12581594" y="8489333"/>
            <a:ext cx="11370902" cy="6771082"/>
            <a:chOff x="12581594" y="8489333"/>
            <a:chExt cx="11370902" cy="6771082"/>
          </a:xfrm>
        </p:grpSpPr>
        <p:cxnSp>
          <p:nvCxnSpPr>
            <p:cNvPr id="77" name="Gerade Verbindung mit Pfeil 76"/>
            <p:cNvCxnSpPr/>
            <p:nvPr/>
          </p:nvCxnSpPr>
          <p:spPr>
            <a:xfrm flipV="1">
              <a:off x="12609352" y="8489333"/>
              <a:ext cx="11343144" cy="6720781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/>
            <p:cNvCxnSpPr/>
            <p:nvPr/>
          </p:nvCxnSpPr>
          <p:spPr>
            <a:xfrm flipH="1" flipV="1">
              <a:off x="12581594" y="8489333"/>
              <a:ext cx="11370902" cy="6771082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Bar Fill"/>
          <p:cNvSpPr>
            <a:spLocks/>
          </p:cNvSpPr>
          <p:nvPr/>
        </p:nvSpPr>
        <p:spPr>
          <a:xfrm>
            <a:off x="12582491" y="3027600"/>
            <a:ext cx="11381482" cy="1184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Bar Mover" descr="Right:  Bar Mover"/>
          <p:cNvSpPr>
            <a:spLocks/>
          </p:cNvSpPr>
          <p:nvPr/>
        </p:nvSpPr>
        <p:spPr>
          <a:xfrm>
            <a:off x="16063683" y="3027566"/>
            <a:ext cx="11354612" cy="1184028"/>
          </a:xfrm>
          <a:prstGeom prst="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74" name="Bar Border"/>
          <p:cNvSpPr>
            <a:spLocks/>
          </p:cNvSpPr>
          <p:nvPr/>
        </p:nvSpPr>
        <p:spPr>
          <a:xfrm>
            <a:off x="12570391" y="3027600"/>
            <a:ext cx="11381482" cy="1184028"/>
          </a:xfrm>
          <a:prstGeom prst="rect">
            <a:avLst/>
          </a:pr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5577E-6 -1.64455E-6 L 0.12234 -1.64455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 descr="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3" descr="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31</a:t>
            </a:fld>
            <a:endParaRPr lang="en-GB" dirty="0"/>
          </a:p>
        </p:txBody>
      </p:sp>
      <p:grpSp>
        <p:nvGrpSpPr>
          <p:cNvPr id="6" name="Raw" descr=" 6"/>
          <p:cNvGrpSpPr/>
          <p:nvPr/>
        </p:nvGrpSpPr>
        <p:grpSpPr>
          <a:xfrm>
            <a:off x="11708986" y="15293553"/>
            <a:ext cx="15000072" cy="3030461"/>
            <a:chOff x="10805423" y="15278772"/>
            <a:chExt cx="17011663" cy="3418160"/>
          </a:xfrm>
        </p:grpSpPr>
        <p:grpSp>
          <p:nvGrpSpPr>
            <p:cNvPr id="100" name="Gruppieren 99"/>
            <p:cNvGrpSpPr/>
            <p:nvPr/>
          </p:nvGrpSpPr>
          <p:grpSpPr>
            <a:xfrm>
              <a:off x="11819144" y="15278772"/>
              <a:ext cx="12910830" cy="2915543"/>
              <a:chOff x="10908763" y="6077786"/>
              <a:chExt cx="14761632" cy="2915543"/>
            </a:xfrm>
          </p:grpSpPr>
          <p:sp>
            <p:nvSpPr>
              <p:cNvPr id="101" name="Rechteck 100"/>
              <p:cNvSpPr>
                <a:spLocks/>
              </p:cNvSpPr>
              <p:nvPr/>
            </p:nvSpPr>
            <p:spPr>
              <a:xfrm>
                <a:off x="10908763" y="6077786"/>
                <a:ext cx="14761632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Rechteck 101"/>
              <p:cNvSpPr>
                <a:spLocks/>
              </p:cNvSpPr>
              <p:nvPr/>
            </p:nvSpPr>
            <p:spPr>
              <a:xfrm>
                <a:off x="13333913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Rechteck 102"/>
              <p:cNvSpPr>
                <a:spLocks/>
              </p:cNvSpPr>
              <p:nvPr/>
            </p:nvSpPr>
            <p:spPr>
              <a:xfrm>
                <a:off x="20049247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Rechteck 103"/>
              <p:cNvSpPr>
                <a:spLocks/>
              </p:cNvSpPr>
              <p:nvPr/>
            </p:nvSpPr>
            <p:spPr>
              <a:xfrm>
                <a:off x="24526138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Rechteck 104"/>
              <p:cNvSpPr>
                <a:spLocks/>
              </p:cNvSpPr>
              <p:nvPr/>
            </p:nvSpPr>
            <p:spPr>
              <a:xfrm>
                <a:off x="11095469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Rechteck 105"/>
              <p:cNvSpPr>
                <a:spLocks/>
              </p:cNvSpPr>
              <p:nvPr/>
            </p:nvSpPr>
            <p:spPr>
              <a:xfrm>
                <a:off x="16691580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Rechteck 50"/>
              <p:cNvSpPr>
                <a:spLocks/>
              </p:cNvSpPr>
              <p:nvPr/>
            </p:nvSpPr>
            <p:spPr>
              <a:xfrm>
                <a:off x="14453136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hteck 51"/>
              <p:cNvSpPr>
                <a:spLocks/>
              </p:cNvSpPr>
              <p:nvPr/>
            </p:nvSpPr>
            <p:spPr>
              <a:xfrm>
                <a:off x="17810802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hteck 52"/>
              <p:cNvSpPr>
                <a:spLocks/>
              </p:cNvSpPr>
              <p:nvPr/>
            </p:nvSpPr>
            <p:spPr>
              <a:xfrm>
                <a:off x="22287691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hteck 53"/>
              <p:cNvSpPr>
                <a:spLocks/>
              </p:cNvSpPr>
              <p:nvPr/>
            </p:nvSpPr>
            <p:spPr>
              <a:xfrm>
                <a:off x="21168469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hteck 54"/>
              <p:cNvSpPr>
                <a:spLocks/>
              </p:cNvSpPr>
              <p:nvPr/>
            </p:nvSpPr>
            <p:spPr>
              <a:xfrm>
                <a:off x="18930025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hteck 55"/>
              <p:cNvSpPr>
                <a:spLocks/>
              </p:cNvSpPr>
              <p:nvPr/>
            </p:nvSpPr>
            <p:spPr>
              <a:xfrm>
                <a:off x="15572358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echteck 56"/>
              <p:cNvSpPr>
                <a:spLocks/>
              </p:cNvSpPr>
              <p:nvPr/>
            </p:nvSpPr>
            <p:spPr>
              <a:xfrm>
                <a:off x="12214691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Rechteck 57"/>
              <p:cNvSpPr>
                <a:spLocks/>
              </p:cNvSpPr>
              <p:nvPr/>
            </p:nvSpPr>
            <p:spPr>
              <a:xfrm>
                <a:off x="23406925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10805423" y="17065319"/>
              <a:ext cx="858447" cy="16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AT" sz="8800" dirty="0">
                  <a:solidFill>
                    <a:schemeClr val="accent6"/>
                  </a:solidFill>
                </a:rPr>
                <a:t>0</a:t>
              </a:r>
              <a:endParaRPr lang="en-US" sz="8800" dirty="0">
                <a:solidFill>
                  <a:schemeClr val="accent6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24859323" y="17017194"/>
              <a:ext cx="2957763" cy="163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8800" dirty="0" smtClean="0">
                  <a:solidFill>
                    <a:schemeClr val="accent6"/>
                  </a:solidFill>
                </a:rPr>
                <a:t>100</a:t>
              </a:r>
              <a:endParaRPr lang="en-US" sz="88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1678544" y="5593713"/>
            <a:ext cx="13121453" cy="2942916"/>
            <a:chOff x="11678544" y="5593713"/>
            <a:chExt cx="13121453" cy="2942916"/>
          </a:xfrm>
        </p:grpSpPr>
        <p:sp>
          <p:nvSpPr>
            <p:cNvPr id="81" name="Textfeld 80"/>
            <p:cNvSpPr txBox="1"/>
            <p:nvPr/>
          </p:nvSpPr>
          <p:spPr>
            <a:xfrm>
              <a:off x="11678544" y="5593713"/>
              <a:ext cx="712663" cy="1375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0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087334" y="5649838"/>
              <a:ext cx="712663" cy="1375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</a:rPr>
                <a:t>1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grpSp>
          <p:nvGrpSpPr>
            <p:cNvPr id="59" name="Inverted" descr=" 168"/>
            <p:cNvGrpSpPr/>
            <p:nvPr/>
          </p:nvGrpSpPr>
          <p:grpSpPr>
            <a:xfrm flipH="1">
              <a:off x="12582482" y="5986732"/>
              <a:ext cx="11384154" cy="2549897"/>
              <a:chOff x="10908768" y="6077786"/>
              <a:chExt cx="14761640" cy="2915543"/>
            </a:xfrm>
          </p:grpSpPr>
          <p:sp>
            <p:nvSpPr>
              <p:cNvPr id="60" name="Rechteck 59"/>
              <p:cNvSpPr>
                <a:spLocks/>
              </p:cNvSpPr>
              <p:nvPr/>
            </p:nvSpPr>
            <p:spPr>
              <a:xfrm>
                <a:off x="10908768" y="6077786"/>
                <a:ext cx="14761640" cy="291554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Rechteck 60"/>
              <p:cNvSpPr>
                <a:spLocks/>
              </p:cNvSpPr>
              <p:nvPr/>
            </p:nvSpPr>
            <p:spPr>
              <a:xfrm>
                <a:off x="13366589" y="8325883"/>
                <a:ext cx="931071" cy="6123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chteck 61"/>
              <p:cNvSpPr>
                <a:spLocks/>
              </p:cNvSpPr>
              <p:nvPr/>
            </p:nvSpPr>
            <p:spPr>
              <a:xfrm>
                <a:off x="20081926" y="8073683"/>
                <a:ext cx="931071" cy="864508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hteck 62"/>
              <p:cNvSpPr>
                <a:spLocks/>
              </p:cNvSpPr>
              <p:nvPr/>
            </p:nvSpPr>
            <p:spPr>
              <a:xfrm>
                <a:off x="24558818" y="8375814"/>
                <a:ext cx="931071" cy="562377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hteck 63"/>
              <p:cNvSpPr>
                <a:spLocks/>
              </p:cNvSpPr>
              <p:nvPr/>
            </p:nvSpPr>
            <p:spPr>
              <a:xfrm>
                <a:off x="11128144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Rechteck 64"/>
              <p:cNvSpPr>
                <a:spLocks/>
              </p:cNvSpPr>
              <p:nvPr/>
            </p:nvSpPr>
            <p:spPr>
              <a:xfrm>
                <a:off x="16724257" y="7040500"/>
                <a:ext cx="931071" cy="1897691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Rechteck 65"/>
              <p:cNvSpPr>
                <a:spLocks/>
              </p:cNvSpPr>
              <p:nvPr/>
            </p:nvSpPr>
            <p:spPr>
              <a:xfrm>
                <a:off x="14485812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hteck 66"/>
              <p:cNvSpPr>
                <a:spLocks/>
              </p:cNvSpPr>
              <p:nvPr/>
            </p:nvSpPr>
            <p:spPr>
              <a:xfrm>
                <a:off x="17843480" y="6817522"/>
                <a:ext cx="931071" cy="212066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Rechteck 67"/>
              <p:cNvSpPr>
                <a:spLocks/>
              </p:cNvSpPr>
              <p:nvPr/>
            </p:nvSpPr>
            <p:spPr>
              <a:xfrm>
                <a:off x="22320371" y="7940385"/>
                <a:ext cx="931071" cy="99780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hteck 68"/>
              <p:cNvSpPr>
                <a:spLocks/>
              </p:cNvSpPr>
              <p:nvPr/>
            </p:nvSpPr>
            <p:spPr>
              <a:xfrm>
                <a:off x="21201149" y="6358328"/>
                <a:ext cx="931071" cy="2579863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hteck 69"/>
              <p:cNvSpPr>
                <a:spLocks/>
              </p:cNvSpPr>
              <p:nvPr/>
            </p:nvSpPr>
            <p:spPr>
              <a:xfrm>
                <a:off x="18962703" y="6488958"/>
                <a:ext cx="931071" cy="2449234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Rechteck 70"/>
              <p:cNvSpPr>
                <a:spLocks/>
              </p:cNvSpPr>
              <p:nvPr/>
            </p:nvSpPr>
            <p:spPr>
              <a:xfrm>
                <a:off x="15605034" y="8657002"/>
                <a:ext cx="931071" cy="281189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hteck 72"/>
              <p:cNvSpPr>
                <a:spLocks/>
              </p:cNvSpPr>
              <p:nvPr/>
            </p:nvSpPr>
            <p:spPr>
              <a:xfrm>
                <a:off x="12247366" y="7648259"/>
                <a:ext cx="931071" cy="1289932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Rechteck 75"/>
              <p:cNvSpPr>
                <a:spLocks/>
              </p:cNvSpPr>
              <p:nvPr/>
            </p:nvSpPr>
            <p:spPr>
              <a:xfrm>
                <a:off x="23439594" y="7713575"/>
                <a:ext cx="931071" cy="1224616"/>
              </a:xfrm>
              <a:prstGeom prst="rect">
                <a:avLst/>
              </a:prstGeom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12581594" y="8489333"/>
            <a:ext cx="11370902" cy="6771082"/>
            <a:chOff x="12581594" y="8489333"/>
            <a:chExt cx="11370902" cy="6771082"/>
          </a:xfrm>
        </p:grpSpPr>
        <p:cxnSp>
          <p:nvCxnSpPr>
            <p:cNvPr id="77" name="Invert Example" descr=" 73"/>
            <p:cNvCxnSpPr/>
            <p:nvPr/>
          </p:nvCxnSpPr>
          <p:spPr>
            <a:xfrm flipV="1">
              <a:off x="16060531" y="8633459"/>
              <a:ext cx="4337484" cy="6611404"/>
            </a:xfrm>
            <a:prstGeom prst="straightConnector1">
              <a:avLst/>
            </a:prstGeom>
            <a:ln w="190500" cap="rnd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Invert" descr=" 15"/>
            <p:cNvGrpSpPr/>
            <p:nvPr/>
          </p:nvGrpSpPr>
          <p:grpSpPr>
            <a:xfrm>
              <a:off x="12581594" y="8489333"/>
              <a:ext cx="11370902" cy="6771082"/>
              <a:chOff x="12581594" y="8489333"/>
              <a:chExt cx="11370902" cy="6771082"/>
            </a:xfrm>
          </p:grpSpPr>
          <p:cxnSp>
            <p:nvCxnSpPr>
              <p:cNvPr id="49" name="Gerade Verbindung mit Pfeil 48"/>
              <p:cNvCxnSpPr/>
              <p:nvPr/>
            </p:nvCxnSpPr>
            <p:spPr>
              <a:xfrm flipV="1">
                <a:off x="12609352" y="8489333"/>
                <a:ext cx="11343144" cy="6720781"/>
              </a:xfrm>
              <a:prstGeom prst="straightConnector1">
                <a:avLst/>
              </a:prstGeom>
              <a:ln w="1905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/>
              <p:cNvCxnSpPr/>
              <p:nvPr/>
            </p:nvCxnSpPr>
            <p:spPr>
              <a:xfrm flipH="1" flipV="1">
                <a:off x="12581594" y="8489333"/>
                <a:ext cx="11370902" cy="6771082"/>
              </a:xfrm>
              <a:prstGeom prst="straightConnector1">
                <a:avLst/>
              </a:prstGeom>
              <a:ln w="1905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5" name="Bar Fill" descr=" 75"/>
          <p:cNvSpPr>
            <a:spLocks/>
          </p:cNvSpPr>
          <p:nvPr/>
        </p:nvSpPr>
        <p:spPr>
          <a:xfrm>
            <a:off x="12583114" y="3028386"/>
            <a:ext cx="11381482" cy="118402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72" name="Bar Mover" descr="Right:  Bar Mover"/>
          <p:cNvSpPr>
            <a:spLocks/>
          </p:cNvSpPr>
          <p:nvPr/>
        </p:nvSpPr>
        <p:spPr>
          <a:xfrm>
            <a:off x="20538907" y="3028386"/>
            <a:ext cx="11354612" cy="1184028"/>
          </a:xfrm>
          <a:prstGeom prst="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74" name="Bar Border" descr=" 74"/>
          <p:cNvSpPr>
            <a:spLocks/>
          </p:cNvSpPr>
          <p:nvPr/>
        </p:nvSpPr>
        <p:spPr>
          <a:xfrm>
            <a:off x="12571014" y="3028386"/>
            <a:ext cx="11381482" cy="1184028"/>
          </a:xfrm>
          <a:prstGeom prst="rect">
            <a:avLst/>
          </a:pr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grpSp>
        <p:nvGrpSpPr>
          <p:cNvPr id="83" name="Gruppieren 82"/>
          <p:cNvGrpSpPr/>
          <p:nvPr/>
        </p:nvGrpSpPr>
        <p:grpSpPr>
          <a:xfrm>
            <a:off x="12638380" y="5210629"/>
            <a:ext cx="11348612" cy="11129201"/>
            <a:chOff x="12013132" y="4116487"/>
            <a:chExt cx="12778720" cy="11129201"/>
          </a:xfrm>
        </p:grpSpPr>
        <p:cxnSp>
          <p:nvCxnSpPr>
            <p:cNvPr id="84" name="Gerade Verbindung mit Pfeil 83"/>
            <p:cNvCxnSpPr/>
            <p:nvPr/>
          </p:nvCxnSpPr>
          <p:spPr>
            <a:xfrm flipH="1" flipV="1">
              <a:off x="12013132" y="7643458"/>
              <a:ext cx="3860409" cy="7602230"/>
            </a:xfrm>
            <a:prstGeom prst="straightConnector1">
              <a:avLst/>
            </a:prstGeom>
            <a:ln w="190500" cap="rnd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/>
            <p:nvPr/>
          </p:nvCxnSpPr>
          <p:spPr>
            <a:xfrm flipH="1" flipV="1">
              <a:off x="12135242" y="4116487"/>
              <a:ext cx="12656610" cy="11114688"/>
            </a:xfrm>
            <a:prstGeom prst="straightConnector1">
              <a:avLst/>
            </a:prstGeom>
            <a:ln w="1905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6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197E-6 -3.23357E-6 L 4.76197E-6 0.055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389E-6 -1.77786E-6 L -0.10039 -1.77786E-6 C -0.14535 -1.77786E-6 -0.20047 0.05129 -0.20047 0.09356 L -0.20047 0.18866 " pathEditMode="relative" rAng="0" ptsTypes="FfFF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94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15D8C5-3CCA-4EBF-9C5D-DA5DF965DB59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Inhaltsplatzhalter 4" hidden="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Video showing: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Scenario, </a:t>
            </a:r>
            <a:r>
              <a:rPr lang="en-GB" dirty="0" err="1" smtClean="0"/>
              <a:t>manpulate</a:t>
            </a:r>
            <a:r>
              <a:rPr lang="en-GB" dirty="0" smtClean="0"/>
              <a:t> mapping of attribute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Switch between two mode: </a:t>
            </a:r>
            <a:r>
              <a:rPr lang="en-GB" dirty="0" err="1" smtClean="0"/>
              <a:t>hor</a:t>
            </a:r>
            <a:r>
              <a:rPr lang="en-GB" dirty="0" smtClean="0"/>
              <a:t> / par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Add move points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Show java script editor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Apply A default one -&gt; argument for compare</a:t>
            </a:r>
            <a:endParaRPr lang="en-GB" dirty="0"/>
          </a:p>
        </p:txBody>
      </p:sp>
      <p:pic>
        <p:nvPicPr>
          <p:cNvPr id="7" name="video2_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000" y="1439999"/>
            <a:ext cx="31232002" cy="1758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33</a:t>
            </a:fld>
            <a:endParaRPr lang="en-GB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Video showing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combined score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Sort by that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Change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Focus on animation: </a:t>
            </a:r>
            <a:r>
              <a:rPr lang="en-GB" dirty="0" err="1" smtClean="0"/>
              <a:t>color</a:t>
            </a:r>
            <a:r>
              <a:rPr lang="en-GB" dirty="0" smtClean="0"/>
              <a:t> &amp; style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000" y="1448740"/>
            <a:ext cx="31183103" cy="175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>
              <a:solidFill>
                <a:srgbClr val="007437"/>
              </a:solidFill>
              <a:latin typeface="Lato" panose="020F0502020204030203" pitchFamily="34" charset="0"/>
            </a:endParaRPr>
          </a:p>
        </p:txBody>
      </p:sp>
      <p:sp>
        <p:nvSpPr>
          <p:cNvPr id="13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  <a:endParaRPr lang="en-GB" sz="10500" dirty="0" smtClean="0">
              <a:solidFill>
                <a:srgbClr val="007437"/>
              </a:solidFill>
            </a:endParaRP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</a:t>
            </a:r>
            <a:r>
              <a:rPr lang="en-GB" sz="10500" dirty="0"/>
              <a:t>Refinement</a:t>
            </a:r>
            <a:br>
              <a:rPr lang="en-GB" sz="10500" dirty="0"/>
            </a:br>
            <a:r>
              <a:rPr lang="en-GB" sz="10500" dirty="0"/>
              <a:t>and </a:t>
            </a:r>
            <a:r>
              <a:rPr lang="en-GB" sz="10500" dirty="0" smtClean="0"/>
              <a:t>Visual Feedback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/>
              <a:t>Flexible Mapping of</a:t>
            </a:r>
            <a:br>
              <a:rPr lang="en-GB" sz="10500" dirty="0"/>
            </a:br>
            <a:r>
              <a:rPr lang="en-GB" sz="10500" dirty="0"/>
              <a:t>Attributes to </a:t>
            </a:r>
            <a:r>
              <a:rPr lang="en-GB" sz="10500" dirty="0" smtClean="0"/>
              <a:t>Scores</a:t>
            </a:r>
            <a:endParaRPr lang="en-GB" sz="10500" dirty="0"/>
          </a:p>
          <a:p>
            <a:pPr marL="1371600" indent="-1371600">
              <a:buFont typeface="+mj-lt"/>
              <a:buAutoNum type="arabicPeriod"/>
            </a:pPr>
            <a:endParaRPr lang="en-GB" sz="10500" dirty="0" smtClean="0"/>
          </a:p>
        </p:txBody>
      </p:sp>
      <p:sp>
        <p:nvSpPr>
          <p:cNvPr id="14" name="new_req" hidden="1"/>
          <p:cNvSpPr txBox="1">
            <a:spLocks/>
          </p:cNvSpPr>
          <p:nvPr/>
        </p:nvSpPr>
        <p:spPr>
          <a:xfrm>
            <a:off x="19334435" y="4802087"/>
            <a:ext cx="1724632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0" dirty="0" smtClean="0"/>
              <a:t/>
            </a:r>
            <a:br>
              <a:rPr lang="en-GB" sz="10500" dirty="0" smtClean="0"/>
            </a:br>
            <a:endParaRPr lang="en-GB" sz="10500" dirty="0" smtClean="0"/>
          </a:p>
          <a:p>
            <a:pPr marL="1371600" indent="-1371600">
              <a:buFont typeface="+mj-lt"/>
              <a:buAutoNum type="arabicPeriod" startAt="6"/>
            </a:pPr>
            <a:endParaRPr lang="en-GB" sz="10500" dirty="0" smtClean="0"/>
          </a:p>
          <a:p>
            <a:pPr marL="1371600" indent="-1371600">
              <a:buFont typeface="+mj-lt"/>
              <a:buAutoNum type="arabicPeriod" startAt="8"/>
            </a:pPr>
            <a:r>
              <a:rPr lang="en-GB" sz="10500" dirty="0" smtClean="0"/>
              <a:t>Compare Rankings</a:t>
            </a:r>
          </a:p>
        </p:txBody>
      </p:sp>
      <p:sp>
        <p:nvSpPr>
          <p:cNvPr id="1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w_req_highlight"/>
          <p:cNvSpPr/>
          <p:nvPr/>
        </p:nvSpPr>
        <p:spPr>
          <a:xfrm>
            <a:off x="10284023" y="9089847"/>
            <a:ext cx="16012717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Compare Rankings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Video showing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Creating combined score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Sort by that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Change weights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dirty="0" smtClean="0"/>
              <a:t>Focus on animation: </a:t>
            </a:r>
            <a:r>
              <a:rPr lang="en-GB" dirty="0" err="1" smtClean="0"/>
              <a:t>color</a:t>
            </a:r>
            <a:r>
              <a:rPr lang="en-GB" dirty="0" smtClean="0"/>
              <a:t> &amp; style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000" y="1448740"/>
            <a:ext cx="31183103" cy="175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7437"/>
              </a:solidFill>
              <a:latin typeface="Lato" panose="020F0502020204030203" pitchFamily="34" charset="0"/>
            </a:endParaRPr>
          </a:p>
        </p:txBody>
      </p:sp>
      <p:sp>
        <p:nvSpPr>
          <p:cNvPr id="13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  <a:endParaRPr lang="en-GB" sz="10500" dirty="0" smtClean="0">
              <a:solidFill>
                <a:srgbClr val="007437"/>
              </a:solidFill>
            </a:endParaRP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</a:t>
            </a:r>
            <a:br>
              <a:rPr lang="en-GB" sz="10500" dirty="0" smtClean="0"/>
            </a:br>
            <a:r>
              <a:rPr lang="en-GB" sz="10500" dirty="0" smtClean="0"/>
              <a:t>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</a:t>
            </a:r>
            <a:r>
              <a:rPr lang="en-GB" sz="10500" dirty="0"/>
              <a:t>Refinement</a:t>
            </a:r>
            <a:br>
              <a:rPr lang="en-GB" sz="10500" dirty="0"/>
            </a:br>
            <a:r>
              <a:rPr lang="en-GB" sz="10500" dirty="0"/>
              <a:t>and </a:t>
            </a:r>
            <a:r>
              <a:rPr lang="en-GB" sz="10500" dirty="0" smtClean="0"/>
              <a:t>Visual Feedback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/>
              <a:t>Flexible Mapping of</a:t>
            </a:r>
            <a:br>
              <a:rPr lang="en-GB" sz="10500" dirty="0"/>
            </a:br>
            <a:r>
              <a:rPr lang="en-GB" sz="10500" dirty="0"/>
              <a:t>Attributes to </a:t>
            </a:r>
            <a:r>
              <a:rPr lang="en-GB" sz="10500" dirty="0" smtClean="0"/>
              <a:t>Scores</a:t>
            </a:r>
            <a:endParaRPr lang="en-GB" sz="10500" dirty="0"/>
          </a:p>
          <a:p>
            <a:pPr marL="1371600" indent="-1371600">
              <a:buFont typeface="+mj-lt"/>
              <a:buAutoNum type="arabicPeriod"/>
            </a:pPr>
            <a:endParaRPr lang="en-GB" sz="10500" dirty="0" smtClean="0"/>
          </a:p>
        </p:txBody>
      </p:sp>
      <p:sp>
        <p:nvSpPr>
          <p:cNvPr id="14" name="new_req"/>
          <p:cNvSpPr txBox="1">
            <a:spLocks/>
          </p:cNvSpPr>
          <p:nvPr/>
        </p:nvSpPr>
        <p:spPr>
          <a:xfrm>
            <a:off x="19334435" y="4802087"/>
            <a:ext cx="1724632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r>
              <a:rPr lang="en-GB" sz="10500" dirty="0" smtClean="0"/>
              <a:t>Compare Rankings</a:t>
            </a:r>
          </a:p>
        </p:txBody>
      </p:sp>
      <p:sp>
        <p:nvSpPr>
          <p:cNvPr id="1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w_req_highlight"/>
          <p:cNvSpPr/>
          <p:nvPr/>
        </p:nvSpPr>
        <p:spPr>
          <a:xfrm>
            <a:off x="10284023" y="9089847"/>
            <a:ext cx="16012717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Compare Rankings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"/>
    </mc:Choice>
    <mc:Fallback xmlns="">
      <p:transition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0 L 0.21668 -0.2247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2" y="-112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6" grpId="1"/>
      <p:bldP spid="1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Bump Charts</a:t>
            </a:r>
            <a:endParaRPr lang="en-GB" noProof="0" dirty="0"/>
          </a:p>
        </p:txBody>
      </p:sp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F0BB68-CE61-44BE-A849-969C978A3382}" type="slidenum">
              <a:rPr lang="en-GB" smtClean="0"/>
              <a:t>35</a:t>
            </a:fld>
            <a:endParaRPr lang="en-GB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0983147" y="7275458"/>
            <a:ext cx="7082906" cy="9151711"/>
            <a:chOff x="9429396" y="7122967"/>
            <a:chExt cx="7082906" cy="9151711"/>
          </a:xfrm>
        </p:grpSpPr>
        <p:grpSp>
          <p:nvGrpSpPr>
            <p:cNvPr id="78" name="Gruppieren 77"/>
            <p:cNvGrpSpPr/>
            <p:nvPr/>
          </p:nvGrpSpPr>
          <p:grpSpPr>
            <a:xfrm>
              <a:off x="9429396" y="7122967"/>
              <a:ext cx="2739945" cy="9151711"/>
              <a:chOff x="11625343" y="7122967"/>
              <a:chExt cx="2739945" cy="9151711"/>
            </a:xfrm>
          </p:grpSpPr>
          <p:sp>
            <p:nvSpPr>
              <p:cNvPr id="79" name="Textfeld 78"/>
              <p:cNvSpPr txBox="1"/>
              <p:nvPr/>
            </p:nvSpPr>
            <p:spPr>
              <a:xfrm>
                <a:off x="11625343" y="7122967"/>
                <a:ext cx="2739942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 anchor="ctr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sz="7200" dirty="0" smtClean="0"/>
                  <a:t>Rank</a:t>
                </a:r>
                <a:endParaRPr lang="en-US" dirty="0"/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11625346" y="1051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2.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Textfeld 80"/>
              <p:cNvSpPr txBox="1"/>
              <p:nvPr/>
            </p:nvSpPr>
            <p:spPr>
              <a:xfrm>
                <a:off x="11625346" y="1483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5.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11625346" y="1339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4.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11625346" y="11954678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3.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11625346" y="9192890"/>
                <a:ext cx="2739942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1.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Gruppieren 91"/>
            <p:cNvGrpSpPr/>
            <p:nvPr/>
          </p:nvGrpSpPr>
          <p:grpSpPr>
            <a:xfrm>
              <a:off x="12169338" y="7122967"/>
              <a:ext cx="4342964" cy="8864988"/>
              <a:chOff x="13651027" y="7122967"/>
              <a:chExt cx="4796034" cy="8864988"/>
            </a:xfrm>
          </p:grpSpPr>
          <p:sp>
            <p:nvSpPr>
              <p:cNvPr id="93" name="Textfeld 92"/>
              <p:cNvSpPr txBox="1"/>
              <p:nvPr/>
            </p:nvSpPr>
            <p:spPr>
              <a:xfrm>
                <a:off x="13651029" y="7122967"/>
                <a:ext cx="4796032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Score</a:t>
                </a:r>
                <a:endParaRPr lang="en-US" dirty="0"/>
              </a:p>
            </p:txBody>
          </p:sp>
          <p:sp>
            <p:nvSpPr>
              <p:cNvPr id="94" name="Rechteck 93"/>
              <p:cNvSpPr>
                <a:spLocks/>
              </p:cNvSpPr>
              <p:nvPr/>
            </p:nvSpPr>
            <p:spPr>
              <a:xfrm>
                <a:off x="13651027" y="9481900"/>
                <a:ext cx="434296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Rechteck 94"/>
              <p:cNvSpPr>
                <a:spLocks/>
              </p:cNvSpPr>
              <p:nvPr/>
            </p:nvSpPr>
            <p:spPr>
              <a:xfrm>
                <a:off x="13651031" y="10803688"/>
                <a:ext cx="369204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Rechteck 95"/>
              <p:cNvSpPr>
                <a:spLocks/>
              </p:cNvSpPr>
              <p:nvPr/>
            </p:nvSpPr>
            <p:spPr>
              <a:xfrm>
                <a:off x="13651030" y="12243688"/>
                <a:ext cx="295196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Rechteck 96"/>
              <p:cNvSpPr>
                <a:spLocks/>
              </p:cNvSpPr>
              <p:nvPr/>
            </p:nvSpPr>
            <p:spPr>
              <a:xfrm>
                <a:off x="13651031" y="13683688"/>
                <a:ext cx="2762391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echteck 97"/>
              <p:cNvSpPr>
                <a:spLocks/>
              </p:cNvSpPr>
              <p:nvPr/>
            </p:nvSpPr>
            <p:spPr>
              <a:xfrm>
                <a:off x="13651030" y="15123688"/>
                <a:ext cx="1019788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uppieren 98"/>
          <p:cNvGrpSpPr/>
          <p:nvPr/>
        </p:nvGrpSpPr>
        <p:grpSpPr>
          <a:xfrm>
            <a:off x="9081741" y="7274223"/>
            <a:ext cx="16957884" cy="9159405"/>
            <a:chOff x="8929341" y="7121823"/>
            <a:chExt cx="16957884" cy="9159405"/>
          </a:xfrm>
        </p:grpSpPr>
        <p:sp>
          <p:nvSpPr>
            <p:cNvPr id="100" name="Textfeld 99"/>
            <p:cNvSpPr txBox="1"/>
            <p:nvPr/>
          </p:nvSpPr>
          <p:spPr>
            <a:xfrm>
              <a:off x="12167392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r>
                <a:rPr lang="en-US" dirty="0"/>
                <a:t>University</a:t>
              </a: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12167392" y="1051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Harvard,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12167392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12167392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12167392" y="11954678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Princeton, </a:t>
              </a:r>
              <a:r>
                <a:rPr lang="en-US" sz="8800" dirty="0" smtClean="0">
                  <a:solidFill>
                    <a:schemeClr val="bg1"/>
                  </a:solidFill>
                </a:rPr>
                <a:t>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12167392" y="9192890"/>
              <a:ext cx="7200000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</a:rPr>
                <a:t>MIT, 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grpSp>
          <p:nvGrpSpPr>
            <p:cNvPr id="106" name="Gruppieren 105"/>
            <p:cNvGrpSpPr/>
            <p:nvPr/>
          </p:nvGrpSpPr>
          <p:grpSpPr>
            <a:xfrm>
              <a:off x="8929341" y="7121823"/>
              <a:ext cx="3240000" cy="9152855"/>
              <a:chOff x="11125288" y="7121823"/>
              <a:chExt cx="3240000" cy="9152855"/>
            </a:xfrm>
          </p:grpSpPr>
          <p:sp>
            <p:nvSpPr>
              <p:cNvPr id="114" name="Textfeld 113"/>
              <p:cNvSpPr txBox="1"/>
              <p:nvPr/>
            </p:nvSpPr>
            <p:spPr>
              <a:xfrm>
                <a:off x="11125288" y="7121823"/>
                <a:ext cx="324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Rank</a:t>
                </a:r>
                <a:endParaRPr lang="en-US" dirty="0"/>
              </a:p>
            </p:txBody>
          </p:sp>
          <p:sp>
            <p:nvSpPr>
              <p:cNvPr id="115" name="Textfeld 114"/>
              <p:cNvSpPr txBox="1"/>
              <p:nvPr/>
            </p:nvSpPr>
            <p:spPr>
              <a:xfrm>
                <a:off x="11125288" y="1051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2.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Textfeld 115"/>
              <p:cNvSpPr txBox="1"/>
              <p:nvPr/>
            </p:nvSpPr>
            <p:spPr>
              <a:xfrm>
                <a:off x="11125288" y="1483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5.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feld 116"/>
              <p:cNvSpPr txBox="1"/>
              <p:nvPr/>
            </p:nvSpPr>
            <p:spPr>
              <a:xfrm>
                <a:off x="11125288" y="1339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4.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Textfeld 117"/>
              <p:cNvSpPr txBox="1"/>
              <p:nvPr/>
            </p:nvSpPr>
            <p:spPr>
              <a:xfrm>
                <a:off x="11125288" y="11954678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3.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Textfeld 118"/>
              <p:cNvSpPr txBox="1"/>
              <p:nvPr/>
            </p:nvSpPr>
            <p:spPr>
              <a:xfrm>
                <a:off x="11125288" y="9192890"/>
                <a:ext cx="3240000" cy="144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bg1"/>
                    </a:solidFill>
                  </a:rPr>
                  <a:t>1.</a:t>
                </a:r>
                <a:endParaRPr lang="en-US" sz="8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7" name="Gruppieren 106"/>
            <p:cNvGrpSpPr/>
            <p:nvPr/>
          </p:nvGrpSpPr>
          <p:grpSpPr>
            <a:xfrm>
              <a:off x="19367392" y="7121823"/>
              <a:ext cx="6519833" cy="8864988"/>
              <a:chOff x="21600000" y="7121823"/>
              <a:chExt cx="7200000" cy="8864988"/>
            </a:xfrm>
          </p:grpSpPr>
          <p:sp>
            <p:nvSpPr>
              <p:cNvPr id="108" name="Textfeld 107"/>
              <p:cNvSpPr txBox="1"/>
              <p:nvPr/>
            </p:nvSpPr>
            <p:spPr>
              <a:xfrm>
                <a:off x="21600000" y="7121823"/>
                <a:ext cx="7200000" cy="172408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r>
                  <a:rPr lang="en-US" dirty="0" smtClean="0"/>
                  <a:t>Score</a:t>
                </a:r>
                <a:endParaRPr lang="en-US" dirty="0"/>
              </a:p>
            </p:txBody>
          </p:sp>
          <p:sp>
            <p:nvSpPr>
              <p:cNvPr id="109" name="Rechteck 108"/>
              <p:cNvSpPr>
                <a:spLocks/>
              </p:cNvSpPr>
              <p:nvPr/>
            </p:nvSpPr>
            <p:spPr>
              <a:xfrm>
                <a:off x="21600000" y="9480756"/>
                <a:ext cx="651983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Rechteck 109"/>
              <p:cNvSpPr>
                <a:spLocks/>
              </p:cNvSpPr>
              <p:nvPr/>
            </p:nvSpPr>
            <p:spPr>
              <a:xfrm>
                <a:off x="21600000" y="10802544"/>
                <a:ext cx="612378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Rechteck 110"/>
              <p:cNvSpPr>
                <a:spLocks/>
              </p:cNvSpPr>
              <p:nvPr/>
            </p:nvSpPr>
            <p:spPr>
              <a:xfrm>
                <a:off x="21600000" y="12242544"/>
                <a:ext cx="5367705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Rechteck 111"/>
              <p:cNvSpPr>
                <a:spLocks/>
              </p:cNvSpPr>
              <p:nvPr/>
            </p:nvSpPr>
            <p:spPr>
              <a:xfrm>
                <a:off x="21600000" y="13682544"/>
                <a:ext cx="4431601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Rechteck 112"/>
              <p:cNvSpPr>
                <a:spLocks/>
              </p:cNvSpPr>
              <p:nvPr/>
            </p:nvSpPr>
            <p:spPr>
              <a:xfrm>
                <a:off x="21600000" y="15122544"/>
                <a:ext cx="306189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7" name="Gruppieren 136"/>
          <p:cNvGrpSpPr/>
          <p:nvPr/>
        </p:nvGrpSpPr>
        <p:grpSpPr>
          <a:xfrm>
            <a:off x="31301689" y="7275458"/>
            <a:ext cx="4342964" cy="8864988"/>
            <a:chOff x="13651027" y="7122967"/>
            <a:chExt cx="4796034" cy="8864988"/>
          </a:xfrm>
        </p:grpSpPr>
        <p:sp>
          <p:nvSpPr>
            <p:cNvPr id="138" name="Textfeld 137"/>
            <p:cNvSpPr txBox="1"/>
            <p:nvPr/>
          </p:nvSpPr>
          <p:spPr>
            <a:xfrm>
              <a:off x="13651029" y="7122967"/>
              <a:ext cx="4796032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139" name="Rechteck 138"/>
            <p:cNvSpPr>
              <a:spLocks/>
            </p:cNvSpPr>
            <p:nvPr/>
          </p:nvSpPr>
          <p:spPr>
            <a:xfrm>
              <a:off x="13651027" y="9481900"/>
              <a:ext cx="452315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40" name="Rechteck 139"/>
            <p:cNvSpPr>
              <a:spLocks/>
            </p:cNvSpPr>
            <p:nvPr/>
          </p:nvSpPr>
          <p:spPr>
            <a:xfrm>
              <a:off x="13651030" y="10803688"/>
              <a:ext cx="4314786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41" name="Rechteck 140"/>
            <p:cNvSpPr>
              <a:spLocks/>
            </p:cNvSpPr>
            <p:nvPr/>
          </p:nvSpPr>
          <p:spPr>
            <a:xfrm>
              <a:off x="13651031" y="12243688"/>
              <a:ext cx="3449248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42" name="Rechteck 141"/>
            <p:cNvSpPr>
              <a:spLocks/>
            </p:cNvSpPr>
            <p:nvPr/>
          </p:nvSpPr>
          <p:spPr>
            <a:xfrm>
              <a:off x="13651033" y="13683688"/>
              <a:ext cx="239801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43" name="Rechteck 142"/>
            <p:cNvSpPr>
              <a:spLocks/>
            </p:cNvSpPr>
            <p:nvPr/>
          </p:nvSpPr>
          <p:spPr>
            <a:xfrm>
              <a:off x="13651030" y="15123688"/>
              <a:ext cx="2039576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7813231" y="9501849"/>
            <a:ext cx="13377022" cy="6637361"/>
            <a:chOff x="18411104" y="9501849"/>
            <a:chExt cx="13377022" cy="6637361"/>
          </a:xfrm>
        </p:grpSpPr>
        <p:grpSp>
          <p:nvGrpSpPr>
            <p:cNvPr id="330" name="Gruppieren 329"/>
            <p:cNvGrpSpPr/>
            <p:nvPr/>
          </p:nvGrpSpPr>
          <p:grpSpPr>
            <a:xfrm>
              <a:off x="18411104" y="9501849"/>
              <a:ext cx="13377022" cy="6637361"/>
              <a:chOff x="18411104" y="9501849"/>
              <a:chExt cx="13377022" cy="6637361"/>
            </a:xfrm>
          </p:grpSpPr>
          <p:grpSp>
            <p:nvGrpSpPr>
              <p:cNvPr id="259" name="Gruppieren 258"/>
              <p:cNvGrpSpPr/>
              <p:nvPr/>
            </p:nvGrpSpPr>
            <p:grpSpPr>
              <a:xfrm>
                <a:off x="28618207" y="9633154"/>
                <a:ext cx="3169919" cy="6506056"/>
                <a:chOff x="28618207" y="9633154"/>
                <a:chExt cx="3169919" cy="6506056"/>
              </a:xfrm>
            </p:grpSpPr>
            <p:sp>
              <p:nvSpPr>
                <p:cNvPr id="173" name="Rechteck 172"/>
                <p:cNvSpPr>
                  <a:spLocks/>
                </p:cNvSpPr>
                <p:nvPr/>
              </p:nvSpPr>
              <p:spPr>
                <a:xfrm>
                  <a:off x="28618207" y="9633154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60" name="Gerade Verbindung 159"/>
                <p:cNvCxnSpPr>
                  <a:stCxn id="173" idx="3"/>
                </p:cNvCxnSpPr>
                <p:nvPr/>
              </p:nvCxnSpPr>
              <p:spPr>
                <a:xfrm>
                  <a:off x="28663926" y="10065288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163"/>
                <p:cNvCxnSpPr>
                  <a:endCxn id="181" idx="3"/>
                </p:cNvCxnSpPr>
                <p:nvPr/>
              </p:nvCxnSpPr>
              <p:spPr>
                <a:xfrm>
                  <a:off x="31413469" y="1138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Rechteck 175"/>
                <p:cNvSpPr>
                  <a:spLocks/>
                </p:cNvSpPr>
                <p:nvPr/>
              </p:nvSpPr>
              <p:spPr>
                <a:xfrm>
                  <a:off x="28634742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Rechteck 176"/>
                <p:cNvSpPr>
                  <a:spLocks/>
                </p:cNvSpPr>
                <p:nvPr/>
              </p:nvSpPr>
              <p:spPr>
                <a:xfrm>
                  <a:off x="28641066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Rechteck 177"/>
                <p:cNvSpPr>
                  <a:spLocks/>
                </p:cNvSpPr>
                <p:nvPr/>
              </p:nvSpPr>
              <p:spPr>
                <a:xfrm>
                  <a:off x="28641066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Rechteck 178"/>
                <p:cNvSpPr>
                  <a:spLocks/>
                </p:cNvSpPr>
                <p:nvPr/>
              </p:nvSpPr>
              <p:spPr>
                <a:xfrm>
                  <a:off x="28641066" y="15274943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" name="Rechteck 179"/>
                <p:cNvSpPr>
                  <a:spLocks/>
                </p:cNvSpPr>
                <p:nvPr/>
              </p:nvSpPr>
              <p:spPr>
                <a:xfrm>
                  <a:off x="31742407" y="9634391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" name="Rechteck 180"/>
                <p:cNvSpPr>
                  <a:spLocks/>
                </p:cNvSpPr>
                <p:nvPr/>
              </p:nvSpPr>
              <p:spPr>
                <a:xfrm>
                  <a:off x="31742407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" name="Rechteck 181"/>
                <p:cNvSpPr>
                  <a:spLocks/>
                </p:cNvSpPr>
                <p:nvPr/>
              </p:nvSpPr>
              <p:spPr>
                <a:xfrm>
                  <a:off x="31742407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Rechteck 182"/>
                <p:cNvSpPr>
                  <a:spLocks/>
                </p:cNvSpPr>
                <p:nvPr/>
              </p:nvSpPr>
              <p:spPr>
                <a:xfrm>
                  <a:off x="31742407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Rechteck 183"/>
                <p:cNvSpPr>
                  <a:spLocks/>
                </p:cNvSpPr>
                <p:nvPr/>
              </p:nvSpPr>
              <p:spPr>
                <a:xfrm>
                  <a:off x="31741798" y="15274942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99" name="Gerade Verbindung 198"/>
                <p:cNvCxnSpPr/>
                <p:nvPr/>
              </p:nvCxnSpPr>
              <p:spPr>
                <a:xfrm>
                  <a:off x="31382407" y="10066524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Gerade Verbindung 199"/>
                <p:cNvCxnSpPr/>
                <p:nvPr/>
              </p:nvCxnSpPr>
              <p:spPr>
                <a:xfrm>
                  <a:off x="31382407" y="1282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Gerade Verbindung 200"/>
                <p:cNvCxnSpPr/>
                <p:nvPr/>
              </p:nvCxnSpPr>
              <p:spPr>
                <a:xfrm>
                  <a:off x="31382407" y="1426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Gerade Verbindung 201"/>
                <p:cNvCxnSpPr/>
                <p:nvPr/>
              </p:nvCxnSpPr>
              <p:spPr>
                <a:xfrm>
                  <a:off x="31382407" y="15708313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Gerade Verbindung 202"/>
                <p:cNvCxnSpPr/>
                <p:nvPr/>
              </p:nvCxnSpPr>
              <p:spPr>
                <a:xfrm>
                  <a:off x="28663926" y="1138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Gerade Verbindung 203"/>
                <p:cNvCxnSpPr/>
                <p:nvPr/>
              </p:nvCxnSpPr>
              <p:spPr>
                <a:xfrm>
                  <a:off x="28663926" y="1282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>
                  <a:off x="28663926" y="14265841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Gerade Verbindung 205"/>
                <p:cNvCxnSpPr/>
                <p:nvPr/>
              </p:nvCxnSpPr>
              <p:spPr>
                <a:xfrm>
                  <a:off x="28663926" y="15708314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Gerade Verbindung 206"/>
                <p:cNvCxnSpPr/>
                <p:nvPr/>
              </p:nvCxnSpPr>
              <p:spPr>
                <a:xfrm>
                  <a:off x="29023926" y="10066525"/>
                  <a:ext cx="2389543" cy="1320552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 Verbindung 209"/>
                <p:cNvCxnSpPr/>
                <p:nvPr/>
              </p:nvCxnSpPr>
              <p:spPr>
                <a:xfrm>
                  <a:off x="29023927" y="11387077"/>
                  <a:ext cx="2358476" cy="1442473"/>
                </a:xfrm>
                <a:prstGeom prst="line">
                  <a:avLst/>
                </a:prstGeom>
                <a:ln w="101600" cap="flat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flipV="1">
                  <a:off x="29023925" y="10062016"/>
                  <a:ext cx="2358478" cy="42038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Gerade Verbindung 212"/>
                <p:cNvCxnSpPr/>
                <p:nvPr/>
              </p:nvCxnSpPr>
              <p:spPr>
                <a:xfrm flipV="1">
                  <a:off x="29023924" y="14265842"/>
                  <a:ext cx="2358483" cy="1437962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uppieren 259"/>
              <p:cNvGrpSpPr/>
              <p:nvPr/>
            </p:nvGrpSpPr>
            <p:grpSpPr>
              <a:xfrm>
                <a:off x="18411104" y="9501849"/>
                <a:ext cx="3169919" cy="6506056"/>
                <a:chOff x="28618207" y="9633154"/>
                <a:chExt cx="3169919" cy="6506056"/>
              </a:xfrm>
            </p:grpSpPr>
            <p:sp>
              <p:nvSpPr>
                <p:cNvPr id="261" name="Rechteck 260"/>
                <p:cNvSpPr>
                  <a:spLocks/>
                </p:cNvSpPr>
                <p:nvPr/>
              </p:nvSpPr>
              <p:spPr>
                <a:xfrm>
                  <a:off x="28618207" y="9633154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2" name="Gerade Verbindung 261"/>
                <p:cNvCxnSpPr>
                  <a:stCxn id="261" idx="3"/>
                </p:cNvCxnSpPr>
                <p:nvPr/>
              </p:nvCxnSpPr>
              <p:spPr>
                <a:xfrm>
                  <a:off x="28663926" y="10065288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Gerade Verbindung 262"/>
                <p:cNvCxnSpPr>
                  <a:endCxn id="269" idx="3"/>
                </p:cNvCxnSpPr>
                <p:nvPr/>
              </p:nvCxnSpPr>
              <p:spPr>
                <a:xfrm>
                  <a:off x="31413469" y="1138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Rechteck 263"/>
                <p:cNvSpPr>
                  <a:spLocks/>
                </p:cNvSpPr>
                <p:nvPr/>
              </p:nvSpPr>
              <p:spPr>
                <a:xfrm>
                  <a:off x="28634742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Rechteck 264"/>
                <p:cNvSpPr>
                  <a:spLocks/>
                </p:cNvSpPr>
                <p:nvPr/>
              </p:nvSpPr>
              <p:spPr>
                <a:xfrm>
                  <a:off x="28641066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Rechteck 265"/>
                <p:cNvSpPr>
                  <a:spLocks/>
                </p:cNvSpPr>
                <p:nvPr/>
              </p:nvSpPr>
              <p:spPr>
                <a:xfrm>
                  <a:off x="28641066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Rechteck 266"/>
                <p:cNvSpPr>
                  <a:spLocks/>
                </p:cNvSpPr>
                <p:nvPr/>
              </p:nvSpPr>
              <p:spPr>
                <a:xfrm>
                  <a:off x="28641066" y="15274943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Rechteck 267"/>
                <p:cNvSpPr>
                  <a:spLocks/>
                </p:cNvSpPr>
                <p:nvPr/>
              </p:nvSpPr>
              <p:spPr>
                <a:xfrm>
                  <a:off x="31742407" y="9634391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9" name="Rechteck 268"/>
                <p:cNvSpPr>
                  <a:spLocks/>
                </p:cNvSpPr>
                <p:nvPr/>
              </p:nvSpPr>
              <p:spPr>
                <a:xfrm>
                  <a:off x="31742407" y="1095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0" name="Rechteck 269"/>
                <p:cNvSpPr>
                  <a:spLocks/>
                </p:cNvSpPr>
                <p:nvPr/>
              </p:nvSpPr>
              <p:spPr>
                <a:xfrm>
                  <a:off x="31742407" y="1239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1" name="Rechteck 270"/>
                <p:cNvSpPr>
                  <a:spLocks/>
                </p:cNvSpPr>
                <p:nvPr/>
              </p:nvSpPr>
              <p:spPr>
                <a:xfrm>
                  <a:off x="31742407" y="13836179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Rechteck 271"/>
                <p:cNvSpPr>
                  <a:spLocks/>
                </p:cNvSpPr>
                <p:nvPr/>
              </p:nvSpPr>
              <p:spPr>
                <a:xfrm>
                  <a:off x="31741798" y="15274942"/>
                  <a:ext cx="45719" cy="864267"/>
                </a:xfrm>
                <a:prstGeom prst="rect">
                  <a:avLst/>
                </a:prstGeom>
                <a:noFill/>
                <a:ln w="1016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73" name="Gerade Verbindung 272"/>
                <p:cNvCxnSpPr/>
                <p:nvPr/>
              </p:nvCxnSpPr>
              <p:spPr>
                <a:xfrm>
                  <a:off x="31382407" y="10066524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Gerade Verbindung 273"/>
                <p:cNvCxnSpPr/>
                <p:nvPr/>
              </p:nvCxnSpPr>
              <p:spPr>
                <a:xfrm>
                  <a:off x="31382407" y="1282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Gerade Verbindung 274"/>
                <p:cNvCxnSpPr/>
                <p:nvPr/>
              </p:nvCxnSpPr>
              <p:spPr>
                <a:xfrm>
                  <a:off x="31382407" y="14268312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Gerade Verbindung 275"/>
                <p:cNvCxnSpPr/>
                <p:nvPr/>
              </p:nvCxnSpPr>
              <p:spPr>
                <a:xfrm>
                  <a:off x="31382407" y="15708313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28663926" y="1138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Gerade Verbindung 277"/>
                <p:cNvCxnSpPr/>
                <p:nvPr/>
              </p:nvCxnSpPr>
              <p:spPr>
                <a:xfrm>
                  <a:off x="28663926" y="12828313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Gerade Verbindung 278"/>
                <p:cNvCxnSpPr/>
                <p:nvPr/>
              </p:nvCxnSpPr>
              <p:spPr>
                <a:xfrm>
                  <a:off x="28663926" y="14265841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Gerade Verbindung 279"/>
                <p:cNvCxnSpPr/>
                <p:nvPr/>
              </p:nvCxnSpPr>
              <p:spPr>
                <a:xfrm>
                  <a:off x="28663926" y="15708314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Gerade Verbindung 280"/>
                <p:cNvCxnSpPr/>
                <p:nvPr/>
              </p:nvCxnSpPr>
              <p:spPr>
                <a:xfrm flipV="1">
                  <a:off x="29023924" y="10065287"/>
                  <a:ext cx="2358479" cy="1238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Gerade Verbindung 281"/>
                <p:cNvCxnSpPr/>
                <p:nvPr/>
              </p:nvCxnSpPr>
              <p:spPr>
                <a:xfrm>
                  <a:off x="29023924" y="11390787"/>
                  <a:ext cx="2358479" cy="28775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Gerade Verbindung 282"/>
                <p:cNvCxnSpPr/>
                <p:nvPr/>
              </p:nvCxnSpPr>
              <p:spPr>
                <a:xfrm flipV="1">
                  <a:off x="29023925" y="12827695"/>
                  <a:ext cx="2358478" cy="143814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Gerade Verbindung 283"/>
                <p:cNvCxnSpPr/>
                <p:nvPr/>
              </p:nvCxnSpPr>
              <p:spPr>
                <a:xfrm flipV="1">
                  <a:off x="29023925" y="15707075"/>
                  <a:ext cx="2389544" cy="3714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Gerade Verbindung 312"/>
                <p:cNvCxnSpPr/>
                <p:nvPr/>
              </p:nvCxnSpPr>
              <p:spPr>
                <a:xfrm flipV="1">
                  <a:off x="29023926" y="11388312"/>
                  <a:ext cx="2358477" cy="1439383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uppieren 328"/>
              <p:cNvGrpSpPr/>
              <p:nvPr/>
            </p:nvGrpSpPr>
            <p:grpSpPr>
              <a:xfrm>
                <a:off x="21350794" y="9646518"/>
                <a:ext cx="3109736" cy="6472785"/>
                <a:chOff x="21350794" y="9646518"/>
                <a:chExt cx="3109736" cy="6472785"/>
              </a:xfrm>
            </p:grpSpPr>
            <p:sp>
              <p:nvSpPr>
                <p:cNvPr id="324" name="Textfeld 323"/>
                <p:cNvSpPr txBox="1"/>
                <p:nvPr/>
              </p:nvSpPr>
              <p:spPr>
                <a:xfrm>
                  <a:off x="21350794" y="10971581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schemeClr val="bg1"/>
                      </a:solidFill>
                    </a:rPr>
                    <a:t>(+1)</a:t>
                  </a:r>
                  <a:endParaRPr lang="en-US" sz="4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Textfeld 324"/>
                <p:cNvSpPr txBox="1"/>
                <p:nvPr/>
              </p:nvSpPr>
              <p:spPr>
                <a:xfrm>
                  <a:off x="23008144" y="1528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 sz="4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Textfeld 325"/>
                <p:cNvSpPr txBox="1"/>
                <p:nvPr/>
              </p:nvSpPr>
              <p:spPr>
                <a:xfrm>
                  <a:off x="21350794" y="1384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schemeClr val="bg1"/>
                      </a:solidFill>
                    </a:rPr>
                    <a:t>(-2)</a:t>
                  </a:r>
                </a:p>
              </p:txBody>
            </p:sp>
            <p:sp>
              <p:nvSpPr>
                <p:cNvPr id="327" name="Textfeld 326"/>
                <p:cNvSpPr txBox="1"/>
                <p:nvPr/>
              </p:nvSpPr>
              <p:spPr>
                <a:xfrm>
                  <a:off x="21350794" y="1240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schemeClr val="bg1"/>
                      </a:solidFill>
                    </a:rPr>
                    <a:t>(+1)</a:t>
                  </a:r>
                  <a:endParaRPr lang="en-US" sz="4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Textfeld 327"/>
                <p:cNvSpPr txBox="1"/>
                <p:nvPr/>
              </p:nvSpPr>
              <p:spPr>
                <a:xfrm>
                  <a:off x="23008144" y="9646518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 sz="48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129" name="Gerade Verbindung 128"/>
            <p:cNvCxnSpPr/>
            <p:nvPr/>
          </p:nvCxnSpPr>
          <p:spPr>
            <a:xfrm>
              <a:off x="29023924" y="12796529"/>
              <a:ext cx="2358483" cy="2913021"/>
            </a:xfrm>
            <a:prstGeom prst="line">
              <a:avLst/>
            </a:prstGeom>
            <a:ln w="101600" cap="flat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45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2.59259E-6 L -0.22404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Bump Charts</a:t>
            </a:r>
            <a:endParaRPr lang="en-GB" noProof="0" dirty="0"/>
          </a:p>
        </p:txBody>
      </p:sp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F0BB68-CE61-44BE-A849-969C978A3382}" type="slidenum">
              <a:rPr lang="en-GB" smtClean="0"/>
              <a:t>36</a:t>
            </a:fld>
            <a:endParaRPr lang="en-GB" dirty="0"/>
          </a:p>
        </p:txBody>
      </p:sp>
      <p:sp>
        <p:nvSpPr>
          <p:cNvPr id="79" name="Textfeld 78"/>
          <p:cNvSpPr txBox="1"/>
          <p:nvPr/>
        </p:nvSpPr>
        <p:spPr>
          <a:xfrm>
            <a:off x="20983147" y="7275458"/>
            <a:ext cx="2739942" cy="1724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 anchor="ctr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sz="7200" dirty="0" smtClean="0"/>
              <a:t>Rank</a:t>
            </a:r>
            <a:endParaRPr lang="en-US" dirty="0"/>
          </a:p>
        </p:txBody>
      </p:sp>
      <p:sp>
        <p:nvSpPr>
          <p:cNvPr id="80" name="Textfeld 79"/>
          <p:cNvSpPr txBox="1"/>
          <p:nvPr/>
        </p:nvSpPr>
        <p:spPr>
          <a:xfrm>
            <a:off x="20983150" y="10667169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2.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20983150" y="14987169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5.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20983150" y="12107169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3.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20983150" y="9345381"/>
            <a:ext cx="2739942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1.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93" name="Textfeld 92"/>
          <p:cNvSpPr txBox="1"/>
          <p:nvPr/>
        </p:nvSpPr>
        <p:spPr>
          <a:xfrm>
            <a:off x="23723091" y="7275458"/>
            <a:ext cx="4342962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94" name="Rechteck 93"/>
          <p:cNvSpPr>
            <a:spLocks/>
          </p:cNvSpPr>
          <p:nvPr/>
        </p:nvSpPr>
        <p:spPr>
          <a:xfrm>
            <a:off x="23723089" y="9634391"/>
            <a:ext cx="3932693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95" name="Rechteck 94"/>
          <p:cNvSpPr>
            <a:spLocks/>
          </p:cNvSpPr>
          <p:nvPr/>
        </p:nvSpPr>
        <p:spPr>
          <a:xfrm>
            <a:off x="23723093" y="10956179"/>
            <a:ext cx="3343264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96" name="Rechteck 95"/>
          <p:cNvSpPr>
            <a:spLocks/>
          </p:cNvSpPr>
          <p:nvPr/>
        </p:nvSpPr>
        <p:spPr>
          <a:xfrm>
            <a:off x="23723092" y="12396179"/>
            <a:ext cx="2673095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98" name="Rechteck 97"/>
          <p:cNvSpPr>
            <a:spLocks/>
          </p:cNvSpPr>
          <p:nvPr/>
        </p:nvSpPr>
        <p:spPr>
          <a:xfrm>
            <a:off x="23723092" y="15276179"/>
            <a:ext cx="923451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21" name="Textfeld 120"/>
          <p:cNvSpPr txBox="1"/>
          <p:nvPr/>
        </p:nvSpPr>
        <p:spPr>
          <a:xfrm>
            <a:off x="4124238" y="7274276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US" dirty="0"/>
              <a:t>University</a:t>
            </a:r>
          </a:p>
        </p:txBody>
      </p:sp>
      <p:sp>
        <p:nvSpPr>
          <p:cNvPr id="123" name="Textfeld 122"/>
          <p:cNvSpPr txBox="1"/>
          <p:nvPr/>
        </p:nvSpPr>
        <p:spPr>
          <a:xfrm>
            <a:off x="4124238" y="14987131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Oxford, </a:t>
            </a:r>
            <a:r>
              <a:rPr lang="en-US" sz="8800" dirty="0" smtClean="0">
                <a:solidFill>
                  <a:schemeClr val="bg1"/>
                </a:solidFill>
              </a:rPr>
              <a:t>UK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24" name="Textfeld 123"/>
          <p:cNvSpPr txBox="1"/>
          <p:nvPr/>
        </p:nvSpPr>
        <p:spPr>
          <a:xfrm>
            <a:off x="4124238" y="13547131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Cambridge, </a:t>
            </a:r>
            <a:r>
              <a:rPr lang="en-US" sz="8800" dirty="0" smtClean="0">
                <a:solidFill>
                  <a:schemeClr val="bg1"/>
                </a:solidFill>
              </a:rPr>
              <a:t>UK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4124238" y="12107131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Princeton, </a:t>
            </a:r>
            <a:r>
              <a:rPr lang="en-US" sz="8800" dirty="0" smtClean="0">
                <a:solidFill>
                  <a:schemeClr val="bg1"/>
                </a:solidFill>
              </a:rPr>
              <a:t>US</a:t>
            </a:r>
            <a:r>
              <a:rPr lang="en-GB" sz="8800" dirty="0">
                <a:solidFill>
                  <a:schemeClr val="bg1"/>
                </a:solidFill>
              </a:rPr>
              <a:t>A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26" name="Textfeld 125"/>
          <p:cNvSpPr txBox="1"/>
          <p:nvPr/>
        </p:nvSpPr>
        <p:spPr>
          <a:xfrm>
            <a:off x="4124238" y="9345343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</a:rPr>
              <a:t>MIT, US</a:t>
            </a:r>
            <a:r>
              <a:rPr lang="en-GB" sz="8800" dirty="0">
                <a:solidFill>
                  <a:schemeClr val="bg1"/>
                </a:solidFill>
              </a:rPr>
              <a:t>A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36" name="Textfeld 135"/>
          <p:cNvSpPr txBox="1"/>
          <p:nvPr/>
        </p:nvSpPr>
        <p:spPr>
          <a:xfrm>
            <a:off x="886187" y="7274276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/>
              <a:t>Rank</a:t>
            </a:r>
            <a:endParaRPr lang="en-US" dirty="0"/>
          </a:p>
        </p:txBody>
      </p:sp>
      <p:sp>
        <p:nvSpPr>
          <p:cNvPr id="145" name="Textfeld 144"/>
          <p:cNvSpPr txBox="1"/>
          <p:nvPr/>
        </p:nvSpPr>
        <p:spPr>
          <a:xfrm>
            <a:off x="886187" y="14987131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5.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46" name="Textfeld 145"/>
          <p:cNvSpPr txBox="1"/>
          <p:nvPr/>
        </p:nvSpPr>
        <p:spPr>
          <a:xfrm>
            <a:off x="886187" y="13547131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4.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47" name="Textfeld 146"/>
          <p:cNvSpPr txBox="1"/>
          <p:nvPr/>
        </p:nvSpPr>
        <p:spPr>
          <a:xfrm>
            <a:off x="886187" y="12107131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3.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48" name="Textfeld 147"/>
          <p:cNvSpPr txBox="1"/>
          <p:nvPr/>
        </p:nvSpPr>
        <p:spPr>
          <a:xfrm>
            <a:off x="886187" y="9345343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1.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130" name="Textfeld 129"/>
          <p:cNvSpPr txBox="1"/>
          <p:nvPr/>
        </p:nvSpPr>
        <p:spPr>
          <a:xfrm>
            <a:off x="11324238" y="7274276"/>
            <a:ext cx="6519833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131" name="Rechteck 130"/>
          <p:cNvSpPr>
            <a:spLocks/>
          </p:cNvSpPr>
          <p:nvPr/>
        </p:nvSpPr>
        <p:spPr>
          <a:xfrm>
            <a:off x="11324238" y="9633209"/>
            <a:ext cx="5903920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33" name="Rechteck 132"/>
          <p:cNvSpPr>
            <a:spLocks/>
          </p:cNvSpPr>
          <p:nvPr/>
        </p:nvSpPr>
        <p:spPr>
          <a:xfrm>
            <a:off x="11324238" y="12394997"/>
            <a:ext cx="4860631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34" name="Rechteck 133"/>
          <p:cNvSpPr>
            <a:spLocks/>
          </p:cNvSpPr>
          <p:nvPr/>
        </p:nvSpPr>
        <p:spPr>
          <a:xfrm>
            <a:off x="11324238" y="13834997"/>
            <a:ext cx="4012958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35" name="Rechteck 134"/>
          <p:cNvSpPr>
            <a:spLocks/>
          </p:cNvSpPr>
          <p:nvPr/>
        </p:nvSpPr>
        <p:spPr>
          <a:xfrm>
            <a:off x="11324238" y="15274997"/>
            <a:ext cx="2772644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38" name="Textfeld 137"/>
          <p:cNvSpPr txBox="1"/>
          <p:nvPr/>
        </p:nvSpPr>
        <p:spPr>
          <a:xfrm>
            <a:off x="31301691" y="7275458"/>
            <a:ext cx="4342962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140" name="Rechteck 139"/>
          <p:cNvSpPr>
            <a:spLocks/>
          </p:cNvSpPr>
          <p:nvPr/>
        </p:nvSpPr>
        <p:spPr>
          <a:xfrm>
            <a:off x="31301692" y="10956179"/>
            <a:ext cx="3907178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41" name="Rechteck 140"/>
          <p:cNvSpPr>
            <a:spLocks/>
          </p:cNvSpPr>
          <p:nvPr/>
        </p:nvSpPr>
        <p:spPr>
          <a:xfrm>
            <a:off x="31301693" y="12396179"/>
            <a:ext cx="3123406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42" name="Rechteck 141"/>
          <p:cNvSpPr>
            <a:spLocks/>
          </p:cNvSpPr>
          <p:nvPr/>
        </p:nvSpPr>
        <p:spPr>
          <a:xfrm>
            <a:off x="31301694" y="13836179"/>
            <a:ext cx="2171478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43" name="Rechteck 142"/>
          <p:cNvSpPr>
            <a:spLocks/>
          </p:cNvSpPr>
          <p:nvPr/>
        </p:nvSpPr>
        <p:spPr>
          <a:xfrm>
            <a:off x="31301692" y="15276179"/>
            <a:ext cx="1846902" cy="864267"/>
          </a:xfrm>
          <a:prstGeom prst="rect">
            <a:avLst/>
          </a:prstGeom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73" name="Rechteck 172"/>
          <p:cNvSpPr>
            <a:spLocks/>
          </p:cNvSpPr>
          <p:nvPr/>
        </p:nvSpPr>
        <p:spPr>
          <a:xfrm>
            <a:off x="28020334" y="963315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cxnSp>
        <p:nvCxnSpPr>
          <p:cNvPr id="160" name="Gerade Verbindung 159"/>
          <p:cNvCxnSpPr>
            <a:stCxn id="173" idx="3"/>
          </p:cNvCxnSpPr>
          <p:nvPr/>
        </p:nvCxnSpPr>
        <p:spPr>
          <a:xfrm>
            <a:off x="28066053" y="10065288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163"/>
          <p:cNvCxnSpPr>
            <a:endCxn id="181" idx="3"/>
          </p:cNvCxnSpPr>
          <p:nvPr/>
        </p:nvCxnSpPr>
        <p:spPr>
          <a:xfrm>
            <a:off x="30815596" y="11388312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hteck 175"/>
          <p:cNvSpPr>
            <a:spLocks/>
          </p:cNvSpPr>
          <p:nvPr/>
        </p:nvSpPr>
        <p:spPr>
          <a:xfrm>
            <a:off x="28036869" y="1095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77" name="Rechteck 176"/>
          <p:cNvSpPr>
            <a:spLocks/>
          </p:cNvSpPr>
          <p:nvPr/>
        </p:nvSpPr>
        <p:spPr>
          <a:xfrm>
            <a:off x="28043193" y="1239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78" name="Rechteck 177"/>
          <p:cNvSpPr>
            <a:spLocks/>
          </p:cNvSpPr>
          <p:nvPr/>
        </p:nvSpPr>
        <p:spPr>
          <a:xfrm>
            <a:off x="28043193" y="1383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79" name="Rechteck 178"/>
          <p:cNvSpPr>
            <a:spLocks/>
          </p:cNvSpPr>
          <p:nvPr/>
        </p:nvSpPr>
        <p:spPr>
          <a:xfrm>
            <a:off x="28043193" y="15274943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80" name="Rechteck 179"/>
          <p:cNvSpPr>
            <a:spLocks/>
          </p:cNvSpPr>
          <p:nvPr/>
        </p:nvSpPr>
        <p:spPr>
          <a:xfrm>
            <a:off x="31144534" y="9634391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81" name="Rechteck 180"/>
          <p:cNvSpPr>
            <a:spLocks/>
          </p:cNvSpPr>
          <p:nvPr/>
        </p:nvSpPr>
        <p:spPr>
          <a:xfrm>
            <a:off x="31144534" y="1095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82" name="Rechteck 181"/>
          <p:cNvSpPr>
            <a:spLocks/>
          </p:cNvSpPr>
          <p:nvPr/>
        </p:nvSpPr>
        <p:spPr>
          <a:xfrm>
            <a:off x="31144534" y="1239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83" name="Rechteck 182"/>
          <p:cNvSpPr>
            <a:spLocks/>
          </p:cNvSpPr>
          <p:nvPr/>
        </p:nvSpPr>
        <p:spPr>
          <a:xfrm>
            <a:off x="31144534" y="1383617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84" name="Rechteck 183"/>
          <p:cNvSpPr>
            <a:spLocks/>
          </p:cNvSpPr>
          <p:nvPr/>
        </p:nvSpPr>
        <p:spPr>
          <a:xfrm>
            <a:off x="31143925" y="15274942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cxnSp>
        <p:nvCxnSpPr>
          <p:cNvPr id="200" name="Gerade Verbindung 199"/>
          <p:cNvCxnSpPr/>
          <p:nvPr/>
        </p:nvCxnSpPr>
        <p:spPr>
          <a:xfrm>
            <a:off x="30784534" y="12828312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Gerade Verbindung 200"/>
          <p:cNvCxnSpPr/>
          <p:nvPr/>
        </p:nvCxnSpPr>
        <p:spPr>
          <a:xfrm>
            <a:off x="30784534" y="14268312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201"/>
          <p:cNvCxnSpPr/>
          <p:nvPr/>
        </p:nvCxnSpPr>
        <p:spPr>
          <a:xfrm>
            <a:off x="30784534" y="15708313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Gerade Verbindung 202"/>
          <p:cNvCxnSpPr/>
          <p:nvPr/>
        </p:nvCxnSpPr>
        <p:spPr>
          <a:xfrm>
            <a:off x="28066053" y="11388313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Gerade Verbindung 203"/>
          <p:cNvCxnSpPr/>
          <p:nvPr/>
        </p:nvCxnSpPr>
        <p:spPr>
          <a:xfrm>
            <a:off x="28066053" y="12828313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205"/>
          <p:cNvCxnSpPr/>
          <p:nvPr/>
        </p:nvCxnSpPr>
        <p:spPr>
          <a:xfrm>
            <a:off x="28066053" y="15708314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>
            <a:off x="28426053" y="10066525"/>
            <a:ext cx="2389543" cy="1320552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209"/>
          <p:cNvCxnSpPr/>
          <p:nvPr/>
        </p:nvCxnSpPr>
        <p:spPr>
          <a:xfrm>
            <a:off x="28426054" y="11387077"/>
            <a:ext cx="2358476" cy="1442473"/>
          </a:xfrm>
          <a:prstGeom prst="line">
            <a:avLst/>
          </a:prstGeom>
          <a:ln w="101600" cap="flat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Gerade Verbindung 212"/>
          <p:cNvCxnSpPr/>
          <p:nvPr/>
        </p:nvCxnSpPr>
        <p:spPr>
          <a:xfrm flipV="1">
            <a:off x="28426051" y="14265842"/>
            <a:ext cx="2358483" cy="1437962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Rechteck 260"/>
          <p:cNvSpPr>
            <a:spLocks/>
          </p:cNvSpPr>
          <p:nvPr/>
        </p:nvSpPr>
        <p:spPr>
          <a:xfrm>
            <a:off x="17813231" y="9501849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cxnSp>
        <p:nvCxnSpPr>
          <p:cNvPr id="262" name="Gerade Verbindung 261"/>
          <p:cNvCxnSpPr>
            <a:stCxn id="261" idx="3"/>
          </p:cNvCxnSpPr>
          <p:nvPr/>
        </p:nvCxnSpPr>
        <p:spPr>
          <a:xfrm>
            <a:off x="17858950" y="9933983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Gerade Verbindung 262"/>
          <p:cNvCxnSpPr>
            <a:endCxn id="269" idx="3"/>
          </p:cNvCxnSpPr>
          <p:nvPr/>
        </p:nvCxnSpPr>
        <p:spPr>
          <a:xfrm>
            <a:off x="20608493" y="11257007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hteck 263"/>
          <p:cNvSpPr>
            <a:spLocks/>
          </p:cNvSpPr>
          <p:nvPr/>
        </p:nvSpPr>
        <p:spPr>
          <a:xfrm>
            <a:off x="17829766" y="1082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65" name="Rechteck 264"/>
          <p:cNvSpPr>
            <a:spLocks/>
          </p:cNvSpPr>
          <p:nvPr/>
        </p:nvSpPr>
        <p:spPr>
          <a:xfrm>
            <a:off x="17836090" y="1226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66" name="Rechteck 265"/>
          <p:cNvSpPr>
            <a:spLocks/>
          </p:cNvSpPr>
          <p:nvPr/>
        </p:nvSpPr>
        <p:spPr>
          <a:xfrm>
            <a:off x="17836090" y="1370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67" name="Rechteck 266"/>
          <p:cNvSpPr>
            <a:spLocks/>
          </p:cNvSpPr>
          <p:nvPr/>
        </p:nvSpPr>
        <p:spPr>
          <a:xfrm>
            <a:off x="17836090" y="15143638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68" name="Rechteck 267"/>
          <p:cNvSpPr>
            <a:spLocks/>
          </p:cNvSpPr>
          <p:nvPr/>
        </p:nvSpPr>
        <p:spPr>
          <a:xfrm>
            <a:off x="20937431" y="9503086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69" name="Rechteck 268"/>
          <p:cNvSpPr>
            <a:spLocks/>
          </p:cNvSpPr>
          <p:nvPr/>
        </p:nvSpPr>
        <p:spPr>
          <a:xfrm>
            <a:off x="20937431" y="1082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70" name="Rechteck 269"/>
          <p:cNvSpPr>
            <a:spLocks/>
          </p:cNvSpPr>
          <p:nvPr/>
        </p:nvSpPr>
        <p:spPr>
          <a:xfrm>
            <a:off x="20937431" y="1226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71" name="Rechteck 270"/>
          <p:cNvSpPr>
            <a:spLocks/>
          </p:cNvSpPr>
          <p:nvPr/>
        </p:nvSpPr>
        <p:spPr>
          <a:xfrm>
            <a:off x="20937431" y="13704874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272" name="Rechteck 271"/>
          <p:cNvSpPr>
            <a:spLocks/>
          </p:cNvSpPr>
          <p:nvPr/>
        </p:nvSpPr>
        <p:spPr>
          <a:xfrm>
            <a:off x="20936822" y="15143637"/>
            <a:ext cx="45719" cy="864267"/>
          </a:xfrm>
          <a:prstGeom prst="rect">
            <a:avLst/>
          </a:prstGeom>
          <a:noFill/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cxnSp>
        <p:nvCxnSpPr>
          <p:cNvPr id="273" name="Gerade Verbindung 272"/>
          <p:cNvCxnSpPr/>
          <p:nvPr/>
        </p:nvCxnSpPr>
        <p:spPr>
          <a:xfrm>
            <a:off x="20577431" y="9935219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Gerade Verbindung 273"/>
          <p:cNvCxnSpPr/>
          <p:nvPr/>
        </p:nvCxnSpPr>
        <p:spPr>
          <a:xfrm>
            <a:off x="20577431" y="12697007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Gerade Verbindung 275"/>
          <p:cNvCxnSpPr/>
          <p:nvPr/>
        </p:nvCxnSpPr>
        <p:spPr>
          <a:xfrm>
            <a:off x="20577431" y="15577008"/>
            <a:ext cx="360000" cy="1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Gerade Verbindung 277"/>
          <p:cNvCxnSpPr/>
          <p:nvPr/>
        </p:nvCxnSpPr>
        <p:spPr>
          <a:xfrm>
            <a:off x="17858950" y="12697008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Gerade Verbindung 278"/>
          <p:cNvCxnSpPr/>
          <p:nvPr/>
        </p:nvCxnSpPr>
        <p:spPr>
          <a:xfrm>
            <a:off x="17858950" y="14134536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Gerade Verbindung 279"/>
          <p:cNvCxnSpPr/>
          <p:nvPr/>
        </p:nvCxnSpPr>
        <p:spPr>
          <a:xfrm>
            <a:off x="17858950" y="15577009"/>
            <a:ext cx="360000" cy="123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Gerade Verbindung 280"/>
          <p:cNvCxnSpPr/>
          <p:nvPr/>
        </p:nvCxnSpPr>
        <p:spPr>
          <a:xfrm flipV="1">
            <a:off x="18218948" y="9933982"/>
            <a:ext cx="2358479" cy="1238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Gerade Verbindung 282"/>
          <p:cNvCxnSpPr/>
          <p:nvPr/>
        </p:nvCxnSpPr>
        <p:spPr>
          <a:xfrm flipV="1">
            <a:off x="18218949" y="12696390"/>
            <a:ext cx="2358478" cy="1438146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Gerade Verbindung 283"/>
          <p:cNvCxnSpPr/>
          <p:nvPr/>
        </p:nvCxnSpPr>
        <p:spPr>
          <a:xfrm flipV="1">
            <a:off x="18218949" y="15575770"/>
            <a:ext cx="2389544" cy="3714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Gerade Verbindung 312"/>
          <p:cNvCxnSpPr/>
          <p:nvPr/>
        </p:nvCxnSpPr>
        <p:spPr>
          <a:xfrm flipV="1">
            <a:off x="18218950" y="11257007"/>
            <a:ext cx="2358477" cy="1439383"/>
          </a:xfrm>
          <a:prstGeom prst="line">
            <a:avLst/>
          </a:prstGeom>
          <a:ln w="101600" cap="rnd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Textfeld 323"/>
          <p:cNvSpPr txBox="1"/>
          <p:nvPr/>
        </p:nvSpPr>
        <p:spPr>
          <a:xfrm>
            <a:off x="20752921" y="10971581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(+1)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25" name="Textfeld 324"/>
          <p:cNvSpPr txBox="1"/>
          <p:nvPr/>
        </p:nvSpPr>
        <p:spPr>
          <a:xfrm>
            <a:off x="22410271" y="15288306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886187" y="9634391"/>
            <a:ext cx="34511369" cy="5352778"/>
            <a:chOff x="886187" y="9634391"/>
            <a:chExt cx="34511369" cy="5352778"/>
          </a:xfrm>
        </p:grpSpPr>
        <p:sp>
          <p:nvSpPr>
            <p:cNvPr id="82" name="Textfeld 81"/>
            <p:cNvSpPr txBox="1"/>
            <p:nvPr/>
          </p:nvSpPr>
          <p:spPr>
            <a:xfrm>
              <a:off x="20983150" y="13547169"/>
              <a:ext cx="2739942" cy="14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bg1"/>
                  </a:solidFill>
                </a:rPr>
                <a:t>4.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886187" y="9634391"/>
              <a:ext cx="34511369" cy="5066055"/>
              <a:chOff x="886187" y="9634391"/>
              <a:chExt cx="34511369" cy="5066055"/>
            </a:xfrm>
          </p:grpSpPr>
          <p:cxnSp>
            <p:nvCxnSpPr>
              <p:cNvPr id="275" name="Gerade Verbindung 274"/>
              <p:cNvCxnSpPr/>
              <p:nvPr/>
            </p:nvCxnSpPr>
            <p:spPr>
              <a:xfrm>
                <a:off x="20577431" y="14137007"/>
                <a:ext cx="360000" cy="1"/>
              </a:xfrm>
              <a:prstGeom prst="line">
                <a:avLst/>
              </a:prstGeom>
              <a:ln w="1016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uppieren 8"/>
              <p:cNvGrpSpPr/>
              <p:nvPr/>
            </p:nvGrpSpPr>
            <p:grpSpPr>
              <a:xfrm>
                <a:off x="886187" y="9634391"/>
                <a:ext cx="34511369" cy="5066055"/>
                <a:chOff x="886187" y="9634391"/>
                <a:chExt cx="34511369" cy="5066055"/>
              </a:xfrm>
            </p:grpSpPr>
            <p:sp>
              <p:nvSpPr>
                <p:cNvPr id="97" name="Rechteck 96"/>
                <p:cNvSpPr>
                  <a:spLocks/>
                </p:cNvSpPr>
                <p:nvPr/>
              </p:nvSpPr>
              <p:spPr>
                <a:xfrm>
                  <a:off x="23723093" y="13836179"/>
                  <a:ext cx="2501434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Textfeld 121"/>
                <p:cNvSpPr txBox="1"/>
                <p:nvPr/>
              </p:nvSpPr>
              <p:spPr>
                <a:xfrm>
                  <a:off x="4124238" y="10667131"/>
                  <a:ext cx="7200000" cy="144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800" dirty="0" smtClean="0">
                      <a:solidFill>
                        <a:schemeClr val="bg1"/>
                      </a:solidFill>
                    </a:rPr>
                    <a:t>Harvard, US</a:t>
                  </a:r>
                  <a:r>
                    <a:rPr lang="en-GB" sz="8800" dirty="0">
                      <a:solidFill>
                        <a:schemeClr val="bg1"/>
                      </a:solidFill>
                    </a:rPr>
                    <a:t>A</a:t>
                  </a:r>
                  <a:endParaRPr lang="en-US" sz="8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Textfeld 143"/>
                <p:cNvSpPr txBox="1"/>
                <p:nvPr/>
              </p:nvSpPr>
              <p:spPr>
                <a:xfrm>
                  <a:off x="886187" y="10667131"/>
                  <a:ext cx="3240000" cy="144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800" dirty="0" smtClean="0">
                      <a:solidFill>
                        <a:schemeClr val="bg1"/>
                      </a:solidFill>
                    </a:rPr>
                    <a:t>2.</a:t>
                  </a:r>
                  <a:endParaRPr lang="en-US" sz="8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Rechteck 131"/>
                <p:cNvSpPr>
                  <a:spLocks/>
                </p:cNvSpPr>
                <p:nvPr/>
              </p:nvSpPr>
              <p:spPr>
                <a:xfrm>
                  <a:off x="11324238" y="10954997"/>
                  <a:ext cx="5545289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Rechteck 138"/>
                <p:cNvSpPr>
                  <a:spLocks/>
                </p:cNvSpPr>
                <p:nvPr/>
              </p:nvSpPr>
              <p:spPr>
                <a:xfrm>
                  <a:off x="31301689" y="9634391"/>
                  <a:ext cx="4095867" cy="864267"/>
                </a:xfrm>
                <a:prstGeom prst="rect">
                  <a:avLst/>
                </a:prstGeom>
                <a:ln w="1016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812" tIns="182906" rIns="365812" bIns="182906" rtlCol="0" anchor="ctr"/>
                <a:lstStyle/>
                <a:p>
                  <a:pPr algn="ctr"/>
                  <a:endParaRPr lang="en-US" sz="880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99" name="Gerade Verbindung 198"/>
                <p:cNvCxnSpPr/>
                <p:nvPr/>
              </p:nvCxnSpPr>
              <p:spPr>
                <a:xfrm>
                  <a:off x="30784534" y="10066524"/>
                  <a:ext cx="360000" cy="1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>
                  <a:off x="28066053" y="14265841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flipV="1">
                  <a:off x="28426052" y="10062016"/>
                  <a:ext cx="2358478" cy="42038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17858950" y="11257008"/>
                  <a:ext cx="360000" cy="123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Gerade Verbindung 281"/>
                <p:cNvCxnSpPr/>
                <p:nvPr/>
              </p:nvCxnSpPr>
              <p:spPr>
                <a:xfrm>
                  <a:off x="18218948" y="11259482"/>
                  <a:ext cx="2358479" cy="2877526"/>
                </a:xfrm>
                <a:prstGeom prst="line">
                  <a:avLst/>
                </a:prstGeom>
                <a:ln w="101600" cap="rnd">
                  <a:solidFill>
                    <a:schemeClr val="bg1">
                      <a:lumMod val="9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Textfeld 325"/>
                <p:cNvSpPr txBox="1"/>
                <p:nvPr/>
              </p:nvSpPr>
              <p:spPr>
                <a:xfrm>
                  <a:off x="20752921" y="13848306"/>
                  <a:ext cx="1452386" cy="83099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800" dirty="0" smtClean="0">
                      <a:solidFill>
                        <a:schemeClr val="bg1"/>
                      </a:solidFill>
                    </a:rPr>
                    <a:t>(-2)</a:t>
                  </a:r>
                </a:p>
              </p:txBody>
            </p:sp>
          </p:grpSp>
        </p:grpSp>
      </p:grpSp>
      <p:sp>
        <p:nvSpPr>
          <p:cNvPr id="327" name="Textfeld 326"/>
          <p:cNvSpPr txBox="1"/>
          <p:nvPr/>
        </p:nvSpPr>
        <p:spPr>
          <a:xfrm>
            <a:off x="20752921" y="12408306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(+1)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28" name="Textfeld 327"/>
          <p:cNvSpPr txBox="1"/>
          <p:nvPr/>
        </p:nvSpPr>
        <p:spPr>
          <a:xfrm>
            <a:off x="22410271" y="9646518"/>
            <a:ext cx="14523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cxnSp>
        <p:nvCxnSpPr>
          <p:cNvPr id="129" name="Gerade Verbindung 128"/>
          <p:cNvCxnSpPr/>
          <p:nvPr/>
        </p:nvCxnSpPr>
        <p:spPr>
          <a:xfrm>
            <a:off x="28426051" y="12796529"/>
            <a:ext cx="2358483" cy="2913021"/>
          </a:xfrm>
          <a:prstGeom prst="line">
            <a:avLst/>
          </a:prstGeom>
          <a:ln w="101600" cap="flat">
            <a:solidFill>
              <a:schemeClr val="bg1">
                <a:lumMod val="9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891102" y="9639306"/>
            <a:ext cx="34511369" cy="5352778"/>
            <a:chOff x="891102" y="9639306"/>
            <a:chExt cx="34511369" cy="5352778"/>
          </a:xfrm>
        </p:grpSpPr>
        <p:cxnSp>
          <p:nvCxnSpPr>
            <p:cNvPr id="162" name="Gerade Verbindung 274"/>
            <p:cNvCxnSpPr/>
            <p:nvPr/>
          </p:nvCxnSpPr>
          <p:spPr>
            <a:xfrm>
              <a:off x="20611843" y="14141922"/>
              <a:ext cx="360000" cy="1"/>
            </a:xfrm>
            <a:prstGeom prst="line">
              <a:avLst/>
            </a:prstGeom>
            <a:ln w="1016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pieren 6"/>
            <p:cNvGrpSpPr/>
            <p:nvPr/>
          </p:nvGrpSpPr>
          <p:grpSpPr>
            <a:xfrm>
              <a:off x="891102" y="9639306"/>
              <a:ext cx="34511369" cy="5352778"/>
              <a:chOff x="891102" y="9639306"/>
              <a:chExt cx="34511369" cy="5352778"/>
            </a:xfrm>
          </p:grpSpPr>
          <p:sp>
            <p:nvSpPr>
              <p:cNvPr id="149" name="Textfeld 148"/>
              <p:cNvSpPr txBox="1"/>
              <p:nvPr/>
            </p:nvSpPr>
            <p:spPr>
              <a:xfrm>
                <a:off x="20988065" y="13552084"/>
                <a:ext cx="2739942" cy="14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accent6"/>
                    </a:solidFill>
                  </a:rPr>
                  <a:t>4.</a:t>
                </a:r>
                <a:endParaRPr lang="en-US" sz="88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0" name="Rechteck 149"/>
              <p:cNvSpPr>
                <a:spLocks/>
              </p:cNvSpPr>
              <p:nvPr/>
            </p:nvSpPr>
            <p:spPr>
              <a:xfrm>
                <a:off x="23728008" y="13841094"/>
                <a:ext cx="2501434" cy="864267"/>
              </a:xfrm>
              <a:prstGeom prst="rect">
                <a:avLst/>
              </a:prstGeom>
              <a:solidFill>
                <a:schemeClr val="accent6"/>
              </a:solidFill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1" name="Textfeld 150"/>
              <p:cNvSpPr txBox="1"/>
              <p:nvPr/>
            </p:nvSpPr>
            <p:spPr>
              <a:xfrm>
                <a:off x="4129153" y="10672046"/>
                <a:ext cx="7200000" cy="14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 smtClean="0">
                    <a:solidFill>
                      <a:schemeClr val="accent6"/>
                    </a:solidFill>
                  </a:rPr>
                  <a:t>Harvard, US</a:t>
                </a:r>
                <a:r>
                  <a:rPr lang="en-GB" sz="8800" dirty="0">
                    <a:solidFill>
                      <a:schemeClr val="accent6"/>
                    </a:solidFill>
                  </a:rPr>
                  <a:t>A</a:t>
                </a:r>
                <a:endParaRPr lang="en-US" sz="88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2" name="Textfeld 151"/>
              <p:cNvSpPr txBox="1"/>
              <p:nvPr/>
            </p:nvSpPr>
            <p:spPr>
              <a:xfrm>
                <a:off x="891102" y="10672046"/>
                <a:ext cx="3240000" cy="14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 smtClean="0">
                    <a:solidFill>
                      <a:schemeClr val="accent6"/>
                    </a:solidFill>
                  </a:rPr>
                  <a:t>2.</a:t>
                </a:r>
                <a:endParaRPr lang="en-US" sz="88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3" name="Rechteck 152"/>
              <p:cNvSpPr>
                <a:spLocks/>
              </p:cNvSpPr>
              <p:nvPr/>
            </p:nvSpPr>
            <p:spPr>
              <a:xfrm>
                <a:off x="11329153" y="10959912"/>
                <a:ext cx="5545289" cy="864267"/>
              </a:xfrm>
              <a:prstGeom prst="rect">
                <a:avLst/>
              </a:prstGeom>
              <a:solidFill>
                <a:schemeClr val="accent6"/>
              </a:solidFill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31306604" y="9639306"/>
                <a:ext cx="4095867" cy="864267"/>
              </a:xfrm>
              <a:prstGeom prst="rect">
                <a:avLst/>
              </a:prstGeom>
              <a:solidFill>
                <a:schemeClr val="accent6"/>
              </a:solidFill>
              <a:ln w="1016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155" name="Gerade Verbindung 198"/>
              <p:cNvCxnSpPr/>
              <p:nvPr/>
            </p:nvCxnSpPr>
            <p:spPr>
              <a:xfrm>
                <a:off x="30789449" y="10071439"/>
                <a:ext cx="360000" cy="1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Gerade Verbindung 204"/>
              <p:cNvCxnSpPr/>
              <p:nvPr/>
            </p:nvCxnSpPr>
            <p:spPr>
              <a:xfrm>
                <a:off x="28070968" y="14270756"/>
                <a:ext cx="360000" cy="123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Gerade Verbindung 211"/>
              <p:cNvCxnSpPr/>
              <p:nvPr/>
            </p:nvCxnSpPr>
            <p:spPr>
              <a:xfrm flipV="1">
                <a:off x="28430967" y="10066931"/>
                <a:ext cx="2358478" cy="420382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Gerade Verbindung 276"/>
              <p:cNvCxnSpPr/>
              <p:nvPr/>
            </p:nvCxnSpPr>
            <p:spPr>
              <a:xfrm>
                <a:off x="17863865" y="11261923"/>
                <a:ext cx="360000" cy="123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Gerade Verbindung 281"/>
              <p:cNvCxnSpPr/>
              <p:nvPr/>
            </p:nvCxnSpPr>
            <p:spPr>
              <a:xfrm>
                <a:off x="18223863" y="11264397"/>
                <a:ext cx="2358479" cy="2877526"/>
              </a:xfrm>
              <a:prstGeom prst="line">
                <a:avLst/>
              </a:prstGeom>
              <a:ln w="101600" cap="rnd">
                <a:solidFill>
                  <a:schemeClr val="accent6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feld 160"/>
              <p:cNvSpPr txBox="1"/>
              <p:nvPr/>
            </p:nvSpPr>
            <p:spPr>
              <a:xfrm>
                <a:off x="20757836" y="13853221"/>
                <a:ext cx="145238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chemeClr val="accent6"/>
                    </a:solidFill>
                  </a:rPr>
                  <a:t>(-2)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99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F306FB-B655-4431-864B-B9E07E7811A7}" type="slidenum">
              <a:rPr lang="en-GB" smtClean="0"/>
              <a:t>37</a:t>
            </a:fld>
            <a:endParaRPr lang="en-GB" dirty="0"/>
          </a:p>
        </p:txBody>
      </p:sp>
      <p:pic>
        <p:nvPicPr>
          <p:cNvPr id="9" name="video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16111.873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000" y="1440000"/>
            <a:ext cx="31201500" cy="175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38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000" y="1451610"/>
            <a:ext cx="31183103" cy="175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r>
              <a:rPr lang="en-GB" sz="10500" dirty="0" smtClean="0">
                <a:latin typeface="Lato" panose="020F0502020204030203" pitchFamily="34" charset="0"/>
              </a:rPr>
              <a:t>Compare Rankings</a:t>
            </a:r>
          </a:p>
          <a:p>
            <a:endParaRPr lang="en-GB" sz="10500" dirty="0" smtClean="0">
              <a:solidFill>
                <a:srgbClr val="007437"/>
              </a:solidFill>
              <a:latin typeface="Lato" panose="020F0502020204030203" pitchFamily="34" charset="0"/>
            </a:endParaRPr>
          </a:p>
        </p:txBody>
      </p:sp>
      <p:sp>
        <p:nvSpPr>
          <p:cNvPr id="13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</a:t>
            </a:r>
            <a:r>
              <a:rPr lang="en-GB" sz="10500" dirty="0"/>
              <a:t>Refinement</a:t>
            </a:r>
            <a:br>
              <a:rPr lang="en-GB" sz="10500" dirty="0"/>
            </a:br>
            <a:r>
              <a:rPr lang="en-GB" sz="10500" dirty="0"/>
              <a:t>and </a:t>
            </a:r>
            <a:r>
              <a:rPr lang="en-GB" sz="10500" dirty="0" smtClean="0"/>
              <a:t>Visual Feedback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/>
              <a:t>Flexible Mapping of</a:t>
            </a:r>
            <a:br>
              <a:rPr lang="en-GB" sz="10500" dirty="0"/>
            </a:br>
            <a:r>
              <a:rPr lang="en-GB" sz="10500" dirty="0"/>
              <a:t>Attributes to </a:t>
            </a:r>
            <a:r>
              <a:rPr lang="en-GB" sz="10500" dirty="0" smtClean="0"/>
              <a:t>Scores</a:t>
            </a:r>
            <a:endParaRPr lang="en-GB" sz="10500" dirty="0"/>
          </a:p>
          <a:p>
            <a:pPr marL="1371600" indent="-1371600">
              <a:buFont typeface="+mj-lt"/>
              <a:buAutoNum type="arabicPeriod"/>
            </a:pPr>
            <a:endParaRPr lang="en-GB" sz="10500" dirty="0" smtClean="0"/>
          </a:p>
        </p:txBody>
      </p:sp>
      <p:sp>
        <p:nvSpPr>
          <p:cNvPr id="14" name="new_req" hidden="1"/>
          <p:cNvSpPr txBox="1">
            <a:spLocks/>
          </p:cNvSpPr>
          <p:nvPr/>
        </p:nvSpPr>
        <p:spPr>
          <a:xfrm>
            <a:off x="19334435" y="4802087"/>
            <a:ext cx="1724632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0" dirty="0" smtClean="0"/>
              <a:t/>
            </a:r>
            <a:br>
              <a:rPr lang="en-GB" sz="10500" dirty="0" smtClean="0"/>
            </a:br>
            <a:endParaRPr lang="en-GB" sz="10500" dirty="0" smtClean="0"/>
          </a:p>
          <a:p>
            <a:pPr marL="1371600" indent="-1371600">
              <a:buFont typeface="+mj-lt"/>
              <a:buAutoNum type="arabicPeriod" startAt="6"/>
            </a:pPr>
            <a:endParaRPr lang="en-GB" sz="10500" dirty="0" smtClean="0"/>
          </a:p>
          <a:p>
            <a:pPr marL="1371600" indent="-1371600">
              <a:buFont typeface="+mj-lt"/>
              <a:buAutoNum type="arabicPeriod" startAt="8"/>
            </a:pPr>
            <a:endParaRPr lang="en-GB" sz="10500" dirty="0" smtClean="0"/>
          </a:p>
          <a:p>
            <a:pPr marL="1371600" indent="-1371600">
              <a:buFont typeface="+mj-lt"/>
              <a:buAutoNum type="arabicPeriod" startAt="9"/>
            </a:pPr>
            <a:r>
              <a:rPr lang="en-GB" sz="10500" dirty="0" smtClean="0"/>
              <a:t>Scalability</a:t>
            </a:r>
          </a:p>
        </p:txBody>
      </p:sp>
      <p:sp>
        <p:nvSpPr>
          <p:cNvPr id="1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w_req_highlight"/>
          <p:cNvSpPr/>
          <p:nvPr/>
        </p:nvSpPr>
        <p:spPr>
          <a:xfrm>
            <a:off x="13891581" y="9089847"/>
            <a:ext cx="8797601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Scalability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F37535-1AD7-4DDE-A8BB-B3E2D03B1C91}" type="slidenum">
              <a:rPr lang="en-GB" smtClean="0"/>
              <a:t>39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000" y="1451610"/>
            <a:ext cx="31183103" cy="175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qs_overlay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qs_title"/>
          <p:cNvSpPr txBox="1">
            <a:spLocks/>
          </p:cNvSpPr>
          <p:nvPr/>
        </p:nvSpPr>
        <p:spPr>
          <a:xfrm>
            <a:off x="1829039" y="824166"/>
            <a:ext cx="32922687" cy="3430059"/>
          </a:xfrm>
          <a:prstGeom prst="rect">
            <a:avLst/>
          </a:prstGeom>
        </p:spPr>
        <p:txBody>
          <a:bodyPr vert="horz" lIns="365812" tIns="182906" rIns="365812" bIns="182906" rtlCol="0" anchor="ctr">
            <a:normAutofit/>
          </a:bodyPr>
          <a:lstStyle>
            <a:lvl1pPr algn="ctr" defTabSz="3658118" rtl="0" eaLnBrk="1" latinLnBrk="0" hangingPunct="1">
              <a:spcBef>
                <a:spcPct val="0"/>
              </a:spcBef>
              <a:buNone/>
              <a:defRPr lang="en-US" sz="14700" b="0" kern="1200" noProof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GB" smtClean="0"/>
              <a:t>10 Requirements</a:t>
            </a:r>
            <a:endParaRPr lang="en-GB" dirty="0"/>
          </a:p>
        </p:txBody>
      </p:sp>
      <p:sp>
        <p:nvSpPr>
          <p:cNvPr id="12" name="reqs_r"/>
          <p:cNvSpPr txBox="1">
            <a:spLocks/>
          </p:cNvSpPr>
          <p:nvPr/>
        </p:nvSpPr>
        <p:spPr>
          <a:xfrm>
            <a:off x="19334436" y="4802841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r>
              <a:rPr lang="en-GB" sz="10500" dirty="0" smtClean="0">
                <a:latin typeface="Lato" panose="020F0502020204030203" pitchFamily="34" charset="0"/>
              </a:rPr>
              <a:t>Compare Rankings</a:t>
            </a:r>
          </a:p>
          <a:p>
            <a:endParaRPr lang="en-GB" sz="10500" dirty="0" smtClean="0">
              <a:solidFill>
                <a:srgbClr val="007437"/>
              </a:solidFill>
              <a:latin typeface="Lato" panose="020F0502020204030203" pitchFamily="34" charset="0"/>
            </a:endParaRPr>
          </a:p>
        </p:txBody>
      </p:sp>
      <p:sp>
        <p:nvSpPr>
          <p:cNvPr id="13" name="reqs_l"/>
          <p:cNvSpPr txBox="1">
            <a:spLocks/>
          </p:cNvSpPr>
          <p:nvPr/>
        </p:nvSpPr>
        <p:spPr>
          <a:xfrm>
            <a:off x="1829039" y="4802087"/>
            <a:ext cx="3292268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Refinement</a:t>
            </a:r>
            <a:br>
              <a:rPr lang="en-GB" sz="10500" dirty="0" smtClean="0"/>
            </a:br>
            <a:r>
              <a:rPr lang="en-GB" sz="10500" dirty="0" smtClean="0"/>
              <a:t>and Visual Feedback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/>
              <a:t>Flexible Mapping of</a:t>
            </a:r>
            <a:br>
              <a:rPr lang="en-GB" sz="10500" dirty="0"/>
            </a:br>
            <a:r>
              <a:rPr lang="en-GB" sz="10500" dirty="0"/>
              <a:t>Attributes to </a:t>
            </a:r>
            <a:r>
              <a:rPr lang="en-GB" sz="10500" dirty="0" smtClean="0"/>
              <a:t>Scores</a:t>
            </a:r>
            <a:endParaRPr lang="en-GB" sz="10500" dirty="0"/>
          </a:p>
        </p:txBody>
      </p:sp>
      <p:sp>
        <p:nvSpPr>
          <p:cNvPr id="14" name="new_req"/>
          <p:cNvSpPr txBox="1">
            <a:spLocks/>
          </p:cNvSpPr>
          <p:nvPr/>
        </p:nvSpPr>
        <p:spPr>
          <a:xfrm>
            <a:off x="19334435" y="4802087"/>
            <a:ext cx="17246327" cy="13582078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07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8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7200" kern="120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0" dirty="0" smtClean="0"/>
          </a:p>
          <a:p>
            <a:pPr marL="1371600" indent="-1371600">
              <a:buFont typeface="+mj-lt"/>
              <a:buAutoNum type="arabicPeriod" startAt="7"/>
            </a:pPr>
            <a:r>
              <a:rPr lang="en-GB" sz="10500" dirty="0" smtClean="0"/>
              <a:t>Scalability</a:t>
            </a:r>
          </a:p>
        </p:txBody>
      </p:sp>
      <p:sp>
        <p:nvSpPr>
          <p:cNvPr id="15" name="reqs_new_overlay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w_req_highlight"/>
          <p:cNvSpPr/>
          <p:nvPr/>
        </p:nvSpPr>
        <p:spPr>
          <a:xfrm>
            <a:off x="13891581" y="9089847"/>
            <a:ext cx="8797601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Scalability</a:t>
            </a:r>
            <a:endParaRPr lang="en-GB" sz="15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"/>
    </mc:Choice>
    <mc:Fallback xmlns="">
      <p:transition advClick="0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0 L 0.15762 -0.13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1" y="-65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6" grpId="1"/>
      <p:bldP spid="1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10 Requirements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7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Scalability</a:t>
            </a:r>
            <a:endParaRPr lang="en-GB" noProof="0" dirty="0"/>
          </a:p>
        </p:txBody>
      </p:sp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DC86E1-7388-48A3-BB2D-91C3CBB8AAB7}" type="slidenum">
              <a:rPr lang="en-GB" smtClean="0"/>
              <a:t>40</a:t>
            </a:fld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631208" y="11954811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8641186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631208" y="14834544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grpSp>
        <p:nvGrpSpPr>
          <p:cNvPr id="2" name="Split"/>
          <p:cNvGrpSpPr/>
          <p:nvPr/>
        </p:nvGrpSpPr>
        <p:grpSpPr>
          <a:xfrm>
            <a:off x="15841188" y="7121823"/>
            <a:ext cx="15158605" cy="8864854"/>
            <a:chOff x="15841188" y="7121823"/>
            <a:chExt cx="15158605" cy="8864854"/>
          </a:xfrm>
        </p:grpSpPr>
        <p:sp>
          <p:nvSpPr>
            <p:cNvPr id="16" name="Textfeld 15"/>
            <p:cNvSpPr txBox="1"/>
            <p:nvPr/>
          </p:nvSpPr>
          <p:spPr>
            <a:xfrm>
              <a:off x="15842109" y="7121823"/>
              <a:ext cx="9367848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dirty="0"/>
            </a:p>
          </p:txBody>
        </p:sp>
        <p:sp>
          <p:nvSpPr>
            <p:cNvPr id="17" name="Rechteck 16"/>
            <p:cNvSpPr>
              <a:spLocks/>
            </p:cNvSpPr>
            <p:nvPr/>
          </p:nvSpPr>
          <p:spPr>
            <a:xfrm>
              <a:off x="15912521" y="9480756"/>
              <a:ext cx="9297436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8" name="Rechteck 17"/>
            <p:cNvSpPr>
              <a:spLocks/>
            </p:cNvSpPr>
            <p:nvPr/>
          </p:nvSpPr>
          <p:spPr>
            <a:xfrm>
              <a:off x="15912520" y="10802544"/>
              <a:ext cx="811569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4807105" y="7121823"/>
              <a:ext cx="2592287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7399392" y="7121823"/>
              <a:ext cx="3565319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dirty="0"/>
            </a:p>
          </p:txBody>
        </p:sp>
        <p:grpSp>
          <p:nvGrpSpPr>
            <p:cNvPr id="21" name="G2"/>
            <p:cNvGrpSpPr/>
            <p:nvPr/>
          </p:nvGrpSpPr>
          <p:grpSpPr>
            <a:xfrm>
              <a:off x="23582969" y="10802544"/>
              <a:ext cx="5020323" cy="870365"/>
              <a:chOff x="20189634" y="10802544"/>
              <a:chExt cx="5020323" cy="870365"/>
            </a:xfrm>
          </p:grpSpPr>
          <p:sp>
            <p:nvSpPr>
              <p:cNvPr id="22" name="Rechteck 21"/>
              <p:cNvSpPr>
                <a:spLocks/>
              </p:cNvSpPr>
              <p:nvPr/>
            </p:nvSpPr>
            <p:spPr>
              <a:xfrm>
                <a:off x="20279934" y="10802544"/>
                <a:ext cx="4930023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3" name="Gerade Verbindung 22"/>
              <p:cNvCxnSpPr/>
              <p:nvPr/>
            </p:nvCxnSpPr>
            <p:spPr>
              <a:xfrm>
                <a:off x="20189634" y="10808909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1"/>
            <p:cNvGrpSpPr/>
            <p:nvPr/>
          </p:nvGrpSpPr>
          <p:grpSpPr>
            <a:xfrm>
              <a:off x="24642526" y="9480756"/>
              <a:ext cx="4593071" cy="864267"/>
              <a:chOff x="20810538" y="9480756"/>
              <a:chExt cx="4593071" cy="864267"/>
            </a:xfrm>
          </p:grpSpPr>
          <p:cxnSp>
            <p:nvCxnSpPr>
              <p:cNvPr id="25" name="Gerade Verbindung 24"/>
              <p:cNvCxnSpPr/>
              <p:nvPr/>
            </p:nvCxnSpPr>
            <p:spPr>
              <a:xfrm>
                <a:off x="20810538" y="948075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hteck 25"/>
              <p:cNvSpPr>
                <a:spLocks/>
              </p:cNvSpPr>
              <p:nvPr/>
            </p:nvSpPr>
            <p:spPr>
              <a:xfrm>
                <a:off x="20858665" y="9480756"/>
                <a:ext cx="454494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V2"/>
            <p:cNvGrpSpPr/>
            <p:nvPr/>
          </p:nvGrpSpPr>
          <p:grpSpPr>
            <a:xfrm>
              <a:off x="26175258" y="10801415"/>
              <a:ext cx="2516996" cy="865396"/>
              <a:chOff x="25209957" y="10801415"/>
              <a:chExt cx="3555515" cy="865396"/>
            </a:xfrm>
          </p:grpSpPr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25310018" y="10802544"/>
                <a:ext cx="3455454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Gerade Verbindung 28"/>
              <p:cNvCxnSpPr/>
              <p:nvPr/>
            </p:nvCxnSpPr>
            <p:spPr>
              <a:xfrm>
                <a:off x="25209957" y="10801415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V1"/>
            <p:cNvGrpSpPr/>
            <p:nvPr/>
          </p:nvGrpSpPr>
          <p:grpSpPr>
            <a:xfrm>
              <a:off x="27169659" y="9480756"/>
              <a:ext cx="2685594" cy="864267"/>
              <a:chOff x="25416533" y="9480756"/>
              <a:chExt cx="4046158" cy="864267"/>
            </a:xfrm>
          </p:grpSpPr>
          <p:sp>
            <p:nvSpPr>
              <p:cNvPr id="31" name="Rechteck 30"/>
              <p:cNvSpPr>
                <a:spLocks/>
              </p:cNvSpPr>
              <p:nvPr/>
            </p:nvSpPr>
            <p:spPr>
              <a:xfrm>
                <a:off x="25503181" y="9480756"/>
                <a:ext cx="395951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Gerade Verbindung 31"/>
              <p:cNvCxnSpPr/>
              <p:nvPr/>
            </p:nvCxnSpPr>
            <p:spPr>
              <a:xfrm>
                <a:off x="25416533" y="9480756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hteck 34"/>
            <p:cNvSpPr>
              <a:spLocks/>
            </p:cNvSpPr>
            <p:nvPr/>
          </p:nvSpPr>
          <p:spPr>
            <a:xfrm>
              <a:off x="15902542" y="12242677"/>
              <a:ext cx="9429179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36" name="G5"/>
            <p:cNvGrpSpPr/>
            <p:nvPr/>
          </p:nvGrpSpPr>
          <p:grpSpPr>
            <a:xfrm>
              <a:off x="24725119" y="12243563"/>
              <a:ext cx="556730" cy="864886"/>
              <a:chOff x="24735097" y="15123430"/>
              <a:chExt cx="556730" cy="864886"/>
            </a:xfrm>
          </p:grpSpPr>
          <p:sp>
            <p:nvSpPr>
              <p:cNvPr id="40" name="Rechteck 39"/>
              <p:cNvSpPr>
                <a:spLocks/>
              </p:cNvSpPr>
              <p:nvPr/>
            </p:nvSpPr>
            <p:spPr>
              <a:xfrm>
                <a:off x="24832408" y="15123430"/>
                <a:ext cx="45941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Gerade Verbindung 40"/>
              <p:cNvCxnSpPr/>
              <p:nvPr/>
            </p:nvCxnSpPr>
            <p:spPr>
              <a:xfrm>
                <a:off x="24735097" y="1512431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V5"/>
            <p:cNvGrpSpPr/>
            <p:nvPr/>
          </p:nvGrpSpPr>
          <p:grpSpPr>
            <a:xfrm>
              <a:off x="25286087" y="12242677"/>
              <a:ext cx="947916" cy="864886"/>
              <a:chOff x="25296065" y="15122544"/>
              <a:chExt cx="947916" cy="864886"/>
            </a:xfrm>
          </p:grpSpPr>
          <p:sp>
            <p:nvSpPr>
              <p:cNvPr id="38" name="Rechteck 37"/>
              <p:cNvSpPr>
                <a:spLocks/>
              </p:cNvSpPr>
              <p:nvPr/>
            </p:nvSpPr>
            <p:spPr>
              <a:xfrm>
                <a:off x="25383305" y="15122544"/>
                <a:ext cx="86067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9" name="Gerade Verbindung 38"/>
              <p:cNvCxnSpPr/>
              <p:nvPr/>
            </p:nvCxnSpPr>
            <p:spPr>
              <a:xfrm>
                <a:off x="25296065" y="15123430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echteck 43"/>
            <p:cNvSpPr>
              <a:spLocks/>
            </p:cNvSpPr>
            <p:nvPr/>
          </p:nvSpPr>
          <p:spPr>
            <a:xfrm>
              <a:off x="15912520" y="13682544"/>
              <a:ext cx="774520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45" name="G4"/>
            <p:cNvGrpSpPr/>
            <p:nvPr/>
          </p:nvGrpSpPr>
          <p:grpSpPr>
            <a:xfrm>
              <a:off x="23149955" y="13682544"/>
              <a:ext cx="1707096" cy="871722"/>
              <a:chOff x="23149955" y="13682544"/>
              <a:chExt cx="1707096" cy="871722"/>
            </a:xfrm>
          </p:grpSpPr>
          <p:sp>
            <p:nvSpPr>
              <p:cNvPr id="49" name="Rechteck 48"/>
              <p:cNvSpPr>
                <a:spLocks/>
              </p:cNvSpPr>
              <p:nvPr/>
            </p:nvSpPr>
            <p:spPr>
              <a:xfrm>
                <a:off x="23231679" y="13682544"/>
                <a:ext cx="162537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" name="Gerade Verbindung 49"/>
              <p:cNvCxnSpPr/>
              <p:nvPr/>
            </p:nvCxnSpPr>
            <p:spPr>
              <a:xfrm>
                <a:off x="23149955" y="1369026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V4"/>
            <p:cNvGrpSpPr/>
            <p:nvPr/>
          </p:nvGrpSpPr>
          <p:grpSpPr>
            <a:xfrm>
              <a:off x="24857050" y="13682544"/>
              <a:ext cx="1282204" cy="871722"/>
              <a:chOff x="24857050" y="13682544"/>
              <a:chExt cx="1282204" cy="871722"/>
            </a:xfrm>
          </p:grpSpPr>
          <p:sp>
            <p:nvSpPr>
              <p:cNvPr id="47" name="Rechteck 46"/>
              <p:cNvSpPr>
                <a:spLocks/>
              </p:cNvSpPr>
              <p:nvPr/>
            </p:nvSpPr>
            <p:spPr>
              <a:xfrm>
                <a:off x="24944158" y="13682544"/>
                <a:ext cx="119509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8" name="Gerade Verbindung 47"/>
              <p:cNvCxnSpPr/>
              <p:nvPr/>
            </p:nvCxnSpPr>
            <p:spPr>
              <a:xfrm>
                <a:off x="24857050" y="13690266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A"/>
            <p:cNvSpPr txBox="1"/>
            <p:nvPr/>
          </p:nvSpPr>
          <p:spPr>
            <a:xfrm>
              <a:off x="15841188" y="7121823"/>
              <a:ext cx="8965918" cy="1724080"/>
            </a:xfrm>
            <a:prstGeom prst="rect">
              <a:avLst/>
            </a:prstGeom>
            <a:noFill/>
            <a:ln w="508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52" name="B"/>
            <p:cNvSpPr txBox="1"/>
            <p:nvPr/>
          </p:nvSpPr>
          <p:spPr>
            <a:xfrm>
              <a:off x="24771101" y="7121823"/>
              <a:ext cx="2592287" cy="1724080"/>
            </a:xfrm>
            <a:prstGeom prst="rect">
              <a:avLst/>
            </a:prstGeom>
            <a:noFill/>
            <a:ln w="508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53" name="C"/>
            <p:cNvSpPr txBox="1"/>
            <p:nvPr/>
          </p:nvSpPr>
          <p:spPr>
            <a:xfrm>
              <a:off x="27435396" y="7121823"/>
              <a:ext cx="3564397" cy="1724080"/>
            </a:xfrm>
            <a:prstGeom prst="rect">
              <a:avLst/>
            </a:prstGeom>
            <a:noFill/>
            <a:ln w="508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56" name="Rechteck 55"/>
            <p:cNvSpPr>
              <a:spLocks/>
            </p:cNvSpPr>
            <p:nvPr/>
          </p:nvSpPr>
          <p:spPr>
            <a:xfrm>
              <a:off x="15902542" y="15122410"/>
              <a:ext cx="5323079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57" name="G3"/>
            <p:cNvGrpSpPr/>
            <p:nvPr/>
          </p:nvGrpSpPr>
          <p:grpSpPr>
            <a:xfrm>
              <a:off x="21145790" y="15122410"/>
              <a:ext cx="2183486" cy="864267"/>
              <a:chOff x="21155768" y="12242544"/>
              <a:chExt cx="2183486" cy="864267"/>
            </a:xfrm>
          </p:grpSpPr>
          <p:sp>
            <p:nvSpPr>
              <p:cNvPr id="61" name="Rechteck 60"/>
              <p:cNvSpPr>
                <a:spLocks/>
              </p:cNvSpPr>
              <p:nvPr/>
            </p:nvSpPr>
            <p:spPr>
              <a:xfrm>
                <a:off x="21232328" y="12242544"/>
                <a:ext cx="210692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2" name="Gerade Verbindung 61"/>
              <p:cNvCxnSpPr/>
              <p:nvPr/>
            </p:nvCxnSpPr>
            <p:spPr>
              <a:xfrm>
                <a:off x="21155768" y="12242544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V3"/>
            <p:cNvGrpSpPr/>
            <p:nvPr/>
          </p:nvGrpSpPr>
          <p:grpSpPr>
            <a:xfrm>
              <a:off x="23329276" y="15122410"/>
              <a:ext cx="2474389" cy="864267"/>
              <a:chOff x="23339254" y="12242544"/>
              <a:chExt cx="2474389" cy="864267"/>
            </a:xfrm>
          </p:grpSpPr>
          <p:sp>
            <p:nvSpPr>
              <p:cNvPr id="59" name="Rechteck 58"/>
              <p:cNvSpPr>
                <a:spLocks/>
              </p:cNvSpPr>
              <p:nvPr/>
            </p:nvSpPr>
            <p:spPr>
              <a:xfrm>
                <a:off x="23439883" y="12242544"/>
                <a:ext cx="237376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0" name="Gerade Verbindung 59"/>
              <p:cNvCxnSpPr/>
              <p:nvPr/>
            </p:nvCxnSpPr>
            <p:spPr>
              <a:xfrm>
                <a:off x="23339254" y="12242811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Score"/>
          <p:cNvGrpSpPr/>
          <p:nvPr/>
        </p:nvGrpSpPr>
        <p:grpSpPr>
          <a:xfrm>
            <a:off x="15841186" y="7121823"/>
            <a:ext cx="7200000" cy="8864988"/>
            <a:chOff x="21600000" y="7121823"/>
            <a:chExt cx="7200000" cy="8864988"/>
          </a:xfrm>
        </p:grpSpPr>
        <p:sp>
          <p:nvSpPr>
            <p:cNvPr id="73" name="Textfeld 72"/>
            <p:cNvSpPr txBox="1"/>
            <p:nvPr/>
          </p:nvSpPr>
          <p:spPr>
            <a:xfrm>
              <a:off x="21600000" y="7121823"/>
              <a:ext cx="7200000" cy="172408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74" name="Rechteck 73"/>
            <p:cNvSpPr>
              <a:spLocks/>
            </p:cNvSpPr>
            <p:nvPr/>
          </p:nvSpPr>
          <p:spPr>
            <a:xfrm>
              <a:off x="21685725" y="9480756"/>
              <a:ext cx="6519833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75" name="Rechteck 74"/>
            <p:cNvSpPr>
              <a:spLocks/>
            </p:cNvSpPr>
            <p:nvPr/>
          </p:nvSpPr>
          <p:spPr>
            <a:xfrm>
              <a:off x="21685725" y="10802544"/>
              <a:ext cx="6123789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76" name="Rechteck 75"/>
            <p:cNvSpPr>
              <a:spLocks/>
            </p:cNvSpPr>
            <p:nvPr/>
          </p:nvSpPr>
          <p:spPr>
            <a:xfrm>
              <a:off x="21685725" y="12242544"/>
              <a:ext cx="5367705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77" name="Rechteck 76"/>
            <p:cNvSpPr>
              <a:spLocks/>
            </p:cNvSpPr>
            <p:nvPr/>
          </p:nvSpPr>
          <p:spPr>
            <a:xfrm>
              <a:off x="21685725" y="13682544"/>
              <a:ext cx="4431601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78" name="Rechteck 77"/>
            <p:cNvSpPr>
              <a:spLocks/>
            </p:cNvSpPr>
            <p:nvPr/>
          </p:nvSpPr>
          <p:spPr>
            <a:xfrm>
              <a:off x="21685725" y="15122544"/>
              <a:ext cx="3061894" cy="864267"/>
            </a:xfrm>
            <a:prstGeom prst="rect">
              <a:avLst/>
            </a:prstGeom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Score_Collapse"/>
          <p:cNvGrpSpPr/>
          <p:nvPr/>
        </p:nvGrpSpPr>
        <p:grpSpPr>
          <a:xfrm>
            <a:off x="15831206" y="7121421"/>
            <a:ext cx="1021693" cy="8864989"/>
            <a:chOff x="21599982" y="7121822"/>
            <a:chExt cx="9542749" cy="8864989"/>
          </a:xfrm>
        </p:grpSpPr>
        <p:sp>
          <p:nvSpPr>
            <p:cNvPr id="80" name="Textfeld 79"/>
            <p:cNvSpPr txBox="1"/>
            <p:nvPr/>
          </p:nvSpPr>
          <p:spPr>
            <a:xfrm>
              <a:off x="21599982" y="7121822"/>
              <a:ext cx="9542749" cy="1724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365812" tIns="182906" rIns="365812" bIns="182906" rtlCol="0">
              <a:spAutoFit/>
            </a:bodyPr>
            <a:lstStyle>
              <a:defPPr>
                <a:defRPr lang="en-US"/>
              </a:defPPr>
              <a:lvl1pPr>
                <a:defRPr sz="8800"/>
              </a:lvl1pPr>
            </a:lstStyle>
            <a:p>
              <a:pPr algn="ctr"/>
              <a:endParaRPr lang="en-US" sz="3200" dirty="0"/>
            </a:p>
          </p:txBody>
        </p:sp>
        <p:sp>
          <p:nvSpPr>
            <p:cNvPr id="81" name="Rechteck 80"/>
            <p:cNvSpPr>
              <a:spLocks/>
            </p:cNvSpPr>
            <p:nvPr/>
          </p:nvSpPr>
          <p:spPr>
            <a:xfrm>
              <a:off x="22311710" y="9480756"/>
              <a:ext cx="8069875" cy="8642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016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82" name="Rechteck 81"/>
            <p:cNvSpPr>
              <a:spLocks/>
            </p:cNvSpPr>
            <p:nvPr/>
          </p:nvSpPr>
          <p:spPr>
            <a:xfrm>
              <a:off x="22311710" y="10802544"/>
              <a:ext cx="8069875" cy="8642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016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83" name="Rechteck 82"/>
            <p:cNvSpPr>
              <a:spLocks/>
            </p:cNvSpPr>
            <p:nvPr/>
          </p:nvSpPr>
          <p:spPr>
            <a:xfrm>
              <a:off x="22311710" y="12242544"/>
              <a:ext cx="8069875" cy="86426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016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84" name="Rechteck 83"/>
            <p:cNvSpPr>
              <a:spLocks/>
            </p:cNvSpPr>
            <p:nvPr/>
          </p:nvSpPr>
          <p:spPr>
            <a:xfrm>
              <a:off x="22311710" y="13682544"/>
              <a:ext cx="8069875" cy="86426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016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sp>
          <p:nvSpPr>
            <p:cNvPr id="85" name="Rechteck 84"/>
            <p:cNvSpPr>
              <a:spLocks/>
            </p:cNvSpPr>
            <p:nvPr/>
          </p:nvSpPr>
          <p:spPr>
            <a:xfrm>
              <a:off x="22311710" y="15122544"/>
              <a:ext cx="8069875" cy="8642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6852899" y="7121823"/>
            <a:ext cx="13282009" cy="8869813"/>
            <a:chOff x="16852899" y="7121823"/>
            <a:chExt cx="13282009" cy="8869813"/>
          </a:xfrm>
        </p:grpSpPr>
        <p:grpSp>
          <p:nvGrpSpPr>
            <p:cNvPr id="93" name="Score_Collapse"/>
            <p:cNvGrpSpPr/>
            <p:nvPr/>
          </p:nvGrpSpPr>
          <p:grpSpPr>
            <a:xfrm>
              <a:off x="16852899" y="7121823"/>
              <a:ext cx="1021693" cy="8864989"/>
              <a:chOff x="21599982" y="7121822"/>
              <a:chExt cx="9542749" cy="8864989"/>
            </a:xfrm>
          </p:grpSpPr>
          <p:sp>
            <p:nvSpPr>
              <p:cNvPr id="94" name="Textfeld 93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95" name="Rechteck 94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Rechteck 95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Rechteck 96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echteck 97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Rechteck 98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Score_Collapse"/>
            <p:cNvGrpSpPr/>
            <p:nvPr/>
          </p:nvGrpSpPr>
          <p:grpSpPr>
            <a:xfrm>
              <a:off x="17874592" y="7122225"/>
              <a:ext cx="1021693" cy="8864989"/>
              <a:chOff x="21599982" y="7121822"/>
              <a:chExt cx="9542749" cy="8864989"/>
            </a:xfrm>
          </p:grpSpPr>
          <p:sp>
            <p:nvSpPr>
              <p:cNvPr id="101" name="Textfeld 100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02" name="Rechteck 101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Rechteck 102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Rechteck 103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Rechteck 104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Rechteck 105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7" name="Score_Collapse"/>
            <p:cNvGrpSpPr/>
            <p:nvPr/>
          </p:nvGrpSpPr>
          <p:grpSpPr>
            <a:xfrm>
              <a:off x="18896285" y="7122627"/>
              <a:ext cx="1021693" cy="8864989"/>
              <a:chOff x="21599982" y="7121822"/>
              <a:chExt cx="9542749" cy="8864989"/>
            </a:xfrm>
          </p:grpSpPr>
          <p:sp>
            <p:nvSpPr>
              <p:cNvPr id="108" name="Textfeld 107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09" name="Rechteck 108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Rechteck 109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Rechteck 110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Rechteck 111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Rechteck 112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4" name="Score_Collapse"/>
            <p:cNvGrpSpPr/>
            <p:nvPr/>
          </p:nvGrpSpPr>
          <p:grpSpPr>
            <a:xfrm>
              <a:off x="19917978" y="7123029"/>
              <a:ext cx="1021693" cy="8864989"/>
              <a:chOff x="21599982" y="7121822"/>
              <a:chExt cx="9542749" cy="8864989"/>
            </a:xfrm>
          </p:grpSpPr>
          <p:sp>
            <p:nvSpPr>
              <p:cNvPr id="115" name="Textfeld 114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16" name="Rechteck 115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Rechteck 116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Rechteck 117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Rechteck 118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Rechteck 119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1" name="Score_Collapse"/>
            <p:cNvGrpSpPr/>
            <p:nvPr/>
          </p:nvGrpSpPr>
          <p:grpSpPr>
            <a:xfrm>
              <a:off x="20939671" y="7123431"/>
              <a:ext cx="1021693" cy="8864989"/>
              <a:chOff x="21599982" y="7121822"/>
              <a:chExt cx="9542749" cy="8864989"/>
            </a:xfrm>
          </p:grpSpPr>
          <p:sp>
            <p:nvSpPr>
              <p:cNvPr id="122" name="Textfeld 121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23" name="Rechteck 122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Rechteck 123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Rechteck 124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hteck 125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Rechteck 126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8" name="Score_Collapse"/>
            <p:cNvGrpSpPr/>
            <p:nvPr/>
          </p:nvGrpSpPr>
          <p:grpSpPr>
            <a:xfrm>
              <a:off x="21961364" y="7123833"/>
              <a:ext cx="1021693" cy="8864989"/>
              <a:chOff x="21599982" y="7121822"/>
              <a:chExt cx="9542749" cy="8864989"/>
            </a:xfrm>
          </p:grpSpPr>
          <p:sp>
            <p:nvSpPr>
              <p:cNvPr id="129" name="Textfeld 128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30" name="Rechteck 129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Rechteck 130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Rechteck 131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Rechteck 132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Rechteck 133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5" name="Score_Collapse"/>
            <p:cNvGrpSpPr/>
            <p:nvPr/>
          </p:nvGrpSpPr>
          <p:grpSpPr>
            <a:xfrm>
              <a:off x="22983057" y="7124235"/>
              <a:ext cx="1021693" cy="8864989"/>
              <a:chOff x="21599982" y="7121822"/>
              <a:chExt cx="9542749" cy="8864989"/>
            </a:xfrm>
          </p:grpSpPr>
          <p:sp>
            <p:nvSpPr>
              <p:cNvPr id="136" name="Textfeld 135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37" name="Rechteck 136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Rechteck 137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Rechteck 138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Rechteck 139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Rechteck 140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2" name="Score_Collapse"/>
            <p:cNvGrpSpPr/>
            <p:nvPr/>
          </p:nvGrpSpPr>
          <p:grpSpPr>
            <a:xfrm>
              <a:off x="24004750" y="7124637"/>
              <a:ext cx="1021693" cy="8864989"/>
              <a:chOff x="21599982" y="7121822"/>
              <a:chExt cx="9542749" cy="8864989"/>
            </a:xfrm>
          </p:grpSpPr>
          <p:sp>
            <p:nvSpPr>
              <p:cNvPr id="143" name="Textfeld 142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44" name="Rechteck 143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hteck 144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hteck 145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Rechteck 146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Rechteck 147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9" name="Score_Collapse"/>
            <p:cNvGrpSpPr/>
            <p:nvPr/>
          </p:nvGrpSpPr>
          <p:grpSpPr>
            <a:xfrm>
              <a:off x="25026443" y="7125039"/>
              <a:ext cx="1021693" cy="8864989"/>
              <a:chOff x="21599982" y="7121822"/>
              <a:chExt cx="9542749" cy="8864989"/>
            </a:xfrm>
          </p:grpSpPr>
          <p:sp>
            <p:nvSpPr>
              <p:cNvPr id="150" name="Textfeld 149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51" name="Rechteck 150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Rechteck 151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Rechteck 152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Rechteck 153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Rechteck 154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6" name="Score_Collapse"/>
            <p:cNvGrpSpPr/>
            <p:nvPr/>
          </p:nvGrpSpPr>
          <p:grpSpPr>
            <a:xfrm>
              <a:off x="26048136" y="7125441"/>
              <a:ext cx="1021693" cy="8864989"/>
              <a:chOff x="21599982" y="7121822"/>
              <a:chExt cx="9542749" cy="8864989"/>
            </a:xfrm>
          </p:grpSpPr>
          <p:sp>
            <p:nvSpPr>
              <p:cNvPr id="157" name="Textfeld 156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58" name="Rechteck 157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Rechteck 158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Rechteck 159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Rechteck 160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Rechteck 161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3" name="Score_Collapse"/>
            <p:cNvGrpSpPr/>
            <p:nvPr/>
          </p:nvGrpSpPr>
          <p:grpSpPr>
            <a:xfrm>
              <a:off x="27069829" y="7125843"/>
              <a:ext cx="1021693" cy="8864989"/>
              <a:chOff x="21599982" y="7121822"/>
              <a:chExt cx="9542749" cy="8864989"/>
            </a:xfrm>
          </p:grpSpPr>
          <p:sp>
            <p:nvSpPr>
              <p:cNvPr id="164" name="Textfeld 163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65" name="Rechteck 164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Rechteck 165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hteck 166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hteck 167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Rechteck 168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0" name="Score_Collapse"/>
            <p:cNvGrpSpPr/>
            <p:nvPr/>
          </p:nvGrpSpPr>
          <p:grpSpPr>
            <a:xfrm>
              <a:off x="28091522" y="7126245"/>
              <a:ext cx="1021693" cy="8864989"/>
              <a:chOff x="21599982" y="7121822"/>
              <a:chExt cx="9542749" cy="8864989"/>
            </a:xfrm>
          </p:grpSpPr>
          <p:sp>
            <p:nvSpPr>
              <p:cNvPr id="171" name="Textfeld 170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72" name="Rechteck 171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Rechteck 172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Rechteck 173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Rechteck 174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Rechteck 175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7" name="Score_Collapse"/>
            <p:cNvGrpSpPr/>
            <p:nvPr/>
          </p:nvGrpSpPr>
          <p:grpSpPr>
            <a:xfrm>
              <a:off x="29113215" y="7126647"/>
              <a:ext cx="1021693" cy="8864989"/>
              <a:chOff x="21599982" y="7121822"/>
              <a:chExt cx="9542749" cy="8864989"/>
            </a:xfrm>
          </p:grpSpPr>
          <p:sp>
            <p:nvSpPr>
              <p:cNvPr id="178" name="Textfeld 177"/>
              <p:cNvSpPr txBox="1"/>
              <p:nvPr/>
            </p:nvSpPr>
            <p:spPr>
              <a:xfrm>
                <a:off x="21599982" y="7121822"/>
                <a:ext cx="9542749" cy="17244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lIns="365812" tIns="182906" rIns="365812" bIns="182906" rtlCol="0">
                <a:spAutoFit/>
              </a:bodyPr>
              <a:lstStyle>
                <a:defPPr>
                  <a:defRPr lang="en-US"/>
                </a:defPPr>
                <a:lvl1pPr>
                  <a:defRPr sz="8800"/>
                </a:lvl1pPr>
              </a:lstStyle>
              <a:p>
                <a:pPr algn="ctr"/>
                <a:endParaRPr lang="en-US" sz="3200" dirty="0"/>
              </a:p>
            </p:txBody>
          </p:sp>
          <p:sp>
            <p:nvSpPr>
              <p:cNvPr id="179" name="Rechteck 178"/>
              <p:cNvSpPr>
                <a:spLocks/>
              </p:cNvSpPr>
              <p:nvPr/>
            </p:nvSpPr>
            <p:spPr>
              <a:xfrm>
                <a:off x="22311710" y="9480756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Rechteck 179"/>
              <p:cNvSpPr>
                <a:spLocks/>
              </p:cNvSpPr>
              <p:nvPr/>
            </p:nvSpPr>
            <p:spPr>
              <a:xfrm>
                <a:off x="22311710" y="10802544"/>
                <a:ext cx="8069875" cy="8642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016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Rechteck 180"/>
              <p:cNvSpPr>
                <a:spLocks/>
              </p:cNvSpPr>
              <p:nvPr/>
            </p:nvSpPr>
            <p:spPr>
              <a:xfrm>
                <a:off x="22311710" y="12242544"/>
                <a:ext cx="8069875" cy="8642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016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Rechteck 181"/>
              <p:cNvSpPr>
                <a:spLocks/>
              </p:cNvSpPr>
              <p:nvPr/>
            </p:nvSpPr>
            <p:spPr>
              <a:xfrm>
                <a:off x="22311710" y="13682544"/>
                <a:ext cx="8069875" cy="86426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016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Rechteck 182"/>
              <p:cNvSpPr>
                <a:spLocks/>
              </p:cNvSpPr>
              <p:nvPr/>
            </p:nvSpPr>
            <p:spPr>
              <a:xfrm>
                <a:off x="22311710" y="15122544"/>
                <a:ext cx="8069875" cy="86426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016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7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10 Requirements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829038" y="4802087"/>
            <a:ext cx="18592561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Cause of Rank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Support Multiple Attributes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Interactive Refinement </a:t>
            </a:r>
            <a:br>
              <a:rPr lang="en-GB" sz="10500" dirty="0" smtClean="0"/>
            </a:br>
            <a:r>
              <a:rPr lang="en-GB" sz="10500" dirty="0" smtClean="0"/>
              <a:t>and Visual Feedback</a:t>
            </a:r>
          </a:p>
          <a:p>
            <a:pPr marL="1371600" indent="-1371600">
              <a:buFont typeface="+mj-lt"/>
              <a:buAutoNum type="arabicPeriod"/>
            </a:pPr>
            <a:r>
              <a:rPr lang="en-GB" sz="10500" dirty="0"/>
              <a:t>Flexible Mapping </a:t>
            </a:r>
            <a:br>
              <a:rPr lang="en-GB" sz="10500" dirty="0"/>
            </a:br>
            <a:r>
              <a:rPr lang="en-GB" sz="10500" dirty="0"/>
              <a:t>of Attributes to </a:t>
            </a:r>
            <a:r>
              <a:rPr lang="en-GB" sz="10500" dirty="0" smtClean="0"/>
              <a:t>Scores</a:t>
            </a:r>
            <a:endParaRPr lang="en-GB" sz="105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41</a:t>
            </a:fld>
            <a:endParaRPr lang="en-GB" dirty="0"/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20421598" y="4908349"/>
            <a:ext cx="16274279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r>
              <a:rPr lang="en-GB" sz="10500" dirty="0" smtClean="0">
                <a:latin typeface="Lato" panose="020F0502020204030203" pitchFamily="34" charset="0"/>
              </a:rPr>
              <a:t>Compare Rankings</a:t>
            </a:r>
          </a:p>
          <a:p>
            <a:pPr marL="1371600" indent="-1371600">
              <a:buFont typeface="+mj-lt"/>
              <a:buAutoNum type="arabicPeriod" startAt="6"/>
            </a:pPr>
            <a:r>
              <a:rPr lang="en-GB" sz="10500" dirty="0" smtClean="0">
                <a:latin typeface="Lato" panose="020F0502020204030203" pitchFamily="34" charset="0"/>
              </a:rPr>
              <a:t>Scalability</a:t>
            </a: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20421598" y="4908349"/>
            <a:ext cx="16274279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  <a:p>
            <a:pPr marL="1371600" indent="-1371600">
              <a:buFont typeface="+mj-lt"/>
              <a:buAutoNum type="arabicPeriod" startAt="6"/>
            </a:pPr>
            <a:endParaRPr lang="en-GB" sz="10500" dirty="0">
              <a:solidFill>
                <a:srgbClr val="00B0F0"/>
              </a:solidFill>
              <a:latin typeface="Lato" panose="020F0502020204030203" pitchFamily="34" charset="0"/>
            </a:endParaRPr>
          </a:p>
          <a:p>
            <a:pPr marL="1371600" indent="-1371600">
              <a:buFont typeface="+mj-lt"/>
              <a:buAutoNum type="arabicPeriod" startAt="8"/>
            </a:pPr>
            <a:r>
              <a:rPr lang="en-GB" sz="10500" dirty="0" smtClean="0">
                <a:solidFill>
                  <a:srgbClr val="00B0F0"/>
                </a:solidFill>
                <a:latin typeface="Lato" panose="020F0502020204030203" pitchFamily="34" charset="0"/>
              </a:rPr>
              <a:t>Filtering</a:t>
            </a:r>
          </a:p>
          <a:p>
            <a:pPr marL="1371600" indent="-1371600">
              <a:buFont typeface="+mj-lt"/>
              <a:buAutoNum type="arabicPeriod" startAt="8"/>
            </a:pPr>
            <a:r>
              <a:rPr lang="en-GB" sz="10500" dirty="0" smtClean="0">
                <a:solidFill>
                  <a:srgbClr val="00B0F0"/>
                </a:solidFill>
                <a:latin typeface="Lato" panose="020F0502020204030203" pitchFamily="34" charset="0"/>
              </a:rPr>
              <a:t>Handle </a:t>
            </a:r>
            <a:r>
              <a:rPr lang="en-GB" sz="10500" dirty="0">
                <a:solidFill>
                  <a:srgbClr val="00B0F0"/>
                </a:solidFill>
                <a:latin typeface="Lato" panose="020F0502020204030203" pitchFamily="34" charset="0"/>
              </a:rPr>
              <a:t>Missing Values</a:t>
            </a:r>
          </a:p>
          <a:p>
            <a:pPr marL="1371600" indent="-1371600">
              <a:buFont typeface="+mj-lt"/>
              <a:buAutoNum type="arabicPeriod" startAt="8"/>
            </a:pPr>
            <a:r>
              <a:rPr lang="en-GB" sz="10500" dirty="0" smtClean="0">
                <a:solidFill>
                  <a:srgbClr val="00B0F0"/>
                </a:solidFill>
                <a:latin typeface="Lato" panose="020F0502020204030203" pitchFamily="34" charset="0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27348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Optimization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42</a:t>
            </a:fld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8641186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641186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641186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403135" y="7121823"/>
            <a:ext cx="324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Rank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403135" y="1051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2.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403135" y="1483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5.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3135" y="1339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4.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03135" y="11954678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3.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03135" y="9192890"/>
            <a:ext cx="324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</a:rPr>
              <a:t>1.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5842109" y="7121823"/>
            <a:ext cx="9367848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sp>
        <p:nvSpPr>
          <p:cNvPr id="16" name="Rechteck 15"/>
          <p:cNvSpPr>
            <a:spLocks/>
          </p:cNvSpPr>
          <p:nvPr/>
        </p:nvSpPr>
        <p:spPr>
          <a:xfrm>
            <a:off x="15912521" y="9480756"/>
            <a:ext cx="9297436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>
            <a:spLocks/>
          </p:cNvSpPr>
          <p:nvPr/>
        </p:nvSpPr>
        <p:spPr>
          <a:xfrm>
            <a:off x="15912520" y="10802544"/>
            <a:ext cx="8115692" cy="864267"/>
          </a:xfrm>
          <a:prstGeom prst="rect">
            <a:avLst/>
          </a:prstGeom>
          <a:ln w="1016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5812" tIns="182906" rIns="365812" bIns="182906" rtlCol="0" anchor="ctr"/>
          <a:lstStyle/>
          <a:p>
            <a:pPr algn="ctr"/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807105" y="7121823"/>
            <a:ext cx="2592287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sp>
        <p:nvSpPr>
          <p:cNvPr id="19" name="Textfeld 18"/>
          <p:cNvSpPr txBox="1"/>
          <p:nvPr/>
        </p:nvSpPr>
        <p:spPr>
          <a:xfrm>
            <a:off x="27399392" y="7121823"/>
            <a:ext cx="3565319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endParaRPr lang="en-GB" dirty="0"/>
          </a:p>
        </p:txBody>
      </p:sp>
      <p:grpSp>
        <p:nvGrpSpPr>
          <p:cNvPr id="20" name="G2"/>
          <p:cNvGrpSpPr/>
          <p:nvPr/>
        </p:nvGrpSpPr>
        <p:grpSpPr>
          <a:xfrm>
            <a:off x="23582969" y="10802544"/>
            <a:ext cx="5020323" cy="870365"/>
            <a:chOff x="20189634" y="10802544"/>
            <a:chExt cx="5020323" cy="870365"/>
          </a:xfrm>
        </p:grpSpPr>
        <p:sp>
          <p:nvSpPr>
            <p:cNvPr id="21" name="Rechteck 20"/>
            <p:cNvSpPr>
              <a:spLocks/>
            </p:cNvSpPr>
            <p:nvPr/>
          </p:nvSpPr>
          <p:spPr>
            <a:xfrm>
              <a:off x="20279934" y="10802544"/>
              <a:ext cx="4930023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>
              <a:off x="20189634" y="10808909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1"/>
          <p:cNvGrpSpPr/>
          <p:nvPr/>
        </p:nvGrpSpPr>
        <p:grpSpPr>
          <a:xfrm>
            <a:off x="24642526" y="9480756"/>
            <a:ext cx="4593071" cy="864267"/>
            <a:chOff x="20810538" y="9480756"/>
            <a:chExt cx="4593071" cy="864267"/>
          </a:xfrm>
        </p:grpSpPr>
        <p:cxnSp>
          <p:nvCxnSpPr>
            <p:cNvPr id="24" name="Gerade Verbindung 23"/>
            <p:cNvCxnSpPr/>
            <p:nvPr/>
          </p:nvCxnSpPr>
          <p:spPr>
            <a:xfrm>
              <a:off x="20810538" y="9480756"/>
              <a:ext cx="0" cy="864000"/>
            </a:xfrm>
            <a:prstGeom prst="line">
              <a:avLst/>
            </a:prstGeom>
            <a:ln w="101600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/>
            <p:cNvSpPr>
              <a:spLocks/>
            </p:cNvSpPr>
            <p:nvPr/>
          </p:nvSpPr>
          <p:spPr>
            <a:xfrm>
              <a:off x="20858665" y="9480756"/>
              <a:ext cx="4544944" cy="864267"/>
            </a:xfrm>
            <a:prstGeom prst="rect">
              <a:avLst/>
            </a:prstGeom>
            <a:ln w="1016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V2"/>
          <p:cNvGrpSpPr/>
          <p:nvPr/>
        </p:nvGrpSpPr>
        <p:grpSpPr>
          <a:xfrm>
            <a:off x="26175258" y="10801415"/>
            <a:ext cx="2516996" cy="865396"/>
            <a:chOff x="25209957" y="10801415"/>
            <a:chExt cx="3555515" cy="865396"/>
          </a:xfrm>
        </p:grpSpPr>
        <p:sp>
          <p:nvSpPr>
            <p:cNvPr id="27" name="Rechteck 26"/>
            <p:cNvSpPr>
              <a:spLocks/>
            </p:cNvSpPr>
            <p:nvPr/>
          </p:nvSpPr>
          <p:spPr>
            <a:xfrm>
              <a:off x="25310018" y="10802544"/>
              <a:ext cx="3455454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28" name="Gerade Verbindung 27"/>
            <p:cNvCxnSpPr/>
            <p:nvPr/>
          </p:nvCxnSpPr>
          <p:spPr>
            <a:xfrm>
              <a:off x="25209957" y="10801415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V1"/>
          <p:cNvGrpSpPr/>
          <p:nvPr/>
        </p:nvGrpSpPr>
        <p:grpSpPr>
          <a:xfrm>
            <a:off x="27169659" y="9480756"/>
            <a:ext cx="2685594" cy="864267"/>
            <a:chOff x="25416533" y="9480756"/>
            <a:chExt cx="4046158" cy="864267"/>
          </a:xfrm>
        </p:grpSpPr>
        <p:sp>
          <p:nvSpPr>
            <p:cNvPr id="30" name="Rechteck 29"/>
            <p:cNvSpPr>
              <a:spLocks/>
            </p:cNvSpPr>
            <p:nvPr/>
          </p:nvSpPr>
          <p:spPr>
            <a:xfrm>
              <a:off x="25503181" y="9480756"/>
              <a:ext cx="3959510" cy="864267"/>
            </a:xfrm>
            <a:prstGeom prst="rect">
              <a:avLst/>
            </a:prstGeom>
            <a:ln w="101600"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cxnSp>
          <p:nvCxnSpPr>
            <p:cNvPr id="31" name="Gerade Verbindung 30"/>
            <p:cNvCxnSpPr/>
            <p:nvPr/>
          </p:nvCxnSpPr>
          <p:spPr>
            <a:xfrm>
              <a:off x="25416533" y="9480756"/>
              <a:ext cx="0" cy="864000"/>
            </a:xfrm>
            <a:prstGeom prst="line">
              <a:avLst/>
            </a:prstGeom>
            <a:ln w="101600" cap="rnd">
              <a:solidFill>
                <a:srgbClr val="7189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/>
          <p:nvPr/>
        </p:nvGrpSpPr>
        <p:grpSpPr>
          <a:xfrm>
            <a:off x="8631208" y="11954811"/>
            <a:ext cx="17602795" cy="1446550"/>
            <a:chOff x="8641186" y="14834678"/>
            <a:chExt cx="17602795" cy="1446550"/>
          </a:xfrm>
        </p:grpSpPr>
        <p:sp>
          <p:nvSpPr>
            <p:cNvPr id="33" name="Textfeld 32"/>
            <p:cNvSpPr txBox="1"/>
            <p:nvPr/>
          </p:nvSpPr>
          <p:spPr>
            <a:xfrm>
              <a:off x="8641186" y="1483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Oxford,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hteck 33"/>
            <p:cNvSpPr>
              <a:spLocks/>
            </p:cNvSpPr>
            <p:nvPr/>
          </p:nvSpPr>
          <p:spPr>
            <a:xfrm>
              <a:off x="15912520" y="15122544"/>
              <a:ext cx="9429179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35" name="G5"/>
            <p:cNvGrpSpPr/>
            <p:nvPr/>
          </p:nvGrpSpPr>
          <p:grpSpPr>
            <a:xfrm>
              <a:off x="24735097" y="15123430"/>
              <a:ext cx="556730" cy="864886"/>
              <a:chOff x="24735097" y="15123430"/>
              <a:chExt cx="556730" cy="864886"/>
            </a:xfrm>
          </p:grpSpPr>
          <p:sp>
            <p:nvSpPr>
              <p:cNvPr id="39" name="Rechteck 38"/>
              <p:cNvSpPr>
                <a:spLocks/>
              </p:cNvSpPr>
              <p:nvPr/>
            </p:nvSpPr>
            <p:spPr>
              <a:xfrm>
                <a:off x="24832408" y="15123430"/>
                <a:ext cx="459419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0" name="Gerade Verbindung 39"/>
              <p:cNvCxnSpPr/>
              <p:nvPr/>
            </p:nvCxnSpPr>
            <p:spPr>
              <a:xfrm>
                <a:off x="24735097" y="1512431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V5"/>
            <p:cNvGrpSpPr/>
            <p:nvPr/>
          </p:nvGrpSpPr>
          <p:grpSpPr>
            <a:xfrm>
              <a:off x="25296065" y="15122544"/>
              <a:ext cx="947916" cy="864886"/>
              <a:chOff x="25296065" y="15122544"/>
              <a:chExt cx="947916" cy="864886"/>
            </a:xfrm>
          </p:grpSpPr>
          <p:sp>
            <p:nvSpPr>
              <p:cNvPr id="37" name="Rechteck 36"/>
              <p:cNvSpPr>
                <a:spLocks/>
              </p:cNvSpPr>
              <p:nvPr/>
            </p:nvSpPr>
            <p:spPr>
              <a:xfrm>
                <a:off x="25383305" y="15122544"/>
                <a:ext cx="86067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Gerade Verbindung 37"/>
              <p:cNvCxnSpPr/>
              <p:nvPr/>
            </p:nvCxnSpPr>
            <p:spPr>
              <a:xfrm>
                <a:off x="25296065" y="15123430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uppieren 40"/>
          <p:cNvGrpSpPr/>
          <p:nvPr/>
        </p:nvGrpSpPr>
        <p:grpSpPr>
          <a:xfrm>
            <a:off x="8641186" y="13394678"/>
            <a:ext cx="17498068" cy="1446550"/>
            <a:chOff x="8641186" y="13394678"/>
            <a:chExt cx="17498068" cy="1446550"/>
          </a:xfrm>
        </p:grpSpPr>
        <p:sp>
          <p:nvSpPr>
            <p:cNvPr id="42" name="Textfeld 41"/>
            <p:cNvSpPr txBox="1"/>
            <p:nvPr/>
          </p:nvSpPr>
          <p:spPr>
            <a:xfrm>
              <a:off x="8641186" y="1339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Cambridge, </a:t>
              </a:r>
              <a:r>
                <a:rPr lang="en-US" sz="8800" dirty="0" smtClean="0">
                  <a:solidFill>
                    <a:schemeClr val="bg1"/>
                  </a:solidFill>
                </a:rPr>
                <a:t>UK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hteck 42"/>
            <p:cNvSpPr>
              <a:spLocks/>
            </p:cNvSpPr>
            <p:nvPr/>
          </p:nvSpPr>
          <p:spPr>
            <a:xfrm>
              <a:off x="15912520" y="13682544"/>
              <a:ext cx="7745202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44" name="G4"/>
            <p:cNvGrpSpPr/>
            <p:nvPr/>
          </p:nvGrpSpPr>
          <p:grpSpPr>
            <a:xfrm>
              <a:off x="23149955" y="13682544"/>
              <a:ext cx="1707096" cy="871722"/>
              <a:chOff x="23149955" y="13682544"/>
              <a:chExt cx="1707096" cy="871722"/>
            </a:xfrm>
          </p:grpSpPr>
          <p:sp>
            <p:nvSpPr>
              <p:cNvPr id="48" name="Rechteck 47"/>
              <p:cNvSpPr>
                <a:spLocks/>
              </p:cNvSpPr>
              <p:nvPr/>
            </p:nvSpPr>
            <p:spPr>
              <a:xfrm>
                <a:off x="23231679" y="13682544"/>
                <a:ext cx="1625372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Gerade Verbindung 48"/>
              <p:cNvCxnSpPr/>
              <p:nvPr/>
            </p:nvCxnSpPr>
            <p:spPr>
              <a:xfrm>
                <a:off x="23149955" y="13690266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V4"/>
            <p:cNvGrpSpPr/>
            <p:nvPr/>
          </p:nvGrpSpPr>
          <p:grpSpPr>
            <a:xfrm>
              <a:off x="24857050" y="13682544"/>
              <a:ext cx="1282204" cy="871722"/>
              <a:chOff x="24857050" y="13682544"/>
              <a:chExt cx="1282204" cy="871722"/>
            </a:xfrm>
          </p:grpSpPr>
          <p:sp>
            <p:nvSpPr>
              <p:cNvPr id="46" name="Rechteck 45"/>
              <p:cNvSpPr>
                <a:spLocks/>
              </p:cNvSpPr>
              <p:nvPr/>
            </p:nvSpPr>
            <p:spPr>
              <a:xfrm>
                <a:off x="24944158" y="13682544"/>
                <a:ext cx="119509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7" name="Gerade Verbindung 46"/>
              <p:cNvCxnSpPr/>
              <p:nvPr/>
            </p:nvCxnSpPr>
            <p:spPr>
              <a:xfrm>
                <a:off x="24857050" y="13690266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A"/>
          <p:cNvSpPr txBox="1"/>
          <p:nvPr/>
        </p:nvSpPr>
        <p:spPr>
          <a:xfrm>
            <a:off x="15841188" y="7121823"/>
            <a:ext cx="8965918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A</a:t>
            </a:r>
            <a:endParaRPr lang="en-GB" dirty="0"/>
          </a:p>
        </p:txBody>
      </p:sp>
      <p:sp>
        <p:nvSpPr>
          <p:cNvPr id="51" name="B"/>
          <p:cNvSpPr txBox="1"/>
          <p:nvPr/>
        </p:nvSpPr>
        <p:spPr>
          <a:xfrm>
            <a:off x="24771101" y="7121823"/>
            <a:ext cx="2592287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52" name="C"/>
          <p:cNvSpPr txBox="1"/>
          <p:nvPr/>
        </p:nvSpPr>
        <p:spPr>
          <a:xfrm>
            <a:off x="27435396" y="7121823"/>
            <a:ext cx="3564397" cy="172408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pPr algn="ctr"/>
            <a:r>
              <a:rPr lang="en-GB" dirty="0" smtClean="0"/>
              <a:t>C</a:t>
            </a:r>
            <a:endParaRPr lang="en-GB" dirty="0"/>
          </a:p>
        </p:txBody>
      </p:sp>
      <p:grpSp>
        <p:nvGrpSpPr>
          <p:cNvPr id="53" name="Gruppieren 52"/>
          <p:cNvGrpSpPr/>
          <p:nvPr/>
        </p:nvGrpSpPr>
        <p:grpSpPr>
          <a:xfrm>
            <a:off x="8631208" y="14834544"/>
            <a:ext cx="17172457" cy="1446550"/>
            <a:chOff x="8641186" y="11954678"/>
            <a:chExt cx="17172457" cy="1446550"/>
          </a:xfrm>
        </p:grpSpPr>
        <p:sp>
          <p:nvSpPr>
            <p:cNvPr id="54" name="Textfeld 53"/>
            <p:cNvSpPr txBox="1"/>
            <p:nvPr/>
          </p:nvSpPr>
          <p:spPr>
            <a:xfrm>
              <a:off x="8641186" y="11954678"/>
              <a:ext cx="7200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bg1"/>
                  </a:solidFill>
                </a:rPr>
                <a:t>Princeton, </a:t>
              </a:r>
              <a:r>
                <a:rPr lang="en-US" sz="8800" dirty="0" smtClean="0">
                  <a:solidFill>
                    <a:schemeClr val="bg1"/>
                  </a:solidFill>
                </a:rPr>
                <a:t>US</a:t>
              </a:r>
              <a:r>
                <a:rPr lang="en-GB" sz="8800" dirty="0">
                  <a:solidFill>
                    <a:schemeClr val="bg1"/>
                  </a:solidFill>
                </a:rPr>
                <a:t>A</a:t>
              </a:r>
              <a:endParaRPr lang="en-US" sz="8800" dirty="0">
                <a:solidFill>
                  <a:schemeClr val="bg1"/>
                </a:solidFill>
              </a:endParaRPr>
            </a:p>
          </p:txBody>
        </p:sp>
        <p:sp>
          <p:nvSpPr>
            <p:cNvPr id="55" name="Rechteck 54"/>
            <p:cNvSpPr>
              <a:spLocks/>
            </p:cNvSpPr>
            <p:nvPr/>
          </p:nvSpPr>
          <p:spPr>
            <a:xfrm>
              <a:off x="15912520" y="12242544"/>
              <a:ext cx="5323079" cy="864267"/>
            </a:xfrm>
            <a:prstGeom prst="rect">
              <a:avLst/>
            </a:prstGeom>
            <a:ln w="1016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5812" tIns="182906" rIns="365812" bIns="182906"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56" name="G3"/>
            <p:cNvGrpSpPr/>
            <p:nvPr/>
          </p:nvGrpSpPr>
          <p:grpSpPr>
            <a:xfrm>
              <a:off x="21155768" y="12242544"/>
              <a:ext cx="2183486" cy="864267"/>
              <a:chOff x="21155768" y="12242544"/>
              <a:chExt cx="2183486" cy="864267"/>
            </a:xfrm>
          </p:grpSpPr>
          <p:sp>
            <p:nvSpPr>
              <p:cNvPr id="60" name="Rechteck 59"/>
              <p:cNvSpPr>
                <a:spLocks/>
              </p:cNvSpPr>
              <p:nvPr/>
            </p:nvSpPr>
            <p:spPr>
              <a:xfrm>
                <a:off x="21232328" y="12242544"/>
                <a:ext cx="2106926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1" name="Gerade Verbindung 60"/>
              <p:cNvCxnSpPr/>
              <p:nvPr/>
            </p:nvCxnSpPr>
            <p:spPr>
              <a:xfrm>
                <a:off x="21155768" y="12242544"/>
                <a:ext cx="0" cy="864000"/>
              </a:xfrm>
              <a:prstGeom prst="line">
                <a:avLst/>
              </a:prstGeom>
              <a:ln w="1016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V3"/>
            <p:cNvGrpSpPr/>
            <p:nvPr/>
          </p:nvGrpSpPr>
          <p:grpSpPr>
            <a:xfrm>
              <a:off x="23339254" y="12242544"/>
              <a:ext cx="2474389" cy="864267"/>
              <a:chOff x="23339254" y="12242544"/>
              <a:chExt cx="2474389" cy="864267"/>
            </a:xfrm>
          </p:grpSpPr>
          <p:sp>
            <p:nvSpPr>
              <p:cNvPr id="58" name="Rechteck 57"/>
              <p:cNvSpPr>
                <a:spLocks/>
              </p:cNvSpPr>
              <p:nvPr/>
            </p:nvSpPr>
            <p:spPr>
              <a:xfrm>
                <a:off x="23439883" y="12242544"/>
                <a:ext cx="2373760" cy="864267"/>
              </a:xfrm>
              <a:prstGeom prst="rect">
                <a:avLst/>
              </a:prstGeom>
              <a:ln w="10160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365812" tIns="182906" rIns="365812" bIns="182906" rtlCol="0" anchor="ctr"/>
              <a:lstStyle/>
              <a:p>
                <a:pPr algn="ctr"/>
                <a:endParaRPr lang="en-US" sz="88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9" name="Gerade Verbindung 58"/>
              <p:cNvCxnSpPr/>
              <p:nvPr/>
            </p:nvCxnSpPr>
            <p:spPr>
              <a:xfrm>
                <a:off x="23339254" y="12242811"/>
                <a:ext cx="0" cy="864000"/>
              </a:xfrm>
              <a:prstGeom prst="line">
                <a:avLst/>
              </a:prstGeom>
              <a:ln w="101600" cap="rnd">
                <a:solidFill>
                  <a:srgbClr val="718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uppieren 77"/>
          <p:cNvGrpSpPr/>
          <p:nvPr/>
        </p:nvGrpSpPr>
        <p:grpSpPr>
          <a:xfrm>
            <a:off x="15863153" y="7710785"/>
            <a:ext cx="15203821" cy="1135118"/>
            <a:chOff x="15831208" y="5738648"/>
            <a:chExt cx="15203821" cy="1135118"/>
          </a:xfrm>
        </p:grpSpPr>
        <p:cxnSp>
          <p:nvCxnSpPr>
            <p:cNvPr id="67" name="Gerade Verbindung 66"/>
            <p:cNvCxnSpPr/>
            <p:nvPr/>
          </p:nvCxnSpPr>
          <p:spPr>
            <a:xfrm>
              <a:off x="15831208" y="5738648"/>
              <a:ext cx="1" cy="1135118"/>
            </a:xfrm>
            <a:prstGeom prst="line">
              <a:avLst/>
            </a:prstGeom>
            <a:noFill/>
            <a:ln w="2540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>
              <a:off x="24807106" y="5738648"/>
              <a:ext cx="1" cy="1135118"/>
            </a:xfrm>
            <a:prstGeom prst="line">
              <a:avLst/>
            </a:prstGeom>
            <a:noFill/>
            <a:ln w="2540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>
              <a:off x="27356315" y="5738648"/>
              <a:ext cx="1" cy="1135118"/>
            </a:xfrm>
            <a:prstGeom prst="line">
              <a:avLst/>
            </a:prstGeom>
            <a:noFill/>
            <a:ln w="2540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Gerade Verbindung 71"/>
            <p:cNvCxnSpPr/>
            <p:nvPr/>
          </p:nvCxnSpPr>
          <p:spPr>
            <a:xfrm>
              <a:off x="30964710" y="5738648"/>
              <a:ext cx="1" cy="1135118"/>
            </a:xfrm>
            <a:prstGeom prst="line">
              <a:avLst/>
            </a:prstGeom>
            <a:noFill/>
            <a:ln w="2540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>
              <a:off x="15901527" y="6563382"/>
              <a:ext cx="15133502" cy="0"/>
            </a:xfrm>
            <a:prstGeom prst="line">
              <a:avLst/>
            </a:prstGeom>
            <a:noFill/>
            <a:ln w="2540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1" name="Ellipse 80"/>
          <p:cNvSpPr/>
          <p:nvPr/>
        </p:nvSpPr>
        <p:spPr>
          <a:xfrm rot="171410">
            <a:off x="14184597" y="6033312"/>
            <a:ext cx="18490613" cy="4023074"/>
          </a:xfrm>
          <a:prstGeom prst="ellipse">
            <a:avLst/>
          </a:prstGeom>
          <a:noFill/>
          <a:ln w="2540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Abgerundetes Rechteck 82"/>
          <p:cNvSpPr/>
          <p:nvPr/>
        </p:nvSpPr>
        <p:spPr>
          <a:xfrm rot="20967553">
            <a:off x="6883881" y="8832758"/>
            <a:ext cx="21814671" cy="480131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5400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13800" b="1" dirty="0" smtClean="0"/>
              <a:t>Multi-objective Optimization</a:t>
            </a:r>
          </a:p>
          <a:p>
            <a:pPr algn="ctr"/>
            <a:r>
              <a:rPr lang="en-GB" sz="13800" b="1" dirty="0" smtClean="0"/>
              <a:t>(MOO)</a:t>
            </a:r>
            <a:endParaRPr lang="en-GB" sz="13800" b="1" dirty="0"/>
          </a:p>
        </p:txBody>
      </p:sp>
    </p:spTree>
    <p:extLst>
      <p:ext uri="{BB962C8B-B14F-4D97-AF65-F5344CB8AC3E}">
        <p14:creationId xmlns:p14="http://schemas.microsoft.com/office/powerpoint/2010/main" val="27500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829039" y="4802086"/>
            <a:ext cx="32922687" cy="1434131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  <a:p>
            <a:pPr lvl="0"/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Open source (BSD 3)</a:t>
            </a:r>
          </a:p>
          <a:p>
            <a:pPr lvl="0"/>
            <a:endParaRPr lang="en-GB" noProof="0" dirty="0" smtClean="0"/>
          </a:p>
          <a:p>
            <a:pPr lvl="0"/>
            <a:r>
              <a:rPr lang="en-GB" noProof="0" dirty="0" smtClean="0"/>
              <a:t>Source code on </a:t>
            </a:r>
            <a:r>
              <a:rPr lang="en-GB" noProof="0" dirty="0" err="1" smtClean="0"/>
              <a:t>GitHub</a:t>
            </a:r>
            <a:r>
              <a:rPr lang="en-GB" noProof="0" dirty="0" smtClean="0"/>
              <a:t>:	</a:t>
            </a:r>
            <a:r>
              <a:rPr lang="en-GB" noProof="0" dirty="0" smtClean="0">
                <a:solidFill>
                  <a:srgbClr val="3399FF"/>
                </a:solidFill>
              </a:rPr>
              <a:t>https://github.com/Caleydo</a:t>
            </a: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  <a:p>
            <a:pPr lvl="0"/>
            <a:r>
              <a:rPr lang="en-GB" noProof="0" dirty="0" smtClean="0"/>
              <a:t>Demos, videos, and more:	</a:t>
            </a:r>
            <a:r>
              <a:rPr lang="en-GB" dirty="0" smtClean="0">
                <a:solidFill>
                  <a:srgbClr val="3399FF"/>
                </a:solidFill>
              </a:rPr>
              <a:t>http://lineup.caledyo.org</a:t>
            </a:r>
            <a:endParaRPr lang="en-GB" dirty="0">
              <a:solidFill>
                <a:srgbClr val="3399FF"/>
              </a:solidFill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829039" y="1223424"/>
            <a:ext cx="32922687" cy="2631542"/>
          </a:xfrm>
        </p:spPr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Implementation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158286" y="0"/>
            <a:ext cx="7420209" cy="74212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43</a:t>
            </a:fld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0110007" y="5686822"/>
            <a:ext cx="16360749" cy="4096066"/>
            <a:chOff x="9798036" y="6070283"/>
            <a:chExt cx="16360749" cy="4096066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798036" y="6070283"/>
              <a:ext cx="16360749" cy="4067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hteck 2"/>
            <p:cNvSpPr/>
            <p:nvPr/>
          </p:nvSpPr>
          <p:spPr>
            <a:xfrm>
              <a:off x="18919303" y="8966020"/>
              <a:ext cx="723948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3399FF"/>
                  </a:solidFill>
                </a:rPr>
                <a:t>http://caleydo.org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1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 vert="horz" lIns="365812" tIns="182906" rIns="365812" bIns="182906" rtlCol="0">
            <a:normAutofit lnSpcReduction="10000"/>
          </a:bodyPr>
          <a:lstStyle/>
          <a:p>
            <a:pPr lvl="1" hangingPunct="0"/>
            <a:r>
              <a:rPr lang="en-GB" dirty="0" smtClean="0"/>
              <a:t>10 requirements </a:t>
            </a:r>
            <a:r>
              <a:rPr lang="en-GB" smtClean="0"/>
              <a:t>for an </a:t>
            </a:r>
            <a:r>
              <a:rPr lang="en-GB" dirty="0" smtClean="0">
                <a:solidFill>
                  <a:schemeClr val="accent6"/>
                </a:solidFill>
              </a:rPr>
              <a:t>intuitive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50"/>
                </a:solidFill>
              </a:rPr>
              <a:t>interactive</a:t>
            </a:r>
            <a:r>
              <a:rPr lang="en-GB" dirty="0"/>
              <a:t> </a:t>
            </a:r>
            <a:r>
              <a:rPr lang="en-GB" dirty="0" smtClean="0">
                <a:solidFill>
                  <a:schemeClr val="accent5"/>
                </a:solidFill>
              </a:rPr>
              <a:t>multi-attribute</a:t>
            </a:r>
            <a:r>
              <a:rPr lang="en-GB" dirty="0" smtClean="0"/>
              <a:t> ranking tool</a:t>
            </a:r>
          </a:p>
          <a:p>
            <a:pPr lvl="1" hangingPunct="0"/>
            <a:r>
              <a:rPr lang="en-GB" dirty="0" smtClean="0"/>
              <a:t>LineUp visualization technique</a:t>
            </a:r>
          </a:p>
          <a:p>
            <a:pPr lvl="1" hangingPunct="0"/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>
                <a:solidFill>
                  <a:srgbClr val="00B0F0"/>
                </a:solidFill>
              </a:rPr>
              <a:t>Future Work</a:t>
            </a:r>
          </a:p>
          <a:p>
            <a:pPr lvl="1" hangingPunct="0"/>
            <a:r>
              <a:rPr lang="en-GB" dirty="0" smtClean="0"/>
              <a:t>Web port</a:t>
            </a:r>
          </a:p>
          <a:p>
            <a:pPr lvl="1" hangingPunct="0"/>
            <a:r>
              <a:rPr lang="en-GB" dirty="0" smtClean="0"/>
              <a:t>Integrate optimization algorithms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31CECB-D808-4839-AF30-6A568B21E387}" type="slidenum">
              <a:rPr lang="en-GB" smtClean="0"/>
              <a:t>44</a:t>
            </a:fld>
            <a:endParaRPr lang="en-GB" dirty="0"/>
          </a:p>
        </p:txBody>
      </p:sp>
      <p:pic>
        <p:nvPicPr>
          <p:cNvPr id="1026" name="Picture 2" descr="D:\w\papers\paper-lineup\figures\rank_compari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356" y="7855369"/>
            <a:ext cx="12940936" cy="6285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54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LineUp Applications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4285" y="15955862"/>
            <a:ext cx="16292513" cy="3068738"/>
          </a:xfrm>
        </p:spPr>
        <p:txBody>
          <a:bodyPr>
            <a:noAutofit/>
          </a:bodyPr>
          <a:lstStyle/>
          <a:p>
            <a:pPr algn="ctr"/>
            <a:r>
              <a:rPr lang="en-GB" sz="12800" dirty="0" smtClean="0"/>
              <a:t>StratomeX</a:t>
            </a:r>
            <a:br>
              <a:rPr lang="en-GB" sz="12800" dirty="0" smtClean="0"/>
            </a:br>
            <a:r>
              <a:rPr lang="en-GB" sz="7200" dirty="0" smtClean="0"/>
              <a:t>Cancer Subtype Analysis</a:t>
            </a:r>
            <a:endParaRPr lang="en-GB" sz="7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GB" smtClean="0"/>
              <a:t>45</a:t>
            </a:fld>
            <a:endParaRPr lang="en-GB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8050788" y="15955200"/>
            <a:ext cx="17610812" cy="3067200"/>
          </a:xfrm>
          <a:prstGeom prst="rect">
            <a:avLst/>
          </a:prstGeom>
        </p:spPr>
        <p:txBody>
          <a:bodyPr vert="horz" lIns="365812" tIns="182906" rIns="365812" bIns="182906" rtlCol="0">
            <a:no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latin typeface="Lato" panose="020F0502020204030203" pitchFamily="34" charset="0"/>
              </a:rPr>
              <a:t>Entourage</a:t>
            </a:r>
            <a:br>
              <a:rPr lang="en-GB" dirty="0" smtClean="0">
                <a:latin typeface="Lato" panose="020F0502020204030203" pitchFamily="34" charset="0"/>
              </a:rPr>
            </a:br>
            <a:r>
              <a:rPr lang="en-GB" sz="7200" dirty="0" smtClean="0">
                <a:latin typeface="Lato" panose="020F0502020204030203" pitchFamily="34" charset="0"/>
              </a:rPr>
              <a:t>Pathway Analysis</a:t>
            </a:r>
            <a:endParaRPr lang="en-GB" sz="7200" dirty="0">
              <a:latin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9739" y="6232525"/>
            <a:ext cx="15221607" cy="919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\papers\paper-entourage\figures\entourage_tea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788" y="6274088"/>
            <a:ext cx="17610812" cy="923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1739563" y="12109450"/>
            <a:ext cx="15358933" cy="3319463"/>
          </a:xfrm>
          <a:prstGeom prst="roundRect">
            <a:avLst>
              <a:gd name="adj" fmla="val 11712"/>
            </a:avLst>
          </a:prstGeom>
          <a:noFill/>
          <a:ln w="127000">
            <a:solidFill>
              <a:srgbClr val="00B050"/>
            </a:solidFill>
            <a:prstDash val="solid"/>
          </a:ln>
          <a:effectLst>
            <a:glow rad="190500">
              <a:srgbClr val="00A650"/>
            </a:glow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bgerundetes Rechteck 10"/>
          <p:cNvSpPr/>
          <p:nvPr/>
        </p:nvSpPr>
        <p:spPr>
          <a:xfrm>
            <a:off x="17973675" y="6232524"/>
            <a:ext cx="2085975" cy="8312151"/>
          </a:xfrm>
          <a:prstGeom prst="roundRect">
            <a:avLst>
              <a:gd name="adj" fmla="val 11712"/>
            </a:avLst>
          </a:prstGeom>
          <a:noFill/>
          <a:ln w="127000">
            <a:solidFill>
              <a:srgbClr val="00B050"/>
            </a:solidFill>
            <a:prstDash val="solid"/>
          </a:ln>
          <a:effectLst>
            <a:glow rad="190500">
              <a:srgbClr val="00A650"/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bgerundetes Rechteck 9"/>
          <p:cNvSpPr/>
          <p:nvPr/>
        </p:nvSpPr>
        <p:spPr>
          <a:xfrm rot="20967553">
            <a:off x="17863310" y="8378507"/>
            <a:ext cx="18092296" cy="54483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54000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 smtClean="0"/>
              <a:t>Thursday</a:t>
            </a:r>
          </a:p>
          <a:p>
            <a:pPr algn="ctr"/>
            <a:r>
              <a:rPr lang="en-GB" sz="8800" dirty="0" smtClean="0"/>
              <a:t>Session: Application Areas </a:t>
            </a:r>
            <a:br>
              <a:rPr lang="en-GB" sz="8800" dirty="0" smtClean="0"/>
            </a:br>
            <a:r>
              <a:rPr lang="en-GB" sz="8800" dirty="0" smtClean="0"/>
              <a:t>10:30 am - 12:10 pm, Ballroom A</a:t>
            </a:r>
            <a:endParaRPr lang="en-GB" sz="11500" b="1" dirty="0"/>
          </a:p>
        </p:txBody>
      </p:sp>
    </p:spTree>
    <p:extLst>
      <p:ext uri="{BB962C8B-B14F-4D97-AF65-F5344CB8AC3E}">
        <p14:creationId xmlns:p14="http://schemas.microsoft.com/office/powerpoint/2010/main" val="33650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5"/>
          <p:cNvSpPr txBox="1"/>
          <p:nvPr/>
        </p:nvSpPr>
        <p:spPr>
          <a:xfrm>
            <a:off x="1184884" y="14851692"/>
            <a:ext cx="3689541" cy="6788016"/>
          </a:xfrm>
          <a:prstGeom prst="rect">
            <a:avLst/>
          </a:prstGeom>
          <a:noFill/>
          <a:ln>
            <a:noFill/>
          </a:ln>
        </p:spPr>
        <p:txBody>
          <a:bodyPr vert="horz" wrap="none" lIns="1327343" tIns="663672" rIns="1327343" bIns="663672" anchor="t" anchorCtr="0" compatLnSpc="0">
            <a:spAutoFit/>
          </a:bodyPr>
          <a:lstStyle/>
          <a:p>
            <a:r>
              <a:rPr lang="en-GB" sz="34800" b="1" dirty="0" smtClean="0">
                <a:solidFill>
                  <a:srgbClr val="7F7F7F"/>
                </a:solidFill>
                <a:latin typeface="Calibri"/>
                <a:ea typeface="Microsoft YaHei" pitchFamily="2"/>
                <a:cs typeface="Mangal" pitchFamily="2"/>
              </a:rPr>
              <a:t> </a:t>
            </a:r>
            <a:endParaRPr lang="en-GB" sz="34800" b="1" dirty="0">
              <a:solidFill>
                <a:srgbClr val="7F7F7F"/>
              </a:solidFill>
              <a:latin typeface="Calibri"/>
              <a:ea typeface="Microsoft YaHei" pitchFamily="2"/>
              <a:cs typeface="Mangal" pitchFamily="2"/>
            </a:endParaRP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831" y="10122864"/>
            <a:ext cx="25315970" cy="1034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59473" y="14250078"/>
            <a:ext cx="5672533" cy="28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w\papers\paper-lineup\presentation\figures\harvar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71" y="17045653"/>
            <a:ext cx="8041904" cy="21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27265497" y="10569371"/>
            <a:ext cx="10971017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6600" b="1" dirty="0" smtClean="0">
                <a:latin typeface="Lato" panose="020F0502020204030203" pitchFamily="34" charset="0"/>
                <a:ea typeface="Microsoft YaHei" pitchFamily="2"/>
                <a:cs typeface="Mangal" pitchFamily="2"/>
              </a:rPr>
              <a:t>samuel.gratzl@jku.at </a:t>
            </a:r>
            <a:endParaRPr lang="en-GB" sz="6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Lato" panose="020F0502020204030203" pitchFamily="34" charset="0"/>
              <a:ea typeface="Microsoft YaHei" pitchFamily="2"/>
              <a:cs typeface="Mangal" pitchFamily="2"/>
            </a:endParaRPr>
          </a:p>
          <a:p>
            <a:pPr>
              <a:lnSpc>
                <a:spcPct val="150000"/>
              </a:lnSpc>
            </a:pPr>
            <a:r>
              <a:rPr lang="en-GB" sz="6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http://lineup.caleydo.org</a:t>
            </a:r>
            <a:endParaRPr lang="en-GB" sz="6300" b="1" dirty="0">
              <a:solidFill>
                <a:schemeClr val="tx2">
                  <a:lumMod val="60000"/>
                  <a:lumOff val="40000"/>
                </a:schemeClr>
              </a:solidFill>
              <a:latin typeface="Lato" panose="020F0502020204030203" pitchFamily="34" charset="0"/>
              <a:ea typeface="Microsoft YaHei" pitchFamily="2"/>
              <a:cs typeface="Mangal" pitchFamily="2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29671656" y="4833024"/>
            <a:ext cx="7254136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3300" b="1" dirty="0" smtClean="0">
                <a:solidFill>
                  <a:srgbClr val="00B050"/>
                </a:solidFill>
                <a:latin typeface="Vollkorn Bold" panose="02000503080000020003" pitchFamily="2" charset="0"/>
                <a:ea typeface="Microsoft YaHei" pitchFamily="2"/>
                <a:cs typeface="Mangal" pitchFamily="2"/>
              </a:rPr>
              <a:t>?</a:t>
            </a:r>
            <a:endParaRPr lang="en-GB" sz="17400" b="1" dirty="0">
              <a:solidFill>
                <a:srgbClr val="00B050"/>
              </a:solidFill>
              <a:latin typeface="Vollkorn Bold" panose="02000503080000020003" pitchFamily="2" charset="0"/>
              <a:ea typeface="Microsoft YaHei" pitchFamily="2"/>
              <a:cs typeface="Mangal" pitchFamily="2"/>
            </a:endParaRPr>
          </a:p>
        </p:txBody>
      </p:sp>
      <p:sp>
        <p:nvSpPr>
          <p:cNvPr id="16" name="Rectangle 10"/>
          <p:cNvSpPr/>
          <p:nvPr/>
        </p:nvSpPr>
        <p:spPr>
          <a:xfrm>
            <a:off x="0" y="956384"/>
            <a:ext cx="36578495" cy="5009356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84" dir="2700000" algn="tl">
              <a:srgbClr val="000000">
                <a:alpha val="40000"/>
              </a:srgbClr>
            </a:outerShdw>
          </a:effectLst>
        </p:spPr>
        <p:txBody>
          <a:bodyPr vert="horz" wrap="square" lIns="1306440" tIns="679349" rIns="1306440" bIns="679349" anchor="t" anchorCtr="0" compatLnSpc="0"/>
          <a:lstStyle>
            <a:defPPr>
              <a:defRPr lang="en-US"/>
            </a:defPPr>
            <a:lvl1pPr marL="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906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8118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7177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6236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529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435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341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3247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262"/>
              </a:spcBef>
              <a:tabLst>
                <a:tab pos="13274737" algn="l"/>
                <a:tab pos="26550780" algn="l"/>
                <a:tab pos="39825517" algn="l"/>
                <a:tab pos="53101560" algn="l"/>
                <a:tab pos="66376297" algn="l"/>
                <a:tab pos="79652340" algn="l"/>
                <a:tab pos="92927077" algn="l"/>
                <a:tab pos="106203120" algn="l"/>
                <a:tab pos="119477857" algn="l"/>
                <a:tab pos="132752594" algn="l"/>
                <a:tab pos="146028637" algn="l"/>
              </a:tabLst>
            </a:pPr>
            <a:r>
              <a:rPr lang="en-GB" sz="20900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ua One" panose="02000000000000000000" pitchFamily="2" charset="0"/>
                <a:ea typeface="Microsoft YaHei" pitchFamily="2"/>
                <a:cs typeface="Mangal" pitchFamily="2"/>
              </a:rPr>
              <a:t>LineUp</a:t>
            </a:r>
            <a:endParaRPr lang="en-GB" sz="20900" spc="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tua One" panose="02000000000000000000" pitchFamily="2" charset="0"/>
              <a:ea typeface="Microsoft YaHei" pitchFamily="2"/>
              <a:cs typeface="Mangal" pitchFamily="2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11042" y="6896285"/>
            <a:ext cx="35102291" cy="244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1327343" tIns="663672" rIns="1327343" bIns="663672" anchor="t" anchorCtr="0" compatLnSpc="0">
            <a:spAutoFit/>
          </a:bodyPr>
          <a:lstStyle>
            <a:defPPr>
              <a:defRPr lang="en-US"/>
            </a:defPPr>
            <a:lvl1pPr marL="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906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8118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7177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6236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529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435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341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3247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dirty="0" smtClean="0">
                <a:solidFill>
                  <a:srgbClr val="00B050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Samuel Gratzl</a:t>
            </a:r>
            <a:r>
              <a:rPr lang="en-GB" sz="6600" dirty="0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, Alexander </a:t>
            </a:r>
            <a:r>
              <a:rPr lang="en-GB" sz="6600" dirty="0" err="1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Lex</a:t>
            </a:r>
            <a:r>
              <a:rPr lang="en-GB" sz="6600" dirty="0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, Nils </a:t>
            </a:r>
            <a:r>
              <a:rPr lang="en-GB" sz="6600" dirty="0" err="1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Gehlenborg</a:t>
            </a:r>
            <a:r>
              <a:rPr lang="en-GB" sz="6600" dirty="0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, </a:t>
            </a:r>
            <a:r>
              <a:rPr lang="en-GB" sz="6600" dirty="0" err="1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Hanspeter</a:t>
            </a:r>
            <a:r>
              <a:rPr lang="en-GB" sz="6600" dirty="0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 </a:t>
            </a:r>
            <a:r>
              <a:rPr lang="en-GB" sz="6600" dirty="0" err="1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Pfister</a:t>
            </a:r>
            <a:r>
              <a:rPr lang="en-GB" sz="6600" dirty="0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, and Marc </a:t>
            </a:r>
            <a:r>
              <a:rPr lang="en-GB" sz="6600" dirty="0" err="1" smtClean="0">
                <a:solidFill>
                  <a:srgbClr val="FFFFFF"/>
                </a:solidFill>
                <a:latin typeface="Lato" panose="020F0502020204030203" pitchFamily="34" charset="0"/>
                <a:ea typeface="Microsoft YaHei" pitchFamily="2"/>
                <a:cs typeface="Mangal" pitchFamily="2"/>
              </a:rPr>
              <a:t>Streit</a:t>
            </a:r>
            <a:endParaRPr lang="en-GB" sz="6600" dirty="0">
              <a:solidFill>
                <a:srgbClr val="FFFFFF"/>
              </a:solidFill>
              <a:latin typeface="Lato" panose="020F0502020204030203" pitchFamily="34" charset="0"/>
              <a:ea typeface="Microsoft YaHei" pitchFamily="2"/>
              <a:cs typeface="Mangal" pitchFamily="2"/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-1" y="4062165"/>
            <a:ext cx="36578495" cy="2815516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84" dir="2700000" algn="tl">
              <a:srgbClr val="000000">
                <a:alpha val="40000"/>
              </a:srgbClr>
            </a:outerShdw>
          </a:effectLst>
        </p:spPr>
        <p:txBody>
          <a:bodyPr vert="horz" wrap="square" lIns="1306440" tIns="679349" rIns="1306440" bIns="679349" anchor="t" anchorCtr="0" compatLnSpc="0"/>
          <a:lstStyle>
            <a:defPPr>
              <a:defRPr lang="en-US"/>
            </a:defPPr>
            <a:lvl1pPr marL="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9060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8118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7177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16236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529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4355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0341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32473" algn="l" defTabSz="3658118" rtl="0" eaLnBrk="1" latinLnBrk="0" hangingPunct="1"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262"/>
              </a:spcBef>
              <a:tabLst>
                <a:tab pos="13274737" algn="l"/>
                <a:tab pos="26550780" algn="l"/>
                <a:tab pos="39825517" algn="l"/>
                <a:tab pos="53101560" algn="l"/>
                <a:tab pos="66376297" algn="l"/>
                <a:tab pos="79652340" algn="l"/>
                <a:tab pos="92927077" algn="l"/>
                <a:tab pos="106203120" algn="l"/>
                <a:tab pos="119477857" algn="l"/>
                <a:tab pos="132752594" algn="l"/>
                <a:tab pos="146028637" algn="l"/>
              </a:tabLst>
            </a:pPr>
            <a:r>
              <a:rPr lang="en-GB" sz="12000" dirty="0" smtClean="0">
                <a:solidFill>
                  <a:srgbClr val="FFFFFF"/>
                </a:solidFill>
                <a:latin typeface="Vollkorn Regular" panose="02000503070000020003" pitchFamily="2" charset="0"/>
                <a:ea typeface="Microsoft YaHei" pitchFamily="2"/>
                <a:cs typeface="Mangal" pitchFamily="2"/>
              </a:rPr>
              <a:t>Visual Analysis of Multi-Attribute Rankings</a:t>
            </a:r>
            <a:endParaRPr lang="en-GB" sz="12000" dirty="0">
              <a:solidFill>
                <a:srgbClr val="FFFFFF"/>
              </a:solidFill>
              <a:latin typeface="Vollkorn Regular" panose="02000503070000020003" pitchFamily="2" charset="0"/>
              <a:ea typeface="Microsoft YaHei" pitchFamily="2"/>
              <a:cs typeface="Mangal" pitchFamily="2"/>
            </a:endParaRPr>
          </a:p>
        </p:txBody>
      </p:sp>
      <p:pic>
        <p:nvPicPr>
          <p:cNvPr id="15" name="Picture 2" descr="D:\Documents\workspaces\papers_local\paper-lineup\presentation\figures\caleyd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319171" y="245059"/>
            <a:ext cx="2920820" cy="4251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8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4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829039" y="1223424"/>
            <a:ext cx="32922687" cy="2631542"/>
          </a:xfrm>
        </p:spPr>
        <p:txBody>
          <a:bodyPr vert="horz" lIns="365812" tIns="182906" rIns="365812" bIns="182906" rtlCol="0" anchor="ctr">
            <a:normAutofit/>
          </a:bodyPr>
          <a:lstStyle/>
          <a:p>
            <a:r>
              <a:rPr lang="en-GB" dirty="0" smtClean="0"/>
              <a:t>LineUp</a:t>
            </a:r>
            <a:endParaRPr lang="en-GB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1737447" y="4831955"/>
            <a:ext cx="33105870" cy="13523116"/>
          </a:xfrm>
          <a:solidFill>
            <a:srgbClr val="FFFFFF"/>
          </a:solidFill>
        </p:spPr>
      </p:pic>
      <p:sp>
        <p:nvSpPr>
          <p:cNvPr id="4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495B85-DA78-4D04-AE8D-4691F08B1836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Rechteck 5"/>
          <p:cNvSpPr/>
          <p:nvPr/>
        </p:nvSpPr>
        <p:spPr>
          <a:xfrm>
            <a:off x="3181099" y="5908675"/>
            <a:ext cx="30218564" cy="11122025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480000" rIns="6480000" rtlCol="0" anchor="ctr">
            <a:noAutofit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11500" dirty="0" smtClean="0">
                <a:latin typeface="Lato" panose="020F0502020204030203" pitchFamily="34" charset="0"/>
              </a:rPr>
              <a:t>“It’s </a:t>
            </a:r>
            <a:r>
              <a:rPr lang="en-US" sz="11500" dirty="0">
                <a:latin typeface="Lato" panose="020F0502020204030203" pitchFamily="34" charset="0"/>
              </a:rPr>
              <a:t>really complex to make something </a:t>
            </a:r>
            <a:r>
              <a:rPr lang="en-US" sz="11500" dirty="0" smtClean="0">
                <a:latin typeface="Lato" panose="020F0502020204030203" pitchFamily="34" charset="0"/>
              </a:rPr>
              <a:t>simple…”</a:t>
            </a:r>
          </a:p>
          <a:p>
            <a:pPr algn="r"/>
            <a:r>
              <a:rPr lang="en-US" sz="9600" i="1" dirty="0" smtClean="0">
                <a:latin typeface="Lato" panose="020F0502020204030203" pitchFamily="34" charset="0"/>
              </a:rPr>
              <a:t>Jack </a:t>
            </a:r>
            <a:r>
              <a:rPr lang="en-US" sz="9600" i="1" dirty="0">
                <a:latin typeface="Lato" panose="020F0502020204030203" pitchFamily="34" charset="0"/>
              </a:rPr>
              <a:t>Dorsey </a:t>
            </a:r>
            <a:r>
              <a:rPr lang="en-US" i="1" dirty="0" smtClean="0">
                <a:latin typeface="Lato" panose="020F0502020204030203" pitchFamily="34" charset="0"/>
              </a:rPr>
              <a:t>(creator of Twitter)</a:t>
            </a:r>
            <a:endParaRPr lang="en-US" i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08C5DC-EA52-4BC2-8DA1-E68F1477C245}" type="slidenum">
              <a:rPr lang="en-GB" smtClean="0"/>
              <a:t>6</a:t>
            </a:fld>
            <a:endParaRPr lang="en-GB" dirty="0"/>
          </a:p>
        </p:txBody>
      </p:sp>
      <p:pic>
        <p:nvPicPr>
          <p:cNvPr id="1026" name="Picture 2" descr="D:\Programme\sam\figures\person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341" y="4487186"/>
            <a:ext cx="10002081" cy="116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7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4400000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4400000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4400000" y="1483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4400000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400000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4400000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USA</a:t>
            </a:r>
            <a:endParaRPr lang="en-GB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8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4400000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4400000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4400000" y="1483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4400000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400000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4400000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USA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el 2"/>
          <p:cNvSpPr>
            <a:spLocks noGrp="1"/>
          </p:cNvSpPr>
          <p:nvPr>
            <p:ph type="title"/>
          </p:nvPr>
        </p:nvSpPr>
        <p:spPr>
          <a:xfrm>
            <a:off x="1829039" y="824166"/>
            <a:ext cx="32922687" cy="3430059"/>
          </a:xfrm>
        </p:spPr>
        <p:txBody>
          <a:bodyPr/>
          <a:lstStyle/>
          <a:p>
            <a:r>
              <a:rPr lang="en-GB" noProof="0" dirty="0" smtClean="0"/>
              <a:t>10 Requirements</a:t>
            </a:r>
            <a:endParaRPr lang="en-GB" noProof="0" dirty="0"/>
          </a:p>
        </p:txBody>
      </p:sp>
      <p:sp>
        <p:nvSpPr>
          <p:cNvPr id="17" name="Inhaltsplatzhalter 3" hidden="1"/>
          <p:cNvSpPr>
            <a:spLocks noGrp="1"/>
          </p:cNvSpPr>
          <p:nvPr>
            <p:ph idx="1"/>
          </p:nvPr>
        </p:nvSpPr>
        <p:spPr>
          <a:xfrm>
            <a:off x="1829039" y="4802087"/>
            <a:ext cx="32922687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8099" y="-2286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12747838" y="9089847"/>
            <a:ext cx="11085087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Encode </a:t>
            </a:r>
            <a:r>
              <a:rPr lang="en-GB" sz="15000" dirty="0">
                <a:solidFill>
                  <a:schemeClr val="bg1"/>
                </a:solidFill>
                <a:latin typeface="Lato" panose="020F0502020204030203" pitchFamily="34" charset="0"/>
              </a:rPr>
              <a:t>Rank</a:t>
            </a:r>
          </a:p>
        </p:txBody>
      </p:sp>
    </p:spTree>
    <p:extLst>
      <p:ext uri="{BB962C8B-B14F-4D97-AF65-F5344CB8AC3E}">
        <p14:creationId xmlns:p14="http://schemas.microsoft.com/office/powerpoint/2010/main" val="2522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GB" dirty="0" smtClean="0"/>
              <a:t>Samuel Gratzl, Johannes Kepler University, Austria</a:t>
            </a:r>
            <a:endParaRPr lang="en-GB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878C50-2E86-447E-87A4-B859A418CDC1}" type="slidenum">
              <a:rPr lang="en-GB" smtClean="0"/>
              <a:t>9</a:t>
            </a:fld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14400000" y="7121823"/>
            <a:ext cx="7200000" cy="1724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365812" tIns="182906" rIns="365812" bIns="182906" rtlCol="0">
            <a:spAutoFit/>
          </a:bodyPr>
          <a:lstStyle>
            <a:defPPr>
              <a:defRPr lang="en-US"/>
            </a:defPPr>
            <a:lvl1pPr>
              <a:defRPr sz="8800"/>
            </a:lvl1pPr>
          </a:lstStyle>
          <a:p>
            <a:r>
              <a:rPr lang="en-GB" dirty="0" smtClean="0"/>
              <a:t>University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14400000" y="1051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Harvard,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4400000" y="14834678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Oxford,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4400000" y="1339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Cambridge, UK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4400000" y="11954678"/>
            <a:ext cx="720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Princeton, </a:t>
            </a:r>
            <a:r>
              <a:rPr lang="en-GB" sz="8800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4400000" y="9192890"/>
            <a:ext cx="7200000" cy="14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chemeClr val="bg1"/>
                </a:solidFill>
              </a:rPr>
              <a:t>MIT, USA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-1" y="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el 2"/>
          <p:cNvSpPr>
            <a:spLocks noGrp="1"/>
          </p:cNvSpPr>
          <p:nvPr>
            <p:ph type="title"/>
          </p:nvPr>
        </p:nvSpPr>
        <p:spPr>
          <a:xfrm>
            <a:off x="1829039" y="824166"/>
            <a:ext cx="32922687" cy="3430059"/>
          </a:xfrm>
        </p:spPr>
        <p:txBody>
          <a:bodyPr/>
          <a:lstStyle/>
          <a:p>
            <a:r>
              <a:rPr lang="en-GB" noProof="0" dirty="0" smtClean="0"/>
              <a:t>10 Requirements</a:t>
            </a:r>
            <a:endParaRPr lang="en-GB" noProof="0" dirty="0"/>
          </a:p>
        </p:txBody>
      </p:sp>
      <p:sp>
        <p:nvSpPr>
          <p:cNvPr id="17" name="Inhaltsplatzhalter 3"/>
          <p:cNvSpPr>
            <a:spLocks noGrp="1"/>
          </p:cNvSpPr>
          <p:nvPr>
            <p:ph idx="1"/>
          </p:nvPr>
        </p:nvSpPr>
        <p:spPr>
          <a:xfrm>
            <a:off x="1829039" y="4802087"/>
            <a:ext cx="32922687" cy="13582078"/>
          </a:xfrm>
        </p:spPr>
        <p:txBody>
          <a:bodyPr>
            <a:no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GB" sz="10500" dirty="0" smtClean="0"/>
              <a:t>Encode Rank</a:t>
            </a: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19334436" y="4908349"/>
            <a:ext cx="17361442" cy="13582078"/>
          </a:xfrm>
          <a:prstGeom prst="rect">
            <a:avLst/>
          </a:prstGeom>
        </p:spPr>
        <p:txBody>
          <a:bodyPr vert="horz" lIns="365812" tIns="182906" rIns="365812" bIns="182906" rtlCol="0">
            <a:normAutofit/>
          </a:bodyPr>
          <a:lstStyle>
            <a:lvl1pPr marL="0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30355" indent="0" algn="l" defTabSz="1440204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1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35303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9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89552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94609" indent="0" algn="l" defTabSz="3658118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5982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888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7944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7002" indent="-914529" algn="l" defTabSz="36581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indent="-1371600">
              <a:buFont typeface="+mj-lt"/>
              <a:buAutoNum type="arabicPeriod" startAt="6"/>
            </a:pPr>
            <a:endParaRPr lang="en-GB" sz="10500" dirty="0" smtClean="0">
              <a:solidFill>
                <a:srgbClr val="00B0F0"/>
              </a:solidFill>
              <a:latin typeface="Lato" panose="020F0502020204030203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8099" y="38100"/>
            <a:ext cx="36580763" cy="20580350"/>
          </a:xfrm>
          <a:prstGeom prst="rect">
            <a:avLst/>
          </a:prstGeom>
          <a:solidFill>
            <a:srgbClr val="004C2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12747838" y="9089847"/>
            <a:ext cx="11085087" cy="240065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/>
            <a:r>
              <a:rPr lang="en-GB" sz="15000" dirty="0" smtClean="0">
                <a:solidFill>
                  <a:schemeClr val="bg1"/>
                </a:solidFill>
                <a:latin typeface="Lato" panose="020F0502020204030203" pitchFamily="34" charset="0"/>
              </a:rPr>
              <a:t>Encode </a:t>
            </a:r>
            <a:r>
              <a:rPr lang="en-GB" sz="15000" dirty="0">
                <a:solidFill>
                  <a:schemeClr val="bg1"/>
                </a:solidFill>
                <a:latin typeface="Lato" panose="020F0502020204030203" pitchFamily="34" charset="0"/>
              </a:rPr>
              <a:t>Rank</a:t>
            </a:r>
          </a:p>
        </p:txBody>
      </p:sp>
    </p:spTree>
    <p:extLst>
      <p:ext uri="{BB962C8B-B14F-4D97-AF65-F5344CB8AC3E}">
        <p14:creationId xmlns:p14="http://schemas.microsoft.com/office/powerpoint/2010/main" val="7809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40278E-6 -4.32099E-6 L -0.29748 -0.2213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4" y="-110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6" grpId="0" animBg="1"/>
      <p:bldP spid="25" grpId="0"/>
      <p:bldP spid="25" grpId="1"/>
      <p:bldP spid="25" grpId="2"/>
    </p:bldLst>
  </p:timing>
</p:sld>
</file>

<file path=ppt/theme/theme1.xml><?xml version="1.0" encoding="utf-8"?>
<a:theme xmlns:a="http://schemas.openxmlformats.org/drawingml/2006/main" name="caleydo_slide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01600" cap="rnd">
          <a:solidFill>
            <a:schemeClr val="bg1">
              <a:lumMod val="9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caleydo_slide_template</Template>
  <TotalTime>0</TotalTime>
  <Words>1631</Words>
  <Application>Microsoft Office PowerPoint</Application>
  <PresentationFormat>Benutzerdefiniert</PresentationFormat>
  <Paragraphs>668</Paragraphs>
  <Slides>46</Slides>
  <Notes>46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9" baseType="lpstr">
      <vt:lpstr>Vollkorn Bold</vt:lpstr>
      <vt:lpstr>Wingdings</vt:lpstr>
      <vt:lpstr>Mangal</vt:lpstr>
      <vt:lpstr>Vollkorn Regular</vt:lpstr>
      <vt:lpstr>Narkisim</vt:lpstr>
      <vt:lpstr>Calibri</vt:lpstr>
      <vt:lpstr>MS Gothic</vt:lpstr>
      <vt:lpstr>Arial</vt:lpstr>
      <vt:lpstr>Lato</vt:lpstr>
      <vt:lpstr>Tahoma</vt:lpstr>
      <vt:lpstr>Microsoft YaHei</vt:lpstr>
      <vt:lpstr>Patua One</vt:lpstr>
      <vt:lpstr>caleydo_slide_template</vt:lpstr>
      <vt:lpstr>PowerPoint-Präsentation</vt:lpstr>
      <vt:lpstr>PowerPoint-Präsentation</vt:lpstr>
      <vt:lpstr>Goal</vt:lpstr>
      <vt:lpstr>10 Requirements</vt:lpstr>
      <vt:lpstr>LineUp</vt:lpstr>
      <vt:lpstr>PowerPoint-Präsentation</vt:lpstr>
      <vt:lpstr>PowerPoint-Präsentation</vt:lpstr>
      <vt:lpstr>10 Requirements</vt:lpstr>
      <vt:lpstr>10 Requirements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Combiner functions: f(A,B,C)</vt:lpstr>
      <vt:lpstr>Serial Combiner</vt:lpstr>
      <vt:lpstr>Serial Combiner</vt:lpstr>
      <vt:lpstr>Serial Combiner</vt:lpstr>
      <vt:lpstr>Parallel Combiner</vt:lpstr>
      <vt:lpstr>Parallel Combiner</vt:lpstr>
      <vt:lpstr>Parallel Combiner</vt:lpstr>
      <vt:lpstr>Parallel Combiner</vt:lpstr>
      <vt:lpstr>Parallel Combiner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Bump Charts</vt:lpstr>
      <vt:lpstr>Bump Charts</vt:lpstr>
      <vt:lpstr>PowerPoint-Präsentation</vt:lpstr>
      <vt:lpstr>PowerPoint-Präsentation</vt:lpstr>
      <vt:lpstr>PowerPoint-Präsentation</vt:lpstr>
      <vt:lpstr>Scalability</vt:lpstr>
      <vt:lpstr>10 Requirements</vt:lpstr>
      <vt:lpstr>Optimization</vt:lpstr>
      <vt:lpstr>Implementation</vt:lpstr>
      <vt:lpstr>Summary</vt:lpstr>
      <vt:lpstr>LineUp Applications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Gratzl</dc:creator>
  <cp:lastModifiedBy>Samuel Gratzl</cp:lastModifiedBy>
  <cp:revision>745</cp:revision>
  <dcterms:created xsi:type="dcterms:W3CDTF">2013-09-04T15:22:16Z</dcterms:created>
  <dcterms:modified xsi:type="dcterms:W3CDTF">2013-10-15T18:42:13Z</dcterms:modified>
</cp:coreProperties>
</file>