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29"/>
  </p:notesMasterIdLst>
  <p:sldIdLst>
    <p:sldId id="256" r:id="rId2"/>
    <p:sldId id="295" r:id="rId3"/>
    <p:sldId id="285" r:id="rId4"/>
    <p:sldId id="279" r:id="rId5"/>
    <p:sldId id="299" r:id="rId6"/>
    <p:sldId id="287" r:id="rId7"/>
    <p:sldId id="280" r:id="rId8"/>
    <p:sldId id="288" r:id="rId9"/>
    <p:sldId id="297" r:id="rId10"/>
    <p:sldId id="290" r:id="rId11"/>
    <p:sldId id="264" r:id="rId12"/>
    <p:sldId id="291" r:id="rId13"/>
    <p:sldId id="260" r:id="rId14"/>
    <p:sldId id="261" r:id="rId15"/>
    <p:sldId id="268" r:id="rId16"/>
    <p:sldId id="269" r:id="rId17"/>
    <p:sldId id="276" r:id="rId18"/>
    <p:sldId id="270" r:id="rId19"/>
    <p:sldId id="293" r:id="rId20"/>
    <p:sldId id="274" r:id="rId21"/>
    <p:sldId id="278" r:id="rId22"/>
    <p:sldId id="271" r:id="rId23"/>
    <p:sldId id="275" r:id="rId24"/>
    <p:sldId id="296" r:id="rId25"/>
    <p:sldId id="272" r:id="rId26"/>
    <p:sldId id="294" r:id="rId27"/>
    <p:sldId id="257" r:id="rId28"/>
  </p:sldIdLst>
  <p:sldSz cx="9144000" cy="5143500" type="screen16x9"/>
  <p:notesSz cx="6858000" cy="9144000"/>
  <p:embeddedFontLst>
    <p:embeddedFont>
      <p:font typeface="Source Sans Pro Black" panose="020B0803030403020204" pitchFamily="34" charset="0"/>
      <p:bold r:id="rId30"/>
      <p:boldItalic r:id="rId31"/>
    </p:embeddedFont>
    <p:embeddedFont>
      <p:font typeface="Yantramanav Thin" panose="02000000000000000000" pitchFamily="2" charset="0"/>
      <p:regular r:id="rId32"/>
    </p:embeddedFont>
    <p:embeddedFont>
      <p:font typeface="Yantramanav" panose="02000000000000000000" pitchFamily="2" charset="0"/>
      <p:regular r:id="rId33"/>
      <p:bold r:id="rId34"/>
    </p:embeddedFont>
    <p:embeddedFont>
      <p:font typeface="Yantramanav Light" panose="02000000000000000000" pitchFamily="2" charset="0"/>
      <p:regular r:id="rId35"/>
    </p:embeddedFont>
    <p:embeddedFont>
      <p:font typeface="Yantramanav Medium" panose="02000000000000000000" pitchFamily="2" charset="0"/>
      <p:regular r:id="rId36"/>
    </p:embeddedFont>
    <p:embeddedFont>
      <p:font typeface="Calibri" panose="020F0502020204030204" pitchFamily="34" charset="0"/>
      <p:regular r:id="rId37"/>
      <p:bold r:id="rId38"/>
      <p:italic r:id="rId39"/>
      <p:boldItalic r:id="rId40"/>
    </p:embeddedFont>
    <p:embeddedFont>
      <p:font typeface="Yantramanav Black" panose="02000000000000000000" pitchFamily="2" charset="0"/>
      <p:bold r:id="rId41"/>
    </p:embeddedFont>
  </p:embeddedFontLst>
  <p:defaultTextStyle>
    <a:defPPr>
      <a:defRPr lang="de-DE"/>
    </a:defPPr>
    <a:lvl1pPr marL="0" algn="l" defTabSz="816397" rtl="0" eaLnBrk="1" latinLnBrk="0" hangingPunct="1">
      <a:defRPr sz="1600" kern="1200">
        <a:solidFill>
          <a:schemeClr val="tx1"/>
        </a:solidFill>
        <a:latin typeface="+mn-lt"/>
        <a:ea typeface="+mn-ea"/>
        <a:cs typeface="+mn-cs"/>
      </a:defRPr>
    </a:lvl1pPr>
    <a:lvl2pPr marL="408198" algn="l" defTabSz="816397" rtl="0" eaLnBrk="1" latinLnBrk="0" hangingPunct="1">
      <a:defRPr sz="1600" kern="1200">
        <a:solidFill>
          <a:schemeClr val="tx1"/>
        </a:solidFill>
        <a:latin typeface="+mn-lt"/>
        <a:ea typeface="+mn-ea"/>
        <a:cs typeface="+mn-cs"/>
      </a:defRPr>
    </a:lvl2pPr>
    <a:lvl3pPr marL="816397" algn="l" defTabSz="816397" rtl="0" eaLnBrk="1" latinLnBrk="0" hangingPunct="1">
      <a:defRPr sz="1600" kern="1200">
        <a:solidFill>
          <a:schemeClr val="tx1"/>
        </a:solidFill>
        <a:latin typeface="+mn-lt"/>
        <a:ea typeface="+mn-ea"/>
        <a:cs typeface="+mn-cs"/>
      </a:defRPr>
    </a:lvl3pPr>
    <a:lvl4pPr marL="1224595" algn="l" defTabSz="816397" rtl="0" eaLnBrk="1" latinLnBrk="0" hangingPunct="1">
      <a:defRPr sz="1600" kern="1200">
        <a:solidFill>
          <a:schemeClr val="tx1"/>
        </a:solidFill>
        <a:latin typeface="+mn-lt"/>
        <a:ea typeface="+mn-ea"/>
        <a:cs typeface="+mn-cs"/>
      </a:defRPr>
    </a:lvl4pPr>
    <a:lvl5pPr marL="1632794" algn="l" defTabSz="816397" rtl="0" eaLnBrk="1" latinLnBrk="0" hangingPunct="1">
      <a:defRPr sz="1600" kern="1200">
        <a:solidFill>
          <a:schemeClr val="tx1"/>
        </a:solidFill>
        <a:latin typeface="+mn-lt"/>
        <a:ea typeface="+mn-ea"/>
        <a:cs typeface="+mn-cs"/>
      </a:defRPr>
    </a:lvl5pPr>
    <a:lvl6pPr marL="2040992" algn="l" defTabSz="816397" rtl="0" eaLnBrk="1" latinLnBrk="0" hangingPunct="1">
      <a:defRPr sz="1600" kern="1200">
        <a:solidFill>
          <a:schemeClr val="tx1"/>
        </a:solidFill>
        <a:latin typeface="+mn-lt"/>
        <a:ea typeface="+mn-ea"/>
        <a:cs typeface="+mn-cs"/>
      </a:defRPr>
    </a:lvl6pPr>
    <a:lvl7pPr marL="2449191" algn="l" defTabSz="816397" rtl="0" eaLnBrk="1" latinLnBrk="0" hangingPunct="1">
      <a:defRPr sz="1600" kern="1200">
        <a:solidFill>
          <a:schemeClr val="tx1"/>
        </a:solidFill>
        <a:latin typeface="+mn-lt"/>
        <a:ea typeface="+mn-ea"/>
        <a:cs typeface="+mn-cs"/>
      </a:defRPr>
    </a:lvl7pPr>
    <a:lvl8pPr marL="2857389" algn="l" defTabSz="816397" rtl="0" eaLnBrk="1" latinLnBrk="0" hangingPunct="1">
      <a:defRPr sz="1600" kern="1200">
        <a:solidFill>
          <a:schemeClr val="tx1"/>
        </a:solidFill>
        <a:latin typeface="+mn-lt"/>
        <a:ea typeface="+mn-ea"/>
        <a:cs typeface="+mn-cs"/>
      </a:defRPr>
    </a:lvl8pPr>
    <a:lvl9pPr marL="3265588" algn="l" defTabSz="81639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67" autoAdjust="0"/>
    <p:restoredTop sz="71854" autoAdjust="0"/>
  </p:normalViewPr>
  <p:slideViewPr>
    <p:cSldViewPr showGuides="1">
      <p:cViewPr>
        <p:scale>
          <a:sx n="75" d="100"/>
          <a:sy n="75" d="100"/>
        </p:scale>
        <p:origin x="1308" y="558"/>
      </p:cViewPr>
      <p:guideLst>
        <p:guide orient="horz" pos="1620"/>
        <p:guide pos="2880"/>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64EB3D-CAF5-4D48-8BB6-678EF63DAA0E}" type="datetimeFigureOut">
              <a:rPr lang="de-AT" smtClean="0"/>
              <a:t>09.06.2016</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9BE89-0FCE-4BB8-9115-B736AE219F66}" type="slidenum">
              <a:rPr lang="de-AT" smtClean="0"/>
              <a:t>‹Nr.›</a:t>
            </a:fld>
            <a:endParaRPr lang="de-AT"/>
          </a:p>
        </p:txBody>
      </p:sp>
    </p:spTree>
    <p:extLst>
      <p:ext uri="{BB962C8B-B14F-4D97-AF65-F5344CB8AC3E}">
        <p14:creationId xmlns:p14="http://schemas.microsoft.com/office/powerpoint/2010/main" val="2912634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Thanks for the introduction and welcome to my talk. This is joint work done together with </a:t>
            </a:r>
            <a:r>
              <a:rPr lang="en-US" dirty="0" smtClean="0"/>
              <a:t>Alex Lex, Nils</a:t>
            </a:r>
            <a:r>
              <a:rPr lang="en-US" baseline="0" dirty="0" smtClean="0"/>
              <a:t> </a:t>
            </a:r>
            <a:r>
              <a:rPr lang="en-US" baseline="0" dirty="0" err="1" smtClean="0"/>
              <a:t>Gehlenborg</a:t>
            </a:r>
            <a:r>
              <a:rPr lang="en-US" baseline="0" dirty="0" smtClean="0"/>
              <a:t>, Nicola Cosgrove, and Marc </a:t>
            </a:r>
            <a:r>
              <a:rPr lang="en-US" baseline="0" dirty="0" err="1" smtClean="0"/>
              <a:t>Streit</a:t>
            </a:r>
            <a:endParaRPr lang="en-US" dirty="0"/>
          </a:p>
        </p:txBody>
      </p:sp>
      <p:sp>
        <p:nvSpPr>
          <p:cNvPr id="4" name="Foliennummernplatzhalter 3"/>
          <p:cNvSpPr>
            <a:spLocks noGrp="1"/>
          </p:cNvSpPr>
          <p:nvPr>
            <p:ph type="sldNum" sz="quarter" idx="10"/>
          </p:nvPr>
        </p:nvSpPr>
        <p:spPr/>
        <p:txBody>
          <a:bodyPr/>
          <a:lstStyle/>
          <a:p>
            <a:fld id="{F8C9BE89-0FCE-4BB8-9115-B736AE219F66}" type="slidenum">
              <a:rPr lang="de-AT" smtClean="0"/>
              <a:t>1</a:t>
            </a:fld>
            <a:endParaRPr lang="de-AT"/>
          </a:p>
        </p:txBody>
      </p:sp>
    </p:spTree>
    <p:extLst>
      <p:ext uri="{BB962C8B-B14F-4D97-AF65-F5344CB8AC3E}">
        <p14:creationId xmlns:p14="http://schemas.microsoft.com/office/powerpoint/2010/main" val="3363639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We therefore</a:t>
            </a:r>
            <a:r>
              <a:rPr lang="de-AT" baseline="0" dirty="0" smtClean="0"/>
              <a:t> call such stories: Vistories. Vistories are visual data stories that consist of an authored subset of the provenance graph. So, what will be presented in not an artifical selection or view on the exploration. But an improved subset of it. An important aspect is that you can‘t alter the exploration and its provenance but just improve it, for example by adding annotations or skipping redundant steps. The great thing about Vistories are now that you can directly go back from presentation to exploration since each slide in the story corresponds to a state in the exploration. </a:t>
            </a:r>
          </a:p>
          <a:p>
            <a:endParaRPr lang="de-AT" baseline="0" dirty="0" smtClean="0"/>
          </a:p>
          <a:p>
            <a:r>
              <a:rPr lang="de-AT" baseline="0" dirty="0" smtClean="0"/>
              <a:t>Lets take a look how a user can navigate within this framework</a:t>
            </a:r>
          </a:p>
          <a:p>
            <a:endParaRPr lang="de-AT" baseline="0" dirty="0" smtClean="0"/>
          </a:p>
          <a:p>
            <a:endParaRPr lang="de-AT" baseline="0" dirty="0" smtClean="0"/>
          </a:p>
          <a:p>
            <a:endParaRPr lang="de-AT" baseline="0" dirty="0" smtClean="0"/>
          </a:p>
          <a:p>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11</a:t>
            </a:fld>
            <a:endParaRPr lang="de-AT"/>
          </a:p>
        </p:txBody>
      </p:sp>
    </p:spTree>
    <p:extLst>
      <p:ext uri="{BB962C8B-B14F-4D97-AF65-F5344CB8AC3E}">
        <p14:creationId xmlns:p14="http://schemas.microsoft.com/office/powerpoint/2010/main" val="2847012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Let’s start</a:t>
            </a:r>
            <a:r>
              <a:rPr lang="en-US" baseline="0" dirty="0" smtClean="0"/>
              <a:t> with the regular flow. A user starts in the exploration mode and is there a while till she discovers something. Meanwhile all actions are tracked in the provenance graph. To communicate and present the finding she switches to the authoring mode to create a </a:t>
            </a:r>
            <a:r>
              <a:rPr lang="en-US" baseline="0" dirty="0" err="1" smtClean="0"/>
              <a:t>Vistory</a:t>
            </a:r>
            <a:r>
              <a:rPr lang="en-US" baseline="0" dirty="0" smtClean="0"/>
              <a:t> out of it. She selects the important intermediate actions that lead to the finding and annotate them and build a story out of it. Afterwards, the </a:t>
            </a:r>
            <a:r>
              <a:rPr lang="en-US" baseline="0" dirty="0" err="1" smtClean="0"/>
              <a:t>Vistory</a:t>
            </a:r>
            <a:r>
              <a:rPr lang="en-US" baseline="0" dirty="0" smtClean="0"/>
              <a:t> will be presented, e.g. to colleagues.  </a:t>
            </a:r>
          </a:p>
          <a:p>
            <a:endParaRPr lang="en-US" baseline="0" dirty="0" smtClean="0"/>
          </a:p>
          <a:p>
            <a:r>
              <a:rPr lang="en-US" baseline="0" dirty="0" smtClean="0"/>
              <a:t>So far so good. Have you ever experienced the situation when you are presenting something and the one colleague raises his or her hand and asks: “Have you ever thought of using a different algorithm, selection, or whatever“ With CLUE you can answer: lets try it out. You start entering the framework at the presentation mode, switching back to exploration, jump to a different branch in the provenance graph and give it a try. Awesome. </a:t>
            </a:r>
          </a:p>
          <a:p>
            <a:endParaRPr lang="en-US" baseline="0" dirty="0" smtClean="0"/>
          </a:p>
          <a:p>
            <a:r>
              <a:rPr lang="en-US" baseline="0" dirty="0" smtClean="0"/>
              <a:t>So, CLUE combines two different aspects: provenance graph recording and storytelling. These two areas form also the related work of this work. </a:t>
            </a:r>
            <a:endParaRPr lang="en-US" dirty="0"/>
          </a:p>
        </p:txBody>
      </p:sp>
      <p:sp>
        <p:nvSpPr>
          <p:cNvPr id="4" name="Foliennummernplatzhalter 3"/>
          <p:cNvSpPr>
            <a:spLocks noGrp="1"/>
          </p:cNvSpPr>
          <p:nvPr>
            <p:ph type="sldNum" sz="quarter" idx="10"/>
          </p:nvPr>
        </p:nvSpPr>
        <p:spPr/>
        <p:txBody>
          <a:bodyPr/>
          <a:lstStyle/>
          <a:p>
            <a:fld id="{F8C9BE89-0FCE-4BB8-9115-B736AE219F66}" type="slidenum">
              <a:rPr lang="de-AT" smtClean="0"/>
              <a:t>12</a:t>
            </a:fld>
            <a:endParaRPr lang="de-AT"/>
          </a:p>
        </p:txBody>
      </p:sp>
    </p:spTree>
    <p:extLst>
      <p:ext uri="{BB962C8B-B14F-4D97-AF65-F5344CB8AC3E}">
        <p14:creationId xmlns:p14="http://schemas.microsoft.com/office/powerpoint/2010/main" val="2322588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There are two important</a:t>
            </a:r>
            <a:r>
              <a:rPr lang="de-AT" baseline="0" dirty="0" smtClean="0"/>
              <a:t> piece of related work in these areas. In the paper by „Shrinivasan and van Wijk“ they authors propose a visual exploration system in which also all actions are tracked along with a dedicated knowledge view where the user can create an ontology of the findings and related them to certain states in the exploration. However, there are no dedicated storytelling features to present the story. But we believe that creating similar storylines as we currently do is an important aspect. The opposite is in the paper by „Wohlfahrt and Hauser“. They propose a technique in which the user can record a set of interactions with a volume renderer, annotate and in the end present it in a story fashion. However, the important difference is that the user has to actively trigger the record button. While this looks like a small change it means that you usually already have to know what you wanna present. In CLUE everything is tracked by default and you select what to present afterwards. </a:t>
            </a:r>
          </a:p>
          <a:p>
            <a:endParaRPr lang="de-AT" baseline="0" dirty="0" smtClean="0"/>
          </a:p>
          <a:p>
            <a:r>
              <a:rPr lang="de-AT" dirty="0" smtClean="0"/>
              <a:t>But lets</a:t>
            </a:r>
            <a:r>
              <a:rPr lang="de-AT" baseline="0" dirty="0" smtClean="0"/>
              <a:t> go on and take a look what is actually needed to realize the CLUE framework</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13</a:t>
            </a:fld>
            <a:endParaRPr lang="de-AT"/>
          </a:p>
        </p:txBody>
      </p:sp>
    </p:spTree>
    <p:extLst>
      <p:ext uri="{BB962C8B-B14F-4D97-AF65-F5344CB8AC3E}">
        <p14:creationId xmlns:p14="http://schemas.microsoft.com/office/powerpoint/2010/main" val="737161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We identified</a:t>
            </a:r>
            <a:r>
              <a:rPr lang="de-AT" baseline="0" dirty="0" smtClean="0"/>
              <a:t> three components that are needed besides the visual exploration application itself. First, the central component to record, store, and manage the provenance graph. Second, the stored provenance graph needs to be visualized. A visualization of it is used in two modes. In the exploration mode for orientation and within the authoring mode for selection. Last, a component to create and show stories is needed. Similarly these component is needed in the authoring as well as the presentation mode. </a:t>
            </a:r>
          </a:p>
          <a:p>
            <a:endParaRPr lang="de-AT" baseline="0" dirty="0" smtClean="0"/>
          </a:p>
          <a:p>
            <a:r>
              <a:rPr lang="de-AT" baseline="0" dirty="0" smtClean="0"/>
              <a:t>Let‘s take a closer look at it. </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14</a:t>
            </a:fld>
            <a:endParaRPr lang="de-AT"/>
          </a:p>
        </p:txBody>
      </p:sp>
    </p:spTree>
    <p:extLst>
      <p:ext uri="{BB962C8B-B14F-4D97-AF65-F5344CB8AC3E}">
        <p14:creationId xmlns:p14="http://schemas.microsoft.com/office/powerpoint/2010/main" val="1485117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We store the</a:t>
            </a:r>
            <a:r>
              <a:rPr lang="de-AT" baseline="0" dirty="0" smtClean="0"/>
              <a:t> provenance data in an action-centered bi-partite graph. An ontology how different node types are related to each is show below. We do not store whole state but just record actions that lead to it. So, a state is finally determined by the action sequence that need to be executed from the root. Besides the main two node types: action and state there are additional helper ones: object representing datasets, visual elements and so on and and a slide representing slide in a vistory. </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15</a:t>
            </a:fld>
            <a:endParaRPr lang="de-AT"/>
          </a:p>
        </p:txBody>
      </p:sp>
    </p:spTree>
    <p:extLst>
      <p:ext uri="{BB962C8B-B14F-4D97-AF65-F5344CB8AC3E}">
        <p14:creationId xmlns:p14="http://schemas.microsoft.com/office/powerpoint/2010/main" val="1827149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We</a:t>
            </a:r>
            <a:r>
              <a:rPr lang="de-AT" baseline="0" dirty="0" smtClean="0"/>
              <a:t> visualize the provenance graph in degree-of-interest driven skewed node link diagram. A node represents a state and a link an action in the bipartite graph. The graph is skewed as shown in the right such that the currently active state along with all its direct ancestors are right aligned. The degree-of-interest assigned to each node is used to represent it in different level-of-details ranging from a simple dot to a full description along with a preview screenshot.</a:t>
            </a:r>
          </a:p>
          <a:p>
            <a:endParaRPr lang="de-AT" baseline="0" dirty="0" smtClean="0"/>
          </a:p>
          <a:p>
            <a:r>
              <a:rPr lang="de-AT" baseline="0" dirty="0" smtClean="0"/>
              <a:t>The view has different purposes depending on the mode it is shown. In The exploration mode it is used to give the user orientation and navigation, while in the authoring mode it is used to select the states that the vistory should consist of. </a:t>
            </a:r>
          </a:p>
          <a:p>
            <a:endParaRPr lang="de-AT" baseline="0" dirty="0" smtClean="0"/>
          </a:p>
          <a:p>
            <a:r>
              <a:rPr lang="de-AT" baseline="0" dirty="0" smtClean="0"/>
              <a:t>Lets take a look how to interact with the view</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16</a:t>
            </a:fld>
            <a:endParaRPr lang="de-AT"/>
          </a:p>
        </p:txBody>
      </p:sp>
    </p:spTree>
    <p:extLst>
      <p:ext uri="{BB962C8B-B14F-4D97-AF65-F5344CB8AC3E}">
        <p14:creationId xmlns:p14="http://schemas.microsoft.com/office/powerpoint/2010/main" val="2037110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17</a:t>
            </a:fld>
            <a:endParaRPr lang="de-AT"/>
          </a:p>
        </p:txBody>
      </p:sp>
    </p:spTree>
    <p:extLst>
      <p:ext uri="{BB962C8B-B14F-4D97-AF65-F5344CB8AC3E}">
        <p14:creationId xmlns:p14="http://schemas.microsoft.com/office/powerpoint/2010/main" val="653294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The remaining missing</a:t>
            </a:r>
            <a:r>
              <a:rPr lang="de-AT" baseline="0" dirty="0" smtClean="0"/>
              <a:t> story editor view is used to define one or multuple Vistories. That includes selecting states in the provenance graph and drag them to the story editor view. Annotate states using text boxes, frames or arrows and define timing information for an automated replay. </a:t>
            </a:r>
          </a:p>
          <a:p>
            <a:endParaRPr lang="de-AT" baseline="0" dirty="0" smtClean="0"/>
          </a:p>
          <a:p>
            <a:r>
              <a:rPr lang="de-AT" baseline="0" dirty="0" smtClean="0"/>
              <a:t>Similarly to the provenance graph the purpose of the view depends on the current mode. In authoring it is for defining the story and in presentation mode for orientation and navigation within the current Vistory. </a:t>
            </a:r>
          </a:p>
          <a:p>
            <a:endParaRPr lang="de-AT" baseline="0" dirty="0" smtClean="0"/>
          </a:p>
          <a:p>
            <a:r>
              <a:rPr lang="de-AT" baseline="0" dirty="0" smtClean="0"/>
              <a:t>Lets again take a look</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18</a:t>
            </a:fld>
            <a:endParaRPr lang="de-AT"/>
          </a:p>
        </p:txBody>
      </p:sp>
    </p:spTree>
    <p:extLst>
      <p:ext uri="{BB962C8B-B14F-4D97-AF65-F5344CB8AC3E}">
        <p14:creationId xmlns:p14="http://schemas.microsoft.com/office/powerpoint/2010/main" val="2552916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19</a:t>
            </a:fld>
            <a:endParaRPr lang="de-AT"/>
          </a:p>
        </p:txBody>
      </p:sp>
    </p:spTree>
    <p:extLst>
      <p:ext uri="{BB962C8B-B14F-4D97-AF65-F5344CB8AC3E}">
        <p14:creationId xmlns:p14="http://schemas.microsoft.com/office/powerpoint/2010/main" val="653294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We showed</a:t>
            </a:r>
            <a:r>
              <a:rPr lang="de-AT" baseline="0" dirty="0" smtClean="0"/>
              <a:t> the usage of our framework in two usage scenarios. One were we tell a simple story using GapMinder and the order in which we reproduce parts of our own Nature Methods paper mentioned at the beginning of this talk. However, the real important part of this slide are the two links down there. If you open the link in your chrome webbrowser you should see the exact same state as shown in the picture, you should see, play, around, and modify the Vistory. </a:t>
            </a:r>
          </a:p>
          <a:p>
            <a:endParaRPr lang="de-AT" baseline="0" dirty="0" smtClean="0"/>
          </a:p>
          <a:p>
            <a:r>
              <a:rPr lang="de-AT" dirty="0" smtClean="0"/>
              <a:t>How</a:t>
            </a:r>
            <a:r>
              <a:rPr lang="de-AT" baseline="0" dirty="0" smtClean="0"/>
              <a:t> does it work</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20</a:t>
            </a:fld>
            <a:endParaRPr lang="de-AT"/>
          </a:p>
        </p:txBody>
      </p:sp>
    </p:spTree>
    <p:extLst>
      <p:ext uri="{BB962C8B-B14F-4D97-AF65-F5344CB8AC3E}">
        <p14:creationId xmlns:p14="http://schemas.microsoft.com/office/powerpoint/2010/main" val="1922789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Two world</a:t>
            </a:r>
            <a:r>
              <a:rPr lang="en-US" baseline="0" dirty="0" smtClean="0"/>
              <a:t> of visualization. </a:t>
            </a:r>
            <a:endParaRPr lang="en-US" dirty="0"/>
          </a:p>
        </p:txBody>
      </p:sp>
      <p:sp>
        <p:nvSpPr>
          <p:cNvPr id="4" name="Foliennummernplatzhalter 3"/>
          <p:cNvSpPr>
            <a:spLocks noGrp="1"/>
          </p:cNvSpPr>
          <p:nvPr>
            <p:ph type="sldNum" sz="quarter" idx="10"/>
          </p:nvPr>
        </p:nvSpPr>
        <p:spPr/>
        <p:txBody>
          <a:bodyPr/>
          <a:lstStyle/>
          <a:p>
            <a:fld id="{F8C9BE89-0FCE-4BB8-9115-B736AE219F66}" type="slidenum">
              <a:rPr lang="de-AT" smtClean="0"/>
              <a:t>2</a:t>
            </a:fld>
            <a:endParaRPr lang="de-AT"/>
          </a:p>
        </p:txBody>
      </p:sp>
    </p:spTree>
    <p:extLst>
      <p:ext uri="{BB962C8B-B14F-4D97-AF65-F5344CB8AC3E}">
        <p14:creationId xmlns:p14="http://schemas.microsoft.com/office/powerpoint/2010/main" val="3392111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We didn‘t restrict our implementation to these two usage</a:t>
            </a:r>
            <a:r>
              <a:rPr lang="de-AT" baseline="0" dirty="0" smtClean="0"/>
              <a:t> scenarios but implemented it as a general wrapper library around Caleydo Web application. It is open source and hosted on Github. However, in order to record the actions in the graph the application needs to support this by using the command pattern. </a:t>
            </a:r>
          </a:p>
          <a:p>
            <a:endParaRPr lang="de-AT" baseline="0" dirty="0" smtClean="0"/>
          </a:p>
          <a:p>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21</a:t>
            </a:fld>
            <a:endParaRPr lang="de-AT"/>
          </a:p>
        </p:txBody>
      </p:sp>
    </p:spTree>
    <p:extLst>
      <p:ext uri="{BB962C8B-B14F-4D97-AF65-F5344CB8AC3E}">
        <p14:creationId xmlns:p14="http://schemas.microsoft.com/office/powerpoint/2010/main" val="4138871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While the whole current framework</a:t>
            </a:r>
            <a:r>
              <a:rPr lang="de-AT" baseline="0" dirty="0" smtClean="0"/>
              <a:t> suggests a huge step towards reproducibility there is still plenty of things to do. You may know when someones refers to the tip of the iceberg. Well, here we have a similar situation. To be fully reproducible and to capture the whole provenance there are more things to track. CLUE currently suggests to track the visual exploration actions only. However, there is more. Including the datasets that may change over time, like adding new rows, the data wrangling and processing applied to them. The application itself, since bugs could be fixed or features added it may have influence on the reproduciblity. Finally what is not currently tracked is how the user interacts with the provenance, how vistories are created and so on. We refer to this as meta provenance, since it is provenance data about the provenance. However, capturing the whole provenance requires the interleaving of multiple disciplines and was out of scope for the current project. </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22</a:t>
            </a:fld>
            <a:endParaRPr lang="de-AT"/>
          </a:p>
        </p:txBody>
      </p:sp>
    </p:spTree>
    <p:extLst>
      <p:ext uri="{BB962C8B-B14F-4D97-AF65-F5344CB8AC3E}">
        <p14:creationId xmlns:p14="http://schemas.microsoft.com/office/powerpoint/2010/main" val="980748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To</a:t>
            </a:r>
            <a:r>
              <a:rPr lang="de-AT" baseline="0" dirty="0" smtClean="0"/>
              <a:t> sum up, we presented CLUE a fraemwork for reproducibile, shareable, and communiciable visual exploration. In future work, we plan to focus on two aspects: First, we want to analyse the recorded provenance graph to support and guide the user. Imagine that the systems automatically tells you that you have seen as similar state, a similar selection in a different branch or that most of the times the following action was the following one. We can also use it to better understand how users do visual explorations at al. The other thing is a vision that I want to share with you. </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23</a:t>
            </a:fld>
            <a:endParaRPr lang="de-AT"/>
          </a:p>
        </p:txBody>
      </p:sp>
    </p:spTree>
    <p:extLst>
      <p:ext uri="{BB962C8B-B14F-4D97-AF65-F5344CB8AC3E}">
        <p14:creationId xmlns:p14="http://schemas.microsoft.com/office/powerpoint/2010/main" val="763967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24</a:t>
            </a:fld>
            <a:endParaRPr lang="de-AT"/>
          </a:p>
        </p:txBody>
      </p:sp>
    </p:spTree>
    <p:extLst>
      <p:ext uri="{BB962C8B-B14F-4D97-AF65-F5344CB8AC3E}">
        <p14:creationId xmlns:p14="http://schemas.microsoft.com/office/powerpoint/2010/main" val="3367646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Imagine</a:t>
            </a:r>
            <a:r>
              <a:rPr lang="de-AT" baseline="0" dirty="0" smtClean="0"/>
              <a:t> that all visual explorations are tracked like source code. That provenance data is part of every paper as supplementary material. That each use case figure is not just a figure but contains a DOI that points to the vistories platform that reproduce the exact same figure along with the whole provenance right away. A platform at which reviewers and readers can not just see the exploration but also play and extend it. </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25</a:t>
            </a:fld>
            <a:endParaRPr lang="de-AT"/>
          </a:p>
        </p:txBody>
      </p:sp>
    </p:spTree>
    <p:extLst>
      <p:ext uri="{BB962C8B-B14F-4D97-AF65-F5344CB8AC3E}">
        <p14:creationId xmlns:p14="http://schemas.microsoft.com/office/powerpoint/2010/main" val="1537145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Wouldn‘t such a platform make our whole science</a:t>
            </a:r>
            <a:r>
              <a:rPr lang="de-AT" baseline="0" dirty="0" smtClean="0"/>
              <a:t> more efficient, collaborative, and in the long run sustainable? Thanks</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26</a:t>
            </a:fld>
            <a:endParaRPr lang="de-AT"/>
          </a:p>
        </p:txBody>
      </p:sp>
    </p:spTree>
    <p:extLst>
      <p:ext uri="{BB962C8B-B14F-4D97-AF65-F5344CB8AC3E}">
        <p14:creationId xmlns:p14="http://schemas.microsoft.com/office/powerpoint/2010/main" val="302745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F8C9BE89-0FCE-4BB8-9115-B736AE219F66}" type="slidenum">
              <a:rPr lang="de-AT" smtClean="0"/>
              <a:t>27</a:t>
            </a:fld>
            <a:endParaRPr lang="de-AT"/>
          </a:p>
        </p:txBody>
      </p:sp>
    </p:spTree>
    <p:extLst>
      <p:ext uri="{BB962C8B-B14F-4D97-AF65-F5344CB8AC3E}">
        <p14:creationId xmlns:p14="http://schemas.microsoft.com/office/powerpoint/2010/main" val="3204083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Let me tell you a story about a paper</a:t>
            </a:r>
            <a:r>
              <a:rPr lang="de-AT" baseline="0" dirty="0" smtClean="0"/>
              <a:t> that we published two years ago. It was about a guided visual exploration technique for cancer stratifications. Don‘t worry, I don‘t wanna go into details. But my point is that we showed that our technique works by a use case in this domain. And how do you present such a visual use case in a paper? Yes, with a series of screenshots. Actually quite some. And a video to see the exploration in action. But it didn‘t feel right, although we put a lot of effort it in, we weren‘t sure that we can show the real and foremost whole story. </a:t>
            </a:r>
          </a:p>
          <a:p>
            <a:endParaRPr lang="de-AT" baseline="0" dirty="0" smtClean="0"/>
          </a:p>
          <a:p>
            <a:r>
              <a:rPr lang="de-AT" baseline="0" dirty="0" smtClean="0"/>
              <a:t>But it hasn‘t to be a complex biological use case in which the exploration and presentation are separated. </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3</a:t>
            </a:fld>
            <a:endParaRPr lang="de-AT"/>
          </a:p>
        </p:txBody>
      </p:sp>
    </p:spTree>
    <p:extLst>
      <p:ext uri="{BB962C8B-B14F-4D97-AF65-F5344CB8AC3E}">
        <p14:creationId xmlns:p14="http://schemas.microsoft.com/office/powerpoint/2010/main" val="893037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I’m sure you all know </a:t>
            </a:r>
            <a:r>
              <a:rPr lang="en-US" b="1" dirty="0" smtClean="0"/>
              <a:t>Hans</a:t>
            </a:r>
            <a:r>
              <a:rPr lang="en-US" b="1" baseline="0" dirty="0" smtClean="0"/>
              <a:t> </a:t>
            </a:r>
            <a:r>
              <a:rPr lang="en-US" b="1" baseline="0" dirty="0" err="1" smtClean="0"/>
              <a:t>Rosling</a:t>
            </a:r>
            <a:r>
              <a:rPr lang="en-US" baseline="0" dirty="0" err="1" smtClean="0"/>
              <a:t>s</a:t>
            </a:r>
            <a:r>
              <a:rPr lang="en-US" baseline="0" dirty="0" smtClean="0"/>
              <a:t> famous videos in which he explained us the world using </a:t>
            </a:r>
            <a:r>
              <a:rPr lang="en-US" baseline="0" dirty="0" err="1" smtClean="0"/>
              <a:t>GapMinder</a:t>
            </a:r>
            <a:r>
              <a:rPr lang="en-US" baseline="0" dirty="0" smtClean="0"/>
              <a:t>. This is a screenshot of one of his talks in which he tells us a story. However, that is what it is, an authored story what was found in the visual exploration, presented in a appealing way. It is not the real exploration, just the highlights. </a:t>
            </a:r>
          </a:p>
          <a:p>
            <a:endParaRPr lang="en-US" baseline="0" dirty="0" smtClean="0"/>
          </a:p>
          <a:p>
            <a:r>
              <a:rPr lang="en-US" baseline="0" dirty="0" smtClean="0"/>
              <a:t>We can summarize this process how to get from a visual exploration to a presentation in the following workflow</a:t>
            </a:r>
            <a:endParaRPr lang="en-US" dirty="0"/>
          </a:p>
        </p:txBody>
      </p:sp>
      <p:sp>
        <p:nvSpPr>
          <p:cNvPr id="4" name="Foliennummernplatzhalter 3"/>
          <p:cNvSpPr>
            <a:spLocks noGrp="1"/>
          </p:cNvSpPr>
          <p:nvPr>
            <p:ph type="sldNum" sz="quarter" idx="10"/>
          </p:nvPr>
        </p:nvSpPr>
        <p:spPr/>
        <p:txBody>
          <a:bodyPr/>
          <a:lstStyle/>
          <a:p>
            <a:fld id="{F8C9BE89-0FCE-4BB8-9115-B736AE219F66}" type="slidenum">
              <a:rPr lang="de-AT" smtClean="0"/>
              <a:t>4</a:t>
            </a:fld>
            <a:endParaRPr lang="de-AT"/>
          </a:p>
        </p:txBody>
      </p:sp>
    </p:spTree>
    <p:extLst>
      <p:ext uri="{BB962C8B-B14F-4D97-AF65-F5344CB8AC3E}">
        <p14:creationId xmlns:p14="http://schemas.microsoft.com/office/powerpoint/2010/main" val="3130510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F8C9BE89-0FCE-4BB8-9115-B736AE219F66}" type="slidenum">
              <a:rPr lang="de-AT" smtClean="0"/>
              <a:t>5</a:t>
            </a:fld>
            <a:endParaRPr lang="de-AT"/>
          </a:p>
        </p:txBody>
      </p:sp>
    </p:spTree>
    <p:extLst>
      <p:ext uri="{BB962C8B-B14F-4D97-AF65-F5344CB8AC3E}">
        <p14:creationId xmlns:p14="http://schemas.microsoft.com/office/powerpoint/2010/main" val="177222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However, there are several</a:t>
            </a:r>
            <a:r>
              <a:rPr lang="de-AT" baseline="0" dirty="0" smtClean="0"/>
              <a:t> issues with this separated workflow. You will always just see a fraction a selection of the real exploration. You switch between tools and therefore you have to make some comprimises to accomplish this. Another severe issuse is that you usually just tell the „good“ parts of the exploration. How you discovered the finding in the shortest and direct way. So, you are leaving out the numerous tries in which you didn‘t find something. However, these failed tries are an important part of the whole story. </a:t>
            </a:r>
          </a:p>
          <a:p>
            <a:endParaRPr lang="de-AT" baseline="0" dirty="0" smtClean="0"/>
          </a:p>
          <a:p>
            <a:r>
              <a:rPr lang="de-AT" baseline="0" dirty="0" smtClean="0"/>
              <a:t>As Thomas Alva Edision once said: „I have not failed. I‘ve just found 10000 ways that won‘t work.“ I mean that sometimes the knowledge that nothing is in the data is important, just telling the good parts would ignore that. </a:t>
            </a:r>
          </a:p>
          <a:p>
            <a:endParaRPr lang="de-AT" baseline="0" dirty="0" smtClean="0"/>
          </a:p>
          <a:p>
            <a:r>
              <a:rPr lang="de-AT" baseline="0" dirty="0" smtClean="0"/>
              <a:t>The final important issue is that there is no back link from presentation to exploration. I‘m talking about how to reproduce a presented use case and finding. The bad thing is that ths issue of reproducibility is quite serious. </a:t>
            </a:r>
          </a:p>
          <a:p>
            <a:endParaRPr lang="de-AT" baseline="0" dirty="0" smtClean="0"/>
          </a:p>
          <a:p>
            <a:r>
              <a:rPr lang="de-AT" baseline="0" dirty="0" smtClean="0"/>
              <a:t>An article about the cancer test was quite shoking. Only 6 out of 50 important cancer papers could be fully reproduced. That‘s terrible. </a:t>
            </a:r>
          </a:p>
          <a:p>
            <a:endParaRPr lang="de-AT" baseline="0" dirty="0" smtClean="0"/>
          </a:p>
          <a:p>
            <a:r>
              <a:rPr lang="de-AT" baseline="0" dirty="0" smtClean="0"/>
              <a:t>We can summarize the issues by asking the following question: </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6</a:t>
            </a:fld>
            <a:endParaRPr lang="de-AT"/>
          </a:p>
        </p:txBody>
      </p:sp>
    </p:spTree>
    <p:extLst>
      <p:ext uri="{BB962C8B-B14F-4D97-AF65-F5344CB8AC3E}">
        <p14:creationId xmlns:p14="http://schemas.microsoft.com/office/powerpoint/2010/main" val="2912979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How</a:t>
            </a:r>
            <a:r>
              <a:rPr lang="de-AT" baseline="0" dirty="0" smtClean="0"/>
              <a:t> to reproduce, continue, and alter the presented exploration?</a:t>
            </a:r>
          </a:p>
          <a:p>
            <a:endParaRPr lang="de-AT" baseline="0" dirty="0" smtClean="0"/>
          </a:p>
          <a:p>
            <a:r>
              <a:rPr lang="de-AT" baseline="0" dirty="0" smtClean="0"/>
              <a:t>Let me rephrase it</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7</a:t>
            </a:fld>
            <a:endParaRPr lang="de-AT"/>
          </a:p>
        </p:txBody>
      </p:sp>
    </p:spTree>
    <p:extLst>
      <p:ext uri="{BB962C8B-B14F-4D97-AF65-F5344CB8AC3E}">
        <p14:creationId xmlns:p14="http://schemas.microsoft.com/office/powerpoint/2010/main" val="288854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How to go</a:t>
            </a:r>
            <a:r>
              <a:rPr lang="de-AT" baseline="0" dirty="0" smtClean="0"/>
              <a:t> from visual exploration to storytelling and back again?</a:t>
            </a:r>
          </a:p>
          <a:p>
            <a:endParaRPr lang="de-AT" baseline="0" dirty="0" smtClean="0"/>
          </a:p>
          <a:p>
            <a:r>
              <a:rPr lang="de-AT" dirty="0" smtClean="0"/>
              <a:t>In this talk I‘m</a:t>
            </a:r>
            <a:r>
              <a:rPr lang="de-AT" baseline="0" dirty="0" smtClean="0"/>
              <a:t> presenting one possible approach for answering this question</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8</a:t>
            </a:fld>
            <a:endParaRPr lang="de-AT"/>
          </a:p>
        </p:txBody>
      </p:sp>
    </p:spTree>
    <p:extLst>
      <p:ext uri="{BB962C8B-B14F-4D97-AF65-F5344CB8AC3E}">
        <p14:creationId xmlns:p14="http://schemas.microsoft.com/office/powerpoint/2010/main" val="1574919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We present</a:t>
            </a:r>
            <a:r>
              <a:rPr lang="de-AT" baseline="0" dirty="0" smtClean="0"/>
              <a:t> CLUE. A framework for capturing, labeling, understanding, and explaining visualization driven exploration based on automated recorded provenance data. We propose a framework in which all actions performed during the visual exploration are stored in a central component forming a provenance graph of the exploration. However, the fundamental change is that stories build based on the exploration are based on the provenance graph, too. </a:t>
            </a:r>
            <a:endParaRPr lang="de-AT" dirty="0"/>
          </a:p>
        </p:txBody>
      </p:sp>
      <p:sp>
        <p:nvSpPr>
          <p:cNvPr id="4" name="Slide Number Placeholder 3"/>
          <p:cNvSpPr>
            <a:spLocks noGrp="1"/>
          </p:cNvSpPr>
          <p:nvPr>
            <p:ph type="sldNum" sz="quarter" idx="10"/>
          </p:nvPr>
        </p:nvSpPr>
        <p:spPr/>
        <p:txBody>
          <a:bodyPr/>
          <a:lstStyle/>
          <a:p>
            <a:fld id="{F8C9BE89-0FCE-4BB8-9115-B736AE219F66}" type="slidenum">
              <a:rPr lang="de-AT" smtClean="0"/>
              <a:t>10</a:t>
            </a:fld>
            <a:endParaRPr lang="de-AT"/>
          </a:p>
        </p:txBody>
      </p:sp>
    </p:spTree>
    <p:extLst>
      <p:ext uri="{BB962C8B-B14F-4D97-AF65-F5344CB8AC3E}">
        <p14:creationId xmlns:p14="http://schemas.microsoft.com/office/powerpoint/2010/main" val="2767591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19"/>
            <a:ext cx="7772400" cy="1102519"/>
          </a:xfrm>
        </p:spPr>
        <p:txBody>
          <a:bodyPr/>
          <a:lstStyle/>
          <a:p>
            <a:r>
              <a:rPr lang="en-US" smtClean="0"/>
              <a:t>Click to edit Master title style</a:t>
            </a:r>
            <a:endParaRPr lang="de-AT"/>
          </a:p>
        </p:txBody>
      </p:sp>
      <p:sp>
        <p:nvSpPr>
          <p:cNvPr id="3" name="Subtitle 2"/>
          <p:cNvSpPr>
            <a:spLocks noGrp="1"/>
          </p:cNvSpPr>
          <p:nvPr>
            <p:ph type="subTitle" idx="1"/>
          </p:nvPr>
        </p:nvSpPr>
        <p:spPr>
          <a:xfrm>
            <a:off x="1371600" y="2914651"/>
            <a:ext cx="6400801" cy="1314449"/>
          </a:xfrm>
        </p:spPr>
        <p:txBody>
          <a:bodyPr/>
          <a:lstStyle>
            <a:lvl1pPr marL="0" indent="0" algn="ctr">
              <a:buNone/>
              <a:defRPr>
                <a:solidFill>
                  <a:schemeClr val="tx1">
                    <a:tint val="75000"/>
                  </a:schemeClr>
                </a:solidFill>
              </a:defRPr>
            </a:lvl1pPr>
            <a:lvl2pPr marL="408198" indent="0" algn="ctr">
              <a:buNone/>
              <a:defRPr>
                <a:solidFill>
                  <a:schemeClr val="tx1">
                    <a:tint val="75000"/>
                  </a:schemeClr>
                </a:solidFill>
              </a:defRPr>
            </a:lvl2pPr>
            <a:lvl3pPr marL="816397" indent="0" algn="ctr">
              <a:buNone/>
              <a:defRPr>
                <a:solidFill>
                  <a:schemeClr val="tx1">
                    <a:tint val="75000"/>
                  </a:schemeClr>
                </a:solidFill>
              </a:defRPr>
            </a:lvl3pPr>
            <a:lvl4pPr marL="1224595" indent="0" algn="ctr">
              <a:buNone/>
              <a:defRPr>
                <a:solidFill>
                  <a:schemeClr val="tx1">
                    <a:tint val="75000"/>
                  </a:schemeClr>
                </a:solidFill>
              </a:defRPr>
            </a:lvl4pPr>
            <a:lvl5pPr marL="1632794" indent="0" algn="ctr">
              <a:buNone/>
              <a:defRPr>
                <a:solidFill>
                  <a:schemeClr val="tx1">
                    <a:tint val="75000"/>
                  </a:schemeClr>
                </a:solidFill>
              </a:defRPr>
            </a:lvl5pPr>
            <a:lvl6pPr marL="2040992" indent="0" algn="ctr">
              <a:buNone/>
              <a:defRPr>
                <a:solidFill>
                  <a:schemeClr val="tx1">
                    <a:tint val="75000"/>
                  </a:schemeClr>
                </a:solidFill>
              </a:defRPr>
            </a:lvl6pPr>
            <a:lvl7pPr marL="2449191" indent="0" algn="ctr">
              <a:buNone/>
              <a:defRPr>
                <a:solidFill>
                  <a:schemeClr val="tx1">
                    <a:tint val="75000"/>
                  </a:schemeClr>
                </a:solidFill>
              </a:defRPr>
            </a:lvl7pPr>
            <a:lvl8pPr marL="2857389" indent="0" algn="ctr">
              <a:buNone/>
              <a:defRPr>
                <a:solidFill>
                  <a:schemeClr val="tx1">
                    <a:tint val="75000"/>
                  </a:schemeClr>
                </a:solidFill>
              </a:defRPr>
            </a:lvl8pPr>
            <a:lvl9pPr marL="3265588" indent="0" algn="ctr">
              <a:buNone/>
              <a:defRPr>
                <a:solidFill>
                  <a:schemeClr val="tx1">
                    <a:tint val="75000"/>
                  </a:schemeClr>
                </a:solidFill>
              </a:defRPr>
            </a:lvl9pPr>
          </a:lstStyle>
          <a:p>
            <a:r>
              <a:rPr lang="en-US" smtClean="0"/>
              <a:t>Click to edit Master subtitle style</a:t>
            </a:r>
            <a:endParaRPr lang="de-AT"/>
          </a:p>
        </p:txBody>
      </p:sp>
      <p:sp>
        <p:nvSpPr>
          <p:cNvPr id="8" name="Datumsplatzhalter 7"/>
          <p:cNvSpPr>
            <a:spLocks noGrp="1"/>
          </p:cNvSpPr>
          <p:nvPr>
            <p:ph type="dt" sz="half" idx="10"/>
          </p:nvPr>
        </p:nvSpPr>
        <p:spPr>
          <a:xfrm>
            <a:off x="-36512" y="4890195"/>
            <a:ext cx="2133600" cy="273843"/>
          </a:xfrm>
          <a:prstGeom prst="rect">
            <a:avLst/>
          </a:prstGeom>
        </p:spPr>
        <p:txBody>
          <a:bodyPr/>
          <a:lstStyle>
            <a:lvl1pPr>
              <a:defRPr sz="1200">
                <a:latin typeface="Yantramanav" panose="02000000000000000000" pitchFamily="2" charset="0"/>
                <a:cs typeface="Yantramanav" panose="02000000000000000000" pitchFamily="2" charset="0"/>
              </a:defRPr>
            </a:lvl1pPr>
          </a:lstStyle>
          <a:p>
            <a:r>
              <a:rPr lang="de-AT" dirty="0" smtClean="0"/>
              <a:t>Samuel </a:t>
            </a:r>
            <a:r>
              <a:rPr lang="de-AT" dirty="0" err="1" smtClean="0"/>
              <a:t>Gratzl</a:t>
            </a:r>
            <a:endParaRPr lang="de-AT" dirty="0"/>
          </a:p>
        </p:txBody>
      </p:sp>
      <p:sp>
        <p:nvSpPr>
          <p:cNvPr id="10" name="Foliennummernplatzhalter 9"/>
          <p:cNvSpPr>
            <a:spLocks noGrp="1"/>
          </p:cNvSpPr>
          <p:nvPr>
            <p:ph type="sldNum" sz="quarter" idx="12"/>
          </p:nvPr>
        </p:nvSpPr>
        <p:spPr>
          <a:xfrm>
            <a:off x="7010908" y="4890195"/>
            <a:ext cx="2133600" cy="273843"/>
          </a:xfrm>
          <a:prstGeom prst="rect">
            <a:avLst/>
          </a:prstGeom>
        </p:spPr>
        <p:txBody>
          <a:bodyPr/>
          <a:lstStyle>
            <a:lvl1pPr algn="r">
              <a:defRPr sz="1200">
                <a:latin typeface="Yantramanav" panose="02000000000000000000" pitchFamily="2" charset="0"/>
                <a:cs typeface="Yantramanav" panose="02000000000000000000" pitchFamily="2" charset="0"/>
              </a:defRPr>
            </a:lvl1pPr>
          </a:lstStyle>
          <a:p>
            <a:fld id="{23E7C59B-2D79-4572-A72F-95D49BF03B51}" type="slidenum">
              <a:rPr lang="de-AT" smtClean="0"/>
              <a:pPr/>
              <a:t>‹Nr.›</a:t>
            </a:fld>
            <a:endParaRPr lang="de-AT"/>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9843" y="62949"/>
            <a:ext cx="560976" cy="780610"/>
          </a:xfrm>
          <a:prstGeom prst="rect">
            <a:avLst/>
          </a:prstGeom>
        </p:spPr>
      </p:pic>
    </p:spTree>
    <p:extLst>
      <p:ext uri="{BB962C8B-B14F-4D97-AF65-F5344CB8AC3E}">
        <p14:creationId xmlns:p14="http://schemas.microsoft.com/office/powerpoint/2010/main" val="384785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7" name="Fußzeilenplatzhalter 3"/>
          <p:cNvSpPr>
            <a:spLocks noGrp="1"/>
          </p:cNvSpPr>
          <p:nvPr>
            <p:ph type="ftr" sz="quarter" idx="3"/>
          </p:nvPr>
        </p:nvSpPr>
        <p:spPr>
          <a:xfrm>
            <a:off x="0" y="4853397"/>
            <a:ext cx="30861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Samuel Gratzl</a:t>
            </a:r>
            <a:endParaRPr lang="en-US" dirty="0"/>
          </a:p>
        </p:txBody>
      </p:sp>
      <p:sp>
        <p:nvSpPr>
          <p:cNvPr id="8" name="Foliennummernplatzhalter 7"/>
          <p:cNvSpPr>
            <a:spLocks noGrp="1"/>
          </p:cNvSpPr>
          <p:nvPr>
            <p:ph type="sldNum" sz="quarter" idx="4"/>
          </p:nvPr>
        </p:nvSpPr>
        <p:spPr>
          <a:xfrm>
            <a:off x="7086600" y="4853396"/>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41227A-C73C-4674-BA4B-AE2F14B71409}" type="slidenum">
              <a:rPr lang="en-US" smtClean="0"/>
              <a:t>‹Nr.›</a:t>
            </a:fld>
            <a:endParaRPr lang="en-US"/>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9843" y="62949"/>
            <a:ext cx="560976" cy="780610"/>
          </a:xfrm>
          <a:prstGeom prst="rect">
            <a:avLst/>
          </a:prstGeom>
        </p:spPr>
      </p:pic>
    </p:spTree>
    <p:extLst>
      <p:ext uri="{BB962C8B-B14F-4D97-AF65-F5344CB8AC3E}">
        <p14:creationId xmlns:p14="http://schemas.microsoft.com/office/powerpoint/2010/main" val="361859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smtClean="0"/>
              <a:t>Click to edit Master title style</a:t>
            </a:r>
            <a:endParaRPr lang="de-AT"/>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900">
                <a:solidFill>
                  <a:schemeClr val="tx1">
                    <a:tint val="75000"/>
                  </a:schemeClr>
                </a:solidFill>
              </a:defRPr>
            </a:lvl1pPr>
            <a:lvl2pPr marL="408198" indent="0">
              <a:buNone/>
              <a:defRPr sz="1600">
                <a:solidFill>
                  <a:schemeClr val="tx1">
                    <a:tint val="75000"/>
                  </a:schemeClr>
                </a:solidFill>
              </a:defRPr>
            </a:lvl2pPr>
            <a:lvl3pPr marL="816397" indent="0">
              <a:buNone/>
              <a:defRPr sz="1500">
                <a:solidFill>
                  <a:schemeClr val="tx1">
                    <a:tint val="75000"/>
                  </a:schemeClr>
                </a:solidFill>
              </a:defRPr>
            </a:lvl3pPr>
            <a:lvl4pPr marL="1224595" indent="0">
              <a:buNone/>
              <a:defRPr sz="1200">
                <a:solidFill>
                  <a:schemeClr val="tx1">
                    <a:tint val="75000"/>
                  </a:schemeClr>
                </a:solidFill>
              </a:defRPr>
            </a:lvl4pPr>
            <a:lvl5pPr marL="1632794" indent="0">
              <a:buNone/>
              <a:defRPr sz="1200">
                <a:solidFill>
                  <a:schemeClr val="tx1">
                    <a:tint val="75000"/>
                  </a:schemeClr>
                </a:solidFill>
              </a:defRPr>
            </a:lvl5pPr>
            <a:lvl6pPr marL="2040992" indent="0">
              <a:buNone/>
              <a:defRPr sz="1200">
                <a:solidFill>
                  <a:schemeClr val="tx1">
                    <a:tint val="75000"/>
                  </a:schemeClr>
                </a:solidFill>
              </a:defRPr>
            </a:lvl6pPr>
            <a:lvl7pPr marL="2449191" indent="0">
              <a:buNone/>
              <a:defRPr sz="1200">
                <a:solidFill>
                  <a:schemeClr val="tx1">
                    <a:tint val="75000"/>
                  </a:schemeClr>
                </a:solidFill>
              </a:defRPr>
            </a:lvl7pPr>
            <a:lvl8pPr marL="2857389" indent="0">
              <a:buNone/>
              <a:defRPr sz="1200">
                <a:solidFill>
                  <a:schemeClr val="tx1">
                    <a:tint val="75000"/>
                  </a:schemeClr>
                </a:solidFill>
              </a:defRPr>
            </a:lvl8pPr>
            <a:lvl9pPr marL="3265588" indent="0">
              <a:buNone/>
              <a:defRPr sz="1200">
                <a:solidFill>
                  <a:schemeClr val="tx1">
                    <a:tint val="75000"/>
                  </a:schemeClr>
                </a:solidFill>
              </a:defRPr>
            </a:lvl9pPr>
          </a:lstStyle>
          <a:p>
            <a:pPr lvl="0"/>
            <a:r>
              <a:rPr lang="en-US" smtClean="0"/>
              <a:t>Click to edit Master text styles</a:t>
            </a:r>
          </a:p>
        </p:txBody>
      </p:sp>
      <p:sp>
        <p:nvSpPr>
          <p:cNvPr id="7" name="Fußzeilenplatzhalter 3"/>
          <p:cNvSpPr>
            <a:spLocks noGrp="1"/>
          </p:cNvSpPr>
          <p:nvPr>
            <p:ph type="ftr" sz="quarter" idx="3"/>
          </p:nvPr>
        </p:nvSpPr>
        <p:spPr>
          <a:xfrm>
            <a:off x="0" y="4853397"/>
            <a:ext cx="30861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Samuel Gratzl</a:t>
            </a:r>
            <a:endParaRPr lang="en-US" dirty="0"/>
          </a:p>
        </p:txBody>
      </p:sp>
      <p:sp>
        <p:nvSpPr>
          <p:cNvPr id="8" name="Foliennummernplatzhalter 7"/>
          <p:cNvSpPr>
            <a:spLocks noGrp="1"/>
          </p:cNvSpPr>
          <p:nvPr>
            <p:ph type="sldNum" sz="quarter" idx="4"/>
          </p:nvPr>
        </p:nvSpPr>
        <p:spPr>
          <a:xfrm>
            <a:off x="7086600" y="4853396"/>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41227A-C73C-4674-BA4B-AE2F14B71409}" type="slidenum">
              <a:rPr lang="en-US" smtClean="0"/>
              <a:t>‹Nr.›</a:t>
            </a:fld>
            <a:endParaRPr lang="en-US"/>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9843" y="62949"/>
            <a:ext cx="560976" cy="780610"/>
          </a:xfrm>
          <a:prstGeom prst="rect">
            <a:avLst/>
          </a:prstGeom>
        </p:spPr>
      </p:pic>
    </p:spTree>
    <p:extLst>
      <p:ext uri="{BB962C8B-B14F-4D97-AF65-F5344CB8AC3E}">
        <p14:creationId xmlns:p14="http://schemas.microsoft.com/office/powerpoint/2010/main" val="240158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1" cy="857250"/>
          </a:xfrm>
        </p:spPr>
        <p:txBody>
          <a:bodyPr/>
          <a:lstStyle>
            <a:lvl1pPr>
              <a:defRPr/>
            </a:lvl1pPr>
          </a:lstStyle>
          <a:p>
            <a:r>
              <a:rPr lang="en-US" smtClean="0"/>
              <a:t>Click to edit Master title style</a:t>
            </a:r>
            <a:endParaRPr lang="de-AT"/>
          </a:p>
        </p:txBody>
      </p:sp>
      <p:sp>
        <p:nvSpPr>
          <p:cNvPr id="3" name="Text Placeholder 2"/>
          <p:cNvSpPr>
            <a:spLocks noGrp="1"/>
          </p:cNvSpPr>
          <p:nvPr>
            <p:ph type="body" idx="1"/>
          </p:nvPr>
        </p:nvSpPr>
        <p:spPr>
          <a:xfrm>
            <a:off x="457201" y="1151334"/>
            <a:ext cx="4040188" cy="479822"/>
          </a:xfrm>
        </p:spPr>
        <p:txBody>
          <a:bodyPr anchor="b"/>
          <a:lstStyle>
            <a:lvl1pPr marL="0" indent="0">
              <a:buNone/>
              <a:defRPr sz="2100" b="1"/>
            </a:lvl1pPr>
            <a:lvl2pPr marL="408198" indent="0">
              <a:buNone/>
              <a:defRPr sz="1900" b="1"/>
            </a:lvl2pPr>
            <a:lvl3pPr marL="816397" indent="0">
              <a:buNone/>
              <a:defRPr sz="1600" b="1"/>
            </a:lvl3pPr>
            <a:lvl4pPr marL="1224595" indent="0">
              <a:buNone/>
              <a:defRPr sz="1500" b="1"/>
            </a:lvl4pPr>
            <a:lvl5pPr marL="1632794" indent="0">
              <a:buNone/>
              <a:defRPr sz="1500" b="1"/>
            </a:lvl5pPr>
            <a:lvl6pPr marL="2040992" indent="0">
              <a:buNone/>
              <a:defRPr sz="1500" b="1"/>
            </a:lvl6pPr>
            <a:lvl7pPr marL="2449191" indent="0">
              <a:buNone/>
              <a:defRPr sz="1500" b="1"/>
            </a:lvl7pPr>
            <a:lvl8pPr marL="2857389" indent="0">
              <a:buNone/>
              <a:defRPr sz="1500" b="1"/>
            </a:lvl8pPr>
            <a:lvl9pPr marL="3265588"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1" y="1631157"/>
            <a:ext cx="4040188" cy="2963467"/>
          </a:xfrm>
        </p:spPr>
        <p:txBody>
          <a:bodyPr/>
          <a:lstStyle>
            <a:lvl1pPr>
              <a:defRPr sz="21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Text Placeholder 4"/>
          <p:cNvSpPr>
            <a:spLocks noGrp="1"/>
          </p:cNvSpPr>
          <p:nvPr>
            <p:ph type="body" sz="quarter" idx="3"/>
          </p:nvPr>
        </p:nvSpPr>
        <p:spPr>
          <a:xfrm>
            <a:off x="4645027" y="1151334"/>
            <a:ext cx="4041775" cy="479822"/>
          </a:xfrm>
        </p:spPr>
        <p:txBody>
          <a:bodyPr anchor="b"/>
          <a:lstStyle>
            <a:lvl1pPr marL="0" indent="0">
              <a:buNone/>
              <a:defRPr sz="2100" b="1"/>
            </a:lvl1pPr>
            <a:lvl2pPr marL="408198" indent="0">
              <a:buNone/>
              <a:defRPr sz="1900" b="1"/>
            </a:lvl2pPr>
            <a:lvl3pPr marL="816397" indent="0">
              <a:buNone/>
              <a:defRPr sz="1600" b="1"/>
            </a:lvl3pPr>
            <a:lvl4pPr marL="1224595" indent="0">
              <a:buNone/>
              <a:defRPr sz="1500" b="1"/>
            </a:lvl4pPr>
            <a:lvl5pPr marL="1632794" indent="0">
              <a:buNone/>
              <a:defRPr sz="1500" b="1"/>
            </a:lvl5pPr>
            <a:lvl6pPr marL="2040992" indent="0">
              <a:buNone/>
              <a:defRPr sz="1500" b="1"/>
            </a:lvl6pPr>
            <a:lvl7pPr marL="2449191" indent="0">
              <a:buNone/>
              <a:defRPr sz="1500" b="1"/>
            </a:lvl7pPr>
            <a:lvl8pPr marL="2857389" indent="0">
              <a:buNone/>
              <a:defRPr sz="1500" b="1"/>
            </a:lvl8pPr>
            <a:lvl9pPr marL="3265588"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7" y="1631157"/>
            <a:ext cx="4041775" cy="2963467"/>
          </a:xfrm>
        </p:spPr>
        <p:txBody>
          <a:bodyPr/>
          <a:lstStyle>
            <a:lvl1pPr>
              <a:defRPr sz="21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10" name="Fußzeilenplatzhalter 3"/>
          <p:cNvSpPr>
            <a:spLocks noGrp="1"/>
          </p:cNvSpPr>
          <p:nvPr>
            <p:ph type="ftr" sz="quarter" idx="10"/>
          </p:nvPr>
        </p:nvSpPr>
        <p:spPr>
          <a:xfrm>
            <a:off x="0" y="4853397"/>
            <a:ext cx="30861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Samuel Gratzl</a:t>
            </a:r>
            <a:endParaRPr lang="en-US" dirty="0"/>
          </a:p>
        </p:txBody>
      </p:sp>
      <p:sp>
        <p:nvSpPr>
          <p:cNvPr id="11" name="Foliennummernplatzhalter 7"/>
          <p:cNvSpPr>
            <a:spLocks noGrp="1"/>
          </p:cNvSpPr>
          <p:nvPr>
            <p:ph type="sldNum" sz="quarter" idx="11"/>
          </p:nvPr>
        </p:nvSpPr>
        <p:spPr>
          <a:xfrm>
            <a:off x="7086600" y="4853396"/>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41227A-C73C-4674-BA4B-AE2F14B71409}" type="slidenum">
              <a:rPr lang="en-US" smtClean="0"/>
              <a:t>‹Nr.›</a:t>
            </a:fld>
            <a:endParaRPr lang="en-US"/>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9843" y="62949"/>
            <a:ext cx="560976" cy="780610"/>
          </a:xfrm>
          <a:prstGeom prst="rect">
            <a:avLst/>
          </a:prstGeom>
        </p:spPr>
      </p:pic>
    </p:spTree>
    <p:extLst>
      <p:ext uri="{BB962C8B-B14F-4D97-AF65-F5344CB8AC3E}">
        <p14:creationId xmlns:p14="http://schemas.microsoft.com/office/powerpoint/2010/main" val="51250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6" name="Fußzeilenplatzhalter 3"/>
          <p:cNvSpPr>
            <a:spLocks noGrp="1"/>
          </p:cNvSpPr>
          <p:nvPr>
            <p:ph type="ftr" sz="quarter" idx="3"/>
          </p:nvPr>
        </p:nvSpPr>
        <p:spPr>
          <a:xfrm>
            <a:off x="0" y="4853397"/>
            <a:ext cx="30861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Samuel Gratzl</a:t>
            </a:r>
            <a:endParaRPr lang="en-US" dirty="0"/>
          </a:p>
        </p:txBody>
      </p:sp>
      <p:sp>
        <p:nvSpPr>
          <p:cNvPr id="7" name="Foliennummernplatzhalter 7"/>
          <p:cNvSpPr>
            <a:spLocks noGrp="1"/>
          </p:cNvSpPr>
          <p:nvPr>
            <p:ph type="sldNum" sz="quarter" idx="4"/>
          </p:nvPr>
        </p:nvSpPr>
        <p:spPr>
          <a:xfrm>
            <a:off x="7086600" y="4853396"/>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41227A-C73C-4674-BA4B-AE2F14B71409}" type="slidenum">
              <a:rPr lang="en-US" smtClean="0"/>
              <a:t>‹Nr.›</a:t>
            </a:fld>
            <a:endParaRPr lang="en-US"/>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9843" y="62949"/>
            <a:ext cx="560976" cy="780610"/>
          </a:xfrm>
          <a:prstGeom prst="rect">
            <a:avLst/>
          </a:prstGeom>
        </p:spPr>
      </p:pic>
    </p:spTree>
    <p:extLst>
      <p:ext uri="{BB962C8B-B14F-4D97-AF65-F5344CB8AC3E}">
        <p14:creationId xmlns:p14="http://schemas.microsoft.com/office/powerpoint/2010/main" val="229663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ußzeilenplatzhalter 3"/>
          <p:cNvSpPr>
            <a:spLocks noGrp="1"/>
          </p:cNvSpPr>
          <p:nvPr>
            <p:ph type="ftr" sz="quarter" idx="3"/>
          </p:nvPr>
        </p:nvSpPr>
        <p:spPr>
          <a:xfrm>
            <a:off x="0" y="4853397"/>
            <a:ext cx="30861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Samuel Gratzl</a:t>
            </a:r>
            <a:endParaRPr lang="en-US" dirty="0"/>
          </a:p>
        </p:txBody>
      </p:sp>
      <p:sp>
        <p:nvSpPr>
          <p:cNvPr id="6" name="Foliennummernplatzhalter 7"/>
          <p:cNvSpPr>
            <a:spLocks noGrp="1"/>
          </p:cNvSpPr>
          <p:nvPr>
            <p:ph type="sldNum" sz="quarter" idx="4"/>
          </p:nvPr>
        </p:nvSpPr>
        <p:spPr>
          <a:xfrm>
            <a:off x="7086600" y="4853396"/>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41227A-C73C-4674-BA4B-AE2F14B71409}" type="slidenum">
              <a:rPr lang="en-US" smtClean="0"/>
              <a:t>‹Nr.›</a:t>
            </a:fld>
            <a:endParaRPr lang="en-US"/>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9843" y="62949"/>
            <a:ext cx="560976" cy="780610"/>
          </a:xfrm>
          <a:prstGeom prst="rect">
            <a:avLst/>
          </a:prstGeom>
        </p:spPr>
      </p:pic>
    </p:spTree>
    <p:extLst>
      <p:ext uri="{BB962C8B-B14F-4D97-AF65-F5344CB8AC3E}">
        <p14:creationId xmlns:p14="http://schemas.microsoft.com/office/powerpoint/2010/main" val="264017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68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1" cy="857250"/>
          </a:xfrm>
          <a:prstGeom prst="rect">
            <a:avLst/>
          </a:prstGeom>
        </p:spPr>
        <p:txBody>
          <a:bodyPr vert="horz" lIns="81640" tIns="40820" rIns="81640" bIns="40820" rtlCol="0" anchor="ctr">
            <a:normAutofit/>
          </a:bodyPr>
          <a:lstStyle/>
          <a:p>
            <a:r>
              <a:rPr lang="en-US" smtClean="0"/>
              <a:t>Click to edit Master title style</a:t>
            </a:r>
            <a:endParaRPr lang="de-AT"/>
          </a:p>
        </p:txBody>
      </p:sp>
      <p:sp>
        <p:nvSpPr>
          <p:cNvPr id="3" name="Text Placeholder 2"/>
          <p:cNvSpPr>
            <a:spLocks noGrp="1"/>
          </p:cNvSpPr>
          <p:nvPr>
            <p:ph type="body" idx="1"/>
          </p:nvPr>
        </p:nvSpPr>
        <p:spPr>
          <a:xfrm>
            <a:off x="457200" y="1200150"/>
            <a:ext cx="8229601" cy="3394473"/>
          </a:xfrm>
          <a:prstGeom prst="rect">
            <a:avLst/>
          </a:prstGeom>
        </p:spPr>
        <p:txBody>
          <a:bodyPr vert="horz" lIns="81640" tIns="40820" rIns="81640" bIns="408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Fußzeilenplatzhalter 3"/>
          <p:cNvSpPr>
            <a:spLocks noGrp="1"/>
          </p:cNvSpPr>
          <p:nvPr>
            <p:ph type="ftr" sz="quarter" idx="3"/>
          </p:nvPr>
        </p:nvSpPr>
        <p:spPr>
          <a:xfrm>
            <a:off x="0" y="4853397"/>
            <a:ext cx="30861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Samuel Gratzl</a:t>
            </a:r>
            <a:endParaRPr lang="en-US" dirty="0"/>
          </a:p>
        </p:txBody>
      </p:sp>
      <p:sp>
        <p:nvSpPr>
          <p:cNvPr id="8" name="Foliennummernplatzhalter 7"/>
          <p:cNvSpPr>
            <a:spLocks noGrp="1"/>
          </p:cNvSpPr>
          <p:nvPr>
            <p:ph type="sldNum" sz="quarter" idx="4"/>
          </p:nvPr>
        </p:nvSpPr>
        <p:spPr>
          <a:xfrm>
            <a:off x="7086600" y="4853396"/>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41227A-C73C-4674-BA4B-AE2F14B71409}" type="slidenum">
              <a:rPr lang="en-US" smtClean="0"/>
              <a:t>‹Nr.›</a:t>
            </a:fld>
            <a:endParaRPr lang="en-US"/>
          </a:p>
        </p:txBody>
      </p:sp>
    </p:spTree>
    <p:extLst>
      <p:ext uri="{BB962C8B-B14F-4D97-AF65-F5344CB8AC3E}">
        <p14:creationId xmlns:p14="http://schemas.microsoft.com/office/powerpoint/2010/main" val="71804340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ctr" defTabSz="816397" rtl="0" eaLnBrk="1" latinLnBrk="0" hangingPunct="1">
        <a:spcBef>
          <a:spcPct val="0"/>
        </a:spcBef>
        <a:buNone/>
        <a:defRPr sz="4000" kern="1200">
          <a:solidFill>
            <a:schemeClr val="tx1"/>
          </a:solidFill>
          <a:latin typeface="Yantramanav Black" panose="02000000000000000000" pitchFamily="2" charset="0"/>
          <a:ea typeface="+mj-ea"/>
          <a:cs typeface="Yantramanav Black" panose="02000000000000000000" pitchFamily="2" charset="0"/>
        </a:defRPr>
      </a:lvl1pPr>
    </p:titleStyle>
    <p:bodyStyle>
      <a:lvl1pPr marL="306149" indent="-306149" algn="l" defTabSz="816397" rtl="0" eaLnBrk="1" latinLnBrk="0" hangingPunct="1">
        <a:spcBef>
          <a:spcPct val="20000"/>
        </a:spcBef>
        <a:buFont typeface="Arial" panose="020B0604020202020204" pitchFamily="34" charset="0"/>
        <a:buChar char="•"/>
        <a:defRPr sz="2900" kern="1200">
          <a:solidFill>
            <a:schemeClr val="tx1"/>
          </a:solidFill>
          <a:latin typeface="Yantramanav" panose="02000000000000000000" pitchFamily="2" charset="0"/>
          <a:ea typeface="+mn-ea"/>
          <a:cs typeface="Yantramanav" panose="02000000000000000000" pitchFamily="2" charset="0"/>
        </a:defRPr>
      </a:lvl1pPr>
      <a:lvl2pPr marL="663322" indent="-255124" algn="l" defTabSz="816397" rtl="0" eaLnBrk="1" latinLnBrk="0" hangingPunct="1">
        <a:spcBef>
          <a:spcPct val="20000"/>
        </a:spcBef>
        <a:buFont typeface="Arial" panose="020B0604020202020204" pitchFamily="34" charset="0"/>
        <a:buChar char="–"/>
        <a:defRPr sz="2500" kern="1200">
          <a:solidFill>
            <a:schemeClr val="tx1"/>
          </a:solidFill>
          <a:latin typeface="Yantramanav" panose="02000000000000000000" pitchFamily="2" charset="0"/>
          <a:ea typeface="+mn-ea"/>
          <a:cs typeface="Yantramanav" panose="02000000000000000000" pitchFamily="2" charset="0"/>
        </a:defRPr>
      </a:lvl2pPr>
      <a:lvl3pPr marL="1020496" indent="-204099" algn="l" defTabSz="816397" rtl="0" eaLnBrk="1" latinLnBrk="0" hangingPunct="1">
        <a:spcBef>
          <a:spcPct val="20000"/>
        </a:spcBef>
        <a:buFont typeface="Arial" panose="020B0604020202020204" pitchFamily="34" charset="0"/>
        <a:buChar char="•"/>
        <a:defRPr sz="2100" kern="1200">
          <a:solidFill>
            <a:schemeClr val="tx1"/>
          </a:solidFill>
          <a:latin typeface="Yantramanav" panose="02000000000000000000" pitchFamily="2" charset="0"/>
          <a:ea typeface="+mn-ea"/>
          <a:cs typeface="Yantramanav" panose="02000000000000000000" pitchFamily="2" charset="0"/>
        </a:defRPr>
      </a:lvl3pPr>
      <a:lvl4pPr marL="1428695"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panose="02000000000000000000" pitchFamily="2" charset="0"/>
          <a:ea typeface="+mn-ea"/>
          <a:cs typeface="Yantramanav" panose="02000000000000000000" pitchFamily="2" charset="0"/>
        </a:defRPr>
      </a:lvl4pPr>
      <a:lvl5pPr marL="1836893"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panose="02000000000000000000" pitchFamily="2" charset="0"/>
          <a:ea typeface="+mn-ea"/>
          <a:cs typeface="Yantramanav" panose="02000000000000000000" pitchFamily="2" charset="0"/>
        </a:defRPr>
      </a:lvl5pPr>
      <a:lvl6pPr marL="2245091"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653290"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061488"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469687"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p:bodyStyle>
    <p:otherStyle>
      <a:defPPr>
        <a:defRPr lang="de-DE"/>
      </a:defPPr>
      <a:lvl1pPr marL="0" algn="l" defTabSz="816397" rtl="0" eaLnBrk="1" latinLnBrk="0" hangingPunct="1">
        <a:defRPr sz="1600" kern="1200">
          <a:solidFill>
            <a:schemeClr val="tx1"/>
          </a:solidFill>
          <a:latin typeface="+mn-lt"/>
          <a:ea typeface="+mn-ea"/>
          <a:cs typeface="+mn-cs"/>
        </a:defRPr>
      </a:lvl1pPr>
      <a:lvl2pPr marL="408198" algn="l" defTabSz="816397" rtl="0" eaLnBrk="1" latinLnBrk="0" hangingPunct="1">
        <a:defRPr sz="1600" kern="1200">
          <a:solidFill>
            <a:schemeClr val="tx1"/>
          </a:solidFill>
          <a:latin typeface="+mn-lt"/>
          <a:ea typeface="+mn-ea"/>
          <a:cs typeface="+mn-cs"/>
        </a:defRPr>
      </a:lvl2pPr>
      <a:lvl3pPr marL="816397" algn="l" defTabSz="816397" rtl="0" eaLnBrk="1" latinLnBrk="0" hangingPunct="1">
        <a:defRPr sz="1600" kern="1200">
          <a:solidFill>
            <a:schemeClr val="tx1"/>
          </a:solidFill>
          <a:latin typeface="+mn-lt"/>
          <a:ea typeface="+mn-ea"/>
          <a:cs typeface="+mn-cs"/>
        </a:defRPr>
      </a:lvl3pPr>
      <a:lvl4pPr marL="1224595" algn="l" defTabSz="816397" rtl="0" eaLnBrk="1" latinLnBrk="0" hangingPunct="1">
        <a:defRPr sz="1600" kern="1200">
          <a:solidFill>
            <a:schemeClr val="tx1"/>
          </a:solidFill>
          <a:latin typeface="+mn-lt"/>
          <a:ea typeface="+mn-ea"/>
          <a:cs typeface="+mn-cs"/>
        </a:defRPr>
      </a:lvl4pPr>
      <a:lvl5pPr marL="1632794" algn="l" defTabSz="816397" rtl="0" eaLnBrk="1" latinLnBrk="0" hangingPunct="1">
        <a:defRPr sz="1600" kern="1200">
          <a:solidFill>
            <a:schemeClr val="tx1"/>
          </a:solidFill>
          <a:latin typeface="+mn-lt"/>
          <a:ea typeface="+mn-ea"/>
          <a:cs typeface="+mn-cs"/>
        </a:defRPr>
      </a:lvl5pPr>
      <a:lvl6pPr marL="2040992" algn="l" defTabSz="816397" rtl="0" eaLnBrk="1" latinLnBrk="0" hangingPunct="1">
        <a:defRPr sz="1600" kern="1200">
          <a:solidFill>
            <a:schemeClr val="tx1"/>
          </a:solidFill>
          <a:latin typeface="+mn-lt"/>
          <a:ea typeface="+mn-ea"/>
          <a:cs typeface="+mn-cs"/>
        </a:defRPr>
      </a:lvl6pPr>
      <a:lvl7pPr marL="2449191" algn="l" defTabSz="816397" rtl="0" eaLnBrk="1" latinLnBrk="0" hangingPunct="1">
        <a:defRPr sz="1600" kern="1200">
          <a:solidFill>
            <a:schemeClr val="tx1"/>
          </a:solidFill>
          <a:latin typeface="+mn-lt"/>
          <a:ea typeface="+mn-ea"/>
          <a:cs typeface="+mn-cs"/>
        </a:defRPr>
      </a:lvl7pPr>
      <a:lvl8pPr marL="2857389" algn="l" defTabSz="816397" rtl="0" eaLnBrk="1" latinLnBrk="0" hangingPunct="1">
        <a:defRPr sz="1600" kern="1200">
          <a:solidFill>
            <a:schemeClr val="tx1"/>
          </a:solidFill>
          <a:latin typeface="+mn-lt"/>
          <a:ea typeface="+mn-ea"/>
          <a:cs typeface="+mn-cs"/>
        </a:defRPr>
      </a:lvl8pPr>
      <a:lvl9pPr marL="3265588" algn="l" defTabSz="81639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hyperlink" Target="http://vistories.org/v/gapminder"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vistories.org/v/stratomex"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github.com/Caleydo/caleydo_clu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40.emf"/><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gif"/><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627534"/>
            <a:ext cx="7772400" cy="1872208"/>
          </a:xfrm>
        </p:spPr>
        <p:txBody>
          <a:bodyPr>
            <a:noAutofit/>
          </a:bodyPr>
          <a:lstStyle/>
          <a:p>
            <a:r>
              <a:rPr lang="en-US" sz="3600" b="1" dirty="0" smtClean="0">
                <a:latin typeface="Source Sans Pro Black" panose="020B0803030403020204" pitchFamily="34" charset="0"/>
                <a:ea typeface="Source Sans Pro Black" panose="020B0803030403020204" pitchFamily="34" charset="0"/>
                <a:cs typeface="Yantramanav Thin" panose="02000000000000000000" pitchFamily="2" charset="0"/>
              </a:rPr>
              <a:t>From </a:t>
            </a:r>
            <a:br>
              <a:rPr lang="en-US" sz="3600" b="1" dirty="0" smtClean="0">
                <a:latin typeface="Source Sans Pro Black" panose="020B0803030403020204" pitchFamily="34" charset="0"/>
                <a:ea typeface="Source Sans Pro Black" panose="020B0803030403020204" pitchFamily="34" charset="0"/>
                <a:cs typeface="Yantramanav Thin" panose="02000000000000000000" pitchFamily="2" charset="0"/>
              </a:rPr>
            </a:br>
            <a:r>
              <a:rPr lang="en-US" sz="3600" b="1" dirty="0" smtClean="0">
                <a:latin typeface="Source Sans Pro Black" panose="020B0803030403020204" pitchFamily="34" charset="0"/>
                <a:ea typeface="Source Sans Pro Black" panose="020B0803030403020204" pitchFamily="34" charset="0"/>
                <a:cs typeface="Yantramanav Thin" panose="02000000000000000000" pitchFamily="2" charset="0"/>
              </a:rPr>
              <a:t>Visual Exploration to Storytelling </a:t>
            </a:r>
            <a:br>
              <a:rPr lang="en-US" sz="3600" b="1" dirty="0" smtClean="0">
                <a:latin typeface="Source Sans Pro Black" panose="020B0803030403020204" pitchFamily="34" charset="0"/>
                <a:ea typeface="Source Sans Pro Black" panose="020B0803030403020204" pitchFamily="34" charset="0"/>
                <a:cs typeface="Yantramanav Thin" panose="02000000000000000000" pitchFamily="2" charset="0"/>
              </a:rPr>
            </a:br>
            <a:r>
              <a:rPr lang="en-US" sz="3600" b="1" dirty="0" smtClean="0">
                <a:latin typeface="Source Sans Pro Black" panose="020B0803030403020204" pitchFamily="34" charset="0"/>
                <a:ea typeface="Source Sans Pro Black" panose="020B0803030403020204" pitchFamily="34" charset="0"/>
                <a:cs typeface="Yantramanav Thin" panose="02000000000000000000" pitchFamily="2" charset="0"/>
              </a:rPr>
              <a:t>and Back Again</a:t>
            </a:r>
            <a:endParaRPr lang="en-US" sz="3600" b="1" dirty="0">
              <a:latin typeface="Source Sans Pro Black" panose="020B0803030403020204" pitchFamily="34" charset="0"/>
              <a:ea typeface="Source Sans Pro Black" panose="020B0803030403020204" pitchFamily="34" charset="0"/>
              <a:cs typeface="Yantramanav Thin" panose="02000000000000000000" pitchFamily="2" charset="0"/>
            </a:endParaRPr>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9418" y="4543613"/>
            <a:ext cx="1001951" cy="478726"/>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7890" y="4604094"/>
            <a:ext cx="1372742" cy="346610"/>
          </a:xfrm>
          <a:prstGeom prst="rect">
            <a:avLst/>
          </a:prstGeom>
        </p:spPr>
      </p:pic>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630093"/>
            <a:ext cx="1311136" cy="327393"/>
          </a:xfrm>
          <a:prstGeom prst="rect">
            <a:avLst/>
          </a:prstGeom>
        </p:spPr>
      </p:pic>
      <p:grpSp>
        <p:nvGrpSpPr>
          <p:cNvPr id="3" name="Gruppieren 2"/>
          <p:cNvGrpSpPr/>
          <p:nvPr/>
        </p:nvGrpSpPr>
        <p:grpSpPr>
          <a:xfrm>
            <a:off x="705164" y="2747065"/>
            <a:ext cx="1102869" cy="1388122"/>
            <a:chOff x="755576" y="3260827"/>
            <a:chExt cx="1102869" cy="1388122"/>
          </a:xfrm>
        </p:grpSpPr>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962" y="3260827"/>
              <a:ext cx="1059251" cy="1059251"/>
            </a:xfrm>
            <a:prstGeom prst="rect">
              <a:avLst/>
            </a:prstGeom>
          </p:spPr>
        </p:pic>
        <p:sp>
          <p:nvSpPr>
            <p:cNvPr id="13" name="Textfeld 12"/>
            <p:cNvSpPr txBox="1"/>
            <p:nvPr/>
          </p:nvSpPr>
          <p:spPr>
            <a:xfrm>
              <a:off x="755576" y="4371950"/>
              <a:ext cx="1102869" cy="276999"/>
            </a:xfrm>
            <a:prstGeom prst="rect">
              <a:avLst/>
            </a:prstGeom>
            <a:noFill/>
          </p:spPr>
          <p:txBody>
            <a:bodyPr wrap="square" rtlCol="0">
              <a:spAutoFit/>
            </a:bodyPr>
            <a:lstStyle/>
            <a:p>
              <a:pPr algn="ctr"/>
              <a:r>
                <a:rPr lang="de-AT" sz="1200" dirty="0" smtClean="0">
                  <a:solidFill>
                    <a:srgbClr val="00B0F0"/>
                  </a:solidFill>
                  <a:latin typeface="Yantramanav Medium" panose="02000000000000000000" pitchFamily="2" charset="0"/>
                  <a:cs typeface="Yantramanav Medium" panose="02000000000000000000" pitchFamily="2" charset="0"/>
                </a:rPr>
                <a:t>Samuel </a:t>
              </a:r>
              <a:r>
                <a:rPr lang="de-AT" sz="1200" dirty="0" err="1" smtClean="0">
                  <a:solidFill>
                    <a:srgbClr val="00B0F0"/>
                  </a:solidFill>
                  <a:latin typeface="Yantramanav Medium" panose="02000000000000000000" pitchFamily="2" charset="0"/>
                  <a:cs typeface="Yantramanav Medium" panose="02000000000000000000" pitchFamily="2" charset="0"/>
                </a:rPr>
                <a:t>Gratzl</a:t>
              </a:r>
              <a:endParaRPr lang="de-AT" sz="1200" dirty="0">
                <a:solidFill>
                  <a:srgbClr val="00B0F0"/>
                </a:solidFill>
                <a:latin typeface="Yantramanav Medium" panose="02000000000000000000" pitchFamily="2" charset="0"/>
                <a:cs typeface="Yantramanav Medium" panose="02000000000000000000" pitchFamily="2" charset="0"/>
              </a:endParaRPr>
            </a:p>
          </p:txBody>
        </p:sp>
      </p:grpSp>
      <p:grpSp>
        <p:nvGrpSpPr>
          <p:cNvPr id="19" name="Gruppieren 18"/>
          <p:cNvGrpSpPr/>
          <p:nvPr/>
        </p:nvGrpSpPr>
        <p:grpSpPr>
          <a:xfrm>
            <a:off x="2228061" y="2752597"/>
            <a:ext cx="1195407" cy="1567074"/>
            <a:chOff x="5261968" y="3266541"/>
            <a:chExt cx="1195407" cy="1567074"/>
          </a:xfrm>
        </p:grpSpPr>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7858" y="3266541"/>
              <a:ext cx="1086482" cy="1086482"/>
            </a:xfrm>
            <a:prstGeom prst="rect">
              <a:avLst/>
            </a:prstGeom>
          </p:spPr>
        </p:pic>
        <p:sp>
          <p:nvSpPr>
            <p:cNvPr id="16" name="Textfeld 15"/>
            <p:cNvSpPr txBox="1"/>
            <p:nvPr/>
          </p:nvSpPr>
          <p:spPr>
            <a:xfrm>
              <a:off x="5261968" y="4371950"/>
              <a:ext cx="1195407" cy="461665"/>
            </a:xfrm>
            <a:prstGeom prst="rect">
              <a:avLst/>
            </a:prstGeom>
            <a:noFill/>
          </p:spPr>
          <p:txBody>
            <a:bodyPr wrap="square" rtlCol="0">
              <a:spAutoFit/>
            </a:bodyPr>
            <a:lstStyle/>
            <a:p>
              <a:pPr algn="ctr"/>
              <a:r>
                <a:rPr lang="de-AT" sz="1200" dirty="0" smtClean="0">
                  <a:latin typeface="Yantramanav Medium" panose="02000000000000000000" pitchFamily="2" charset="0"/>
                  <a:cs typeface="Yantramanav Medium" panose="02000000000000000000" pitchFamily="2" charset="0"/>
                </a:rPr>
                <a:t>Alexander </a:t>
              </a:r>
              <a:r>
                <a:rPr lang="de-AT" sz="1200" dirty="0">
                  <a:latin typeface="Yantramanav Medium" panose="02000000000000000000" pitchFamily="2" charset="0"/>
                  <a:cs typeface="Yantramanav Medium" panose="02000000000000000000" pitchFamily="2" charset="0"/>
                </a:rPr>
                <a:t>Lex</a:t>
              </a:r>
              <a:br>
                <a:rPr lang="de-AT" sz="1200" dirty="0">
                  <a:latin typeface="Yantramanav Medium" panose="02000000000000000000" pitchFamily="2" charset="0"/>
                  <a:cs typeface="Yantramanav Medium" panose="02000000000000000000" pitchFamily="2" charset="0"/>
                </a:rPr>
              </a:br>
              <a:r>
                <a:rPr lang="de-AT" sz="1200" dirty="0">
                  <a:latin typeface="Yantramanav Medium" panose="02000000000000000000" pitchFamily="2" charset="0"/>
                  <a:cs typeface="Yantramanav Medium" panose="02000000000000000000" pitchFamily="2" charset="0"/>
                </a:rPr>
                <a:t>@</a:t>
              </a:r>
              <a:r>
                <a:rPr lang="de-AT" sz="1200" dirty="0" err="1">
                  <a:latin typeface="Yantramanav Medium" panose="02000000000000000000" pitchFamily="2" charset="0"/>
                  <a:cs typeface="Yantramanav Medium" panose="02000000000000000000" pitchFamily="2" charset="0"/>
                </a:rPr>
                <a:t>alexander_lex</a:t>
              </a:r>
              <a:endParaRPr lang="de-AT" sz="1200" dirty="0">
                <a:latin typeface="Yantramanav Medium" panose="02000000000000000000" pitchFamily="2" charset="0"/>
                <a:cs typeface="Yantramanav Medium" panose="02000000000000000000" pitchFamily="2" charset="0"/>
              </a:endParaRPr>
            </a:p>
          </p:txBody>
        </p:sp>
      </p:grpSp>
      <p:grpSp>
        <p:nvGrpSpPr>
          <p:cNvPr id="20" name="Gruppieren 19"/>
          <p:cNvGrpSpPr/>
          <p:nvPr/>
        </p:nvGrpSpPr>
        <p:grpSpPr>
          <a:xfrm>
            <a:off x="3843496" y="2747065"/>
            <a:ext cx="1341156" cy="1564029"/>
            <a:chOff x="7033406" y="3269586"/>
            <a:chExt cx="1341156" cy="1564029"/>
          </a:xfrm>
        </p:grpSpPr>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8684" y="3269586"/>
              <a:ext cx="1100994" cy="1100994"/>
            </a:xfrm>
            <a:prstGeom prst="rect">
              <a:avLst/>
            </a:prstGeom>
          </p:spPr>
        </p:pic>
        <p:sp>
          <p:nvSpPr>
            <p:cNvPr id="17" name="Textfeld 16"/>
            <p:cNvSpPr txBox="1"/>
            <p:nvPr/>
          </p:nvSpPr>
          <p:spPr>
            <a:xfrm>
              <a:off x="7033406" y="4371950"/>
              <a:ext cx="1341156" cy="461665"/>
            </a:xfrm>
            <a:prstGeom prst="rect">
              <a:avLst/>
            </a:prstGeom>
            <a:noFill/>
          </p:spPr>
          <p:txBody>
            <a:bodyPr wrap="square" rtlCol="0">
              <a:spAutoFit/>
            </a:bodyPr>
            <a:lstStyle/>
            <a:p>
              <a:pPr algn="ctr"/>
              <a:r>
                <a:rPr lang="de-AT" sz="1200" dirty="0" smtClean="0">
                  <a:latin typeface="Yantramanav Medium" panose="02000000000000000000" pitchFamily="2" charset="0"/>
                  <a:cs typeface="Yantramanav Medium" panose="02000000000000000000" pitchFamily="2" charset="0"/>
                </a:rPr>
                <a:t>Nils </a:t>
              </a:r>
              <a:r>
                <a:rPr lang="de-AT" sz="1200" dirty="0" err="1" smtClean="0">
                  <a:latin typeface="Yantramanav Medium" panose="02000000000000000000" pitchFamily="2" charset="0"/>
                  <a:cs typeface="Yantramanav Medium" panose="02000000000000000000" pitchFamily="2" charset="0"/>
                </a:rPr>
                <a:t>Gehlenborg</a:t>
              </a:r>
              <a:r>
                <a:rPr lang="de-AT" sz="1200" dirty="0">
                  <a:latin typeface="Yantramanav Medium" panose="02000000000000000000" pitchFamily="2" charset="0"/>
                  <a:cs typeface="Yantramanav Medium" panose="02000000000000000000" pitchFamily="2" charset="0"/>
                </a:rPr>
                <a:t/>
              </a:r>
              <a:br>
                <a:rPr lang="de-AT" sz="1200" dirty="0">
                  <a:latin typeface="Yantramanav Medium" panose="02000000000000000000" pitchFamily="2" charset="0"/>
                  <a:cs typeface="Yantramanav Medium" panose="02000000000000000000" pitchFamily="2" charset="0"/>
                </a:rPr>
              </a:br>
              <a:r>
                <a:rPr lang="de-AT" sz="1200" dirty="0">
                  <a:latin typeface="Yantramanav Medium" panose="02000000000000000000" pitchFamily="2" charset="0"/>
                  <a:cs typeface="Yantramanav Medium" panose="02000000000000000000" pitchFamily="2" charset="0"/>
                </a:rPr>
                <a:t>@</a:t>
              </a:r>
              <a:r>
                <a:rPr lang="de-AT" sz="1200" dirty="0" err="1">
                  <a:latin typeface="Yantramanav Medium" panose="02000000000000000000" pitchFamily="2" charset="0"/>
                  <a:cs typeface="Yantramanav Medium" panose="02000000000000000000" pitchFamily="2" charset="0"/>
                </a:rPr>
                <a:t>nils_gehlenborg</a:t>
              </a:r>
              <a:endParaRPr lang="de-AT" sz="1200" dirty="0">
                <a:latin typeface="Yantramanav Medium" panose="02000000000000000000" pitchFamily="2" charset="0"/>
                <a:cs typeface="Yantramanav Medium" panose="02000000000000000000" pitchFamily="2" charset="0"/>
              </a:endParaRPr>
            </a:p>
          </p:txBody>
        </p:sp>
      </p:grpSp>
      <p:grpSp>
        <p:nvGrpSpPr>
          <p:cNvPr id="21" name="Gruppieren 20"/>
          <p:cNvGrpSpPr/>
          <p:nvPr/>
        </p:nvGrpSpPr>
        <p:grpSpPr>
          <a:xfrm>
            <a:off x="5604680" y="2735374"/>
            <a:ext cx="1253706" cy="1572606"/>
            <a:chOff x="1979712" y="3261009"/>
            <a:chExt cx="1253706" cy="1572606"/>
          </a:xfrm>
        </p:grpSpPr>
        <p:pic>
          <p:nvPicPr>
            <p:cNvPr id="22" name="Grafik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6813" y="3261009"/>
              <a:ext cx="1060123" cy="1060123"/>
            </a:xfrm>
            <a:prstGeom prst="rect">
              <a:avLst/>
            </a:prstGeom>
          </p:spPr>
        </p:pic>
        <p:sp>
          <p:nvSpPr>
            <p:cNvPr id="23" name="Textfeld 22"/>
            <p:cNvSpPr txBox="1"/>
            <p:nvPr/>
          </p:nvSpPr>
          <p:spPr>
            <a:xfrm>
              <a:off x="1979712" y="4371950"/>
              <a:ext cx="1253706" cy="461665"/>
            </a:xfrm>
            <a:prstGeom prst="rect">
              <a:avLst/>
            </a:prstGeom>
            <a:noFill/>
          </p:spPr>
          <p:txBody>
            <a:bodyPr wrap="square" rtlCol="0">
              <a:spAutoFit/>
            </a:bodyPr>
            <a:lstStyle/>
            <a:p>
              <a:pPr algn="ctr"/>
              <a:r>
                <a:rPr lang="de-AT" sz="1200" dirty="0" smtClean="0">
                  <a:latin typeface="Yantramanav Medium" panose="02000000000000000000" pitchFamily="2" charset="0"/>
                  <a:cs typeface="Yantramanav Medium" panose="02000000000000000000" pitchFamily="2" charset="0"/>
                </a:rPr>
                <a:t>Nicola </a:t>
              </a:r>
              <a:r>
                <a:rPr lang="de-AT" sz="1200" dirty="0" err="1" smtClean="0">
                  <a:latin typeface="Yantramanav Medium" panose="02000000000000000000" pitchFamily="2" charset="0"/>
                  <a:cs typeface="Yantramanav Medium" panose="02000000000000000000" pitchFamily="2" charset="0"/>
                </a:rPr>
                <a:t>Cosgrove</a:t>
              </a:r>
              <a:r>
                <a:rPr lang="de-AT" sz="1200" dirty="0" smtClean="0">
                  <a:latin typeface="Yantramanav Medium" panose="02000000000000000000" pitchFamily="2" charset="0"/>
                  <a:cs typeface="Yantramanav Medium" panose="02000000000000000000" pitchFamily="2" charset="0"/>
                </a:rPr>
                <a:t/>
              </a:r>
              <a:br>
                <a:rPr lang="de-AT" sz="1200" dirty="0" smtClean="0">
                  <a:latin typeface="Yantramanav Medium" panose="02000000000000000000" pitchFamily="2" charset="0"/>
                  <a:cs typeface="Yantramanav Medium" panose="02000000000000000000" pitchFamily="2" charset="0"/>
                </a:rPr>
              </a:br>
              <a:r>
                <a:rPr lang="de-AT" sz="1200" dirty="0" smtClean="0">
                  <a:latin typeface="Yantramanav Medium" panose="02000000000000000000" pitchFamily="2" charset="0"/>
                  <a:cs typeface="Yantramanav Medium" panose="02000000000000000000" pitchFamily="2" charset="0"/>
                </a:rPr>
                <a:t>@</a:t>
              </a:r>
              <a:r>
                <a:rPr lang="de-AT" sz="1200" dirty="0" err="1" smtClean="0">
                  <a:latin typeface="Yantramanav Medium" panose="02000000000000000000" pitchFamily="2" charset="0"/>
                  <a:cs typeface="Yantramanav Medium" panose="02000000000000000000" pitchFamily="2" charset="0"/>
                </a:rPr>
                <a:t>nicola_lady</a:t>
              </a:r>
              <a:endParaRPr lang="de-AT" sz="1200" dirty="0">
                <a:latin typeface="Yantramanav Medium" panose="02000000000000000000" pitchFamily="2" charset="0"/>
                <a:cs typeface="Yantramanav Medium" panose="02000000000000000000" pitchFamily="2" charset="0"/>
              </a:endParaRPr>
            </a:p>
          </p:txBody>
        </p:sp>
      </p:grpSp>
      <p:grpSp>
        <p:nvGrpSpPr>
          <p:cNvPr id="24" name="Gruppieren 23"/>
          <p:cNvGrpSpPr/>
          <p:nvPr/>
        </p:nvGrpSpPr>
        <p:grpSpPr>
          <a:xfrm>
            <a:off x="7278414" y="2735374"/>
            <a:ext cx="1086482" cy="1567074"/>
            <a:chOff x="3419872" y="3266541"/>
            <a:chExt cx="1086482" cy="1567074"/>
          </a:xfrm>
        </p:grpSpPr>
        <p:pic>
          <p:nvPicPr>
            <p:cNvPr id="25" name="Grafik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19872" y="3266541"/>
              <a:ext cx="1086482" cy="1086482"/>
            </a:xfrm>
            <a:prstGeom prst="rect">
              <a:avLst/>
            </a:prstGeom>
          </p:spPr>
        </p:pic>
        <p:sp>
          <p:nvSpPr>
            <p:cNvPr id="26" name="Textfeld 25"/>
            <p:cNvSpPr txBox="1"/>
            <p:nvPr/>
          </p:nvSpPr>
          <p:spPr>
            <a:xfrm>
              <a:off x="3442148" y="4371950"/>
              <a:ext cx="1049657" cy="461665"/>
            </a:xfrm>
            <a:prstGeom prst="rect">
              <a:avLst/>
            </a:prstGeom>
            <a:noFill/>
          </p:spPr>
          <p:txBody>
            <a:bodyPr wrap="square" rtlCol="0">
              <a:spAutoFit/>
            </a:bodyPr>
            <a:lstStyle/>
            <a:p>
              <a:pPr algn="ctr"/>
              <a:r>
                <a:rPr lang="de-AT" sz="1200" dirty="0" smtClean="0">
                  <a:latin typeface="Yantramanav Medium" panose="02000000000000000000" pitchFamily="2" charset="0"/>
                  <a:cs typeface="Yantramanav Medium" panose="02000000000000000000" pitchFamily="2" charset="0"/>
                </a:rPr>
                <a:t>Marc Streit</a:t>
              </a:r>
              <a:br>
                <a:rPr lang="de-AT" sz="1200" dirty="0" smtClean="0">
                  <a:latin typeface="Yantramanav Medium" panose="02000000000000000000" pitchFamily="2" charset="0"/>
                  <a:cs typeface="Yantramanav Medium" panose="02000000000000000000" pitchFamily="2" charset="0"/>
                </a:rPr>
              </a:br>
              <a:r>
                <a:rPr lang="de-AT" sz="1200" dirty="0" smtClean="0">
                  <a:latin typeface="Yantramanav Medium" panose="02000000000000000000" pitchFamily="2" charset="0"/>
                  <a:cs typeface="Yantramanav Medium" panose="02000000000000000000" pitchFamily="2" charset="0"/>
                </a:rPr>
                <a:t>@</a:t>
              </a:r>
              <a:r>
                <a:rPr lang="de-AT" sz="1200" dirty="0" err="1" smtClean="0">
                  <a:latin typeface="Yantramanav Medium" panose="02000000000000000000" pitchFamily="2" charset="0"/>
                  <a:cs typeface="Yantramanav Medium" panose="02000000000000000000" pitchFamily="2" charset="0"/>
                </a:rPr>
                <a:t>marc_streit</a:t>
              </a:r>
              <a:endParaRPr lang="de-AT" sz="1200" dirty="0">
                <a:latin typeface="Yantramanav Medium" panose="02000000000000000000" pitchFamily="2" charset="0"/>
                <a:cs typeface="Yantramanav Medium" panose="02000000000000000000" pitchFamily="2" charset="0"/>
              </a:endParaRPr>
            </a:p>
          </p:txBody>
        </p:sp>
      </p:grpSp>
    </p:spTree>
    <p:extLst>
      <p:ext uri="{BB962C8B-B14F-4D97-AF65-F5344CB8AC3E}">
        <p14:creationId xmlns:p14="http://schemas.microsoft.com/office/powerpoint/2010/main" val="346111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3"/>
          </p:nvPr>
        </p:nvSpPr>
        <p:spPr>
          <a:xfrm>
            <a:off x="7479" y="4864896"/>
            <a:ext cx="2895600" cy="273843"/>
          </a:xfrm>
          <a:prstGeom prst="rect">
            <a:avLst/>
          </a:prstGeom>
        </p:spPr>
        <p:txBody>
          <a:bodyPr/>
          <a:lstStyle/>
          <a:p>
            <a:r>
              <a:rPr lang="de-AT" dirty="0" smtClean="0"/>
              <a:t>Samuel </a:t>
            </a:r>
            <a:r>
              <a:rPr lang="de-AT" dirty="0" err="1" smtClean="0"/>
              <a:t>Gratzl</a:t>
            </a:r>
            <a:endParaRPr lang="de-AT" dirty="0"/>
          </a:p>
        </p:txBody>
      </p:sp>
      <p:sp>
        <p:nvSpPr>
          <p:cNvPr id="3" name="Foliennummernplatzhalter 2"/>
          <p:cNvSpPr>
            <a:spLocks noGrp="1"/>
          </p:cNvSpPr>
          <p:nvPr>
            <p:ph type="sldNum" sz="quarter" idx="4"/>
          </p:nvPr>
        </p:nvSpPr>
        <p:spPr>
          <a:xfrm>
            <a:off x="6989179" y="4835448"/>
            <a:ext cx="2133600" cy="273843"/>
          </a:xfrm>
        </p:spPr>
        <p:txBody>
          <a:bodyPr/>
          <a:lstStyle/>
          <a:p>
            <a:fld id="{23E7C59B-2D79-4572-A72F-95D49BF03B51}" type="slidenum">
              <a:rPr lang="de-AT" smtClean="0"/>
              <a:t>10</a:t>
            </a:fld>
            <a:endParaRPr lang="de-AT" dirty="0"/>
          </a:p>
        </p:txBody>
      </p:sp>
      <p:sp>
        <p:nvSpPr>
          <p:cNvPr id="21" name="CLUE Text"/>
          <p:cNvSpPr>
            <a:spLocks noGrp="1"/>
          </p:cNvSpPr>
          <p:nvPr>
            <p:ph idx="1"/>
          </p:nvPr>
        </p:nvSpPr>
        <p:spPr>
          <a:xfrm>
            <a:off x="4644008" y="1186337"/>
            <a:ext cx="4285456" cy="1961477"/>
          </a:xfrm>
        </p:spPr>
        <p:txBody>
          <a:bodyPr>
            <a:normAutofit/>
          </a:bodyPr>
          <a:lstStyle/>
          <a:p>
            <a:pPr marL="0" indent="0">
              <a:buNone/>
            </a:pPr>
            <a:r>
              <a:rPr lang="en-US" b="1" dirty="0" smtClean="0">
                <a:latin typeface="Yantramanav" panose="02000000000000000000" pitchFamily="2" charset="0"/>
                <a:cs typeface="Yantramanav" panose="02000000000000000000" pitchFamily="2" charset="0"/>
              </a:rPr>
              <a:t>C</a:t>
            </a:r>
            <a:r>
              <a:rPr lang="en-US" dirty="0" smtClean="0">
                <a:solidFill>
                  <a:srgbClr val="00B0F0"/>
                </a:solidFill>
              </a:rPr>
              <a:t> </a:t>
            </a:r>
            <a:r>
              <a:rPr lang="en-US" dirty="0" err="1" smtClean="0">
                <a:solidFill>
                  <a:srgbClr val="00B0F0"/>
                </a:solidFill>
              </a:rPr>
              <a:t>apture</a:t>
            </a:r>
            <a:r>
              <a:rPr lang="en-US" dirty="0" smtClean="0">
                <a:solidFill>
                  <a:srgbClr val="00B0F0"/>
                </a:solidFill>
              </a:rPr>
              <a:t/>
            </a:r>
            <a:br>
              <a:rPr lang="en-US" dirty="0" smtClean="0">
                <a:solidFill>
                  <a:srgbClr val="00B0F0"/>
                </a:solidFill>
              </a:rPr>
            </a:br>
            <a:r>
              <a:rPr lang="en-US" b="1" dirty="0" smtClean="0">
                <a:latin typeface="Yantramanav" panose="02000000000000000000" pitchFamily="2" charset="0"/>
                <a:cs typeface="Yantramanav" panose="02000000000000000000" pitchFamily="2" charset="0"/>
              </a:rPr>
              <a:t>L</a:t>
            </a:r>
            <a:r>
              <a:rPr lang="en-US" dirty="0" smtClean="0">
                <a:solidFill>
                  <a:srgbClr val="00B0F0"/>
                </a:solidFill>
              </a:rPr>
              <a:t> </a:t>
            </a:r>
            <a:r>
              <a:rPr lang="en-US" dirty="0" err="1" smtClean="0">
                <a:solidFill>
                  <a:srgbClr val="00B0F0"/>
                </a:solidFill>
              </a:rPr>
              <a:t>abel</a:t>
            </a:r>
            <a:r>
              <a:rPr lang="en-US" dirty="0" smtClean="0">
                <a:solidFill>
                  <a:srgbClr val="00B0F0"/>
                </a:solidFill>
              </a:rPr>
              <a:t/>
            </a:r>
            <a:br>
              <a:rPr lang="en-US" dirty="0" smtClean="0">
                <a:solidFill>
                  <a:srgbClr val="00B0F0"/>
                </a:solidFill>
              </a:rPr>
            </a:br>
            <a:r>
              <a:rPr lang="en-US" b="1" dirty="0" smtClean="0">
                <a:latin typeface="Yantramanav" panose="02000000000000000000" pitchFamily="2" charset="0"/>
                <a:cs typeface="Yantramanav" panose="02000000000000000000" pitchFamily="2" charset="0"/>
              </a:rPr>
              <a:t>U</a:t>
            </a:r>
            <a:r>
              <a:rPr lang="en-US" dirty="0" smtClean="0">
                <a:solidFill>
                  <a:srgbClr val="00B0F0"/>
                </a:solidFill>
              </a:rPr>
              <a:t> </a:t>
            </a:r>
            <a:r>
              <a:rPr lang="en-US" dirty="0" err="1" smtClean="0">
                <a:solidFill>
                  <a:srgbClr val="00B0F0"/>
                </a:solidFill>
              </a:rPr>
              <a:t>nderstand</a:t>
            </a:r>
            <a:r>
              <a:rPr lang="en-US" dirty="0" smtClean="0">
                <a:solidFill>
                  <a:srgbClr val="00B0F0"/>
                </a:solidFill>
              </a:rPr>
              <a:t/>
            </a:r>
            <a:br>
              <a:rPr lang="en-US" dirty="0" smtClean="0">
                <a:solidFill>
                  <a:srgbClr val="00B0F0"/>
                </a:solidFill>
              </a:rPr>
            </a:br>
            <a:r>
              <a:rPr lang="en-US" b="1" dirty="0" smtClean="0">
                <a:latin typeface="Yantramanav" panose="02000000000000000000" pitchFamily="2" charset="0"/>
                <a:cs typeface="Yantramanav" panose="02000000000000000000" pitchFamily="2" charset="0"/>
              </a:rPr>
              <a:t>E</a:t>
            </a:r>
            <a:r>
              <a:rPr lang="en-US" dirty="0" smtClean="0">
                <a:solidFill>
                  <a:srgbClr val="00B0F0"/>
                </a:solidFill>
              </a:rPr>
              <a:t> </a:t>
            </a:r>
            <a:r>
              <a:rPr lang="en-US" dirty="0" err="1" smtClean="0">
                <a:solidFill>
                  <a:srgbClr val="00B0F0"/>
                </a:solidFill>
              </a:rPr>
              <a:t>xplain</a:t>
            </a:r>
            <a:r>
              <a:rPr lang="en-US" dirty="0" smtClean="0"/>
              <a:t> </a:t>
            </a:r>
          </a:p>
        </p:txBody>
      </p:sp>
      <p:sp>
        <p:nvSpPr>
          <p:cNvPr id="4" name="C"/>
          <p:cNvSpPr txBox="1"/>
          <p:nvPr/>
        </p:nvSpPr>
        <p:spPr>
          <a:xfrm>
            <a:off x="1886147" y="3664570"/>
            <a:ext cx="303288" cy="338554"/>
          </a:xfrm>
          <a:prstGeom prst="rect">
            <a:avLst/>
          </a:prstGeom>
          <a:noFill/>
        </p:spPr>
        <p:txBody>
          <a:bodyPr wrap="none" rtlCol="0">
            <a:spAutoFit/>
          </a:bodyPr>
          <a:lstStyle/>
          <a:p>
            <a:r>
              <a:rPr lang="de-AT" dirty="0" smtClean="0">
                <a:latin typeface="Yantramanav Light" panose="02000000000000000000" pitchFamily="2" charset="0"/>
                <a:cs typeface="Yantramanav Light" panose="02000000000000000000" pitchFamily="2" charset="0"/>
              </a:rPr>
              <a:t>C</a:t>
            </a:r>
            <a:endParaRPr lang="en-US" dirty="0">
              <a:latin typeface="Yantramanav Light" panose="02000000000000000000" pitchFamily="2" charset="0"/>
              <a:cs typeface="Yantramanav Light" panose="02000000000000000000" pitchFamily="2" charset="0"/>
            </a:endParaRPr>
          </a:p>
        </p:txBody>
      </p:sp>
      <p:sp>
        <p:nvSpPr>
          <p:cNvPr id="7" name="L"/>
          <p:cNvSpPr txBox="1"/>
          <p:nvPr/>
        </p:nvSpPr>
        <p:spPr>
          <a:xfrm>
            <a:off x="2008284" y="3661122"/>
            <a:ext cx="282450" cy="338554"/>
          </a:xfrm>
          <a:prstGeom prst="rect">
            <a:avLst/>
          </a:prstGeom>
          <a:noFill/>
        </p:spPr>
        <p:txBody>
          <a:bodyPr wrap="none" rtlCol="0">
            <a:spAutoFit/>
          </a:bodyPr>
          <a:lstStyle/>
          <a:p>
            <a:r>
              <a:rPr lang="de-AT" dirty="0" smtClean="0">
                <a:latin typeface="Yantramanav Light" panose="02000000000000000000" pitchFamily="2" charset="0"/>
                <a:cs typeface="Yantramanav Light" panose="02000000000000000000" pitchFamily="2" charset="0"/>
              </a:rPr>
              <a:t>L</a:t>
            </a:r>
            <a:endParaRPr lang="en-US" dirty="0">
              <a:latin typeface="Yantramanav Light" panose="02000000000000000000" pitchFamily="2" charset="0"/>
              <a:cs typeface="Yantramanav Light" panose="02000000000000000000" pitchFamily="2" charset="0"/>
            </a:endParaRPr>
          </a:p>
        </p:txBody>
      </p:sp>
      <p:sp>
        <p:nvSpPr>
          <p:cNvPr id="8" name="U"/>
          <p:cNvSpPr txBox="1"/>
          <p:nvPr/>
        </p:nvSpPr>
        <p:spPr>
          <a:xfrm>
            <a:off x="2097154" y="3661122"/>
            <a:ext cx="308098" cy="338554"/>
          </a:xfrm>
          <a:prstGeom prst="rect">
            <a:avLst/>
          </a:prstGeom>
          <a:noFill/>
        </p:spPr>
        <p:txBody>
          <a:bodyPr wrap="none" rtlCol="0">
            <a:spAutoFit/>
          </a:bodyPr>
          <a:lstStyle/>
          <a:p>
            <a:r>
              <a:rPr lang="de-AT" dirty="0" smtClean="0">
                <a:latin typeface="Yantramanav Light" panose="02000000000000000000" pitchFamily="2" charset="0"/>
                <a:cs typeface="Yantramanav Light" panose="02000000000000000000" pitchFamily="2" charset="0"/>
              </a:rPr>
              <a:t>U</a:t>
            </a:r>
            <a:endParaRPr lang="en-US" dirty="0">
              <a:latin typeface="Yantramanav Light" panose="02000000000000000000" pitchFamily="2" charset="0"/>
              <a:cs typeface="Yantramanav Light" panose="02000000000000000000" pitchFamily="2" charset="0"/>
            </a:endParaRPr>
          </a:p>
        </p:txBody>
      </p:sp>
      <p:sp>
        <p:nvSpPr>
          <p:cNvPr id="9" name="E"/>
          <p:cNvSpPr txBox="1"/>
          <p:nvPr/>
        </p:nvSpPr>
        <p:spPr>
          <a:xfrm>
            <a:off x="2215015" y="3664297"/>
            <a:ext cx="264058" cy="338554"/>
          </a:xfrm>
          <a:prstGeom prst="rect">
            <a:avLst/>
          </a:prstGeom>
          <a:noFill/>
        </p:spPr>
        <p:txBody>
          <a:bodyPr wrap="none" rtlCol="0">
            <a:spAutoFit/>
          </a:bodyPr>
          <a:lstStyle/>
          <a:p>
            <a:r>
              <a:rPr lang="de-AT" dirty="0" smtClean="0">
                <a:latin typeface="Yantramanav Light" panose="02000000000000000000" pitchFamily="2" charset="0"/>
                <a:cs typeface="Yantramanav Light" panose="02000000000000000000" pitchFamily="2" charset="0"/>
              </a:rPr>
              <a:t>E</a:t>
            </a:r>
            <a:endParaRPr lang="en-US" dirty="0">
              <a:latin typeface="Yantramanav Light" panose="02000000000000000000" pitchFamily="2" charset="0"/>
              <a:cs typeface="Yantramanav Light" panose="02000000000000000000" pitchFamily="2" charset="0"/>
            </a:endParaRPr>
          </a:p>
        </p:txBody>
      </p:sp>
      <p:sp>
        <p:nvSpPr>
          <p:cNvPr id="10" name="vis driven"/>
          <p:cNvSpPr txBox="1">
            <a:spLocks/>
          </p:cNvSpPr>
          <p:nvPr/>
        </p:nvSpPr>
        <p:spPr>
          <a:xfrm>
            <a:off x="4828803" y="3147814"/>
            <a:ext cx="4285456" cy="1584176"/>
          </a:xfrm>
          <a:prstGeom prst="rect">
            <a:avLst/>
          </a:prstGeom>
        </p:spPr>
        <p:txBody>
          <a:bodyPr vert="horz" lIns="81640" tIns="40820" rIns="81640" bIns="40820" rtlCol="0">
            <a:normAutofit fontScale="92500" lnSpcReduction="10000"/>
          </a:bodyPr>
          <a:lstStyle>
            <a:lvl1pPr marL="306149" indent="-306149" algn="l" defTabSz="816397" rtl="0" eaLnBrk="1" latinLnBrk="0" hangingPunct="1">
              <a:spcBef>
                <a:spcPct val="20000"/>
              </a:spcBef>
              <a:buFont typeface="Arial" panose="020B0604020202020204" pitchFamily="34" charset="0"/>
              <a:buChar char="•"/>
              <a:defRPr sz="2900" kern="1200">
                <a:solidFill>
                  <a:schemeClr val="tx1"/>
                </a:solidFill>
                <a:latin typeface="Yantramanav Thin" panose="02000000000000000000" pitchFamily="2" charset="0"/>
                <a:ea typeface="+mn-ea"/>
                <a:cs typeface="Yantramanav Thin" panose="02000000000000000000" pitchFamily="2" charset="0"/>
              </a:defRPr>
            </a:lvl1pPr>
            <a:lvl2pPr marL="663322" indent="-255124" algn="l" defTabSz="816397" rtl="0" eaLnBrk="1" latinLnBrk="0" hangingPunct="1">
              <a:spcBef>
                <a:spcPct val="20000"/>
              </a:spcBef>
              <a:buFont typeface="Arial" panose="020B0604020202020204" pitchFamily="34" charset="0"/>
              <a:buChar char="–"/>
              <a:defRPr sz="2500" kern="1200">
                <a:solidFill>
                  <a:schemeClr val="tx1"/>
                </a:solidFill>
                <a:latin typeface="Yantramanav Thin" panose="02000000000000000000" pitchFamily="2" charset="0"/>
                <a:ea typeface="+mn-ea"/>
                <a:cs typeface="Yantramanav Thin" panose="02000000000000000000" pitchFamily="2" charset="0"/>
              </a:defRPr>
            </a:lvl2pPr>
            <a:lvl3pPr marL="1020496" indent="-204099" algn="l" defTabSz="816397" rtl="0" eaLnBrk="1" latinLnBrk="0" hangingPunct="1">
              <a:spcBef>
                <a:spcPct val="20000"/>
              </a:spcBef>
              <a:buFont typeface="Arial" panose="020B0604020202020204" pitchFamily="34" charset="0"/>
              <a:buChar char="•"/>
              <a:defRPr sz="2100" kern="1200">
                <a:solidFill>
                  <a:schemeClr val="tx1"/>
                </a:solidFill>
                <a:latin typeface="Yantramanav Thin" panose="02000000000000000000" pitchFamily="2" charset="0"/>
                <a:ea typeface="+mn-ea"/>
                <a:cs typeface="Yantramanav Thin" panose="02000000000000000000" pitchFamily="2" charset="0"/>
              </a:defRPr>
            </a:lvl3pPr>
            <a:lvl4pPr marL="1428695"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4pPr>
            <a:lvl5pPr marL="1836893"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5pPr>
            <a:lvl6pPr marL="2245091"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653290"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061488"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469687"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buFont typeface="Arial" panose="020B0604020202020204" pitchFamily="34" charset="0"/>
              <a:buNone/>
            </a:pPr>
            <a:r>
              <a:rPr lang="en-US" dirty="0" smtClean="0">
                <a:latin typeface="Yantramanav" panose="02000000000000000000" pitchFamily="2" charset="0"/>
                <a:cs typeface="Yantramanav" panose="02000000000000000000" pitchFamily="2" charset="0"/>
              </a:rPr>
              <a:t>visualization driven explorations based on automated recorded provenance data. </a:t>
            </a: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4512" y="841356"/>
            <a:ext cx="4178688" cy="3739453"/>
          </a:xfrm>
          <a:prstGeom prst="rect">
            <a:avLst/>
          </a:prstGeom>
        </p:spPr>
      </p:pic>
      <p:sp>
        <p:nvSpPr>
          <p:cNvPr id="6" name="Freihandform 5"/>
          <p:cNvSpPr/>
          <p:nvPr/>
        </p:nvSpPr>
        <p:spPr>
          <a:xfrm>
            <a:off x="3681413" y="2293144"/>
            <a:ext cx="1433512" cy="623887"/>
          </a:xfrm>
          <a:custGeom>
            <a:avLst/>
            <a:gdLst>
              <a:gd name="connsiteX0" fmla="*/ 233362 w 1433512"/>
              <a:gd name="connsiteY0" fmla="*/ 0 h 623887"/>
              <a:gd name="connsiteX1" fmla="*/ 233362 w 1433512"/>
              <a:gd name="connsiteY1" fmla="*/ 0 h 623887"/>
              <a:gd name="connsiteX2" fmla="*/ 288131 w 1433512"/>
              <a:gd name="connsiteY2" fmla="*/ 4762 h 623887"/>
              <a:gd name="connsiteX3" fmla="*/ 647700 w 1433512"/>
              <a:gd name="connsiteY3" fmla="*/ 21431 h 623887"/>
              <a:gd name="connsiteX4" fmla="*/ 940593 w 1433512"/>
              <a:gd name="connsiteY4" fmla="*/ 35719 h 623887"/>
              <a:gd name="connsiteX5" fmla="*/ 1033462 w 1433512"/>
              <a:gd name="connsiteY5" fmla="*/ 30956 h 623887"/>
              <a:gd name="connsiteX6" fmla="*/ 1081087 w 1433512"/>
              <a:gd name="connsiteY6" fmla="*/ 38100 h 623887"/>
              <a:gd name="connsiteX7" fmla="*/ 1116806 w 1433512"/>
              <a:gd name="connsiteY7" fmla="*/ 47625 h 623887"/>
              <a:gd name="connsiteX8" fmla="*/ 1173956 w 1433512"/>
              <a:gd name="connsiteY8" fmla="*/ 45244 h 623887"/>
              <a:gd name="connsiteX9" fmla="*/ 1176337 w 1433512"/>
              <a:gd name="connsiteY9" fmla="*/ 38100 h 623887"/>
              <a:gd name="connsiteX10" fmla="*/ 1178718 w 1433512"/>
              <a:gd name="connsiteY10" fmla="*/ 26194 h 623887"/>
              <a:gd name="connsiteX11" fmla="*/ 1195387 w 1433512"/>
              <a:gd name="connsiteY11" fmla="*/ 9525 h 623887"/>
              <a:gd name="connsiteX12" fmla="*/ 1204912 w 1433512"/>
              <a:gd name="connsiteY12" fmla="*/ 7144 h 623887"/>
              <a:gd name="connsiteX13" fmla="*/ 1228725 w 1433512"/>
              <a:gd name="connsiteY13" fmla="*/ 21431 h 623887"/>
              <a:gd name="connsiteX14" fmla="*/ 1235868 w 1433512"/>
              <a:gd name="connsiteY14" fmla="*/ 30956 h 623887"/>
              <a:gd name="connsiteX15" fmla="*/ 1273968 w 1433512"/>
              <a:gd name="connsiteY15" fmla="*/ 59531 h 623887"/>
              <a:gd name="connsiteX16" fmla="*/ 1321593 w 1433512"/>
              <a:gd name="connsiteY16" fmla="*/ 104775 h 623887"/>
              <a:gd name="connsiteX17" fmla="*/ 1369218 w 1433512"/>
              <a:gd name="connsiteY17" fmla="*/ 147637 h 623887"/>
              <a:gd name="connsiteX18" fmla="*/ 1390650 w 1433512"/>
              <a:gd name="connsiteY18" fmla="*/ 178594 h 623887"/>
              <a:gd name="connsiteX19" fmla="*/ 1414462 w 1433512"/>
              <a:gd name="connsiteY19" fmla="*/ 221456 h 623887"/>
              <a:gd name="connsiteX20" fmla="*/ 1431131 w 1433512"/>
              <a:gd name="connsiteY20" fmla="*/ 271462 h 623887"/>
              <a:gd name="connsiteX21" fmla="*/ 1433512 w 1433512"/>
              <a:gd name="connsiteY21" fmla="*/ 283369 h 623887"/>
              <a:gd name="connsiteX22" fmla="*/ 1431131 w 1433512"/>
              <a:gd name="connsiteY22" fmla="*/ 326231 h 623887"/>
              <a:gd name="connsiteX23" fmla="*/ 1428750 w 1433512"/>
              <a:gd name="connsiteY23" fmla="*/ 335756 h 623887"/>
              <a:gd name="connsiteX24" fmla="*/ 1423987 w 1433512"/>
              <a:gd name="connsiteY24" fmla="*/ 352425 h 623887"/>
              <a:gd name="connsiteX25" fmla="*/ 1419225 w 1433512"/>
              <a:gd name="connsiteY25" fmla="*/ 388144 h 623887"/>
              <a:gd name="connsiteX26" fmla="*/ 1412081 w 1433512"/>
              <a:gd name="connsiteY26" fmla="*/ 440531 h 623887"/>
              <a:gd name="connsiteX27" fmla="*/ 1409700 w 1433512"/>
              <a:gd name="connsiteY27" fmla="*/ 447675 h 623887"/>
              <a:gd name="connsiteX28" fmla="*/ 1404937 w 1433512"/>
              <a:gd name="connsiteY28" fmla="*/ 483394 h 623887"/>
              <a:gd name="connsiteX29" fmla="*/ 1388268 w 1433512"/>
              <a:gd name="connsiteY29" fmla="*/ 511969 h 623887"/>
              <a:gd name="connsiteX30" fmla="*/ 1376362 w 1433512"/>
              <a:gd name="connsiteY30" fmla="*/ 526256 h 623887"/>
              <a:gd name="connsiteX31" fmla="*/ 1366837 w 1433512"/>
              <a:gd name="connsiteY31" fmla="*/ 538162 h 623887"/>
              <a:gd name="connsiteX32" fmla="*/ 1352550 w 1433512"/>
              <a:gd name="connsiteY32" fmla="*/ 554831 h 623887"/>
              <a:gd name="connsiteX33" fmla="*/ 1328737 w 1433512"/>
              <a:gd name="connsiteY33" fmla="*/ 569119 h 623887"/>
              <a:gd name="connsiteX34" fmla="*/ 1321593 w 1433512"/>
              <a:gd name="connsiteY34" fmla="*/ 576262 h 623887"/>
              <a:gd name="connsiteX35" fmla="*/ 1293018 w 1433512"/>
              <a:gd name="connsiteY35" fmla="*/ 592931 h 623887"/>
              <a:gd name="connsiteX36" fmla="*/ 1276350 w 1433512"/>
              <a:gd name="connsiteY36" fmla="*/ 604837 h 623887"/>
              <a:gd name="connsiteX37" fmla="*/ 1264443 w 1433512"/>
              <a:gd name="connsiteY37" fmla="*/ 611981 h 623887"/>
              <a:gd name="connsiteX38" fmla="*/ 1257300 w 1433512"/>
              <a:gd name="connsiteY38" fmla="*/ 616744 h 623887"/>
              <a:gd name="connsiteX39" fmla="*/ 1233487 w 1433512"/>
              <a:gd name="connsiteY39" fmla="*/ 623887 h 623887"/>
              <a:gd name="connsiteX40" fmla="*/ 1135856 w 1433512"/>
              <a:gd name="connsiteY40" fmla="*/ 619125 h 623887"/>
              <a:gd name="connsiteX41" fmla="*/ 1104900 w 1433512"/>
              <a:gd name="connsiteY41" fmla="*/ 616744 h 623887"/>
              <a:gd name="connsiteX42" fmla="*/ 1069181 w 1433512"/>
              <a:gd name="connsiteY42" fmla="*/ 609600 h 623887"/>
              <a:gd name="connsiteX43" fmla="*/ 1052512 w 1433512"/>
              <a:gd name="connsiteY43" fmla="*/ 602456 h 623887"/>
              <a:gd name="connsiteX44" fmla="*/ 992981 w 1433512"/>
              <a:gd name="connsiteY44" fmla="*/ 581025 h 623887"/>
              <a:gd name="connsiteX45" fmla="*/ 973931 w 1433512"/>
              <a:gd name="connsiteY45" fmla="*/ 573881 h 623887"/>
              <a:gd name="connsiteX46" fmla="*/ 954881 w 1433512"/>
              <a:gd name="connsiteY46" fmla="*/ 566737 h 623887"/>
              <a:gd name="connsiteX47" fmla="*/ 947737 w 1433512"/>
              <a:gd name="connsiteY47" fmla="*/ 564356 h 623887"/>
              <a:gd name="connsiteX48" fmla="*/ 940593 w 1433512"/>
              <a:gd name="connsiteY48" fmla="*/ 559594 h 623887"/>
              <a:gd name="connsiteX49" fmla="*/ 935831 w 1433512"/>
              <a:gd name="connsiteY49" fmla="*/ 552450 h 623887"/>
              <a:gd name="connsiteX50" fmla="*/ 904875 w 1433512"/>
              <a:gd name="connsiteY50" fmla="*/ 538162 h 623887"/>
              <a:gd name="connsiteX51" fmla="*/ 883443 w 1433512"/>
              <a:gd name="connsiteY51" fmla="*/ 535781 h 623887"/>
              <a:gd name="connsiteX52" fmla="*/ 819150 w 1433512"/>
              <a:gd name="connsiteY52" fmla="*/ 540544 h 623887"/>
              <a:gd name="connsiteX53" fmla="*/ 776287 w 1433512"/>
              <a:gd name="connsiteY53" fmla="*/ 547687 h 623887"/>
              <a:gd name="connsiteX54" fmla="*/ 769143 w 1433512"/>
              <a:gd name="connsiteY54" fmla="*/ 550069 h 623887"/>
              <a:gd name="connsiteX55" fmla="*/ 745331 w 1433512"/>
              <a:gd name="connsiteY55" fmla="*/ 564356 h 623887"/>
              <a:gd name="connsiteX56" fmla="*/ 714375 w 1433512"/>
              <a:gd name="connsiteY56" fmla="*/ 590550 h 623887"/>
              <a:gd name="connsiteX57" fmla="*/ 642937 w 1433512"/>
              <a:gd name="connsiteY57" fmla="*/ 607219 h 623887"/>
              <a:gd name="connsiteX58" fmla="*/ 573881 w 1433512"/>
              <a:gd name="connsiteY58" fmla="*/ 600075 h 623887"/>
              <a:gd name="connsiteX59" fmla="*/ 466725 w 1433512"/>
              <a:gd name="connsiteY59" fmla="*/ 573881 h 623887"/>
              <a:gd name="connsiteX60" fmla="*/ 419100 w 1433512"/>
              <a:gd name="connsiteY60" fmla="*/ 561975 h 623887"/>
              <a:gd name="connsiteX61" fmla="*/ 335756 w 1433512"/>
              <a:gd name="connsiteY61" fmla="*/ 552450 h 623887"/>
              <a:gd name="connsiteX62" fmla="*/ 283368 w 1433512"/>
              <a:gd name="connsiteY62" fmla="*/ 554831 h 623887"/>
              <a:gd name="connsiteX63" fmla="*/ 252412 w 1433512"/>
              <a:gd name="connsiteY63" fmla="*/ 559594 h 623887"/>
              <a:gd name="connsiteX64" fmla="*/ 223837 w 1433512"/>
              <a:gd name="connsiteY64" fmla="*/ 561975 h 623887"/>
              <a:gd name="connsiteX65" fmla="*/ 147637 w 1433512"/>
              <a:gd name="connsiteY65" fmla="*/ 542925 h 623887"/>
              <a:gd name="connsiteX66" fmla="*/ 104775 w 1433512"/>
              <a:gd name="connsiteY66" fmla="*/ 516731 h 623887"/>
              <a:gd name="connsiteX67" fmla="*/ 66675 w 1433512"/>
              <a:gd name="connsiteY67" fmla="*/ 495300 h 623887"/>
              <a:gd name="connsiteX68" fmla="*/ 19050 w 1433512"/>
              <a:gd name="connsiteY68" fmla="*/ 452437 h 623887"/>
              <a:gd name="connsiteX69" fmla="*/ 0 w 1433512"/>
              <a:gd name="connsiteY69" fmla="*/ 426244 h 623887"/>
              <a:gd name="connsiteX70" fmla="*/ 2381 w 1433512"/>
              <a:gd name="connsiteY70" fmla="*/ 359569 h 623887"/>
              <a:gd name="connsiteX71" fmla="*/ 11906 w 1433512"/>
              <a:gd name="connsiteY71" fmla="*/ 328612 h 623887"/>
              <a:gd name="connsiteX72" fmla="*/ 19050 w 1433512"/>
              <a:gd name="connsiteY72" fmla="*/ 297656 h 623887"/>
              <a:gd name="connsiteX73" fmla="*/ 21431 w 1433512"/>
              <a:gd name="connsiteY73" fmla="*/ 290512 h 623887"/>
              <a:gd name="connsiteX74" fmla="*/ 28575 w 1433512"/>
              <a:gd name="connsiteY74" fmla="*/ 264319 h 623887"/>
              <a:gd name="connsiteX75" fmla="*/ 52387 w 1433512"/>
              <a:gd name="connsiteY75" fmla="*/ 209550 h 623887"/>
              <a:gd name="connsiteX76" fmla="*/ 59531 w 1433512"/>
              <a:gd name="connsiteY76" fmla="*/ 204787 h 623887"/>
              <a:gd name="connsiteX77" fmla="*/ 73818 w 1433512"/>
              <a:gd name="connsiteY77" fmla="*/ 178594 h 623887"/>
              <a:gd name="connsiteX78" fmla="*/ 104775 w 1433512"/>
              <a:gd name="connsiteY78" fmla="*/ 154781 h 623887"/>
              <a:gd name="connsiteX79" fmla="*/ 121443 w 1433512"/>
              <a:gd name="connsiteY79" fmla="*/ 140494 h 623887"/>
              <a:gd name="connsiteX80" fmla="*/ 133350 w 1433512"/>
              <a:gd name="connsiteY80" fmla="*/ 116681 h 623887"/>
              <a:gd name="connsiteX81" fmla="*/ 157162 w 1433512"/>
              <a:gd name="connsiteY81" fmla="*/ 83344 h 623887"/>
              <a:gd name="connsiteX82" fmla="*/ 183356 w 1433512"/>
              <a:gd name="connsiteY82" fmla="*/ 54769 h 623887"/>
              <a:gd name="connsiteX83" fmla="*/ 202406 w 1433512"/>
              <a:gd name="connsiteY83" fmla="*/ 40481 h 623887"/>
              <a:gd name="connsiteX84" fmla="*/ 211931 w 1433512"/>
              <a:gd name="connsiteY84" fmla="*/ 28575 h 623887"/>
              <a:gd name="connsiteX85" fmla="*/ 221456 w 1433512"/>
              <a:gd name="connsiteY85" fmla="*/ 16669 h 623887"/>
              <a:gd name="connsiteX86" fmla="*/ 230981 w 1433512"/>
              <a:gd name="connsiteY86" fmla="*/ 9525 h 623887"/>
              <a:gd name="connsiteX87" fmla="*/ 233362 w 1433512"/>
              <a:gd name="connsiteY87" fmla="*/ 0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433512" h="623887">
                <a:moveTo>
                  <a:pt x="233362" y="0"/>
                </a:moveTo>
                <a:lnTo>
                  <a:pt x="233362" y="0"/>
                </a:lnTo>
                <a:cubicBezTo>
                  <a:pt x="251618" y="1587"/>
                  <a:pt x="269844" y="3582"/>
                  <a:pt x="288131" y="4762"/>
                </a:cubicBezTo>
                <a:cubicBezTo>
                  <a:pt x="457102" y="15663"/>
                  <a:pt x="470820" y="14880"/>
                  <a:pt x="647700" y="21431"/>
                </a:cubicBezTo>
                <a:cubicBezTo>
                  <a:pt x="744567" y="33538"/>
                  <a:pt x="843092" y="33644"/>
                  <a:pt x="940593" y="35719"/>
                </a:cubicBezTo>
                <a:cubicBezTo>
                  <a:pt x="971549" y="34131"/>
                  <a:pt x="1002469" y="30431"/>
                  <a:pt x="1033462" y="30956"/>
                </a:cubicBezTo>
                <a:cubicBezTo>
                  <a:pt x="1049512" y="31228"/>
                  <a:pt x="1065309" y="35142"/>
                  <a:pt x="1081087" y="38100"/>
                </a:cubicBezTo>
                <a:cubicBezTo>
                  <a:pt x="1098802" y="41422"/>
                  <a:pt x="1103747" y="43272"/>
                  <a:pt x="1116806" y="47625"/>
                </a:cubicBezTo>
                <a:cubicBezTo>
                  <a:pt x="1135856" y="46831"/>
                  <a:pt x="1155129" y="48256"/>
                  <a:pt x="1173956" y="45244"/>
                </a:cubicBezTo>
                <a:cubicBezTo>
                  <a:pt x="1176435" y="44847"/>
                  <a:pt x="1175728" y="40535"/>
                  <a:pt x="1176337" y="38100"/>
                </a:cubicBezTo>
                <a:cubicBezTo>
                  <a:pt x="1177319" y="34174"/>
                  <a:pt x="1177074" y="29892"/>
                  <a:pt x="1178718" y="26194"/>
                </a:cubicBezTo>
                <a:cubicBezTo>
                  <a:pt x="1181439" y="20071"/>
                  <a:pt x="1189491" y="12473"/>
                  <a:pt x="1195387" y="9525"/>
                </a:cubicBezTo>
                <a:cubicBezTo>
                  <a:pt x="1198314" y="8061"/>
                  <a:pt x="1201737" y="7938"/>
                  <a:pt x="1204912" y="7144"/>
                </a:cubicBezTo>
                <a:cubicBezTo>
                  <a:pt x="1216279" y="10933"/>
                  <a:pt x="1216146" y="10110"/>
                  <a:pt x="1228725" y="21431"/>
                </a:cubicBezTo>
                <a:cubicBezTo>
                  <a:pt x="1231675" y="24086"/>
                  <a:pt x="1232832" y="28400"/>
                  <a:pt x="1235868" y="30956"/>
                </a:cubicBezTo>
                <a:cubicBezTo>
                  <a:pt x="1248011" y="41182"/>
                  <a:pt x="1261212" y="50082"/>
                  <a:pt x="1273968" y="59531"/>
                </a:cubicBezTo>
                <a:cubicBezTo>
                  <a:pt x="1334311" y="104229"/>
                  <a:pt x="1267176" y="50358"/>
                  <a:pt x="1321593" y="104775"/>
                </a:cubicBezTo>
                <a:cubicBezTo>
                  <a:pt x="1343791" y="126973"/>
                  <a:pt x="1351016" y="125153"/>
                  <a:pt x="1369218" y="147637"/>
                </a:cubicBezTo>
                <a:cubicBezTo>
                  <a:pt x="1377115" y="157392"/>
                  <a:pt x="1384555" y="167623"/>
                  <a:pt x="1390650" y="178594"/>
                </a:cubicBezTo>
                <a:cubicBezTo>
                  <a:pt x="1398587" y="192881"/>
                  <a:pt x="1408723" y="206153"/>
                  <a:pt x="1414462" y="221456"/>
                </a:cubicBezTo>
                <a:cubicBezTo>
                  <a:pt x="1422683" y="243377"/>
                  <a:pt x="1423932" y="245545"/>
                  <a:pt x="1431131" y="271462"/>
                </a:cubicBezTo>
                <a:cubicBezTo>
                  <a:pt x="1432214" y="275362"/>
                  <a:pt x="1432718" y="279400"/>
                  <a:pt x="1433512" y="283369"/>
                </a:cubicBezTo>
                <a:cubicBezTo>
                  <a:pt x="1432718" y="297656"/>
                  <a:pt x="1432426" y="311980"/>
                  <a:pt x="1431131" y="326231"/>
                </a:cubicBezTo>
                <a:cubicBezTo>
                  <a:pt x="1430835" y="329490"/>
                  <a:pt x="1429649" y="332609"/>
                  <a:pt x="1428750" y="335756"/>
                </a:cubicBezTo>
                <a:cubicBezTo>
                  <a:pt x="1426617" y="343219"/>
                  <a:pt x="1425302" y="344096"/>
                  <a:pt x="1423987" y="352425"/>
                </a:cubicBezTo>
                <a:cubicBezTo>
                  <a:pt x="1422114" y="364290"/>
                  <a:pt x="1420656" y="376218"/>
                  <a:pt x="1419225" y="388144"/>
                </a:cubicBezTo>
                <a:cubicBezTo>
                  <a:pt x="1417662" y="401172"/>
                  <a:pt x="1416000" y="428773"/>
                  <a:pt x="1412081" y="440531"/>
                </a:cubicBezTo>
                <a:lnTo>
                  <a:pt x="1409700" y="447675"/>
                </a:lnTo>
                <a:cubicBezTo>
                  <a:pt x="1409524" y="449261"/>
                  <a:pt x="1406659" y="478571"/>
                  <a:pt x="1404937" y="483394"/>
                </a:cubicBezTo>
                <a:cubicBezTo>
                  <a:pt x="1401253" y="493709"/>
                  <a:pt x="1395414" y="503632"/>
                  <a:pt x="1388268" y="511969"/>
                </a:cubicBezTo>
                <a:cubicBezTo>
                  <a:pt x="1374517" y="528012"/>
                  <a:pt x="1386889" y="510466"/>
                  <a:pt x="1376362" y="526256"/>
                </a:cubicBezTo>
                <a:cubicBezTo>
                  <a:pt x="1371727" y="540164"/>
                  <a:pt x="1377608" y="527392"/>
                  <a:pt x="1366837" y="538162"/>
                </a:cubicBezTo>
                <a:cubicBezTo>
                  <a:pt x="1348009" y="556988"/>
                  <a:pt x="1370698" y="539274"/>
                  <a:pt x="1352550" y="554831"/>
                </a:cubicBezTo>
                <a:cubicBezTo>
                  <a:pt x="1334894" y="569966"/>
                  <a:pt x="1351768" y="553766"/>
                  <a:pt x="1328737" y="569119"/>
                </a:cubicBezTo>
                <a:cubicBezTo>
                  <a:pt x="1325935" y="570987"/>
                  <a:pt x="1324395" y="574394"/>
                  <a:pt x="1321593" y="576262"/>
                </a:cubicBezTo>
                <a:cubicBezTo>
                  <a:pt x="1312418" y="582379"/>
                  <a:pt x="1301840" y="586315"/>
                  <a:pt x="1293018" y="592931"/>
                </a:cubicBezTo>
                <a:cubicBezTo>
                  <a:pt x="1286033" y="598170"/>
                  <a:pt x="1283313" y="600485"/>
                  <a:pt x="1276350" y="604837"/>
                </a:cubicBezTo>
                <a:cubicBezTo>
                  <a:pt x="1272425" y="607290"/>
                  <a:pt x="1268368" y="609528"/>
                  <a:pt x="1264443" y="611981"/>
                </a:cubicBezTo>
                <a:cubicBezTo>
                  <a:pt x="1262016" y="613498"/>
                  <a:pt x="1259860" y="615464"/>
                  <a:pt x="1257300" y="616744"/>
                </a:cubicBezTo>
                <a:cubicBezTo>
                  <a:pt x="1246860" y="621964"/>
                  <a:pt x="1244638" y="621657"/>
                  <a:pt x="1233487" y="623887"/>
                </a:cubicBezTo>
                <a:lnTo>
                  <a:pt x="1135856" y="619125"/>
                </a:lnTo>
                <a:cubicBezTo>
                  <a:pt x="1125527" y="618480"/>
                  <a:pt x="1115219" y="617538"/>
                  <a:pt x="1104900" y="616744"/>
                </a:cubicBezTo>
                <a:cubicBezTo>
                  <a:pt x="1092994" y="614363"/>
                  <a:pt x="1080895" y="612795"/>
                  <a:pt x="1069181" y="609600"/>
                </a:cubicBezTo>
                <a:cubicBezTo>
                  <a:pt x="1063349" y="608009"/>
                  <a:pt x="1058172" y="604579"/>
                  <a:pt x="1052512" y="602456"/>
                </a:cubicBezTo>
                <a:cubicBezTo>
                  <a:pt x="1032764" y="595051"/>
                  <a:pt x="1012802" y="588233"/>
                  <a:pt x="992981" y="581025"/>
                </a:cubicBezTo>
                <a:cubicBezTo>
                  <a:pt x="986607" y="578707"/>
                  <a:pt x="980281" y="576262"/>
                  <a:pt x="973931" y="573881"/>
                </a:cubicBezTo>
                <a:cubicBezTo>
                  <a:pt x="967581" y="571500"/>
                  <a:pt x="961315" y="568881"/>
                  <a:pt x="954881" y="566737"/>
                </a:cubicBezTo>
                <a:cubicBezTo>
                  <a:pt x="952500" y="565943"/>
                  <a:pt x="949982" y="565478"/>
                  <a:pt x="947737" y="564356"/>
                </a:cubicBezTo>
                <a:cubicBezTo>
                  <a:pt x="945177" y="563076"/>
                  <a:pt x="942974" y="561181"/>
                  <a:pt x="940593" y="559594"/>
                </a:cubicBezTo>
                <a:cubicBezTo>
                  <a:pt x="939006" y="557213"/>
                  <a:pt x="938004" y="554313"/>
                  <a:pt x="935831" y="552450"/>
                </a:cubicBezTo>
                <a:cubicBezTo>
                  <a:pt x="929023" y="546614"/>
                  <a:pt x="912267" y="539901"/>
                  <a:pt x="904875" y="538162"/>
                </a:cubicBezTo>
                <a:cubicBezTo>
                  <a:pt x="897878" y="536516"/>
                  <a:pt x="890587" y="536575"/>
                  <a:pt x="883443" y="535781"/>
                </a:cubicBezTo>
                <a:cubicBezTo>
                  <a:pt x="862012" y="537369"/>
                  <a:pt x="840508" y="538171"/>
                  <a:pt x="819150" y="540544"/>
                </a:cubicBezTo>
                <a:cubicBezTo>
                  <a:pt x="804754" y="542144"/>
                  <a:pt x="790516" y="544977"/>
                  <a:pt x="776287" y="547687"/>
                </a:cubicBezTo>
                <a:cubicBezTo>
                  <a:pt x="773821" y="548157"/>
                  <a:pt x="771437" y="549049"/>
                  <a:pt x="769143" y="550069"/>
                </a:cubicBezTo>
                <a:cubicBezTo>
                  <a:pt x="757505" y="555242"/>
                  <a:pt x="754495" y="556809"/>
                  <a:pt x="745331" y="564356"/>
                </a:cubicBezTo>
                <a:cubicBezTo>
                  <a:pt x="734897" y="572949"/>
                  <a:pt x="727031" y="585804"/>
                  <a:pt x="714375" y="590550"/>
                </a:cubicBezTo>
                <a:cubicBezTo>
                  <a:pt x="678706" y="603926"/>
                  <a:pt x="701997" y="596481"/>
                  <a:pt x="642937" y="607219"/>
                </a:cubicBezTo>
                <a:cubicBezTo>
                  <a:pt x="619918" y="604838"/>
                  <a:pt x="596619" y="604377"/>
                  <a:pt x="573881" y="600075"/>
                </a:cubicBezTo>
                <a:cubicBezTo>
                  <a:pt x="537752" y="593240"/>
                  <a:pt x="502430" y="582670"/>
                  <a:pt x="466725" y="573881"/>
                </a:cubicBezTo>
                <a:cubicBezTo>
                  <a:pt x="450836" y="569970"/>
                  <a:pt x="435283" y="564402"/>
                  <a:pt x="419100" y="561975"/>
                </a:cubicBezTo>
                <a:cubicBezTo>
                  <a:pt x="359674" y="553061"/>
                  <a:pt x="387492" y="555899"/>
                  <a:pt x="335756" y="552450"/>
                </a:cubicBezTo>
                <a:cubicBezTo>
                  <a:pt x="318293" y="553244"/>
                  <a:pt x="300785" y="553338"/>
                  <a:pt x="283368" y="554831"/>
                </a:cubicBezTo>
                <a:cubicBezTo>
                  <a:pt x="272966" y="555723"/>
                  <a:pt x="262778" y="558350"/>
                  <a:pt x="252412" y="559594"/>
                </a:cubicBezTo>
                <a:cubicBezTo>
                  <a:pt x="242922" y="560733"/>
                  <a:pt x="233362" y="561181"/>
                  <a:pt x="223837" y="561975"/>
                </a:cubicBezTo>
                <a:cubicBezTo>
                  <a:pt x="194382" y="557443"/>
                  <a:pt x="176883" y="556362"/>
                  <a:pt x="147637" y="542925"/>
                </a:cubicBezTo>
                <a:cubicBezTo>
                  <a:pt x="132422" y="535934"/>
                  <a:pt x="119190" y="525249"/>
                  <a:pt x="104775" y="516731"/>
                </a:cubicBezTo>
                <a:cubicBezTo>
                  <a:pt x="77020" y="500330"/>
                  <a:pt x="124308" y="534595"/>
                  <a:pt x="66675" y="495300"/>
                </a:cubicBezTo>
                <a:cubicBezTo>
                  <a:pt x="51684" y="485079"/>
                  <a:pt x="30628" y="465945"/>
                  <a:pt x="19050" y="452437"/>
                </a:cubicBezTo>
                <a:cubicBezTo>
                  <a:pt x="12024" y="444240"/>
                  <a:pt x="6350" y="434975"/>
                  <a:pt x="0" y="426244"/>
                </a:cubicBezTo>
                <a:cubicBezTo>
                  <a:pt x="794" y="404019"/>
                  <a:pt x="-311" y="381645"/>
                  <a:pt x="2381" y="359569"/>
                </a:cubicBezTo>
                <a:cubicBezTo>
                  <a:pt x="3688" y="348852"/>
                  <a:pt x="9099" y="339037"/>
                  <a:pt x="11906" y="328612"/>
                </a:cubicBezTo>
                <a:cubicBezTo>
                  <a:pt x="14659" y="318386"/>
                  <a:pt x="16482" y="307930"/>
                  <a:pt x="19050" y="297656"/>
                </a:cubicBezTo>
                <a:cubicBezTo>
                  <a:pt x="19659" y="295221"/>
                  <a:pt x="20741" y="292926"/>
                  <a:pt x="21431" y="290512"/>
                </a:cubicBezTo>
                <a:cubicBezTo>
                  <a:pt x="23917" y="281810"/>
                  <a:pt x="25975" y="272987"/>
                  <a:pt x="28575" y="264319"/>
                </a:cubicBezTo>
                <a:cubicBezTo>
                  <a:pt x="34717" y="243844"/>
                  <a:pt x="40483" y="228597"/>
                  <a:pt x="52387" y="209550"/>
                </a:cubicBezTo>
                <a:cubicBezTo>
                  <a:pt x="53904" y="207123"/>
                  <a:pt x="57150" y="206375"/>
                  <a:pt x="59531" y="204787"/>
                </a:cubicBezTo>
                <a:cubicBezTo>
                  <a:pt x="64293" y="196056"/>
                  <a:pt x="67145" y="185969"/>
                  <a:pt x="73818" y="178594"/>
                </a:cubicBezTo>
                <a:cubicBezTo>
                  <a:pt x="82553" y="168940"/>
                  <a:pt x="94360" y="162592"/>
                  <a:pt x="104775" y="154781"/>
                </a:cubicBezTo>
                <a:cubicBezTo>
                  <a:pt x="113421" y="148297"/>
                  <a:pt x="113399" y="150837"/>
                  <a:pt x="121443" y="140494"/>
                </a:cubicBezTo>
                <a:cubicBezTo>
                  <a:pt x="140440" y="116068"/>
                  <a:pt x="117952" y="141060"/>
                  <a:pt x="133350" y="116681"/>
                </a:cubicBezTo>
                <a:cubicBezTo>
                  <a:pt x="140642" y="105135"/>
                  <a:pt x="149167" y="94415"/>
                  <a:pt x="157162" y="83344"/>
                </a:cubicBezTo>
                <a:cubicBezTo>
                  <a:pt x="164314" y="73441"/>
                  <a:pt x="173674" y="61224"/>
                  <a:pt x="183356" y="54769"/>
                </a:cubicBezTo>
                <a:cubicBezTo>
                  <a:pt x="194729" y="47187"/>
                  <a:pt x="188265" y="51794"/>
                  <a:pt x="202406" y="40481"/>
                </a:cubicBezTo>
                <a:cubicBezTo>
                  <a:pt x="207041" y="26573"/>
                  <a:pt x="201160" y="39346"/>
                  <a:pt x="211931" y="28575"/>
                </a:cubicBezTo>
                <a:cubicBezTo>
                  <a:pt x="215525" y="24981"/>
                  <a:pt x="217862" y="20263"/>
                  <a:pt x="221456" y="16669"/>
                </a:cubicBezTo>
                <a:cubicBezTo>
                  <a:pt x="224262" y="13863"/>
                  <a:pt x="227932" y="12066"/>
                  <a:pt x="230981" y="9525"/>
                </a:cubicBezTo>
                <a:cubicBezTo>
                  <a:pt x="232706" y="8088"/>
                  <a:pt x="232965" y="1587"/>
                  <a:pt x="2333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65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1000"/>
                                  </p:stCondLst>
                                  <p:childTnLst>
                                    <p:animMotion origin="layout" path="M -4.44444E-6 -4.93827E-7 L -0.2401 0.00093 " pathEditMode="relative" rAng="0" ptsTypes="AA">
                                      <p:cBhvr>
                                        <p:cTn id="6" dur="1000" fill="hold"/>
                                        <p:tgtEl>
                                          <p:spTgt spid="11"/>
                                        </p:tgtEl>
                                        <p:attrNameLst>
                                          <p:attrName>ppt_x</p:attrName>
                                          <p:attrName>ppt_y</p:attrName>
                                        </p:attrNameLst>
                                      </p:cBhvr>
                                      <p:rCtr x="-12014" y="31"/>
                                    </p:animMotion>
                                  </p:childTnLst>
                                </p:cTn>
                              </p:par>
                              <p:par>
                                <p:cTn id="7" presetID="35" presetClass="path" presetSubtype="0" accel="50000" decel="50000" fill="hold" grpId="0" nodeType="withEffect">
                                  <p:stCondLst>
                                    <p:cond delay="1000"/>
                                  </p:stCondLst>
                                  <p:childTnLst>
                                    <p:animMotion origin="layout" path="M -4.44444E-6 -4.93827E-7 L -0.2401 0.00093 " pathEditMode="relative" rAng="0" ptsTypes="AA">
                                      <p:cBhvr>
                                        <p:cTn id="8" dur="1000" fill="hold"/>
                                        <p:tgtEl>
                                          <p:spTgt spid="6"/>
                                        </p:tgtEl>
                                        <p:attrNameLst>
                                          <p:attrName>ppt_x</p:attrName>
                                          <p:attrName>ppt_y</p:attrName>
                                        </p:attrNameLst>
                                      </p:cBhvr>
                                      <p:rCtr x="-12014" y="31"/>
                                    </p:animMotion>
                                  </p:childTnLst>
                                </p:cTn>
                              </p:par>
                            </p:childTnLst>
                          </p:cTn>
                        </p:par>
                        <p:par>
                          <p:cTn id="9" fill="hold">
                            <p:stCondLst>
                              <p:cond delay="2000"/>
                            </p:stCondLst>
                            <p:childTnLst>
                              <p:par>
                                <p:cTn id="10" presetID="1" presetClass="entr" presetSubtype="0" fill="hold" grpId="3" nodeType="afterEffect">
                                  <p:stCondLst>
                                    <p:cond delay="50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3" nodeType="withEffect">
                                  <p:stCondLst>
                                    <p:cond delay="50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3" nodeType="with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3" nodeType="withEffect">
                                  <p:stCondLst>
                                    <p:cond delay="50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2500"/>
                            </p:stCondLst>
                            <p:childTnLst>
                              <p:par>
                                <p:cTn id="19" presetID="42" presetClass="path" presetSubtype="0" accel="50000" decel="50000" fill="hold" grpId="0" nodeType="afterEffect">
                                  <p:stCondLst>
                                    <p:cond delay="0"/>
                                  </p:stCondLst>
                                  <p:childTnLst>
                                    <p:animMotion origin="layout" path="M -3.05556E-6 -3.7037E-7 L 0.30868 -0.46944 " pathEditMode="relative" rAng="0" ptsTypes="AA">
                                      <p:cBhvr>
                                        <p:cTn id="20" dur="1000" fill="hold"/>
                                        <p:tgtEl>
                                          <p:spTgt spid="4"/>
                                        </p:tgtEl>
                                        <p:attrNameLst>
                                          <p:attrName>ppt_x</p:attrName>
                                          <p:attrName>ppt_y</p:attrName>
                                        </p:attrNameLst>
                                      </p:cBhvr>
                                      <p:rCtr x="15434" y="-23488"/>
                                    </p:animMotion>
                                  </p:childTnLst>
                                </p:cTn>
                              </p:par>
                              <p:par>
                                <p:cTn id="21" presetID="6" presetClass="emph" presetSubtype="0" fill="hold" grpId="1" nodeType="withEffect">
                                  <p:stCondLst>
                                    <p:cond delay="0"/>
                                  </p:stCondLst>
                                  <p:childTnLst>
                                    <p:animScale>
                                      <p:cBhvr>
                                        <p:cTn id="22" dur="1000" fill="hold"/>
                                        <p:tgtEl>
                                          <p:spTgt spid="4"/>
                                        </p:tgtEl>
                                      </p:cBhvr>
                                      <p:by x="150000" y="150000"/>
                                    </p:animScale>
                                  </p:childTnLst>
                                </p:cTn>
                              </p:par>
                              <p:par>
                                <p:cTn id="23" presetID="42" presetClass="path" presetSubtype="0" accel="50000" decel="50000" fill="hold" grpId="0" nodeType="withEffect">
                                  <p:stCondLst>
                                    <p:cond delay="0"/>
                                  </p:stCondLst>
                                  <p:childTnLst>
                                    <p:animMotion origin="layout" path="M 5.55556E-7 -4.44444E-6 L 0.29635 -0.38456 " pathEditMode="relative" rAng="0" ptsTypes="AA">
                                      <p:cBhvr>
                                        <p:cTn id="24" dur="1000" fill="hold"/>
                                        <p:tgtEl>
                                          <p:spTgt spid="7"/>
                                        </p:tgtEl>
                                        <p:attrNameLst>
                                          <p:attrName>ppt_x</p:attrName>
                                          <p:attrName>ppt_y</p:attrName>
                                        </p:attrNameLst>
                                      </p:cBhvr>
                                      <p:rCtr x="14809" y="-19228"/>
                                    </p:animMotion>
                                  </p:childTnLst>
                                </p:cTn>
                              </p:par>
                              <p:par>
                                <p:cTn id="25" presetID="6" presetClass="emph" presetSubtype="0" fill="hold" grpId="1" nodeType="withEffect">
                                  <p:stCondLst>
                                    <p:cond delay="0"/>
                                  </p:stCondLst>
                                  <p:childTnLst>
                                    <p:animScale>
                                      <p:cBhvr>
                                        <p:cTn id="26" dur="1000" fill="hold"/>
                                        <p:tgtEl>
                                          <p:spTgt spid="7"/>
                                        </p:tgtEl>
                                      </p:cBhvr>
                                      <p:by x="150000" y="150000"/>
                                    </p:animScale>
                                  </p:childTnLst>
                                </p:cTn>
                              </p:par>
                              <p:par>
                                <p:cTn id="27" presetID="42" presetClass="path" presetSubtype="0" accel="50000" decel="50000" fill="hold" grpId="0" nodeType="withEffect">
                                  <p:stCondLst>
                                    <p:cond delay="0"/>
                                  </p:stCondLst>
                                  <p:childTnLst>
                                    <p:animMotion origin="layout" path="M -5.55556E-7 -4.44444E-6 L 0.28524 -0.3003 " pathEditMode="relative" rAng="0" ptsTypes="AA">
                                      <p:cBhvr>
                                        <p:cTn id="28" dur="1000" fill="hold"/>
                                        <p:tgtEl>
                                          <p:spTgt spid="8"/>
                                        </p:tgtEl>
                                        <p:attrNameLst>
                                          <p:attrName>ppt_x</p:attrName>
                                          <p:attrName>ppt_y</p:attrName>
                                        </p:attrNameLst>
                                      </p:cBhvr>
                                      <p:rCtr x="14253" y="-15031"/>
                                    </p:animMotion>
                                  </p:childTnLst>
                                </p:cTn>
                              </p:par>
                              <p:par>
                                <p:cTn id="29" presetID="6" presetClass="emph" presetSubtype="0" fill="hold" grpId="1" nodeType="withEffect">
                                  <p:stCondLst>
                                    <p:cond delay="0"/>
                                  </p:stCondLst>
                                  <p:childTnLst>
                                    <p:animScale>
                                      <p:cBhvr>
                                        <p:cTn id="30" dur="1000" fill="hold"/>
                                        <p:tgtEl>
                                          <p:spTgt spid="8"/>
                                        </p:tgtEl>
                                      </p:cBhvr>
                                      <p:by x="150000" y="150000"/>
                                    </p:animScale>
                                  </p:childTnLst>
                                </p:cTn>
                              </p:par>
                              <p:par>
                                <p:cTn id="31" presetID="42" presetClass="path" presetSubtype="0" accel="50000" decel="50000" fill="hold" grpId="0" nodeType="withEffect">
                                  <p:stCondLst>
                                    <p:cond delay="0"/>
                                  </p:stCondLst>
                                  <p:childTnLst>
                                    <p:animMotion origin="layout" path="M 2.77778E-6 -1.7284E-6 L 0.27552 -0.21697 " pathEditMode="relative" rAng="0" ptsTypes="AA">
                                      <p:cBhvr>
                                        <p:cTn id="32" dur="1000" fill="hold"/>
                                        <p:tgtEl>
                                          <p:spTgt spid="9"/>
                                        </p:tgtEl>
                                        <p:attrNameLst>
                                          <p:attrName>ppt_x</p:attrName>
                                          <p:attrName>ppt_y</p:attrName>
                                        </p:attrNameLst>
                                      </p:cBhvr>
                                      <p:rCtr x="13767" y="-10864"/>
                                    </p:animMotion>
                                  </p:childTnLst>
                                </p:cTn>
                              </p:par>
                              <p:par>
                                <p:cTn id="33" presetID="6" presetClass="emph" presetSubtype="0" fill="hold" grpId="1" nodeType="withEffect">
                                  <p:stCondLst>
                                    <p:cond delay="0"/>
                                  </p:stCondLst>
                                  <p:childTnLst>
                                    <p:animScale>
                                      <p:cBhvr>
                                        <p:cTn id="34" dur="1000" fill="hold"/>
                                        <p:tgtEl>
                                          <p:spTgt spid="9"/>
                                        </p:tgtEl>
                                      </p:cBhvr>
                                      <p:by x="150000" y="150000"/>
                                    </p:animScale>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21">
                                            <p:txEl>
                                              <p:pRg st="0" end="0"/>
                                            </p:txEl>
                                          </p:spTgt>
                                        </p:tgtEl>
                                        <p:attrNameLst>
                                          <p:attrName>style.visibility</p:attrName>
                                        </p:attrNameLst>
                                      </p:cBhvr>
                                      <p:to>
                                        <p:strVal val="visible"/>
                                      </p:to>
                                    </p:set>
                                    <p:animEffect transition="in" filter="wipe(left)">
                                      <p:cBhvr>
                                        <p:cTn id="38" dur="500"/>
                                        <p:tgtEl>
                                          <p:spTgt spid="21">
                                            <p:txEl>
                                              <p:pRg st="0" end="0"/>
                                            </p:txEl>
                                          </p:spTgt>
                                        </p:tgtEl>
                                      </p:cBhvr>
                                    </p:animEffect>
                                  </p:childTnLst>
                                </p:cTn>
                              </p:par>
                              <p:par>
                                <p:cTn id="39" presetID="1" presetClass="exit" presetSubtype="0" fill="hold" grpId="2" nodeType="withEffect">
                                  <p:stCondLst>
                                    <p:cond delay="0"/>
                                  </p:stCondLst>
                                  <p:childTnLst>
                                    <p:set>
                                      <p:cBhvr>
                                        <p:cTn id="40" dur="1" fill="hold">
                                          <p:stCondLst>
                                            <p:cond delay="0"/>
                                          </p:stCondLst>
                                        </p:cTn>
                                        <p:tgtEl>
                                          <p:spTgt spid="4"/>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4" grpId="0"/>
      <p:bldP spid="4" grpId="1"/>
      <p:bldP spid="4" grpId="2"/>
      <p:bldP spid="4" grpId="3"/>
      <p:bldP spid="7" grpId="0"/>
      <p:bldP spid="7" grpId="1"/>
      <p:bldP spid="7" grpId="2"/>
      <p:bldP spid="7" grpId="3"/>
      <p:bldP spid="8" grpId="0"/>
      <p:bldP spid="8" grpId="1"/>
      <p:bldP spid="8" grpId="2"/>
      <p:bldP spid="8" grpId="3"/>
      <p:bldP spid="9" grpId="0"/>
      <p:bldP spid="9" grpId="1"/>
      <p:bldP spid="9" grpId="2"/>
      <p:bldP spid="9" grpId="3"/>
      <p:bldP spid="10"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9795" y="1083420"/>
            <a:ext cx="4186809" cy="3394473"/>
          </a:xfrm>
        </p:spPr>
        <p:txBody>
          <a:bodyPr>
            <a:normAutofit/>
          </a:bodyPr>
          <a:lstStyle/>
          <a:p>
            <a:pPr marL="0" indent="0">
              <a:buNone/>
            </a:pPr>
            <a:r>
              <a:rPr lang="en-US" sz="2800" dirty="0" err="1" smtClean="0">
                <a:solidFill>
                  <a:srgbClr val="00B0F0"/>
                </a:solidFill>
              </a:rPr>
              <a:t>Vistories</a:t>
            </a:r>
            <a:endParaRPr lang="en-US" dirty="0" smtClean="0">
              <a:solidFill>
                <a:srgbClr val="00B0F0"/>
              </a:solidFill>
            </a:endParaRPr>
          </a:p>
          <a:p>
            <a:r>
              <a:rPr lang="en-US" dirty="0"/>
              <a:t>v</a:t>
            </a:r>
            <a:r>
              <a:rPr lang="en-US" dirty="0" smtClean="0"/>
              <a:t>isual data stories</a:t>
            </a:r>
          </a:p>
          <a:p>
            <a:r>
              <a:rPr lang="en-US" dirty="0"/>
              <a:t>v</a:t>
            </a:r>
            <a:r>
              <a:rPr lang="en-US" dirty="0" smtClean="0"/>
              <a:t>isual histories</a:t>
            </a:r>
            <a:br>
              <a:rPr lang="en-US" dirty="0" smtClean="0"/>
            </a:br>
            <a:endParaRPr lang="en-US" dirty="0" smtClean="0"/>
          </a:p>
          <a:p>
            <a:pPr marL="0" indent="0">
              <a:buNone/>
            </a:pPr>
            <a:r>
              <a:rPr lang="en-US" sz="2400" dirty="0" smtClean="0"/>
              <a:t>stories consisting of authored subset of the provenance graph</a:t>
            </a:r>
          </a:p>
        </p:txBody>
      </p:sp>
      <p:sp>
        <p:nvSpPr>
          <p:cNvPr id="4" name="Fußzeilenplatzhalter 3"/>
          <p:cNvSpPr>
            <a:spLocks noGrp="1"/>
          </p:cNvSpPr>
          <p:nvPr>
            <p:ph type="ftr" sz="quarter" idx="3"/>
          </p:nvPr>
        </p:nvSpPr>
        <p:spPr>
          <a:xfrm>
            <a:off x="3473" y="4875909"/>
            <a:ext cx="2895600" cy="273843"/>
          </a:xfrm>
          <a:prstGeom prst="rect">
            <a:avLst/>
          </a:prstGeom>
        </p:spPr>
        <p:txBody>
          <a:bodyPr/>
          <a:lstStyle/>
          <a:p>
            <a:r>
              <a:rPr lang="de-AT" dirty="0" smtClean="0"/>
              <a:t>Samuel </a:t>
            </a:r>
            <a:r>
              <a:rPr lang="de-AT" dirty="0" err="1" smtClean="0"/>
              <a:t>Gratzl</a:t>
            </a:r>
            <a:endParaRPr lang="de-AT" dirty="0"/>
          </a:p>
        </p:txBody>
      </p:sp>
      <p:sp>
        <p:nvSpPr>
          <p:cNvPr id="5" name="Foliennummernplatzhalter 4"/>
          <p:cNvSpPr>
            <a:spLocks noGrp="1"/>
          </p:cNvSpPr>
          <p:nvPr>
            <p:ph type="sldNum" sz="quarter" idx="4"/>
          </p:nvPr>
        </p:nvSpPr>
        <p:spPr>
          <a:xfrm>
            <a:off x="7010400" y="4890195"/>
            <a:ext cx="2133600" cy="273843"/>
          </a:xfrm>
        </p:spPr>
        <p:txBody>
          <a:bodyPr/>
          <a:lstStyle/>
          <a:p>
            <a:fld id="{23E7C59B-2D79-4572-A72F-95D49BF03B51}" type="slidenum">
              <a:rPr lang="de-AT" smtClean="0"/>
              <a:t>11</a:t>
            </a:fld>
            <a:endParaRPr lang="de-AT"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852713"/>
            <a:ext cx="4178688" cy="3739453"/>
          </a:xfrm>
          <a:prstGeom prst="rect">
            <a:avLst/>
          </a:prstGeom>
        </p:spPr>
      </p:pic>
      <p:sp>
        <p:nvSpPr>
          <p:cNvPr id="7" name="Freihandform 6"/>
          <p:cNvSpPr/>
          <p:nvPr/>
        </p:nvSpPr>
        <p:spPr>
          <a:xfrm>
            <a:off x="1511660" y="2283718"/>
            <a:ext cx="1433512" cy="623887"/>
          </a:xfrm>
          <a:custGeom>
            <a:avLst/>
            <a:gdLst>
              <a:gd name="connsiteX0" fmla="*/ 233362 w 1433512"/>
              <a:gd name="connsiteY0" fmla="*/ 0 h 623887"/>
              <a:gd name="connsiteX1" fmla="*/ 233362 w 1433512"/>
              <a:gd name="connsiteY1" fmla="*/ 0 h 623887"/>
              <a:gd name="connsiteX2" fmla="*/ 288131 w 1433512"/>
              <a:gd name="connsiteY2" fmla="*/ 4762 h 623887"/>
              <a:gd name="connsiteX3" fmla="*/ 647700 w 1433512"/>
              <a:gd name="connsiteY3" fmla="*/ 21431 h 623887"/>
              <a:gd name="connsiteX4" fmla="*/ 940593 w 1433512"/>
              <a:gd name="connsiteY4" fmla="*/ 35719 h 623887"/>
              <a:gd name="connsiteX5" fmla="*/ 1033462 w 1433512"/>
              <a:gd name="connsiteY5" fmla="*/ 30956 h 623887"/>
              <a:gd name="connsiteX6" fmla="*/ 1081087 w 1433512"/>
              <a:gd name="connsiteY6" fmla="*/ 38100 h 623887"/>
              <a:gd name="connsiteX7" fmla="*/ 1116806 w 1433512"/>
              <a:gd name="connsiteY7" fmla="*/ 47625 h 623887"/>
              <a:gd name="connsiteX8" fmla="*/ 1173956 w 1433512"/>
              <a:gd name="connsiteY8" fmla="*/ 45244 h 623887"/>
              <a:gd name="connsiteX9" fmla="*/ 1176337 w 1433512"/>
              <a:gd name="connsiteY9" fmla="*/ 38100 h 623887"/>
              <a:gd name="connsiteX10" fmla="*/ 1178718 w 1433512"/>
              <a:gd name="connsiteY10" fmla="*/ 26194 h 623887"/>
              <a:gd name="connsiteX11" fmla="*/ 1195387 w 1433512"/>
              <a:gd name="connsiteY11" fmla="*/ 9525 h 623887"/>
              <a:gd name="connsiteX12" fmla="*/ 1204912 w 1433512"/>
              <a:gd name="connsiteY12" fmla="*/ 7144 h 623887"/>
              <a:gd name="connsiteX13" fmla="*/ 1228725 w 1433512"/>
              <a:gd name="connsiteY13" fmla="*/ 21431 h 623887"/>
              <a:gd name="connsiteX14" fmla="*/ 1235868 w 1433512"/>
              <a:gd name="connsiteY14" fmla="*/ 30956 h 623887"/>
              <a:gd name="connsiteX15" fmla="*/ 1273968 w 1433512"/>
              <a:gd name="connsiteY15" fmla="*/ 59531 h 623887"/>
              <a:gd name="connsiteX16" fmla="*/ 1321593 w 1433512"/>
              <a:gd name="connsiteY16" fmla="*/ 104775 h 623887"/>
              <a:gd name="connsiteX17" fmla="*/ 1369218 w 1433512"/>
              <a:gd name="connsiteY17" fmla="*/ 147637 h 623887"/>
              <a:gd name="connsiteX18" fmla="*/ 1390650 w 1433512"/>
              <a:gd name="connsiteY18" fmla="*/ 178594 h 623887"/>
              <a:gd name="connsiteX19" fmla="*/ 1414462 w 1433512"/>
              <a:gd name="connsiteY19" fmla="*/ 221456 h 623887"/>
              <a:gd name="connsiteX20" fmla="*/ 1431131 w 1433512"/>
              <a:gd name="connsiteY20" fmla="*/ 271462 h 623887"/>
              <a:gd name="connsiteX21" fmla="*/ 1433512 w 1433512"/>
              <a:gd name="connsiteY21" fmla="*/ 283369 h 623887"/>
              <a:gd name="connsiteX22" fmla="*/ 1431131 w 1433512"/>
              <a:gd name="connsiteY22" fmla="*/ 326231 h 623887"/>
              <a:gd name="connsiteX23" fmla="*/ 1428750 w 1433512"/>
              <a:gd name="connsiteY23" fmla="*/ 335756 h 623887"/>
              <a:gd name="connsiteX24" fmla="*/ 1423987 w 1433512"/>
              <a:gd name="connsiteY24" fmla="*/ 352425 h 623887"/>
              <a:gd name="connsiteX25" fmla="*/ 1419225 w 1433512"/>
              <a:gd name="connsiteY25" fmla="*/ 388144 h 623887"/>
              <a:gd name="connsiteX26" fmla="*/ 1412081 w 1433512"/>
              <a:gd name="connsiteY26" fmla="*/ 440531 h 623887"/>
              <a:gd name="connsiteX27" fmla="*/ 1409700 w 1433512"/>
              <a:gd name="connsiteY27" fmla="*/ 447675 h 623887"/>
              <a:gd name="connsiteX28" fmla="*/ 1404937 w 1433512"/>
              <a:gd name="connsiteY28" fmla="*/ 483394 h 623887"/>
              <a:gd name="connsiteX29" fmla="*/ 1388268 w 1433512"/>
              <a:gd name="connsiteY29" fmla="*/ 511969 h 623887"/>
              <a:gd name="connsiteX30" fmla="*/ 1376362 w 1433512"/>
              <a:gd name="connsiteY30" fmla="*/ 526256 h 623887"/>
              <a:gd name="connsiteX31" fmla="*/ 1366837 w 1433512"/>
              <a:gd name="connsiteY31" fmla="*/ 538162 h 623887"/>
              <a:gd name="connsiteX32" fmla="*/ 1352550 w 1433512"/>
              <a:gd name="connsiteY32" fmla="*/ 554831 h 623887"/>
              <a:gd name="connsiteX33" fmla="*/ 1328737 w 1433512"/>
              <a:gd name="connsiteY33" fmla="*/ 569119 h 623887"/>
              <a:gd name="connsiteX34" fmla="*/ 1321593 w 1433512"/>
              <a:gd name="connsiteY34" fmla="*/ 576262 h 623887"/>
              <a:gd name="connsiteX35" fmla="*/ 1293018 w 1433512"/>
              <a:gd name="connsiteY35" fmla="*/ 592931 h 623887"/>
              <a:gd name="connsiteX36" fmla="*/ 1276350 w 1433512"/>
              <a:gd name="connsiteY36" fmla="*/ 604837 h 623887"/>
              <a:gd name="connsiteX37" fmla="*/ 1264443 w 1433512"/>
              <a:gd name="connsiteY37" fmla="*/ 611981 h 623887"/>
              <a:gd name="connsiteX38" fmla="*/ 1257300 w 1433512"/>
              <a:gd name="connsiteY38" fmla="*/ 616744 h 623887"/>
              <a:gd name="connsiteX39" fmla="*/ 1233487 w 1433512"/>
              <a:gd name="connsiteY39" fmla="*/ 623887 h 623887"/>
              <a:gd name="connsiteX40" fmla="*/ 1135856 w 1433512"/>
              <a:gd name="connsiteY40" fmla="*/ 619125 h 623887"/>
              <a:gd name="connsiteX41" fmla="*/ 1104900 w 1433512"/>
              <a:gd name="connsiteY41" fmla="*/ 616744 h 623887"/>
              <a:gd name="connsiteX42" fmla="*/ 1069181 w 1433512"/>
              <a:gd name="connsiteY42" fmla="*/ 609600 h 623887"/>
              <a:gd name="connsiteX43" fmla="*/ 1052512 w 1433512"/>
              <a:gd name="connsiteY43" fmla="*/ 602456 h 623887"/>
              <a:gd name="connsiteX44" fmla="*/ 992981 w 1433512"/>
              <a:gd name="connsiteY44" fmla="*/ 581025 h 623887"/>
              <a:gd name="connsiteX45" fmla="*/ 973931 w 1433512"/>
              <a:gd name="connsiteY45" fmla="*/ 573881 h 623887"/>
              <a:gd name="connsiteX46" fmla="*/ 954881 w 1433512"/>
              <a:gd name="connsiteY46" fmla="*/ 566737 h 623887"/>
              <a:gd name="connsiteX47" fmla="*/ 947737 w 1433512"/>
              <a:gd name="connsiteY47" fmla="*/ 564356 h 623887"/>
              <a:gd name="connsiteX48" fmla="*/ 940593 w 1433512"/>
              <a:gd name="connsiteY48" fmla="*/ 559594 h 623887"/>
              <a:gd name="connsiteX49" fmla="*/ 935831 w 1433512"/>
              <a:gd name="connsiteY49" fmla="*/ 552450 h 623887"/>
              <a:gd name="connsiteX50" fmla="*/ 904875 w 1433512"/>
              <a:gd name="connsiteY50" fmla="*/ 538162 h 623887"/>
              <a:gd name="connsiteX51" fmla="*/ 883443 w 1433512"/>
              <a:gd name="connsiteY51" fmla="*/ 535781 h 623887"/>
              <a:gd name="connsiteX52" fmla="*/ 819150 w 1433512"/>
              <a:gd name="connsiteY52" fmla="*/ 540544 h 623887"/>
              <a:gd name="connsiteX53" fmla="*/ 776287 w 1433512"/>
              <a:gd name="connsiteY53" fmla="*/ 547687 h 623887"/>
              <a:gd name="connsiteX54" fmla="*/ 769143 w 1433512"/>
              <a:gd name="connsiteY54" fmla="*/ 550069 h 623887"/>
              <a:gd name="connsiteX55" fmla="*/ 745331 w 1433512"/>
              <a:gd name="connsiteY55" fmla="*/ 564356 h 623887"/>
              <a:gd name="connsiteX56" fmla="*/ 714375 w 1433512"/>
              <a:gd name="connsiteY56" fmla="*/ 590550 h 623887"/>
              <a:gd name="connsiteX57" fmla="*/ 642937 w 1433512"/>
              <a:gd name="connsiteY57" fmla="*/ 607219 h 623887"/>
              <a:gd name="connsiteX58" fmla="*/ 573881 w 1433512"/>
              <a:gd name="connsiteY58" fmla="*/ 600075 h 623887"/>
              <a:gd name="connsiteX59" fmla="*/ 466725 w 1433512"/>
              <a:gd name="connsiteY59" fmla="*/ 573881 h 623887"/>
              <a:gd name="connsiteX60" fmla="*/ 419100 w 1433512"/>
              <a:gd name="connsiteY60" fmla="*/ 561975 h 623887"/>
              <a:gd name="connsiteX61" fmla="*/ 335756 w 1433512"/>
              <a:gd name="connsiteY61" fmla="*/ 552450 h 623887"/>
              <a:gd name="connsiteX62" fmla="*/ 283368 w 1433512"/>
              <a:gd name="connsiteY62" fmla="*/ 554831 h 623887"/>
              <a:gd name="connsiteX63" fmla="*/ 252412 w 1433512"/>
              <a:gd name="connsiteY63" fmla="*/ 559594 h 623887"/>
              <a:gd name="connsiteX64" fmla="*/ 223837 w 1433512"/>
              <a:gd name="connsiteY64" fmla="*/ 561975 h 623887"/>
              <a:gd name="connsiteX65" fmla="*/ 147637 w 1433512"/>
              <a:gd name="connsiteY65" fmla="*/ 542925 h 623887"/>
              <a:gd name="connsiteX66" fmla="*/ 104775 w 1433512"/>
              <a:gd name="connsiteY66" fmla="*/ 516731 h 623887"/>
              <a:gd name="connsiteX67" fmla="*/ 66675 w 1433512"/>
              <a:gd name="connsiteY67" fmla="*/ 495300 h 623887"/>
              <a:gd name="connsiteX68" fmla="*/ 19050 w 1433512"/>
              <a:gd name="connsiteY68" fmla="*/ 452437 h 623887"/>
              <a:gd name="connsiteX69" fmla="*/ 0 w 1433512"/>
              <a:gd name="connsiteY69" fmla="*/ 426244 h 623887"/>
              <a:gd name="connsiteX70" fmla="*/ 2381 w 1433512"/>
              <a:gd name="connsiteY70" fmla="*/ 359569 h 623887"/>
              <a:gd name="connsiteX71" fmla="*/ 11906 w 1433512"/>
              <a:gd name="connsiteY71" fmla="*/ 328612 h 623887"/>
              <a:gd name="connsiteX72" fmla="*/ 19050 w 1433512"/>
              <a:gd name="connsiteY72" fmla="*/ 297656 h 623887"/>
              <a:gd name="connsiteX73" fmla="*/ 21431 w 1433512"/>
              <a:gd name="connsiteY73" fmla="*/ 290512 h 623887"/>
              <a:gd name="connsiteX74" fmla="*/ 28575 w 1433512"/>
              <a:gd name="connsiteY74" fmla="*/ 264319 h 623887"/>
              <a:gd name="connsiteX75" fmla="*/ 52387 w 1433512"/>
              <a:gd name="connsiteY75" fmla="*/ 209550 h 623887"/>
              <a:gd name="connsiteX76" fmla="*/ 59531 w 1433512"/>
              <a:gd name="connsiteY76" fmla="*/ 204787 h 623887"/>
              <a:gd name="connsiteX77" fmla="*/ 73818 w 1433512"/>
              <a:gd name="connsiteY77" fmla="*/ 178594 h 623887"/>
              <a:gd name="connsiteX78" fmla="*/ 104775 w 1433512"/>
              <a:gd name="connsiteY78" fmla="*/ 154781 h 623887"/>
              <a:gd name="connsiteX79" fmla="*/ 121443 w 1433512"/>
              <a:gd name="connsiteY79" fmla="*/ 140494 h 623887"/>
              <a:gd name="connsiteX80" fmla="*/ 133350 w 1433512"/>
              <a:gd name="connsiteY80" fmla="*/ 116681 h 623887"/>
              <a:gd name="connsiteX81" fmla="*/ 157162 w 1433512"/>
              <a:gd name="connsiteY81" fmla="*/ 83344 h 623887"/>
              <a:gd name="connsiteX82" fmla="*/ 183356 w 1433512"/>
              <a:gd name="connsiteY82" fmla="*/ 54769 h 623887"/>
              <a:gd name="connsiteX83" fmla="*/ 202406 w 1433512"/>
              <a:gd name="connsiteY83" fmla="*/ 40481 h 623887"/>
              <a:gd name="connsiteX84" fmla="*/ 211931 w 1433512"/>
              <a:gd name="connsiteY84" fmla="*/ 28575 h 623887"/>
              <a:gd name="connsiteX85" fmla="*/ 221456 w 1433512"/>
              <a:gd name="connsiteY85" fmla="*/ 16669 h 623887"/>
              <a:gd name="connsiteX86" fmla="*/ 230981 w 1433512"/>
              <a:gd name="connsiteY86" fmla="*/ 9525 h 623887"/>
              <a:gd name="connsiteX87" fmla="*/ 233362 w 1433512"/>
              <a:gd name="connsiteY87" fmla="*/ 0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433512" h="623887">
                <a:moveTo>
                  <a:pt x="233362" y="0"/>
                </a:moveTo>
                <a:lnTo>
                  <a:pt x="233362" y="0"/>
                </a:lnTo>
                <a:cubicBezTo>
                  <a:pt x="251618" y="1587"/>
                  <a:pt x="269844" y="3582"/>
                  <a:pt x="288131" y="4762"/>
                </a:cubicBezTo>
                <a:cubicBezTo>
                  <a:pt x="457102" y="15663"/>
                  <a:pt x="470820" y="14880"/>
                  <a:pt x="647700" y="21431"/>
                </a:cubicBezTo>
                <a:cubicBezTo>
                  <a:pt x="744567" y="33538"/>
                  <a:pt x="843092" y="33644"/>
                  <a:pt x="940593" y="35719"/>
                </a:cubicBezTo>
                <a:cubicBezTo>
                  <a:pt x="971549" y="34131"/>
                  <a:pt x="1002469" y="30431"/>
                  <a:pt x="1033462" y="30956"/>
                </a:cubicBezTo>
                <a:cubicBezTo>
                  <a:pt x="1049512" y="31228"/>
                  <a:pt x="1065309" y="35142"/>
                  <a:pt x="1081087" y="38100"/>
                </a:cubicBezTo>
                <a:cubicBezTo>
                  <a:pt x="1098802" y="41422"/>
                  <a:pt x="1103747" y="43272"/>
                  <a:pt x="1116806" y="47625"/>
                </a:cubicBezTo>
                <a:cubicBezTo>
                  <a:pt x="1135856" y="46831"/>
                  <a:pt x="1155129" y="48256"/>
                  <a:pt x="1173956" y="45244"/>
                </a:cubicBezTo>
                <a:cubicBezTo>
                  <a:pt x="1176435" y="44847"/>
                  <a:pt x="1175728" y="40535"/>
                  <a:pt x="1176337" y="38100"/>
                </a:cubicBezTo>
                <a:cubicBezTo>
                  <a:pt x="1177319" y="34174"/>
                  <a:pt x="1177074" y="29892"/>
                  <a:pt x="1178718" y="26194"/>
                </a:cubicBezTo>
                <a:cubicBezTo>
                  <a:pt x="1181439" y="20071"/>
                  <a:pt x="1189491" y="12473"/>
                  <a:pt x="1195387" y="9525"/>
                </a:cubicBezTo>
                <a:cubicBezTo>
                  <a:pt x="1198314" y="8061"/>
                  <a:pt x="1201737" y="7938"/>
                  <a:pt x="1204912" y="7144"/>
                </a:cubicBezTo>
                <a:cubicBezTo>
                  <a:pt x="1216279" y="10933"/>
                  <a:pt x="1216146" y="10110"/>
                  <a:pt x="1228725" y="21431"/>
                </a:cubicBezTo>
                <a:cubicBezTo>
                  <a:pt x="1231675" y="24086"/>
                  <a:pt x="1232832" y="28400"/>
                  <a:pt x="1235868" y="30956"/>
                </a:cubicBezTo>
                <a:cubicBezTo>
                  <a:pt x="1248011" y="41182"/>
                  <a:pt x="1261212" y="50082"/>
                  <a:pt x="1273968" y="59531"/>
                </a:cubicBezTo>
                <a:cubicBezTo>
                  <a:pt x="1334311" y="104229"/>
                  <a:pt x="1267176" y="50358"/>
                  <a:pt x="1321593" y="104775"/>
                </a:cubicBezTo>
                <a:cubicBezTo>
                  <a:pt x="1343791" y="126973"/>
                  <a:pt x="1351016" y="125153"/>
                  <a:pt x="1369218" y="147637"/>
                </a:cubicBezTo>
                <a:cubicBezTo>
                  <a:pt x="1377115" y="157392"/>
                  <a:pt x="1384555" y="167623"/>
                  <a:pt x="1390650" y="178594"/>
                </a:cubicBezTo>
                <a:cubicBezTo>
                  <a:pt x="1398587" y="192881"/>
                  <a:pt x="1408723" y="206153"/>
                  <a:pt x="1414462" y="221456"/>
                </a:cubicBezTo>
                <a:cubicBezTo>
                  <a:pt x="1422683" y="243377"/>
                  <a:pt x="1423932" y="245545"/>
                  <a:pt x="1431131" y="271462"/>
                </a:cubicBezTo>
                <a:cubicBezTo>
                  <a:pt x="1432214" y="275362"/>
                  <a:pt x="1432718" y="279400"/>
                  <a:pt x="1433512" y="283369"/>
                </a:cubicBezTo>
                <a:cubicBezTo>
                  <a:pt x="1432718" y="297656"/>
                  <a:pt x="1432426" y="311980"/>
                  <a:pt x="1431131" y="326231"/>
                </a:cubicBezTo>
                <a:cubicBezTo>
                  <a:pt x="1430835" y="329490"/>
                  <a:pt x="1429649" y="332609"/>
                  <a:pt x="1428750" y="335756"/>
                </a:cubicBezTo>
                <a:cubicBezTo>
                  <a:pt x="1426617" y="343219"/>
                  <a:pt x="1425302" y="344096"/>
                  <a:pt x="1423987" y="352425"/>
                </a:cubicBezTo>
                <a:cubicBezTo>
                  <a:pt x="1422114" y="364290"/>
                  <a:pt x="1420656" y="376218"/>
                  <a:pt x="1419225" y="388144"/>
                </a:cubicBezTo>
                <a:cubicBezTo>
                  <a:pt x="1417662" y="401172"/>
                  <a:pt x="1416000" y="428773"/>
                  <a:pt x="1412081" y="440531"/>
                </a:cubicBezTo>
                <a:lnTo>
                  <a:pt x="1409700" y="447675"/>
                </a:lnTo>
                <a:cubicBezTo>
                  <a:pt x="1409524" y="449261"/>
                  <a:pt x="1406659" y="478571"/>
                  <a:pt x="1404937" y="483394"/>
                </a:cubicBezTo>
                <a:cubicBezTo>
                  <a:pt x="1401253" y="493709"/>
                  <a:pt x="1395414" y="503632"/>
                  <a:pt x="1388268" y="511969"/>
                </a:cubicBezTo>
                <a:cubicBezTo>
                  <a:pt x="1374517" y="528012"/>
                  <a:pt x="1386889" y="510466"/>
                  <a:pt x="1376362" y="526256"/>
                </a:cubicBezTo>
                <a:cubicBezTo>
                  <a:pt x="1371727" y="540164"/>
                  <a:pt x="1377608" y="527392"/>
                  <a:pt x="1366837" y="538162"/>
                </a:cubicBezTo>
                <a:cubicBezTo>
                  <a:pt x="1348009" y="556988"/>
                  <a:pt x="1370698" y="539274"/>
                  <a:pt x="1352550" y="554831"/>
                </a:cubicBezTo>
                <a:cubicBezTo>
                  <a:pt x="1334894" y="569966"/>
                  <a:pt x="1351768" y="553766"/>
                  <a:pt x="1328737" y="569119"/>
                </a:cubicBezTo>
                <a:cubicBezTo>
                  <a:pt x="1325935" y="570987"/>
                  <a:pt x="1324395" y="574394"/>
                  <a:pt x="1321593" y="576262"/>
                </a:cubicBezTo>
                <a:cubicBezTo>
                  <a:pt x="1312418" y="582379"/>
                  <a:pt x="1301840" y="586315"/>
                  <a:pt x="1293018" y="592931"/>
                </a:cubicBezTo>
                <a:cubicBezTo>
                  <a:pt x="1286033" y="598170"/>
                  <a:pt x="1283313" y="600485"/>
                  <a:pt x="1276350" y="604837"/>
                </a:cubicBezTo>
                <a:cubicBezTo>
                  <a:pt x="1272425" y="607290"/>
                  <a:pt x="1268368" y="609528"/>
                  <a:pt x="1264443" y="611981"/>
                </a:cubicBezTo>
                <a:cubicBezTo>
                  <a:pt x="1262016" y="613498"/>
                  <a:pt x="1259860" y="615464"/>
                  <a:pt x="1257300" y="616744"/>
                </a:cubicBezTo>
                <a:cubicBezTo>
                  <a:pt x="1246860" y="621964"/>
                  <a:pt x="1244638" y="621657"/>
                  <a:pt x="1233487" y="623887"/>
                </a:cubicBezTo>
                <a:lnTo>
                  <a:pt x="1135856" y="619125"/>
                </a:lnTo>
                <a:cubicBezTo>
                  <a:pt x="1125527" y="618480"/>
                  <a:pt x="1115219" y="617538"/>
                  <a:pt x="1104900" y="616744"/>
                </a:cubicBezTo>
                <a:cubicBezTo>
                  <a:pt x="1092994" y="614363"/>
                  <a:pt x="1080895" y="612795"/>
                  <a:pt x="1069181" y="609600"/>
                </a:cubicBezTo>
                <a:cubicBezTo>
                  <a:pt x="1063349" y="608009"/>
                  <a:pt x="1058172" y="604579"/>
                  <a:pt x="1052512" y="602456"/>
                </a:cubicBezTo>
                <a:cubicBezTo>
                  <a:pt x="1032764" y="595051"/>
                  <a:pt x="1012802" y="588233"/>
                  <a:pt x="992981" y="581025"/>
                </a:cubicBezTo>
                <a:cubicBezTo>
                  <a:pt x="986607" y="578707"/>
                  <a:pt x="980281" y="576262"/>
                  <a:pt x="973931" y="573881"/>
                </a:cubicBezTo>
                <a:cubicBezTo>
                  <a:pt x="967581" y="571500"/>
                  <a:pt x="961315" y="568881"/>
                  <a:pt x="954881" y="566737"/>
                </a:cubicBezTo>
                <a:cubicBezTo>
                  <a:pt x="952500" y="565943"/>
                  <a:pt x="949982" y="565478"/>
                  <a:pt x="947737" y="564356"/>
                </a:cubicBezTo>
                <a:cubicBezTo>
                  <a:pt x="945177" y="563076"/>
                  <a:pt x="942974" y="561181"/>
                  <a:pt x="940593" y="559594"/>
                </a:cubicBezTo>
                <a:cubicBezTo>
                  <a:pt x="939006" y="557213"/>
                  <a:pt x="938004" y="554313"/>
                  <a:pt x="935831" y="552450"/>
                </a:cubicBezTo>
                <a:cubicBezTo>
                  <a:pt x="929023" y="546614"/>
                  <a:pt x="912267" y="539901"/>
                  <a:pt x="904875" y="538162"/>
                </a:cubicBezTo>
                <a:cubicBezTo>
                  <a:pt x="897878" y="536516"/>
                  <a:pt x="890587" y="536575"/>
                  <a:pt x="883443" y="535781"/>
                </a:cubicBezTo>
                <a:cubicBezTo>
                  <a:pt x="862012" y="537369"/>
                  <a:pt x="840508" y="538171"/>
                  <a:pt x="819150" y="540544"/>
                </a:cubicBezTo>
                <a:cubicBezTo>
                  <a:pt x="804754" y="542144"/>
                  <a:pt x="790516" y="544977"/>
                  <a:pt x="776287" y="547687"/>
                </a:cubicBezTo>
                <a:cubicBezTo>
                  <a:pt x="773821" y="548157"/>
                  <a:pt x="771437" y="549049"/>
                  <a:pt x="769143" y="550069"/>
                </a:cubicBezTo>
                <a:cubicBezTo>
                  <a:pt x="757505" y="555242"/>
                  <a:pt x="754495" y="556809"/>
                  <a:pt x="745331" y="564356"/>
                </a:cubicBezTo>
                <a:cubicBezTo>
                  <a:pt x="734897" y="572949"/>
                  <a:pt x="727031" y="585804"/>
                  <a:pt x="714375" y="590550"/>
                </a:cubicBezTo>
                <a:cubicBezTo>
                  <a:pt x="678706" y="603926"/>
                  <a:pt x="701997" y="596481"/>
                  <a:pt x="642937" y="607219"/>
                </a:cubicBezTo>
                <a:cubicBezTo>
                  <a:pt x="619918" y="604838"/>
                  <a:pt x="596619" y="604377"/>
                  <a:pt x="573881" y="600075"/>
                </a:cubicBezTo>
                <a:cubicBezTo>
                  <a:pt x="537752" y="593240"/>
                  <a:pt x="502430" y="582670"/>
                  <a:pt x="466725" y="573881"/>
                </a:cubicBezTo>
                <a:cubicBezTo>
                  <a:pt x="450836" y="569970"/>
                  <a:pt x="435283" y="564402"/>
                  <a:pt x="419100" y="561975"/>
                </a:cubicBezTo>
                <a:cubicBezTo>
                  <a:pt x="359674" y="553061"/>
                  <a:pt x="387492" y="555899"/>
                  <a:pt x="335756" y="552450"/>
                </a:cubicBezTo>
                <a:cubicBezTo>
                  <a:pt x="318293" y="553244"/>
                  <a:pt x="300785" y="553338"/>
                  <a:pt x="283368" y="554831"/>
                </a:cubicBezTo>
                <a:cubicBezTo>
                  <a:pt x="272966" y="555723"/>
                  <a:pt x="262778" y="558350"/>
                  <a:pt x="252412" y="559594"/>
                </a:cubicBezTo>
                <a:cubicBezTo>
                  <a:pt x="242922" y="560733"/>
                  <a:pt x="233362" y="561181"/>
                  <a:pt x="223837" y="561975"/>
                </a:cubicBezTo>
                <a:cubicBezTo>
                  <a:pt x="194382" y="557443"/>
                  <a:pt x="176883" y="556362"/>
                  <a:pt x="147637" y="542925"/>
                </a:cubicBezTo>
                <a:cubicBezTo>
                  <a:pt x="132422" y="535934"/>
                  <a:pt x="119190" y="525249"/>
                  <a:pt x="104775" y="516731"/>
                </a:cubicBezTo>
                <a:cubicBezTo>
                  <a:pt x="77020" y="500330"/>
                  <a:pt x="124308" y="534595"/>
                  <a:pt x="66675" y="495300"/>
                </a:cubicBezTo>
                <a:cubicBezTo>
                  <a:pt x="51684" y="485079"/>
                  <a:pt x="30628" y="465945"/>
                  <a:pt x="19050" y="452437"/>
                </a:cubicBezTo>
                <a:cubicBezTo>
                  <a:pt x="12024" y="444240"/>
                  <a:pt x="6350" y="434975"/>
                  <a:pt x="0" y="426244"/>
                </a:cubicBezTo>
                <a:cubicBezTo>
                  <a:pt x="794" y="404019"/>
                  <a:pt x="-311" y="381645"/>
                  <a:pt x="2381" y="359569"/>
                </a:cubicBezTo>
                <a:cubicBezTo>
                  <a:pt x="3688" y="348852"/>
                  <a:pt x="9099" y="339037"/>
                  <a:pt x="11906" y="328612"/>
                </a:cubicBezTo>
                <a:cubicBezTo>
                  <a:pt x="14659" y="318386"/>
                  <a:pt x="16482" y="307930"/>
                  <a:pt x="19050" y="297656"/>
                </a:cubicBezTo>
                <a:cubicBezTo>
                  <a:pt x="19659" y="295221"/>
                  <a:pt x="20741" y="292926"/>
                  <a:pt x="21431" y="290512"/>
                </a:cubicBezTo>
                <a:cubicBezTo>
                  <a:pt x="23917" y="281810"/>
                  <a:pt x="25975" y="272987"/>
                  <a:pt x="28575" y="264319"/>
                </a:cubicBezTo>
                <a:cubicBezTo>
                  <a:pt x="34717" y="243844"/>
                  <a:pt x="40483" y="228597"/>
                  <a:pt x="52387" y="209550"/>
                </a:cubicBezTo>
                <a:cubicBezTo>
                  <a:pt x="53904" y="207123"/>
                  <a:pt x="57150" y="206375"/>
                  <a:pt x="59531" y="204787"/>
                </a:cubicBezTo>
                <a:cubicBezTo>
                  <a:pt x="64293" y="196056"/>
                  <a:pt x="67145" y="185969"/>
                  <a:pt x="73818" y="178594"/>
                </a:cubicBezTo>
                <a:cubicBezTo>
                  <a:pt x="82553" y="168940"/>
                  <a:pt x="94360" y="162592"/>
                  <a:pt x="104775" y="154781"/>
                </a:cubicBezTo>
                <a:cubicBezTo>
                  <a:pt x="113421" y="148297"/>
                  <a:pt x="113399" y="150837"/>
                  <a:pt x="121443" y="140494"/>
                </a:cubicBezTo>
                <a:cubicBezTo>
                  <a:pt x="140440" y="116068"/>
                  <a:pt x="117952" y="141060"/>
                  <a:pt x="133350" y="116681"/>
                </a:cubicBezTo>
                <a:cubicBezTo>
                  <a:pt x="140642" y="105135"/>
                  <a:pt x="149167" y="94415"/>
                  <a:pt x="157162" y="83344"/>
                </a:cubicBezTo>
                <a:cubicBezTo>
                  <a:pt x="164314" y="73441"/>
                  <a:pt x="173674" y="61224"/>
                  <a:pt x="183356" y="54769"/>
                </a:cubicBezTo>
                <a:cubicBezTo>
                  <a:pt x="194729" y="47187"/>
                  <a:pt x="188265" y="51794"/>
                  <a:pt x="202406" y="40481"/>
                </a:cubicBezTo>
                <a:cubicBezTo>
                  <a:pt x="207041" y="26573"/>
                  <a:pt x="201160" y="39346"/>
                  <a:pt x="211931" y="28575"/>
                </a:cubicBezTo>
                <a:cubicBezTo>
                  <a:pt x="215525" y="24981"/>
                  <a:pt x="217862" y="20263"/>
                  <a:pt x="221456" y="16669"/>
                </a:cubicBezTo>
                <a:cubicBezTo>
                  <a:pt x="224262" y="13863"/>
                  <a:pt x="227932" y="12066"/>
                  <a:pt x="230981" y="9525"/>
                </a:cubicBezTo>
                <a:cubicBezTo>
                  <a:pt x="232706" y="8088"/>
                  <a:pt x="232965" y="1587"/>
                  <a:pt x="2333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20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xit" presetSubtype="1" fill="hold" grpId="0" nodeType="withEffect">
                                  <p:stCondLst>
                                    <p:cond delay="0"/>
                                  </p:stCondLst>
                                  <p:childTnLst>
                                    <p:animEffect transition="out" filter="wipe(up)">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2353825" y="737053"/>
            <a:ext cx="4522431" cy="3896553"/>
            <a:chOff x="2353825" y="737053"/>
            <a:chExt cx="4522431" cy="3896553"/>
          </a:xfrm>
        </p:grpSpPr>
        <p:sp>
          <p:nvSpPr>
            <p:cNvPr id="29" name="presentation"/>
            <p:cNvSpPr txBox="1"/>
            <p:nvPr/>
          </p:nvSpPr>
          <p:spPr>
            <a:xfrm>
              <a:off x="4881799" y="4106839"/>
              <a:ext cx="1994457" cy="523220"/>
            </a:xfrm>
            <a:prstGeom prst="rect">
              <a:avLst/>
            </a:prstGeom>
            <a:noFill/>
          </p:spPr>
          <p:txBody>
            <a:bodyPr wrap="none" rtlCol="0">
              <a:spAutoFit/>
            </a:bodyPr>
            <a:lstStyle/>
            <a:p>
              <a:r>
                <a:rPr lang="en-US" sz="2800" dirty="0" smtClean="0">
                  <a:latin typeface="Yantramanav Light" panose="02000000000000000000" pitchFamily="2" charset="0"/>
                  <a:cs typeface="Yantramanav Light" panose="02000000000000000000" pitchFamily="2" charset="0"/>
                </a:rPr>
                <a:t>Presentation</a:t>
              </a:r>
              <a:endParaRPr lang="en-US" sz="2000" dirty="0">
                <a:latin typeface="Yantramanav Light" panose="02000000000000000000" pitchFamily="2" charset="0"/>
                <a:cs typeface="Yantramanav Light" panose="02000000000000000000" pitchFamily="2" charset="0"/>
              </a:endParaRPr>
            </a:p>
          </p:txBody>
        </p:sp>
        <p:grpSp>
          <p:nvGrpSpPr>
            <p:cNvPr id="9" name="abstract"/>
            <p:cNvGrpSpPr/>
            <p:nvPr/>
          </p:nvGrpSpPr>
          <p:grpSpPr>
            <a:xfrm>
              <a:off x="2891433" y="1179215"/>
              <a:ext cx="3174990" cy="3096344"/>
              <a:chOff x="2852738" y="1038225"/>
              <a:chExt cx="2711450" cy="2652713"/>
            </a:xfrm>
          </p:grpSpPr>
          <p:sp>
            <p:nvSpPr>
              <p:cNvPr id="10" name="Line 5"/>
              <p:cNvSpPr>
                <a:spLocks noChangeShapeType="1"/>
              </p:cNvSpPr>
              <p:nvPr/>
            </p:nvSpPr>
            <p:spPr bwMode="auto">
              <a:xfrm flipV="1">
                <a:off x="3324226" y="2767013"/>
                <a:ext cx="334963" cy="255588"/>
              </a:xfrm>
              <a:prstGeom prst="line">
                <a:avLst/>
              </a:prstGeom>
              <a:noFill/>
              <a:ln w="31750">
                <a:solidFill>
                  <a:srgbClr val="FFFFFF"/>
                </a:solidFill>
                <a:prstDash val="sysDash"/>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6"/>
              <p:cNvSpPr>
                <a:spLocks noEditPoints="1"/>
              </p:cNvSpPr>
              <p:nvPr/>
            </p:nvSpPr>
            <p:spPr bwMode="auto">
              <a:xfrm>
                <a:off x="3968751" y="1038225"/>
                <a:ext cx="479425" cy="479425"/>
              </a:xfrm>
              <a:custGeom>
                <a:avLst/>
                <a:gdLst>
                  <a:gd name="T0" fmla="*/ 270 w 603"/>
                  <a:gd name="T1" fmla="*/ 1 h 605"/>
                  <a:gd name="T2" fmla="*/ 157 w 603"/>
                  <a:gd name="T3" fmla="*/ 36 h 605"/>
                  <a:gd name="T4" fmla="*/ 68 w 603"/>
                  <a:gd name="T5" fmla="*/ 110 h 605"/>
                  <a:gd name="T6" fmla="*/ 12 w 603"/>
                  <a:gd name="T7" fmla="*/ 213 h 605"/>
                  <a:gd name="T8" fmla="*/ 0 w 603"/>
                  <a:gd name="T9" fmla="*/ 302 h 605"/>
                  <a:gd name="T10" fmla="*/ 12 w 603"/>
                  <a:gd name="T11" fmla="*/ 393 h 605"/>
                  <a:gd name="T12" fmla="*/ 68 w 603"/>
                  <a:gd name="T13" fmla="*/ 496 h 605"/>
                  <a:gd name="T14" fmla="*/ 157 w 603"/>
                  <a:gd name="T15" fmla="*/ 569 h 605"/>
                  <a:gd name="T16" fmla="*/ 270 w 603"/>
                  <a:gd name="T17" fmla="*/ 603 h 605"/>
                  <a:gd name="T18" fmla="*/ 332 w 603"/>
                  <a:gd name="T19" fmla="*/ 603 h 605"/>
                  <a:gd name="T20" fmla="*/ 445 w 603"/>
                  <a:gd name="T21" fmla="*/ 569 h 605"/>
                  <a:gd name="T22" fmla="*/ 534 w 603"/>
                  <a:gd name="T23" fmla="*/ 496 h 605"/>
                  <a:gd name="T24" fmla="*/ 590 w 603"/>
                  <a:gd name="T25" fmla="*/ 393 h 605"/>
                  <a:gd name="T26" fmla="*/ 603 w 603"/>
                  <a:gd name="T27" fmla="*/ 302 h 605"/>
                  <a:gd name="T28" fmla="*/ 590 w 603"/>
                  <a:gd name="T29" fmla="*/ 213 h 605"/>
                  <a:gd name="T30" fmla="*/ 534 w 603"/>
                  <a:gd name="T31" fmla="*/ 110 h 605"/>
                  <a:gd name="T32" fmla="*/ 445 w 603"/>
                  <a:gd name="T33" fmla="*/ 36 h 605"/>
                  <a:gd name="T34" fmla="*/ 332 w 603"/>
                  <a:gd name="T35" fmla="*/ 1 h 605"/>
                  <a:gd name="T36" fmla="*/ 393 w 603"/>
                  <a:gd name="T37" fmla="*/ 107 h 605"/>
                  <a:gd name="T38" fmla="*/ 415 w 603"/>
                  <a:gd name="T39" fmla="*/ 116 h 605"/>
                  <a:gd name="T40" fmla="*/ 473 w 603"/>
                  <a:gd name="T41" fmla="*/ 178 h 605"/>
                  <a:gd name="T42" fmla="*/ 473 w 603"/>
                  <a:gd name="T43" fmla="*/ 201 h 605"/>
                  <a:gd name="T44" fmla="*/ 430 w 603"/>
                  <a:gd name="T45" fmla="*/ 248 h 605"/>
                  <a:gd name="T46" fmla="*/ 372 w 603"/>
                  <a:gd name="T47" fmla="*/ 116 h 605"/>
                  <a:gd name="T48" fmla="*/ 393 w 603"/>
                  <a:gd name="T49" fmla="*/ 107 h 605"/>
                  <a:gd name="T50" fmla="*/ 415 w 603"/>
                  <a:gd name="T51" fmla="*/ 262 h 605"/>
                  <a:gd name="T52" fmla="*/ 132 w 603"/>
                  <a:gd name="T53" fmla="*/ 451 h 605"/>
                  <a:gd name="T54" fmla="*/ 321 w 603"/>
                  <a:gd name="T55" fmla="*/ 168 h 605"/>
                  <a:gd name="T56" fmla="*/ 326 w 603"/>
                  <a:gd name="T57" fmla="*/ 207 h 605"/>
                  <a:gd name="T58" fmla="*/ 202 w 603"/>
                  <a:gd name="T59" fmla="*/ 331 h 605"/>
                  <a:gd name="T60" fmla="*/ 200 w 603"/>
                  <a:gd name="T61" fmla="*/ 334 h 605"/>
                  <a:gd name="T62" fmla="*/ 205 w 603"/>
                  <a:gd name="T63" fmla="*/ 340 h 605"/>
                  <a:gd name="T64" fmla="*/ 209 w 603"/>
                  <a:gd name="T65" fmla="*/ 339 h 605"/>
                  <a:gd name="T66" fmla="*/ 333 w 603"/>
                  <a:gd name="T67" fmla="*/ 213 h 605"/>
                  <a:gd name="T68" fmla="*/ 333 w 603"/>
                  <a:gd name="T69" fmla="*/ 207 h 605"/>
                  <a:gd name="T70" fmla="*/ 182 w 603"/>
                  <a:gd name="T71" fmla="*/ 348 h 605"/>
                  <a:gd name="T72" fmla="*/ 163 w 603"/>
                  <a:gd name="T73" fmla="*/ 393 h 605"/>
                  <a:gd name="T74" fmla="*/ 191 w 603"/>
                  <a:gd name="T75" fmla="*/ 422 h 605"/>
                  <a:gd name="T76" fmla="*/ 235 w 603"/>
                  <a:gd name="T77" fmla="*/ 4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3" h="605">
                    <a:moveTo>
                      <a:pt x="301" y="0"/>
                    </a:moveTo>
                    <a:lnTo>
                      <a:pt x="270" y="1"/>
                    </a:lnTo>
                    <a:lnTo>
                      <a:pt x="211" y="13"/>
                    </a:lnTo>
                    <a:lnTo>
                      <a:pt x="157" y="36"/>
                    </a:lnTo>
                    <a:lnTo>
                      <a:pt x="108" y="69"/>
                    </a:lnTo>
                    <a:lnTo>
                      <a:pt x="68" y="110"/>
                    </a:lnTo>
                    <a:lnTo>
                      <a:pt x="34" y="159"/>
                    </a:lnTo>
                    <a:lnTo>
                      <a:pt x="12" y="213"/>
                    </a:lnTo>
                    <a:lnTo>
                      <a:pt x="0" y="272"/>
                    </a:lnTo>
                    <a:lnTo>
                      <a:pt x="0" y="302"/>
                    </a:lnTo>
                    <a:lnTo>
                      <a:pt x="0" y="334"/>
                    </a:lnTo>
                    <a:lnTo>
                      <a:pt x="12" y="393"/>
                    </a:lnTo>
                    <a:lnTo>
                      <a:pt x="34" y="448"/>
                    </a:lnTo>
                    <a:lnTo>
                      <a:pt x="68" y="496"/>
                    </a:lnTo>
                    <a:lnTo>
                      <a:pt x="108" y="537"/>
                    </a:lnTo>
                    <a:lnTo>
                      <a:pt x="157" y="569"/>
                    </a:lnTo>
                    <a:lnTo>
                      <a:pt x="211" y="591"/>
                    </a:lnTo>
                    <a:lnTo>
                      <a:pt x="270" y="603"/>
                    </a:lnTo>
                    <a:lnTo>
                      <a:pt x="301" y="605"/>
                    </a:lnTo>
                    <a:lnTo>
                      <a:pt x="332" y="603"/>
                    </a:lnTo>
                    <a:lnTo>
                      <a:pt x="390" y="591"/>
                    </a:lnTo>
                    <a:lnTo>
                      <a:pt x="445" y="569"/>
                    </a:lnTo>
                    <a:lnTo>
                      <a:pt x="493" y="537"/>
                    </a:lnTo>
                    <a:lnTo>
                      <a:pt x="534" y="496"/>
                    </a:lnTo>
                    <a:lnTo>
                      <a:pt x="567" y="448"/>
                    </a:lnTo>
                    <a:lnTo>
                      <a:pt x="590" y="393"/>
                    </a:lnTo>
                    <a:lnTo>
                      <a:pt x="602" y="334"/>
                    </a:lnTo>
                    <a:lnTo>
                      <a:pt x="603" y="302"/>
                    </a:lnTo>
                    <a:lnTo>
                      <a:pt x="602" y="272"/>
                    </a:lnTo>
                    <a:lnTo>
                      <a:pt x="590" y="213"/>
                    </a:lnTo>
                    <a:lnTo>
                      <a:pt x="567" y="159"/>
                    </a:lnTo>
                    <a:lnTo>
                      <a:pt x="534" y="110"/>
                    </a:lnTo>
                    <a:lnTo>
                      <a:pt x="493" y="69"/>
                    </a:lnTo>
                    <a:lnTo>
                      <a:pt x="445" y="36"/>
                    </a:lnTo>
                    <a:lnTo>
                      <a:pt x="390" y="13"/>
                    </a:lnTo>
                    <a:lnTo>
                      <a:pt x="332" y="1"/>
                    </a:lnTo>
                    <a:lnTo>
                      <a:pt x="301" y="0"/>
                    </a:lnTo>
                    <a:close/>
                    <a:moveTo>
                      <a:pt x="393" y="107"/>
                    </a:moveTo>
                    <a:lnTo>
                      <a:pt x="406" y="109"/>
                    </a:lnTo>
                    <a:lnTo>
                      <a:pt x="415" y="116"/>
                    </a:lnTo>
                    <a:lnTo>
                      <a:pt x="467" y="169"/>
                    </a:lnTo>
                    <a:lnTo>
                      <a:pt x="473" y="178"/>
                    </a:lnTo>
                    <a:lnTo>
                      <a:pt x="475" y="190"/>
                    </a:lnTo>
                    <a:lnTo>
                      <a:pt x="473" y="201"/>
                    </a:lnTo>
                    <a:lnTo>
                      <a:pt x="467" y="210"/>
                    </a:lnTo>
                    <a:lnTo>
                      <a:pt x="430" y="248"/>
                    </a:lnTo>
                    <a:lnTo>
                      <a:pt x="336" y="154"/>
                    </a:lnTo>
                    <a:lnTo>
                      <a:pt x="372" y="116"/>
                    </a:lnTo>
                    <a:lnTo>
                      <a:pt x="381" y="109"/>
                    </a:lnTo>
                    <a:lnTo>
                      <a:pt x="393" y="107"/>
                    </a:lnTo>
                    <a:close/>
                    <a:moveTo>
                      <a:pt x="321" y="168"/>
                    </a:moveTo>
                    <a:lnTo>
                      <a:pt x="415" y="262"/>
                    </a:lnTo>
                    <a:lnTo>
                      <a:pt x="228" y="451"/>
                    </a:lnTo>
                    <a:lnTo>
                      <a:pt x="132" y="451"/>
                    </a:lnTo>
                    <a:lnTo>
                      <a:pt x="132" y="357"/>
                    </a:lnTo>
                    <a:lnTo>
                      <a:pt x="321" y="168"/>
                    </a:lnTo>
                    <a:close/>
                    <a:moveTo>
                      <a:pt x="329" y="207"/>
                    </a:moveTo>
                    <a:lnTo>
                      <a:pt x="326" y="207"/>
                    </a:lnTo>
                    <a:lnTo>
                      <a:pt x="324" y="209"/>
                    </a:lnTo>
                    <a:lnTo>
                      <a:pt x="202" y="331"/>
                    </a:lnTo>
                    <a:lnTo>
                      <a:pt x="200" y="333"/>
                    </a:lnTo>
                    <a:lnTo>
                      <a:pt x="200" y="334"/>
                    </a:lnTo>
                    <a:lnTo>
                      <a:pt x="202" y="339"/>
                    </a:lnTo>
                    <a:lnTo>
                      <a:pt x="205" y="340"/>
                    </a:lnTo>
                    <a:lnTo>
                      <a:pt x="208" y="339"/>
                    </a:lnTo>
                    <a:lnTo>
                      <a:pt x="209" y="339"/>
                    </a:lnTo>
                    <a:lnTo>
                      <a:pt x="332" y="215"/>
                    </a:lnTo>
                    <a:lnTo>
                      <a:pt x="333" y="213"/>
                    </a:lnTo>
                    <a:lnTo>
                      <a:pt x="333" y="212"/>
                    </a:lnTo>
                    <a:lnTo>
                      <a:pt x="333" y="207"/>
                    </a:lnTo>
                    <a:lnTo>
                      <a:pt x="329" y="207"/>
                    </a:lnTo>
                    <a:close/>
                    <a:moveTo>
                      <a:pt x="182" y="348"/>
                    </a:moveTo>
                    <a:lnTo>
                      <a:pt x="163" y="369"/>
                    </a:lnTo>
                    <a:lnTo>
                      <a:pt x="163" y="393"/>
                    </a:lnTo>
                    <a:lnTo>
                      <a:pt x="191" y="393"/>
                    </a:lnTo>
                    <a:lnTo>
                      <a:pt x="191" y="422"/>
                    </a:lnTo>
                    <a:lnTo>
                      <a:pt x="215" y="422"/>
                    </a:lnTo>
                    <a:lnTo>
                      <a:pt x="235" y="401"/>
                    </a:lnTo>
                    <a:lnTo>
                      <a:pt x="182"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Line 17"/>
              <p:cNvSpPr>
                <a:spLocks noChangeShapeType="1"/>
              </p:cNvSpPr>
              <p:nvPr/>
            </p:nvSpPr>
            <p:spPr bwMode="auto">
              <a:xfrm>
                <a:off x="4208463" y="1533525"/>
                <a:ext cx="0" cy="300038"/>
              </a:xfrm>
              <a:prstGeom prst="line">
                <a:avLst/>
              </a:prstGeom>
              <a:noFill/>
              <a:ln w="31750">
                <a:solidFill>
                  <a:srgbClr val="FFFFFF"/>
                </a:solidFill>
                <a:prstDash val="sysDash"/>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19"/>
              <p:cNvSpPr>
                <a:spLocks noChangeShapeType="1"/>
              </p:cNvSpPr>
              <p:nvPr/>
            </p:nvSpPr>
            <p:spPr bwMode="auto">
              <a:xfrm>
                <a:off x="4760913" y="2767013"/>
                <a:ext cx="336550" cy="239713"/>
              </a:xfrm>
              <a:prstGeom prst="line">
                <a:avLst/>
              </a:prstGeom>
              <a:noFill/>
              <a:ln w="31750">
                <a:solidFill>
                  <a:srgbClr val="FFFFFF"/>
                </a:solidFill>
                <a:prstDash val="sysDash"/>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49"/>
              <p:cNvSpPr>
                <a:spLocks/>
              </p:cNvSpPr>
              <p:nvPr/>
            </p:nvSpPr>
            <p:spPr bwMode="auto">
              <a:xfrm>
                <a:off x="3408363" y="1935163"/>
                <a:ext cx="1597025" cy="1279525"/>
              </a:xfrm>
              <a:custGeom>
                <a:avLst/>
                <a:gdLst>
                  <a:gd name="T0" fmla="*/ 403 w 2011"/>
                  <a:gd name="T1" fmla="*/ 0 h 1613"/>
                  <a:gd name="T2" fmla="*/ 1610 w 2011"/>
                  <a:gd name="T3" fmla="*/ 0 h 1613"/>
                  <a:gd name="T4" fmla="*/ 2011 w 2011"/>
                  <a:gd name="T5" fmla="*/ 402 h 1613"/>
                  <a:gd name="T6" fmla="*/ 1006 w 2011"/>
                  <a:gd name="T7" fmla="*/ 1613 h 1613"/>
                  <a:gd name="T8" fmla="*/ 0 w 2011"/>
                  <a:gd name="T9" fmla="*/ 402 h 1613"/>
                  <a:gd name="T10" fmla="*/ 403 w 2011"/>
                  <a:gd name="T11" fmla="*/ 0 h 1613"/>
                </a:gdLst>
                <a:ahLst/>
                <a:cxnLst>
                  <a:cxn ang="0">
                    <a:pos x="T0" y="T1"/>
                  </a:cxn>
                  <a:cxn ang="0">
                    <a:pos x="T2" y="T3"/>
                  </a:cxn>
                  <a:cxn ang="0">
                    <a:pos x="T4" y="T5"/>
                  </a:cxn>
                  <a:cxn ang="0">
                    <a:pos x="T6" y="T7"/>
                  </a:cxn>
                  <a:cxn ang="0">
                    <a:pos x="T8" y="T9"/>
                  </a:cxn>
                  <a:cxn ang="0">
                    <a:pos x="T10" y="T11"/>
                  </a:cxn>
                </a:cxnLst>
                <a:rect l="0" t="0" r="r" b="b"/>
                <a:pathLst>
                  <a:path w="2011" h="1613">
                    <a:moveTo>
                      <a:pt x="403" y="0"/>
                    </a:moveTo>
                    <a:lnTo>
                      <a:pt x="1610" y="0"/>
                    </a:lnTo>
                    <a:lnTo>
                      <a:pt x="2011" y="402"/>
                    </a:lnTo>
                    <a:lnTo>
                      <a:pt x="1006" y="1613"/>
                    </a:lnTo>
                    <a:lnTo>
                      <a:pt x="0" y="402"/>
                    </a:lnTo>
                    <a:lnTo>
                      <a:pt x="403" y="0"/>
                    </a:lnTo>
                    <a:close/>
                  </a:path>
                </a:pathLst>
              </a:custGeom>
              <a:noFill/>
              <a:ln w="80963">
                <a:solidFill>
                  <a:srgbClr val="0B172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64"/>
              <p:cNvSpPr>
                <a:spLocks/>
              </p:cNvSpPr>
              <p:nvPr/>
            </p:nvSpPr>
            <p:spPr bwMode="auto">
              <a:xfrm>
                <a:off x="2913063" y="1300163"/>
                <a:ext cx="1012825" cy="1643063"/>
              </a:xfrm>
              <a:custGeom>
                <a:avLst/>
                <a:gdLst>
                  <a:gd name="T0" fmla="*/ 82 w 1277"/>
                  <a:gd name="T1" fmla="*/ 2071 h 2071"/>
                  <a:gd name="T2" fmla="*/ 59 w 1277"/>
                  <a:gd name="T3" fmla="*/ 1986 h 2071"/>
                  <a:gd name="T4" fmla="*/ 26 w 1277"/>
                  <a:gd name="T5" fmla="*/ 1820 h 2071"/>
                  <a:gd name="T6" fmla="*/ 6 w 1277"/>
                  <a:gd name="T7" fmla="*/ 1656 h 2071"/>
                  <a:gd name="T8" fmla="*/ 0 w 1277"/>
                  <a:gd name="T9" fmla="*/ 1496 h 2071"/>
                  <a:gd name="T10" fmla="*/ 9 w 1277"/>
                  <a:gd name="T11" fmla="*/ 1340 h 2071"/>
                  <a:gd name="T12" fmla="*/ 33 w 1277"/>
                  <a:gd name="T13" fmla="*/ 1187 h 2071"/>
                  <a:gd name="T14" fmla="*/ 74 w 1277"/>
                  <a:gd name="T15" fmla="*/ 1040 h 2071"/>
                  <a:gd name="T16" fmla="*/ 128 w 1277"/>
                  <a:gd name="T17" fmla="*/ 898 h 2071"/>
                  <a:gd name="T18" fmla="*/ 199 w 1277"/>
                  <a:gd name="T19" fmla="*/ 762 h 2071"/>
                  <a:gd name="T20" fmla="*/ 287 w 1277"/>
                  <a:gd name="T21" fmla="*/ 634 h 2071"/>
                  <a:gd name="T22" fmla="*/ 391 w 1277"/>
                  <a:gd name="T23" fmla="*/ 512 h 2071"/>
                  <a:gd name="T24" fmla="*/ 512 w 1277"/>
                  <a:gd name="T25" fmla="*/ 398 h 2071"/>
                  <a:gd name="T26" fmla="*/ 651 w 1277"/>
                  <a:gd name="T27" fmla="*/ 293 h 2071"/>
                  <a:gd name="T28" fmla="*/ 808 w 1277"/>
                  <a:gd name="T29" fmla="*/ 196 h 2071"/>
                  <a:gd name="T30" fmla="*/ 981 w 1277"/>
                  <a:gd name="T31" fmla="*/ 110 h 2071"/>
                  <a:gd name="T32" fmla="*/ 1173 w 1277"/>
                  <a:gd name="T33" fmla="*/ 33 h 2071"/>
                  <a:gd name="T34" fmla="*/ 1277 w 1277"/>
                  <a:gd name="T35" fmla="*/ 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7" h="2071">
                    <a:moveTo>
                      <a:pt x="82" y="2071"/>
                    </a:moveTo>
                    <a:lnTo>
                      <a:pt x="59" y="1986"/>
                    </a:lnTo>
                    <a:lnTo>
                      <a:pt x="26" y="1820"/>
                    </a:lnTo>
                    <a:lnTo>
                      <a:pt x="6" y="1656"/>
                    </a:lnTo>
                    <a:lnTo>
                      <a:pt x="0" y="1496"/>
                    </a:lnTo>
                    <a:lnTo>
                      <a:pt x="9" y="1340"/>
                    </a:lnTo>
                    <a:lnTo>
                      <a:pt x="33" y="1187"/>
                    </a:lnTo>
                    <a:lnTo>
                      <a:pt x="74" y="1040"/>
                    </a:lnTo>
                    <a:lnTo>
                      <a:pt x="128" y="898"/>
                    </a:lnTo>
                    <a:lnTo>
                      <a:pt x="199" y="762"/>
                    </a:lnTo>
                    <a:lnTo>
                      <a:pt x="287" y="634"/>
                    </a:lnTo>
                    <a:lnTo>
                      <a:pt x="391" y="512"/>
                    </a:lnTo>
                    <a:lnTo>
                      <a:pt x="512" y="398"/>
                    </a:lnTo>
                    <a:lnTo>
                      <a:pt x="651" y="293"/>
                    </a:lnTo>
                    <a:lnTo>
                      <a:pt x="808" y="196"/>
                    </a:lnTo>
                    <a:lnTo>
                      <a:pt x="981" y="110"/>
                    </a:lnTo>
                    <a:lnTo>
                      <a:pt x="1173" y="33"/>
                    </a:lnTo>
                    <a:lnTo>
                      <a:pt x="1277" y="0"/>
                    </a:lnTo>
                  </a:path>
                </a:pathLst>
              </a:custGeom>
              <a:noFill/>
              <a:ln w="31750">
                <a:solidFill>
                  <a:srgbClr val="FFFFFF"/>
                </a:solidFill>
                <a:prstDash val="solid"/>
                <a:round/>
                <a:headEnd type="none" w="lg" len="lg"/>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7"/>
              <p:cNvSpPr>
                <a:spLocks/>
              </p:cNvSpPr>
              <p:nvPr/>
            </p:nvSpPr>
            <p:spPr bwMode="auto">
              <a:xfrm>
                <a:off x="4486276" y="1304925"/>
                <a:ext cx="996950" cy="1643063"/>
              </a:xfrm>
              <a:custGeom>
                <a:avLst/>
                <a:gdLst>
                  <a:gd name="T0" fmla="*/ 0 w 1255"/>
                  <a:gd name="T1" fmla="*/ 0 h 2071"/>
                  <a:gd name="T2" fmla="*/ 96 w 1255"/>
                  <a:gd name="T3" fmla="*/ 30 h 2071"/>
                  <a:gd name="T4" fmla="*/ 274 w 1255"/>
                  <a:gd name="T5" fmla="*/ 97 h 2071"/>
                  <a:gd name="T6" fmla="*/ 436 w 1255"/>
                  <a:gd name="T7" fmla="*/ 174 h 2071"/>
                  <a:gd name="T8" fmla="*/ 584 w 1255"/>
                  <a:gd name="T9" fmla="*/ 260 h 2071"/>
                  <a:gd name="T10" fmla="*/ 716 w 1255"/>
                  <a:gd name="T11" fmla="*/ 357 h 2071"/>
                  <a:gd name="T12" fmla="*/ 833 w 1255"/>
                  <a:gd name="T13" fmla="*/ 463 h 2071"/>
                  <a:gd name="T14" fmla="*/ 935 w 1255"/>
                  <a:gd name="T15" fmla="*/ 578 h 2071"/>
                  <a:gd name="T16" fmla="*/ 1024 w 1255"/>
                  <a:gd name="T17" fmla="*/ 702 h 2071"/>
                  <a:gd name="T18" fmla="*/ 1098 w 1255"/>
                  <a:gd name="T19" fmla="*/ 835 h 2071"/>
                  <a:gd name="T20" fmla="*/ 1157 w 1255"/>
                  <a:gd name="T21" fmla="*/ 975 h 2071"/>
                  <a:gd name="T22" fmla="*/ 1202 w 1255"/>
                  <a:gd name="T23" fmla="*/ 1124 h 2071"/>
                  <a:gd name="T24" fmla="*/ 1234 w 1255"/>
                  <a:gd name="T25" fmla="*/ 1280 h 2071"/>
                  <a:gd name="T26" fmla="*/ 1252 w 1255"/>
                  <a:gd name="T27" fmla="*/ 1444 h 2071"/>
                  <a:gd name="T28" fmla="*/ 1255 w 1255"/>
                  <a:gd name="T29" fmla="*/ 1614 h 2071"/>
                  <a:gd name="T30" fmla="*/ 1246 w 1255"/>
                  <a:gd name="T31" fmla="*/ 1792 h 2071"/>
                  <a:gd name="T32" fmla="*/ 1223 w 1255"/>
                  <a:gd name="T33" fmla="*/ 1977 h 2071"/>
                  <a:gd name="T34" fmla="*/ 1207 w 1255"/>
                  <a:gd name="T35" fmla="*/ 2071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5" h="2071">
                    <a:moveTo>
                      <a:pt x="0" y="0"/>
                    </a:moveTo>
                    <a:lnTo>
                      <a:pt x="96" y="30"/>
                    </a:lnTo>
                    <a:lnTo>
                      <a:pt x="274" y="97"/>
                    </a:lnTo>
                    <a:lnTo>
                      <a:pt x="436" y="174"/>
                    </a:lnTo>
                    <a:lnTo>
                      <a:pt x="584" y="260"/>
                    </a:lnTo>
                    <a:lnTo>
                      <a:pt x="716" y="357"/>
                    </a:lnTo>
                    <a:lnTo>
                      <a:pt x="833" y="463"/>
                    </a:lnTo>
                    <a:lnTo>
                      <a:pt x="935" y="578"/>
                    </a:lnTo>
                    <a:lnTo>
                      <a:pt x="1024" y="702"/>
                    </a:lnTo>
                    <a:lnTo>
                      <a:pt x="1098" y="835"/>
                    </a:lnTo>
                    <a:lnTo>
                      <a:pt x="1157" y="975"/>
                    </a:lnTo>
                    <a:lnTo>
                      <a:pt x="1202" y="1124"/>
                    </a:lnTo>
                    <a:lnTo>
                      <a:pt x="1234" y="1280"/>
                    </a:lnTo>
                    <a:lnTo>
                      <a:pt x="1252" y="1444"/>
                    </a:lnTo>
                    <a:lnTo>
                      <a:pt x="1255" y="1614"/>
                    </a:lnTo>
                    <a:lnTo>
                      <a:pt x="1246" y="1792"/>
                    </a:lnTo>
                    <a:lnTo>
                      <a:pt x="1223" y="1977"/>
                    </a:lnTo>
                    <a:lnTo>
                      <a:pt x="1207" y="2071"/>
                    </a:lnTo>
                  </a:path>
                </a:pathLst>
              </a:custGeom>
              <a:noFill/>
              <a:ln w="31750">
                <a:solidFill>
                  <a:srgbClr val="FFFFFF"/>
                </a:solidFill>
                <a:prstDash val="solid"/>
                <a:round/>
                <a:headEnd type="none" w="lg" len="lg"/>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1"/>
              <p:cNvSpPr>
                <a:spLocks noEditPoints="1"/>
              </p:cNvSpPr>
              <p:nvPr/>
            </p:nvSpPr>
            <p:spPr bwMode="auto">
              <a:xfrm>
                <a:off x="2852738" y="2978150"/>
                <a:ext cx="477838" cy="479425"/>
              </a:xfrm>
              <a:custGeom>
                <a:avLst/>
                <a:gdLst>
                  <a:gd name="T0" fmla="*/ 302 w 604"/>
                  <a:gd name="T1" fmla="*/ 0 h 605"/>
                  <a:gd name="T2" fmla="*/ 272 w 604"/>
                  <a:gd name="T3" fmla="*/ 0 h 605"/>
                  <a:gd name="T4" fmla="*/ 213 w 604"/>
                  <a:gd name="T5" fmla="*/ 12 h 605"/>
                  <a:gd name="T6" fmla="*/ 159 w 604"/>
                  <a:gd name="T7" fmla="*/ 36 h 605"/>
                  <a:gd name="T8" fmla="*/ 110 w 604"/>
                  <a:gd name="T9" fmla="*/ 68 h 605"/>
                  <a:gd name="T10" fmla="*/ 70 w 604"/>
                  <a:gd name="T11" fmla="*/ 109 h 605"/>
                  <a:gd name="T12" fmla="*/ 36 w 604"/>
                  <a:gd name="T13" fmla="*/ 157 h 605"/>
                  <a:gd name="T14" fmla="*/ 14 w 604"/>
                  <a:gd name="T15" fmla="*/ 212 h 605"/>
                  <a:gd name="T16" fmla="*/ 2 w 604"/>
                  <a:gd name="T17" fmla="*/ 271 h 605"/>
                  <a:gd name="T18" fmla="*/ 0 w 604"/>
                  <a:gd name="T19" fmla="*/ 303 h 605"/>
                  <a:gd name="T20" fmla="*/ 2 w 604"/>
                  <a:gd name="T21" fmla="*/ 333 h 605"/>
                  <a:gd name="T22" fmla="*/ 14 w 604"/>
                  <a:gd name="T23" fmla="*/ 392 h 605"/>
                  <a:gd name="T24" fmla="*/ 36 w 604"/>
                  <a:gd name="T25" fmla="*/ 446 h 605"/>
                  <a:gd name="T26" fmla="*/ 70 w 604"/>
                  <a:gd name="T27" fmla="*/ 495 h 605"/>
                  <a:gd name="T28" fmla="*/ 110 w 604"/>
                  <a:gd name="T29" fmla="*/ 536 h 605"/>
                  <a:gd name="T30" fmla="*/ 159 w 604"/>
                  <a:gd name="T31" fmla="*/ 569 h 605"/>
                  <a:gd name="T32" fmla="*/ 213 w 604"/>
                  <a:gd name="T33" fmla="*/ 592 h 605"/>
                  <a:gd name="T34" fmla="*/ 272 w 604"/>
                  <a:gd name="T35" fmla="*/ 604 h 605"/>
                  <a:gd name="T36" fmla="*/ 302 w 604"/>
                  <a:gd name="T37" fmla="*/ 605 h 605"/>
                  <a:gd name="T38" fmla="*/ 334 w 604"/>
                  <a:gd name="T39" fmla="*/ 604 h 605"/>
                  <a:gd name="T40" fmla="*/ 393 w 604"/>
                  <a:gd name="T41" fmla="*/ 592 h 605"/>
                  <a:gd name="T42" fmla="*/ 447 w 604"/>
                  <a:gd name="T43" fmla="*/ 569 h 605"/>
                  <a:gd name="T44" fmla="*/ 495 w 604"/>
                  <a:gd name="T45" fmla="*/ 536 h 605"/>
                  <a:gd name="T46" fmla="*/ 536 w 604"/>
                  <a:gd name="T47" fmla="*/ 495 h 605"/>
                  <a:gd name="T48" fmla="*/ 568 w 604"/>
                  <a:gd name="T49" fmla="*/ 446 h 605"/>
                  <a:gd name="T50" fmla="*/ 590 w 604"/>
                  <a:gd name="T51" fmla="*/ 392 h 605"/>
                  <a:gd name="T52" fmla="*/ 602 w 604"/>
                  <a:gd name="T53" fmla="*/ 333 h 605"/>
                  <a:gd name="T54" fmla="*/ 604 w 604"/>
                  <a:gd name="T55" fmla="*/ 303 h 605"/>
                  <a:gd name="T56" fmla="*/ 602 w 604"/>
                  <a:gd name="T57" fmla="*/ 271 h 605"/>
                  <a:gd name="T58" fmla="*/ 590 w 604"/>
                  <a:gd name="T59" fmla="*/ 212 h 605"/>
                  <a:gd name="T60" fmla="*/ 568 w 604"/>
                  <a:gd name="T61" fmla="*/ 157 h 605"/>
                  <a:gd name="T62" fmla="*/ 536 w 604"/>
                  <a:gd name="T63" fmla="*/ 109 h 605"/>
                  <a:gd name="T64" fmla="*/ 495 w 604"/>
                  <a:gd name="T65" fmla="*/ 68 h 605"/>
                  <a:gd name="T66" fmla="*/ 447 w 604"/>
                  <a:gd name="T67" fmla="*/ 36 h 605"/>
                  <a:gd name="T68" fmla="*/ 393 w 604"/>
                  <a:gd name="T69" fmla="*/ 12 h 605"/>
                  <a:gd name="T70" fmla="*/ 334 w 604"/>
                  <a:gd name="T71" fmla="*/ 0 h 605"/>
                  <a:gd name="T72" fmla="*/ 302 w 604"/>
                  <a:gd name="T73" fmla="*/ 0 h 605"/>
                  <a:gd name="T74" fmla="*/ 420 w 604"/>
                  <a:gd name="T75" fmla="*/ 113 h 605"/>
                  <a:gd name="T76" fmla="*/ 420 w 604"/>
                  <a:gd name="T77" fmla="*/ 365 h 605"/>
                  <a:gd name="T78" fmla="*/ 184 w 604"/>
                  <a:gd name="T79" fmla="*/ 483 h 605"/>
                  <a:gd name="T80" fmla="*/ 184 w 604"/>
                  <a:gd name="T81" fmla="*/ 231 h 605"/>
                  <a:gd name="T82" fmla="*/ 420 w 604"/>
                  <a:gd name="T83" fmla="*/ 113 h 605"/>
                  <a:gd name="T84" fmla="*/ 243 w 604"/>
                  <a:gd name="T85" fmla="*/ 268 h 605"/>
                  <a:gd name="T86" fmla="*/ 243 w 604"/>
                  <a:gd name="T87" fmla="*/ 387 h 605"/>
                  <a:gd name="T88" fmla="*/ 361 w 604"/>
                  <a:gd name="T89" fmla="*/ 327 h 605"/>
                  <a:gd name="T90" fmla="*/ 243 w 604"/>
                  <a:gd name="T91" fmla="*/ 26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5">
                    <a:moveTo>
                      <a:pt x="302" y="0"/>
                    </a:moveTo>
                    <a:lnTo>
                      <a:pt x="272" y="0"/>
                    </a:lnTo>
                    <a:lnTo>
                      <a:pt x="213" y="12"/>
                    </a:lnTo>
                    <a:lnTo>
                      <a:pt x="159" y="36"/>
                    </a:lnTo>
                    <a:lnTo>
                      <a:pt x="110" y="68"/>
                    </a:lnTo>
                    <a:lnTo>
                      <a:pt x="70" y="109"/>
                    </a:lnTo>
                    <a:lnTo>
                      <a:pt x="36" y="157"/>
                    </a:lnTo>
                    <a:lnTo>
                      <a:pt x="14" y="212"/>
                    </a:lnTo>
                    <a:lnTo>
                      <a:pt x="2" y="271"/>
                    </a:lnTo>
                    <a:lnTo>
                      <a:pt x="0" y="303"/>
                    </a:lnTo>
                    <a:lnTo>
                      <a:pt x="2" y="333"/>
                    </a:lnTo>
                    <a:lnTo>
                      <a:pt x="14" y="392"/>
                    </a:lnTo>
                    <a:lnTo>
                      <a:pt x="36" y="446"/>
                    </a:lnTo>
                    <a:lnTo>
                      <a:pt x="70" y="495"/>
                    </a:lnTo>
                    <a:lnTo>
                      <a:pt x="110" y="536"/>
                    </a:lnTo>
                    <a:lnTo>
                      <a:pt x="159" y="569"/>
                    </a:lnTo>
                    <a:lnTo>
                      <a:pt x="213" y="592"/>
                    </a:lnTo>
                    <a:lnTo>
                      <a:pt x="272" y="604"/>
                    </a:lnTo>
                    <a:lnTo>
                      <a:pt x="302" y="605"/>
                    </a:lnTo>
                    <a:lnTo>
                      <a:pt x="334" y="604"/>
                    </a:lnTo>
                    <a:lnTo>
                      <a:pt x="393" y="592"/>
                    </a:lnTo>
                    <a:lnTo>
                      <a:pt x="447" y="569"/>
                    </a:lnTo>
                    <a:lnTo>
                      <a:pt x="495" y="536"/>
                    </a:lnTo>
                    <a:lnTo>
                      <a:pt x="536" y="495"/>
                    </a:lnTo>
                    <a:lnTo>
                      <a:pt x="568" y="446"/>
                    </a:lnTo>
                    <a:lnTo>
                      <a:pt x="590" y="392"/>
                    </a:lnTo>
                    <a:lnTo>
                      <a:pt x="602" y="333"/>
                    </a:lnTo>
                    <a:lnTo>
                      <a:pt x="604" y="303"/>
                    </a:lnTo>
                    <a:lnTo>
                      <a:pt x="602" y="271"/>
                    </a:lnTo>
                    <a:lnTo>
                      <a:pt x="590" y="212"/>
                    </a:lnTo>
                    <a:lnTo>
                      <a:pt x="568" y="157"/>
                    </a:lnTo>
                    <a:lnTo>
                      <a:pt x="536" y="109"/>
                    </a:lnTo>
                    <a:lnTo>
                      <a:pt x="495" y="68"/>
                    </a:lnTo>
                    <a:lnTo>
                      <a:pt x="447" y="36"/>
                    </a:lnTo>
                    <a:lnTo>
                      <a:pt x="393" y="12"/>
                    </a:lnTo>
                    <a:lnTo>
                      <a:pt x="334" y="0"/>
                    </a:lnTo>
                    <a:lnTo>
                      <a:pt x="302" y="0"/>
                    </a:lnTo>
                    <a:close/>
                    <a:moveTo>
                      <a:pt x="420" y="113"/>
                    </a:moveTo>
                    <a:lnTo>
                      <a:pt x="420" y="365"/>
                    </a:lnTo>
                    <a:lnTo>
                      <a:pt x="184" y="483"/>
                    </a:lnTo>
                    <a:lnTo>
                      <a:pt x="184" y="231"/>
                    </a:lnTo>
                    <a:lnTo>
                      <a:pt x="420" y="113"/>
                    </a:lnTo>
                    <a:close/>
                    <a:moveTo>
                      <a:pt x="243" y="268"/>
                    </a:moveTo>
                    <a:lnTo>
                      <a:pt x="243" y="387"/>
                    </a:lnTo>
                    <a:lnTo>
                      <a:pt x="361" y="327"/>
                    </a:lnTo>
                    <a:lnTo>
                      <a:pt x="243" y="2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2"/>
              <p:cNvSpPr>
                <a:spLocks noEditPoints="1"/>
              </p:cNvSpPr>
              <p:nvPr/>
            </p:nvSpPr>
            <p:spPr bwMode="auto">
              <a:xfrm>
                <a:off x="5084763" y="2973388"/>
                <a:ext cx="479425" cy="481013"/>
              </a:xfrm>
              <a:custGeom>
                <a:avLst/>
                <a:gdLst>
                  <a:gd name="T0" fmla="*/ 272 w 604"/>
                  <a:gd name="T1" fmla="*/ 2 h 606"/>
                  <a:gd name="T2" fmla="*/ 158 w 604"/>
                  <a:gd name="T3" fmla="*/ 37 h 606"/>
                  <a:gd name="T4" fmla="*/ 69 w 604"/>
                  <a:gd name="T5" fmla="*/ 111 h 606"/>
                  <a:gd name="T6" fmla="*/ 14 w 604"/>
                  <a:gd name="T7" fmla="*/ 212 h 606"/>
                  <a:gd name="T8" fmla="*/ 0 w 604"/>
                  <a:gd name="T9" fmla="*/ 303 h 606"/>
                  <a:gd name="T10" fmla="*/ 14 w 604"/>
                  <a:gd name="T11" fmla="*/ 394 h 606"/>
                  <a:gd name="T12" fmla="*/ 69 w 604"/>
                  <a:gd name="T13" fmla="*/ 495 h 606"/>
                  <a:gd name="T14" fmla="*/ 158 w 604"/>
                  <a:gd name="T15" fmla="*/ 569 h 606"/>
                  <a:gd name="T16" fmla="*/ 272 w 604"/>
                  <a:gd name="T17" fmla="*/ 604 h 606"/>
                  <a:gd name="T18" fmla="*/ 334 w 604"/>
                  <a:gd name="T19" fmla="*/ 604 h 606"/>
                  <a:gd name="T20" fmla="*/ 447 w 604"/>
                  <a:gd name="T21" fmla="*/ 569 h 606"/>
                  <a:gd name="T22" fmla="*/ 536 w 604"/>
                  <a:gd name="T23" fmla="*/ 495 h 606"/>
                  <a:gd name="T24" fmla="*/ 592 w 604"/>
                  <a:gd name="T25" fmla="*/ 394 h 606"/>
                  <a:gd name="T26" fmla="*/ 604 w 604"/>
                  <a:gd name="T27" fmla="*/ 303 h 606"/>
                  <a:gd name="T28" fmla="*/ 592 w 604"/>
                  <a:gd name="T29" fmla="*/ 212 h 606"/>
                  <a:gd name="T30" fmla="*/ 536 w 604"/>
                  <a:gd name="T31" fmla="*/ 111 h 606"/>
                  <a:gd name="T32" fmla="*/ 447 w 604"/>
                  <a:gd name="T33" fmla="*/ 37 h 606"/>
                  <a:gd name="T34" fmla="*/ 334 w 604"/>
                  <a:gd name="T35" fmla="*/ 2 h 606"/>
                  <a:gd name="T36" fmla="*/ 143 w 604"/>
                  <a:gd name="T37" fmla="*/ 150 h 606"/>
                  <a:gd name="T38" fmla="*/ 474 w 604"/>
                  <a:gd name="T39" fmla="*/ 152 h 606"/>
                  <a:gd name="T40" fmla="*/ 492 w 604"/>
                  <a:gd name="T41" fmla="*/ 170 h 606"/>
                  <a:gd name="T42" fmla="*/ 493 w 604"/>
                  <a:gd name="T43" fmla="*/ 398 h 606"/>
                  <a:gd name="T44" fmla="*/ 483 w 604"/>
                  <a:gd name="T45" fmla="*/ 421 h 606"/>
                  <a:gd name="T46" fmla="*/ 462 w 604"/>
                  <a:gd name="T47" fmla="*/ 430 h 606"/>
                  <a:gd name="T48" fmla="*/ 353 w 604"/>
                  <a:gd name="T49" fmla="*/ 438 h 606"/>
                  <a:gd name="T50" fmla="*/ 359 w 604"/>
                  <a:gd name="T51" fmla="*/ 453 h 606"/>
                  <a:gd name="T52" fmla="*/ 365 w 604"/>
                  <a:gd name="T53" fmla="*/ 465 h 606"/>
                  <a:gd name="T54" fmla="*/ 365 w 604"/>
                  <a:gd name="T55" fmla="*/ 474 h 606"/>
                  <a:gd name="T56" fmla="*/ 358 w 604"/>
                  <a:gd name="T57" fmla="*/ 480 h 606"/>
                  <a:gd name="T58" fmla="*/ 252 w 604"/>
                  <a:gd name="T59" fmla="*/ 482 h 606"/>
                  <a:gd name="T60" fmla="*/ 243 w 604"/>
                  <a:gd name="T61" fmla="*/ 477 h 606"/>
                  <a:gd name="T62" fmla="*/ 238 w 604"/>
                  <a:gd name="T63" fmla="*/ 468 h 606"/>
                  <a:gd name="T64" fmla="*/ 241 w 604"/>
                  <a:gd name="T65" fmla="*/ 460 h 606"/>
                  <a:gd name="T66" fmla="*/ 249 w 604"/>
                  <a:gd name="T67" fmla="*/ 445 h 606"/>
                  <a:gd name="T68" fmla="*/ 252 w 604"/>
                  <a:gd name="T69" fmla="*/ 430 h 606"/>
                  <a:gd name="T70" fmla="*/ 131 w 604"/>
                  <a:gd name="T71" fmla="*/ 429 h 606"/>
                  <a:gd name="T72" fmla="*/ 113 w 604"/>
                  <a:gd name="T73" fmla="*/ 410 h 606"/>
                  <a:gd name="T74" fmla="*/ 112 w 604"/>
                  <a:gd name="T75" fmla="*/ 182 h 606"/>
                  <a:gd name="T76" fmla="*/ 121 w 604"/>
                  <a:gd name="T77" fmla="*/ 159 h 606"/>
                  <a:gd name="T78" fmla="*/ 143 w 604"/>
                  <a:gd name="T79" fmla="*/ 150 h 606"/>
                  <a:gd name="T80" fmla="*/ 142 w 604"/>
                  <a:gd name="T81" fmla="*/ 176 h 606"/>
                  <a:gd name="T82" fmla="*/ 137 w 604"/>
                  <a:gd name="T83" fmla="*/ 179 h 606"/>
                  <a:gd name="T84" fmla="*/ 137 w 604"/>
                  <a:gd name="T85" fmla="*/ 347 h 606"/>
                  <a:gd name="T86" fmla="*/ 139 w 604"/>
                  <a:gd name="T87" fmla="*/ 351 h 606"/>
                  <a:gd name="T88" fmla="*/ 143 w 604"/>
                  <a:gd name="T89" fmla="*/ 354 h 606"/>
                  <a:gd name="T90" fmla="*/ 463 w 604"/>
                  <a:gd name="T91" fmla="*/ 353 h 606"/>
                  <a:gd name="T92" fmla="*/ 468 w 604"/>
                  <a:gd name="T93" fmla="*/ 350 h 606"/>
                  <a:gd name="T94" fmla="*/ 468 w 604"/>
                  <a:gd name="T95" fmla="*/ 182 h 606"/>
                  <a:gd name="T96" fmla="*/ 466 w 604"/>
                  <a:gd name="T97" fmla="*/ 177 h 606"/>
                  <a:gd name="T98" fmla="*/ 462 w 604"/>
                  <a:gd name="T99" fmla="*/ 17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4" h="606">
                    <a:moveTo>
                      <a:pt x="302" y="0"/>
                    </a:moveTo>
                    <a:lnTo>
                      <a:pt x="272" y="2"/>
                    </a:lnTo>
                    <a:lnTo>
                      <a:pt x="213" y="14"/>
                    </a:lnTo>
                    <a:lnTo>
                      <a:pt x="158" y="37"/>
                    </a:lnTo>
                    <a:lnTo>
                      <a:pt x="110" y="69"/>
                    </a:lnTo>
                    <a:lnTo>
                      <a:pt x="69" y="111"/>
                    </a:lnTo>
                    <a:lnTo>
                      <a:pt x="36" y="158"/>
                    </a:lnTo>
                    <a:lnTo>
                      <a:pt x="14" y="212"/>
                    </a:lnTo>
                    <a:lnTo>
                      <a:pt x="2" y="271"/>
                    </a:lnTo>
                    <a:lnTo>
                      <a:pt x="0" y="303"/>
                    </a:lnTo>
                    <a:lnTo>
                      <a:pt x="2" y="333"/>
                    </a:lnTo>
                    <a:lnTo>
                      <a:pt x="14" y="394"/>
                    </a:lnTo>
                    <a:lnTo>
                      <a:pt x="36" y="447"/>
                    </a:lnTo>
                    <a:lnTo>
                      <a:pt x="69" y="495"/>
                    </a:lnTo>
                    <a:lnTo>
                      <a:pt x="110" y="536"/>
                    </a:lnTo>
                    <a:lnTo>
                      <a:pt x="158" y="569"/>
                    </a:lnTo>
                    <a:lnTo>
                      <a:pt x="213" y="592"/>
                    </a:lnTo>
                    <a:lnTo>
                      <a:pt x="272" y="604"/>
                    </a:lnTo>
                    <a:lnTo>
                      <a:pt x="302" y="606"/>
                    </a:lnTo>
                    <a:lnTo>
                      <a:pt x="334" y="604"/>
                    </a:lnTo>
                    <a:lnTo>
                      <a:pt x="392" y="592"/>
                    </a:lnTo>
                    <a:lnTo>
                      <a:pt x="447" y="569"/>
                    </a:lnTo>
                    <a:lnTo>
                      <a:pt x="495" y="536"/>
                    </a:lnTo>
                    <a:lnTo>
                      <a:pt x="536" y="495"/>
                    </a:lnTo>
                    <a:lnTo>
                      <a:pt x="569" y="447"/>
                    </a:lnTo>
                    <a:lnTo>
                      <a:pt x="592" y="394"/>
                    </a:lnTo>
                    <a:lnTo>
                      <a:pt x="604" y="333"/>
                    </a:lnTo>
                    <a:lnTo>
                      <a:pt x="604" y="303"/>
                    </a:lnTo>
                    <a:lnTo>
                      <a:pt x="604" y="271"/>
                    </a:lnTo>
                    <a:lnTo>
                      <a:pt x="592" y="212"/>
                    </a:lnTo>
                    <a:lnTo>
                      <a:pt x="569" y="158"/>
                    </a:lnTo>
                    <a:lnTo>
                      <a:pt x="536" y="111"/>
                    </a:lnTo>
                    <a:lnTo>
                      <a:pt x="495" y="69"/>
                    </a:lnTo>
                    <a:lnTo>
                      <a:pt x="447" y="37"/>
                    </a:lnTo>
                    <a:lnTo>
                      <a:pt x="392" y="14"/>
                    </a:lnTo>
                    <a:lnTo>
                      <a:pt x="334" y="2"/>
                    </a:lnTo>
                    <a:lnTo>
                      <a:pt x="302" y="0"/>
                    </a:lnTo>
                    <a:close/>
                    <a:moveTo>
                      <a:pt x="143" y="150"/>
                    </a:moveTo>
                    <a:lnTo>
                      <a:pt x="462" y="150"/>
                    </a:lnTo>
                    <a:lnTo>
                      <a:pt x="474" y="152"/>
                    </a:lnTo>
                    <a:lnTo>
                      <a:pt x="483" y="159"/>
                    </a:lnTo>
                    <a:lnTo>
                      <a:pt x="492" y="170"/>
                    </a:lnTo>
                    <a:lnTo>
                      <a:pt x="493" y="182"/>
                    </a:lnTo>
                    <a:lnTo>
                      <a:pt x="493" y="398"/>
                    </a:lnTo>
                    <a:lnTo>
                      <a:pt x="492" y="410"/>
                    </a:lnTo>
                    <a:lnTo>
                      <a:pt x="483" y="421"/>
                    </a:lnTo>
                    <a:lnTo>
                      <a:pt x="474" y="429"/>
                    </a:lnTo>
                    <a:lnTo>
                      <a:pt x="462" y="430"/>
                    </a:lnTo>
                    <a:lnTo>
                      <a:pt x="353" y="430"/>
                    </a:lnTo>
                    <a:lnTo>
                      <a:pt x="353" y="438"/>
                    </a:lnTo>
                    <a:lnTo>
                      <a:pt x="356" y="445"/>
                    </a:lnTo>
                    <a:lnTo>
                      <a:pt x="359" y="453"/>
                    </a:lnTo>
                    <a:lnTo>
                      <a:pt x="362" y="460"/>
                    </a:lnTo>
                    <a:lnTo>
                      <a:pt x="365" y="465"/>
                    </a:lnTo>
                    <a:lnTo>
                      <a:pt x="367" y="468"/>
                    </a:lnTo>
                    <a:lnTo>
                      <a:pt x="365" y="474"/>
                    </a:lnTo>
                    <a:lnTo>
                      <a:pt x="362" y="477"/>
                    </a:lnTo>
                    <a:lnTo>
                      <a:pt x="358" y="480"/>
                    </a:lnTo>
                    <a:lnTo>
                      <a:pt x="353" y="482"/>
                    </a:lnTo>
                    <a:lnTo>
                      <a:pt x="252" y="482"/>
                    </a:lnTo>
                    <a:lnTo>
                      <a:pt x="248" y="480"/>
                    </a:lnTo>
                    <a:lnTo>
                      <a:pt x="243" y="477"/>
                    </a:lnTo>
                    <a:lnTo>
                      <a:pt x="240" y="474"/>
                    </a:lnTo>
                    <a:lnTo>
                      <a:pt x="238" y="468"/>
                    </a:lnTo>
                    <a:lnTo>
                      <a:pt x="240" y="465"/>
                    </a:lnTo>
                    <a:lnTo>
                      <a:pt x="241" y="460"/>
                    </a:lnTo>
                    <a:lnTo>
                      <a:pt x="246" y="453"/>
                    </a:lnTo>
                    <a:lnTo>
                      <a:pt x="249" y="445"/>
                    </a:lnTo>
                    <a:lnTo>
                      <a:pt x="251" y="438"/>
                    </a:lnTo>
                    <a:lnTo>
                      <a:pt x="252" y="430"/>
                    </a:lnTo>
                    <a:lnTo>
                      <a:pt x="143" y="430"/>
                    </a:lnTo>
                    <a:lnTo>
                      <a:pt x="131" y="429"/>
                    </a:lnTo>
                    <a:lnTo>
                      <a:pt x="121" y="421"/>
                    </a:lnTo>
                    <a:lnTo>
                      <a:pt x="113" y="410"/>
                    </a:lnTo>
                    <a:lnTo>
                      <a:pt x="112" y="398"/>
                    </a:lnTo>
                    <a:lnTo>
                      <a:pt x="112" y="182"/>
                    </a:lnTo>
                    <a:lnTo>
                      <a:pt x="113" y="170"/>
                    </a:lnTo>
                    <a:lnTo>
                      <a:pt x="121" y="159"/>
                    </a:lnTo>
                    <a:lnTo>
                      <a:pt x="131" y="152"/>
                    </a:lnTo>
                    <a:lnTo>
                      <a:pt x="143" y="150"/>
                    </a:lnTo>
                    <a:close/>
                    <a:moveTo>
                      <a:pt x="143" y="176"/>
                    </a:moveTo>
                    <a:lnTo>
                      <a:pt x="142" y="176"/>
                    </a:lnTo>
                    <a:lnTo>
                      <a:pt x="139" y="177"/>
                    </a:lnTo>
                    <a:lnTo>
                      <a:pt x="137" y="179"/>
                    </a:lnTo>
                    <a:lnTo>
                      <a:pt x="137" y="182"/>
                    </a:lnTo>
                    <a:lnTo>
                      <a:pt x="137" y="347"/>
                    </a:lnTo>
                    <a:lnTo>
                      <a:pt x="137" y="350"/>
                    </a:lnTo>
                    <a:lnTo>
                      <a:pt x="139" y="351"/>
                    </a:lnTo>
                    <a:lnTo>
                      <a:pt x="142" y="353"/>
                    </a:lnTo>
                    <a:lnTo>
                      <a:pt x="143" y="354"/>
                    </a:lnTo>
                    <a:lnTo>
                      <a:pt x="462" y="354"/>
                    </a:lnTo>
                    <a:lnTo>
                      <a:pt x="463" y="353"/>
                    </a:lnTo>
                    <a:lnTo>
                      <a:pt x="466" y="351"/>
                    </a:lnTo>
                    <a:lnTo>
                      <a:pt x="468" y="350"/>
                    </a:lnTo>
                    <a:lnTo>
                      <a:pt x="468" y="347"/>
                    </a:lnTo>
                    <a:lnTo>
                      <a:pt x="468" y="182"/>
                    </a:lnTo>
                    <a:lnTo>
                      <a:pt x="468" y="179"/>
                    </a:lnTo>
                    <a:lnTo>
                      <a:pt x="466" y="177"/>
                    </a:lnTo>
                    <a:lnTo>
                      <a:pt x="463" y="176"/>
                    </a:lnTo>
                    <a:lnTo>
                      <a:pt x="462" y="176"/>
                    </a:lnTo>
                    <a:lnTo>
                      <a:pt x="143" y="1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6"/>
              <p:cNvSpPr>
                <a:spLocks/>
              </p:cNvSpPr>
              <p:nvPr/>
            </p:nvSpPr>
            <p:spPr bwMode="auto">
              <a:xfrm>
                <a:off x="3286126" y="3436938"/>
                <a:ext cx="1851025" cy="254000"/>
              </a:xfrm>
              <a:custGeom>
                <a:avLst/>
                <a:gdLst>
                  <a:gd name="T0" fmla="*/ 2332 w 2332"/>
                  <a:gd name="T1" fmla="*/ 0 h 320"/>
                  <a:gd name="T2" fmla="*/ 2171 w 2332"/>
                  <a:gd name="T3" fmla="*/ 78 h 320"/>
                  <a:gd name="T4" fmla="*/ 1942 w 2332"/>
                  <a:gd name="T5" fmla="*/ 170 h 320"/>
                  <a:gd name="T6" fmla="*/ 1794 w 2332"/>
                  <a:gd name="T7" fmla="*/ 220 h 320"/>
                  <a:gd name="T8" fmla="*/ 1650 w 2332"/>
                  <a:gd name="T9" fmla="*/ 259 h 320"/>
                  <a:gd name="T10" fmla="*/ 1509 w 2332"/>
                  <a:gd name="T11" fmla="*/ 289 h 320"/>
                  <a:gd name="T12" fmla="*/ 1368 w 2332"/>
                  <a:gd name="T13" fmla="*/ 309 h 320"/>
                  <a:gd name="T14" fmla="*/ 1231 w 2332"/>
                  <a:gd name="T15" fmla="*/ 320 h 320"/>
                  <a:gd name="T16" fmla="*/ 1094 w 2332"/>
                  <a:gd name="T17" fmla="*/ 320 h 320"/>
                  <a:gd name="T18" fmla="*/ 955 w 2332"/>
                  <a:gd name="T19" fmla="*/ 311 h 320"/>
                  <a:gd name="T20" fmla="*/ 816 w 2332"/>
                  <a:gd name="T21" fmla="*/ 291 h 320"/>
                  <a:gd name="T22" fmla="*/ 676 w 2332"/>
                  <a:gd name="T23" fmla="*/ 261 h 320"/>
                  <a:gd name="T24" fmla="*/ 532 w 2332"/>
                  <a:gd name="T25" fmla="*/ 221 h 320"/>
                  <a:gd name="T26" fmla="*/ 386 w 2332"/>
                  <a:gd name="T27" fmla="*/ 171 h 320"/>
                  <a:gd name="T28" fmla="*/ 158 w 2332"/>
                  <a:gd name="T29" fmla="*/ 79 h 320"/>
                  <a:gd name="T30" fmla="*/ 0 w 2332"/>
                  <a:gd name="T31" fmla="*/ 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2" h="320">
                    <a:moveTo>
                      <a:pt x="2332" y="0"/>
                    </a:moveTo>
                    <a:lnTo>
                      <a:pt x="2171" y="78"/>
                    </a:lnTo>
                    <a:lnTo>
                      <a:pt x="1942" y="170"/>
                    </a:lnTo>
                    <a:lnTo>
                      <a:pt x="1794" y="220"/>
                    </a:lnTo>
                    <a:lnTo>
                      <a:pt x="1650" y="259"/>
                    </a:lnTo>
                    <a:lnTo>
                      <a:pt x="1509" y="289"/>
                    </a:lnTo>
                    <a:lnTo>
                      <a:pt x="1368" y="309"/>
                    </a:lnTo>
                    <a:lnTo>
                      <a:pt x="1231" y="320"/>
                    </a:lnTo>
                    <a:lnTo>
                      <a:pt x="1094" y="320"/>
                    </a:lnTo>
                    <a:lnTo>
                      <a:pt x="955" y="311"/>
                    </a:lnTo>
                    <a:lnTo>
                      <a:pt x="816" y="291"/>
                    </a:lnTo>
                    <a:lnTo>
                      <a:pt x="676" y="261"/>
                    </a:lnTo>
                    <a:lnTo>
                      <a:pt x="532" y="221"/>
                    </a:lnTo>
                    <a:lnTo>
                      <a:pt x="386" y="171"/>
                    </a:lnTo>
                    <a:lnTo>
                      <a:pt x="158" y="79"/>
                    </a:lnTo>
                    <a:lnTo>
                      <a:pt x="0" y="3"/>
                    </a:lnTo>
                  </a:path>
                </a:pathLst>
              </a:custGeom>
              <a:noFill/>
              <a:ln w="31750">
                <a:solidFill>
                  <a:schemeClr val="tx1"/>
                </a:solidFill>
                <a:prstDash val="solid"/>
                <a:round/>
                <a:headEnd type="none" w="lg" len="lg"/>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9"/>
              <p:cNvSpPr>
                <a:spLocks/>
              </p:cNvSpPr>
              <p:nvPr/>
            </p:nvSpPr>
            <p:spPr bwMode="auto">
              <a:xfrm>
                <a:off x="3408363" y="1935163"/>
                <a:ext cx="1597025" cy="1279525"/>
              </a:xfrm>
              <a:custGeom>
                <a:avLst/>
                <a:gdLst>
                  <a:gd name="T0" fmla="*/ 403 w 2011"/>
                  <a:gd name="T1" fmla="*/ 0 h 1613"/>
                  <a:gd name="T2" fmla="*/ 1610 w 2011"/>
                  <a:gd name="T3" fmla="*/ 0 h 1613"/>
                  <a:gd name="T4" fmla="*/ 2011 w 2011"/>
                  <a:gd name="T5" fmla="*/ 402 h 1613"/>
                  <a:gd name="T6" fmla="*/ 1006 w 2011"/>
                  <a:gd name="T7" fmla="*/ 1613 h 1613"/>
                  <a:gd name="T8" fmla="*/ 0 w 2011"/>
                  <a:gd name="T9" fmla="*/ 402 h 1613"/>
                  <a:gd name="T10" fmla="*/ 403 w 2011"/>
                  <a:gd name="T11" fmla="*/ 0 h 1613"/>
                </a:gdLst>
                <a:ahLst/>
                <a:cxnLst>
                  <a:cxn ang="0">
                    <a:pos x="T0" y="T1"/>
                  </a:cxn>
                  <a:cxn ang="0">
                    <a:pos x="T2" y="T3"/>
                  </a:cxn>
                  <a:cxn ang="0">
                    <a:pos x="T4" y="T5"/>
                  </a:cxn>
                  <a:cxn ang="0">
                    <a:pos x="T6" y="T7"/>
                  </a:cxn>
                  <a:cxn ang="0">
                    <a:pos x="T8" y="T9"/>
                  </a:cxn>
                  <a:cxn ang="0">
                    <a:pos x="T10" y="T11"/>
                  </a:cxn>
                </a:cxnLst>
                <a:rect l="0" t="0" r="r" b="b"/>
                <a:pathLst>
                  <a:path w="2011" h="1613">
                    <a:moveTo>
                      <a:pt x="403" y="0"/>
                    </a:moveTo>
                    <a:lnTo>
                      <a:pt x="1610" y="0"/>
                    </a:lnTo>
                    <a:lnTo>
                      <a:pt x="2011" y="402"/>
                    </a:lnTo>
                    <a:lnTo>
                      <a:pt x="1006" y="1613"/>
                    </a:lnTo>
                    <a:lnTo>
                      <a:pt x="0" y="402"/>
                    </a:lnTo>
                    <a:lnTo>
                      <a:pt x="403" y="0"/>
                    </a:lnTo>
                    <a:close/>
                  </a:path>
                </a:pathLst>
              </a:custGeom>
              <a:noFill/>
              <a:ln w="809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7" name="authoring"/>
            <p:cNvSpPr txBox="1"/>
            <p:nvPr/>
          </p:nvSpPr>
          <p:spPr>
            <a:xfrm>
              <a:off x="3707843" y="737053"/>
              <a:ext cx="1576072" cy="523220"/>
            </a:xfrm>
            <a:prstGeom prst="rect">
              <a:avLst/>
            </a:prstGeom>
            <a:noFill/>
          </p:spPr>
          <p:txBody>
            <a:bodyPr wrap="none" rtlCol="0">
              <a:spAutoFit/>
            </a:bodyPr>
            <a:lstStyle/>
            <a:p>
              <a:r>
                <a:rPr lang="en-US" sz="2800" dirty="0" smtClean="0">
                  <a:latin typeface="Yantramanav Light" panose="02000000000000000000" pitchFamily="2" charset="0"/>
                  <a:cs typeface="Yantramanav Light" panose="02000000000000000000" pitchFamily="2" charset="0"/>
                </a:rPr>
                <a:t>Authoring</a:t>
              </a:r>
              <a:endParaRPr lang="en-US" sz="2000" dirty="0">
                <a:latin typeface="Yantramanav Light" panose="02000000000000000000" pitchFamily="2" charset="0"/>
                <a:cs typeface="Yantramanav Light" panose="02000000000000000000" pitchFamily="2" charset="0"/>
              </a:endParaRPr>
            </a:p>
          </p:txBody>
        </p:sp>
        <p:sp>
          <p:nvSpPr>
            <p:cNvPr id="28" name="exploration"/>
            <p:cNvSpPr txBox="1"/>
            <p:nvPr/>
          </p:nvSpPr>
          <p:spPr>
            <a:xfrm>
              <a:off x="2353825" y="4110386"/>
              <a:ext cx="1786066" cy="523220"/>
            </a:xfrm>
            <a:prstGeom prst="rect">
              <a:avLst/>
            </a:prstGeom>
            <a:noFill/>
          </p:spPr>
          <p:txBody>
            <a:bodyPr wrap="none" rtlCol="0">
              <a:spAutoFit/>
            </a:bodyPr>
            <a:lstStyle/>
            <a:p>
              <a:r>
                <a:rPr lang="de-AT" sz="2800" dirty="0" smtClean="0">
                  <a:latin typeface="Yantramanav Light" panose="02000000000000000000" pitchFamily="2" charset="0"/>
                  <a:cs typeface="Yantramanav Light" panose="02000000000000000000" pitchFamily="2" charset="0"/>
                </a:rPr>
                <a:t>Exploration</a:t>
              </a:r>
              <a:endParaRPr lang="en-US" sz="2000" dirty="0">
                <a:latin typeface="Yantramanav Light" panose="02000000000000000000" pitchFamily="2" charset="0"/>
                <a:cs typeface="Yantramanav Light" panose="02000000000000000000" pitchFamily="2" charset="0"/>
              </a:endParaRPr>
            </a:p>
          </p:txBody>
        </p:sp>
      </p:grpSp>
      <p:sp>
        <p:nvSpPr>
          <p:cNvPr id="4" name="Fußzeilenplatzhalter 3"/>
          <p:cNvSpPr>
            <a:spLocks noGrp="1"/>
          </p:cNvSpPr>
          <p:nvPr>
            <p:ph type="ftr" sz="quarter" idx="3"/>
          </p:nvPr>
        </p:nvSpPr>
        <p:spPr>
          <a:xfrm>
            <a:off x="0" y="4889401"/>
            <a:ext cx="3086100" cy="274637"/>
          </a:xfrm>
        </p:spPr>
        <p:txBody>
          <a:bodyPr/>
          <a:lstStyle/>
          <a:p>
            <a:r>
              <a:rPr lang="de-AT" dirty="0" smtClean="0"/>
              <a:t>Samuel </a:t>
            </a:r>
            <a:r>
              <a:rPr lang="de-AT" dirty="0" err="1" smtClean="0"/>
              <a:t>Gratzl</a:t>
            </a:r>
            <a:endParaRPr lang="de-AT" dirty="0"/>
          </a:p>
        </p:txBody>
      </p:sp>
      <p:sp>
        <p:nvSpPr>
          <p:cNvPr id="5" name="Foliennummernplatzhalter 4"/>
          <p:cNvSpPr>
            <a:spLocks noGrp="1"/>
          </p:cNvSpPr>
          <p:nvPr>
            <p:ph type="sldNum" sz="quarter" idx="4"/>
          </p:nvPr>
        </p:nvSpPr>
        <p:spPr>
          <a:xfrm>
            <a:off x="7086600" y="4889400"/>
            <a:ext cx="2057400" cy="274637"/>
          </a:xfrm>
        </p:spPr>
        <p:txBody>
          <a:bodyPr/>
          <a:lstStyle/>
          <a:p>
            <a:fld id="{23E7C59B-2D79-4572-A72F-95D49BF03B51}" type="slidenum">
              <a:rPr lang="de-AT" smtClean="0"/>
              <a:pPr/>
              <a:t>12</a:t>
            </a:fld>
            <a:endParaRPr lang="de-AT"/>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852713"/>
            <a:ext cx="4178688" cy="3739453"/>
          </a:xfrm>
          <a:prstGeom prst="rect">
            <a:avLst/>
          </a:prstGeom>
        </p:spPr>
      </p:pic>
      <p:cxnSp>
        <p:nvCxnSpPr>
          <p:cNvPr id="21" name="Gerade Verbindung mit Pfeil 20"/>
          <p:cNvCxnSpPr/>
          <p:nvPr/>
        </p:nvCxnSpPr>
        <p:spPr>
          <a:xfrm>
            <a:off x="2123728" y="3719663"/>
            <a:ext cx="648072" cy="0"/>
          </a:xfrm>
          <a:prstGeom prst="straightConnector1">
            <a:avLst/>
          </a:prstGeom>
          <a:ln w="88900" cap="rnd">
            <a:solidFill>
              <a:srgbClr val="00B0F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3" name="Freeform 64"/>
          <p:cNvSpPr>
            <a:spLocks/>
          </p:cNvSpPr>
          <p:nvPr/>
        </p:nvSpPr>
        <p:spPr bwMode="auto">
          <a:xfrm>
            <a:off x="2973226" y="1484959"/>
            <a:ext cx="1185974" cy="1917843"/>
          </a:xfrm>
          <a:custGeom>
            <a:avLst/>
            <a:gdLst>
              <a:gd name="T0" fmla="*/ 82 w 1277"/>
              <a:gd name="T1" fmla="*/ 2071 h 2071"/>
              <a:gd name="T2" fmla="*/ 59 w 1277"/>
              <a:gd name="T3" fmla="*/ 1986 h 2071"/>
              <a:gd name="T4" fmla="*/ 26 w 1277"/>
              <a:gd name="T5" fmla="*/ 1820 h 2071"/>
              <a:gd name="T6" fmla="*/ 6 w 1277"/>
              <a:gd name="T7" fmla="*/ 1656 h 2071"/>
              <a:gd name="T8" fmla="*/ 0 w 1277"/>
              <a:gd name="T9" fmla="*/ 1496 h 2071"/>
              <a:gd name="T10" fmla="*/ 9 w 1277"/>
              <a:gd name="T11" fmla="*/ 1340 h 2071"/>
              <a:gd name="T12" fmla="*/ 33 w 1277"/>
              <a:gd name="T13" fmla="*/ 1187 h 2071"/>
              <a:gd name="T14" fmla="*/ 74 w 1277"/>
              <a:gd name="T15" fmla="*/ 1040 h 2071"/>
              <a:gd name="T16" fmla="*/ 128 w 1277"/>
              <a:gd name="T17" fmla="*/ 898 h 2071"/>
              <a:gd name="T18" fmla="*/ 199 w 1277"/>
              <a:gd name="T19" fmla="*/ 762 h 2071"/>
              <a:gd name="T20" fmla="*/ 287 w 1277"/>
              <a:gd name="T21" fmla="*/ 634 h 2071"/>
              <a:gd name="T22" fmla="*/ 391 w 1277"/>
              <a:gd name="T23" fmla="*/ 512 h 2071"/>
              <a:gd name="T24" fmla="*/ 512 w 1277"/>
              <a:gd name="T25" fmla="*/ 398 h 2071"/>
              <a:gd name="T26" fmla="*/ 651 w 1277"/>
              <a:gd name="T27" fmla="*/ 293 h 2071"/>
              <a:gd name="T28" fmla="*/ 808 w 1277"/>
              <a:gd name="T29" fmla="*/ 196 h 2071"/>
              <a:gd name="T30" fmla="*/ 981 w 1277"/>
              <a:gd name="T31" fmla="*/ 110 h 2071"/>
              <a:gd name="T32" fmla="*/ 1173 w 1277"/>
              <a:gd name="T33" fmla="*/ 33 h 2071"/>
              <a:gd name="T34" fmla="*/ 1277 w 1277"/>
              <a:gd name="T35" fmla="*/ 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7" h="2071">
                <a:moveTo>
                  <a:pt x="82" y="2071"/>
                </a:moveTo>
                <a:lnTo>
                  <a:pt x="59" y="1986"/>
                </a:lnTo>
                <a:lnTo>
                  <a:pt x="26" y="1820"/>
                </a:lnTo>
                <a:lnTo>
                  <a:pt x="6" y="1656"/>
                </a:lnTo>
                <a:lnTo>
                  <a:pt x="0" y="1496"/>
                </a:lnTo>
                <a:lnTo>
                  <a:pt x="9" y="1340"/>
                </a:lnTo>
                <a:lnTo>
                  <a:pt x="33" y="1187"/>
                </a:lnTo>
                <a:lnTo>
                  <a:pt x="74" y="1040"/>
                </a:lnTo>
                <a:lnTo>
                  <a:pt x="128" y="898"/>
                </a:lnTo>
                <a:lnTo>
                  <a:pt x="199" y="762"/>
                </a:lnTo>
                <a:lnTo>
                  <a:pt x="287" y="634"/>
                </a:lnTo>
                <a:lnTo>
                  <a:pt x="391" y="512"/>
                </a:lnTo>
                <a:lnTo>
                  <a:pt x="512" y="398"/>
                </a:lnTo>
                <a:lnTo>
                  <a:pt x="651" y="293"/>
                </a:lnTo>
                <a:lnTo>
                  <a:pt x="808" y="196"/>
                </a:lnTo>
                <a:lnTo>
                  <a:pt x="981" y="110"/>
                </a:lnTo>
                <a:lnTo>
                  <a:pt x="1173" y="33"/>
                </a:lnTo>
                <a:lnTo>
                  <a:pt x="1277" y="0"/>
                </a:lnTo>
              </a:path>
            </a:pathLst>
          </a:custGeom>
          <a:noFill/>
          <a:ln w="88900">
            <a:solidFill>
              <a:srgbClr val="00B0F0"/>
            </a:solidFill>
            <a:prstDash val="solid"/>
            <a:round/>
            <a:headEnd type="none" w="lg" len="lg"/>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67"/>
          <p:cNvSpPr>
            <a:spLocks/>
          </p:cNvSpPr>
          <p:nvPr/>
        </p:nvSpPr>
        <p:spPr bwMode="auto">
          <a:xfrm>
            <a:off x="4807075" y="1484095"/>
            <a:ext cx="1164546" cy="1953913"/>
          </a:xfrm>
          <a:custGeom>
            <a:avLst/>
            <a:gdLst>
              <a:gd name="T0" fmla="*/ 0 w 1255"/>
              <a:gd name="T1" fmla="*/ 0 h 2071"/>
              <a:gd name="T2" fmla="*/ 96 w 1255"/>
              <a:gd name="T3" fmla="*/ 30 h 2071"/>
              <a:gd name="T4" fmla="*/ 274 w 1255"/>
              <a:gd name="T5" fmla="*/ 97 h 2071"/>
              <a:gd name="T6" fmla="*/ 436 w 1255"/>
              <a:gd name="T7" fmla="*/ 174 h 2071"/>
              <a:gd name="T8" fmla="*/ 584 w 1255"/>
              <a:gd name="T9" fmla="*/ 260 h 2071"/>
              <a:gd name="T10" fmla="*/ 716 w 1255"/>
              <a:gd name="T11" fmla="*/ 357 h 2071"/>
              <a:gd name="T12" fmla="*/ 833 w 1255"/>
              <a:gd name="T13" fmla="*/ 463 h 2071"/>
              <a:gd name="T14" fmla="*/ 935 w 1255"/>
              <a:gd name="T15" fmla="*/ 578 h 2071"/>
              <a:gd name="T16" fmla="*/ 1024 w 1255"/>
              <a:gd name="T17" fmla="*/ 702 h 2071"/>
              <a:gd name="T18" fmla="*/ 1098 w 1255"/>
              <a:gd name="T19" fmla="*/ 835 h 2071"/>
              <a:gd name="T20" fmla="*/ 1157 w 1255"/>
              <a:gd name="T21" fmla="*/ 975 h 2071"/>
              <a:gd name="T22" fmla="*/ 1202 w 1255"/>
              <a:gd name="T23" fmla="*/ 1124 h 2071"/>
              <a:gd name="T24" fmla="*/ 1234 w 1255"/>
              <a:gd name="T25" fmla="*/ 1280 h 2071"/>
              <a:gd name="T26" fmla="*/ 1252 w 1255"/>
              <a:gd name="T27" fmla="*/ 1444 h 2071"/>
              <a:gd name="T28" fmla="*/ 1255 w 1255"/>
              <a:gd name="T29" fmla="*/ 1614 h 2071"/>
              <a:gd name="T30" fmla="*/ 1246 w 1255"/>
              <a:gd name="T31" fmla="*/ 1792 h 2071"/>
              <a:gd name="T32" fmla="*/ 1223 w 1255"/>
              <a:gd name="T33" fmla="*/ 1977 h 2071"/>
              <a:gd name="T34" fmla="*/ 1207 w 1255"/>
              <a:gd name="T35" fmla="*/ 2071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5" h="2071">
                <a:moveTo>
                  <a:pt x="0" y="0"/>
                </a:moveTo>
                <a:lnTo>
                  <a:pt x="96" y="30"/>
                </a:lnTo>
                <a:lnTo>
                  <a:pt x="274" y="97"/>
                </a:lnTo>
                <a:lnTo>
                  <a:pt x="436" y="174"/>
                </a:lnTo>
                <a:lnTo>
                  <a:pt x="584" y="260"/>
                </a:lnTo>
                <a:lnTo>
                  <a:pt x="716" y="357"/>
                </a:lnTo>
                <a:lnTo>
                  <a:pt x="833" y="463"/>
                </a:lnTo>
                <a:lnTo>
                  <a:pt x="935" y="578"/>
                </a:lnTo>
                <a:lnTo>
                  <a:pt x="1024" y="702"/>
                </a:lnTo>
                <a:lnTo>
                  <a:pt x="1098" y="835"/>
                </a:lnTo>
                <a:lnTo>
                  <a:pt x="1157" y="975"/>
                </a:lnTo>
                <a:lnTo>
                  <a:pt x="1202" y="1124"/>
                </a:lnTo>
                <a:lnTo>
                  <a:pt x="1234" y="1280"/>
                </a:lnTo>
                <a:lnTo>
                  <a:pt x="1252" y="1444"/>
                </a:lnTo>
                <a:lnTo>
                  <a:pt x="1255" y="1614"/>
                </a:lnTo>
                <a:lnTo>
                  <a:pt x="1246" y="1792"/>
                </a:lnTo>
                <a:lnTo>
                  <a:pt x="1223" y="1977"/>
                </a:lnTo>
                <a:lnTo>
                  <a:pt x="1207" y="2071"/>
                </a:lnTo>
              </a:path>
            </a:pathLst>
          </a:custGeom>
          <a:noFill/>
          <a:ln w="88900">
            <a:solidFill>
              <a:srgbClr val="00B0F0"/>
            </a:solidFill>
            <a:prstDash val="solid"/>
            <a:round/>
            <a:headEnd type="none" w="lg" len="lg"/>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41" name="Gerade Verbindung mit Pfeil 40"/>
          <p:cNvCxnSpPr/>
          <p:nvPr/>
        </p:nvCxnSpPr>
        <p:spPr>
          <a:xfrm flipH="1">
            <a:off x="6193160" y="3727917"/>
            <a:ext cx="720080" cy="0"/>
          </a:xfrm>
          <a:prstGeom prst="straightConnector1">
            <a:avLst/>
          </a:prstGeom>
          <a:ln w="88900" cap="rnd">
            <a:solidFill>
              <a:srgbClr val="00B0F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45" name="Freeform 96"/>
          <p:cNvSpPr>
            <a:spLocks/>
          </p:cNvSpPr>
          <p:nvPr/>
        </p:nvSpPr>
        <p:spPr bwMode="auto">
          <a:xfrm>
            <a:off x="3352440" y="3954913"/>
            <a:ext cx="2227672" cy="320646"/>
          </a:xfrm>
          <a:custGeom>
            <a:avLst/>
            <a:gdLst>
              <a:gd name="T0" fmla="*/ 2332 w 2332"/>
              <a:gd name="T1" fmla="*/ 0 h 320"/>
              <a:gd name="T2" fmla="*/ 2171 w 2332"/>
              <a:gd name="T3" fmla="*/ 78 h 320"/>
              <a:gd name="T4" fmla="*/ 1942 w 2332"/>
              <a:gd name="T5" fmla="*/ 170 h 320"/>
              <a:gd name="T6" fmla="*/ 1794 w 2332"/>
              <a:gd name="T7" fmla="*/ 220 h 320"/>
              <a:gd name="T8" fmla="*/ 1650 w 2332"/>
              <a:gd name="T9" fmla="*/ 259 h 320"/>
              <a:gd name="T10" fmla="*/ 1509 w 2332"/>
              <a:gd name="T11" fmla="*/ 289 h 320"/>
              <a:gd name="T12" fmla="*/ 1368 w 2332"/>
              <a:gd name="T13" fmla="*/ 309 h 320"/>
              <a:gd name="T14" fmla="*/ 1231 w 2332"/>
              <a:gd name="T15" fmla="*/ 320 h 320"/>
              <a:gd name="T16" fmla="*/ 1094 w 2332"/>
              <a:gd name="T17" fmla="*/ 320 h 320"/>
              <a:gd name="T18" fmla="*/ 955 w 2332"/>
              <a:gd name="T19" fmla="*/ 311 h 320"/>
              <a:gd name="T20" fmla="*/ 816 w 2332"/>
              <a:gd name="T21" fmla="*/ 291 h 320"/>
              <a:gd name="T22" fmla="*/ 676 w 2332"/>
              <a:gd name="T23" fmla="*/ 261 h 320"/>
              <a:gd name="T24" fmla="*/ 532 w 2332"/>
              <a:gd name="T25" fmla="*/ 221 h 320"/>
              <a:gd name="T26" fmla="*/ 386 w 2332"/>
              <a:gd name="T27" fmla="*/ 171 h 320"/>
              <a:gd name="T28" fmla="*/ 158 w 2332"/>
              <a:gd name="T29" fmla="*/ 79 h 320"/>
              <a:gd name="T30" fmla="*/ 0 w 2332"/>
              <a:gd name="T31" fmla="*/ 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2" h="320">
                <a:moveTo>
                  <a:pt x="2332" y="0"/>
                </a:moveTo>
                <a:lnTo>
                  <a:pt x="2171" y="78"/>
                </a:lnTo>
                <a:lnTo>
                  <a:pt x="1942" y="170"/>
                </a:lnTo>
                <a:lnTo>
                  <a:pt x="1794" y="220"/>
                </a:lnTo>
                <a:lnTo>
                  <a:pt x="1650" y="259"/>
                </a:lnTo>
                <a:lnTo>
                  <a:pt x="1509" y="289"/>
                </a:lnTo>
                <a:lnTo>
                  <a:pt x="1368" y="309"/>
                </a:lnTo>
                <a:lnTo>
                  <a:pt x="1231" y="320"/>
                </a:lnTo>
                <a:lnTo>
                  <a:pt x="1094" y="320"/>
                </a:lnTo>
                <a:lnTo>
                  <a:pt x="955" y="311"/>
                </a:lnTo>
                <a:lnTo>
                  <a:pt x="816" y="291"/>
                </a:lnTo>
                <a:lnTo>
                  <a:pt x="676" y="261"/>
                </a:lnTo>
                <a:lnTo>
                  <a:pt x="532" y="221"/>
                </a:lnTo>
                <a:lnTo>
                  <a:pt x="386" y="171"/>
                </a:lnTo>
                <a:lnTo>
                  <a:pt x="158" y="79"/>
                </a:lnTo>
                <a:lnTo>
                  <a:pt x="0" y="3"/>
                </a:lnTo>
              </a:path>
            </a:pathLst>
          </a:custGeom>
          <a:noFill/>
          <a:ln w="88900">
            <a:solidFill>
              <a:srgbClr val="00B0F0"/>
            </a:solidFill>
            <a:prstDash val="solid"/>
            <a:round/>
            <a:headEnd type="none" w="lg" len="lg"/>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7260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5 0 E" pathEditMode="relative" ptsTypes="">
                                      <p:cBhvr>
                                        <p:cTn id="6" dur="1000" fill="hold"/>
                                        <p:tgtEl>
                                          <p:spTgt spid="6"/>
                                        </p:tgtEl>
                                        <p:attrNameLst>
                                          <p:attrName>ppt_x</p:attrName>
                                          <p:attrName>ppt_y</p:attrName>
                                        </p:attrNameLst>
                                      </p:cBhvr>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5" grpId="0" animBg="1"/>
      <p:bldP spid="25" grpId="1"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1" y="699542"/>
            <a:ext cx="4040188" cy="1080120"/>
          </a:xfrm>
        </p:spPr>
        <p:txBody>
          <a:bodyPr>
            <a:normAutofit fontScale="92500"/>
          </a:bodyPr>
          <a:lstStyle/>
          <a:p>
            <a:r>
              <a:rPr lang="de-AT" b="0" smtClean="0">
                <a:solidFill>
                  <a:srgbClr val="00B0F0"/>
                </a:solidFill>
              </a:rPr>
              <a:t>Shrinivasan and van Wijk, 2008</a:t>
            </a:r>
            <a:br>
              <a:rPr lang="de-AT" b="0" smtClean="0">
                <a:solidFill>
                  <a:srgbClr val="00B0F0"/>
                </a:solidFill>
              </a:rPr>
            </a:br>
            <a:r>
              <a:rPr lang="en-US" b="0" smtClean="0"/>
              <a:t>Supporting the Analytical Reasoning Process in Information Visualization</a:t>
            </a:r>
            <a:endParaRPr lang="de-AT" b="0" dirty="0"/>
          </a:p>
        </p:txBody>
      </p:sp>
      <p:sp>
        <p:nvSpPr>
          <p:cNvPr id="6" name="Text Placeholder 5"/>
          <p:cNvSpPr>
            <a:spLocks noGrp="1"/>
          </p:cNvSpPr>
          <p:nvPr>
            <p:ph type="body" sz="quarter" idx="3"/>
          </p:nvPr>
        </p:nvSpPr>
        <p:spPr>
          <a:xfrm>
            <a:off x="4645027" y="699542"/>
            <a:ext cx="4041775" cy="1080120"/>
          </a:xfrm>
        </p:spPr>
        <p:txBody>
          <a:bodyPr>
            <a:normAutofit/>
          </a:bodyPr>
          <a:lstStyle/>
          <a:p>
            <a:r>
              <a:rPr lang="de-AT" sz="1900" b="0" smtClean="0">
                <a:solidFill>
                  <a:srgbClr val="00B0F0"/>
                </a:solidFill>
              </a:rPr>
              <a:t>Wohlfahrt and Hauser, 2007</a:t>
            </a:r>
            <a:br>
              <a:rPr lang="de-AT" sz="1900" b="0" smtClean="0">
                <a:solidFill>
                  <a:srgbClr val="00B0F0"/>
                </a:solidFill>
              </a:rPr>
            </a:br>
            <a:r>
              <a:rPr lang="en-US" sz="1900" b="0" smtClean="0"/>
              <a:t>Story Telling for Presentation in Volume Visualization</a:t>
            </a:r>
            <a:endParaRPr lang="de-AT" sz="1900" b="0" dirty="0"/>
          </a:p>
        </p:txBody>
      </p:sp>
      <p:pic>
        <p:nvPicPr>
          <p:cNvPr id="1026" name="Picture 2" descr="D:\Desktop\presentation.js\assets\related_work\haus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849" y="1919416"/>
            <a:ext cx="395813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esktop\presentation.js\assets\related_work\wij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02" y="1919416"/>
            <a:ext cx="3929186" cy="2376264"/>
          </a:xfrm>
          <a:prstGeom prst="rect">
            <a:avLst/>
          </a:prstGeom>
          <a:noFill/>
          <a:extLst>
            <a:ext uri="{909E8E84-426E-40DD-AFC4-6F175D3DCCD1}">
              <a14:hiddenFill xmlns:a14="http://schemas.microsoft.com/office/drawing/2010/main">
                <a:solidFill>
                  <a:srgbClr val="FFFFFF"/>
                </a:solidFill>
              </a14:hiddenFill>
            </a:ext>
          </a:extLst>
        </p:spPr>
      </p:pic>
      <p:sp>
        <p:nvSpPr>
          <p:cNvPr id="3" name="Fußzeilenplatzhalter 2"/>
          <p:cNvSpPr>
            <a:spLocks noGrp="1"/>
          </p:cNvSpPr>
          <p:nvPr>
            <p:ph type="ftr" sz="quarter" idx="10"/>
          </p:nvPr>
        </p:nvSpPr>
        <p:spPr>
          <a:xfrm>
            <a:off x="0" y="4890195"/>
            <a:ext cx="2895600" cy="273843"/>
          </a:xfrm>
        </p:spPr>
        <p:txBody>
          <a:bodyPr/>
          <a:lstStyle/>
          <a:p>
            <a:r>
              <a:rPr lang="de-AT" dirty="0" smtClean="0"/>
              <a:t>Samuel </a:t>
            </a:r>
            <a:r>
              <a:rPr lang="de-AT" dirty="0" err="1" smtClean="0"/>
              <a:t>Gratzl</a:t>
            </a:r>
            <a:endParaRPr lang="de-AT" dirty="0"/>
          </a:p>
        </p:txBody>
      </p:sp>
      <p:sp>
        <p:nvSpPr>
          <p:cNvPr id="4" name="Foliennummernplatzhalter 3"/>
          <p:cNvSpPr>
            <a:spLocks noGrp="1"/>
          </p:cNvSpPr>
          <p:nvPr>
            <p:ph type="sldNum" sz="quarter" idx="11"/>
          </p:nvPr>
        </p:nvSpPr>
        <p:spPr>
          <a:xfrm>
            <a:off x="6995678" y="4890195"/>
            <a:ext cx="2133600" cy="273843"/>
          </a:xfrm>
        </p:spPr>
        <p:txBody>
          <a:bodyPr/>
          <a:lstStyle/>
          <a:p>
            <a:fld id="{23E7C59B-2D79-4572-A72F-95D49BF03B51}" type="slidenum">
              <a:rPr lang="de-AT" smtClean="0"/>
              <a:t>13</a:t>
            </a:fld>
            <a:endParaRPr lang="de-AT" dirty="0"/>
          </a:p>
        </p:txBody>
      </p:sp>
    </p:spTree>
    <p:extLst>
      <p:ext uri="{BB962C8B-B14F-4D97-AF65-F5344CB8AC3E}">
        <p14:creationId xmlns:p14="http://schemas.microsoft.com/office/powerpoint/2010/main" val="37381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endCondLst>
                                    <p:cond evt="onNext" delay="0">
                                      <p:tgtEl>
                                        <p:sldTgt/>
                                      </p:tgtEl>
                                    </p:cond>
                                  </p:endCondLst>
                                  <p:childTnLst>
                                    <p:set>
                                      <p:cBhvr rctx="PPT">
                                        <p:cTn id="6" dur="indefinite"/>
                                        <p:tgtEl>
                                          <p:spTgt spid="6">
                                            <p:txEl>
                                              <p:pRg st="0" end="0"/>
                                            </p:txEl>
                                          </p:spTgt>
                                        </p:tgtEl>
                                        <p:attrNameLst>
                                          <p:attrName>style.opacity</p:attrName>
                                        </p:attrNameLst>
                                      </p:cBhvr>
                                      <p:to>
                                        <p:strVal val="0.25"/>
                                      </p:to>
                                    </p:set>
                                    <p:animEffect filter="image" prLst="opacity: 0.25">
                                      <p:cBhvr rctx="IE">
                                        <p:cTn id="7" dur="indefinite"/>
                                        <p:tgtEl>
                                          <p:spTgt spid="6">
                                            <p:txEl>
                                              <p:pRg st="0" end="0"/>
                                            </p:txEl>
                                          </p:spTgt>
                                        </p:tgtEl>
                                      </p:cBhvr>
                                    </p:animEffect>
                                  </p:childTnLst>
                                </p:cTn>
                              </p:par>
                              <p:par>
                                <p:cTn id="8" presetID="9" presetClass="emph" presetSubtype="0" nodeType="withEffect">
                                  <p:stCondLst>
                                    <p:cond delay="0"/>
                                  </p:stCondLst>
                                  <p:endCondLst>
                                    <p:cond evt="onNext" delay="0">
                                      <p:tgtEl>
                                        <p:sldTgt/>
                                      </p:tgtEl>
                                    </p:cond>
                                  </p:endCondLst>
                                  <p:childTnLst>
                                    <p:set>
                                      <p:cBhvr rctx="PPT">
                                        <p:cTn id="9" dur="indefinite"/>
                                        <p:tgtEl>
                                          <p:spTgt spid="1026"/>
                                        </p:tgtEl>
                                        <p:attrNameLst>
                                          <p:attrName>style.opacity</p:attrName>
                                        </p:attrNameLst>
                                      </p:cBhvr>
                                      <p:to>
                                        <p:strVal val="0.25"/>
                                      </p:to>
                                    </p:set>
                                    <p:animEffect filter="image" prLst="opacity: 0.25">
                                      <p:cBhvr rctx="IE">
                                        <p:cTn id="10" dur="indefinite"/>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grpId="0" nodeType="clickEffect">
                                  <p:stCondLst>
                                    <p:cond delay="0"/>
                                  </p:stCondLst>
                                  <p:childTnLst>
                                    <p:set>
                                      <p:cBhvr rctx="PPT">
                                        <p:cTn id="14" dur="indefinite"/>
                                        <p:tgtEl>
                                          <p:spTgt spid="5">
                                            <p:txEl>
                                              <p:pRg st="0" end="0"/>
                                            </p:txEl>
                                          </p:spTgt>
                                        </p:tgtEl>
                                        <p:attrNameLst>
                                          <p:attrName>style.opacity</p:attrName>
                                        </p:attrNameLst>
                                      </p:cBhvr>
                                      <p:to>
                                        <p:strVal val="0.25"/>
                                      </p:to>
                                    </p:set>
                                    <p:animEffect filter="image" prLst="opacity: 0.25">
                                      <p:cBhvr rctx="IE">
                                        <p:cTn id="15" dur="indefinite"/>
                                        <p:tgtEl>
                                          <p:spTgt spid="5">
                                            <p:txEl>
                                              <p:pRg st="0" end="0"/>
                                            </p:txEl>
                                          </p:spTgt>
                                        </p:tgtEl>
                                      </p:cBhvr>
                                    </p:animEffect>
                                  </p:childTnLst>
                                </p:cTn>
                              </p:par>
                              <p:par>
                                <p:cTn id="16" presetID="9" presetClass="emph" presetSubtype="0" nodeType="withEffect">
                                  <p:stCondLst>
                                    <p:cond delay="0"/>
                                  </p:stCondLst>
                                  <p:childTnLst>
                                    <p:set>
                                      <p:cBhvr rctx="PPT">
                                        <p:cTn id="17" dur="indefinite"/>
                                        <p:tgtEl>
                                          <p:spTgt spid="1027"/>
                                        </p:tgtEl>
                                        <p:attrNameLst>
                                          <p:attrName>style.opacity</p:attrName>
                                        </p:attrNameLst>
                                      </p:cBhvr>
                                      <p:to>
                                        <p:strVal val="0.25"/>
                                      </p:to>
                                    </p:set>
                                    <p:animEffect filter="image" prLst="opacity: 0.25">
                                      <p:cBhvr rctx="IE">
                                        <p:cTn id="18" dur="indefinite"/>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353825" y="737053"/>
            <a:ext cx="4522431" cy="3896553"/>
            <a:chOff x="2353825" y="737053"/>
            <a:chExt cx="4522431" cy="3896553"/>
          </a:xfrm>
        </p:grpSpPr>
        <p:sp>
          <p:nvSpPr>
            <p:cNvPr id="27" name="presentation"/>
            <p:cNvSpPr txBox="1"/>
            <p:nvPr/>
          </p:nvSpPr>
          <p:spPr>
            <a:xfrm>
              <a:off x="4881799" y="4106839"/>
              <a:ext cx="1994457" cy="523220"/>
            </a:xfrm>
            <a:prstGeom prst="rect">
              <a:avLst/>
            </a:prstGeom>
            <a:noFill/>
          </p:spPr>
          <p:txBody>
            <a:bodyPr wrap="none" rtlCol="0">
              <a:spAutoFit/>
            </a:bodyPr>
            <a:lstStyle/>
            <a:p>
              <a:r>
                <a:rPr lang="en-US" sz="2800" dirty="0" smtClean="0">
                  <a:latin typeface="Yantramanav Light" panose="02000000000000000000" pitchFamily="2" charset="0"/>
                  <a:cs typeface="Yantramanav Light" panose="02000000000000000000" pitchFamily="2" charset="0"/>
                </a:rPr>
                <a:t>Presentation</a:t>
              </a:r>
              <a:endParaRPr lang="en-US" sz="2000" dirty="0">
                <a:latin typeface="Yantramanav Light" panose="02000000000000000000" pitchFamily="2" charset="0"/>
                <a:cs typeface="Yantramanav Light" panose="02000000000000000000" pitchFamily="2" charset="0"/>
              </a:endParaRPr>
            </a:p>
          </p:txBody>
        </p:sp>
        <p:sp>
          <p:nvSpPr>
            <p:cNvPr id="28" name="authoring"/>
            <p:cNvSpPr txBox="1"/>
            <p:nvPr/>
          </p:nvSpPr>
          <p:spPr>
            <a:xfrm>
              <a:off x="3707843" y="737053"/>
              <a:ext cx="1576072" cy="523220"/>
            </a:xfrm>
            <a:prstGeom prst="rect">
              <a:avLst/>
            </a:prstGeom>
            <a:noFill/>
          </p:spPr>
          <p:txBody>
            <a:bodyPr wrap="none" rtlCol="0">
              <a:spAutoFit/>
            </a:bodyPr>
            <a:lstStyle/>
            <a:p>
              <a:r>
                <a:rPr lang="en-US" sz="2800" dirty="0" smtClean="0">
                  <a:latin typeface="Yantramanav Light" panose="02000000000000000000" pitchFamily="2" charset="0"/>
                  <a:cs typeface="Yantramanav Light" panose="02000000000000000000" pitchFamily="2" charset="0"/>
                </a:rPr>
                <a:t>Authoring</a:t>
              </a:r>
              <a:endParaRPr lang="en-US" sz="2000" dirty="0">
                <a:latin typeface="Yantramanav Light" panose="02000000000000000000" pitchFamily="2" charset="0"/>
                <a:cs typeface="Yantramanav Light" panose="02000000000000000000" pitchFamily="2" charset="0"/>
              </a:endParaRPr>
            </a:p>
          </p:txBody>
        </p:sp>
        <p:sp>
          <p:nvSpPr>
            <p:cNvPr id="29" name="exploration"/>
            <p:cNvSpPr txBox="1"/>
            <p:nvPr/>
          </p:nvSpPr>
          <p:spPr>
            <a:xfrm>
              <a:off x="2353825" y="4110386"/>
              <a:ext cx="1786066" cy="523220"/>
            </a:xfrm>
            <a:prstGeom prst="rect">
              <a:avLst/>
            </a:prstGeom>
            <a:noFill/>
          </p:spPr>
          <p:txBody>
            <a:bodyPr wrap="none" rtlCol="0">
              <a:spAutoFit/>
            </a:bodyPr>
            <a:lstStyle/>
            <a:p>
              <a:r>
                <a:rPr lang="de-AT" sz="2800" dirty="0" smtClean="0">
                  <a:latin typeface="Yantramanav Light" panose="02000000000000000000" pitchFamily="2" charset="0"/>
                  <a:cs typeface="Yantramanav Light" panose="02000000000000000000" pitchFamily="2" charset="0"/>
                </a:rPr>
                <a:t>Exploration</a:t>
              </a:r>
              <a:endParaRPr lang="en-US" sz="2000" dirty="0">
                <a:latin typeface="Yantramanav Light" panose="02000000000000000000" pitchFamily="2" charset="0"/>
                <a:cs typeface="Yantramanav Light" panose="02000000000000000000" pitchFamily="2" charset="0"/>
              </a:endParaRPr>
            </a:p>
          </p:txBody>
        </p:sp>
        <p:grpSp>
          <p:nvGrpSpPr>
            <p:cNvPr id="30" name="Gruppieren 29"/>
            <p:cNvGrpSpPr/>
            <p:nvPr/>
          </p:nvGrpSpPr>
          <p:grpSpPr>
            <a:xfrm>
              <a:off x="2891433" y="1170517"/>
              <a:ext cx="3174989" cy="3096344"/>
              <a:chOff x="2852738" y="1038225"/>
              <a:chExt cx="2711450" cy="2652713"/>
            </a:xfrm>
          </p:grpSpPr>
          <p:sp>
            <p:nvSpPr>
              <p:cNvPr id="31" name="Line 5"/>
              <p:cNvSpPr>
                <a:spLocks noChangeShapeType="1"/>
              </p:cNvSpPr>
              <p:nvPr/>
            </p:nvSpPr>
            <p:spPr bwMode="auto">
              <a:xfrm flipV="1">
                <a:off x="3324226" y="2767013"/>
                <a:ext cx="334963" cy="255588"/>
              </a:xfrm>
              <a:prstGeom prst="line">
                <a:avLst/>
              </a:prstGeom>
              <a:noFill/>
              <a:ln w="31750">
                <a:solidFill>
                  <a:srgbClr val="FFFFFF"/>
                </a:solidFill>
                <a:prstDash val="sysDash"/>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6"/>
              <p:cNvSpPr>
                <a:spLocks noEditPoints="1"/>
              </p:cNvSpPr>
              <p:nvPr/>
            </p:nvSpPr>
            <p:spPr bwMode="auto">
              <a:xfrm>
                <a:off x="3968751" y="1038225"/>
                <a:ext cx="479425" cy="479425"/>
              </a:xfrm>
              <a:custGeom>
                <a:avLst/>
                <a:gdLst>
                  <a:gd name="T0" fmla="*/ 270 w 603"/>
                  <a:gd name="T1" fmla="*/ 1 h 605"/>
                  <a:gd name="T2" fmla="*/ 157 w 603"/>
                  <a:gd name="T3" fmla="*/ 36 h 605"/>
                  <a:gd name="T4" fmla="*/ 68 w 603"/>
                  <a:gd name="T5" fmla="*/ 110 h 605"/>
                  <a:gd name="T6" fmla="*/ 12 w 603"/>
                  <a:gd name="T7" fmla="*/ 213 h 605"/>
                  <a:gd name="T8" fmla="*/ 0 w 603"/>
                  <a:gd name="T9" fmla="*/ 302 h 605"/>
                  <a:gd name="T10" fmla="*/ 12 w 603"/>
                  <a:gd name="T11" fmla="*/ 393 h 605"/>
                  <a:gd name="T12" fmla="*/ 68 w 603"/>
                  <a:gd name="T13" fmla="*/ 496 h 605"/>
                  <a:gd name="T14" fmla="*/ 157 w 603"/>
                  <a:gd name="T15" fmla="*/ 569 h 605"/>
                  <a:gd name="T16" fmla="*/ 270 w 603"/>
                  <a:gd name="T17" fmla="*/ 603 h 605"/>
                  <a:gd name="T18" fmla="*/ 332 w 603"/>
                  <a:gd name="T19" fmla="*/ 603 h 605"/>
                  <a:gd name="T20" fmla="*/ 445 w 603"/>
                  <a:gd name="T21" fmla="*/ 569 h 605"/>
                  <a:gd name="T22" fmla="*/ 534 w 603"/>
                  <a:gd name="T23" fmla="*/ 496 h 605"/>
                  <a:gd name="T24" fmla="*/ 590 w 603"/>
                  <a:gd name="T25" fmla="*/ 393 h 605"/>
                  <a:gd name="T26" fmla="*/ 603 w 603"/>
                  <a:gd name="T27" fmla="*/ 302 h 605"/>
                  <a:gd name="T28" fmla="*/ 590 w 603"/>
                  <a:gd name="T29" fmla="*/ 213 h 605"/>
                  <a:gd name="T30" fmla="*/ 534 w 603"/>
                  <a:gd name="T31" fmla="*/ 110 h 605"/>
                  <a:gd name="T32" fmla="*/ 445 w 603"/>
                  <a:gd name="T33" fmla="*/ 36 h 605"/>
                  <a:gd name="T34" fmla="*/ 332 w 603"/>
                  <a:gd name="T35" fmla="*/ 1 h 605"/>
                  <a:gd name="T36" fmla="*/ 393 w 603"/>
                  <a:gd name="T37" fmla="*/ 107 h 605"/>
                  <a:gd name="T38" fmla="*/ 415 w 603"/>
                  <a:gd name="T39" fmla="*/ 116 h 605"/>
                  <a:gd name="T40" fmla="*/ 473 w 603"/>
                  <a:gd name="T41" fmla="*/ 178 h 605"/>
                  <a:gd name="T42" fmla="*/ 473 w 603"/>
                  <a:gd name="T43" fmla="*/ 201 h 605"/>
                  <a:gd name="T44" fmla="*/ 430 w 603"/>
                  <a:gd name="T45" fmla="*/ 248 h 605"/>
                  <a:gd name="T46" fmla="*/ 372 w 603"/>
                  <a:gd name="T47" fmla="*/ 116 h 605"/>
                  <a:gd name="T48" fmla="*/ 393 w 603"/>
                  <a:gd name="T49" fmla="*/ 107 h 605"/>
                  <a:gd name="T50" fmla="*/ 415 w 603"/>
                  <a:gd name="T51" fmla="*/ 262 h 605"/>
                  <a:gd name="T52" fmla="*/ 132 w 603"/>
                  <a:gd name="T53" fmla="*/ 451 h 605"/>
                  <a:gd name="T54" fmla="*/ 321 w 603"/>
                  <a:gd name="T55" fmla="*/ 168 h 605"/>
                  <a:gd name="T56" fmla="*/ 326 w 603"/>
                  <a:gd name="T57" fmla="*/ 207 h 605"/>
                  <a:gd name="T58" fmla="*/ 202 w 603"/>
                  <a:gd name="T59" fmla="*/ 331 h 605"/>
                  <a:gd name="T60" fmla="*/ 200 w 603"/>
                  <a:gd name="T61" fmla="*/ 334 h 605"/>
                  <a:gd name="T62" fmla="*/ 205 w 603"/>
                  <a:gd name="T63" fmla="*/ 340 h 605"/>
                  <a:gd name="T64" fmla="*/ 209 w 603"/>
                  <a:gd name="T65" fmla="*/ 339 h 605"/>
                  <a:gd name="T66" fmla="*/ 333 w 603"/>
                  <a:gd name="T67" fmla="*/ 213 h 605"/>
                  <a:gd name="T68" fmla="*/ 333 w 603"/>
                  <a:gd name="T69" fmla="*/ 207 h 605"/>
                  <a:gd name="T70" fmla="*/ 182 w 603"/>
                  <a:gd name="T71" fmla="*/ 348 h 605"/>
                  <a:gd name="T72" fmla="*/ 163 w 603"/>
                  <a:gd name="T73" fmla="*/ 393 h 605"/>
                  <a:gd name="T74" fmla="*/ 191 w 603"/>
                  <a:gd name="T75" fmla="*/ 422 h 605"/>
                  <a:gd name="T76" fmla="*/ 235 w 603"/>
                  <a:gd name="T77" fmla="*/ 4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3" h="605">
                    <a:moveTo>
                      <a:pt x="301" y="0"/>
                    </a:moveTo>
                    <a:lnTo>
                      <a:pt x="270" y="1"/>
                    </a:lnTo>
                    <a:lnTo>
                      <a:pt x="211" y="13"/>
                    </a:lnTo>
                    <a:lnTo>
                      <a:pt x="157" y="36"/>
                    </a:lnTo>
                    <a:lnTo>
                      <a:pt x="108" y="69"/>
                    </a:lnTo>
                    <a:lnTo>
                      <a:pt x="68" y="110"/>
                    </a:lnTo>
                    <a:lnTo>
                      <a:pt x="34" y="159"/>
                    </a:lnTo>
                    <a:lnTo>
                      <a:pt x="12" y="213"/>
                    </a:lnTo>
                    <a:lnTo>
                      <a:pt x="0" y="272"/>
                    </a:lnTo>
                    <a:lnTo>
                      <a:pt x="0" y="302"/>
                    </a:lnTo>
                    <a:lnTo>
                      <a:pt x="0" y="334"/>
                    </a:lnTo>
                    <a:lnTo>
                      <a:pt x="12" y="393"/>
                    </a:lnTo>
                    <a:lnTo>
                      <a:pt x="34" y="448"/>
                    </a:lnTo>
                    <a:lnTo>
                      <a:pt x="68" y="496"/>
                    </a:lnTo>
                    <a:lnTo>
                      <a:pt x="108" y="537"/>
                    </a:lnTo>
                    <a:lnTo>
                      <a:pt x="157" y="569"/>
                    </a:lnTo>
                    <a:lnTo>
                      <a:pt x="211" y="591"/>
                    </a:lnTo>
                    <a:lnTo>
                      <a:pt x="270" y="603"/>
                    </a:lnTo>
                    <a:lnTo>
                      <a:pt x="301" y="605"/>
                    </a:lnTo>
                    <a:lnTo>
                      <a:pt x="332" y="603"/>
                    </a:lnTo>
                    <a:lnTo>
                      <a:pt x="390" y="591"/>
                    </a:lnTo>
                    <a:lnTo>
                      <a:pt x="445" y="569"/>
                    </a:lnTo>
                    <a:lnTo>
                      <a:pt x="493" y="537"/>
                    </a:lnTo>
                    <a:lnTo>
                      <a:pt x="534" y="496"/>
                    </a:lnTo>
                    <a:lnTo>
                      <a:pt x="567" y="448"/>
                    </a:lnTo>
                    <a:lnTo>
                      <a:pt x="590" y="393"/>
                    </a:lnTo>
                    <a:lnTo>
                      <a:pt x="602" y="334"/>
                    </a:lnTo>
                    <a:lnTo>
                      <a:pt x="603" y="302"/>
                    </a:lnTo>
                    <a:lnTo>
                      <a:pt x="602" y="272"/>
                    </a:lnTo>
                    <a:lnTo>
                      <a:pt x="590" y="213"/>
                    </a:lnTo>
                    <a:lnTo>
                      <a:pt x="567" y="159"/>
                    </a:lnTo>
                    <a:lnTo>
                      <a:pt x="534" y="110"/>
                    </a:lnTo>
                    <a:lnTo>
                      <a:pt x="493" y="69"/>
                    </a:lnTo>
                    <a:lnTo>
                      <a:pt x="445" y="36"/>
                    </a:lnTo>
                    <a:lnTo>
                      <a:pt x="390" y="13"/>
                    </a:lnTo>
                    <a:lnTo>
                      <a:pt x="332" y="1"/>
                    </a:lnTo>
                    <a:lnTo>
                      <a:pt x="301" y="0"/>
                    </a:lnTo>
                    <a:close/>
                    <a:moveTo>
                      <a:pt x="393" y="107"/>
                    </a:moveTo>
                    <a:lnTo>
                      <a:pt x="406" y="109"/>
                    </a:lnTo>
                    <a:lnTo>
                      <a:pt x="415" y="116"/>
                    </a:lnTo>
                    <a:lnTo>
                      <a:pt x="467" y="169"/>
                    </a:lnTo>
                    <a:lnTo>
                      <a:pt x="473" y="178"/>
                    </a:lnTo>
                    <a:lnTo>
                      <a:pt x="475" y="190"/>
                    </a:lnTo>
                    <a:lnTo>
                      <a:pt x="473" y="201"/>
                    </a:lnTo>
                    <a:lnTo>
                      <a:pt x="467" y="210"/>
                    </a:lnTo>
                    <a:lnTo>
                      <a:pt x="430" y="248"/>
                    </a:lnTo>
                    <a:lnTo>
                      <a:pt x="336" y="154"/>
                    </a:lnTo>
                    <a:lnTo>
                      <a:pt x="372" y="116"/>
                    </a:lnTo>
                    <a:lnTo>
                      <a:pt x="381" y="109"/>
                    </a:lnTo>
                    <a:lnTo>
                      <a:pt x="393" y="107"/>
                    </a:lnTo>
                    <a:close/>
                    <a:moveTo>
                      <a:pt x="321" y="168"/>
                    </a:moveTo>
                    <a:lnTo>
                      <a:pt x="415" y="262"/>
                    </a:lnTo>
                    <a:lnTo>
                      <a:pt x="228" y="451"/>
                    </a:lnTo>
                    <a:lnTo>
                      <a:pt x="132" y="451"/>
                    </a:lnTo>
                    <a:lnTo>
                      <a:pt x="132" y="357"/>
                    </a:lnTo>
                    <a:lnTo>
                      <a:pt x="321" y="168"/>
                    </a:lnTo>
                    <a:close/>
                    <a:moveTo>
                      <a:pt x="329" y="207"/>
                    </a:moveTo>
                    <a:lnTo>
                      <a:pt x="326" y="207"/>
                    </a:lnTo>
                    <a:lnTo>
                      <a:pt x="324" y="209"/>
                    </a:lnTo>
                    <a:lnTo>
                      <a:pt x="202" y="331"/>
                    </a:lnTo>
                    <a:lnTo>
                      <a:pt x="200" y="333"/>
                    </a:lnTo>
                    <a:lnTo>
                      <a:pt x="200" y="334"/>
                    </a:lnTo>
                    <a:lnTo>
                      <a:pt x="202" y="339"/>
                    </a:lnTo>
                    <a:lnTo>
                      <a:pt x="205" y="340"/>
                    </a:lnTo>
                    <a:lnTo>
                      <a:pt x="208" y="339"/>
                    </a:lnTo>
                    <a:lnTo>
                      <a:pt x="209" y="339"/>
                    </a:lnTo>
                    <a:lnTo>
                      <a:pt x="332" y="215"/>
                    </a:lnTo>
                    <a:lnTo>
                      <a:pt x="333" y="213"/>
                    </a:lnTo>
                    <a:lnTo>
                      <a:pt x="333" y="212"/>
                    </a:lnTo>
                    <a:lnTo>
                      <a:pt x="333" y="207"/>
                    </a:lnTo>
                    <a:lnTo>
                      <a:pt x="329" y="207"/>
                    </a:lnTo>
                    <a:close/>
                    <a:moveTo>
                      <a:pt x="182" y="348"/>
                    </a:moveTo>
                    <a:lnTo>
                      <a:pt x="163" y="369"/>
                    </a:lnTo>
                    <a:lnTo>
                      <a:pt x="163" y="393"/>
                    </a:lnTo>
                    <a:lnTo>
                      <a:pt x="191" y="393"/>
                    </a:lnTo>
                    <a:lnTo>
                      <a:pt x="191" y="422"/>
                    </a:lnTo>
                    <a:lnTo>
                      <a:pt x="215" y="422"/>
                    </a:lnTo>
                    <a:lnTo>
                      <a:pt x="235" y="401"/>
                    </a:lnTo>
                    <a:lnTo>
                      <a:pt x="182"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Line 17"/>
              <p:cNvSpPr>
                <a:spLocks noChangeShapeType="1"/>
              </p:cNvSpPr>
              <p:nvPr/>
            </p:nvSpPr>
            <p:spPr bwMode="auto">
              <a:xfrm>
                <a:off x="4208463" y="1533525"/>
                <a:ext cx="0" cy="300038"/>
              </a:xfrm>
              <a:prstGeom prst="line">
                <a:avLst/>
              </a:prstGeom>
              <a:noFill/>
              <a:ln w="31750">
                <a:solidFill>
                  <a:srgbClr val="FFFFFF"/>
                </a:solidFill>
                <a:prstDash val="sysDash"/>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19"/>
              <p:cNvSpPr>
                <a:spLocks noChangeShapeType="1"/>
              </p:cNvSpPr>
              <p:nvPr/>
            </p:nvSpPr>
            <p:spPr bwMode="auto">
              <a:xfrm>
                <a:off x="4760913" y="2767013"/>
                <a:ext cx="336550" cy="239713"/>
              </a:xfrm>
              <a:prstGeom prst="line">
                <a:avLst/>
              </a:prstGeom>
              <a:noFill/>
              <a:ln w="31750">
                <a:solidFill>
                  <a:srgbClr val="FFFFFF"/>
                </a:solidFill>
                <a:prstDash val="sysDash"/>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49"/>
              <p:cNvSpPr>
                <a:spLocks/>
              </p:cNvSpPr>
              <p:nvPr/>
            </p:nvSpPr>
            <p:spPr bwMode="auto">
              <a:xfrm>
                <a:off x="3408363" y="1935163"/>
                <a:ext cx="1597025" cy="1279525"/>
              </a:xfrm>
              <a:custGeom>
                <a:avLst/>
                <a:gdLst>
                  <a:gd name="T0" fmla="*/ 403 w 2011"/>
                  <a:gd name="T1" fmla="*/ 0 h 1613"/>
                  <a:gd name="T2" fmla="*/ 1610 w 2011"/>
                  <a:gd name="T3" fmla="*/ 0 h 1613"/>
                  <a:gd name="T4" fmla="*/ 2011 w 2011"/>
                  <a:gd name="T5" fmla="*/ 402 h 1613"/>
                  <a:gd name="T6" fmla="*/ 1006 w 2011"/>
                  <a:gd name="T7" fmla="*/ 1613 h 1613"/>
                  <a:gd name="T8" fmla="*/ 0 w 2011"/>
                  <a:gd name="T9" fmla="*/ 402 h 1613"/>
                  <a:gd name="T10" fmla="*/ 403 w 2011"/>
                  <a:gd name="T11" fmla="*/ 0 h 1613"/>
                </a:gdLst>
                <a:ahLst/>
                <a:cxnLst>
                  <a:cxn ang="0">
                    <a:pos x="T0" y="T1"/>
                  </a:cxn>
                  <a:cxn ang="0">
                    <a:pos x="T2" y="T3"/>
                  </a:cxn>
                  <a:cxn ang="0">
                    <a:pos x="T4" y="T5"/>
                  </a:cxn>
                  <a:cxn ang="0">
                    <a:pos x="T6" y="T7"/>
                  </a:cxn>
                  <a:cxn ang="0">
                    <a:pos x="T8" y="T9"/>
                  </a:cxn>
                  <a:cxn ang="0">
                    <a:pos x="T10" y="T11"/>
                  </a:cxn>
                </a:cxnLst>
                <a:rect l="0" t="0" r="r" b="b"/>
                <a:pathLst>
                  <a:path w="2011" h="1613">
                    <a:moveTo>
                      <a:pt x="403" y="0"/>
                    </a:moveTo>
                    <a:lnTo>
                      <a:pt x="1610" y="0"/>
                    </a:lnTo>
                    <a:lnTo>
                      <a:pt x="2011" y="402"/>
                    </a:lnTo>
                    <a:lnTo>
                      <a:pt x="1006" y="1613"/>
                    </a:lnTo>
                    <a:lnTo>
                      <a:pt x="0" y="402"/>
                    </a:lnTo>
                    <a:lnTo>
                      <a:pt x="403" y="0"/>
                    </a:lnTo>
                    <a:close/>
                  </a:path>
                </a:pathLst>
              </a:custGeom>
              <a:noFill/>
              <a:ln w="80963">
                <a:solidFill>
                  <a:srgbClr val="0B172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64"/>
              <p:cNvSpPr>
                <a:spLocks/>
              </p:cNvSpPr>
              <p:nvPr/>
            </p:nvSpPr>
            <p:spPr bwMode="auto">
              <a:xfrm>
                <a:off x="2913063" y="1300163"/>
                <a:ext cx="1012825" cy="1643063"/>
              </a:xfrm>
              <a:custGeom>
                <a:avLst/>
                <a:gdLst>
                  <a:gd name="T0" fmla="*/ 82 w 1277"/>
                  <a:gd name="T1" fmla="*/ 2071 h 2071"/>
                  <a:gd name="T2" fmla="*/ 59 w 1277"/>
                  <a:gd name="T3" fmla="*/ 1986 h 2071"/>
                  <a:gd name="T4" fmla="*/ 26 w 1277"/>
                  <a:gd name="T5" fmla="*/ 1820 h 2071"/>
                  <a:gd name="T6" fmla="*/ 6 w 1277"/>
                  <a:gd name="T7" fmla="*/ 1656 h 2071"/>
                  <a:gd name="T8" fmla="*/ 0 w 1277"/>
                  <a:gd name="T9" fmla="*/ 1496 h 2071"/>
                  <a:gd name="T10" fmla="*/ 9 w 1277"/>
                  <a:gd name="T11" fmla="*/ 1340 h 2071"/>
                  <a:gd name="T12" fmla="*/ 33 w 1277"/>
                  <a:gd name="T13" fmla="*/ 1187 h 2071"/>
                  <a:gd name="T14" fmla="*/ 74 w 1277"/>
                  <a:gd name="T15" fmla="*/ 1040 h 2071"/>
                  <a:gd name="T16" fmla="*/ 128 w 1277"/>
                  <a:gd name="T17" fmla="*/ 898 h 2071"/>
                  <a:gd name="T18" fmla="*/ 199 w 1277"/>
                  <a:gd name="T19" fmla="*/ 762 h 2071"/>
                  <a:gd name="T20" fmla="*/ 287 w 1277"/>
                  <a:gd name="T21" fmla="*/ 634 h 2071"/>
                  <a:gd name="T22" fmla="*/ 391 w 1277"/>
                  <a:gd name="T23" fmla="*/ 512 h 2071"/>
                  <a:gd name="T24" fmla="*/ 512 w 1277"/>
                  <a:gd name="T25" fmla="*/ 398 h 2071"/>
                  <a:gd name="T26" fmla="*/ 651 w 1277"/>
                  <a:gd name="T27" fmla="*/ 293 h 2071"/>
                  <a:gd name="T28" fmla="*/ 808 w 1277"/>
                  <a:gd name="T29" fmla="*/ 196 h 2071"/>
                  <a:gd name="T30" fmla="*/ 981 w 1277"/>
                  <a:gd name="T31" fmla="*/ 110 h 2071"/>
                  <a:gd name="T32" fmla="*/ 1173 w 1277"/>
                  <a:gd name="T33" fmla="*/ 33 h 2071"/>
                  <a:gd name="T34" fmla="*/ 1277 w 1277"/>
                  <a:gd name="T35" fmla="*/ 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7" h="2071">
                    <a:moveTo>
                      <a:pt x="82" y="2071"/>
                    </a:moveTo>
                    <a:lnTo>
                      <a:pt x="59" y="1986"/>
                    </a:lnTo>
                    <a:lnTo>
                      <a:pt x="26" y="1820"/>
                    </a:lnTo>
                    <a:lnTo>
                      <a:pt x="6" y="1656"/>
                    </a:lnTo>
                    <a:lnTo>
                      <a:pt x="0" y="1496"/>
                    </a:lnTo>
                    <a:lnTo>
                      <a:pt x="9" y="1340"/>
                    </a:lnTo>
                    <a:lnTo>
                      <a:pt x="33" y="1187"/>
                    </a:lnTo>
                    <a:lnTo>
                      <a:pt x="74" y="1040"/>
                    </a:lnTo>
                    <a:lnTo>
                      <a:pt x="128" y="898"/>
                    </a:lnTo>
                    <a:lnTo>
                      <a:pt x="199" y="762"/>
                    </a:lnTo>
                    <a:lnTo>
                      <a:pt x="287" y="634"/>
                    </a:lnTo>
                    <a:lnTo>
                      <a:pt x="391" y="512"/>
                    </a:lnTo>
                    <a:lnTo>
                      <a:pt x="512" y="398"/>
                    </a:lnTo>
                    <a:lnTo>
                      <a:pt x="651" y="293"/>
                    </a:lnTo>
                    <a:lnTo>
                      <a:pt x="808" y="196"/>
                    </a:lnTo>
                    <a:lnTo>
                      <a:pt x="981" y="110"/>
                    </a:lnTo>
                    <a:lnTo>
                      <a:pt x="1173" y="33"/>
                    </a:lnTo>
                    <a:lnTo>
                      <a:pt x="1277" y="0"/>
                    </a:lnTo>
                  </a:path>
                </a:pathLst>
              </a:custGeom>
              <a:noFill/>
              <a:ln w="31750">
                <a:solidFill>
                  <a:srgbClr val="FFFFFF"/>
                </a:solidFill>
                <a:prstDash val="solid"/>
                <a:round/>
                <a:headEnd type="triangle" w="lg" len="lg"/>
                <a:tailEnd type="triangle"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67"/>
              <p:cNvSpPr>
                <a:spLocks/>
              </p:cNvSpPr>
              <p:nvPr/>
            </p:nvSpPr>
            <p:spPr bwMode="auto">
              <a:xfrm>
                <a:off x="4486276" y="1304925"/>
                <a:ext cx="996950" cy="1643063"/>
              </a:xfrm>
              <a:custGeom>
                <a:avLst/>
                <a:gdLst>
                  <a:gd name="T0" fmla="*/ 0 w 1255"/>
                  <a:gd name="T1" fmla="*/ 0 h 2071"/>
                  <a:gd name="T2" fmla="*/ 96 w 1255"/>
                  <a:gd name="T3" fmla="*/ 30 h 2071"/>
                  <a:gd name="T4" fmla="*/ 274 w 1255"/>
                  <a:gd name="T5" fmla="*/ 97 h 2071"/>
                  <a:gd name="T6" fmla="*/ 436 w 1255"/>
                  <a:gd name="T7" fmla="*/ 174 h 2071"/>
                  <a:gd name="T8" fmla="*/ 584 w 1255"/>
                  <a:gd name="T9" fmla="*/ 260 h 2071"/>
                  <a:gd name="T10" fmla="*/ 716 w 1255"/>
                  <a:gd name="T11" fmla="*/ 357 h 2071"/>
                  <a:gd name="T12" fmla="*/ 833 w 1255"/>
                  <a:gd name="T13" fmla="*/ 463 h 2071"/>
                  <a:gd name="T14" fmla="*/ 935 w 1255"/>
                  <a:gd name="T15" fmla="*/ 578 h 2071"/>
                  <a:gd name="T16" fmla="*/ 1024 w 1255"/>
                  <a:gd name="T17" fmla="*/ 702 h 2071"/>
                  <a:gd name="T18" fmla="*/ 1098 w 1255"/>
                  <a:gd name="T19" fmla="*/ 835 h 2071"/>
                  <a:gd name="T20" fmla="*/ 1157 w 1255"/>
                  <a:gd name="T21" fmla="*/ 975 h 2071"/>
                  <a:gd name="T22" fmla="*/ 1202 w 1255"/>
                  <a:gd name="T23" fmla="*/ 1124 h 2071"/>
                  <a:gd name="T24" fmla="*/ 1234 w 1255"/>
                  <a:gd name="T25" fmla="*/ 1280 h 2071"/>
                  <a:gd name="T26" fmla="*/ 1252 w 1255"/>
                  <a:gd name="T27" fmla="*/ 1444 h 2071"/>
                  <a:gd name="T28" fmla="*/ 1255 w 1255"/>
                  <a:gd name="T29" fmla="*/ 1614 h 2071"/>
                  <a:gd name="T30" fmla="*/ 1246 w 1255"/>
                  <a:gd name="T31" fmla="*/ 1792 h 2071"/>
                  <a:gd name="T32" fmla="*/ 1223 w 1255"/>
                  <a:gd name="T33" fmla="*/ 1977 h 2071"/>
                  <a:gd name="T34" fmla="*/ 1207 w 1255"/>
                  <a:gd name="T35" fmla="*/ 2071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5" h="2071">
                    <a:moveTo>
                      <a:pt x="0" y="0"/>
                    </a:moveTo>
                    <a:lnTo>
                      <a:pt x="96" y="30"/>
                    </a:lnTo>
                    <a:lnTo>
                      <a:pt x="274" y="97"/>
                    </a:lnTo>
                    <a:lnTo>
                      <a:pt x="436" y="174"/>
                    </a:lnTo>
                    <a:lnTo>
                      <a:pt x="584" y="260"/>
                    </a:lnTo>
                    <a:lnTo>
                      <a:pt x="716" y="357"/>
                    </a:lnTo>
                    <a:lnTo>
                      <a:pt x="833" y="463"/>
                    </a:lnTo>
                    <a:lnTo>
                      <a:pt x="935" y="578"/>
                    </a:lnTo>
                    <a:lnTo>
                      <a:pt x="1024" y="702"/>
                    </a:lnTo>
                    <a:lnTo>
                      <a:pt x="1098" y="835"/>
                    </a:lnTo>
                    <a:lnTo>
                      <a:pt x="1157" y="975"/>
                    </a:lnTo>
                    <a:lnTo>
                      <a:pt x="1202" y="1124"/>
                    </a:lnTo>
                    <a:lnTo>
                      <a:pt x="1234" y="1280"/>
                    </a:lnTo>
                    <a:lnTo>
                      <a:pt x="1252" y="1444"/>
                    </a:lnTo>
                    <a:lnTo>
                      <a:pt x="1255" y="1614"/>
                    </a:lnTo>
                    <a:lnTo>
                      <a:pt x="1246" y="1792"/>
                    </a:lnTo>
                    <a:lnTo>
                      <a:pt x="1223" y="1977"/>
                    </a:lnTo>
                    <a:lnTo>
                      <a:pt x="1207" y="2071"/>
                    </a:lnTo>
                  </a:path>
                </a:pathLst>
              </a:custGeom>
              <a:noFill/>
              <a:ln w="31750">
                <a:solidFill>
                  <a:srgbClr val="FFFFFF"/>
                </a:solidFill>
                <a:prstDash val="solid"/>
                <a:round/>
                <a:headEnd type="none" w="lg" len="lg"/>
                <a:tailEnd type="triangle"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69"/>
              <p:cNvSpPr>
                <a:spLocks noChangeShapeType="1"/>
              </p:cNvSpPr>
              <p:nvPr/>
            </p:nvSpPr>
            <p:spPr bwMode="auto">
              <a:xfrm flipH="1" flipV="1">
                <a:off x="4492626" y="1306513"/>
                <a:ext cx="141288" cy="46038"/>
              </a:xfrm>
              <a:prstGeom prst="line">
                <a:avLst/>
              </a:prstGeom>
              <a:noFill/>
              <a:ln w="317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70"/>
              <p:cNvSpPr>
                <a:spLocks/>
              </p:cNvSpPr>
              <p:nvPr/>
            </p:nvSpPr>
            <p:spPr bwMode="auto">
              <a:xfrm>
                <a:off x="4452938" y="1285875"/>
                <a:ext cx="222250" cy="147638"/>
              </a:xfrm>
              <a:custGeom>
                <a:avLst/>
                <a:gdLst>
                  <a:gd name="T0" fmla="*/ 221 w 281"/>
                  <a:gd name="T1" fmla="*/ 185 h 185"/>
                  <a:gd name="T2" fmla="*/ 0 w 281"/>
                  <a:gd name="T3" fmla="*/ 9 h 185"/>
                  <a:gd name="T4" fmla="*/ 281 w 281"/>
                  <a:gd name="T5" fmla="*/ 0 h 185"/>
                  <a:gd name="T6" fmla="*/ 260 w 281"/>
                  <a:gd name="T7" fmla="*/ 17 h 185"/>
                  <a:gd name="T8" fmla="*/ 230 w 281"/>
                  <a:gd name="T9" fmla="*/ 57 h 185"/>
                  <a:gd name="T10" fmla="*/ 215 w 281"/>
                  <a:gd name="T11" fmla="*/ 106 h 185"/>
                  <a:gd name="T12" fmla="*/ 215 w 281"/>
                  <a:gd name="T13" fmla="*/ 159 h 185"/>
                  <a:gd name="T14" fmla="*/ 221 w 281"/>
                  <a:gd name="T15" fmla="*/ 185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185">
                    <a:moveTo>
                      <a:pt x="221" y="185"/>
                    </a:moveTo>
                    <a:lnTo>
                      <a:pt x="0" y="9"/>
                    </a:lnTo>
                    <a:lnTo>
                      <a:pt x="281" y="0"/>
                    </a:lnTo>
                    <a:lnTo>
                      <a:pt x="260" y="17"/>
                    </a:lnTo>
                    <a:lnTo>
                      <a:pt x="230" y="57"/>
                    </a:lnTo>
                    <a:lnTo>
                      <a:pt x="215" y="106"/>
                    </a:lnTo>
                    <a:lnTo>
                      <a:pt x="215" y="159"/>
                    </a:lnTo>
                    <a:lnTo>
                      <a:pt x="221" y="185"/>
                    </a:lnTo>
                    <a:close/>
                  </a:path>
                </a:pathLst>
              </a:custGeom>
              <a:solidFill>
                <a:srgbClr val="000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71"/>
              <p:cNvSpPr>
                <a:spLocks noEditPoints="1"/>
              </p:cNvSpPr>
              <p:nvPr/>
            </p:nvSpPr>
            <p:spPr bwMode="auto">
              <a:xfrm>
                <a:off x="2852738" y="2978150"/>
                <a:ext cx="477838" cy="479425"/>
              </a:xfrm>
              <a:custGeom>
                <a:avLst/>
                <a:gdLst>
                  <a:gd name="T0" fmla="*/ 302 w 604"/>
                  <a:gd name="T1" fmla="*/ 0 h 605"/>
                  <a:gd name="T2" fmla="*/ 272 w 604"/>
                  <a:gd name="T3" fmla="*/ 0 h 605"/>
                  <a:gd name="T4" fmla="*/ 213 w 604"/>
                  <a:gd name="T5" fmla="*/ 12 h 605"/>
                  <a:gd name="T6" fmla="*/ 159 w 604"/>
                  <a:gd name="T7" fmla="*/ 36 h 605"/>
                  <a:gd name="T8" fmla="*/ 110 w 604"/>
                  <a:gd name="T9" fmla="*/ 68 h 605"/>
                  <a:gd name="T10" fmla="*/ 70 w 604"/>
                  <a:gd name="T11" fmla="*/ 109 h 605"/>
                  <a:gd name="T12" fmla="*/ 36 w 604"/>
                  <a:gd name="T13" fmla="*/ 157 h 605"/>
                  <a:gd name="T14" fmla="*/ 14 w 604"/>
                  <a:gd name="T15" fmla="*/ 212 h 605"/>
                  <a:gd name="T16" fmla="*/ 2 w 604"/>
                  <a:gd name="T17" fmla="*/ 271 h 605"/>
                  <a:gd name="T18" fmla="*/ 0 w 604"/>
                  <a:gd name="T19" fmla="*/ 303 h 605"/>
                  <a:gd name="T20" fmla="*/ 2 w 604"/>
                  <a:gd name="T21" fmla="*/ 333 h 605"/>
                  <a:gd name="T22" fmla="*/ 14 w 604"/>
                  <a:gd name="T23" fmla="*/ 392 h 605"/>
                  <a:gd name="T24" fmla="*/ 36 w 604"/>
                  <a:gd name="T25" fmla="*/ 446 h 605"/>
                  <a:gd name="T26" fmla="*/ 70 w 604"/>
                  <a:gd name="T27" fmla="*/ 495 h 605"/>
                  <a:gd name="T28" fmla="*/ 110 w 604"/>
                  <a:gd name="T29" fmla="*/ 536 h 605"/>
                  <a:gd name="T30" fmla="*/ 159 w 604"/>
                  <a:gd name="T31" fmla="*/ 569 h 605"/>
                  <a:gd name="T32" fmla="*/ 213 w 604"/>
                  <a:gd name="T33" fmla="*/ 592 h 605"/>
                  <a:gd name="T34" fmla="*/ 272 w 604"/>
                  <a:gd name="T35" fmla="*/ 604 h 605"/>
                  <a:gd name="T36" fmla="*/ 302 w 604"/>
                  <a:gd name="T37" fmla="*/ 605 h 605"/>
                  <a:gd name="T38" fmla="*/ 334 w 604"/>
                  <a:gd name="T39" fmla="*/ 604 h 605"/>
                  <a:gd name="T40" fmla="*/ 393 w 604"/>
                  <a:gd name="T41" fmla="*/ 592 h 605"/>
                  <a:gd name="T42" fmla="*/ 447 w 604"/>
                  <a:gd name="T43" fmla="*/ 569 h 605"/>
                  <a:gd name="T44" fmla="*/ 495 w 604"/>
                  <a:gd name="T45" fmla="*/ 536 h 605"/>
                  <a:gd name="T46" fmla="*/ 536 w 604"/>
                  <a:gd name="T47" fmla="*/ 495 h 605"/>
                  <a:gd name="T48" fmla="*/ 568 w 604"/>
                  <a:gd name="T49" fmla="*/ 446 h 605"/>
                  <a:gd name="T50" fmla="*/ 590 w 604"/>
                  <a:gd name="T51" fmla="*/ 392 h 605"/>
                  <a:gd name="T52" fmla="*/ 602 w 604"/>
                  <a:gd name="T53" fmla="*/ 333 h 605"/>
                  <a:gd name="T54" fmla="*/ 604 w 604"/>
                  <a:gd name="T55" fmla="*/ 303 h 605"/>
                  <a:gd name="T56" fmla="*/ 602 w 604"/>
                  <a:gd name="T57" fmla="*/ 271 h 605"/>
                  <a:gd name="T58" fmla="*/ 590 w 604"/>
                  <a:gd name="T59" fmla="*/ 212 h 605"/>
                  <a:gd name="T60" fmla="*/ 568 w 604"/>
                  <a:gd name="T61" fmla="*/ 157 h 605"/>
                  <a:gd name="T62" fmla="*/ 536 w 604"/>
                  <a:gd name="T63" fmla="*/ 109 h 605"/>
                  <a:gd name="T64" fmla="*/ 495 w 604"/>
                  <a:gd name="T65" fmla="*/ 68 h 605"/>
                  <a:gd name="T66" fmla="*/ 447 w 604"/>
                  <a:gd name="T67" fmla="*/ 36 h 605"/>
                  <a:gd name="T68" fmla="*/ 393 w 604"/>
                  <a:gd name="T69" fmla="*/ 12 h 605"/>
                  <a:gd name="T70" fmla="*/ 334 w 604"/>
                  <a:gd name="T71" fmla="*/ 0 h 605"/>
                  <a:gd name="T72" fmla="*/ 302 w 604"/>
                  <a:gd name="T73" fmla="*/ 0 h 605"/>
                  <a:gd name="T74" fmla="*/ 420 w 604"/>
                  <a:gd name="T75" fmla="*/ 113 h 605"/>
                  <a:gd name="T76" fmla="*/ 420 w 604"/>
                  <a:gd name="T77" fmla="*/ 365 h 605"/>
                  <a:gd name="T78" fmla="*/ 184 w 604"/>
                  <a:gd name="T79" fmla="*/ 483 h 605"/>
                  <a:gd name="T80" fmla="*/ 184 w 604"/>
                  <a:gd name="T81" fmla="*/ 231 h 605"/>
                  <a:gd name="T82" fmla="*/ 420 w 604"/>
                  <a:gd name="T83" fmla="*/ 113 h 605"/>
                  <a:gd name="T84" fmla="*/ 243 w 604"/>
                  <a:gd name="T85" fmla="*/ 268 h 605"/>
                  <a:gd name="T86" fmla="*/ 243 w 604"/>
                  <a:gd name="T87" fmla="*/ 387 h 605"/>
                  <a:gd name="T88" fmla="*/ 361 w 604"/>
                  <a:gd name="T89" fmla="*/ 327 h 605"/>
                  <a:gd name="T90" fmla="*/ 243 w 604"/>
                  <a:gd name="T91" fmla="*/ 26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5">
                    <a:moveTo>
                      <a:pt x="302" y="0"/>
                    </a:moveTo>
                    <a:lnTo>
                      <a:pt x="272" y="0"/>
                    </a:lnTo>
                    <a:lnTo>
                      <a:pt x="213" y="12"/>
                    </a:lnTo>
                    <a:lnTo>
                      <a:pt x="159" y="36"/>
                    </a:lnTo>
                    <a:lnTo>
                      <a:pt x="110" y="68"/>
                    </a:lnTo>
                    <a:lnTo>
                      <a:pt x="70" y="109"/>
                    </a:lnTo>
                    <a:lnTo>
                      <a:pt x="36" y="157"/>
                    </a:lnTo>
                    <a:lnTo>
                      <a:pt x="14" y="212"/>
                    </a:lnTo>
                    <a:lnTo>
                      <a:pt x="2" y="271"/>
                    </a:lnTo>
                    <a:lnTo>
                      <a:pt x="0" y="303"/>
                    </a:lnTo>
                    <a:lnTo>
                      <a:pt x="2" y="333"/>
                    </a:lnTo>
                    <a:lnTo>
                      <a:pt x="14" y="392"/>
                    </a:lnTo>
                    <a:lnTo>
                      <a:pt x="36" y="446"/>
                    </a:lnTo>
                    <a:lnTo>
                      <a:pt x="70" y="495"/>
                    </a:lnTo>
                    <a:lnTo>
                      <a:pt x="110" y="536"/>
                    </a:lnTo>
                    <a:lnTo>
                      <a:pt x="159" y="569"/>
                    </a:lnTo>
                    <a:lnTo>
                      <a:pt x="213" y="592"/>
                    </a:lnTo>
                    <a:lnTo>
                      <a:pt x="272" y="604"/>
                    </a:lnTo>
                    <a:lnTo>
                      <a:pt x="302" y="605"/>
                    </a:lnTo>
                    <a:lnTo>
                      <a:pt x="334" y="604"/>
                    </a:lnTo>
                    <a:lnTo>
                      <a:pt x="393" y="592"/>
                    </a:lnTo>
                    <a:lnTo>
                      <a:pt x="447" y="569"/>
                    </a:lnTo>
                    <a:lnTo>
                      <a:pt x="495" y="536"/>
                    </a:lnTo>
                    <a:lnTo>
                      <a:pt x="536" y="495"/>
                    </a:lnTo>
                    <a:lnTo>
                      <a:pt x="568" y="446"/>
                    </a:lnTo>
                    <a:lnTo>
                      <a:pt x="590" y="392"/>
                    </a:lnTo>
                    <a:lnTo>
                      <a:pt x="602" y="333"/>
                    </a:lnTo>
                    <a:lnTo>
                      <a:pt x="604" y="303"/>
                    </a:lnTo>
                    <a:lnTo>
                      <a:pt x="602" y="271"/>
                    </a:lnTo>
                    <a:lnTo>
                      <a:pt x="590" y="212"/>
                    </a:lnTo>
                    <a:lnTo>
                      <a:pt x="568" y="157"/>
                    </a:lnTo>
                    <a:lnTo>
                      <a:pt x="536" y="109"/>
                    </a:lnTo>
                    <a:lnTo>
                      <a:pt x="495" y="68"/>
                    </a:lnTo>
                    <a:lnTo>
                      <a:pt x="447" y="36"/>
                    </a:lnTo>
                    <a:lnTo>
                      <a:pt x="393" y="12"/>
                    </a:lnTo>
                    <a:lnTo>
                      <a:pt x="334" y="0"/>
                    </a:lnTo>
                    <a:lnTo>
                      <a:pt x="302" y="0"/>
                    </a:lnTo>
                    <a:close/>
                    <a:moveTo>
                      <a:pt x="420" y="113"/>
                    </a:moveTo>
                    <a:lnTo>
                      <a:pt x="420" y="365"/>
                    </a:lnTo>
                    <a:lnTo>
                      <a:pt x="184" y="483"/>
                    </a:lnTo>
                    <a:lnTo>
                      <a:pt x="184" y="231"/>
                    </a:lnTo>
                    <a:lnTo>
                      <a:pt x="420" y="113"/>
                    </a:lnTo>
                    <a:close/>
                    <a:moveTo>
                      <a:pt x="243" y="268"/>
                    </a:moveTo>
                    <a:lnTo>
                      <a:pt x="243" y="387"/>
                    </a:lnTo>
                    <a:lnTo>
                      <a:pt x="361" y="327"/>
                    </a:lnTo>
                    <a:lnTo>
                      <a:pt x="243" y="2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72"/>
              <p:cNvSpPr>
                <a:spLocks noEditPoints="1"/>
              </p:cNvSpPr>
              <p:nvPr/>
            </p:nvSpPr>
            <p:spPr bwMode="auto">
              <a:xfrm>
                <a:off x="5084763" y="2973388"/>
                <a:ext cx="479425" cy="481013"/>
              </a:xfrm>
              <a:custGeom>
                <a:avLst/>
                <a:gdLst>
                  <a:gd name="T0" fmla="*/ 272 w 604"/>
                  <a:gd name="T1" fmla="*/ 2 h 606"/>
                  <a:gd name="T2" fmla="*/ 158 w 604"/>
                  <a:gd name="T3" fmla="*/ 37 h 606"/>
                  <a:gd name="T4" fmla="*/ 69 w 604"/>
                  <a:gd name="T5" fmla="*/ 111 h 606"/>
                  <a:gd name="T6" fmla="*/ 14 w 604"/>
                  <a:gd name="T7" fmla="*/ 212 h 606"/>
                  <a:gd name="T8" fmla="*/ 0 w 604"/>
                  <a:gd name="T9" fmla="*/ 303 h 606"/>
                  <a:gd name="T10" fmla="*/ 14 w 604"/>
                  <a:gd name="T11" fmla="*/ 394 h 606"/>
                  <a:gd name="T12" fmla="*/ 69 w 604"/>
                  <a:gd name="T13" fmla="*/ 495 h 606"/>
                  <a:gd name="T14" fmla="*/ 158 w 604"/>
                  <a:gd name="T15" fmla="*/ 569 h 606"/>
                  <a:gd name="T16" fmla="*/ 272 w 604"/>
                  <a:gd name="T17" fmla="*/ 604 h 606"/>
                  <a:gd name="T18" fmla="*/ 334 w 604"/>
                  <a:gd name="T19" fmla="*/ 604 h 606"/>
                  <a:gd name="T20" fmla="*/ 447 w 604"/>
                  <a:gd name="T21" fmla="*/ 569 h 606"/>
                  <a:gd name="T22" fmla="*/ 536 w 604"/>
                  <a:gd name="T23" fmla="*/ 495 h 606"/>
                  <a:gd name="T24" fmla="*/ 592 w 604"/>
                  <a:gd name="T25" fmla="*/ 394 h 606"/>
                  <a:gd name="T26" fmla="*/ 604 w 604"/>
                  <a:gd name="T27" fmla="*/ 303 h 606"/>
                  <a:gd name="T28" fmla="*/ 592 w 604"/>
                  <a:gd name="T29" fmla="*/ 212 h 606"/>
                  <a:gd name="T30" fmla="*/ 536 w 604"/>
                  <a:gd name="T31" fmla="*/ 111 h 606"/>
                  <a:gd name="T32" fmla="*/ 447 w 604"/>
                  <a:gd name="T33" fmla="*/ 37 h 606"/>
                  <a:gd name="T34" fmla="*/ 334 w 604"/>
                  <a:gd name="T35" fmla="*/ 2 h 606"/>
                  <a:gd name="T36" fmla="*/ 143 w 604"/>
                  <a:gd name="T37" fmla="*/ 150 h 606"/>
                  <a:gd name="T38" fmla="*/ 474 w 604"/>
                  <a:gd name="T39" fmla="*/ 152 h 606"/>
                  <a:gd name="T40" fmla="*/ 492 w 604"/>
                  <a:gd name="T41" fmla="*/ 170 h 606"/>
                  <a:gd name="T42" fmla="*/ 493 w 604"/>
                  <a:gd name="T43" fmla="*/ 398 h 606"/>
                  <a:gd name="T44" fmla="*/ 483 w 604"/>
                  <a:gd name="T45" fmla="*/ 421 h 606"/>
                  <a:gd name="T46" fmla="*/ 462 w 604"/>
                  <a:gd name="T47" fmla="*/ 430 h 606"/>
                  <a:gd name="T48" fmla="*/ 353 w 604"/>
                  <a:gd name="T49" fmla="*/ 438 h 606"/>
                  <a:gd name="T50" fmla="*/ 359 w 604"/>
                  <a:gd name="T51" fmla="*/ 453 h 606"/>
                  <a:gd name="T52" fmla="*/ 365 w 604"/>
                  <a:gd name="T53" fmla="*/ 465 h 606"/>
                  <a:gd name="T54" fmla="*/ 365 w 604"/>
                  <a:gd name="T55" fmla="*/ 474 h 606"/>
                  <a:gd name="T56" fmla="*/ 358 w 604"/>
                  <a:gd name="T57" fmla="*/ 480 h 606"/>
                  <a:gd name="T58" fmla="*/ 252 w 604"/>
                  <a:gd name="T59" fmla="*/ 482 h 606"/>
                  <a:gd name="T60" fmla="*/ 243 w 604"/>
                  <a:gd name="T61" fmla="*/ 477 h 606"/>
                  <a:gd name="T62" fmla="*/ 238 w 604"/>
                  <a:gd name="T63" fmla="*/ 468 h 606"/>
                  <a:gd name="T64" fmla="*/ 241 w 604"/>
                  <a:gd name="T65" fmla="*/ 460 h 606"/>
                  <a:gd name="T66" fmla="*/ 249 w 604"/>
                  <a:gd name="T67" fmla="*/ 445 h 606"/>
                  <a:gd name="T68" fmla="*/ 252 w 604"/>
                  <a:gd name="T69" fmla="*/ 430 h 606"/>
                  <a:gd name="T70" fmla="*/ 131 w 604"/>
                  <a:gd name="T71" fmla="*/ 429 h 606"/>
                  <a:gd name="T72" fmla="*/ 113 w 604"/>
                  <a:gd name="T73" fmla="*/ 410 h 606"/>
                  <a:gd name="T74" fmla="*/ 112 w 604"/>
                  <a:gd name="T75" fmla="*/ 182 h 606"/>
                  <a:gd name="T76" fmla="*/ 121 w 604"/>
                  <a:gd name="T77" fmla="*/ 159 h 606"/>
                  <a:gd name="T78" fmla="*/ 143 w 604"/>
                  <a:gd name="T79" fmla="*/ 150 h 606"/>
                  <a:gd name="T80" fmla="*/ 142 w 604"/>
                  <a:gd name="T81" fmla="*/ 176 h 606"/>
                  <a:gd name="T82" fmla="*/ 137 w 604"/>
                  <a:gd name="T83" fmla="*/ 179 h 606"/>
                  <a:gd name="T84" fmla="*/ 137 w 604"/>
                  <a:gd name="T85" fmla="*/ 347 h 606"/>
                  <a:gd name="T86" fmla="*/ 139 w 604"/>
                  <a:gd name="T87" fmla="*/ 351 h 606"/>
                  <a:gd name="T88" fmla="*/ 143 w 604"/>
                  <a:gd name="T89" fmla="*/ 354 h 606"/>
                  <a:gd name="T90" fmla="*/ 463 w 604"/>
                  <a:gd name="T91" fmla="*/ 353 h 606"/>
                  <a:gd name="T92" fmla="*/ 468 w 604"/>
                  <a:gd name="T93" fmla="*/ 350 h 606"/>
                  <a:gd name="T94" fmla="*/ 468 w 604"/>
                  <a:gd name="T95" fmla="*/ 182 h 606"/>
                  <a:gd name="T96" fmla="*/ 466 w 604"/>
                  <a:gd name="T97" fmla="*/ 177 h 606"/>
                  <a:gd name="T98" fmla="*/ 462 w 604"/>
                  <a:gd name="T99" fmla="*/ 17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4" h="606">
                    <a:moveTo>
                      <a:pt x="302" y="0"/>
                    </a:moveTo>
                    <a:lnTo>
                      <a:pt x="272" y="2"/>
                    </a:lnTo>
                    <a:lnTo>
                      <a:pt x="213" y="14"/>
                    </a:lnTo>
                    <a:lnTo>
                      <a:pt x="158" y="37"/>
                    </a:lnTo>
                    <a:lnTo>
                      <a:pt x="110" y="69"/>
                    </a:lnTo>
                    <a:lnTo>
                      <a:pt x="69" y="111"/>
                    </a:lnTo>
                    <a:lnTo>
                      <a:pt x="36" y="158"/>
                    </a:lnTo>
                    <a:lnTo>
                      <a:pt x="14" y="212"/>
                    </a:lnTo>
                    <a:lnTo>
                      <a:pt x="2" y="271"/>
                    </a:lnTo>
                    <a:lnTo>
                      <a:pt x="0" y="303"/>
                    </a:lnTo>
                    <a:lnTo>
                      <a:pt x="2" y="333"/>
                    </a:lnTo>
                    <a:lnTo>
                      <a:pt x="14" y="394"/>
                    </a:lnTo>
                    <a:lnTo>
                      <a:pt x="36" y="447"/>
                    </a:lnTo>
                    <a:lnTo>
                      <a:pt x="69" y="495"/>
                    </a:lnTo>
                    <a:lnTo>
                      <a:pt x="110" y="536"/>
                    </a:lnTo>
                    <a:lnTo>
                      <a:pt x="158" y="569"/>
                    </a:lnTo>
                    <a:lnTo>
                      <a:pt x="213" y="592"/>
                    </a:lnTo>
                    <a:lnTo>
                      <a:pt x="272" y="604"/>
                    </a:lnTo>
                    <a:lnTo>
                      <a:pt x="302" y="606"/>
                    </a:lnTo>
                    <a:lnTo>
                      <a:pt x="334" y="604"/>
                    </a:lnTo>
                    <a:lnTo>
                      <a:pt x="392" y="592"/>
                    </a:lnTo>
                    <a:lnTo>
                      <a:pt x="447" y="569"/>
                    </a:lnTo>
                    <a:lnTo>
                      <a:pt x="495" y="536"/>
                    </a:lnTo>
                    <a:lnTo>
                      <a:pt x="536" y="495"/>
                    </a:lnTo>
                    <a:lnTo>
                      <a:pt x="569" y="447"/>
                    </a:lnTo>
                    <a:lnTo>
                      <a:pt x="592" y="394"/>
                    </a:lnTo>
                    <a:lnTo>
                      <a:pt x="604" y="333"/>
                    </a:lnTo>
                    <a:lnTo>
                      <a:pt x="604" y="303"/>
                    </a:lnTo>
                    <a:lnTo>
                      <a:pt x="604" y="271"/>
                    </a:lnTo>
                    <a:lnTo>
                      <a:pt x="592" y="212"/>
                    </a:lnTo>
                    <a:lnTo>
                      <a:pt x="569" y="158"/>
                    </a:lnTo>
                    <a:lnTo>
                      <a:pt x="536" y="111"/>
                    </a:lnTo>
                    <a:lnTo>
                      <a:pt x="495" y="69"/>
                    </a:lnTo>
                    <a:lnTo>
                      <a:pt x="447" y="37"/>
                    </a:lnTo>
                    <a:lnTo>
                      <a:pt x="392" y="14"/>
                    </a:lnTo>
                    <a:lnTo>
                      <a:pt x="334" y="2"/>
                    </a:lnTo>
                    <a:lnTo>
                      <a:pt x="302" y="0"/>
                    </a:lnTo>
                    <a:close/>
                    <a:moveTo>
                      <a:pt x="143" y="150"/>
                    </a:moveTo>
                    <a:lnTo>
                      <a:pt x="462" y="150"/>
                    </a:lnTo>
                    <a:lnTo>
                      <a:pt x="474" y="152"/>
                    </a:lnTo>
                    <a:lnTo>
                      <a:pt x="483" y="159"/>
                    </a:lnTo>
                    <a:lnTo>
                      <a:pt x="492" y="170"/>
                    </a:lnTo>
                    <a:lnTo>
                      <a:pt x="493" y="182"/>
                    </a:lnTo>
                    <a:lnTo>
                      <a:pt x="493" y="398"/>
                    </a:lnTo>
                    <a:lnTo>
                      <a:pt x="492" y="410"/>
                    </a:lnTo>
                    <a:lnTo>
                      <a:pt x="483" y="421"/>
                    </a:lnTo>
                    <a:lnTo>
                      <a:pt x="474" y="429"/>
                    </a:lnTo>
                    <a:lnTo>
                      <a:pt x="462" y="430"/>
                    </a:lnTo>
                    <a:lnTo>
                      <a:pt x="353" y="430"/>
                    </a:lnTo>
                    <a:lnTo>
                      <a:pt x="353" y="438"/>
                    </a:lnTo>
                    <a:lnTo>
                      <a:pt x="356" y="445"/>
                    </a:lnTo>
                    <a:lnTo>
                      <a:pt x="359" y="453"/>
                    </a:lnTo>
                    <a:lnTo>
                      <a:pt x="362" y="460"/>
                    </a:lnTo>
                    <a:lnTo>
                      <a:pt x="365" y="465"/>
                    </a:lnTo>
                    <a:lnTo>
                      <a:pt x="367" y="468"/>
                    </a:lnTo>
                    <a:lnTo>
                      <a:pt x="365" y="474"/>
                    </a:lnTo>
                    <a:lnTo>
                      <a:pt x="362" y="477"/>
                    </a:lnTo>
                    <a:lnTo>
                      <a:pt x="358" y="480"/>
                    </a:lnTo>
                    <a:lnTo>
                      <a:pt x="353" y="482"/>
                    </a:lnTo>
                    <a:lnTo>
                      <a:pt x="252" y="482"/>
                    </a:lnTo>
                    <a:lnTo>
                      <a:pt x="248" y="480"/>
                    </a:lnTo>
                    <a:lnTo>
                      <a:pt x="243" y="477"/>
                    </a:lnTo>
                    <a:lnTo>
                      <a:pt x="240" y="474"/>
                    </a:lnTo>
                    <a:lnTo>
                      <a:pt x="238" y="468"/>
                    </a:lnTo>
                    <a:lnTo>
                      <a:pt x="240" y="465"/>
                    </a:lnTo>
                    <a:lnTo>
                      <a:pt x="241" y="460"/>
                    </a:lnTo>
                    <a:lnTo>
                      <a:pt x="246" y="453"/>
                    </a:lnTo>
                    <a:lnTo>
                      <a:pt x="249" y="445"/>
                    </a:lnTo>
                    <a:lnTo>
                      <a:pt x="251" y="438"/>
                    </a:lnTo>
                    <a:lnTo>
                      <a:pt x="252" y="430"/>
                    </a:lnTo>
                    <a:lnTo>
                      <a:pt x="143" y="430"/>
                    </a:lnTo>
                    <a:lnTo>
                      <a:pt x="131" y="429"/>
                    </a:lnTo>
                    <a:lnTo>
                      <a:pt x="121" y="421"/>
                    </a:lnTo>
                    <a:lnTo>
                      <a:pt x="113" y="410"/>
                    </a:lnTo>
                    <a:lnTo>
                      <a:pt x="112" y="398"/>
                    </a:lnTo>
                    <a:lnTo>
                      <a:pt x="112" y="182"/>
                    </a:lnTo>
                    <a:lnTo>
                      <a:pt x="113" y="170"/>
                    </a:lnTo>
                    <a:lnTo>
                      <a:pt x="121" y="159"/>
                    </a:lnTo>
                    <a:lnTo>
                      <a:pt x="131" y="152"/>
                    </a:lnTo>
                    <a:lnTo>
                      <a:pt x="143" y="150"/>
                    </a:lnTo>
                    <a:close/>
                    <a:moveTo>
                      <a:pt x="143" y="176"/>
                    </a:moveTo>
                    <a:lnTo>
                      <a:pt x="142" y="176"/>
                    </a:lnTo>
                    <a:lnTo>
                      <a:pt x="139" y="177"/>
                    </a:lnTo>
                    <a:lnTo>
                      <a:pt x="137" y="179"/>
                    </a:lnTo>
                    <a:lnTo>
                      <a:pt x="137" y="182"/>
                    </a:lnTo>
                    <a:lnTo>
                      <a:pt x="137" y="347"/>
                    </a:lnTo>
                    <a:lnTo>
                      <a:pt x="137" y="350"/>
                    </a:lnTo>
                    <a:lnTo>
                      <a:pt x="139" y="351"/>
                    </a:lnTo>
                    <a:lnTo>
                      <a:pt x="142" y="353"/>
                    </a:lnTo>
                    <a:lnTo>
                      <a:pt x="143" y="354"/>
                    </a:lnTo>
                    <a:lnTo>
                      <a:pt x="462" y="354"/>
                    </a:lnTo>
                    <a:lnTo>
                      <a:pt x="463" y="353"/>
                    </a:lnTo>
                    <a:lnTo>
                      <a:pt x="466" y="351"/>
                    </a:lnTo>
                    <a:lnTo>
                      <a:pt x="468" y="350"/>
                    </a:lnTo>
                    <a:lnTo>
                      <a:pt x="468" y="347"/>
                    </a:lnTo>
                    <a:lnTo>
                      <a:pt x="468" y="182"/>
                    </a:lnTo>
                    <a:lnTo>
                      <a:pt x="468" y="179"/>
                    </a:lnTo>
                    <a:lnTo>
                      <a:pt x="466" y="177"/>
                    </a:lnTo>
                    <a:lnTo>
                      <a:pt x="463" y="176"/>
                    </a:lnTo>
                    <a:lnTo>
                      <a:pt x="462" y="176"/>
                    </a:lnTo>
                    <a:lnTo>
                      <a:pt x="143" y="1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6"/>
              <p:cNvSpPr>
                <a:spLocks/>
              </p:cNvSpPr>
              <p:nvPr/>
            </p:nvSpPr>
            <p:spPr bwMode="auto">
              <a:xfrm>
                <a:off x="3286126" y="3436938"/>
                <a:ext cx="1851025" cy="254000"/>
              </a:xfrm>
              <a:custGeom>
                <a:avLst/>
                <a:gdLst>
                  <a:gd name="T0" fmla="*/ 2332 w 2332"/>
                  <a:gd name="T1" fmla="*/ 0 h 320"/>
                  <a:gd name="T2" fmla="*/ 2171 w 2332"/>
                  <a:gd name="T3" fmla="*/ 78 h 320"/>
                  <a:gd name="T4" fmla="*/ 1942 w 2332"/>
                  <a:gd name="T5" fmla="*/ 170 h 320"/>
                  <a:gd name="T6" fmla="*/ 1794 w 2332"/>
                  <a:gd name="T7" fmla="*/ 220 h 320"/>
                  <a:gd name="T8" fmla="*/ 1650 w 2332"/>
                  <a:gd name="T9" fmla="*/ 259 h 320"/>
                  <a:gd name="T10" fmla="*/ 1509 w 2332"/>
                  <a:gd name="T11" fmla="*/ 289 h 320"/>
                  <a:gd name="T12" fmla="*/ 1368 w 2332"/>
                  <a:gd name="T13" fmla="*/ 309 h 320"/>
                  <a:gd name="T14" fmla="*/ 1231 w 2332"/>
                  <a:gd name="T15" fmla="*/ 320 h 320"/>
                  <a:gd name="T16" fmla="*/ 1094 w 2332"/>
                  <a:gd name="T17" fmla="*/ 320 h 320"/>
                  <a:gd name="T18" fmla="*/ 955 w 2332"/>
                  <a:gd name="T19" fmla="*/ 311 h 320"/>
                  <a:gd name="T20" fmla="*/ 816 w 2332"/>
                  <a:gd name="T21" fmla="*/ 291 h 320"/>
                  <a:gd name="T22" fmla="*/ 676 w 2332"/>
                  <a:gd name="T23" fmla="*/ 261 h 320"/>
                  <a:gd name="T24" fmla="*/ 532 w 2332"/>
                  <a:gd name="T25" fmla="*/ 221 h 320"/>
                  <a:gd name="T26" fmla="*/ 386 w 2332"/>
                  <a:gd name="T27" fmla="*/ 171 h 320"/>
                  <a:gd name="T28" fmla="*/ 158 w 2332"/>
                  <a:gd name="T29" fmla="*/ 79 h 320"/>
                  <a:gd name="T30" fmla="*/ 0 w 2332"/>
                  <a:gd name="T31" fmla="*/ 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2" h="320">
                    <a:moveTo>
                      <a:pt x="2332" y="0"/>
                    </a:moveTo>
                    <a:lnTo>
                      <a:pt x="2171" y="78"/>
                    </a:lnTo>
                    <a:lnTo>
                      <a:pt x="1942" y="170"/>
                    </a:lnTo>
                    <a:lnTo>
                      <a:pt x="1794" y="220"/>
                    </a:lnTo>
                    <a:lnTo>
                      <a:pt x="1650" y="259"/>
                    </a:lnTo>
                    <a:lnTo>
                      <a:pt x="1509" y="289"/>
                    </a:lnTo>
                    <a:lnTo>
                      <a:pt x="1368" y="309"/>
                    </a:lnTo>
                    <a:lnTo>
                      <a:pt x="1231" y="320"/>
                    </a:lnTo>
                    <a:lnTo>
                      <a:pt x="1094" y="320"/>
                    </a:lnTo>
                    <a:lnTo>
                      <a:pt x="955" y="311"/>
                    </a:lnTo>
                    <a:lnTo>
                      <a:pt x="816" y="291"/>
                    </a:lnTo>
                    <a:lnTo>
                      <a:pt x="676" y="261"/>
                    </a:lnTo>
                    <a:lnTo>
                      <a:pt x="532" y="221"/>
                    </a:lnTo>
                    <a:lnTo>
                      <a:pt x="386" y="171"/>
                    </a:lnTo>
                    <a:lnTo>
                      <a:pt x="158" y="79"/>
                    </a:lnTo>
                    <a:lnTo>
                      <a:pt x="0" y="3"/>
                    </a:lnTo>
                  </a:path>
                </a:pathLst>
              </a:custGeom>
              <a:noFill/>
              <a:ln w="31750">
                <a:solidFill>
                  <a:schemeClr val="tx1"/>
                </a:solidFill>
                <a:prstDash val="solid"/>
                <a:round/>
                <a:headEnd type="triangle" w="lg" len="lg"/>
                <a:tailEnd type="triangle"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99"/>
              <p:cNvSpPr>
                <a:spLocks/>
              </p:cNvSpPr>
              <p:nvPr/>
            </p:nvSpPr>
            <p:spPr bwMode="auto">
              <a:xfrm>
                <a:off x="3408363" y="1935163"/>
                <a:ext cx="1597025" cy="1279525"/>
              </a:xfrm>
              <a:custGeom>
                <a:avLst/>
                <a:gdLst>
                  <a:gd name="T0" fmla="*/ 403 w 2011"/>
                  <a:gd name="T1" fmla="*/ 0 h 1613"/>
                  <a:gd name="T2" fmla="*/ 1610 w 2011"/>
                  <a:gd name="T3" fmla="*/ 0 h 1613"/>
                  <a:gd name="T4" fmla="*/ 2011 w 2011"/>
                  <a:gd name="T5" fmla="*/ 402 h 1613"/>
                  <a:gd name="T6" fmla="*/ 1006 w 2011"/>
                  <a:gd name="T7" fmla="*/ 1613 h 1613"/>
                  <a:gd name="T8" fmla="*/ 0 w 2011"/>
                  <a:gd name="T9" fmla="*/ 402 h 1613"/>
                  <a:gd name="T10" fmla="*/ 403 w 2011"/>
                  <a:gd name="T11" fmla="*/ 0 h 1613"/>
                </a:gdLst>
                <a:ahLst/>
                <a:cxnLst>
                  <a:cxn ang="0">
                    <a:pos x="T0" y="T1"/>
                  </a:cxn>
                  <a:cxn ang="0">
                    <a:pos x="T2" y="T3"/>
                  </a:cxn>
                  <a:cxn ang="0">
                    <a:pos x="T4" y="T5"/>
                  </a:cxn>
                  <a:cxn ang="0">
                    <a:pos x="T6" y="T7"/>
                  </a:cxn>
                  <a:cxn ang="0">
                    <a:pos x="T8" y="T9"/>
                  </a:cxn>
                  <a:cxn ang="0">
                    <a:pos x="T10" y="T11"/>
                  </a:cxn>
                </a:cxnLst>
                <a:rect l="0" t="0" r="r" b="b"/>
                <a:pathLst>
                  <a:path w="2011" h="1613">
                    <a:moveTo>
                      <a:pt x="403" y="0"/>
                    </a:moveTo>
                    <a:lnTo>
                      <a:pt x="1610" y="0"/>
                    </a:lnTo>
                    <a:lnTo>
                      <a:pt x="2011" y="402"/>
                    </a:lnTo>
                    <a:lnTo>
                      <a:pt x="1006" y="1613"/>
                    </a:lnTo>
                    <a:lnTo>
                      <a:pt x="0" y="402"/>
                    </a:lnTo>
                    <a:lnTo>
                      <a:pt x="403" y="0"/>
                    </a:lnTo>
                    <a:close/>
                  </a:path>
                </a:pathLst>
              </a:custGeom>
              <a:noFill/>
              <a:ln w="809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100"/>
              <p:cNvSpPr>
                <a:spLocks noChangeShapeType="1"/>
              </p:cNvSpPr>
              <p:nvPr/>
            </p:nvSpPr>
            <p:spPr bwMode="auto">
              <a:xfrm flipH="1" flipV="1">
                <a:off x="4492626" y="1306513"/>
                <a:ext cx="141288" cy="460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Line 101"/>
              <p:cNvSpPr>
                <a:spLocks noChangeShapeType="1"/>
              </p:cNvSpPr>
              <p:nvPr/>
            </p:nvSpPr>
            <p:spPr bwMode="auto">
              <a:xfrm flipH="1" flipV="1">
                <a:off x="4492626" y="1306513"/>
                <a:ext cx="141288" cy="46038"/>
              </a:xfrm>
              <a:prstGeom prst="line">
                <a:avLst/>
              </a:prstGeom>
              <a:noFill/>
              <a:ln w="31750">
                <a:solidFill>
                  <a:schemeClr val="tx1"/>
                </a:solidFill>
                <a:prstDash val="solid"/>
                <a:round/>
                <a:headEnd type="none" w="lg" len="lg"/>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8" name="Content Placeholder 7"/>
          <p:cNvSpPr>
            <a:spLocks noGrp="1"/>
          </p:cNvSpPr>
          <p:nvPr>
            <p:ph idx="1"/>
          </p:nvPr>
        </p:nvSpPr>
        <p:spPr>
          <a:xfrm>
            <a:off x="4258722" y="1200150"/>
            <a:ext cx="4777773" cy="3394473"/>
          </a:xfrm>
        </p:spPr>
        <p:txBody>
          <a:bodyPr>
            <a:normAutofit/>
          </a:bodyPr>
          <a:lstStyle/>
          <a:p>
            <a:pPr marL="0" indent="0">
              <a:buNone/>
            </a:pPr>
            <a:endParaRPr lang="en-US" dirty="0" smtClean="0"/>
          </a:p>
          <a:p>
            <a:pPr>
              <a:lnSpc>
                <a:spcPct val="150000"/>
              </a:lnSpc>
              <a:buClr>
                <a:schemeClr val="accent4"/>
              </a:buClr>
              <a:buFont typeface="Wingdings" panose="05000000000000000000" pitchFamily="2" charset="2"/>
              <a:buChar char="v"/>
            </a:pPr>
            <a:r>
              <a:rPr lang="en-US" sz="2400" dirty="0" smtClean="0"/>
              <a:t>Provenance Graph Recording</a:t>
            </a:r>
          </a:p>
          <a:p>
            <a:pPr>
              <a:lnSpc>
                <a:spcPct val="150000"/>
              </a:lnSpc>
              <a:buClr>
                <a:schemeClr val="accent2"/>
              </a:buClr>
              <a:buFont typeface="Wingdings" panose="05000000000000000000" pitchFamily="2" charset="2"/>
              <a:buChar char="v"/>
            </a:pPr>
            <a:r>
              <a:rPr lang="en-US" sz="2400" dirty="0" smtClean="0"/>
              <a:t>Provenance Graph Visualization</a:t>
            </a:r>
          </a:p>
          <a:p>
            <a:pPr>
              <a:lnSpc>
                <a:spcPct val="150000"/>
              </a:lnSpc>
              <a:buClr>
                <a:schemeClr val="accent3"/>
              </a:buClr>
              <a:buFont typeface="Wingdings" panose="05000000000000000000" pitchFamily="2" charset="2"/>
              <a:buChar char="v"/>
            </a:pPr>
            <a:r>
              <a:rPr lang="en-US" sz="2400" dirty="0" smtClean="0"/>
              <a:t>Story Editor Visualization</a:t>
            </a:r>
          </a:p>
          <a:p>
            <a:endParaRPr lang="en-US" sz="2400" dirty="0"/>
          </a:p>
        </p:txBody>
      </p:sp>
      <p:sp>
        <p:nvSpPr>
          <p:cNvPr id="4" name="Fußzeilenplatzhalter 3"/>
          <p:cNvSpPr>
            <a:spLocks noGrp="1"/>
          </p:cNvSpPr>
          <p:nvPr>
            <p:ph type="ftr" sz="quarter" idx="3"/>
          </p:nvPr>
        </p:nvSpPr>
        <p:spPr>
          <a:xfrm>
            <a:off x="-8892" y="4890195"/>
            <a:ext cx="2895600" cy="273843"/>
          </a:xfrm>
          <a:prstGeom prst="rect">
            <a:avLst/>
          </a:prstGeom>
        </p:spPr>
        <p:txBody>
          <a:bodyPr/>
          <a:lstStyle/>
          <a:p>
            <a:r>
              <a:rPr lang="de-AT" dirty="0" smtClean="0"/>
              <a:t>Samuel </a:t>
            </a:r>
            <a:r>
              <a:rPr lang="de-AT" dirty="0" err="1" smtClean="0"/>
              <a:t>Gratzl</a:t>
            </a:r>
            <a:endParaRPr lang="de-AT" dirty="0"/>
          </a:p>
        </p:txBody>
      </p:sp>
      <p:sp>
        <p:nvSpPr>
          <p:cNvPr id="5" name="Foliennummernplatzhalter 4"/>
          <p:cNvSpPr>
            <a:spLocks noGrp="1"/>
          </p:cNvSpPr>
          <p:nvPr>
            <p:ph type="sldNum" sz="quarter" idx="4"/>
          </p:nvPr>
        </p:nvSpPr>
        <p:spPr>
          <a:xfrm>
            <a:off x="6999870" y="4856110"/>
            <a:ext cx="2133600" cy="273843"/>
          </a:xfrm>
        </p:spPr>
        <p:txBody>
          <a:bodyPr/>
          <a:lstStyle/>
          <a:p>
            <a:fld id="{23E7C59B-2D79-4572-A72F-95D49BF03B51}" type="slidenum">
              <a:rPr lang="de-AT" smtClean="0"/>
              <a:t>14</a:t>
            </a:fld>
            <a:endParaRPr lang="de-AT"/>
          </a:p>
        </p:txBody>
      </p:sp>
      <p:sp>
        <p:nvSpPr>
          <p:cNvPr id="57" name="Freeform 16"/>
          <p:cNvSpPr>
            <a:spLocks noEditPoints="1"/>
          </p:cNvSpPr>
          <p:nvPr/>
        </p:nvSpPr>
        <p:spPr bwMode="auto">
          <a:xfrm>
            <a:off x="1767709" y="1168906"/>
            <a:ext cx="561386" cy="559602"/>
          </a:xfrm>
          <a:custGeom>
            <a:avLst/>
            <a:gdLst>
              <a:gd name="T0" fmla="*/ 270 w 603"/>
              <a:gd name="T1" fmla="*/ 1 h 605"/>
              <a:gd name="T2" fmla="*/ 157 w 603"/>
              <a:gd name="T3" fmla="*/ 36 h 605"/>
              <a:gd name="T4" fmla="*/ 68 w 603"/>
              <a:gd name="T5" fmla="*/ 110 h 605"/>
              <a:gd name="T6" fmla="*/ 12 w 603"/>
              <a:gd name="T7" fmla="*/ 213 h 605"/>
              <a:gd name="T8" fmla="*/ 0 w 603"/>
              <a:gd name="T9" fmla="*/ 302 h 605"/>
              <a:gd name="T10" fmla="*/ 12 w 603"/>
              <a:gd name="T11" fmla="*/ 393 h 605"/>
              <a:gd name="T12" fmla="*/ 68 w 603"/>
              <a:gd name="T13" fmla="*/ 496 h 605"/>
              <a:gd name="T14" fmla="*/ 157 w 603"/>
              <a:gd name="T15" fmla="*/ 569 h 605"/>
              <a:gd name="T16" fmla="*/ 270 w 603"/>
              <a:gd name="T17" fmla="*/ 603 h 605"/>
              <a:gd name="T18" fmla="*/ 332 w 603"/>
              <a:gd name="T19" fmla="*/ 603 h 605"/>
              <a:gd name="T20" fmla="*/ 445 w 603"/>
              <a:gd name="T21" fmla="*/ 569 h 605"/>
              <a:gd name="T22" fmla="*/ 534 w 603"/>
              <a:gd name="T23" fmla="*/ 496 h 605"/>
              <a:gd name="T24" fmla="*/ 590 w 603"/>
              <a:gd name="T25" fmla="*/ 393 h 605"/>
              <a:gd name="T26" fmla="*/ 603 w 603"/>
              <a:gd name="T27" fmla="*/ 302 h 605"/>
              <a:gd name="T28" fmla="*/ 590 w 603"/>
              <a:gd name="T29" fmla="*/ 213 h 605"/>
              <a:gd name="T30" fmla="*/ 534 w 603"/>
              <a:gd name="T31" fmla="*/ 110 h 605"/>
              <a:gd name="T32" fmla="*/ 445 w 603"/>
              <a:gd name="T33" fmla="*/ 36 h 605"/>
              <a:gd name="T34" fmla="*/ 332 w 603"/>
              <a:gd name="T35" fmla="*/ 1 h 605"/>
              <a:gd name="T36" fmla="*/ 393 w 603"/>
              <a:gd name="T37" fmla="*/ 107 h 605"/>
              <a:gd name="T38" fmla="*/ 415 w 603"/>
              <a:gd name="T39" fmla="*/ 116 h 605"/>
              <a:gd name="T40" fmla="*/ 473 w 603"/>
              <a:gd name="T41" fmla="*/ 178 h 605"/>
              <a:gd name="T42" fmla="*/ 473 w 603"/>
              <a:gd name="T43" fmla="*/ 201 h 605"/>
              <a:gd name="T44" fmla="*/ 430 w 603"/>
              <a:gd name="T45" fmla="*/ 248 h 605"/>
              <a:gd name="T46" fmla="*/ 372 w 603"/>
              <a:gd name="T47" fmla="*/ 116 h 605"/>
              <a:gd name="T48" fmla="*/ 393 w 603"/>
              <a:gd name="T49" fmla="*/ 107 h 605"/>
              <a:gd name="T50" fmla="*/ 415 w 603"/>
              <a:gd name="T51" fmla="*/ 262 h 605"/>
              <a:gd name="T52" fmla="*/ 132 w 603"/>
              <a:gd name="T53" fmla="*/ 451 h 605"/>
              <a:gd name="T54" fmla="*/ 321 w 603"/>
              <a:gd name="T55" fmla="*/ 168 h 605"/>
              <a:gd name="T56" fmla="*/ 326 w 603"/>
              <a:gd name="T57" fmla="*/ 207 h 605"/>
              <a:gd name="T58" fmla="*/ 202 w 603"/>
              <a:gd name="T59" fmla="*/ 331 h 605"/>
              <a:gd name="T60" fmla="*/ 200 w 603"/>
              <a:gd name="T61" fmla="*/ 334 h 605"/>
              <a:gd name="T62" fmla="*/ 205 w 603"/>
              <a:gd name="T63" fmla="*/ 340 h 605"/>
              <a:gd name="T64" fmla="*/ 209 w 603"/>
              <a:gd name="T65" fmla="*/ 339 h 605"/>
              <a:gd name="T66" fmla="*/ 333 w 603"/>
              <a:gd name="T67" fmla="*/ 213 h 605"/>
              <a:gd name="T68" fmla="*/ 333 w 603"/>
              <a:gd name="T69" fmla="*/ 207 h 605"/>
              <a:gd name="T70" fmla="*/ 182 w 603"/>
              <a:gd name="T71" fmla="*/ 348 h 605"/>
              <a:gd name="T72" fmla="*/ 163 w 603"/>
              <a:gd name="T73" fmla="*/ 393 h 605"/>
              <a:gd name="T74" fmla="*/ 191 w 603"/>
              <a:gd name="T75" fmla="*/ 422 h 605"/>
              <a:gd name="T76" fmla="*/ 235 w 603"/>
              <a:gd name="T77" fmla="*/ 4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3" h="605">
                <a:moveTo>
                  <a:pt x="301" y="0"/>
                </a:moveTo>
                <a:lnTo>
                  <a:pt x="270" y="1"/>
                </a:lnTo>
                <a:lnTo>
                  <a:pt x="211" y="13"/>
                </a:lnTo>
                <a:lnTo>
                  <a:pt x="157" y="36"/>
                </a:lnTo>
                <a:lnTo>
                  <a:pt x="108" y="69"/>
                </a:lnTo>
                <a:lnTo>
                  <a:pt x="68" y="110"/>
                </a:lnTo>
                <a:lnTo>
                  <a:pt x="34" y="159"/>
                </a:lnTo>
                <a:lnTo>
                  <a:pt x="12" y="213"/>
                </a:lnTo>
                <a:lnTo>
                  <a:pt x="0" y="272"/>
                </a:lnTo>
                <a:lnTo>
                  <a:pt x="0" y="302"/>
                </a:lnTo>
                <a:lnTo>
                  <a:pt x="0" y="334"/>
                </a:lnTo>
                <a:lnTo>
                  <a:pt x="12" y="393"/>
                </a:lnTo>
                <a:lnTo>
                  <a:pt x="34" y="448"/>
                </a:lnTo>
                <a:lnTo>
                  <a:pt x="68" y="496"/>
                </a:lnTo>
                <a:lnTo>
                  <a:pt x="108" y="537"/>
                </a:lnTo>
                <a:lnTo>
                  <a:pt x="157" y="569"/>
                </a:lnTo>
                <a:lnTo>
                  <a:pt x="211" y="591"/>
                </a:lnTo>
                <a:lnTo>
                  <a:pt x="270" y="603"/>
                </a:lnTo>
                <a:lnTo>
                  <a:pt x="301" y="605"/>
                </a:lnTo>
                <a:lnTo>
                  <a:pt x="332" y="603"/>
                </a:lnTo>
                <a:lnTo>
                  <a:pt x="390" y="591"/>
                </a:lnTo>
                <a:lnTo>
                  <a:pt x="445" y="569"/>
                </a:lnTo>
                <a:lnTo>
                  <a:pt x="493" y="537"/>
                </a:lnTo>
                <a:lnTo>
                  <a:pt x="534" y="496"/>
                </a:lnTo>
                <a:lnTo>
                  <a:pt x="567" y="448"/>
                </a:lnTo>
                <a:lnTo>
                  <a:pt x="590" y="393"/>
                </a:lnTo>
                <a:lnTo>
                  <a:pt x="602" y="334"/>
                </a:lnTo>
                <a:lnTo>
                  <a:pt x="603" y="302"/>
                </a:lnTo>
                <a:lnTo>
                  <a:pt x="602" y="272"/>
                </a:lnTo>
                <a:lnTo>
                  <a:pt x="590" y="213"/>
                </a:lnTo>
                <a:lnTo>
                  <a:pt x="567" y="159"/>
                </a:lnTo>
                <a:lnTo>
                  <a:pt x="534" y="110"/>
                </a:lnTo>
                <a:lnTo>
                  <a:pt x="493" y="69"/>
                </a:lnTo>
                <a:lnTo>
                  <a:pt x="445" y="36"/>
                </a:lnTo>
                <a:lnTo>
                  <a:pt x="390" y="13"/>
                </a:lnTo>
                <a:lnTo>
                  <a:pt x="332" y="1"/>
                </a:lnTo>
                <a:lnTo>
                  <a:pt x="301" y="0"/>
                </a:lnTo>
                <a:close/>
                <a:moveTo>
                  <a:pt x="393" y="107"/>
                </a:moveTo>
                <a:lnTo>
                  <a:pt x="406" y="109"/>
                </a:lnTo>
                <a:lnTo>
                  <a:pt x="415" y="116"/>
                </a:lnTo>
                <a:lnTo>
                  <a:pt x="467" y="169"/>
                </a:lnTo>
                <a:lnTo>
                  <a:pt x="473" y="178"/>
                </a:lnTo>
                <a:lnTo>
                  <a:pt x="475" y="190"/>
                </a:lnTo>
                <a:lnTo>
                  <a:pt x="473" y="201"/>
                </a:lnTo>
                <a:lnTo>
                  <a:pt x="467" y="210"/>
                </a:lnTo>
                <a:lnTo>
                  <a:pt x="430" y="248"/>
                </a:lnTo>
                <a:lnTo>
                  <a:pt x="336" y="154"/>
                </a:lnTo>
                <a:lnTo>
                  <a:pt x="372" y="116"/>
                </a:lnTo>
                <a:lnTo>
                  <a:pt x="381" y="109"/>
                </a:lnTo>
                <a:lnTo>
                  <a:pt x="393" y="107"/>
                </a:lnTo>
                <a:close/>
                <a:moveTo>
                  <a:pt x="321" y="168"/>
                </a:moveTo>
                <a:lnTo>
                  <a:pt x="415" y="262"/>
                </a:lnTo>
                <a:lnTo>
                  <a:pt x="228" y="451"/>
                </a:lnTo>
                <a:lnTo>
                  <a:pt x="132" y="451"/>
                </a:lnTo>
                <a:lnTo>
                  <a:pt x="132" y="357"/>
                </a:lnTo>
                <a:lnTo>
                  <a:pt x="321" y="168"/>
                </a:lnTo>
                <a:close/>
                <a:moveTo>
                  <a:pt x="329" y="207"/>
                </a:moveTo>
                <a:lnTo>
                  <a:pt x="326" y="207"/>
                </a:lnTo>
                <a:lnTo>
                  <a:pt x="324" y="209"/>
                </a:lnTo>
                <a:lnTo>
                  <a:pt x="202" y="331"/>
                </a:lnTo>
                <a:lnTo>
                  <a:pt x="200" y="333"/>
                </a:lnTo>
                <a:lnTo>
                  <a:pt x="200" y="334"/>
                </a:lnTo>
                <a:lnTo>
                  <a:pt x="202" y="339"/>
                </a:lnTo>
                <a:lnTo>
                  <a:pt x="205" y="340"/>
                </a:lnTo>
                <a:lnTo>
                  <a:pt x="208" y="339"/>
                </a:lnTo>
                <a:lnTo>
                  <a:pt x="209" y="339"/>
                </a:lnTo>
                <a:lnTo>
                  <a:pt x="332" y="215"/>
                </a:lnTo>
                <a:lnTo>
                  <a:pt x="333" y="213"/>
                </a:lnTo>
                <a:lnTo>
                  <a:pt x="333" y="212"/>
                </a:lnTo>
                <a:lnTo>
                  <a:pt x="333" y="207"/>
                </a:lnTo>
                <a:lnTo>
                  <a:pt x="329" y="207"/>
                </a:lnTo>
                <a:close/>
                <a:moveTo>
                  <a:pt x="182" y="348"/>
                </a:moveTo>
                <a:lnTo>
                  <a:pt x="163" y="369"/>
                </a:lnTo>
                <a:lnTo>
                  <a:pt x="163" y="393"/>
                </a:lnTo>
                <a:lnTo>
                  <a:pt x="191" y="393"/>
                </a:lnTo>
                <a:lnTo>
                  <a:pt x="191" y="422"/>
                </a:lnTo>
                <a:lnTo>
                  <a:pt x="215" y="422"/>
                </a:lnTo>
                <a:lnTo>
                  <a:pt x="235" y="401"/>
                </a:lnTo>
                <a:lnTo>
                  <a:pt x="182" y="34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71"/>
          <p:cNvSpPr>
            <a:spLocks noEditPoints="1"/>
          </p:cNvSpPr>
          <p:nvPr/>
        </p:nvSpPr>
        <p:spPr bwMode="auto">
          <a:xfrm>
            <a:off x="469699" y="3433258"/>
            <a:ext cx="559527" cy="559602"/>
          </a:xfrm>
          <a:custGeom>
            <a:avLst/>
            <a:gdLst>
              <a:gd name="T0" fmla="*/ 302 w 604"/>
              <a:gd name="T1" fmla="*/ 0 h 605"/>
              <a:gd name="T2" fmla="*/ 272 w 604"/>
              <a:gd name="T3" fmla="*/ 0 h 605"/>
              <a:gd name="T4" fmla="*/ 213 w 604"/>
              <a:gd name="T5" fmla="*/ 12 h 605"/>
              <a:gd name="T6" fmla="*/ 159 w 604"/>
              <a:gd name="T7" fmla="*/ 36 h 605"/>
              <a:gd name="T8" fmla="*/ 110 w 604"/>
              <a:gd name="T9" fmla="*/ 68 h 605"/>
              <a:gd name="T10" fmla="*/ 70 w 604"/>
              <a:gd name="T11" fmla="*/ 109 h 605"/>
              <a:gd name="T12" fmla="*/ 36 w 604"/>
              <a:gd name="T13" fmla="*/ 157 h 605"/>
              <a:gd name="T14" fmla="*/ 14 w 604"/>
              <a:gd name="T15" fmla="*/ 212 h 605"/>
              <a:gd name="T16" fmla="*/ 2 w 604"/>
              <a:gd name="T17" fmla="*/ 271 h 605"/>
              <a:gd name="T18" fmla="*/ 0 w 604"/>
              <a:gd name="T19" fmla="*/ 303 h 605"/>
              <a:gd name="T20" fmla="*/ 2 w 604"/>
              <a:gd name="T21" fmla="*/ 333 h 605"/>
              <a:gd name="T22" fmla="*/ 14 w 604"/>
              <a:gd name="T23" fmla="*/ 392 h 605"/>
              <a:gd name="T24" fmla="*/ 36 w 604"/>
              <a:gd name="T25" fmla="*/ 446 h 605"/>
              <a:gd name="T26" fmla="*/ 70 w 604"/>
              <a:gd name="T27" fmla="*/ 495 h 605"/>
              <a:gd name="T28" fmla="*/ 110 w 604"/>
              <a:gd name="T29" fmla="*/ 536 h 605"/>
              <a:gd name="T30" fmla="*/ 159 w 604"/>
              <a:gd name="T31" fmla="*/ 569 h 605"/>
              <a:gd name="T32" fmla="*/ 213 w 604"/>
              <a:gd name="T33" fmla="*/ 592 h 605"/>
              <a:gd name="T34" fmla="*/ 272 w 604"/>
              <a:gd name="T35" fmla="*/ 604 h 605"/>
              <a:gd name="T36" fmla="*/ 302 w 604"/>
              <a:gd name="T37" fmla="*/ 605 h 605"/>
              <a:gd name="T38" fmla="*/ 334 w 604"/>
              <a:gd name="T39" fmla="*/ 604 h 605"/>
              <a:gd name="T40" fmla="*/ 393 w 604"/>
              <a:gd name="T41" fmla="*/ 592 h 605"/>
              <a:gd name="T42" fmla="*/ 447 w 604"/>
              <a:gd name="T43" fmla="*/ 569 h 605"/>
              <a:gd name="T44" fmla="*/ 495 w 604"/>
              <a:gd name="T45" fmla="*/ 536 h 605"/>
              <a:gd name="T46" fmla="*/ 536 w 604"/>
              <a:gd name="T47" fmla="*/ 495 h 605"/>
              <a:gd name="T48" fmla="*/ 568 w 604"/>
              <a:gd name="T49" fmla="*/ 446 h 605"/>
              <a:gd name="T50" fmla="*/ 590 w 604"/>
              <a:gd name="T51" fmla="*/ 392 h 605"/>
              <a:gd name="T52" fmla="*/ 602 w 604"/>
              <a:gd name="T53" fmla="*/ 333 h 605"/>
              <a:gd name="T54" fmla="*/ 604 w 604"/>
              <a:gd name="T55" fmla="*/ 303 h 605"/>
              <a:gd name="T56" fmla="*/ 602 w 604"/>
              <a:gd name="T57" fmla="*/ 271 h 605"/>
              <a:gd name="T58" fmla="*/ 590 w 604"/>
              <a:gd name="T59" fmla="*/ 212 h 605"/>
              <a:gd name="T60" fmla="*/ 568 w 604"/>
              <a:gd name="T61" fmla="*/ 157 h 605"/>
              <a:gd name="T62" fmla="*/ 536 w 604"/>
              <a:gd name="T63" fmla="*/ 109 h 605"/>
              <a:gd name="T64" fmla="*/ 495 w 604"/>
              <a:gd name="T65" fmla="*/ 68 h 605"/>
              <a:gd name="T66" fmla="*/ 447 w 604"/>
              <a:gd name="T67" fmla="*/ 36 h 605"/>
              <a:gd name="T68" fmla="*/ 393 w 604"/>
              <a:gd name="T69" fmla="*/ 12 h 605"/>
              <a:gd name="T70" fmla="*/ 334 w 604"/>
              <a:gd name="T71" fmla="*/ 0 h 605"/>
              <a:gd name="T72" fmla="*/ 302 w 604"/>
              <a:gd name="T73" fmla="*/ 0 h 605"/>
              <a:gd name="T74" fmla="*/ 420 w 604"/>
              <a:gd name="T75" fmla="*/ 113 h 605"/>
              <a:gd name="T76" fmla="*/ 420 w 604"/>
              <a:gd name="T77" fmla="*/ 365 h 605"/>
              <a:gd name="T78" fmla="*/ 184 w 604"/>
              <a:gd name="T79" fmla="*/ 483 h 605"/>
              <a:gd name="T80" fmla="*/ 184 w 604"/>
              <a:gd name="T81" fmla="*/ 231 h 605"/>
              <a:gd name="T82" fmla="*/ 420 w 604"/>
              <a:gd name="T83" fmla="*/ 113 h 605"/>
              <a:gd name="T84" fmla="*/ 243 w 604"/>
              <a:gd name="T85" fmla="*/ 268 h 605"/>
              <a:gd name="T86" fmla="*/ 243 w 604"/>
              <a:gd name="T87" fmla="*/ 387 h 605"/>
              <a:gd name="T88" fmla="*/ 361 w 604"/>
              <a:gd name="T89" fmla="*/ 327 h 605"/>
              <a:gd name="T90" fmla="*/ 243 w 604"/>
              <a:gd name="T91" fmla="*/ 26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5">
                <a:moveTo>
                  <a:pt x="302" y="0"/>
                </a:moveTo>
                <a:lnTo>
                  <a:pt x="272" y="0"/>
                </a:lnTo>
                <a:lnTo>
                  <a:pt x="213" y="12"/>
                </a:lnTo>
                <a:lnTo>
                  <a:pt x="159" y="36"/>
                </a:lnTo>
                <a:lnTo>
                  <a:pt x="110" y="68"/>
                </a:lnTo>
                <a:lnTo>
                  <a:pt x="70" y="109"/>
                </a:lnTo>
                <a:lnTo>
                  <a:pt x="36" y="157"/>
                </a:lnTo>
                <a:lnTo>
                  <a:pt x="14" y="212"/>
                </a:lnTo>
                <a:lnTo>
                  <a:pt x="2" y="271"/>
                </a:lnTo>
                <a:lnTo>
                  <a:pt x="0" y="303"/>
                </a:lnTo>
                <a:lnTo>
                  <a:pt x="2" y="333"/>
                </a:lnTo>
                <a:lnTo>
                  <a:pt x="14" y="392"/>
                </a:lnTo>
                <a:lnTo>
                  <a:pt x="36" y="446"/>
                </a:lnTo>
                <a:lnTo>
                  <a:pt x="70" y="495"/>
                </a:lnTo>
                <a:lnTo>
                  <a:pt x="110" y="536"/>
                </a:lnTo>
                <a:lnTo>
                  <a:pt x="159" y="569"/>
                </a:lnTo>
                <a:lnTo>
                  <a:pt x="213" y="592"/>
                </a:lnTo>
                <a:lnTo>
                  <a:pt x="272" y="604"/>
                </a:lnTo>
                <a:lnTo>
                  <a:pt x="302" y="605"/>
                </a:lnTo>
                <a:lnTo>
                  <a:pt x="334" y="604"/>
                </a:lnTo>
                <a:lnTo>
                  <a:pt x="393" y="592"/>
                </a:lnTo>
                <a:lnTo>
                  <a:pt x="447" y="569"/>
                </a:lnTo>
                <a:lnTo>
                  <a:pt x="495" y="536"/>
                </a:lnTo>
                <a:lnTo>
                  <a:pt x="536" y="495"/>
                </a:lnTo>
                <a:lnTo>
                  <a:pt x="568" y="446"/>
                </a:lnTo>
                <a:lnTo>
                  <a:pt x="590" y="392"/>
                </a:lnTo>
                <a:lnTo>
                  <a:pt x="602" y="333"/>
                </a:lnTo>
                <a:lnTo>
                  <a:pt x="604" y="303"/>
                </a:lnTo>
                <a:lnTo>
                  <a:pt x="602" y="271"/>
                </a:lnTo>
                <a:lnTo>
                  <a:pt x="590" y="212"/>
                </a:lnTo>
                <a:lnTo>
                  <a:pt x="568" y="157"/>
                </a:lnTo>
                <a:lnTo>
                  <a:pt x="536" y="109"/>
                </a:lnTo>
                <a:lnTo>
                  <a:pt x="495" y="68"/>
                </a:lnTo>
                <a:lnTo>
                  <a:pt x="447" y="36"/>
                </a:lnTo>
                <a:lnTo>
                  <a:pt x="393" y="12"/>
                </a:lnTo>
                <a:lnTo>
                  <a:pt x="334" y="0"/>
                </a:lnTo>
                <a:lnTo>
                  <a:pt x="302" y="0"/>
                </a:lnTo>
                <a:close/>
                <a:moveTo>
                  <a:pt x="420" y="113"/>
                </a:moveTo>
                <a:lnTo>
                  <a:pt x="420" y="365"/>
                </a:lnTo>
                <a:lnTo>
                  <a:pt x="184" y="483"/>
                </a:lnTo>
                <a:lnTo>
                  <a:pt x="184" y="231"/>
                </a:lnTo>
                <a:lnTo>
                  <a:pt x="420" y="113"/>
                </a:lnTo>
                <a:close/>
                <a:moveTo>
                  <a:pt x="243" y="268"/>
                </a:moveTo>
                <a:lnTo>
                  <a:pt x="243" y="387"/>
                </a:lnTo>
                <a:lnTo>
                  <a:pt x="361" y="327"/>
                </a:lnTo>
                <a:lnTo>
                  <a:pt x="243" y="26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2"/>
          <p:cNvSpPr>
            <a:spLocks noEditPoints="1"/>
          </p:cNvSpPr>
          <p:nvPr/>
        </p:nvSpPr>
        <p:spPr bwMode="auto">
          <a:xfrm>
            <a:off x="3074510" y="3427699"/>
            <a:ext cx="561386" cy="561456"/>
          </a:xfrm>
          <a:custGeom>
            <a:avLst/>
            <a:gdLst>
              <a:gd name="T0" fmla="*/ 272 w 604"/>
              <a:gd name="T1" fmla="*/ 2 h 606"/>
              <a:gd name="T2" fmla="*/ 158 w 604"/>
              <a:gd name="T3" fmla="*/ 37 h 606"/>
              <a:gd name="T4" fmla="*/ 69 w 604"/>
              <a:gd name="T5" fmla="*/ 111 h 606"/>
              <a:gd name="T6" fmla="*/ 14 w 604"/>
              <a:gd name="T7" fmla="*/ 212 h 606"/>
              <a:gd name="T8" fmla="*/ 0 w 604"/>
              <a:gd name="T9" fmla="*/ 303 h 606"/>
              <a:gd name="T10" fmla="*/ 14 w 604"/>
              <a:gd name="T11" fmla="*/ 394 h 606"/>
              <a:gd name="T12" fmla="*/ 69 w 604"/>
              <a:gd name="T13" fmla="*/ 495 h 606"/>
              <a:gd name="T14" fmla="*/ 158 w 604"/>
              <a:gd name="T15" fmla="*/ 569 h 606"/>
              <a:gd name="T16" fmla="*/ 272 w 604"/>
              <a:gd name="T17" fmla="*/ 604 h 606"/>
              <a:gd name="T18" fmla="*/ 334 w 604"/>
              <a:gd name="T19" fmla="*/ 604 h 606"/>
              <a:gd name="T20" fmla="*/ 447 w 604"/>
              <a:gd name="T21" fmla="*/ 569 h 606"/>
              <a:gd name="T22" fmla="*/ 536 w 604"/>
              <a:gd name="T23" fmla="*/ 495 h 606"/>
              <a:gd name="T24" fmla="*/ 592 w 604"/>
              <a:gd name="T25" fmla="*/ 394 h 606"/>
              <a:gd name="T26" fmla="*/ 604 w 604"/>
              <a:gd name="T27" fmla="*/ 303 h 606"/>
              <a:gd name="T28" fmla="*/ 592 w 604"/>
              <a:gd name="T29" fmla="*/ 212 h 606"/>
              <a:gd name="T30" fmla="*/ 536 w 604"/>
              <a:gd name="T31" fmla="*/ 111 h 606"/>
              <a:gd name="T32" fmla="*/ 447 w 604"/>
              <a:gd name="T33" fmla="*/ 37 h 606"/>
              <a:gd name="T34" fmla="*/ 334 w 604"/>
              <a:gd name="T35" fmla="*/ 2 h 606"/>
              <a:gd name="T36" fmla="*/ 143 w 604"/>
              <a:gd name="T37" fmla="*/ 150 h 606"/>
              <a:gd name="T38" fmla="*/ 474 w 604"/>
              <a:gd name="T39" fmla="*/ 152 h 606"/>
              <a:gd name="T40" fmla="*/ 492 w 604"/>
              <a:gd name="T41" fmla="*/ 170 h 606"/>
              <a:gd name="T42" fmla="*/ 493 w 604"/>
              <a:gd name="T43" fmla="*/ 398 h 606"/>
              <a:gd name="T44" fmla="*/ 483 w 604"/>
              <a:gd name="T45" fmla="*/ 421 h 606"/>
              <a:gd name="T46" fmla="*/ 462 w 604"/>
              <a:gd name="T47" fmla="*/ 430 h 606"/>
              <a:gd name="T48" fmla="*/ 353 w 604"/>
              <a:gd name="T49" fmla="*/ 438 h 606"/>
              <a:gd name="T50" fmla="*/ 359 w 604"/>
              <a:gd name="T51" fmla="*/ 453 h 606"/>
              <a:gd name="T52" fmla="*/ 365 w 604"/>
              <a:gd name="T53" fmla="*/ 465 h 606"/>
              <a:gd name="T54" fmla="*/ 365 w 604"/>
              <a:gd name="T55" fmla="*/ 474 h 606"/>
              <a:gd name="T56" fmla="*/ 358 w 604"/>
              <a:gd name="T57" fmla="*/ 480 h 606"/>
              <a:gd name="T58" fmla="*/ 252 w 604"/>
              <a:gd name="T59" fmla="*/ 482 h 606"/>
              <a:gd name="T60" fmla="*/ 243 w 604"/>
              <a:gd name="T61" fmla="*/ 477 h 606"/>
              <a:gd name="T62" fmla="*/ 238 w 604"/>
              <a:gd name="T63" fmla="*/ 468 h 606"/>
              <a:gd name="T64" fmla="*/ 241 w 604"/>
              <a:gd name="T65" fmla="*/ 460 h 606"/>
              <a:gd name="T66" fmla="*/ 249 w 604"/>
              <a:gd name="T67" fmla="*/ 445 h 606"/>
              <a:gd name="T68" fmla="*/ 252 w 604"/>
              <a:gd name="T69" fmla="*/ 430 h 606"/>
              <a:gd name="T70" fmla="*/ 131 w 604"/>
              <a:gd name="T71" fmla="*/ 429 h 606"/>
              <a:gd name="T72" fmla="*/ 113 w 604"/>
              <a:gd name="T73" fmla="*/ 410 h 606"/>
              <a:gd name="T74" fmla="*/ 112 w 604"/>
              <a:gd name="T75" fmla="*/ 182 h 606"/>
              <a:gd name="T76" fmla="*/ 121 w 604"/>
              <a:gd name="T77" fmla="*/ 159 h 606"/>
              <a:gd name="T78" fmla="*/ 143 w 604"/>
              <a:gd name="T79" fmla="*/ 150 h 606"/>
              <a:gd name="T80" fmla="*/ 142 w 604"/>
              <a:gd name="T81" fmla="*/ 176 h 606"/>
              <a:gd name="T82" fmla="*/ 137 w 604"/>
              <a:gd name="T83" fmla="*/ 179 h 606"/>
              <a:gd name="T84" fmla="*/ 137 w 604"/>
              <a:gd name="T85" fmla="*/ 347 h 606"/>
              <a:gd name="T86" fmla="*/ 139 w 604"/>
              <a:gd name="T87" fmla="*/ 351 h 606"/>
              <a:gd name="T88" fmla="*/ 143 w 604"/>
              <a:gd name="T89" fmla="*/ 354 h 606"/>
              <a:gd name="T90" fmla="*/ 463 w 604"/>
              <a:gd name="T91" fmla="*/ 353 h 606"/>
              <a:gd name="T92" fmla="*/ 468 w 604"/>
              <a:gd name="T93" fmla="*/ 350 h 606"/>
              <a:gd name="T94" fmla="*/ 468 w 604"/>
              <a:gd name="T95" fmla="*/ 182 h 606"/>
              <a:gd name="T96" fmla="*/ 466 w 604"/>
              <a:gd name="T97" fmla="*/ 177 h 606"/>
              <a:gd name="T98" fmla="*/ 462 w 604"/>
              <a:gd name="T99" fmla="*/ 17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4" h="606">
                <a:moveTo>
                  <a:pt x="302" y="0"/>
                </a:moveTo>
                <a:lnTo>
                  <a:pt x="272" y="2"/>
                </a:lnTo>
                <a:lnTo>
                  <a:pt x="213" y="14"/>
                </a:lnTo>
                <a:lnTo>
                  <a:pt x="158" y="37"/>
                </a:lnTo>
                <a:lnTo>
                  <a:pt x="110" y="69"/>
                </a:lnTo>
                <a:lnTo>
                  <a:pt x="69" y="111"/>
                </a:lnTo>
                <a:lnTo>
                  <a:pt x="36" y="158"/>
                </a:lnTo>
                <a:lnTo>
                  <a:pt x="14" y="212"/>
                </a:lnTo>
                <a:lnTo>
                  <a:pt x="2" y="271"/>
                </a:lnTo>
                <a:lnTo>
                  <a:pt x="0" y="303"/>
                </a:lnTo>
                <a:lnTo>
                  <a:pt x="2" y="333"/>
                </a:lnTo>
                <a:lnTo>
                  <a:pt x="14" y="394"/>
                </a:lnTo>
                <a:lnTo>
                  <a:pt x="36" y="447"/>
                </a:lnTo>
                <a:lnTo>
                  <a:pt x="69" y="495"/>
                </a:lnTo>
                <a:lnTo>
                  <a:pt x="110" y="536"/>
                </a:lnTo>
                <a:lnTo>
                  <a:pt x="158" y="569"/>
                </a:lnTo>
                <a:lnTo>
                  <a:pt x="213" y="592"/>
                </a:lnTo>
                <a:lnTo>
                  <a:pt x="272" y="604"/>
                </a:lnTo>
                <a:lnTo>
                  <a:pt x="302" y="606"/>
                </a:lnTo>
                <a:lnTo>
                  <a:pt x="334" y="604"/>
                </a:lnTo>
                <a:lnTo>
                  <a:pt x="392" y="592"/>
                </a:lnTo>
                <a:lnTo>
                  <a:pt x="447" y="569"/>
                </a:lnTo>
                <a:lnTo>
                  <a:pt x="495" y="536"/>
                </a:lnTo>
                <a:lnTo>
                  <a:pt x="536" y="495"/>
                </a:lnTo>
                <a:lnTo>
                  <a:pt x="569" y="447"/>
                </a:lnTo>
                <a:lnTo>
                  <a:pt x="592" y="394"/>
                </a:lnTo>
                <a:lnTo>
                  <a:pt x="604" y="333"/>
                </a:lnTo>
                <a:lnTo>
                  <a:pt x="604" y="303"/>
                </a:lnTo>
                <a:lnTo>
                  <a:pt x="604" y="271"/>
                </a:lnTo>
                <a:lnTo>
                  <a:pt x="592" y="212"/>
                </a:lnTo>
                <a:lnTo>
                  <a:pt x="569" y="158"/>
                </a:lnTo>
                <a:lnTo>
                  <a:pt x="536" y="111"/>
                </a:lnTo>
                <a:lnTo>
                  <a:pt x="495" y="69"/>
                </a:lnTo>
                <a:lnTo>
                  <a:pt x="447" y="37"/>
                </a:lnTo>
                <a:lnTo>
                  <a:pt x="392" y="14"/>
                </a:lnTo>
                <a:lnTo>
                  <a:pt x="334" y="2"/>
                </a:lnTo>
                <a:lnTo>
                  <a:pt x="302" y="0"/>
                </a:lnTo>
                <a:close/>
                <a:moveTo>
                  <a:pt x="143" y="150"/>
                </a:moveTo>
                <a:lnTo>
                  <a:pt x="462" y="150"/>
                </a:lnTo>
                <a:lnTo>
                  <a:pt x="474" y="152"/>
                </a:lnTo>
                <a:lnTo>
                  <a:pt x="483" y="159"/>
                </a:lnTo>
                <a:lnTo>
                  <a:pt x="492" y="170"/>
                </a:lnTo>
                <a:lnTo>
                  <a:pt x="493" y="182"/>
                </a:lnTo>
                <a:lnTo>
                  <a:pt x="493" y="398"/>
                </a:lnTo>
                <a:lnTo>
                  <a:pt x="492" y="410"/>
                </a:lnTo>
                <a:lnTo>
                  <a:pt x="483" y="421"/>
                </a:lnTo>
                <a:lnTo>
                  <a:pt x="474" y="429"/>
                </a:lnTo>
                <a:lnTo>
                  <a:pt x="462" y="430"/>
                </a:lnTo>
                <a:lnTo>
                  <a:pt x="353" y="430"/>
                </a:lnTo>
                <a:lnTo>
                  <a:pt x="353" y="438"/>
                </a:lnTo>
                <a:lnTo>
                  <a:pt x="356" y="445"/>
                </a:lnTo>
                <a:lnTo>
                  <a:pt x="359" y="453"/>
                </a:lnTo>
                <a:lnTo>
                  <a:pt x="362" y="460"/>
                </a:lnTo>
                <a:lnTo>
                  <a:pt x="365" y="465"/>
                </a:lnTo>
                <a:lnTo>
                  <a:pt x="367" y="468"/>
                </a:lnTo>
                <a:lnTo>
                  <a:pt x="365" y="474"/>
                </a:lnTo>
                <a:lnTo>
                  <a:pt x="362" y="477"/>
                </a:lnTo>
                <a:lnTo>
                  <a:pt x="358" y="480"/>
                </a:lnTo>
                <a:lnTo>
                  <a:pt x="353" y="482"/>
                </a:lnTo>
                <a:lnTo>
                  <a:pt x="252" y="482"/>
                </a:lnTo>
                <a:lnTo>
                  <a:pt x="248" y="480"/>
                </a:lnTo>
                <a:lnTo>
                  <a:pt x="243" y="477"/>
                </a:lnTo>
                <a:lnTo>
                  <a:pt x="240" y="474"/>
                </a:lnTo>
                <a:lnTo>
                  <a:pt x="238" y="468"/>
                </a:lnTo>
                <a:lnTo>
                  <a:pt x="240" y="465"/>
                </a:lnTo>
                <a:lnTo>
                  <a:pt x="241" y="460"/>
                </a:lnTo>
                <a:lnTo>
                  <a:pt x="246" y="453"/>
                </a:lnTo>
                <a:lnTo>
                  <a:pt x="249" y="445"/>
                </a:lnTo>
                <a:lnTo>
                  <a:pt x="251" y="438"/>
                </a:lnTo>
                <a:lnTo>
                  <a:pt x="252" y="430"/>
                </a:lnTo>
                <a:lnTo>
                  <a:pt x="143" y="430"/>
                </a:lnTo>
                <a:lnTo>
                  <a:pt x="131" y="429"/>
                </a:lnTo>
                <a:lnTo>
                  <a:pt x="121" y="421"/>
                </a:lnTo>
                <a:lnTo>
                  <a:pt x="113" y="410"/>
                </a:lnTo>
                <a:lnTo>
                  <a:pt x="112" y="398"/>
                </a:lnTo>
                <a:lnTo>
                  <a:pt x="112" y="182"/>
                </a:lnTo>
                <a:lnTo>
                  <a:pt x="113" y="170"/>
                </a:lnTo>
                <a:lnTo>
                  <a:pt x="121" y="159"/>
                </a:lnTo>
                <a:lnTo>
                  <a:pt x="131" y="152"/>
                </a:lnTo>
                <a:lnTo>
                  <a:pt x="143" y="150"/>
                </a:lnTo>
                <a:close/>
                <a:moveTo>
                  <a:pt x="143" y="176"/>
                </a:moveTo>
                <a:lnTo>
                  <a:pt x="142" y="176"/>
                </a:lnTo>
                <a:lnTo>
                  <a:pt x="139" y="177"/>
                </a:lnTo>
                <a:lnTo>
                  <a:pt x="137" y="179"/>
                </a:lnTo>
                <a:lnTo>
                  <a:pt x="137" y="182"/>
                </a:lnTo>
                <a:lnTo>
                  <a:pt x="137" y="347"/>
                </a:lnTo>
                <a:lnTo>
                  <a:pt x="137" y="350"/>
                </a:lnTo>
                <a:lnTo>
                  <a:pt x="139" y="351"/>
                </a:lnTo>
                <a:lnTo>
                  <a:pt x="142" y="353"/>
                </a:lnTo>
                <a:lnTo>
                  <a:pt x="143" y="354"/>
                </a:lnTo>
                <a:lnTo>
                  <a:pt x="462" y="354"/>
                </a:lnTo>
                <a:lnTo>
                  <a:pt x="463" y="353"/>
                </a:lnTo>
                <a:lnTo>
                  <a:pt x="466" y="351"/>
                </a:lnTo>
                <a:lnTo>
                  <a:pt x="468" y="350"/>
                </a:lnTo>
                <a:lnTo>
                  <a:pt x="468" y="347"/>
                </a:lnTo>
                <a:lnTo>
                  <a:pt x="468" y="182"/>
                </a:lnTo>
                <a:lnTo>
                  <a:pt x="468" y="179"/>
                </a:lnTo>
                <a:lnTo>
                  <a:pt x="466" y="177"/>
                </a:lnTo>
                <a:lnTo>
                  <a:pt x="463" y="176"/>
                </a:lnTo>
                <a:lnTo>
                  <a:pt x="462" y="176"/>
                </a:lnTo>
                <a:lnTo>
                  <a:pt x="143" y="17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99"/>
          <p:cNvSpPr>
            <a:spLocks/>
          </p:cNvSpPr>
          <p:nvPr/>
        </p:nvSpPr>
        <p:spPr bwMode="auto">
          <a:xfrm>
            <a:off x="1111519" y="2215845"/>
            <a:ext cx="1870046" cy="1493509"/>
          </a:xfrm>
          <a:custGeom>
            <a:avLst/>
            <a:gdLst>
              <a:gd name="T0" fmla="*/ 403 w 2011"/>
              <a:gd name="T1" fmla="*/ 0 h 1613"/>
              <a:gd name="T2" fmla="*/ 1610 w 2011"/>
              <a:gd name="T3" fmla="*/ 0 h 1613"/>
              <a:gd name="T4" fmla="*/ 2011 w 2011"/>
              <a:gd name="T5" fmla="*/ 402 h 1613"/>
              <a:gd name="T6" fmla="*/ 1006 w 2011"/>
              <a:gd name="T7" fmla="*/ 1613 h 1613"/>
              <a:gd name="T8" fmla="*/ 0 w 2011"/>
              <a:gd name="T9" fmla="*/ 402 h 1613"/>
              <a:gd name="T10" fmla="*/ 403 w 2011"/>
              <a:gd name="T11" fmla="*/ 0 h 1613"/>
            </a:gdLst>
            <a:ahLst/>
            <a:cxnLst>
              <a:cxn ang="0">
                <a:pos x="T0" y="T1"/>
              </a:cxn>
              <a:cxn ang="0">
                <a:pos x="T2" y="T3"/>
              </a:cxn>
              <a:cxn ang="0">
                <a:pos x="T4" y="T5"/>
              </a:cxn>
              <a:cxn ang="0">
                <a:pos x="T6" y="T7"/>
              </a:cxn>
              <a:cxn ang="0">
                <a:pos x="T8" y="T9"/>
              </a:cxn>
              <a:cxn ang="0">
                <a:pos x="T10" y="T11"/>
              </a:cxn>
            </a:cxnLst>
            <a:rect l="0" t="0" r="r" b="b"/>
            <a:pathLst>
              <a:path w="2011" h="1613">
                <a:moveTo>
                  <a:pt x="403" y="0"/>
                </a:moveTo>
                <a:lnTo>
                  <a:pt x="1610" y="0"/>
                </a:lnTo>
                <a:lnTo>
                  <a:pt x="2011" y="402"/>
                </a:lnTo>
                <a:lnTo>
                  <a:pt x="1006" y="1613"/>
                </a:lnTo>
                <a:lnTo>
                  <a:pt x="0" y="402"/>
                </a:lnTo>
                <a:lnTo>
                  <a:pt x="403" y="0"/>
                </a:lnTo>
                <a:close/>
              </a:path>
            </a:pathLst>
          </a:custGeom>
          <a:solidFill>
            <a:schemeClr val="accent4"/>
          </a:solidFill>
          <a:ln w="80963">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71" name="Freeform 16"/>
          <p:cNvSpPr>
            <a:spLocks noEditPoints="1"/>
          </p:cNvSpPr>
          <p:nvPr/>
        </p:nvSpPr>
        <p:spPr bwMode="auto">
          <a:xfrm>
            <a:off x="1767709" y="1172838"/>
            <a:ext cx="561386" cy="559602"/>
          </a:xfrm>
          <a:custGeom>
            <a:avLst/>
            <a:gdLst>
              <a:gd name="T0" fmla="*/ 270 w 603"/>
              <a:gd name="T1" fmla="*/ 1 h 605"/>
              <a:gd name="T2" fmla="*/ 157 w 603"/>
              <a:gd name="T3" fmla="*/ 36 h 605"/>
              <a:gd name="T4" fmla="*/ 68 w 603"/>
              <a:gd name="T5" fmla="*/ 110 h 605"/>
              <a:gd name="T6" fmla="*/ 12 w 603"/>
              <a:gd name="T7" fmla="*/ 213 h 605"/>
              <a:gd name="T8" fmla="*/ 0 w 603"/>
              <a:gd name="T9" fmla="*/ 302 h 605"/>
              <a:gd name="T10" fmla="*/ 12 w 603"/>
              <a:gd name="T11" fmla="*/ 393 h 605"/>
              <a:gd name="T12" fmla="*/ 68 w 603"/>
              <a:gd name="T13" fmla="*/ 496 h 605"/>
              <a:gd name="T14" fmla="*/ 157 w 603"/>
              <a:gd name="T15" fmla="*/ 569 h 605"/>
              <a:gd name="T16" fmla="*/ 270 w 603"/>
              <a:gd name="T17" fmla="*/ 603 h 605"/>
              <a:gd name="T18" fmla="*/ 332 w 603"/>
              <a:gd name="T19" fmla="*/ 603 h 605"/>
              <a:gd name="T20" fmla="*/ 445 w 603"/>
              <a:gd name="T21" fmla="*/ 569 h 605"/>
              <a:gd name="T22" fmla="*/ 534 w 603"/>
              <a:gd name="T23" fmla="*/ 496 h 605"/>
              <a:gd name="T24" fmla="*/ 590 w 603"/>
              <a:gd name="T25" fmla="*/ 393 h 605"/>
              <a:gd name="T26" fmla="*/ 603 w 603"/>
              <a:gd name="T27" fmla="*/ 302 h 605"/>
              <a:gd name="T28" fmla="*/ 590 w 603"/>
              <a:gd name="T29" fmla="*/ 213 h 605"/>
              <a:gd name="T30" fmla="*/ 534 w 603"/>
              <a:gd name="T31" fmla="*/ 110 h 605"/>
              <a:gd name="T32" fmla="*/ 445 w 603"/>
              <a:gd name="T33" fmla="*/ 36 h 605"/>
              <a:gd name="T34" fmla="*/ 332 w 603"/>
              <a:gd name="T35" fmla="*/ 1 h 605"/>
              <a:gd name="T36" fmla="*/ 393 w 603"/>
              <a:gd name="T37" fmla="*/ 107 h 605"/>
              <a:gd name="T38" fmla="*/ 415 w 603"/>
              <a:gd name="T39" fmla="*/ 116 h 605"/>
              <a:gd name="T40" fmla="*/ 473 w 603"/>
              <a:gd name="T41" fmla="*/ 178 h 605"/>
              <a:gd name="T42" fmla="*/ 473 w 603"/>
              <a:gd name="T43" fmla="*/ 201 h 605"/>
              <a:gd name="T44" fmla="*/ 430 w 603"/>
              <a:gd name="T45" fmla="*/ 248 h 605"/>
              <a:gd name="T46" fmla="*/ 372 w 603"/>
              <a:gd name="T47" fmla="*/ 116 h 605"/>
              <a:gd name="T48" fmla="*/ 393 w 603"/>
              <a:gd name="T49" fmla="*/ 107 h 605"/>
              <a:gd name="T50" fmla="*/ 415 w 603"/>
              <a:gd name="T51" fmla="*/ 262 h 605"/>
              <a:gd name="T52" fmla="*/ 132 w 603"/>
              <a:gd name="T53" fmla="*/ 451 h 605"/>
              <a:gd name="T54" fmla="*/ 321 w 603"/>
              <a:gd name="T55" fmla="*/ 168 h 605"/>
              <a:gd name="T56" fmla="*/ 326 w 603"/>
              <a:gd name="T57" fmla="*/ 207 h 605"/>
              <a:gd name="T58" fmla="*/ 202 w 603"/>
              <a:gd name="T59" fmla="*/ 331 h 605"/>
              <a:gd name="T60" fmla="*/ 200 w 603"/>
              <a:gd name="T61" fmla="*/ 334 h 605"/>
              <a:gd name="T62" fmla="*/ 205 w 603"/>
              <a:gd name="T63" fmla="*/ 340 h 605"/>
              <a:gd name="T64" fmla="*/ 209 w 603"/>
              <a:gd name="T65" fmla="*/ 339 h 605"/>
              <a:gd name="T66" fmla="*/ 333 w 603"/>
              <a:gd name="T67" fmla="*/ 213 h 605"/>
              <a:gd name="T68" fmla="*/ 333 w 603"/>
              <a:gd name="T69" fmla="*/ 207 h 605"/>
              <a:gd name="T70" fmla="*/ 182 w 603"/>
              <a:gd name="T71" fmla="*/ 348 h 605"/>
              <a:gd name="T72" fmla="*/ 163 w 603"/>
              <a:gd name="T73" fmla="*/ 393 h 605"/>
              <a:gd name="T74" fmla="*/ 191 w 603"/>
              <a:gd name="T75" fmla="*/ 422 h 605"/>
              <a:gd name="T76" fmla="*/ 235 w 603"/>
              <a:gd name="T77" fmla="*/ 4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3" h="605">
                <a:moveTo>
                  <a:pt x="301" y="0"/>
                </a:moveTo>
                <a:lnTo>
                  <a:pt x="270" y="1"/>
                </a:lnTo>
                <a:lnTo>
                  <a:pt x="211" y="13"/>
                </a:lnTo>
                <a:lnTo>
                  <a:pt x="157" y="36"/>
                </a:lnTo>
                <a:lnTo>
                  <a:pt x="108" y="69"/>
                </a:lnTo>
                <a:lnTo>
                  <a:pt x="68" y="110"/>
                </a:lnTo>
                <a:lnTo>
                  <a:pt x="34" y="159"/>
                </a:lnTo>
                <a:lnTo>
                  <a:pt x="12" y="213"/>
                </a:lnTo>
                <a:lnTo>
                  <a:pt x="0" y="272"/>
                </a:lnTo>
                <a:lnTo>
                  <a:pt x="0" y="302"/>
                </a:lnTo>
                <a:lnTo>
                  <a:pt x="0" y="334"/>
                </a:lnTo>
                <a:lnTo>
                  <a:pt x="12" y="393"/>
                </a:lnTo>
                <a:lnTo>
                  <a:pt x="34" y="448"/>
                </a:lnTo>
                <a:lnTo>
                  <a:pt x="68" y="496"/>
                </a:lnTo>
                <a:lnTo>
                  <a:pt x="108" y="537"/>
                </a:lnTo>
                <a:lnTo>
                  <a:pt x="157" y="569"/>
                </a:lnTo>
                <a:lnTo>
                  <a:pt x="211" y="591"/>
                </a:lnTo>
                <a:lnTo>
                  <a:pt x="270" y="603"/>
                </a:lnTo>
                <a:lnTo>
                  <a:pt x="301" y="605"/>
                </a:lnTo>
                <a:lnTo>
                  <a:pt x="332" y="603"/>
                </a:lnTo>
                <a:lnTo>
                  <a:pt x="390" y="591"/>
                </a:lnTo>
                <a:lnTo>
                  <a:pt x="445" y="569"/>
                </a:lnTo>
                <a:lnTo>
                  <a:pt x="493" y="537"/>
                </a:lnTo>
                <a:lnTo>
                  <a:pt x="534" y="496"/>
                </a:lnTo>
                <a:lnTo>
                  <a:pt x="567" y="448"/>
                </a:lnTo>
                <a:lnTo>
                  <a:pt x="590" y="393"/>
                </a:lnTo>
                <a:lnTo>
                  <a:pt x="602" y="334"/>
                </a:lnTo>
                <a:lnTo>
                  <a:pt x="603" y="302"/>
                </a:lnTo>
                <a:lnTo>
                  <a:pt x="602" y="272"/>
                </a:lnTo>
                <a:lnTo>
                  <a:pt x="590" y="213"/>
                </a:lnTo>
                <a:lnTo>
                  <a:pt x="567" y="159"/>
                </a:lnTo>
                <a:lnTo>
                  <a:pt x="534" y="110"/>
                </a:lnTo>
                <a:lnTo>
                  <a:pt x="493" y="69"/>
                </a:lnTo>
                <a:lnTo>
                  <a:pt x="445" y="36"/>
                </a:lnTo>
                <a:lnTo>
                  <a:pt x="390" y="13"/>
                </a:lnTo>
                <a:lnTo>
                  <a:pt x="332" y="1"/>
                </a:lnTo>
                <a:lnTo>
                  <a:pt x="301" y="0"/>
                </a:lnTo>
                <a:close/>
                <a:moveTo>
                  <a:pt x="393" y="107"/>
                </a:moveTo>
                <a:lnTo>
                  <a:pt x="406" y="109"/>
                </a:lnTo>
                <a:lnTo>
                  <a:pt x="415" y="116"/>
                </a:lnTo>
                <a:lnTo>
                  <a:pt x="467" y="169"/>
                </a:lnTo>
                <a:lnTo>
                  <a:pt x="473" y="178"/>
                </a:lnTo>
                <a:lnTo>
                  <a:pt x="475" y="190"/>
                </a:lnTo>
                <a:lnTo>
                  <a:pt x="473" y="201"/>
                </a:lnTo>
                <a:lnTo>
                  <a:pt x="467" y="210"/>
                </a:lnTo>
                <a:lnTo>
                  <a:pt x="430" y="248"/>
                </a:lnTo>
                <a:lnTo>
                  <a:pt x="336" y="154"/>
                </a:lnTo>
                <a:lnTo>
                  <a:pt x="372" y="116"/>
                </a:lnTo>
                <a:lnTo>
                  <a:pt x="381" y="109"/>
                </a:lnTo>
                <a:lnTo>
                  <a:pt x="393" y="107"/>
                </a:lnTo>
                <a:close/>
                <a:moveTo>
                  <a:pt x="321" y="168"/>
                </a:moveTo>
                <a:lnTo>
                  <a:pt x="415" y="262"/>
                </a:lnTo>
                <a:lnTo>
                  <a:pt x="228" y="451"/>
                </a:lnTo>
                <a:lnTo>
                  <a:pt x="132" y="451"/>
                </a:lnTo>
                <a:lnTo>
                  <a:pt x="132" y="357"/>
                </a:lnTo>
                <a:lnTo>
                  <a:pt x="321" y="168"/>
                </a:lnTo>
                <a:close/>
                <a:moveTo>
                  <a:pt x="329" y="207"/>
                </a:moveTo>
                <a:lnTo>
                  <a:pt x="326" y="207"/>
                </a:lnTo>
                <a:lnTo>
                  <a:pt x="324" y="209"/>
                </a:lnTo>
                <a:lnTo>
                  <a:pt x="202" y="331"/>
                </a:lnTo>
                <a:lnTo>
                  <a:pt x="200" y="333"/>
                </a:lnTo>
                <a:lnTo>
                  <a:pt x="200" y="334"/>
                </a:lnTo>
                <a:lnTo>
                  <a:pt x="202" y="339"/>
                </a:lnTo>
                <a:lnTo>
                  <a:pt x="205" y="340"/>
                </a:lnTo>
                <a:lnTo>
                  <a:pt x="208" y="339"/>
                </a:lnTo>
                <a:lnTo>
                  <a:pt x="209" y="339"/>
                </a:lnTo>
                <a:lnTo>
                  <a:pt x="332" y="215"/>
                </a:lnTo>
                <a:lnTo>
                  <a:pt x="333" y="213"/>
                </a:lnTo>
                <a:lnTo>
                  <a:pt x="333" y="212"/>
                </a:lnTo>
                <a:lnTo>
                  <a:pt x="333" y="207"/>
                </a:lnTo>
                <a:lnTo>
                  <a:pt x="329" y="207"/>
                </a:lnTo>
                <a:close/>
                <a:moveTo>
                  <a:pt x="182" y="348"/>
                </a:moveTo>
                <a:lnTo>
                  <a:pt x="163" y="369"/>
                </a:lnTo>
                <a:lnTo>
                  <a:pt x="163" y="393"/>
                </a:lnTo>
                <a:lnTo>
                  <a:pt x="191" y="393"/>
                </a:lnTo>
                <a:lnTo>
                  <a:pt x="191" y="422"/>
                </a:lnTo>
                <a:lnTo>
                  <a:pt x="215" y="422"/>
                </a:lnTo>
                <a:lnTo>
                  <a:pt x="235" y="401"/>
                </a:lnTo>
                <a:lnTo>
                  <a:pt x="182" y="348"/>
                </a:lnTo>
                <a:close/>
              </a:path>
            </a:pathLst>
          </a:custGeom>
          <a:gradFill flip="none" rotWithShape="1">
            <a:gsLst>
              <a:gs pos="0">
                <a:schemeClr val="accent2"/>
              </a:gs>
              <a:gs pos="59000">
                <a:schemeClr val="accent3"/>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471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05556E-6 3.08642E-6 L -0.26545 -0.00155 " pathEditMode="relative" rAng="0" ptsTypes="AA">
                                      <p:cBhvr>
                                        <p:cTn id="6" dur="1000" fill="hold"/>
                                        <p:tgtEl>
                                          <p:spTgt spid="2"/>
                                        </p:tgtEl>
                                        <p:attrNameLst>
                                          <p:attrName>ppt_x</p:attrName>
                                          <p:attrName>ppt_y</p:attrName>
                                        </p:attrNameLst>
                                      </p:cBhvr>
                                      <p:rCtr x="-13281" y="-93"/>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P spid="57" grpId="0" animBg="1"/>
      <p:bldP spid="65" grpId="0" animBg="1"/>
      <p:bldP spid="66" grpId="0" animBg="1"/>
      <p:bldP spid="68" grpId="0" animBg="1"/>
      <p:bldP spid="7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3" y="205979"/>
            <a:ext cx="8229601" cy="857250"/>
          </a:xfrm>
        </p:spPr>
        <p:txBody>
          <a:bodyPr/>
          <a:lstStyle/>
          <a:p>
            <a:r>
              <a:rPr lang="de-AT" dirty="0" err="1" smtClean="0"/>
              <a:t>Provenance</a:t>
            </a:r>
            <a:r>
              <a:rPr lang="de-AT" dirty="0" smtClean="0"/>
              <a:t> Graph Recording</a:t>
            </a:r>
            <a:endParaRPr lang="de-AT" dirty="0"/>
          </a:p>
        </p:txBody>
      </p:sp>
      <p:sp>
        <p:nvSpPr>
          <p:cNvPr id="3" name="Content Placeholder 2"/>
          <p:cNvSpPr>
            <a:spLocks noGrp="1"/>
          </p:cNvSpPr>
          <p:nvPr>
            <p:ph idx="1"/>
          </p:nvPr>
        </p:nvSpPr>
        <p:spPr/>
        <p:txBody>
          <a:bodyPr/>
          <a:lstStyle/>
          <a:p>
            <a:r>
              <a:rPr lang="en-US" smtClean="0"/>
              <a:t>action-centered bi-partite graph</a:t>
            </a:r>
          </a:p>
          <a:p>
            <a:r>
              <a:rPr lang="en-US" smtClean="0"/>
              <a:t>a state is determined by the action sequence from the root</a:t>
            </a:r>
            <a:endParaRPr lang="en-US" dirty="0" smtClean="0"/>
          </a:p>
        </p:txBody>
      </p:sp>
      <p:sp>
        <p:nvSpPr>
          <p:cNvPr id="4" name="Fußzeilenplatzhalter 3"/>
          <p:cNvSpPr>
            <a:spLocks noGrp="1"/>
          </p:cNvSpPr>
          <p:nvPr>
            <p:ph type="ftr" sz="quarter" idx="3"/>
          </p:nvPr>
        </p:nvSpPr>
        <p:spPr/>
        <p:txBody>
          <a:bodyPr/>
          <a:lstStyle/>
          <a:p>
            <a:r>
              <a:rPr lang="de-AT" smtClean="0"/>
              <a:t>Samuel Gratzl</a:t>
            </a:r>
            <a:endParaRPr lang="de-AT"/>
          </a:p>
        </p:txBody>
      </p:sp>
      <p:sp>
        <p:nvSpPr>
          <p:cNvPr id="5" name="Foliennummernplatzhalter 4"/>
          <p:cNvSpPr>
            <a:spLocks noGrp="1"/>
          </p:cNvSpPr>
          <p:nvPr>
            <p:ph type="sldNum" sz="quarter" idx="4"/>
          </p:nvPr>
        </p:nvSpPr>
        <p:spPr/>
        <p:txBody>
          <a:bodyPr/>
          <a:lstStyle/>
          <a:p>
            <a:fld id="{23E7C59B-2D79-4572-A72F-95D49BF03B51}" type="slidenum">
              <a:rPr lang="de-AT" smtClean="0"/>
              <a:pPr/>
              <a:t>15</a:t>
            </a:fld>
            <a:endParaRPr lang="de-AT"/>
          </a:p>
        </p:txBody>
      </p:sp>
      <p:grpSp>
        <p:nvGrpSpPr>
          <p:cNvPr id="35" name="abstract"/>
          <p:cNvGrpSpPr/>
          <p:nvPr/>
        </p:nvGrpSpPr>
        <p:grpSpPr>
          <a:xfrm>
            <a:off x="504886" y="162221"/>
            <a:ext cx="898762" cy="865288"/>
            <a:chOff x="2852738" y="1038225"/>
            <a:chExt cx="2711450" cy="2652713"/>
          </a:xfrm>
        </p:grpSpPr>
        <p:sp>
          <p:nvSpPr>
            <p:cNvPr id="36" name="Freeform 16"/>
            <p:cNvSpPr>
              <a:spLocks noEditPoints="1"/>
            </p:cNvSpPr>
            <p:nvPr/>
          </p:nvSpPr>
          <p:spPr bwMode="auto">
            <a:xfrm>
              <a:off x="3968751" y="1038225"/>
              <a:ext cx="479425" cy="479425"/>
            </a:xfrm>
            <a:custGeom>
              <a:avLst/>
              <a:gdLst>
                <a:gd name="T0" fmla="*/ 270 w 603"/>
                <a:gd name="T1" fmla="*/ 1 h 605"/>
                <a:gd name="T2" fmla="*/ 157 w 603"/>
                <a:gd name="T3" fmla="*/ 36 h 605"/>
                <a:gd name="T4" fmla="*/ 68 w 603"/>
                <a:gd name="T5" fmla="*/ 110 h 605"/>
                <a:gd name="T6" fmla="*/ 12 w 603"/>
                <a:gd name="T7" fmla="*/ 213 h 605"/>
                <a:gd name="T8" fmla="*/ 0 w 603"/>
                <a:gd name="T9" fmla="*/ 302 h 605"/>
                <a:gd name="T10" fmla="*/ 12 w 603"/>
                <a:gd name="T11" fmla="*/ 393 h 605"/>
                <a:gd name="T12" fmla="*/ 68 w 603"/>
                <a:gd name="T13" fmla="*/ 496 h 605"/>
                <a:gd name="T14" fmla="*/ 157 w 603"/>
                <a:gd name="T15" fmla="*/ 569 h 605"/>
                <a:gd name="T16" fmla="*/ 270 w 603"/>
                <a:gd name="T17" fmla="*/ 603 h 605"/>
                <a:gd name="T18" fmla="*/ 332 w 603"/>
                <a:gd name="T19" fmla="*/ 603 h 605"/>
                <a:gd name="T20" fmla="*/ 445 w 603"/>
                <a:gd name="T21" fmla="*/ 569 h 605"/>
                <a:gd name="T22" fmla="*/ 534 w 603"/>
                <a:gd name="T23" fmla="*/ 496 h 605"/>
                <a:gd name="T24" fmla="*/ 590 w 603"/>
                <a:gd name="T25" fmla="*/ 393 h 605"/>
                <a:gd name="T26" fmla="*/ 603 w 603"/>
                <a:gd name="T27" fmla="*/ 302 h 605"/>
                <a:gd name="T28" fmla="*/ 590 w 603"/>
                <a:gd name="T29" fmla="*/ 213 h 605"/>
                <a:gd name="T30" fmla="*/ 534 w 603"/>
                <a:gd name="T31" fmla="*/ 110 h 605"/>
                <a:gd name="T32" fmla="*/ 445 w 603"/>
                <a:gd name="T33" fmla="*/ 36 h 605"/>
                <a:gd name="T34" fmla="*/ 332 w 603"/>
                <a:gd name="T35" fmla="*/ 1 h 605"/>
                <a:gd name="T36" fmla="*/ 393 w 603"/>
                <a:gd name="T37" fmla="*/ 107 h 605"/>
                <a:gd name="T38" fmla="*/ 415 w 603"/>
                <a:gd name="T39" fmla="*/ 116 h 605"/>
                <a:gd name="T40" fmla="*/ 473 w 603"/>
                <a:gd name="T41" fmla="*/ 178 h 605"/>
                <a:gd name="T42" fmla="*/ 473 w 603"/>
                <a:gd name="T43" fmla="*/ 201 h 605"/>
                <a:gd name="T44" fmla="*/ 430 w 603"/>
                <a:gd name="T45" fmla="*/ 248 h 605"/>
                <a:gd name="T46" fmla="*/ 372 w 603"/>
                <a:gd name="T47" fmla="*/ 116 h 605"/>
                <a:gd name="T48" fmla="*/ 393 w 603"/>
                <a:gd name="T49" fmla="*/ 107 h 605"/>
                <a:gd name="T50" fmla="*/ 415 w 603"/>
                <a:gd name="T51" fmla="*/ 262 h 605"/>
                <a:gd name="T52" fmla="*/ 132 w 603"/>
                <a:gd name="T53" fmla="*/ 451 h 605"/>
                <a:gd name="T54" fmla="*/ 321 w 603"/>
                <a:gd name="T55" fmla="*/ 168 h 605"/>
                <a:gd name="T56" fmla="*/ 326 w 603"/>
                <a:gd name="T57" fmla="*/ 207 h 605"/>
                <a:gd name="T58" fmla="*/ 202 w 603"/>
                <a:gd name="T59" fmla="*/ 331 h 605"/>
                <a:gd name="T60" fmla="*/ 200 w 603"/>
                <a:gd name="T61" fmla="*/ 334 h 605"/>
                <a:gd name="T62" fmla="*/ 205 w 603"/>
                <a:gd name="T63" fmla="*/ 340 h 605"/>
                <a:gd name="T64" fmla="*/ 209 w 603"/>
                <a:gd name="T65" fmla="*/ 339 h 605"/>
                <a:gd name="T66" fmla="*/ 333 w 603"/>
                <a:gd name="T67" fmla="*/ 213 h 605"/>
                <a:gd name="T68" fmla="*/ 333 w 603"/>
                <a:gd name="T69" fmla="*/ 207 h 605"/>
                <a:gd name="T70" fmla="*/ 182 w 603"/>
                <a:gd name="T71" fmla="*/ 348 h 605"/>
                <a:gd name="T72" fmla="*/ 163 w 603"/>
                <a:gd name="T73" fmla="*/ 393 h 605"/>
                <a:gd name="T74" fmla="*/ 191 w 603"/>
                <a:gd name="T75" fmla="*/ 422 h 605"/>
                <a:gd name="T76" fmla="*/ 235 w 603"/>
                <a:gd name="T77" fmla="*/ 4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3" h="605">
                  <a:moveTo>
                    <a:pt x="301" y="0"/>
                  </a:moveTo>
                  <a:lnTo>
                    <a:pt x="270" y="1"/>
                  </a:lnTo>
                  <a:lnTo>
                    <a:pt x="211" y="13"/>
                  </a:lnTo>
                  <a:lnTo>
                    <a:pt x="157" y="36"/>
                  </a:lnTo>
                  <a:lnTo>
                    <a:pt x="108" y="69"/>
                  </a:lnTo>
                  <a:lnTo>
                    <a:pt x="68" y="110"/>
                  </a:lnTo>
                  <a:lnTo>
                    <a:pt x="34" y="159"/>
                  </a:lnTo>
                  <a:lnTo>
                    <a:pt x="12" y="213"/>
                  </a:lnTo>
                  <a:lnTo>
                    <a:pt x="0" y="272"/>
                  </a:lnTo>
                  <a:lnTo>
                    <a:pt x="0" y="302"/>
                  </a:lnTo>
                  <a:lnTo>
                    <a:pt x="0" y="334"/>
                  </a:lnTo>
                  <a:lnTo>
                    <a:pt x="12" y="393"/>
                  </a:lnTo>
                  <a:lnTo>
                    <a:pt x="34" y="448"/>
                  </a:lnTo>
                  <a:lnTo>
                    <a:pt x="68" y="496"/>
                  </a:lnTo>
                  <a:lnTo>
                    <a:pt x="108" y="537"/>
                  </a:lnTo>
                  <a:lnTo>
                    <a:pt x="157" y="569"/>
                  </a:lnTo>
                  <a:lnTo>
                    <a:pt x="211" y="591"/>
                  </a:lnTo>
                  <a:lnTo>
                    <a:pt x="270" y="603"/>
                  </a:lnTo>
                  <a:lnTo>
                    <a:pt x="301" y="605"/>
                  </a:lnTo>
                  <a:lnTo>
                    <a:pt x="332" y="603"/>
                  </a:lnTo>
                  <a:lnTo>
                    <a:pt x="390" y="591"/>
                  </a:lnTo>
                  <a:lnTo>
                    <a:pt x="445" y="569"/>
                  </a:lnTo>
                  <a:lnTo>
                    <a:pt x="493" y="537"/>
                  </a:lnTo>
                  <a:lnTo>
                    <a:pt x="534" y="496"/>
                  </a:lnTo>
                  <a:lnTo>
                    <a:pt x="567" y="448"/>
                  </a:lnTo>
                  <a:lnTo>
                    <a:pt x="590" y="393"/>
                  </a:lnTo>
                  <a:lnTo>
                    <a:pt x="602" y="334"/>
                  </a:lnTo>
                  <a:lnTo>
                    <a:pt x="603" y="302"/>
                  </a:lnTo>
                  <a:lnTo>
                    <a:pt x="602" y="272"/>
                  </a:lnTo>
                  <a:lnTo>
                    <a:pt x="590" y="213"/>
                  </a:lnTo>
                  <a:lnTo>
                    <a:pt x="567" y="159"/>
                  </a:lnTo>
                  <a:lnTo>
                    <a:pt x="534" y="110"/>
                  </a:lnTo>
                  <a:lnTo>
                    <a:pt x="493" y="69"/>
                  </a:lnTo>
                  <a:lnTo>
                    <a:pt x="445" y="36"/>
                  </a:lnTo>
                  <a:lnTo>
                    <a:pt x="390" y="13"/>
                  </a:lnTo>
                  <a:lnTo>
                    <a:pt x="332" y="1"/>
                  </a:lnTo>
                  <a:lnTo>
                    <a:pt x="301" y="0"/>
                  </a:lnTo>
                  <a:close/>
                  <a:moveTo>
                    <a:pt x="393" y="107"/>
                  </a:moveTo>
                  <a:lnTo>
                    <a:pt x="406" y="109"/>
                  </a:lnTo>
                  <a:lnTo>
                    <a:pt x="415" y="116"/>
                  </a:lnTo>
                  <a:lnTo>
                    <a:pt x="467" y="169"/>
                  </a:lnTo>
                  <a:lnTo>
                    <a:pt x="473" y="178"/>
                  </a:lnTo>
                  <a:lnTo>
                    <a:pt x="475" y="190"/>
                  </a:lnTo>
                  <a:lnTo>
                    <a:pt x="473" y="201"/>
                  </a:lnTo>
                  <a:lnTo>
                    <a:pt x="467" y="210"/>
                  </a:lnTo>
                  <a:lnTo>
                    <a:pt x="430" y="248"/>
                  </a:lnTo>
                  <a:lnTo>
                    <a:pt x="336" y="154"/>
                  </a:lnTo>
                  <a:lnTo>
                    <a:pt x="372" y="116"/>
                  </a:lnTo>
                  <a:lnTo>
                    <a:pt x="381" y="109"/>
                  </a:lnTo>
                  <a:lnTo>
                    <a:pt x="393" y="107"/>
                  </a:lnTo>
                  <a:close/>
                  <a:moveTo>
                    <a:pt x="321" y="168"/>
                  </a:moveTo>
                  <a:lnTo>
                    <a:pt x="415" y="262"/>
                  </a:lnTo>
                  <a:lnTo>
                    <a:pt x="228" y="451"/>
                  </a:lnTo>
                  <a:lnTo>
                    <a:pt x="132" y="451"/>
                  </a:lnTo>
                  <a:lnTo>
                    <a:pt x="132" y="357"/>
                  </a:lnTo>
                  <a:lnTo>
                    <a:pt x="321" y="168"/>
                  </a:lnTo>
                  <a:close/>
                  <a:moveTo>
                    <a:pt x="329" y="207"/>
                  </a:moveTo>
                  <a:lnTo>
                    <a:pt x="326" y="207"/>
                  </a:lnTo>
                  <a:lnTo>
                    <a:pt x="324" y="209"/>
                  </a:lnTo>
                  <a:lnTo>
                    <a:pt x="202" y="331"/>
                  </a:lnTo>
                  <a:lnTo>
                    <a:pt x="200" y="333"/>
                  </a:lnTo>
                  <a:lnTo>
                    <a:pt x="200" y="334"/>
                  </a:lnTo>
                  <a:lnTo>
                    <a:pt x="202" y="339"/>
                  </a:lnTo>
                  <a:lnTo>
                    <a:pt x="205" y="340"/>
                  </a:lnTo>
                  <a:lnTo>
                    <a:pt x="208" y="339"/>
                  </a:lnTo>
                  <a:lnTo>
                    <a:pt x="209" y="339"/>
                  </a:lnTo>
                  <a:lnTo>
                    <a:pt x="332" y="215"/>
                  </a:lnTo>
                  <a:lnTo>
                    <a:pt x="333" y="213"/>
                  </a:lnTo>
                  <a:lnTo>
                    <a:pt x="333" y="212"/>
                  </a:lnTo>
                  <a:lnTo>
                    <a:pt x="333" y="207"/>
                  </a:lnTo>
                  <a:lnTo>
                    <a:pt x="329" y="207"/>
                  </a:lnTo>
                  <a:close/>
                  <a:moveTo>
                    <a:pt x="182" y="348"/>
                  </a:moveTo>
                  <a:lnTo>
                    <a:pt x="163" y="369"/>
                  </a:lnTo>
                  <a:lnTo>
                    <a:pt x="163" y="393"/>
                  </a:lnTo>
                  <a:lnTo>
                    <a:pt x="191" y="393"/>
                  </a:lnTo>
                  <a:lnTo>
                    <a:pt x="191" y="422"/>
                  </a:lnTo>
                  <a:lnTo>
                    <a:pt x="215" y="422"/>
                  </a:lnTo>
                  <a:lnTo>
                    <a:pt x="235" y="401"/>
                  </a:lnTo>
                  <a:lnTo>
                    <a:pt x="182"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9"/>
            <p:cNvSpPr>
              <a:spLocks/>
            </p:cNvSpPr>
            <p:nvPr/>
          </p:nvSpPr>
          <p:spPr bwMode="auto">
            <a:xfrm>
              <a:off x="3408363" y="1935163"/>
              <a:ext cx="1597025" cy="1279525"/>
            </a:xfrm>
            <a:custGeom>
              <a:avLst/>
              <a:gdLst>
                <a:gd name="T0" fmla="*/ 403 w 2011"/>
                <a:gd name="T1" fmla="*/ 0 h 1613"/>
                <a:gd name="T2" fmla="*/ 1610 w 2011"/>
                <a:gd name="T3" fmla="*/ 0 h 1613"/>
                <a:gd name="T4" fmla="*/ 2011 w 2011"/>
                <a:gd name="T5" fmla="*/ 402 h 1613"/>
                <a:gd name="T6" fmla="*/ 1006 w 2011"/>
                <a:gd name="T7" fmla="*/ 1613 h 1613"/>
                <a:gd name="T8" fmla="*/ 0 w 2011"/>
                <a:gd name="T9" fmla="*/ 402 h 1613"/>
                <a:gd name="T10" fmla="*/ 403 w 2011"/>
                <a:gd name="T11" fmla="*/ 0 h 1613"/>
              </a:gdLst>
              <a:ahLst/>
              <a:cxnLst>
                <a:cxn ang="0">
                  <a:pos x="T0" y="T1"/>
                </a:cxn>
                <a:cxn ang="0">
                  <a:pos x="T2" y="T3"/>
                </a:cxn>
                <a:cxn ang="0">
                  <a:pos x="T4" y="T5"/>
                </a:cxn>
                <a:cxn ang="0">
                  <a:pos x="T6" y="T7"/>
                </a:cxn>
                <a:cxn ang="0">
                  <a:pos x="T8" y="T9"/>
                </a:cxn>
                <a:cxn ang="0">
                  <a:pos x="T10" y="T11"/>
                </a:cxn>
              </a:cxnLst>
              <a:rect l="0" t="0" r="r" b="b"/>
              <a:pathLst>
                <a:path w="2011" h="1613">
                  <a:moveTo>
                    <a:pt x="403" y="0"/>
                  </a:moveTo>
                  <a:lnTo>
                    <a:pt x="1610" y="0"/>
                  </a:lnTo>
                  <a:lnTo>
                    <a:pt x="2011" y="402"/>
                  </a:lnTo>
                  <a:lnTo>
                    <a:pt x="1006" y="1613"/>
                  </a:lnTo>
                  <a:lnTo>
                    <a:pt x="0" y="402"/>
                  </a:lnTo>
                  <a:lnTo>
                    <a:pt x="403" y="0"/>
                  </a:lnTo>
                  <a:close/>
                </a:path>
              </a:pathLst>
            </a:custGeom>
            <a:noFill/>
            <a:ln w="80963">
              <a:solidFill>
                <a:srgbClr val="0B172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64"/>
            <p:cNvSpPr>
              <a:spLocks/>
            </p:cNvSpPr>
            <p:nvPr/>
          </p:nvSpPr>
          <p:spPr bwMode="auto">
            <a:xfrm>
              <a:off x="2913063" y="1300163"/>
              <a:ext cx="1012825" cy="1643063"/>
            </a:xfrm>
            <a:custGeom>
              <a:avLst/>
              <a:gdLst>
                <a:gd name="T0" fmla="*/ 82 w 1277"/>
                <a:gd name="T1" fmla="*/ 2071 h 2071"/>
                <a:gd name="T2" fmla="*/ 59 w 1277"/>
                <a:gd name="T3" fmla="*/ 1986 h 2071"/>
                <a:gd name="T4" fmla="*/ 26 w 1277"/>
                <a:gd name="T5" fmla="*/ 1820 h 2071"/>
                <a:gd name="T6" fmla="*/ 6 w 1277"/>
                <a:gd name="T7" fmla="*/ 1656 h 2071"/>
                <a:gd name="T8" fmla="*/ 0 w 1277"/>
                <a:gd name="T9" fmla="*/ 1496 h 2071"/>
                <a:gd name="T10" fmla="*/ 9 w 1277"/>
                <a:gd name="T11" fmla="*/ 1340 h 2071"/>
                <a:gd name="T12" fmla="*/ 33 w 1277"/>
                <a:gd name="T13" fmla="*/ 1187 h 2071"/>
                <a:gd name="T14" fmla="*/ 74 w 1277"/>
                <a:gd name="T15" fmla="*/ 1040 h 2071"/>
                <a:gd name="T16" fmla="*/ 128 w 1277"/>
                <a:gd name="T17" fmla="*/ 898 h 2071"/>
                <a:gd name="T18" fmla="*/ 199 w 1277"/>
                <a:gd name="T19" fmla="*/ 762 h 2071"/>
                <a:gd name="T20" fmla="*/ 287 w 1277"/>
                <a:gd name="T21" fmla="*/ 634 h 2071"/>
                <a:gd name="T22" fmla="*/ 391 w 1277"/>
                <a:gd name="T23" fmla="*/ 512 h 2071"/>
                <a:gd name="T24" fmla="*/ 512 w 1277"/>
                <a:gd name="T25" fmla="*/ 398 h 2071"/>
                <a:gd name="T26" fmla="*/ 651 w 1277"/>
                <a:gd name="T27" fmla="*/ 293 h 2071"/>
                <a:gd name="T28" fmla="*/ 808 w 1277"/>
                <a:gd name="T29" fmla="*/ 196 h 2071"/>
                <a:gd name="T30" fmla="*/ 981 w 1277"/>
                <a:gd name="T31" fmla="*/ 110 h 2071"/>
                <a:gd name="T32" fmla="*/ 1173 w 1277"/>
                <a:gd name="T33" fmla="*/ 33 h 2071"/>
                <a:gd name="T34" fmla="*/ 1277 w 1277"/>
                <a:gd name="T35" fmla="*/ 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7" h="2071">
                  <a:moveTo>
                    <a:pt x="82" y="2071"/>
                  </a:moveTo>
                  <a:lnTo>
                    <a:pt x="59" y="1986"/>
                  </a:lnTo>
                  <a:lnTo>
                    <a:pt x="26" y="1820"/>
                  </a:lnTo>
                  <a:lnTo>
                    <a:pt x="6" y="1656"/>
                  </a:lnTo>
                  <a:lnTo>
                    <a:pt x="0" y="1496"/>
                  </a:lnTo>
                  <a:lnTo>
                    <a:pt x="9" y="1340"/>
                  </a:lnTo>
                  <a:lnTo>
                    <a:pt x="33" y="1187"/>
                  </a:lnTo>
                  <a:lnTo>
                    <a:pt x="74" y="1040"/>
                  </a:lnTo>
                  <a:lnTo>
                    <a:pt x="128" y="898"/>
                  </a:lnTo>
                  <a:lnTo>
                    <a:pt x="199" y="762"/>
                  </a:lnTo>
                  <a:lnTo>
                    <a:pt x="287" y="634"/>
                  </a:lnTo>
                  <a:lnTo>
                    <a:pt x="391" y="512"/>
                  </a:lnTo>
                  <a:lnTo>
                    <a:pt x="512" y="398"/>
                  </a:lnTo>
                  <a:lnTo>
                    <a:pt x="651" y="293"/>
                  </a:lnTo>
                  <a:lnTo>
                    <a:pt x="808" y="196"/>
                  </a:lnTo>
                  <a:lnTo>
                    <a:pt x="981" y="110"/>
                  </a:lnTo>
                  <a:lnTo>
                    <a:pt x="1173" y="33"/>
                  </a:lnTo>
                  <a:lnTo>
                    <a:pt x="1277" y="0"/>
                  </a:lnTo>
                </a:path>
              </a:pathLst>
            </a:custGeom>
            <a:noFill/>
            <a:ln w="31750">
              <a:solidFill>
                <a:srgbClr val="FFFFFF"/>
              </a:solidFill>
              <a:prstDash val="solid"/>
              <a:round/>
              <a:headEnd type="none" w="lg" len="lg"/>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7"/>
            <p:cNvSpPr>
              <a:spLocks/>
            </p:cNvSpPr>
            <p:nvPr/>
          </p:nvSpPr>
          <p:spPr bwMode="auto">
            <a:xfrm>
              <a:off x="4486276" y="1304925"/>
              <a:ext cx="996950" cy="1643063"/>
            </a:xfrm>
            <a:custGeom>
              <a:avLst/>
              <a:gdLst>
                <a:gd name="T0" fmla="*/ 0 w 1255"/>
                <a:gd name="T1" fmla="*/ 0 h 2071"/>
                <a:gd name="T2" fmla="*/ 96 w 1255"/>
                <a:gd name="T3" fmla="*/ 30 h 2071"/>
                <a:gd name="T4" fmla="*/ 274 w 1255"/>
                <a:gd name="T5" fmla="*/ 97 h 2071"/>
                <a:gd name="T6" fmla="*/ 436 w 1255"/>
                <a:gd name="T7" fmla="*/ 174 h 2071"/>
                <a:gd name="T8" fmla="*/ 584 w 1255"/>
                <a:gd name="T9" fmla="*/ 260 h 2071"/>
                <a:gd name="T10" fmla="*/ 716 w 1255"/>
                <a:gd name="T11" fmla="*/ 357 h 2071"/>
                <a:gd name="T12" fmla="*/ 833 w 1255"/>
                <a:gd name="T13" fmla="*/ 463 h 2071"/>
                <a:gd name="T14" fmla="*/ 935 w 1255"/>
                <a:gd name="T15" fmla="*/ 578 h 2071"/>
                <a:gd name="T16" fmla="*/ 1024 w 1255"/>
                <a:gd name="T17" fmla="*/ 702 h 2071"/>
                <a:gd name="T18" fmla="*/ 1098 w 1255"/>
                <a:gd name="T19" fmla="*/ 835 h 2071"/>
                <a:gd name="T20" fmla="*/ 1157 w 1255"/>
                <a:gd name="T21" fmla="*/ 975 h 2071"/>
                <a:gd name="T22" fmla="*/ 1202 w 1255"/>
                <a:gd name="T23" fmla="*/ 1124 h 2071"/>
                <a:gd name="T24" fmla="*/ 1234 w 1255"/>
                <a:gd name="T25" fmla="*/ 1280 h 2071"/>
                <a:gd name="T26" fmla="*/ 1252 w 1255"/>
                <a:gd name="T27" fmla="*/ 1444 h 2071"/>
                <a:gd name="T28" fmla="*/ 1255 w 1255"/>
                <a:gd name="T29" fmla="*/ 1614 h 2071"/>
                <a:gd name="T30" fmla="*/ 1246 w 1255"/>
                <a:gd name="T31" fmla="*/ 1792 h 2071"/>
                <a:gd name="T32" fmla="*/ 1223 w 1255"/>
                <a:gd name="T33" fmla="*/ 1977 h 2071"/>
                <a:gd name="T34" fmla="*/ 1207 w 1255"/>
                <a:gd name="T35" fmla="*/ 2071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5" h="2071">
                  <a:moveTo>
                    <a:pt x="0" y="0"/>
                  </a:moveTo>
                  <a:lnTo>
                    <a:pt x="96" y="30"/>
                  </a:lnTo>
                  <a:lnTo>
                    <a:pt x="274" y="97"/>
                  </a:lnTo>
                  <a:lnTo>
                    <a:pt x="436" y="174"/>
                  </a:lnTo>
                  <a:lnTo>
                    <a:pt x="584" y="260"/>
                  </a:lnTo>
                  <a:lnTo>
                    <a:pt x="716" y="357"/>
                  </a:lnTo>
                  <a:lnTo>
                    <a:pt x="833" y="463"/>
                  </a:lnTo>
                  <a:lnTo>
                    <a:pt x="935" y="578"/>
                  </a:lnTo>
                  <a:lnTo>
                    <a:pt x="1024" y="702"/>
                  </a:lnTo>
                  <a:lnTo>
                    <a:pt x="1098" y="835"/>
                  </a:lnTo>
                  <a:lnTo>
                    <a:pt x="1157" y="975"/>
                  </a:lnTo>
                  <a:lnTo>
                    <a:pt x="1202" y="1124"/>
                  </a:lnTo>
                  <a:lnTo>
                    <a:pt x="1234" y="1280"/>
                  </a:lnTo>
                  <a:lnTo>
                    <a:pt x="1252" y="1444"/>
                  </a:lnTo>
                  <a:lnTo>
                    <a:pt x="1255" y="1614"/>
                  </a:lnTo>
                  <a:lnTo>
                    <a:pt x="1246" y="1792"/>
                  </a:lnTo>
                  <a:lnTo>
                    <a:pt x="1223" y="1977"/>
                  </a:lnTo>
                  <a:lnTo>
                    <a:pt x="1207" y="2071"/>
                  </a:lnTo>
                </a:path>
              </a:pathLst>
            </a:custGeom>
            <a:noFill/>
            <a:ln w="31750">
              <a:solidFill>
                <a:srgbClr val="FFFFFF"/>
              </a:solidFill>
              <a:prstDash val="solid"/>
              <a:round/>
              <a:headEnd type="none" w="lg" len="lg"/>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71"/>
            <p:cNvSpPr>
              <a:spLocks noEditPoints="1"/>
            </p:cNvSpPr>
            <p:nvPr/>
          </p:nvSpPr>
          <p:spPr bwMode="auto">
            <a:xfrm>
              <a:off x="2852738" y="2978150"/>
              <a:ext cx="477838" cy="479425"/>
            </a:xfrm>
            <a:custGeom>
              <a:avLst/>
              <a:gdLst>
                <a:gd name="T0" fmla="*/ 302 w 604"/>
                <a:gd name="T1" fmla="*/ 0 h 605"/>
                <a:gd name="T2" fmla="*/ 272 w 604"/>
                <a:gd name="T3" fmla="*/ 0 h 605"/>
                <a:gd name="T4" fmla="*/ 213 w 604"/>
                <a:gd name="T5" fmla="*/ 12 h 605"/>
                <a:gd name="T6" fmla="*/ 159 w 604"/>
                <a:gd name="T7" fmla="*/ 36 h 605"/>
                <a:gd name="T8" fmla="*/ 110 w 604"/>
                <a:gd name="T9" fmla="*/ 68 h 605"/>
                <a:gd name="T10" fmla="*/ 70 w 604"/>
                <a:gd name="T11" fmla="*/ 109 h 605"/>
                <a:gd name="T12" fmla="*/ 36 w 604"/>
                <a:gd name="T13" fmla="*/ 157 h 605"/>
                <a:gd name="T14" fmla="*/ 14 w 604"/>
                <a:gd name="T15" fmla="*/ 212 h 605"/>
                <a:gd name="T16" fmla="*/ 2 w 604"/>
                <a:gd name="T17" fmla="*/ 271 h 605"/>
                <a:gd name="T18" fmla="*/ 0 w 604"/>
                <a:gd name="T19" fmla="*/ 303 h 605"/>
                <a:gd name="T20" fmla="*/ 2 w 604"/>
                <a:gd name="T21" fmla="*/ 333 h 605"/>
                <a:gd name="T22" fmla="*/ 14 w 604"/>
                <a:gd name="T23" fmla="*/ 392 h 605"/>
                <a:gd name="T24" fmla="*/ 36 w 604"/>
                <a:gd name="T25" fmla="*/ 446 h 605"/>
                <a:gd name="T26" fmla="*/ 70 w 604"/>
                <a:gd name="T27" fmla="*/ 495 h 605"/>
                <a:gd name="T28" fmla="*/ 110 w 604"/>
                <a:gd name="T29" fmla="*/ 536 h 605"/>
                <a:gd name="T30" fmla="*/ 159 w 604"/>
                <a:gd name="T31" fmla="*/ 569 h 605"/>
                <a:gd name="T32" fmla="*/ 213 w 604"/>
                <a:gd name="T33" fmla="*/ 592 h 605"/>
                <a:gd name="T34" fmla="*/ 272 w 604"/>
                <a:gd name="T35" fmla="*/ 604 h 605"/>
                <a:gd name="T36" fmla="*/ 302 w 604"/>
                <a:gd name="T37" fmla="*/ 605 h 605"/>
                <a:gd name="T38" fmla="*/ 334 w 604"/>
                <a:gd name="T39" fmla="*/ 604 h 605"/>
                <a:gd name="T40" fmla="*/ 393 w 604"/>
                <a:gd name="T41" fmla="*/ 592 h 605"/>
                <a:gd name="T42" fmla="*/ 447 w 604"/>
                <a:gd name="T43" fmla="*/ 569 h 605"/>
                <a:gd name="T44" fmla="*/ 495 w 604"/>
                <a:gd name="T45" fmla="*/ 536 h 605"/>
                <a:gd name="T46" fmla="*/ 536 w 604"/>
                <a:gd name="T47" fmla="*/ 495 h 605"/>
                <a:gd name="T48" fmla="*/ 568 w 604"/>
                <a:gd name="T49" fmla="*/ 446 h 605"/>
                <a:gd name="T50" fmla="*/ 590 w 604"/>
                <a:gd name="T51" fmla="*/ 392 h 605"/>
                <a:gd name="T52" fmla="*/ 602 w 604"/>
                <a:gd name="T53" fmla="*/ 333 h 605"/>
                <a:gd name="T54" fmla="*/ 604 w 604"/>
                <a:gd name="T55" fmla="*/ 303 h 605"/>
                <a:gd name="T56" fmla="*/ 602 w 604"/>
                <a:gd name="T57" fmla="*/ 271 h 605"/>
                <a:gd name="T58" fmla="*/ 590 w 604"/>
                <a:gd name="T59" fmla="*/ 212 h 605"/>
                <a:gd name="T60" fmla="*/ 568 w 604"/>
                <a:gd name="T61" fmla="*/ 157 h 605"/>
                <a:gd name="T62" fmla="*/ 536 w 604"/>
                <a:gd name="T63" fmla="*/ 109 h 605"/>
                <a:gd name="T64" fmla="*/ 495 w 604"/>
                <a:gd name="T65" fmla="*/ 68 h 605"/>
                <a:gd name="T66" fmla="*/ 447 w 604"/>
                <a:gd name="T67" fmla="*/ 36 h 605"/>
                <a:gd name="T68" fmla="*/ 393 w 604"/>
                <a:gd name="T69" fmla="*/ 12 h 605"/>
                <a:gd name="T70" fmla="*/ 334 w 604"/>
                <a:gd name="T71" fmla="*/ 0 h 605"/>
                <a:gd name="T72" fmla="*/ 302 w 604"/>
                <a:gd name="T73" fmla="*/ 0 h 605"/>
                <a:gd name="T74" fmla="*/ 420 w 604"/>
                <a:gd name="T75" fmla="*/ 113 h 605"/>
                <a:gd name="T76" fmla="*/ 420 w 604"/>
                <a:gd name="T77" fmla="*/ 365 h 605"/>
                <a:gd name="T78" fmla="*/ 184 w 604"/>
                <a:gd name="T79" fmla="*/ 483 h 605"/>
                <a:gd name="T80" fmla="*/ 184 w 604"/>
                <a:gd name="T81" fmla="*/ 231 h 605"/>
                <a:gd name="T82" fmla="*/ 420 w 604"/>
                <a:gd name="T83" fmla="*/ 113 h 605"/>
                <a:gd name="T84" fmla="*/ 243 w 604"/>
                <a:gd name="T85" fmla="*/ 268 h 605"/>
                <a:gd name="T86" fmla="*/ 243 w 604"/>
                <a:gd name="T87" fmla="*/ 387 h 605"/>
                <a:gd name="T88" fmla="*/ 361 w 604"/>
                <a:gd name="T89" fmla="*/ 327 h 605"/>
                <a:gd name="T90" fmla="*/ 243 w 604"/>
                <a:gd name="T91" fmla="*/ 26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5">
                  <a:moveTo>
                    <a:pt x="302" y="0"/>
                  </a:moveTo>
                  <a:lnTo>
                    <a:pt x="272" y="0"/>
                  </a:lnTo>
                  <a:lnTo>
                    <a:pt x="213" y="12"/>
                  </a:lnTo>
                  <a:lnTo>
                    <a:pt x="159" y="36"/>
                  </a:lnTo>
                  <a:lnTo>
                    <a:pt x="110" y="68"/>
                  </a:lnTo>
                  <a:lnTo>
                    <a:pt x="70" y="109"/>
                  </a:lnTo>
                  <a:lnTo>
                    <a:pt x="36" y="157"/>
                  </a:lnTo>
                  <a:lnTo>
                    <a:pt x="14" y="212"/>
                  </a:lnTo>
                  <a:lnTo>
                    <a:pt x="2" y="271"/>
                  </a:lnTo>
                  <a:lnTo>
                    <a:pt x="0" y="303"/>
                  </a:lnTo>
                  <a:lnTo>
                    <a:pt x="2" y="333"/>
                  </a:lnTo>
                  <a:lnTo>
                    <a:pt x="14" y="392"/>
                  </a:lnTo>
                  <a:lnTo>
                    <a:pt x="36" y="446"/>
                  </a:lnTo>
                  <a:lnTo>
                    <a:pt x="70" y="495"/>
                  </a:lnTo>
                  <a:lnTo>
                    <a:pt x="110" y="536"/>
                  </a:lnTo>
                  <a:lnTo>
                    <a:pt x="159" y="569"/>
                  </a:lnTo>
                  <a:lnTo>
                    <a:pt x="213" y="592"/>
                  </a:lnTo>
                  <a:lnTo>
                    <a:pt x="272" y="604"/>
                  </a:lnTo>
                  <a:lnTo>
                    <a:pt x="302" y="605"/>
                  </a:lnTo>
                  <a:lnTo>
                    <a:pt x="334" y="604"/>
                  </a:lnTo>
                  <a:lnTo>
                    <a:pt x="393" y="592"/>
                  </a:lnTo>
                  <a:lnTo>
                    <a:pt x="447" y="569"/>
                  </a:lnTo>
                  <a:lnTo>
                    <a:pt x="495" y="536"/>
                  </a:lnTo>
                  <a:lnTo>
                    <a:pt x="536" y="495"/>
                  </a:lnTo>
                  <a:lnTo>
                    <a:pt x="568" y="446"/>
                  </a:lnTo>
                  <a:lnTo>
                    <a:pt x="590" y="392"/>
                  </a:lnTo>
                  <a:lnTo>
                    <a:pt x="602" y="333"/>
                  </a:lnTo>
                  <a:lnTo>
                    <a:pt x="604" y="303"/>
                  </a:lnTo>
                  <a:lnTo>
                    <a:pt x="602" y="271"/>
                  </a:lnTo>
                  <a:lnTo>
                    <a:pt x="590" y="212"/>
                  </a:lnTo>
                  <a:lnTo>
                    <a:pt x="568" y="157"/>
                  </a:lnTo>
                  <a:lnTo>
                    <a:pt x="536" y="109"/>
                  </a:lnTo>
                  <a:lnTo>
                    <a:pt x="495" y="68"/>
                  </a:lnTo>
                  <a:lnTo>
                    <a:pt x="447" y="36"/>
                  </a:lnTo>
                  <a:lnTo>
                    <a:pt x="393" y="12"/>
                  </a:lnTo>
                  <a:lnTo>
                    <a:pt x="334" y="0"/>
                  </a:lnTo>
                  <a:lnTo>
                    <a:pt x="302" y="0"/>
                  </a:lnTo>
                  <a:close/>
                  <a:moveTo>
                    <a:pt x="420" y="113"/>
                  </a:moveTo>
                  <a:lnTo>
                    <a:pt x="420" y="365"/>
                  </a:lnTo>
                  <a:lnTo>
                    <a:pt x="184" y="483"/>
                  </a:lnTo>
                  <a:lnTo>
                    <a:pt x="184" y="231"/>
                  </a:lnTo>
                  <a:lnTo>
                    <a:pt x="420" y="113"/>
                  </a:lnTo>
                  <a:close/>
                  <a:moveTo>
                    <a:pt x="243" y="268"/>
                  </a:moveTo>
                  <a:lnTo>
                    <a:pt x="243" y="387"/>
                  </a:lnTo>
                  <a:lnTo>
                    <a:pt x="361" y="327"/>
                  </a:lnTo>
                  <a:lnTo>
                    <a:pt x="243" y="2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2"/>
            <p:cNvSpPr>
              <a:spLocks noEditPoints="1"/>
            </p:cNvSpPr>
            <p:nvPr/>
          </p:nvSpPr>
          <p:spPr bwMode="auto">
            <a:xfrm>
              <a:off x="5084763" y="2973388"/>
              <a:ext cx="479425" cy="481013"/>
            </a:xfrm>
            <a:custGeom>
              <a:avLst/>
              <a:gdLst>
                <a:gd name="T0" fmla="*/ 272 w 604"/>
                <a:gd name="T1" fmla="*/ 2 h 606"/>
                <a:gd name="T2" fmla="*/ 158 w 604"/>
                <a:gd name="T3" fmla="*/ 37 h 606"/>
                <a:gd name="T4" fmla="*/ 69 w 604"/>
                <a:gd name="T5" fmla="*/ 111 h 606"/>
                <a:gd name="T6" fmla="*/ 14 w 604"/>
                <a:gd name="T7" fmla="*/ 212 h 606"/>
                <a:gd name="T8" fmla="*/ 0 w 604"/>
                <a:gd name="T9" fmla="*/ 303 h 606"/>
                <a:gd name="T10" fmla="*/ 14 w 604"/>
                <a:gd name="T11" fmla="*/ 394 h 606"/>
                <a:gd name="T12" fmla="*/ 69 w 604"/>
                <a:gd name="T13" fmla="*/ 495 h 606"/>
                <a:gd name="T14" fmla="*/ 158 w 604"/>
                <a:gd name="T15" fmla="*/ 569 h 606"/>
                <a:gd name="T16" fmla="*/ 272 w 604"/>
                <a:gd name="T17" fmla="*/ 604 h 606"/>
                <a:gd name="T18" fmla="*/ 334 w 604"/>
                <a:gd name="T19" fmla="*/ 604 h 606"/>
                <a:gd name="T20" fmla="*/ 447 w 604"/>
                <a:gd name="T21" fmla="*/ 569 h 606"/>
                <a:gd name="T22" fmla="*/ 536 w 604"/>
                <a:gd name="T23" fmla="*/ 495 h 606"/>
                <a:gd name="T24" fmla="*/ 592 w 604"/>
                <a:gd name="T25" fmla="*/ 394 h 606"/>
                <a:gd name="T26" fmla="*/ 604 w 604"/>
                <a:gd name="T27" fmla="*/ 303 h 606"/>
                <a:gd name="T28" fmla="*/ 592 w 604"/>
                <a:gd name="T29" fmla="*/ 212 h 606"/>
                <a:gd name="T30" fmla="*/ 536 w 604"/>
                <a:gd name="T31" fmla="*/ 111 h 606"/>
                <a:gd name="T32" fmla="*/ 447 w 604"/>
                <a:gd name="T33" fmla="*/ 37 h 606"/>
                <a:gd name="T34" fmla="*/ 334 w 604"/>
                <a:gd name="T35" fmla="*/ 2 h 606"/>
                <a:gd name="T36" fmla="*/ 143 w 604"/>
                <a:gd name="T37" fmla="*/ 150 h 606"/>
                <a:gd name="T38" fmla="*/ 474 w 604"/>
                <a:gd name="T39" fmla="*/ 152 h 606"/>
                <a:gd name="T40" fmla="*/ 492 w 604"/>
                <a:gd name="T41" fmla="*/ 170 h 606"/>
                <a:gd name="T42" fmla="*/ 493 w 604"/>
                <a:gd name="T43" fmla="*/ 398 h 606"/>
                <a:gd name="T44" fmla="*/ 483 w 604"/>
                <a:gd name="T45" fmla="*/ 421 h 606"/>
                <a:gd name="T46" fmla="*/ 462 w 604"/>
                <a:gd name="T47" fmla="*/ 430 h 606"/>
                <a:gd name="T48" fmla="*/ 353 w 604"/>
                <a:gd name="T49" fmla="*/ 438 h 606"/>
                <a:gd name="T50" fmla="*/ 359 w 604"/>
                <a:gd name="T51" fmla="*/ 453 h 606"/>
                <a:gd name="T52" fmla="*/ 365 w 604"/>
                <a:gd name="T53" fmla="*/ 465 h 606"/>
                <a:gd name="T54" fmla="*/ 365 w 604"/>
                <a:gd name="T55" fmla="*/ 474 h 606"/>
                <a:gd name="T56" fmla="*/ 358 w 604"/>
                <a:gd name="T57" fmla="*/ 480 h 606"/>
                <a:gd name="T58" fmla="*/ 252 w 604"/>
                <a:gd name="T59" fmla="*/ 482 h 606"/>
                <a:gd name="T60" fmla="*/ 243 w 604"/>
                <a:gd name="T61" fmla="*/ 477 h 606"/>
                <a:gd name="T62" fmla="*/ 238 w 604"/>
                <a:gd name="T63" fmla="*/ 468 h 606"/>
                <a:gd name="T64" fmla="*/ 241 w 604"/>
                <a:gd name="T65" fmla="*/ 460 h 606"/>
                <a:gd name="T66" fmla="*/ 249 w 604"/>
                <a:gd name="T67" fmla="*/ 445 h 606"/>
                <a:gd name="T68" fmla="*/ 252 w 604"/>
                <a:gd name="T69" fmla="*/ 430 h 606"/>
                <a:gd name="T70" fmla="*/ 131 w 604"/>
                <a:gd name="T71" fmla="*/ 429 h 606"/>
                <a:gd name="T72" fmla="*/ 113 w 604"/>
                <a:gd name="T73" fmla="*/ 410 h 606"/>
                <a:gd name="T74" fmla="*/ 112 w 604"/>
                <a:gd name="T75" fmla="*/ 182 h 606"/>
                <a:gd name="T76" fmla="*/ 121 w 604"/>
                <a:gd name="T77" fmla="*/ 159 h 606"/>
                <a:gd name="T78" fmla="*/ 143 w 604"/>
                <a:gd name="T79" fmla="*/ 150 h 606"/>
                <a:gd name="T80" fmla="*/ 142 w 604"/>
                <a:gd name="T81" fmla="*/ 176 h 606"/>
                <a:gd name="T82" fmla="*/ 137 w 604"/>
                <a:gd name="T83" fmla="*/ 179 h 606"/>
                <a:gd name="T84" fmla="*/ 137 w 604"/>
                <a:gd name="T85" fmla="*/ 347 h 606"/>
                <a:gd name="T86" fmla="*/ 139 w 604"/>
                <a:gd name="T87" fmla="*/ 351 h 606"/>
                <a:gd name="T88" fmla="*/ 143 w 604"/>
                <a:gd name="T89" fmla="*/ 354 h 606"/>
                <a:gd name="T90" fmla="*/ 463 w 604"/>
                <a:gd name="T91" fmla="*/ 353 h 606"/>
                <a:gd name="T92" fmla="*/ 468 w 604"/>
                <a:gd name="T93" fmla="*/ 350 h 606"/>
                <a:gd name="T94" fmla="*/ 468 w 604"/>
                <a:gd name="T95" fmla="*/ 182 h 606"/>
                <a:gd name="T96" fmla="*/ 466 w 604"/>
                <a:gd name="T97" fmla="*/ 177 h 606"/>
                <a:gd name="T98" fmla="*/ 462 w 604"/>
                <a:gd name="T99" fmla="*/ 17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4" h="606">
                  <a:moveTo>
                    <a:pt x="302" y="0"/>
                  </a:moveTo>
                  <a:lnTo>
                    <a:pt x="272" y="2"/>
                  </a:lnTo>
                  <a:lnTo>
                    <a:pt x="213" y="14"/>
                  </a:lnTo>
                  <a:lnTo>
                    <a:pt x="158" y="37"/>
                  </a:lnTo>
                  <a:lnTo>
                    <a:pt x="110" y="69"/>
                  </a:lnTo>
                  <a:lnTo>
                    <a:pt x="69" y="111"/>
                  </a:lnTo>
                  <a:lnTo>
                    <a:pt x="36" y="158"/>
                  </a:lnTo>
                  <a:lnTo>
                    <a:pt x="14" y="212"/>
                  </a:lnTo>
                  <a:lnTo>
                    <a:pt x="2" y="271"/>
                  </a:lnTo>
                  <a:lnTo>
                    <a:pt x="0" y="303"/>
                  </a:lnTo>
                  <a:lnTo>
                    <a:pt x="2" y="333"/>
                  </a:lnTo>
                  <a:lnTo>
                    <a:pt x="14" y="394"/>
                  </a:lnTo>
                  <a:lnTo>
                    <a:pt x="36" y="447"/>
                  </a:lnTo>
                  <a:lnTo>
                    <a:pt x="69" y="495"/>
                  </a:lnTo>
                  <a:lnTo>
                    <a:pt x="110" y="536"/>
                  </a:lnTo>
                  <a:lnTo>
                    <a:pt x="158" y="569"/>
                  </a:lnTo>
                  <a:lnTo>
                    <a:pt x="213" y="592"/>
                  </a:lnTo>
                  <a:lnTo>
                    <a:pt x="272" y="604"/>
                  </a:lnTo>
                  <a:lnTo>
                    <a:pt x="302" y="606"/>
                  </a:lnTo>
                  <a:lnTo>
                    <a:pt x="334" y="604"/>
                  </a:lnTo>
                  <a:lnTo>
                    <a:pt x="392" y="592"/>
                  </a:lnTo>
                  <a:lnTo>
                    <a:pt x="447" y="569"/>
                  </a:lnTo>
                  <a:lnTo>
                    <a:pt x="495" y="536"/>
                  </a:lnTo>
                  <a:lnTo>
                    <a:pt x="536" y="495"/>
                  </a:lnTo>
                  <a:lnTo>
                    <a:pt x="569" y="447"/>
                  </a:lnTo>
                  <a:lnTo>
                    <a:pt x="592" y="394"/>
                  </a:lnTo>
                  <a:lnTo>
                    <a:pt x="604" y="333"/>
                  </a:lnTo>
                  <a:lnTo>
                    <a:pt x="604" y="303"/>
                  </a:lnTo>
                  <a:lnTo>
                    <a:pt x="604" y="271"/>
                  </a:lnTo>
                  <a:lnTo>
                    <a:pt x="592" y="212"/>
                  </a:lnTo>
                  <a:lnTo>
                    <a:pt x="569" y="158"/>
                  </a:lnTo>
                  <a:lnTo>
                    <a:pt x="536" y="111"/>
                  </a:lnTo>
                  <a:lnTo>
                    <a:pt x="495" y="69"/>
                  </a:lnTo>
                  <a:lnTo>
                    <a:pt x="447" y="37"/>
                  </a:lnTo>
                  <a:lnTo>
                    <a:pt x="392" y="14"/>
                  </a:lnTo>
                  <a:lnTo>
                    <a:pt x="334" y="2"/>
                  </a:lnTo>
                  <a:lnTo>
                    <a:pt x="302" y="0"/>
                  </a:lnTo>
                  <a:close/>
                  <a:moveTo>
                    <a:pt x="143" y="150"/>
                  </a:moveTo>
                  <a:lnTo>
                    <a:pt x="462" y="150"/>
                  </a:lnTo>
                  <a:lnTo>
                    <a:pt x="474" y="152"/>
                  </a:lnTo>
                  <a:lnTo>
                    <a:pt x="483" y="159"/>
                  </a:lnTo>
                  <a:lnTo>
                    <a:pt x="492" y="170"/>
                  </a:lnTo>
                  <a:lnTo>
                    <a:pt x="493" y="182"/>
                  </a:lnTo>
                  <a:lnTo>
                    <a:pt x="493" y="398"/>
                  </a:lnTo>
                  <a:lnTo>
                    <a:pt x="492" y="410"/>
                  </a:lnTo>
                  <a:lnTo>
                    <a:pt x="483" y="421"/>
                  </a:lnTo>
                  <a:lnTo>
                    <a:pt x="474" y="429"/>
                  </a:lnTo>
                  <a:lnTo>
                    <a:pt x="462" y="430"/>
                  </a:lnTo>
                  <a:lnTo>
                    <a:pt x="353" y="430"/>
                  </a:lnTo>
                  <a:lnTo>
                    <a:pt x="353" y="438"/>
                  </a:lnTo>
                  <a:lnTo>
                    <a:pt x="356" y="445"/>
                  </a:lnTo>
                  <a:lnTo>
                    <a:pt x="359" y="453"/>
                  </a:lnTo>
                  <a:lnTo>
                    <a:pt x="362" y="460"/>
                  </a:lnTo>
                  <a:lnTo>
                    <a:pt x="365" y="465"/>
                  </a:lnTo>
                  <a:lnTo>
                    <a:pt x="367" y="468"/>
                  </a:lnTo>
                  <a:lnTo>
                    <a:pt x="365" y="474"/>
                  </a:lnTo>
                  <a:lnTo>
                    <a:pt x="362" y="477"/>
                  </a:lnTo>
                  <a:lnTo>
                    <a:pt x="358" y="480"/>
                  </a:lnTo>
                  <a:lnTo>
                    <a:pt x="353" y="482"/>
                  </a:lnTo>
                  <a:lnTo>
                    <a:pt x="252" y="482"/>
                  </a:lnTo>
                  <a:lnTo>
                    <a:pt x="248" y="480"/>
                  </a:lnTo>
                  <a:lnTo>
                    <a:pt x="243" y="477"/>
                  </a:lnTo>
                  <a:lnTo>
                    <a:pt x="240" y="474"/>
                  </a:lnTo>
                  <a:lnTo>
                    <a:pt x="238" y="468"/>
                  </a:lnTo>
                  <a:lnTo>
                    <a:pt x="240" y="465"/>
                  </a:lnTo>
                  <a:lnTo>
                    <a:pt x="241" y="460"/>
                  </a:lnTo>
                  <a:lnTo>
                    <a:pt x="246" y="453"/>
                  </a:lnTo>
                  <a:lnTo>
                    <a:pt x="249" y="445"/>
                  </a:lnTo>
                  <a:lnTo>
                    <a:pt x="251" y="438"/>
                  </a:lnTo>
                  <a:lnTo>
                    <a:pt x="252" y="430"/>
                  </a:lnTo>
                  <a:lnTo>
                    <a:pt x="143" y="430"/>
                  </a:lnTo>
                  <a:lnTo>
                    <a:pt x="131" y="429"/>
                  </a:lnTo>
                  <a:lnTo>
                    <a:pt x="121" y="421"/>
                  </a:lnTo>
                  <a:lnTo>
                    <a:pt x="113" y="410"/>
                  </a:lnTo>
                  <a:lnTo>
                    <a:pt x="112" y="398"/>
                  </a:lnTo>
                  <a:lnTo>
                    <a:pt x="112" y="182"/>
                  </a:lnTo>
                  <a:lnTo>
                    <a:pt x="113" y="170"/>
                  </a:lnTo>
                  <a:lnTo>
                    <a:pt x="121" y="159"/>
                  </a:lnTo>
                  <a:lnTo>
                    <a:pt x="131" y="152"/>
                  </a:lnTo>
                  <a:lnTo>
                    <a:pt x="143" y="150"/>
                  </a:lnTo>
                  <a:close/>
                  <a:moveTo>
                    <a:pt x="143" y="176"/>
                  </a:moveTo>
                  <a:lnTo>
                    <a:pt x="142" y="176"/>
                  </a:lnTo>
                  <a:lnTo>
                    <a:pt x="139" y="177"/>
                  </a:lnTo>
                  <a:lnTo>
                    <a:pt x="137" y="179"/>
                  </a:lnTo>
                  <a:lnTo>
                    <a:pt x="137" y="182"/>
                  </a:lnTo>
                  <a:lnTo>
                    <a:pt x="137" y="347"/>
                  </a:lnTo>
                  <a:lnTo>
                    <a:pt x="137" y="350"/>
                  </a:lnTo>
                  <a:lnTo>
                    <a:pt x="139" y="351"/>
                  </a:lnTo>
                  <a:lnTo>
                    <a:pt x="142" y="353"/>
                  </a:lnTo>
                  <a:lnTo>
                    <a:pt x="143" y="354"/>
                  </a:lnTo>
                  <a:lnTo>
                    <a:pt x="462" y="354"/>
                  </a:lnTo>
                  <a:lnTo>
                    <a:pt x="463" y="353"/>
                  </a:lnTo>
                  <a:lnTo>
                    <a:pt x="466" y="351"/>
                  </a:lnTo>
                  <a:lnTo>
                    <a:pt x="468" y="350"/>
                  </a:lnTo>
                  <a:lnTo>
                    <a:pt x="468" y="347"/>
                  </a:lnTo>
                  <a:lnTo>
                    <a:pt x="468" y="182"/>
                  </a:lnTo>
                  <a:lnTo>
                    <a:pt x="468" y="179"/>
                  </a:lnTo>
                  <a:lnTo>
                    <a:pt x="466" y="177"/>
                  </a:lnTo>
                  <a:lnTo>
                    <a:pt x="463" y="176"/>
                  </a:lnTo>
                  <a:lnTo>
                    <a:pt x="462" y="176"/>
                  </a:lnTo>
                  <a:lnTo>
                    <a:pt x="143" y="1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6"/>
            <p:cNvSpPr>
              <a:spLocks/>
            </p:cNvSpPr>
            <p:nvPr/>
          </p:nvSpPr>
          <p:spPr bwMode="auto">
            <a:xfrm>
              <a:off x="3286126" y="3436938"/>
              <a:ext cx="1851025" cy="254000"/>
            </a:xfrm>
            <a:custGeom>
              <a:avLst/>
              <a:gdLst>
                <a:gd name="T0" fmla="*/ 2332 w 2332"/>
                <a:gd name="T1" fmla="*/ 0 h 320"/>
                <a:gd name="T2" fmla="*/ 2171 w 2332"/>
                <a:gd name="T3" fmla="*/ 78 h 320"/>
                <a:gd name="T4" fmla="*/ 1942 w 2332"/>
                <a:gd name="T5" fmla="*/ 170 h 320"/>
                <a:gd name="T6" fmla="*/ 1794 w 2332"/>
                <a:gd name="T7" fmla="*/ 220 h 320"/>
                <a:gd name="T8" fmla="*/ 1650 w 2332"/>
                <a:gd name="T9" fmla="*/ 259 h 320"/>
                <a:gd name="T10" fmla="*/ 1509 w 2332"/>
                <a:gd name="T11" fmla="*/ 289 h 320"/>
                <a:gd name="T12" fmla="*/ 1368 w 2332"/>
                <a:gd name="T13" fmla="*/ 309 h 320"/>
                <a:gd name="T14" fmla="*/ 1231 w 2332"/>
                <a:gd name="T15" fmla="*/ 320 h 320"/>
                <a:gd name="T16" fmla="*/ 1094 w 2332"/>
                <a:gd name="T17" fmla="*/ 320 h 320"/>
                <a:gd name="T18" fmla="*/ 955 w 2332"/>
                <a:gd name="T19" fmla="*/ 311 h 320"/>
                <a:gd name="T20" fmla="*/ 816 w 2332"/>
                <a:gd name="T21" fmla="*/ 291 h 320"/>
                <a:gd name="T22" fmla="*/ 676 w 2332"/>
                <a:gd name="T23" fmla="*/ 261 h 320"/>
                <a:gd name="T24" fmla="*/ 532 w 2332"/>
                <a:gd name="T25" fmla="*/ 221 h 320"/>
                <a:gd name="T26" fmla="*/ 386 w 2332"/>
                <a:gd name="T27" fmla="*/ 171 h 320"/>
                <a:gd name="T28" fmla="*/ 158 w 2332"/>
                <a:gd name="T29" fmla="*/ 79 h 320"/>
                <a:gd name="T30" fmla="*/ 0 w 2332"/>
                <a:gd name="T31" fmla="*/ 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2" h="320">
                  <a:moveTo>
                    <a:pt x="2332" y="0"/>
                  </a:moveTo>
                  <a:lnTo>
                    <a:pt x="2171" y="78"/>
                  </a:lnTo>
                  <a:lnTo>
                    <a:pt x="1942" y="170"/>
                  </a:lnTo>
                  <a:lnTo>
                    <a:pt x="1794" y="220"/>
                  </a:lnTo>
                  <a:lnTo>
                    <a:pt x="1650" y="259"/>
                  </a:lnTo>
                  <a:lnTo>
                    <a:pt x="1509" y="289"/>
                  </a:lnTo>
                  <a:lnTo>
                    <a:pt x="1368" y="309"/>
                  </a:lnTo>
                  <a:lnTo>
                    <a:pt x="1231" y="320"/>
                  </a:lnTo>
                  <a:lnTo>
                    <a:pt x="1094" y="320"/>
                  </a:lnTo>
                  <a:lnTo>
                    <a:pt x="955" y="311"/>
                  </a:lnTo>
                  <a:lnTo>
                    <a:pt x="816" y="291"/>
                  </a:lnTo>
                  <a:lnTo>
                    <a:pt x="676" y="261"/>
                  </a:lnTo>
                  <a:lnTo>
                    <a:pt x="532" y="221"/>
                  </a:lnTo>
                  <a:lnTo>
                    <a:pt x="386" y="171"/>
                  </a:lnTo>
                  <a:lnTo>
                    <a:pt x="158" y="79"/>
                  </a:lnTo>
                  <a:lnTo>
                    <a:pt x="0" y="3"/>
                  </a:lnTo>
                </a:path>
              </a:pathLst>
            </a:custGeom>
            <a:noFill/>
            <a:ln w="31750">
              <a:solidFill>
                <a:schemeClr val="tx1"/>
              </a:solidFill>
              <a:prstDash val="solid"/>
              <a:round/>
              <a:headEnd type="none" w="lg" len="lg"/>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9"/>
            <p:cNvSpPr>
              <a:spLocks/>
            </p:cNvSpPr>
            <p:nvPr/>
          </p:nvSpPr>
          <p:spPr bwMode="auto">
            <a:xfrm>
              <a:off x="3408363" y="1935163"/>
              <a:ext cx="1597025" cy="1279525"/>
            </a:xfrm>
            <a:custGeom>
              <a:avLst/>
              <a:gdLst>
                <a:gd name="T0" fmla="*/ 403 w 2011"/>
                <a:gd name="T1" fmla="*/ 0 h 1613"/>
                <a:gd name="T2" fmla="*/ 1610 w 2011"/>
                <a:gd name="T3" fmla="*/ 0 h 1613"/>
                <a:gd name="T4" fmla="*/ 2011 w 2011"/>
                <a:gd name="T5" fmla="*/ 402 h 1613"/>
                <a:gd name="T6" fmla="*/ 1006 w 2011"/>
                <a:gd name="T7" fmla="*/ 1613 h 1613"/>
                <a:gd name="T8" fmla="*/ 0 w 2011"/>
                <a:gd name="T9" fmla="*/ 402 h 1613"/>
                <a:gd name="T10" fmla="*/ 403 w 2011"/>
                <a:gd name="T11" fmla="*/ 0 h 1613"/>
              </a:gdLst>
              <a:ahLst/>
              <a:cxnLst>
                <a:cxn ang="0">
                  <a:pos x="T0" y="T1"/>
                </a:cxn>
                <a:cxn ang="0">
                  <a:pos x="T2" y="T3"/>
                </a:cxn>
                <a:cxn ang="0">
                  <a:pos x="T4" y="T5"/>
                </a:cxn>
                <a:cxn ang="0">
                  <a:pos x="T6" y="T7"/>
                </a:cxn>
                <a:cxn ang="0">
                  <a:pos x="T8" y="T9"/>
                </a:cxn>
                <a:cxn ang="0">
                  <a:pos x="T10" y="T11"/>
                </a:cxn>
              </a:cxnLst>
              <a:rect l="0" t="0" r="r" b="b"/>
              <a:pathLst>
                <a:path w="2011" h="1613">
                  <a:moveTo>
                    <a:pt x="403" y="0"/>
                  </a:moveTo>
                  <a:lnTo>
                    <a:pt x="1610" y="0"/>
                  </a:lnTo>
                  <a:lnTo>
                    <a:pt x="2011" y="402"/>
                  </a:lnTo>
                  <a:lnTo>
                    <a:pt x="1006" y="1613"/>
                  </a:lnTo>
                  <a:lnTo>
                    <a:pt x="0" y="402"/>
                  </a:lnTo>
                  <a:lnTo>
                    <a:pt x="403" y="0"/>
                  </a:lnTo>
                  <a:close/>
                </a:path>
              </a:pathLst>
            </a:custGeom>
            <a:solidFill>
              <a:schemeClr val="accent4"/>
            </a:solidFill>
            <a:ln w="381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 name="Group 4"/>
          <p:cNvGrpSpPr>
            <a:grpSpLocks noChangeAspect="1"/>
          </p:cNvGrpSpPr>
          <p:nvPr/>
        </p:nvGrpSpPr>
        <p:grpSpPr bwMode="auto">
          <a:xfrm>
            <a:off x="1403350" y="2716213"/>
            <a:ext cx="6716713" cy="1812925"/>
            <a:chOff x="884" y="1711"/>
            <a:chExt cx="4231" cy="1142"/>
          </a:xfrm>
        </p:grpSpPr>
        <p:sp>
          <p:nvSpPr>
            <p:cNvPr id="8" name="AutoShape 3"/>
            <p:cNvSpPr>
              <a:spLocks noChangeAspect="1" noChangeArrowheads="1" noTextEdit="1"/>
            </p:cNvSpPr>
            <p:nvPr/>
          </p:nvSpPr>
          <p:spPr bwMode="auto">
            <a:xfrm>
              <a:off x="884" y="1711"/>
              <a:ext cx="4231" cy="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9" name="Freeform 5"/>
            <p:cNvSpPr>
              <a:spLocks/>
            </p:cNvSpPr>
            <p:nvPr/>
          </p:nvSpPr>
          <p:spPr bwMode="auto">
            <a:xfrm>
              <a:off x="3807" y="2102"/>
              <a:ext cx="24" cy="52"/>
            </a:xfrm>
            <a:custGeom>
              <a:avLst/>
              <a:gdLst>
                <a:gd name="T0" fmla="*/ 6 w 26"/>
                <a:gd name="T1" fmla="*/ 56 h 56"/>
                <a:gd name="T2" fmla="*/ 0 w 26"/>
                <a:gd name="T3" fmla="*/ 56 h 56"/>
                <a:gd name="T4" fmla="*/ 0 w 26"/>
                <a:gd name="T5" fmla="*/ 1 h 56"/>
                <a:gd name="T6" fmla="*/ 6 w 26"/>
                <a:gd name="T7" fmla="*/ 1 h 56"/>
                <a:gd name="T8" fmla="*/ 6 w 26"/>
                <a:gd name="T9" fmla="*/ 10 h 56"/>
                <a:gd name="T10" fmla="*/ 6 w 26"/>
                <a:gd name="T11" fmla="*/ 11 h 56"/>
                <a:gd name="T12" fmla="*/ 22 w 26"/>
                <a:gd name="T13" fmla="*/ 0 h 56"/>
                <a:gd name="T14" fmla="*/ 26 w 26"/>
                <a:gd name="T15" fmla="*/ 1 h 56"/>
                <a:gd name="T16" fmla="*/ 26 w 26"/>
                <a:gd name="T17" fmla="*/ 6 h 56"/>
                <a:gd name="T18" fmla="*/ 21 w 26"/>
                <a:gd name="T19" fmla="*/ 6 h 56"/>
                <a:gd name="T20" fmla="*/ 12 w 26"/>
                <a:gd name="T21" fmla="*/ 9 h 56"/>
                <a:gd name="T22" fmla="*/ 6 w 26"/>
                <a:gd name="T23" fmla="*/ 18 h 56"/>
                <a:gd name="T24" fmla="*/ 6 w 26"/>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56">
                  <a:moveTo>
                    <a:pt x="6" y="56"/>
                  </a:moveTo>
                  <a:lnTo>
                    <a:pt x="0" y="56"/>
                  </a:lnTo>
                  <a:lnTo>
                    <a:pt x="0" y="1"/>
                  </a:lnTo>
                  <a:lnTo>
                    <a:pt x="6" y="1"/>
                  </a:lnTo>
                  <a:lnTo>
                    <a:pt x="6" y="10"/>
                  </a:lnTo>
                  <a:lnTo>
                    <a:pt x="6" y="11"/>
                  </a:lnTo>
                  <a:cubicBezTo>
                    <a:pt x="10" y="4"/>
                    <a:pt x="15" y="0"/>
                    <a:pt x="22" y="0"/>
                  </a:cubicBezTo>
                  <a:cubicBezTo>
                    <a:pt x="24" y="0"/>
                    <a:pt x="25" y="0"/>
                    <a:pt x="26" y="1"/>
                  </a:cubicBezTo>
                  <a:lnTo>
                    <a:pt x="26" y="6"/>
                  </a:lnTo>
                  <a:lnTo>
                    <a:pt x="21" y="6"/>
                  </a:lnTo>
                  <a:cubicBezTo>
                    <a:pt x="17" y="6"/>
                    <a:pt x="14" y="7"/>
                    <a:pt x="12" y="9"/>
                  </a:cubicBezTo>
                  <a:cubicBezTo>
                    <a:pt x="9" y="11"/>
                    <a:pt x="7" y="14"/>
                    <a:pt x="6" y="18"/>
                  </a:cubicBezTo>
                  <a:lnTo>
                    <a:pt x="6"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0" name="Freeform 6"/>
            <p:cNvSpPr>
              <a:spLocks noEditPoints="1"/>
            </p:cNvSpPr>
            <p:nvPr/>
          </p:nvSpPr>
          <p:spPr bwMode="auto">
            <a:xfrm>
              <a:off x="3838" y="2102"/>
              <a:ext cx="41" cy="54"/>
            </a:xfrm>
            <a:custGeom>
              <a:avLst/>
              <a:gdLst>
                <a:gd name="T0" fmla="*/ 39 w 45"/>
                <a:gd name="T1" fmla="*/ 22 h 58"/>
                <a:gd name="T2" fmla="*/ 34 w 45"/>
                <a:gd name="T3" fmla="*/ 10 h 58"/>
                <a:gd name="T4" fmla="*/ 23 w 45"/>
                <a:gd name="T5" fmla="*/ 5 h 58"/>
                <a:gd name="T6" fmla="*/ 11 w 45"/>
                <a:gd name="T7" fmla="*/ 10 h 58"/>
                <a:gd name="T8" fmla="*/ 6 w 45"/>
                <a:gd name="T9" fmla="*/ 24 h 58"/>
                <a:gd name="T10" fmla="*/ 6 w 45"/>
                <a:gd name="T11" fmla="*/ 24 h 58"/>
                <a:gd name="T12" fmla="*/ 39 w 45"/>
                <a:gd name="T13" fmla="*/ 24 h 58"/>
                <a:gd name="T14" fmla="*/ 39 w 45"/>
                <a:gd name="T15" fmla="*/ 22 h 58"/>
                <a:gd name="T16" fmla="*/ 24 w 45"/>
                <a:gd name="T17" fmla="*/ 58 h 58"/>
                <a:gd name="T18" fmla="*/ 6 w 45"/>
                <a:gd name="T19" fmla="*/ 50 h 58"/>
                <a:gd name="T20" fmla="*/ 0 w 45"/>
                <a:gd name="T21" fmla="*/ 31 h 58"/>
                <a:gd name="T22" fmla="*/ 0 w 45"/>
                <a:gd name="T23" fmla="*/ 28 h 58"/>
                <a:gd name="T24" fmla="*/ 6 w 45"/>
                <a:gd name="T25" fmla="*/ 8 h 58"/>
                <a:gd name="T26" fmla="*/ 23 w 45"/>
                <a:gd name="T27" fmla="*/ 0 h 58"/>
                <a:gd name="T28" fmla="*/ 39 w 45"/>
                <a:gd name="T29" fmla="*/ 7 h 58"/>
                <a:gd name="T30" fmla="*/ 45 w 45"/>
                <a:gd name="T31" fmla="*/ 24 h 58"/>
                <a:gd name="T32" fmla="*/ 45 w 45"/>
                <a:gd name="T33" fmla="*/ 29 h 58"/>
                <a:gd name="T34" fmla="*/ 6 w 45"/>
                <a:gd name="T35" fmla="*/ 29 h 58"/>
                <a:gd name="T36" fmla="*/ 6 w 45"/>
                <a:gd name="T37" fmla="*/ 31 h 58"/>
                <a:gd name="T38" fmla="*/ 11 w 45"/>
                <a:gd name="T39" fmla="*/ 46 h 58"/>
                <a:gd name="T40" fmla="*/ 24 w 45"/>
                <a:gd name="T41" fmla="*/ 53 h 58"/>
                <a:gd name="T42" fmla="*/ 40 w 45"/>
                <a:gd name="T43" fmla="*/ 46 h 58"/>
                <a:gd name="T44" fmla="*/ 43 w 45"/>
                <a:gd name="T45" fmla="*/ 51 h 58"/>
                <a:gd name="T46" fmla="*/ 24 w 45"/>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58">
                  <a:moveTo>
                    <a:pt x="39" y="22"/>
                  </a:moveTo>
                  <a:cubicBezTo>
                    <a:pt x="39" y="17"/>
                    <a:pt x="37" y="13"/>
                    <a:pt x="34" y="10"/>
                  </a:cubicBezTo>
                  <a:cubicBezTo>
                    <a:pt x="32" y="7"/>
                    <a:pt x="28" y="5"/>
                    <a:pt x="23" y="5"/>
                  </a:cubicBezTo>
                  <a:cubicBezTo>
                    <a:pt x="18" y="5"/>
                    <a:pt x="15" y="7"/>
                    <a:pt x="11" y="10"/>
                  </a:cubicBezTo>
                  <a:cubicBezTo>
                    <a:pt x="8" y="14"/>
                    <a:pt x="7" y="18"/>
                    <a:pt x="6" y="24"/>
                  </a:cubicBezTo>
                  <a:lnTo>
                    <a:pt x="6" y="24"/>
                  </a:lnTo>
                  <a:lnTo>
                    <a:pt x="39" y="24"/>
                  </a:lnTo>
                  <a:lnTo>
                    <a:pt x="39" y="22"/>
                  </a:lnTo>
                  <a:close/>
                  <a:moveTo>
                    <a:pt x="24" y="58"/>
                  </a:moveTo>
                  <a:cubicBezTo>
                    <a:pt x="17" y="58"/>
                    <a:pt x="11" y="55"/>
                    <a:pt x="6" y="50"/>
                  </a:cubicBezTo>
                  <a:cubicBezTo>
                    <a:pt x="2" y="45"/>
                    <a:pt x="0" y="38"/>
                    <a:pt x="0" y="31"/>
                  </a:cubicBezTo>
                  <a:lnTo>
                    <a:pt x="0" y="28"/>
                  </a:lnTo>
                  <a:cubicBezTo>
                    <a:pt x="0" y="20"/>
                    <a:pt x="2" y="13"/>
                    <a:pt x="6" y="8"/>
                  </a:cubicBezTo>
                  <a:cubicBezTo>
                    <a:pt x="11" y="3"/>
                    <a:pt x="16" y="0"/>
                    <a:pt x="23" y="0"/>
                  </a:cubicBezTo>
                  <a:cubicBezTo>
                    <a:pt x="30" y="0"/>
                    <a:pt x="35" y="2"/>
                    <a:pt x="39" y="7"/>
                  </a:cubicBezTo>
                  <a:cubicBezTo>
                    <a:pt x="43" y="11"/>
                    <a:pt x="45" y="17"/>
                    <a:pt x="45" y="24"/>
                  </a:cubicBezTo>
                  <a:lnTo>
                    <a:pt x="45" y="29"/>
                  </a:lnTo>
                  <a:lnTo>
                    <a:pt x="6" y="29"/>
                  </a:lnTo>
                  <a:lnTo>
                    <a:pt x="6" y="31"/>
                  </a:lnTo>
                  <a:cubicBezTo>
                    <a:pt x="6" y="37"/>
                    <a:pt x="7" y="42"/>
                    <a:pt x="11" y="46"/>
                  </a:cubicBezTo>
                  <a:cubicBezTo>
                    <a:pt x="14" y="50"/>
                    <a:pt x="18" y="53"/>
                    <a:pt x="24" y="53"/>
                  </a:cubicBezTo>
                  <a:cubicBezTo>
                    <a:pt x="31" y="53"/>
                    <a:pt x="37" y="50"/>
                    <a:pt x="40" y="46"/>
                  </a:cubicBezTo>
                  <a:lnTo>
                    <a:pt x="43" y="51"/>
                  </a:lnTo>
                  <a:cubicBezTo>
                    <a:pt x="38" y="55"/>
                    <a:pt x="32" y="58"/>
                    <a:pt x="24"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1" name="Freeform 7"/>
            <p:cNvSpPr>
              <a:spLocks/>
            </p:cNvSpPr>
            <p:nvPr/>
          </p:nvSpPr>
          <p:spPr bwMode="auto">
            <a:xfrm>
              <a:off x="3886" y="2078"/>
              <a:ext cx="29" cy="76"/>
            </a:xfrm>
            <a:custGeom>
              <a:avLst/>
              <a:gdLst>
                <a:gd name="T0" fmla="*/ 16 w 32"/>
                <a:gd name="T1" fmla="*/ 81 h 81"/>
                <a:gd name="T2" fmla="*/ 10 w 32"/>
                <a:gd name="T3" fmla="*/ 81 h 81"/>
                <a:gd name="T4" fmla="*/ 10 w 32"/>
                <a:gd name="T5" fmla="*/ 31 h 81"/>
                <a:gd name="T6" fmla="*/ 0 w 32"/>
                <a:gd name="T7" fmla="*/ 31 h 81"/>
                <a:gd name="T8" fmla="*/ 0 w 32"/>
                <a:gd name="T9" fmla="*/ 26 h 81"/>
                <a:gd name="T10" fmla="*/ 10 w 32"/>
                <a:gd name="T11" fmla="*/ 26 h 81"/>
                <a:gd name="T12" fmla="*/ 10 w 32"/>
                <a:gd name="T13" fmla="*/ 18 h 81"/>
                <a:gd name="T14" fmla="*/ 14 w 32"/>
                <a:gd name="T15" fmla="*/ 5 h 81"/>
                <a:gd name="T16" fmla="*/ 26 w 32"/>
                <a:gd name="T17" fmla="*/ 0 h 81"/>
                <a:gd name="T18" fmla="*/ 32 w 32"/>
                <a:gd name="T19" fmla="*/ 1 h 81"/>
                <a:gd name="T20" fmla="*/ 32 w 32"/>
                <a:gd name="T21" fmla="*/ 6 h 81"/>
                <a:gd name="T22" fmla="*/ 26 w 32"/>
                <a:gd name="T23" fmla="*/ 6 h 81"/>
                <a:gd name="T24" fmla="*/ 18 w 32"/>
                <a:gd name="T25" fmla="*/ 9 h 81"/>
                <a:gd name="T26" fmla="*/ 16 w 32"/>
                <a:gd name="T27" fmla="*/ 18 h 81"/>
                <a:gd name="T28" fmla="*/ 16 w 32"/>
                <a:gd name="T29" fmla="*/ 26 h 81"/>
                <a:gd name="T30" fmla="*/ 29 w 32"/>
                <a:gd name="T31" fmla="*/ 26 h 81"/>
                <a:gd name="T32" fmla="*/ 29 w 32"/>
                <a:gd name="T33" fmla="*/ 31 h 81"/>
                <a:gd name="T34" fmla="*/ 16 w 32"/>
                <a:gd name="T35" fmla="*/ 31 h 81"/>
                <a:gd name="T36" fmla="*/ 16 w 32"/>
                <a:gd name="T3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81">
                  <a:moveTo>
                    <a:pt x="16" y="81"/>
                  </a:moveTo>
                  <a:lnTo>
                    <a:pt x="10" y="81"/>
                  </a:lnTo>
                  <a:lnTo>
                    <a:pt x="10" y="31"/>
                  </a:lnTo>
                  <a:lnTo>
                    <a:pt x="0" y="31"/>
                  </a:lnTo>
                  <a:lnTo>
                    <a:pt x="0" y="26"/>
                  </a:lnTo>
                  <a:lnTo>
                    <a:pt x="10" y="26"/>
                  </a:lnTo>
                  <a:lnTo>
                    <a:pt x="10" y="18"/>
                  </a:lnTo>
                  <a:cubicBezTo>
                    <a:pt x="10" y="12"/>
                    <a:pt x="11" y="8"/>
                    <a:pt x="14" y="5"/>
                  </a:cubicBezTo>
                  <a:cubicBezTo>
                    <a:pt x="16" y="2"/>
                    <a:pt x="20" y="0"/>
                    <a:pt x="26" y="0"/>
                  </a:cubicBezTo>
                  <a:cubicBezTo>
                    <a:pt x="28" y="0"/>
                    <a:pt x="30" y="1"/>
                    <a:pt x="32" y="1"/>
                  </a:cubicBezTo>
                  <a:lnTo>
                    <a:pt x="32" y="6"/>
                  </a:lnTo>
                  <a:cubicBezTo>
                    <a:pt x="30" y="6"/>
                    <a:pt x="28" y="6"/>
                    <a:pt x="26" y="6"/>
                  </a:cubicBezTo>
                  <a:cubicBezTo>
                    <a:pt x="23" y="6"/>
                    <a:pt x="20" y="7"/>
                    <a:pt x="18" y="9"/>
                  </a:cubicBezTo>
                  <a:cubicBezTo>
                    <a:pt x="17" y="11"/>
                    <a:pt x="16" y="14"/>
                    <a:pt x="16" y="18"/>
                  </a:cubicBezTo>
                  <a:lnTo>
                    <a:pt x="16" y="26"/>
                  </a:lnTo>
                  <a:lnTo>
                    <a:pt x="29" y="26"/>
                  </a:lnTo>
                  <a:lnTo>
                    <a:pt x="29" y="31"/>
                  </a:lnTo>
                  <a:lnTo>
                    <a:pt x="16" y="31"/>
                  </a:lnTo>
                  <a:lnTo>
                    <a:pt x="16"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2" name="Freeform 8"/>
            <p:cNvSpPr>
              <a:spLocks noEditPoints="1"/>
            </p:cNvSpPr>
            <p:nvPr/>
          </p:nvSpPr>
          <p:spPr bwMode="auto">
            <a:xfrm>
              <a:off x="3918" y="2102"/>
              <a:ext cx="43" cy="54"/>
            </a:xfrm>
            <a:custGeom>
              <a:avLst/>
              <a:gdLst>
                <a:gd name="T0" fmla="*/ 39 w 46"/>
                <a:gd name="T1" fmla="*/ 22 h 58"/>
                <a:gd name="T2" fmla="*/ 35 w 46"/>
                <a:gd name="T3" fmla="*/ 10 h 58"/>
                <a:gd name="T4" fmla="*/ 24 w 46"/>
                <a:gd name="T5" fmla="*/ 5 h 58"/>
                <a:gd name="T6" fmla="*/ 12 w 46"/>
                <a:gd name="T7" fmla="*/ 10 h 58"/>
                <a:gd name="T8" fmla="*/ 7 w 46"/>
                <a:gd name="T9" fmla="*/ 24 h 58"/>
                <a:gd name="T10" fmla="*/ 7 w 46"/>
                <a:gd name="T11" fmla="*/ 24 h 58"/>
                <a:gd name="T12" fmla="*/ 39 w 46"/>
                <a:gd name="T13" fmla="*/ 24 h 58"/>
                <a:gd name="T14" fmla="*/ 39 w 46"/>
                <a:gd name="T15" fmla="*/ 22 h 58"/>
                <a:gd name="T16" fmla="*/ 24 w 46"/>
                <a:gd name="T17" fmla="*/ 58 h 58"/>
                <a:gd name="T18" fmla="*/ 7 w 46"/>
                <a:gd name="T19" fmla="*/ 50 h 58"/>
                <a:gd name="T20" fmla="*/ 0 w 46"/>
                <a:gd name="T21" fmla="*/ 31 h 58"/>
                <a:gd name="T22" fmla="*/ 0 w 46"/>
                <a:gd name="T23" fmla="*/ 28 h 58"/>
                <a:gd name="T24" fmla="*/ 7 w 46"/>
                <a:gd name="T25" fmla="*/ 8 h 58"/>
                <a:gd name="T26" fmla="*/ 24 w 46"/>
                <a:gd name="T27" fmla="*/ 0 h 58"/>
                <a:gd name="T28" fmla="*/ 40 w 46"/>
                <a:gd name="T29" fmla="*/ 7 h 58"/>
                <a:gd name="T30" fmla="*/ 46 w 46"/>
                <a:gd name="T31" fmla="*/ 24 h 58"/>
                <a:gd name="T32" fmla="*/ 46 w 46"/>
                <a:gd name="T33" fmla="*/ 29 h 58"/>
                <a:gd name="T34" fmla="*/ 6 w 46"/>
                <a:gd name="T35" fmla="*/ 29 h 58"/>
                <a:gd name="T36" fmla="*/ 6 w 46"/>
                <a:gd name="T37" fmla="*/ 31 h 58"/>
                <a:gd name="T38" fmla="*/ 11 w 46"/>
                <a:gd name="T39" fmla="*/ 46 h 58"/>
                <a:gd name="T40" fmla="*/ 24 w 46"/>
                <a:gd name="T41" fmla="*/ 53 h 58"/>
                <a:gd name="T42" fmla="*/ 41 w 46"/>
                <a:gd name="T43" fmla="*/ 46 h 58"/>
                <a:gd name="T44" fmla="*/ 44 w 46"/>
                <a:gd name="T45" fmla="*/ 51 h 58"/>
                <a:gd name="T46" fmla="*/ 24 w 46"/>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8">
                  <a:moveTo>
                    <a:pt x="39" y="22"/>
                  </a:moveTo>
                  <a:cubicBezTo>
                    <a:pt x="39" y="17"/>
                    <a:pt x="38" y="13"/>
                    <a:pt x="35" y="10"/>
                  </a:cubicBezTo>
                  <a:cubicBezTo>
                    <a:pt x="32" y="7"/>
                    <a:pt x="29" y="5"/>
                    <a:pt x="24" y="5"/>
                  </a:cubicBezTo>
                  <a:cubicBezTo>
                    <a:pt x="19" y="5"/>
                    <a:pt x="15" y="7"/>
                    <a:pt x="12" y="10"/>
                  </a:cubicBezTo>
                  <a:cubicBezTo>
                    <a:pt x="9" y="14"/>
                    <a:pt x="7" y="18"/>
                    <a:pt x="7" y="24"/>
                  </a:cubicBezTo>
                  <a:lnTo>
                    <a:pt x="7" y="24"/>
                  </a:lnTo>
                  <a:lnTo>
                    <a:pt x="39" y="24"/>
                  </a:lnTo>
                  <a:lnTo>
                    <a:pt x="39" y="22"/>
                  </a:lnTo>
                  <a:close/>
                  <a:moveTo>
                    <a:pt x="24" y="58"/>
                  </a:moveTo>
                  <a:cubicBezTo>
                    <a:pt x="17" y="58"/>
                    <a:pt x="12" y="55"/>
                    <a:pt x="7" y="50"/>
                  </a:cubicBezTo>
                  <a:cubicBezTo>
                    <a:pt x="3" y="45"/>
                    <a:pt x="0" y="38"/>
                    <a:pt x="0" y="31"/>
                  </a:cubicBezTo>
                  <a:lnTo>
                    <a:pt x="0" y="28"/>
                  </a:lnTo>
                  <a:cubicBezTo>
                    <a:pt x="0" y="20"/>
                    <a:pt x="3" y="13"/>
                    <a:pt x="7" y="8"/>
                  </a:cubicBezTo>
                  <a:cubicBezTo>
                    <a:pt x="12" y="3"/>
                    <a:pt x="17" y="0"/>
                    <a:pt x="24" y="0"/>
                  </a:cubicBezTo>
                  <a:cubicBezTo>
                    <a:pt x="31" y="0"/>
                    <a:pt x="36" y="2"/>
                    <a:pt x="40" y="7"/>
                  </a:cubicBezTo>
                  <a:cubicBezTo>
                    <a:pt x="44" y="11"/>
                    <a:pt x="46" y="17"/>
                    <a:pt x="46" y="24"/>
                  </a:cubicBezTo>
                  <a:lnTo>
                    <a:pt x="46" y="29"/>
                  </a:lnTo>
                  <a:lnTo>
                    <a:pt x="6" y="29"/>
                  </a:lnTo>
                  <a:lnTo>
                    <a:pt x="6" y="31"/>
                  </a:lnTo>
                  <a:cubicBezTo>
                    <a:pt x="6" y="37"/>
                    <a:pt x="8" y="42"/>
                    <a:pt x="11" y="46"/>
                  </a:cubicBezTo>
                  <a:cubicBezTo>
                    <a:pt x="15" y="50"/>
                    <a:pt x="19" y="53"/>
                    <a:pt x="24" y="53"/>
                  </a:cubicBezTo>
                  <a:cubicBezTo>
                    <a:pt x="32" y="53"/>
                    <a:pt x="37" y="50"/>
                    <a:pt x="41" y="46"/>
                  </a:cubicBezTo>
                  <a:lnTo>
                    <a:pt x="44" y="51"/>
                  </a:lnTo>
                  <a:cubicBezTo>
                    <a:pt x="39" y="55"/>
                    <a:pt x="33" y="58"/>
                    <a:pt x="24"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3" name="Freeform 9"/>
            <p:cNvSpPr>
              <a:spLocks/>
            </p:cNvSpPr>
            <p:nvPr/>
          </p:nvSpPr>
          <p:spPr bwMode="auto">
            <a:xfrm>
              <a:off x="3972" y="2102"/>
              <a:ext cx="24" cy="52"/>
            </a:xfrm>
            <a:custGeom>
              <a:avLst/>
              <a:gdLst>
                <a:gd name="T0" fmla="*/ 6 w 26"/>
                <a:gd name="T1" fmla="*/ 56 h 56"/>
                <a:gd name="T2" fmla="*/ 0 w 26"/>
                <a:gd name="T3" fmla="*/ 56 h 56"/>
                <a:gd name="T4" fmla="*/ 0 w 26"/>
                <a:gd name="T5" fmla="*/ 1 h 56"/>
                <a:gd name="T6" fmla="*/ 5 w 26"/>
                <a:gd name="T7" fmla="*/ 1 h 56"/>
                <a:gd name="T8" fmla="*/ 6 w 26"/>
                <a:gd name="T9" fmla="*/ 10 h 56"/>
                <a:gd name="T10" fmla="*/ 6 w 26"/>
                <a:gd name="T11" fmla="*/ 11 h 56"/>
                <a:gd name="T12" fmla="*/ 22 w 26"/>
                <a:gd name="T13" fmla="*/ 0 h 56"/>
                <a:gd name="T14" fmla="*/ 26 w 26"/>
                <a:gd name="T15" fmla="*/ 1 h 56"/>
                <a:gd name="T16" fmla="*/ 25 w 26"/>
                <a:gd name="T17" fmla="*/ 6 h 56"/>
                <a:gd name="T18" fmla="*/ 21 w 26"/>
                <a:gd name="T19" fmla="*/ 6 h 56"/>
                <a:gd name="T20" fmla="*/ 11 w 26"/>
                <a:gd name="T21" fmla="*/ 9 h 56"/>
                <a:gd name="T22" fmla="*/ 6 w 26"/>
                <a:gd name="T23" fmla="*/ 18 h 56"/>
                <a:gd name="T24" fmla="*/ 6 w 26"/>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56">
                  <a:moveTo>
                    <a:pt x="6" y="56"/>
                  </a:moveTo>
                  <a:lnTo>
                    <a:pt x="0" y="56"/>
                  </a:lnTo>
                  <a:lnTo>
                    <a:pt x="0" y="1"/>
                  </a:lnTo>
                  <a:lnTo>
                    <a:pt x="5" y="1"/>
                  </a:lnTo>
                  <a:lnTo>
                    <a:pt x="6" y="10"/>
                  </a:lnTo>
                  <a:lnTo>
                    <a:pt x="6" y="11"/>
                  </a:lnTo>
                  <a:cubicBezTo>
                    <a:pt x="10" y="4"/>
                    <a:pt x="15" y="0"/>
                    <a:pt x="22" y="0"/>
                  </a:cubicBezTo>
                  <a:cubicBezTo>
                    <a:pt x="24" y="0"/>
                    <a:pt x="25" y="0"/>
                    <a:pt x="26" y="1"/>
                  </a:cubicBezTo>
                  <a:lnTo>
                    <a:pt x="25" y="6"/>
                  </a:lnTo>
                  <a:lnTo>
                    <a:pt x="21" y="6"/>
                  </a:lnTo>
                  <a:cubicBezTo>
                    <a:pt x="17" y="6"/>
                    <a:pt x="14" y="7"/>
                    <a:pt x="11" y="9"/>
                  </a:cubicBezTo>
                  <a:cubicBezTo>
                    <a:pt x="9" y="11"/>
                    <a:pt x="7" y="14"/>
                    <a:pt x="6" y="18"/>
                  </a:cubicBezTo>
                  <a:lnTo>
                    <a:pt x="6"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4" name="Freeform 10"/>
            <p:cNvSpPr>
              <a:spLocks noEditPoints="1"/>
            </p:cNvSpPr>
            <p:nvPr/>
          </p:nvSpPr>
          <p:spPr bwMode="auto">
            <a:xfrm>
              <a:off x="4001" y="2102"/>
              <a:ext cx="43" cy="54"/>
            </a:xfrm>
            <a:custGeom>
              <a:avLst/>
              <a:gdLst>
                <a:gd name="T0" fmla="*/ 39 w 46"/>
                <a:gd name="T1" fmla="*/ 22 h 58"/>
                <a:gd name="T2" fmla="*/ 35 w 46"/>
                <a:gd name="T3" fmla="*/ 10 h 58"/>
                <a:gd name="T4" fmla="*/ 24 w 46"/>
                <a:gd name="T5" fmla="*/ 5 h 58"/>
                <a:gd name="T6" fmla="*/ 12 w 46"/>
                <a:gd name="T7" fmla="*/ 10 h 58"/>
                <a:gd name="T8" fmla="*/ 7 w 46"/>
                <a:gd name="T9" fmla="*/ 24 h 58"/>
                <a:gd name="T10" fmla="*/ 7 w 46"/>
                <a:gd name="T11" fmla="*/ 24 h 58"/>
                <a:gd name="T12" fmla="*/ 39 w 46"/>
                <a:gd name="T13" fmla="*/ 24 h 58"/>
                <a:gd name="T14" fmla="*/ 39 w 46"/>
                <a:gd name="T15" fmla="*/ 22 h 58"/>
                <a:gd name="T16" fmla="*/ 24 w 46"/>
                <a:gd name="T17" fmla="*/ 58 h 58"/>
                <a:gd name="T18" fmla="*/ 7 w 46"/>
                <a:gd name="T19" fmla="*/ 50 h 58"/>
                <a:gd name="T20" fmla="*/ 0 w 46"/>
                <a:gd name="T21" fmla="*/ 31 h 58"/>
                <a:gd name="T22" fmla="*/ 0 w 46"/>
                <a:gd name="T23" fmla="*/ 28 h 58"/>
                <a:gd name="T24" fmla="*/ 7 w 46"/>
                <a:gd name="T25" fmla="*/ 8 h 58"/>
                <a:gd name="T26" fmla="*/ 24 w 46"/>
                <a:gd name="T27" fmla="*/ 0 h 58"/>
                <a:gd name="T28" fmla="*/ 40 w 46"/>
                <a:gd name="T29" fmla="*/ 7 h 58"/>
                <a:gd name="T30" fmla="*/ 46 w 46"/>
                <a:gd name="T31" fmla="*/ 24 h 58"/>
                <a:gd name="T32" fmla="*/ 46 w 46"/>
                <a:gd name="T33" fmla="*/ 29 h 58"/>
                <a:gd name="T34" fmla="*/ 6 w 46"/>
                <a:gd name="T35" fmla="*/ 29 h 58"/>
                <a:gd name="T36" fmla="*/ 6 w 46"/>
                <a:gd name="T37" fmla="*/ 31 h 58"/>
                <a:gd name="T38" fmla="*/ 11 w 46"/>
                <a:gd name="T39" fmla="*/ 46 h 58"/>
                <a:gd name="T40" fmla="*/ 24 w 46"/>
                <a:gd name="T41" fmla="*/ 53 h 58"/>
                <a:gd name="T42" fmla="*/ 41 w 46"/>
                <a:gd name="T43" fmla="*/ 46 h 58"/>
                <a:gd name="T44" fmla="*/ 44 w 46"/>
                <a:gd name="T45" fmla="*/ 51 h 58"/>
                <a:gd name="T46" fmla="*/ 24 w 46"/>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8">
                  <a:moveTo>
                    <a:pt x="39" y="22"/>
                  </a:moveTo>
                  <a:cubicBezTo>
                    <a:pt x="39" y="17"/>
                    <a:pt x="38" y="13"/>
                    <a:pt x="35" y="10"/>
                  </a:cubicBezTo>
                  <a:cubicBezTo>
                    <a:pt x="32" y="7"/>
                    <a:pt x="29" y="5"/>
                    <a:pt x="24" y="5"/>
                  </a:cubicBezTo>
                  <a:cubicBezTo>
                    <a:pt x="19" y="5"/>
                    <a:pt x="15" y="7"/>
                    <a:pt x="12" y="10"/>
                  </a:cubicBezTo>
                  <a:cubicBezTo>
                    <a:pt x="9" y="14"/>
                    <a:pt x="7" y="18"/>
                    <a:pt x="7" y="24"/>
                  </a:cubicBezTo>
                  <a:lnTo>
                    <a:pt x="7" y="24"/>
                  </a:lnTo>
                  <a:lnTo>
                    <a:pt x="39" y="24"/>
                  </a:lnTo>
                  <a:lnTo>
                    <a:pt x="39" y="22"/>
                  </a:lnTo>
                  <a:close/>
                  <a:moveTo>
                    <a:pt x="24" y="58"/>
                  </a:moveTo>
                  <a:cubicBezTo>
                    <a:pt x="17" y="58"/>
                    <a:pt x="12" y="55"/>
                    <a:pt x="7" y="50"/>
                  </a:cubicBezTo>
                  <a:cubicBezTo>
                    <a:pt x="3" y="45"/>
                    <a:pt x="0" y="38"/>
                    <a:pt x="0" y="31"/>
                  </a:cubicBezTo>
                  <a:lnTo>
                    <a:pt x="0" y="28"/>
                  </a:lnTo>
                  <a:cubicBezTo>
                    <a:pt x="0" y="20"/>
                    <a:pt x="3" y="13"/>
                    <a:pt x="7" y="8"/>
                  </a:cubicBezTo>
                  <a:cubicBezTo>
                    <a:pt x="12" y="3"/>
                    <a:pt x="17" y="0"/>
                    <a:pt x="24" y="0"/>
                  </a:cubicBezTo>
                  <a:cubicBezTo>
                    <a:pt x="31" y="0"/>
                    <a:pt x="36" y="2"/>
                    <a:pt x="40" y="7"/>
                  </a:cubicBezTo>
                  <a:cubicBezTo>
                    <a:pt x="44" y="11"/>
                    <a:pt x="46" y="17"/>
                    <a:pt x="46" y="24"/>
                  </a:cubicBezTo>
                  <a:lnTo>
                    <a:pt x="46" y="29"/>
                  </a:lnTo>
                  <a:lnTo>
                    <a:pt x="6" y="29"/>
                  </a:lnTo>
                  <a:lnTo>
                    <a:pt x="6" y="31"/>
                  </a:lnTo>
                  <a:cubicBezTo>
                    <a:pt x="6" y="37"/>
                    <a:pt x="8" y="42"/>
                    <a:pt x="11" y="46"/>
                  </a:cubicBezTo>
                  <a:cubicBezTo>
                    <a:pt x="15" y="50"/>
                    <a:pt x="19" y="53"/>
                    <a:pt x="24" y="53"/>
                  </a:cubicBezTo>
                  <a:cubicBezTo>
                    <a:pt x="32" y="53"/>
                    <a:pt x="37" y="50"/>
                    <a:pt x="41" y="46"/>
                  </a:cubicBezTo>
                  <a:lnTo>
                    <a:pt x="44" y="51"/>
                  </a:lnTo>
                  <a:cubicBezTo>
                    <a:pt x="39" y="55"/>
                    <a:pt x="33" y="58"/>
                    <a:pt x="24"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5" name="Freeform 11"/>
            <p:cNvSpPr>
              <a:spLocks/>
            </p:cNvSpPr>
            <p:nvPr/>
          </p:nvSpPr>
          <p:spPr bwMode="auto">
            <a:xfrm>
              <a:off x="4055" y="2102"/>
              <a:ext cx="39" cy="52"/>
            </a:xfrm>
            <a:custGeom>
              <a:avLst/>
              <a:gdLst>
                <a:gd name="T0" fmla="*/ 0 w 42"/>
                <a:gd name="T1" fmla="*/ 1 h 56"/>
                <a:gd name="T2" fmla="*/ 5 w 42"/>
                <a:gd name="T3" fmla="*/ 1 h 56"/>
                <a:gd name="T4" fmla="*/ 6 w 42"/>
                <a:gd name="T5" fmla="*/ 11 h 56"/>
                <a:gd name="T6" fmla="*/ 24 w 42"/>
                <a:gd name="T7" fmla="*/ 0 h 56"/>
                <a:gd name="T8" fmla="*/ 38 w 42"/>
                <a:gd name="T9" fmla="*/ 6 h 56"/>
                <a:gd name="T10" fmla="*/ 42 w 42"/>
                <a:gd name="T11" fmla="*/ 23 h 56"/>
                <a:gd name="T12" fmla="*/ 42 w 42"/>
                <a:gd name="T13" fmla="*/ 56 h 56"/>
                <a:gd name="T14" fmla="*/ 36 w 42"/>
                <a:gd name="T15" fmla="*/ 56 h 56"/>
                <a:gd name="T16" fmla="*/ 36 w 42"/>
                <a:gd name="T17" fmla="*/ 23 h 56"/>
                <a:gd name="T18" fmla="*/ 33 w 42"/>
                <a:gd name="T19" fmla="*/ 9 h 56"/>
                <a:gd name="T20" fmla="*/ 23 w 42"/>
                <a:gd name="T21" fmla="*/ 5 h 56"/>
                <a:gd name="T22" fmla="*/ 12 w 42"/>
                <a:gd name="T23" fmla="*/ 9 h 56"/>
                <a:gd name="T24" fmla="*/ 6 w 42"/>
                <a:gd name="T25" fmla="*/ 18 h 56"/>
                <a:gd name="T26" fmla="*/ 6 w 42"/>
                <a:gd name="T27" fmla="*/ 56 h 56"/>
                <a:gd name="T28" fmla="*/ 0 w 42"/>
                <a:gd name="T29" fmla="*/ 56 h 56"/>
                <a:gd name="T30" fmla="*/ 0 w 42"/>
                <a:gd name="T31"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56">
                  <a:moveTo>
                    <a:pt x="0" y="1"/>
                  </a:moveTo>
                  <a:lnTo>
                    <a:pt x="5" y="1"/>
                  </a:lnTo>
                  <a:lnTo>
                    <a:pt x="6" y="11"/>
                  </a:lnTo>
                  <a:cubicBezTo>
                    <a:pt x="10" y="4"/>
                    <a:pt x="16" y="0"/>
                    <a:pt x="24" y="0"/>
                  </a:cubicBezTo>
                  <a:cubicBezTo>
                    <a:pt x="30" y="0"/>
                    <a:pt x="35" y="2"/>
                    <a:pt x="38" y="6"/>
                  </a:cubicBezTo>
                  <a:cubicBezTo>
                    <a:pt x="41" y="9"/>
                    <a:pt x="42" y="15"/>
                    <a:pt x="42" y="23"/>
                  </a:cubicBezTo>
                  <a:lnTo>
                    <a:pt x="42" y="56"/>
                  </a:lnTo>
                  <a:lnTo>
                    <a:pt x="36" y="56"/>
                  </a:lnTo>
                  <a:lnTo>
                    <a:pt x="36" y="23"/>
                  </a:lnTo>
                  <a:cubicBezTo>
                    <a:pt x="36" y="17"/>
                    <a:pt x="35" y="12"/>
                    <a:pt x="33" y="9"/>
                  </a:cubicBezTo>
                  <a:cubicBezTo>
                    <a:pt x="30" y="7"/>
                    <a:pt x="27" y="5"/>
                    <a:pt x="23" y="5"/>
                  </a:cubicBezTo>
                  <a:cubicBezTo>
                    <a:pt x="18" y="5"/>
                    <a:pt x="15" y="6"/>
                    <a:pt x="12" y="9"/>
                  </a:cubicBezTo>
                  <a:cubicBezTo>
                    <a:pt x="9" y="11"/>
                    <a:pt x="7" y="14"/>
                    <a:pt x="6" y="18"/>
                  </a:cubicBezTo>
                  <a:lnTo>
                    <a:pt x="6" y="56"/>
                  </a:lnTo>
                  <a:lnTo>
                    <a:pt x="0" y="56"/>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6" name="Freeform 12"/>
            <p:cNvSpPr>
              <a:spLocks/>
            </p:cNvSpPr>
            <p:nvPr/>
          </p:nvSpPr>
          <p:spPr bwMode="auto">
            <a:xfrm>
              <a:off x="4106" y="2102"/>
              <a:ext cx="41" cy="54"/>
            </a:xfrm>
            <a:custGeom>
              <a:avLst/>
              <a:gdLst>
                <a:gd name="T0" fmla="*/ 6 w 45"/>
                <a:gd name="T1" fmla="*/ 30 h 58"/>
                <a:gd name="T2" fmla="*/ 6 w 45"/>
                <a:gd name="T3" fmla="*/ 30 h 58"/>
                <a:gd name="T4" fmla="*/ 11 w 45"/>
                <a:gd name="T5" fmla="*/ 46 h 58"/>
                <a:gd name="T6" fmla="*/ 24 w 45"/>
                <a:gd name="T7" fmla="*/ 53 h 58"/>
                <a:gd name="T8" fmla="*/ 35 w 45"/>
                <a:gd name="T9" fmla="*/ 49 h 58"/>
                <a:gd name="T10" fmla="*/ 39 w 45"/>
                <a:gd name="T11" fmla="*/ 39 h 58"/>
                <a:gd name="T12" fmla="*/ 45 w 45"/>
                <a:gd name="T13" fmla="*/ 39 h 58"/>
                <a:gd name="T14" fmla="*/ 45 w 45"/>
                <a:gd name="T15" fmla="*/ 40 h 58"/>
                <a:gd name="T16" fmla="*/ 39 w 45"/>
                <a:gd name="T17" fmla="*/ 52 h 58"/>
                <a:gd name="T18" fmla="*/ 24 w 45"/>
                <a:gd name="T19" fmla="*/ 58 h 58"/>
                <a:gd name="T20" fmla="*/ 7 w 45"/>
                <a:gd name="T21" fmla="*/ 50 h 58"/>
                <a:gd name="T22" fmla="*/ 0 w 45"/>
                <a:gd name="T23" fmla="*/ 30 h 58"/>
                <a:gd name="T24" fmla="*/ 0 w 45"/>
                <a:gd name="T25" fmla="*/ 28 h 58"/>
                <a:gd name="T26" fmla="*/ 7 w 45"/>
                <a:gd name="T27" fmla="*/ 8 h 58"/>
                <a:gd name="T28" fmla="*/ 24 w 45"/>
                <a:gd name="T29" fmla="*/ 0 h 58"/>
                <a:gd name="T30" fmla="*/ 39 w 45"/>
                <a:gd name="T31" fmla="*/ 6 h 58"/>
                <a:gd name="T32" fmla="*/ 45 w 45"/>
                <a:gd name="T33" fmla="*/ 20 h 58"/>
                <a:gd name="T34" fmla="*/ 45 w 45"/>
                <a:gd name="T35" fmla="*/ 20 h 58"/>
                <a:gd name="T36" fmla="*/ 39 w 45"/>
                <a:gd name="T37" fmla="*/ 20 h 58"/>
                <a:gd name="T38" fmla="*/ 35 w 45"/>
                <a:gd name="T39" fmla="*/ 9 h 58"/>
                <a:gd name="T40" fmla="*/ 24 w 45"/>
                <a:gd name="T41" fmla="*/ 5 h 58"/>
                <a:gd name="T42" fmla="*/ 11 w 45"/>
                <a:gd name="T43" fmla="*/ 11 h 58"/>
                <a:gd name="T44" fmla="*/ 6 w 45"/>
                <a:gd name="T45" fmla="*/ 28 h 58"/>
                <a:gd name="T46" fmla="*/ 6 w 45"/>
                <a:gd name="T47"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58">
                  <a:moveTo>
                    <a:pt x="6" y="30"/>
                  </a:moveTo>
                  <a:lnTo>
                    <a:pt x="6" y="30"/>
                  </a:lnTo>
                  <a:cubicBezTo>
                    <a:pt x="6" y="37"/>
                    <a:pt x="8" y="42"/>
                    <a:pt x="11" y="46"/>
                  </a:cubicBezTo>
                  <a:cubicBezTo>
                    <a:pt x="14" y="50"/>
                    <a:pt x="18" y="53"/>
                    <a:pt x="24" y="53"/>
                  </a:cubicBezTo>
                  <a:cubicBezTo>
                    <a:pt x="28" y="53"/>
                    <a:pt x="32" y="51"/>
                    <a:pt x="35" y="49"/>
                  </a:cubicBezTo>
                  <a:cubicBezTo>
                    <a:pt x="38" y="47"/>
                    <a:pt x="39" y="43"/>
                    <a:pt x="39" y="39"/>
                  </a:cubicBezTo>
                  <a:lnTo>
                    <a:pt x="45" y="39"/>
                  </a:lnTo>
                  <a:lnTo>
                    <a:pt x="45" y="40"/>
                  </a:lnTo>
                  <a:cubicBezTo>
                    <a:pt x="45" y="45"/>
                    <a:pt x="43" y="49"/>
                    <a:pt x="39" y="52"/>
                  </a:cubicBezTo>
                  <a:cubicBezTo>
                    <a:pt x="35" y="56"/>
                    <a:pt x="30" y="58"/>
                    <a:pt x="24" y="58"/>
                  </a:cubicBezTo>
                  <a:cubicBezTo>
                    <a:pt x="17" y="58"/>
                    <a:pt x="11" y="55"/>
                    <a:pt x="7" y="50"/>
                  </a:cubicBezTo>
                  <a:cubicBezTo>
                    <a:pt x="2" y="45"/>
                    <a:pt x="0" y="38"/>
                    <a:pt x="0" y="30"/>
                  </a:cubicBezTo>
                  <a:lnTo>
                    <a:pt x="0" y="28"/>
                  </a:lnTo>
                  <a:cubicBezTo>
                    <a:pt x="0" y="20"/>
                    <a:pt x="2" y="13"/>
                    <a:pt x="7" y="8"/>
                  </a:cubicBezTo>
                  <a:cubicBezTo>
                    <a:pt x="11" y="3"/>
                    <a:pt x="17" y="0"/>
                    <a:pt x="24" y="0"/>
                  </a:cubicBezTo>
                  <a:cubicBezTo>
                    <a:pt x="30" y="0"/>
                    <a:pt x="35" y="2"/>
                    <a:pt x="39" y="6"/>
                  </a:cubicBezTo>
                  <a:cubicBezTo>
                    <a:pt x="43" y="9"/>
                    <a:pt x="45" y="14"/>
                    <a:pt x="45" y="20"/>
                  </a:cubicBezTo>
                  <a:lnTo>
                    <a:pt x="45" y="20"/>
                  </a:lnTo>
                  <a:lnTo>
                    <a:pt x="39" y="20"/>
                  </a:lnTo>
                  <a:cubicBezTo>
                    <a:pt x="39" y="16"/>
                    <a:pt x="38" y="12"/>
                    <a:pt x="35" y="9"/>
                  </a:cubicBezTo>
                  <a:cubicBezTo>
                    <a:pt x="32" y="7"/>
                    <a:pt x="28" y="5"/>
                    <a:pt x="24" y="5"/>
                  </a:cubicBezTo>
                  <a:cubicBezTo>
                    <a:pt x="18" y="5"/>
                    <a:pt x="14" y="7"/>
                    <a:pt x="11" y="11"/>
                  </a:cubicBezTo>
                  <a:cubicBezTo>
                    <a:pt x="8" y="16"/>
                    <a:pt x="6" y="21"/>
                    <a:pt x="6" y="28"/>
                  </a:cubicBezTo>
                  <a:lnTo>
                    <a:pt x="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7" name="Freeform 13"/>
            <p:cNvSpPr>
              <a:spLocks noEditPoints="1"/>
            </p:cNvSpPr>
            <p:nvPr/>
          </p:nvSpPr>
          <p:spPr bwMode="auto">
            <a:xfrm>
              <a:off x="4156" y="2102"/>
              <a:ext cx="42" cy="54"/>
            </a:xfrm>
            <a:custGeom>
              <a:avLst/>
              <a:gdLst>
                <a:gd name="T0" fmla="*/ 39 w 45"/>
                <a:gd name="T1" fmla="*/ 22 h 58"/>
                <a:gd name="T2" fmla="*/ 34 w 45"/>
                <a:gd name="T3" fmla="*/ 10 h 58"/>
                <a:gd name="T4" fmla="*/ 23 w 45"/>
                <a:gd name="T5" fmla="*/ 5 h 58"/>
                <a:gd name="T6" fmla="*/ 11 w 45"/>
                <a:gd name="T7" fmla="*/ 10 h 58"/>
                <a:gd name="T8" fmla="*/ 6 w 45"/>
                <a:gd name="T9" fmla="*/ 24 h 58"/>
                <a:gd name="T10" fmla="*/ 6 w 45"/>
                <a:gd name="T11" fmla="*/ 24 h 58"/>
                <a:gd name="T12" fmla="*/ 39 w 45"/>
                <a:gd name="T13" fmla="*/ 24 h 58"/>
                <a:gd name="T14" fmla="*/ 39 w 45"/>
                <a:gd name="T15" fmla="*/ 22 h 58"/>
                <a:gd name="T16" fmla="*/ 24 w 45"/>
                <a:gd name="T17" fmla="*/ 58 h 58"/>
                <a:gd name="T18" fmla="*/ 6 w 45"/>
                <a:gd name="T19" fmla="*/ 50 h 58"/>
                <a:gd name="T20" fmla="*/ 0 w 45"/>
                <a:gd name="T21" fmla="*/ 31 h 58"/>
                <a:gd name="T22" fmla="*/ 0 w 45"/>
                <a:gd name="T23" fmla="*/ 28 h 58"/>
                <a:gd name="T24" fmla="*/ 6 w 45"/>
                <a:gd name="T25" fmla="*/ 8 h 58"/>
                <a:gd name="T26" fmla="*/ 23 w 45"/>
                <a:gd name="T27" fmla="*/ 0 h 58"/>
                <a:gd name="T28" fmla="*/ 39 w 45"/>
                <a:gd name="T29" fmla="*/ 7 h 58"/>
                <a:gd name="T30" fmla="*/ 45 w 45"/>
                <a:gd name="T31" fmla="*/ 24 h 58"/>
                <a:gd name="T32" fmla="*/ 45 w 45"/>
                <a:gd name="T33" fmla="*/ 29 h 58"/>
                <a:gd name="T34" fmla="*/ 6 w 45"/>
                <a:gd name="T35" fmla="*/ 29 h 58"/>
                <a:gd name="T36" fmla="*/ 6 w 45"/>
                <a:gd name="T37" fmla="*/ 31 h 58"/>
                <a:gd name="T38" fmla="*/ 11 w 45"/>
                <a:gd name="T39" fmla="*/ 46 h 58"/>
                <a:gd name="T40" fmla="*/ 24 w 45"/>
                <a:gd name="T41" fmla="*/ 53 h 58"/>
                <a:gd name="T42" fmla="*/ 40 w 45"/>
                <a:gd name="T43" fmla="*/ 46 h 58"/>
                <a:gd name="T44" fmla="*/ 43 w 45"/>
                <a:gd name="T45" fmla="*/ 51 h 58"/>
                <a:gd name="T46" fmla="*/ 24 w 45"/>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58">
                  <a:moveTo>
                    <a:pt x="39" y="22"/>
                  </a:moveTo>
                  <a:cubicBezTo>
                    <a:pt x="39" y="17"/>
                    <a:pt x="37" y="13"/>
                    <a:pt x="34" y="10"/>
                  </a:cubicBezTo>
                  <a:cubicBezTo>
                    <a:pt x="32" y="7"/>
                    <a:pt x="28" y="5"/>
                    <a:pt x="23" y="5"/>
                  </a:cubicBezTo>
                  <a:cubicBezTo>
                    <a:pt x="18" y="5"/>
                    <a:pt x="15" y="7"/>
                    <a:pt x="11" y="10"/>
                  </a:cubicBezTo>
                  <a:cubicBezTo>
                    <a:pt x="8" y="14"/>
                    <a:pt x="7" y="18"/>
                    <a:pt x="6" y="24"/>
                  </a:cubicBezTo>
                  <a:lnTo>
                    <a:pt x="6" y="24"/>
                  </a:lnTo>
                  <a:lnTo>
                    <a:pt x="39" y="24"/>
                  </a:lnTo>
                  <a:lnTo>
                    <a:pt x="39" y="22"/>
                  </a:lnTo>
                  <a:close/>
                  <a:moveTo>
                    <a:pt x="24" y="58"/>
                  </a:moveTo>
                  <a:cubicBezTo>
                    <a:pt x="17" y="58"/>
                    <a:pt x="11" y="55"/>
                    <a:pt x="6" y="50"/>
                  </a:cubicBezTo>
                  <a:cubicBezTo>
                    <a:pt x="2" y="45"/>
                    <a:pt x="0" y="38"/>
                    <a:pt x="0" y="31"/>
                  </a:cubicBezTo>
                  <a:lnTo>
                    <a:pt x="0" y="28"/>
                  </a:lnTo>
                  <a:cubicBezTo>
                    <a:pt x="0" y="20"/>
                    <a:pt x="2" y="13"/>
                    <a:pt x="6" y="8"/>
                  </a:cubicBezTo>
                  <a:cubicBezTo>
                    <a:pt x="11" y="3"/>
                    <a:pt x="16" y="0"/>
                    <a:pt x="23" y="0"/>
                  </a:cubicBezTo>
                  <a:cubicBezTo>
                    <a:pt x="30" y="0"/>
                    <a:pt x="35" y="2"/>
                    <a:pt x="39" y="7"/>
                  </a:cubicBezTo>
                  <a:cubicBezTo>
                    <a:pt x="43" y="11"/>
                    <a:pt x="45" y="17"/>
                    <a:pt x="45" y="24"/>
                  </a:cubicBezTo>
                  <a:lnTo>
                    <a:pt x="45" y="29"/>
                  </a:lnTo>
                  <a:lnTo>
                    <a:pt x="6" y="29"/>
                  </a:lnTo>
                  <a:lnTo>
                    <a:pt x="6" y="31"/>
                  </a:lnTo>
                  <a:cubicBezTo>
                    <a:pt x="6" y="37"/>
                    <a:pt x="7" y="42"/>
                    <a:pt x="11" y="46"/>
                  </a:cubicBezTo>
                  <a:cubicBezTo>
                    <a:pt x="14" y="50"/>
                    <a:pt x="18" y="53"/>
                    <a:pt x="24" y="53"/>
                  </a:cubicBezTo>
                  <a:cubicBezTo>
                    <a:pt x="31" y="53"/>
                    <a:pt x="36" y="50"/>
                    <a:pt x="40" y="46"/>
                  </a:cubicBezTo>
                  <a:lnTo>
                    <a:pt x="43" y="51"/>
                  </a:lnTo>
                  <a:cubicBezTo>
                    <a:pt x="38" y="55"/>
                    <a:pt x="32" y="58"/>
                    <a:pt x="24"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8" name="Freeform 14"/>
            <p:cNvSpPr>
              <a:spLocks/>
            </p:cNvSpPr>
            <p:nvPr/>
          </p:nvSpPr>
          <p:spPr bwMode="auto">
            <a:xfrm>
              <a:off x="4206" y="2102"/>
              <a:ext cx="39" cy="54"/>
            </a:xfrm>
            <a:custGeom>
              <a:avLst/>
              <a:gdLst>
                <a:gd name="T0" fmla="*/ 22 w 42"/>
                <a:gd name="T1" fmla="*/ 53 h 58"/>
                <a:gd name="T2" fmla="*/ 22 w 42"/>
                <a:gd name="T3" fmla="*/ 52 h 58"/>
                <a:gd name="T4" fmla="*/ 32 w 42"/>
                <a:gd name="T5" fmla="*/ 50 h 58"/>
                <a:gd name="T6" fmla="*/ 36 w 42"/>
                <a:gd name="T7" fmla="*/ 43 h 58"/>
                <a:gd name="T8" fmla="*/ 33 w 42"/>
                <a:gd name="T9" fmla="*/ 36 h 58"/>
                <a:gd name="T10" fmla="*/ 22 w 42"/>
                <a:gd name="T11" fmla="*/ 31 h 58"/>
                <a:gd name="T12" fmla="*/ 7 w 42"/>
                <a:gd name="T13" fmla="*/ 25 h 58"/>
                <a:gd name="T14" fmla="*/ 2 w 42"/>
                <a:gd name="T15" fmla="*/ 15 h 58"/>
                <a:gd name="T16" fmla="*/ 8 w 42"/>
                <a:gd name="T17" fmla="*/ 4 h 58"/>
                <a:gd name="T18" fmla="*/ 22 w 42"/>
                <a:gd name="T19" fmla="*/ 0 h 58"/>
                <a:gd name="T20" fmla="*/ 36 w 42"/>
                <a:gd name="T21" fmla="*/ 5 h 58"/>
                <a:gd name="T22" fmla="*/ 42 w 42"/>
                <a:gd name="T23" fmla="*/ 16 h 58"/>
                <a:gd name="T24" fmla="*/ 42 w 42"/>
                <a:gd name="T25" fmla="*/ 17 h 58"/>
                <a:gd name="T26" fmla="*/ 36 w 42"/>
                <a:gd name="T27" fmla="*/ 17 h 58"/>
                <a:gd name="T28" fmla="*/ 32 w 42"/>
                <a:gd name="T29" fmla="*/ 9 h 58"/>
                <a:gd name="T30" fmla="*/ 22 w 42"/>
                <a:gd name="T31" fmla="*/ 5 h 58"/>
                <a:gd name="T32" fmla="*/ 12 w 42"/>
                <a:gd name="T33" fmla="*/ 8 h 58"/>
                <a:gd name="T34" fmla="*/ 8 w 42"/>
                <a:gd name="T35" fmla="*/ 15 h 58"/>
                <a:gd name="T36" fmla="*/ 11 w 42"/>
                <a:gd name="T37" fmla="*/ 22 h 58"/>
                <a:gd name="T38" fmla="*/ 24 w 42"/>
                <a:gd name="T39" fmla="*/ 26 h 58"/>
                <a:gd name="T40" fmla="*/ 38 w 42"/>
                <a:gd name="T41" fmla="*/ 32 h 58"/>
                <a:gd name="T42" fmla="*/ 42 w 42"/>
                <a:gd name="T43" fmla="*/ 42 h 58"/>
                <a:gd name="T44" fmla="*/ 37 w 42"/>
                <a:gd name="T45" fmla="*/ 53 h 58"/>
                <a:gd name="T46" fmla="*/ 22 w 42"/>
                <a:gd name="T47" fmla="*/ 58 h 58"/>
                <a:gd name="T48" fmla="*/ 6 w 42"/>
                <a:gd name="T49" fmla="*/ 53 h 58"/>
                <a:gd name="T50" fmla="*/ 1 w 42"/>
                <a:gd name="T51" fmla="*/ 41 h 58"/>
                <a:gd name="T52" fmla="*/ 1 w 42"/>
                <a:gd name="T53" fmla="*/ 41 h 58"/>
                <a:gd name="T54" fmla="*/ 6 w 42"/>
                <a:gd name="T55" fmla="*/ 41 h 58"/>
                <a:gd name="T56" fmla="*/ 11 w 42"/>
                <a:gd name="T57" fmla="*/ 50 h 58"/>
                <a:gd name="T58" fmla="*/ 22 w 42"/>
                <a:gd name="T59" fmla="*/ 5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58">
                  <a:moveTo>
                    <a:pt x="22" y="53"/>
                  </a:moveTo>
                  <a:lnTo>
                    <a:pt x="22" y="52"/>
                  </a:lnTo>
                  <a:cubicBezTo>
                    <a:pt x="26" y="52"/>
                    <a:pt x="30" y="51"/>
                    <a:pt x="32" y="50"/>
                  </a:cubicBezTo>
                  <a:cubicBezTo>
                    <a:pt x="35" y="48"/>
                    <a:pt x="36" y="45"/>
                    <a:pt x="36" y="43"/>
                  </a:cubicBezTo>
                  <a:cubicBezTo>
                    <a:pt x="36" y="40"/>
                    <a:pt x="35" y="37"/>
                    <a:pt x="33" y="36"/>
                  </a:cubicBezTo>
                  <a:cubicBezTo>
                    <a:pt x="31" y="34"/>
                    <a:pt x="27" y="32"/>
                    <a:pt x="22" y="31"/>
                  </a:cubicBezTo>
                  <a:cubicBezTo>
                    <a:pt x="15" y="29"/>
                    <a:pt x="10" y="28"/>
                    <a:pt x="7" y="25"/>
                  </a:cubicBezTo>
                  <a:cubicBezTo>
                    <a:pt x="4" y="23"/>
                    <a:pt x="2" y="19"/>
                    <a:pt x="2" y="15"/>
                  </a:cubicBezTo>
                  <a:cubicBezTo>
                    <a:pt x="2" y="11"/>
                    <a:pt x="4" y="7"/>
                    <a:pt x="8" y="4"/>
                  </a:cubicBezTo>
                  <a:cubicBezTo>
                    <a:pt x="11" y="2"/>
                    <a:pt x="16" y="0"/>
                    <a:pt x="22" y="0"/>
                  </a:cubicBezTo>
                  <a:cubicBezTo>
                    <a:pt x="28" y="0"/>
                    <a:pt x="33" y="2"/>
                    <a:pt x="36" y="5"/>
                  </a:cubicBezTo>
                  <a:cubicBezTo>
                    <a:pt x="40" y="8"/>
                    <a:pt x="42" y="12"/>
                    <a:pt x="42" y="16"/>
                  </a:cubicBezTo>
                  <a:lnTo>
                    <a:pt x="42" y="17"/>
                  </a:lnTo>
                  <a:lnTo>
                    <a:pt x="36" y="17"/>
                  </a:lnTo>
                  <a:cubicBezTo>
                    <a:pt x="36" y="14"/>
                    <a:pt x="35" y="11"/>
                    <a:pt x="32" y="9"/>
                  </a:cubicBezTo>
                  <a:cubicBezTo>
                    <a:pt x="29" y="6"/>
                    <a:pt x="26" y="5"/>
                    <a:pt x="22" y="5"/>
                  </a:cubicBezTo>
                  <a:cubicBezTo>
                    <a:pt x="17" y="5"/>
                    <a:pt x="14" y="6"/>
                    <a:pt x="12" y="8"/>
                  </a:cubicBezTo>
                  <a:cubicBezTo>
                    <a:pt x="9" y="10"/>
                    <a:pt x="8" y="12"/>
                    <a:pt x="8" y="15"/>
                  </a:cubicBezTo>
                  <a:cubicBezTo>
                    <a:pt x="8" y="18"/>
                    <a:pt x="9" y="20"/>
                    <a:pt x="11" y="22"/>
                  </a:cubicBezTo>
                  <a:cubicBezTo>
                    <a:pt x="13" y="23"/>
                    <a:pt x="17" y="25"/>
                    <a:pt x="24" y="26"/>
                  </a:cubicBezTo>
                  <a:cubicBezTo>
                    <a:pt x="30" y="27"/>
                    <a:pt x="34" y="29"/>
                    <a:pt x="38" y="32"/>
                  </a:cubicBezTo>
                  <a:cubicBezTo>
                    <a:pt x="41" y="34"/>
                    <a:pt x="42" y="38"/>
                    <a:pt x="42" y="42"/>
                  </a:cubicBezTo>
                  <a:cubicBezTo>
                    <a:pt x="42" y="47"/>
                    <a:pt x="41" y="51"/>
                    <a:pt x="37" y="53"/>
                  </a:cubicBezTo>
                  <a:cubicBezTo>
                    <a:pt x="33" y="56"/>
                    <a:pt x="28" y="58"/>
                    <a:pt x="22" y="58"/>
                  </a:cubicBezTo>
                  <a:cubicBezTo>
                    <a:pt x="15" y="58"/>
                    <a:pt x="10" y="56"/>
                    <a:pt x="6" y="53"/>
                  </a:cubicBezTo>
                  <a:cubicBezTo>
                    <a:pt x="2" y="50"/>
                    <a:pt x="0" y="46"/>
                    <a:pt x="1" y="41"/>
                  </a:cubicBezTo>
                  <a:lnTo>
                    <a:pt x="1" y="41"/>
                  </a:lnTo>
                  <a:lnTo>
                    <a:pt x="6" y="41"/>
                  </a:lnTo>
                  <a:cubicBezTo>
                    <a:pt x="7" y="45"/>
                    <a:pt x="8" y="48"/>
                    <a:pt x="11" y="50"/>
                  </a:cubicBezTo>
                  <a:cubicBezTo>
                    <a:pt x="14" y="52"/>
                    <a:pt x="18" y="53"/>
                    <a:pt x="22"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9" name="Freeform 15"/>
            <p:cNvSpPr>
              <a:spLocks/>
            </p:cNvSpPr>
            <p:nvPr/>
          </p:nvSpPr>
          <p:spPr bwMode="auto">
            <a:xfrm>
              <a:off x="4489" y="2513"/>
              <a:ext cx="29" cy="75"/>
            </a:xfrm>
            <a:custGeom>
              <a:avLst/>
              <a:gdLst>
                <a:gd name="T0" fmla="*/ 15 w 32"/>
                <a:gd name="T1" fmla="*/ 81 h 81"/>
                <a:gd name="T2" fmla="*/ 9 w 32"/>
                <a:gd name="T3" fmla="*/ 81 h 81"/>
                <a:gd name="T4" fmla="*/ 9 w 32"/>
                <a:gd name="T5" fmla="*/ 31 h 81"/>
                <a:gd name="T6" fmla="*/ 0 w 32"/>
                <a:gd name="T7" fmla="*/ 31 h 81"/>
                <a:gd name="T8" fmla="*/ 0 w 32"/>
                <a:gd name="T9" fmla="*/ 26 h 81"/>
                <a:gd name="T10" fmla="*/ 9 w 32"/>
                <a:gd name="T11" fmla="*/ 26 h 81"/>
                <a:gd name="T12" fmla="*/ 9 w 32"/>
                <a:gd name="T13" fmla="*/ 18 h 81"/>
                <a:gd name="T14" fmla="*/ 13 w 32"/>
                <a:gd name="T15" fmla="*/ 5 h 81"/>
                <a:gd name="T16" fmla="*/ 25 w 32"/>
                <a:gd name="T17" fmla="*/ 0 h 81"/>
                <a:gd name="T18" fmla="*/ 32 w 32"/>
                <a:gd name="T19" fmla="*/ 1 h 81"/>
                <a:gd name="T20" fmla="*/ 31 w 32"/>
                <a:gd name="T21" fmla="*/ 6 h 81"/>
                <a:gd name="T22" fmla="*/ 26 w 32"/>
                <a:gd name="T23" fmla="*/ 6 h 81"/>
                <a:gd name="T24" fmla="*/ 18 w 32"/>
                <a:gd name="T25" fmla="*/ 9 h 81"/>
                <a:gd name="T26" fmla="*/ 15 w 32"/>
                <a:gd name="T27" fmla="*/ 18 h 81"/>
                <a:gd name="T28" fmla="*/ 15 w 32"/>
                <a:gd name="T29" fmla="*/ 26 h 81"/>
                <a:gd name="T30" fmla="*/ 29 w 32"/>
                <a:gd name="T31" fmla="*/ 26 h 81"/>
                <a:gd name="T32" fmla="*/ 29 w 32"/>
                <a:gd name="T33" fmla="*/ 31 h 81"/>
                <a:gd name="T34" fmla="*/ 15 w 32"/>
                <a:gd name="T35" fmla="*/ 31 h 81"/>
                <a:gd name="T36" fmla="*/ 15 w 32"/>
                <a:gd name="T3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81">
                  <a:moveTo>
                    <a:pt x="15" y="81"/>
                  </a:moveTo>
                  <a:lnTo>
                    <a:pt x="9" y="81"/>
                  </a:lnTo>
                  <a:lnTo>
                    <a:pt x="9" y="31"/>
                  </a:lnTo>
                  <a:lnTo>
                    <a:pt x="0" y="31"/>
                  </a:lnTo>
                  <a:lnTo>
                    <a:pt x="0" y="26"/>
                  </a:lnTo>
                  <a:lnTo>
                    <a:pt x="9" y="26"/>
                  </a:lnTo>
                  <a:lnTo>
                    <a:pt x="9" y="18"/>
                  </a:lnTo>
                  <a:cubicBezTo>
                    <a:pt x="9" y="12"/>
                    <a:pt x="11" y="8"/>
                    <a:pt x="13" y="5"/>
                  </a:cubicBezTo>
                  <a:cubicBezTo>
                    <a:pt x="16" y="2"/>
                    <a:pt x="20" y="0"/>
                    <a:pt x="25" y="0"/>
                  </a:cubicBezTo>
                  <a:cubicBezTo>
                    <a:pt x="27" y="0"/>
                    <a:pt x="30" y="0"/>
                    <a:pt x="32" y="1"/>
                  </a:cubicBezTo>
                  <a:lnTo>
                    <a:pt x="31" y="6"/>
                  </a:lnTo>
                  <a:cubicBezTo>
                    <a:pt x="30" y="6"/>
                    <a:pt x="28" y="6"/>
                    <a:pt x="26" y="6"/>
                  </a:cubicBezTo>
                  <a:cubicBezTo>
                    <a:pt x="22" y="6"/>
                    <a:pt x="20" y="7"/>
                    <a:pt x="18" y="9"/>
                  </a:cubicBezTo>
                  <a:cubicBezTo>
                    <a:pt x="16" y="11"/>
                    <a:pt x="15" y="14"/>
                    <a:pt x="15" y="18"/>
                  </a:cubicBezTo>
                  <a:lnTo>
                    <a:pt x="15" y="26"/>
                  </a:lnTo>
                  <a:lnTo>
                    <a:pt x="29" y="26"/>
                  </a:lnTo>
                  <a:lnTo>
                    <a:pt x="29" y="31"/>
                  </a:lnTo>
                  <a:lnTo>
                    <a:pt x="15" y="31"/>
                  </a:ln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0" name="Freeform 16"/>
            <p:cNvSpPr>
              <a:spLocks noEditPoints="1"/>
            </p:cNvSpPr>
            <p:nvPr/>
          </p:nvSpPr>
          <p:spPr bwMode="auto">
            <a:xfrm>
              <a:off x="4522" y="2536"/>
              <a:ext cx="45" cy="53"/>
            </a:xfrm>
            <a:custGeom>
              <a:avLst/>
              <a:gdLst>
                <a:gd name="T0" fmla="*/ 6 w 49"/>
                <a:gd name="T1" fmla="*/ 28 h 57"/>
                <a:gd name="T2" fmla="*/ 6 w 49"/>
                <a:gd name="T3" fmla="*/ 29 h 57"/>
                <a:gd name="T4" fmla="*/ 11 w 49"/>
                <a:gd name="T5" fmla="*/ 46 h 57"/>
                <a:gd name="T6" fmla="*/ 25 w 49"/>
                <a:gd name="T7" fmla="*/ 52 h 57"/>
                <a:gd name="T8" fmla="*/ 38 w 49"/>
                <a:gd name="T9" fmla="*/ 46 h 57"/>
                <a:gd name="T10" fmla="*/ 43 w 49"/>
                <a:gd name="T11" fmla="*/ 29 h 57"/>
                <a:gd name="T12" fmla="*/ 43 w 49"/>
                <a:gd name="T13" fmla="*/ 28 h 57"/>
                <a:gd name="T14" fmla="*/ 38 w 49"/>
                <a:gd name="T15" fmla="*/ 11 h 57"/>
                <a:gd name="T16" fmla="*/ 24 w 49"/>
                <a:gd name="T17" fmla="*/ 5 h 57"/>
                <a:gd name="T18" fmla="*/ 11 w 49"/>
                <a:gd name="T19" fmla="*/ 11 h 57"/>
                <a:gd name="T20" fmla="*/ 6 w 49"/>
                <a:gd name="T21" fmla="*/ 28 h 57"/>
                <a:gd name="T22" fmla="*/ 0 w 49"/>
                <a:gd name="T23" fmla="*/ 29 h 57"/>
                <a:gd name="T24" fmla="*/ 0 w 49"/>
                <a:gd name="T25" fmla="*/ 28 h 57"/>
                <a:gd name="T26" fmla="*/ 7 w 49"/>
                <a:gd name="T27" fmla="*/ 8 h 57"/>
                <a:gd name="T28" fmla="*/ 24 w 49"/>
                <a:gd name="T29" fmla="*/ 0 h 57"/>
                <a:gd name="T30" fmla="*/ 42 w 49"/>
                <a:gd name="T31" fmla="*/ 8 h 57"/>
                <a:gd name="T32" fmla="*/ 49 w 49"/>
                <a:gd name="T33" fmla="*/ 28 h 57"/>
                <a:gd name="T34" fmla="*/ 49 w 49"/>
                <a:gd name="T35" fmla="*/ 29 h 57"/>
                <a:gd name="T36" fmla="*/ 42 w 49"/>
                <a:gd name="T37" fmla="*/ 50 h 57"/>
                <a:gd name="T38" fmla="*/ 25 w 49"/>
                <a:gd name="T39" fmla="*/ 57 h 57"/>
                <a:gd name="T40" fmla="*/ 7 w 49"/>
                <a:gd name="T41" fmla="*/ 50 h 57"/>
                <a:gd name="T42" fmla="*/ 0 w 49"/>
                <a:gd name="T43"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7">
                  <a:moveTo>
                    <a:pt x="6" y="28"/>
                  </a:moveTo>
                  <a:lnTo>
                    <a:pt x="6" y="29"/>
                  </a:lnTo>
                  <a:cubicBezTo>
                    <a:pt x="6" y="36"/>
                    <a:pt x="8" y="42"/>
                    <a:pt x="11" y="46"/>
                  </a:cubicBezTo>
                  <a:cubicBezTo>
                    <a:pt x="14" y="50"/>
                    <a:pt x="19" y="52"/>
                    <a:pt x="25" y="52"/>
                  </a:cubicBezTo>
                  <a:cubicBezTo>
                    <a:pt x="30" y="52"/>
                    <a:pt x="35" y="50"/>
                    <a:pt x="38" y="46"/>
                  </a:cubicBezTo>
                  <a:cubicBezTo>
                    <a:pt x="41" y="41"/>
                    <a:pt x="43" y="36"/>
                    <a:pt x="43" y="29"/>
                  </a:cubicBezTo>
                  <a:lnTo>
                    <a:pt x="43" y="28"/>
                  </a:lnTo>
                  <a:cubicBezTo>
                    <a:pt x="43" y="21"/>
                    <a:pt x="41" y="16"/>
                    <a:pt x="38" y="11"/>
                  </a:cubicBezTo>
                  <a:cubicBezTo>
                    <a:pt x="35" y="7"/>
                    <a:pt x="30" y="5"/>
                    <a:pt x="24" y="5"/>
                  </a:cubicBezTo>
                  <a:cubicBezTo>
                    <a:pt x="19" y="5"/>
                    <a:pt x="14" y="7"/>
                    <a:pt x="11" y="11"/>
                  </a:cubicBezTo>
                  <a:cubicBezTo>
                    <a:pt x="8" y="16"/>
                    <a:pt x="6" y="21"/>
                    <a:pt x="6" y="28"/>
                  </a:cubicBezTo>
                  <a:close/>
                  <a:moveTo>
                    <a:pt x="0" y="29"/>
                  </a:moveTo>
                  <a:lnTo>
                    <a:pt x="0" y="28"/>
                  </a:lnTo>
                  <a:cubicBezTo>
                    <a:pt x="0" y="19"/>
                    <a:pt x="2" y="13"/>
                    <a:pt x="7" y="8"/>
                  </a:cubicBezTo>
                  <a:cubicBezTo>
                    <a:pt x="11" y="2"/>
                    <a:pt x="17" y="0"/>
                    <a:pt x="24" y="0"/>
                  </a:cubicBezTo>
                  <a:cubicBezTo>
                    <a:pt x="32" y="0"/>
                    <a:pt x="38" y="2"/>
                    <a:pt x="42" y="8"/>
                  </a:cubicBezTo>
                  <a:cubicBezTo>
                    <a:pt x="47" y="13"/>
                    <a:pt x="49" y="19"/>
                    <a:pt x="49" y="28"/>
                  </a:cubicBezTo>
                  <a:lnTo>
                    <a:pt x="49" y="29"/>
                  </a:lnTo>
                  <a:cubicBezTo>
                    <a:pt x="49" y="38"/>
                    <a:pt x="47" y="44"/>
                    <a:pt x="42" y="50"/>
                  </a:cubicBezTo>
                  <a:cubicBezTo>
                    <a:pt x="38" y="55"/>
                    <a:pt x="32" y="57"/>
                    <a:pt x="25" y="57"/>
                  </a:cubicBezTo>
                  <a:cubicBezTo>
                    <a:pt x="17" y="57"/>
                    <a:pt x="11" y="55"/>
                    <a:pt x="7" y="50"/>
                  </a:cubicBezTo>
                  <a:cubicBezTo>
                    <a:pt x="2" y="44"/>
                    <a:pt x="0" y="38"/>
                    <a:pt x="0"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1" name="Rectangle 17"/>
            <p:cNvSpPr>
              <a:spLocks noChangeArrowheads="1"/>
            </p:cNvSpPr>
            <p:nvPr/>
          </p:nvSpPr>
          <p:spPr bwMode="auto">
            <a:xfrm>
              <a:off x="4580" y="2514"/>
              <a:ext cx="6" cy="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2" name="Rectangle 18"/>
            <p:cNvSpPr>
              <a:spLocks noChangeArrowheads="1"/>
            </p:cNvSpPr>
            <p:nvPr/>
          </p:nvSpPr>
          <p:spPr bwMode="auto">
            <a:xfrm>
              <a:off x="4602" y="2514"/>
              <a:ext cx="6" cy="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3" name="Freeform 19"/>
            <p:cNvSpPr>
              <a:spLocks noEditPoints="1"/>
            </p:cNvSpPr>
            <p:nvPr/>
          </p:nvSpPr>
          <p:spPr bwMode="auto">
            <a:xfrm>
              <a:off x="4620" y="2536"/>
              <a:ext cx="45" cy="53"/>
            </a:xfrm>
            <a:custGeom>
              <a:avLst/>
              <a:gdLst>
                <a:gd name="T0" fmla="*/ 7 w 49"/>
                <a:gd name="T1" fmla="*/ 28 h 57"/>
                <a:gd name="T2" fmla="*/ 7 w 49"/>
                <a:gd name="T3" fmla="*/ 29 h 57"/>
                <a:gd name="T4" fmla="*/ 11 w 49"/>
                <a:gd name="T5" fmla="*/ 46 h 57"/>
                <a:gd name="T6" fmla="*/ 25 w 49"/>
                <a:gd name="T7" fmla="*/ 52 h 57"/>
                <a:gd name="T8" fmla="*/ 38 w 49"/>
                <a:gd name="T9" fmla="*/ 46 h 57"/>
                <a:gd name="T10" fmla="*/ 43 w 49"/>
                <a:gd name="T11" fmla="*/ 29 h 57"/>
                <a:gd name="T12" fmla="*/ 43 w 49"/>
                <a:gd name="T13" fmla="*/ 28 h 57"/>
                <a:gd name="T14" fmla="*/ 38 w 49"/>
                <a:gd name="T15" fmla="*/ 11 h 57"/>
                <a:gd name="T16" fmla="*/ 25 w 49"/>
                <a:gd name="T17" fmla="*/ 5 h 57"/>
                <a:gd name="T18" fmla="*/ 11 w 49"/>
                <a:gd name="T19" fmla="*/ 11 h 57"/>
                <a:gd name="T20" fmla="*/ 7 w 49"/>
                <a:gd name="T21" fmla="*/ 28 h 57"/>
                <a:gd name="T22" fmla="*/ 0 w 49"/>
                <a:gd name="T23" fmla="*/ 29 h 57"/>
                <a:gd name="T24" fmla="*/ 0 w 49"/>
                <a:gd name="T25" fmla="*/ 28 h 57"/>
                <a:gd name="T26" fmla="*/ 7 w 49"/>
                <a:gd name="T27" fmla="*/ 8 h 57"/>
                <a:gd name="T28" fmla="*/ 25 w 49"/>
                <a:gd name="T29" fmla="*/ 0 h 57"/>
                <a:gd name="T30" fmla="*/ 43 w 49"/>
                <a:gd name="T31" fmla="*/ 8 h 57"/>
                <a:gd name="T32" fmla="*/ 49 w 49"/>
                <a:gd name="T33" fmla="*/ 28 h 57"/>
                <a:gd name="T34" fmla="*/ 49 w 49"/>
                <a:gd name="T35" fmla="*/ 29 h 57"/>
                <a:gd name="T36" fmla="*/ 43 w 49"/>
                <a:gd name="T37" fmla="*/ 50 h 57"/>
                <a:gd name="T38" fmla="*/ 25 w 49"/>
                <a:gd name="T39" fmla="*/ 57 h 57"/>
                <a:gd name="T40" fmla="*/ 7 w 49"/>
                <a:gd name="T41" fmla="*/ 50 h 57"/>
                <a:gd name="T42" fmla="*/ 0 w 49"/>
                <a:gd name="T43"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7">
                  <a:moveTo>
                    <a:pt x="7" y="28"/>
                  </a:moveTo>
                  <a:lnTo>
                    <a:pt x="7" y="29"/>
                  </a:lnTo>
                  <a:cubicBezTo>
                    <a:pt x="7" y="36"/>
                    <a:pt x="8" y="42"/>
                    <a:pt x="11" y="46"/>
                  </a:cubicBezTo>
                  <a:cubicBezTo>
                    <a:pt x="15" y="50"/>
                    <a:pt x="19" y="52"/>
                    <a:pt x="25" y="52"/>
                  </a:cubicBezTo>
                  <a:cubicBezTo>
                    <a:pt x="31" y="52"/>
                    <a:pt x="35" y="50"/>
                    <a:pt x="38" y="46"/>
                  </a:cubicBezTo>
                  <a:cubicBezTo>
                    <a:pt x="42" y="41"/>
                    <a:pt x="43" y="36"/>
                    <a:pt x="43" y="29"/>
                  </a:cubicBezTo>
                  <a:lnTo>
                    <a:pt x="43" y="28"/>
                  </a:lnTo>
                  <a:cubicBezTo>
                    <a:pt x="43" y="21"/>
                    <a:pt x="42" y="16"/>
                    <a:pt x="38" y="11"/>
                  </a:cubicBezTo>
                  <a:cubicBezTo>
                    <a:pt x="35" y="7"/>
                    <a:pt x="31" y="5"/>
                    <a:pt x="25" y="5"/>
                  </a:cubicBezTo>
                  <a:cubicBezTo>
                    <a:pt x="19" y="5"/>
                    <a:pt x="15" y="7"/>
                    <a:pt x="11" y="11"/>
                  </a:cubicBezTo>
                  <a:cubicBezTo>
                    <a:pt x="8" y="16"/>
                    <a:pt x="7" y="21"/>
                    <a:pt x="7" y="28"/>
                  </a:cubicBezTo>
                  <a:close/>
                  <a:moveTo>
                    <a:pt x="0" y="29"/>
                  </a:moveTo>
                  <a:lnTo>
                    <a:pt x="0" y="28"/>
                  </a:lnTo>
                  <a:cubicBezTo>
                    <a:pt x="0" y="19"/>
                    <a:pt x="3" y="13"/>
                    <a:pt x="7" y="8"/>
                  </a:cubicBezTo>
                  <a:cubicBezTo>
                    <a:pt x="12" y="2"/>
                    <a:pt x="18" y="0"/>
                    <a:pt x="25" y="0"/>
                  </a:cubicBezTo>
                  <a:cubicBezTo>
                    <a:pt x="32" y="0"/>
                    <a:pt x="38" y="2"/>
                    <a:pt x="43" y="8"/>
                  </a:cubicBezTo>
                  <a:cubicBezTo>
                    <a:pt x="47" y="13"/>
                    <a:pt x="49" y="19"/>
                    <a:pt x="49" y="28"/>
                  </a:cubicBezTo>
                  <a:lnTo>
                    <a:pt x="49" y="29"/>
                  </a:lnTo>
                  <a:cubicBezTo>
                    <a:pt x="49" y="38"/>
                    <a:pt x="47" y="44"/>
                    <a:pt x="43" y="50"/>
                  </a:cubicBezTo>
                  <a:cubicBezTo>
                    <a:pt x="38" y="55"/>
                    <a:pt x="32" y="57"/>
                    <a:pt x="25" y="57"/>
                  </a:cubicBezTo>
                  <a:cubicBezTo>
                    <a:pt x="18" y="57"/>
                    <a:pt x="12" y="55"/>
                    <a:pt x="7" y="50"/>
                  </a:cubicBezTo>
                  <a:cubicBezTo>
                    <a:pt x="3" y="44"/>
                    <a:pt x="0" y="38"/>
                    <a:pt x="0"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4" name="Freeform 20"/>
            <p:cNvSpPr>
              <a:spLocks/>
            </p:cNvSpPr>
            <p:nvPr/>
          </p:nvSpPr>
          <p:spPr bwMode="auto">
            <a:xfrm>
              <a:off x="4673" y="2537"/>
              <a:ext cx="67" cy="51"/>
            </a:xfrm>
            <a:custGeom>
              <a:avLst/>
              <a:gdLst>
                <a:gd name="T0" fmla="*/ 6 w 67"/>
                <a:gd name="T1" fmla="*/ 0 h 51"/>
                <a:gd name="T2" fmla="*/ 15 w 67"/>
                <a:gd name="T3" fmla="*/ 34 h 51"/>
                <a:gd name="T4" fmla="*/ 17 w 67"/>
                <a:gd name="T5" fmla="*/ 44 h 51"/>
                <a:gd name="T6" fmla="*/ 18 w 67"/>
                <a:gd name="T7" fmla="*/ 44 h 51"/>
                <a:gd name="T8" fmla="*/ 20 w 67"/>
                <a:gd name="T9" fmla="*/ 34 h 51"/>
                <a:gd name="T10" fmla="*/ 31 w 67"/>
                <a:gd name="T11" fmla="*/ 0 h 51"/>
                <a:gd name="T12" fmla="*/ 35 w 67"/>
                <a:gd name="T13" fmla="*/ 0 h 51"/>
                <a:gd name="T14" fmla="*/ 47 w 67"/>
                <a:gd name="T15" fmla="*/ 34 h 51"/>
                <a:gd name="T16" fmla="*/ 49 w 67"/>
                <a:gd name="T17" fmla="*/ 44 h 51"/>
                <a:gd name="T18" fmla="*/ 49 w 67"/>
                <a:gd name="T19" fmla="*/ 44 h 51"/>
                <a:gd name="T20" fmla="*/ 52 w 67"/>
                <a:gd name="T21" fmla="*/ 34 h 51"/>
                <a:gd name="T22" fmla="*/ 61 w 67"/>
                <a:gd name="T23" fmla="*/ 0 h 51"/>
                <a:gd name="T24" fmla="*/ 67 w 67"/>
                <a:gd name="T25" fmla="*/ 0 h 51"/>
                <a:gd name="T26" fmla="*/ 52 w 67"/>
                <a:gd name="T27" fmla="*/ 51 h 51"/>
                <a:gd name="T28" fmla="*/ 47 w 67"/>
                <a:gd name="T29" fmla="*/ 51 h 51"/>
                <a:gd name="T30" fmla="*/ 35 w 67"/>
                <a:gd name="T31" fmla="*/ 16 h 51"/>
                <a:gd name="T32" fmla="*/ 34 w 67"/>
                <a:gd name="T33" fmla="*/ 7 h 51"/>
                <a:gd name="T34" fmla="*/ 34 w 67"/>
                <a:gd name="T35" fmla="*/ 7 h 51"/>
                <a:gd name="T36" fmla="*/ 31 w 67"/>
                <a:gd name="T37" fmla="*/ 16 h 51"/>
                <a:gd name="T38" fmla="*/ 20 w 67"/>
                <a:gd name="T39" fmla="*/ 51 h 51"/>
                <a:gd name="T40" fmla="*/ 15 w 67"/>
                <a:gd name="T41" fmla="*/ 51 h 51"/>
                <a:gd name="T42" fmla="*/ 0 w 67"/>
                <a:gd name="T43" fmla="*/ 0 h 51"/>
                <a:gd name="T44" fmla="*/ 6 w 67"/>
                <a:gd name="T4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51">
                  <a:moveTo>
                    <a:pt x="6" y="0"/>
                  </a:moveTo>
                  <a:lnTo>
                    <a:pt x="15" y="34"/>
                  </a:lnTo>
                  <a:lnTo>
                    <a:pt x="17" y="44"/>
                  </a:lnTo>
                  <a:lnTo>
                    <a:pt x="18" y="44"/>
                  </a:lnTo>
                  <a:lnTo>
                    <a:pt x="20" y="34"/>
                  </a:lnTo>
                  <a:lnTo>
                    <a:pt x="31" y="0"/>
                  </a:lnTo>
                  <a:lnTo>
                    <a:pt x="35" y="0"/>
                  </a:lnTo>
                  <a:lnTo>
                    <a:pt x="47" y="34"/>
                  </a:lnTo>
                  <a:lnTo>
                    <a:pt x="49" y="44"/>
                  </a:lnTo>
                  <a:lnTo>
                    <a:pt x="49" y="44"/>
                  </a:lnTo>
                  <a:lnTo>
                    <a:pt x="52" y="34"/>
                  </a:lnTo>
                  <a:lnTo>
                    <a:pt x="61" y="0"/>
                  </a:lnTo>
                  <a:lnTo>
                    <a:pt x="67" y="0"/>
                  </a:lnTo>
                  <a:lnTo>
                    <a:pt x="52" y="51"/>
                  </a:lnTo>
                  <a:lnTo>
                    <a:pt x="47" y="51"/>
                  </a:lnTo>
                  <a:lnTo>
                    <a:pt x="35" y="16"/>
                  </a:lnTo>
                  <a:lnTo>
                    <a:pt x="34" y="7"/>
                  </a:lnTo>
                  <a:lnTo>
                    <a:pt x="34" y="7"/>
                  </a:lnTo>
                  <a:lnTo>
                    <a:pt x="31" y="16"/>
                  </a:lnTo>
                  <a:lnTo>
                    <a:pt x="20" y="51"/>
                  </a:lnTo>
                  <a:lnTo>
                    <a:pt x="15" y="51"/>
                  </a:lnTo>
                  <a:lnTo>
                    <a:pt x="0"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5" name="Freeform 21"/>
            <p:cNvSpPr>
              <a:spLocks noEditPoints="1"/>
            </p:cNvSpPr>
            <p:nvPr/>
          </p:nvSpPr>
          <p:spPr bwMode="auto">
            <a:xfrm>
              <a:off x="4748" y="2536"/>
              <a:ext cx="42" cy="53"/>
            </a:xfrm>
            <a:custGeom>
              <a:avLst/>
              <a:gdLst>
                <a:gd name="T0" fmla="*/ 39 w 45"/>
                <a:gd name="T1" fmla="*/ 22 h 57"/>
                <a:gd name="T2" fmla="*/ 34 w 45"/>
                <a:gd name="T3" fmla="*/ 10 h 57"/>
                <a:gd name="T4" fmla="*/ 23 w 45"/>
                <a:gd name="T5" fmla="*/ 5 h 57"/>
                <a:gd name="T6" fmla="*/ 11 w 45"/>
                <a:gd name="T7" fmla="*/ 10 h 57"/>
                <a:gd name="T8" fmla="*/ 6 w 45"/>
                <a:gd name="T9" fmla="*/ 23 h 57"/>
                <a:gd name="T10" fmla="*/ 6 w 45"/>
                <a:gd name="T11" fmla="*/ 24 h 57"/>
                <a:gd name="T12" fmla="*/ 39 w 45"/>
                <a:gd name="T13" fmla="*/ 24 h 57"/>
                <a:gd name="T14" fmla="*/ 39 w 45"/>
                <a:gd name="T15" fmla="*/ 22 h 57"/>
                <a:gd name="T16" fmla="*/ 24 w 45"/>
                <a:gd name="T17" fmla="*/ 57 h 57"/>
                <a:gd name="T18" fmla="*/ 6 w 45"/>
                <a:gd name="T19" fmla="*/ 50 h 57"/>
                <a:gd name="T20" fmla="*/ 0 w 45"/>
                <a:gd name="T21" fmla="*/ 30 h 57"/>
                <a:gd name="T22" fmla="*/ 0 w 45"/>
                <a:gd name="T23" fmla="*/ 27 h 57"/>
                <a:gd name="T24" fmla="*/ 6 w 45"/>
                <a:gd name="T25" fmla="*/ 8 h 57"/>
                <a:gd name="T26" fmla="*/ 23 w 45"/>
                <a:gd name="T27" fmla="*/ 0 h 57"/>
                <a:gd name="T28" fmla="*/ 39 w 45"/>
                <a:gd name="T29" fmla="*/ 6 h 57"/>
                <a:gd name="T30" fmla="*/ 45 w 45"/>
                <a:gd name="T31" fmla="*/ 23 h 57"/>
                <a:gd name="T32" fmla="*/ 45 w 45"/>
                <a:gd name="T33" fmla="*/ 29 h 57"/>
                <a:gd name="T34" fmla="*/ 6 w 45"/>
                <a:gd name="T35" fmla="*/ 29 h 57"/>
                <a:gd name="T36" fmla="*/ 6 w 45"/>
                <a:gd name="T37" fmla="*/ 30 h 57"/>
                <a:gd name="T38" fmla="*/ 11 w 45"/>
                <a:gd name="T39" fmla="*/ 46 h 57"/>
                <a:gd name="T40" fmla="*/ 24 w 45"/>
                <a:gd name="T41" fmla="*/ 52 h 57"/>
                <a:gd name="T42" fmla="*/ 40 w 45"/>
                <a:gd name="T43" fmla="*/ 46 h 57"/>
                <a:gd name="T44" fmla="*/ 43 w 45"/>
                <a:gd name="T45" fmla="*/ 50 h 57"/>
                <a:gd name="T46" fmla="*/ 24 w 45"/>
                <a:gd name="T4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57">
                  <a:moveTo>
                    <a:pt x="39" y="22"/>
                  </a:moveTo>
                  <a:cubicBezTo>
                    <a:pt x="39" y="17"/>
                    <a:pt x="37" y="13"/>
                    <a:pt x="34" y="10"/>
                  </a:cubicBezTo>
                  <a:cubicBezTo>
                    <a:pt x="32" y="7"/>
                    <a:pt x="28" y="5"/>
                    <a:pt x="23" y="5"/>
                  </a:cubicBezTo>
                  <a:cubicBezTo>
                    <a:pt x="19" y="5"/>
                    <a:pt x="15" y="7"/>
                    <a:pt x="11" y="10"/>
                  </a:cubicBezTo>
                  <a:cubicBezTo>
                    <a:pt x="8" y="14"/>
                    <a:pt x="7" y="18"/>
                    <a:pt x="6" y="23"/>
                  </a:cubicBezTo>
                  <a:lnTo>
                    <a:pt x="6" y="24"/>
                  </a:lnTo>
                  <a:lnTo>
                    <a:pt x="39" y="24"/>
                  </a:lnTo>
                  <a:lnTo>
                    <a:pt x="39" y="22"/>
                  </a:lnTo>
                  <a:close/>
                  <a:moveTo>
                    <a:pt x="24" y="57"/>
                  </a:moveTo>
                  <a:cubicBezTo>
                    <a:pt x="17" y="57"/>
                    <a:pt x="11" y="55"/>
                    <a:pt x="6" y="50"/>
                  </a:cubicBezTo>
                  <a:cubicBezTo>
                    <a:pt x="2" y="45"/>
                    <a:pt x="0" y="38"/>
                    <a:pt x="0" y="30"/>
                  </a:cubicBezTo>
                  <a:lnTo>
                    <a:pt x="0" y="27"/>
                  </a:lnTo>
                  <a:cubicBezTo>
                    <a:pt x="0" y="19"/>
                    <a:pt x="2" y="13"/>
                    <a:pt x="6" y="8"/>
                  </a:cubicBezTo>
                  <a:cubicBezTo>
                    <a:pt x="11" y="2"/>
                    <a:pt x="16" y="0"/>
                    <a:pt x="23" y="0"/>
                  </a:cubicBezTo>
                  <a:cubicBezTo>
                    <a:pt x="30" y="0"/>
                    <a:pt x="35" y="2"/>
                    <a:pt x="39" y="6"/>
                  </a:cubicBezTo>
                  <a:cubicBezTo>
                    <a:pt x="43" y="10"/>
                    <a:pt x="45" y="16"/>
                    <a:pt x="45" y="23"/>
                  </a:cubicBezTo>
                  <a:lnTo>
                    <a:pt x="45" y="29"/>
                  </a:lnTo>
                  <a:lnTo>
                    <a:pt x="6" y="29"/>
                  </a:lnTo>
                  <a:lnTo>
                    <a:pt x="6" y="30"/>
                  </a:lnTo>
                  <a:cubicBezTo>
                    <a:pt x="6" y="37"/>
                    <a:pt x="7" y="42"/>
                    <a:pt x="11" y="46"/>
                  </a:cubicBezTo>
                  <a:cubicBezTo>
                    <a:pt x="14" y="50"/>
                    <a:pt x="18" y="52"/>
                    <a:pt x="24" y="52"/>
                  </a:cubicBezTo>
                  <a:cubicBezTo>
                    <a:pt x="31" y="52"/>
                    <a:pt x="37" y="50"/>
                    <a:pt x="40" y="46"/>
                  </a:cubicBezTo>
                  <a:lnTo>
                    <a:pt x="43" y="50"/>
                  </a:lnTo>
                  <a:cubicBezTo>
                    <a:pt x="38" y="55"/>
                    <a:pt x="32" y="57"/>
                    <a:pt x="24"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6" name="Freeform 22"/>
            <p:cNvSpPr>
              <a:spLocks noEditPoints="1"/>
            </p:cNvSpPr>
            <p:nvPr/>
          </p:nvSpPr>
          <p:spPr bwMode="auto">
            <a:xfrm>
              <a:off x="4799" y="2514"/>
              <a:ext cx="41" cy="75"/>
            </a:xfrm>
            <a:custGeom>
              <a:avLst/>
              <a:gdLst>
                <a:gd name="T0" fmla="*/ 0 w 44"/>
                <a:gd name="T1" fmla="*/ 54 h 81"/>
                <a:gd name="T2" fmla="*/ 0 w 44"/>
                <a:gd name="T3" fmla="*/ 53 h 81"/>
                <a:gd name="T4" fmla="*/ 5 w 44"/>
                <a:gd name="T5" fmla="*/ 32 h 81"/>
                <a:gd name="T6" fmla="*/ 21 w 44"/>
                <a:gd name="T7" fmla="*/ 24 h 81"/>
                <a:gd name="T8" fmla="*/ 38 w 44"/>
                <a:gd name="T9" fmla="*/ 33 h 81"/>
                <a:gd name="T10" fmla="*/ 38 w 44"/>
                <a:gd name="T11" fmla="*/ 0 h 81"/>
                <a:gd name="T12" fmla="*/ 44 w 44"/>
                <a:gd name="T13" fmla="*/ 0 h 81"/>
                <a:gd name="T14" fmla="*/ 44 w 44"/>
                <a:gd name="T15" fmla="*/ 80 h 81"/>
                <a:gd name="T16" fmla="*/ 39 w 44"/>
                <a:gd name="T17" fmla="*/ 80 h 81"/>
                <a:gd name="T18" fmla="*/ 38 w 44"/>
                <a:gd name="T19" fmla="*/ 72 h 81"/>
                <a:gd name="T20" fmla="*/ 21 w 44"/>
                <a:gd name="T21" fmla="*/ 81 h 81"/>
                <a:gd name="T22" fmla="*/ 5 w 44"/>
                <a:gd name="T23" fmla="*/ 74 h 81"/>
                <a:gd name="T24" fmla="*/ 0 w 44"/>
                <a:gd name="T25" fmla="*/ 54 h 81"/>
                <a:gd name="T26" fmla="*/ 6 w 44"/>
                <a:gd name="T27" fmla="*/ 53 h 81"/>
                <a:gd name="T28" fmla="*/ 6 w 44"/>
                <a:gd name="T29" fmla="*/ 54 h 81"/>
                <a:gd name="T30" fmla="*/ 10 w 44"/>
                <a:gd name="T31" fmla="*/ 70 h 81"/>
                <a:gd name="T32" fmla="*/ 22 w 44"/>
                <a:gd name="T33" fmla="*/ 76 h 81"/>
                <a:gd name="T34" fmla="*/ 38 w 44"/>
                <a:gd name="T35" fmla="*/ 66 h 81"/>
                <a:gd name="T36" fmla="*/ 38 w 44"/>
                <a:gd name="T37" fmla="*/ 40 h 81"/>
                <a:gd name="T38" fmla="*/ 22 w 44"/>
                <a:gd name="T39" fmla="*/ 29 h 81"/>
                <a:gd name="T40" fmla="*/ 10 w 44"/>
                <a:gd name="T41" fmla="*/ 36 h 81"/>
                <a:gd name="T42" fmla="*/ 6 w 44"/>
                <a:gd name="T43" fmla="*/ 5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81">
                  <a:moveTo>
                    <a:pt x="0" y="54"/>
                  </a:moveTo>
                  <a:lnTo>
                    <a:pt x="0" y="53"/>
                  </a:lnTo>
                  <a:cubicBezTo>
                    <a:pt x="0" y="44"/>
                    <a:pt x="2" y="37"/>
                    <a:pt x="5" y="32"/>
                  </a:cubicBezTo>
                  <a:cubicBezTo>
                    <a:pt x="9" y="26"/>
                    <a:pt x="14" y="24"/>
                    <a:pt x="21" y="24"/>
                  </a:cubicBezTo>
                  <a:cubicBezTo>
                    <a:pt x="29" y="24"/>
                    <a:pt x="34" y="27"/>
                    <a:pt x="38" y="33"/>
                  </a:cubicBezTo>
                  <a:lnTo>
                    <a:pt x="38" y="0"/>
                  </a:lnTo>
                  <a:lnTo>
                    <a:pt x="44" y="0"/>
                  </a:lnTo>
                  <a:lnTo>
                    <a:pt x="44" y="80"/>
                  </a:lnTo>
                  <a:lnTo>
                    <a:pt x="39" y="80"/>
                  </a:lnTo>
                  <a:lnTo>
                    <a:pt x="38" y="72"/>
                  </a:lnTo>
                  <a:cubicBezTo>
                    <a:pt x="34" y="78"/>
                    <a:pt x="29" y="81"/>
                    <a:pt x="21" y="81"/>
                  </a:cubicBezTo>
                  <a:cubicBezTo>
                    <a:pt x="14" y="81"/>
                    <a:pt x="9" y="79"/>
                    <a:pt x="5" y="74"/>
                  </a:cubicBezTo>
                  <a:cubicBezTo>
                    <a:pt x="2" y="69"/>
                    <a:pt x="0" y="62"/>
                    <a:pt x="0" y="54"/>
                  </a:cubicBezTo>
                  <a:close/>
                  <a:moveTo>
                    <a:pt x="6" y="53"/>
                  </a:moveTo>
                  <a:lnTo>
                    <a:pt x="6" y="54"/>
                  </a:lnTo>
                  <a:cubicBezTo>
                    <a:pt x="6" y="61"/>
                    <a:pt x="7" y="66"/>
                    <a:pt x="10" y="70"/>
                  </a:cubicBezTo>
                  <a:cubicBezTo>
                    <a:pt x="13" y="74"/>
                    <a:pt x="17" y="76"/>
                    <a:pt x="22" y="76"/>
                  </a:cubicBezTo>
                  <a:cubicBezTo>
                    <a:pt x="30" y="76"/>
                    <a:pt x="35" y="73"/>
                    <a:pt x="38" y="66"/>
                  </a:cubicBezTo>
                  <a:lnTo>
                    <a:pt x="38" y="40"/>
                  </a:lnTo>
                  <a:cubicBezTo>
                    <a:pt x="35" y="33"/>
                    <a:pt x="30" y="29"/>
                    <a:pt x="22" y="29"/>
                  </a:cubicBezTo>
                  <a:cubicBezTo>
                    <a:pt x="17" y="29"/>
                    <a:pt x="13" y="31"/>
                    <a:pt x="10" y="36"/>
                  </a:cubicBezTo>
                  <a:cubicBezTo>
                    <a:pt x="7" y="40"/>
                    <a:pt x="6" y="46"/>
                    <a:pt x="6"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7" name="Freeform 23"/>
            <p:cNvSpPr>
              <a:spLocks noEditPoints="1"/>
            </p:cNvSpPr>
            <p:nvPr/>
          </p:nvSpPr>
          <p:spPr bwMode="auto">
            <a:xfrm>
              <a:off x="4881" y="2514"/>
              <a:ext cx="42" cy="75"/>
            </a:xfrm>
            <a:custGeom>
              <a:avLst/>
              <a:gdLst>
                <a:gd name="T0" fmla="*/ 23 w 45"/>
                <a:gd name="T1" fmla="*/ 29 h 81"/>
                <a:gd name="T2" fmla="*/ 7 w 45"/>
                <a:gd name="T3" fmla="*/ 40 h 81"/>
                <a:gd name="T4" fmla="*/ 7 w 45"/>
                <a:gd name="T5" fmla="*/ 66 h 81"/>
                <a:gd name="T6" fmla="*/ 23 w 45"/>
                <a:gd name="T7" fmla="*/ 76 h 81"/>
                <a:gd name="T8" fmla="*/ 35 w 45"/>
                <a:gd name="T9" fmla="*/ 70 h 81"/>
                <a:gd name="T10" fmla="*/ 39 w 45"/>
                <a:gd name="T11" fmla="*/ 54 h 81"/>
                <a:gd name="T12" fmla="*/ 39 w 45"/>
                <a:gd name="T13" fmla="*/ 53 h 81"/>
                <a:gd name="T14" fmla="*/ 35 w 45"/>
                <a:gd name="T15" fmla="*/ 36 h 81"/>
                <a:gd name="T16" fmla="*/ 23 w 45"/>
                <a:gd name="T17" fmla="*/ 29 h 81"/>
                <a:gd name="T18" fmla="*/ 24 w 45"/>
                <a:gd name="T19" fmla="*/ 81 h 81"/>
                <a:gd name="T20" fmla="*/ 6 w 45"/>
                <a:gd name="T21" fmla="*/ 72 h 81"/>
                <a:gd name="T22" fmla="*/ 6 w 45"/>
                <a:gd name="T23" fmla="*/ 80 h 81"/>
                <a:gd name="T24" fmla="*/ 0 w 45"/>
                <a:gd name="T25" fmla="*/ 80 h 81"/>
                <a:gd name="T26" fmla="*/ 0 w 45"/>
                <a:gd name="T27" fmla="*/ 0 h 81"/>
                <a:gd name="T28" fmla="*/ 7 w 45"/>
                <a:gd name="T29" fmla="*/ 0 h 81"/>
                <a:gd name="T30" fmla="*/ 7 w 45"/>
                <a:gd name="T31" fmla="*/ 34 h 81"/>
                <a:gd name="T32" fmla="*/ 24 w 45"/>
                <a:gd name="T33" fmla="*/ 24 h 81"/>
                <a:gd name="T34" fmla="*/ 40 w 45"/>
                <a:gd name="T35" fmla="*/ 32 h 81"/>
                <a:gd name="T36" fmla="*/ 45 w 45"/>
                <a:gd name="T37" fmla="*/ 53 h 81"/>
                <a:gd name="T38" fmla="*/ 45 w 45"/>
                <a:gd name="T39" fmla="*/ 54 h 81"/>
                <a:gd name="T40" fmla="*/ 40 w 45"/>
                <a:gd name="T41" fmla="*/ 74 h 81"/>
                <a:gd name="T42" fmla="*/ 24 w 45"/>
                <a:gd name="T4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81">
                  <a:moveTo>
                    <a:pt x="23" y="29"/>
                  </a:moveTo>
                  <a:cubicBezTo>
                    <a:pt x="15" y="29"/>
                    <a:pt x="10" y="33"/>
                    <a:pt x="7" y="40"/>
                  </a:cubicBezTo>
                  <a:lnTo>
                    <a:pt x="7" y="66"/>
                  </a:lnTo>
                  <a:cubicBezTo>
                    <a:pt x="10" y="73"/>
                    <a:pt x="15" y="76"/>
                    <a:pt x="23" y="76"/>
                  </a:cubicBezTo>
                  <a:cubicBezTo>
                    <a:pt x="28" y="76"/>
                    <a:pt x="32" y="74"/>
                    <a:pt x="35" y="70"/>
                  </a:cubicBezTo>
                  <a:cubicBezTo>
                    <a:pt x="38" y="66"/>
                    <a:pt x="39" y="61"/>
                    <a:pt x="39" y="54"/>
                  </a:cubicBezTo>
                  <a:lnTo>
                    <a:pt x="39" y="53"/>
                  </a:lnTo>
                  <a:cubicBezTo>
                    <a:pt x="39" y="46"/>
                    <a:pt x="38" y="40"/>
                    <a:pt x="35" y="36"/>
                  </a:cubicBezTo>
                  <a:cubicBezTo>
                    <a:pt x="32" y="31"/>
                    <a:pt x="28" y="29"/>
                    <a:pt x="23" y="29"/>
                  </a:cubicBezTo>
                  <a:close/>
                  <a:moveTo>
                    <a:pt x="24" y="81"/>
                  </a:moveTo>
                  <a:cubicBezTo>
                    <a:pt x="16" y="81"/>
                    <a:pt x="10" y="78"/>
                    <a:pt x="6" y="72"/>
                  </a:cubicBezTo>
                  <a:lnTo>
                    <a:pt x="6" y="80"/>
                  </a:lnTo>
                  <a:lnTo>
                    <a:pt x="0" y="80"/>
                  </a:lnTo>
                  <a:lnTo>
                    <a:pt x="0" y="0"/>
                  </a:lnTo>
                  <a:lnTo>
                    <a:pt x="7" y="0"/>
                  </a:lnTo>
                  <a:lnTo>
                    <a:pt x="7" y="34"/>
                  </a:lnTo>
                  <a:cubicBezTo>
                    <a:pt x="11" y="27"/>
                    <a:pt x="16" y="24"/>
                    <a:pt x="24" y="24"/>
                  </a:cubicBezTo>
                  <a:cubicBezTo>
                    <a:pt x="31" y="24"/>
                    <a:pt x="36" y="26"/>
                    <a:pt x="40" y="32"/>
                  </a:cubicBezTo>
                  <a:cubicBezTo>
                    <a:pt x="43" y="37"/>
                    <a:pt x="45" y="44"/>
                    <a:pt x="45" y="53"/>
                  </a:cubicBezTo>
                  <a:lnTo>
                    <a:pt x="45" y="54"/>
                  </a:lnTo>
                  <a:cubicBezTo>
                    <a:pt x="45" y="62"/>
                    <a:pt x="43" y="69"/>
                    <a:pt x="40" y="74"/>
                  </a:cubicBezTo>
                  <a:cubicBezTo>
                    <a:pt x="36" y="79"/>
                    <a:pt x="31" y="81"/>
                    <a:pt x="24"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8" name="Freeform 24"/>
            <p:cNvSpPr>
              <a:spLocks/>
            </p:cNvSpPr>
            <p:nvPr/>
          </p:nvSpPr>
          <p:spPr bwMode="auto">
            <a:xfrm>
              <a:off x="4930" y="2539"/>
              <a:ext cx="44" cy="72"/>
            </a:xfrm>
            <a:custGeom>
              <a:avLst/>
              <a:gdLst>
                <a:gd name="T0" fmla="*/ 8 w 48"/>
                <a:gd name="T1" fmla="*/ 78 h 78"/>
                <a:gd name="T2" fmla="*/ 3 w 48"/>
                <a:gd name="T3" fmla="*/ 77 h 78"/>
                <a:gd name="T4" fmla="*/ 4 w 48"/>
                <a:gd name="T5" fmla="*/ 72 h 78"/>
                <a:gd name="T6" fmla="*/ 8 w 48"/>
                <a:gd name="T7" fmla="*/ 73 h 78"/>
                <a:gd name="T8" fmla="*/ 14 w 48"/>
                <a:gd name="T9" fmla="*/ 70 h 78"/>
                <a:gd name="T10" fmla="*/ 18 w 48"/>
                <a:gd name="T11" fmla="*/ 62 h 78"/>
                <a:gd name="T12" fmla="*/ 21 w 48"/>
                <a:gd name="T13" fmla="*/ 55 h 78"/>
                <a:gd name="T14" fmla="*/ 0 w 48"/>
                <a:gd name="T15" fmla="*/ 0 h 78"/>
                <a:gd name="T16" fmla="*/ 7 w 48"/>
                <a:gd name="T17" fmla="*/ 0 h 78"/>
                <a:gd name="T18" fmla="*/ 22 w 48"/>
                <a:gd name="T19" fmla="*/ 41 h 78"/>
                <a:gd name="T20" fmla="*/ 24 w 48"/>
                <a:gd name="T21" fmla="*/ 47 h 78"/>
                <a:gd name="T22" fmla="*/ 24 w 48"/>
                <a:gd name="T23" fmla="*/ 47 h 78"/>
                <a:gd name="T24" fmla="*/ 41 w 48"/>
                <a:gd name="T25" fmla="*/ 0 h 78"/>
                <a:gd name="T26" fmla="*/ 48 w 48"/>
                <a:gd name="T27" fmla="*/ 0 h 78"/>
                <a:gd name="T28" fmla="*/ 24 w 48"/>
                <a:gd name="T29" fmla="*/ 64 h 78"/>
                <a:gd name="T30" fmla="*/ 18 w 48"/>
                <a:gd name="T31" fmla="*/ 75 h 78"/>
                <a:gd name="T32" fmla="*/ 8 w 48"/>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8">
                  <a:moveTo>
                    <a:pt x="8" y="78"/>
                  </a:moveTo>
                  <a:cubicBezTo>
                    <a:pt x="6" y="78"/>
                    <a:pt x="4" y="78"/>
                    <a:pt x="3" y="77"/>
                  </a:cubicBezTo>
                  <a:lnTo>
                    <a:pt x="4" y="72"/>
                  </a:lnTo>
                  <a:cubicBezTo>
                    <a:pt x="5" y="72"/>
                    <a:pt x="6" y="73"/>
                    <a:pt x="8" y="73"/>
                  </a:cubicBezTo>
                  <a:cubicBezTo>
                    <a:pt x="10" y="73"/>
                    <a:pt x="12" y="72"/>
                    <a:pt x="14" y="70"/>
                  </a:cubicBezTo>
                  <a:cubicBezTo>
                    <a:pt x="16" y="68"/>
                    <a:pt x="17" y="66"/>
                    <a:pt x="18" y="62"/>
                  </a:cubicBezTo>
                  <a:lnTo>
                    <a:pt x="21" y="55"/>
                  </a:lnTo>
                  <a:lnTo>
                    <a:pt x="0" y="0"/>
                  </a:lnTo>
                  <a:lnTo>
                    <a:pt x="7" y="0"/>
                  </a:lnTo>
                  <a:lnTo>
                    <a:pt x="22" y="41"/>
                  </a:lnTo>
                  <a:lnTo>
                    <a:pt x="24" y="47"/>
                  </a:lnTo>
                  <a:lnTo>
                    <a:pt x="24" y="47"/>
                  </a:lnTo>
                  <a:lnTo>
                    <a:pt x="41" y="0"/>
                  </a:lnTo>
                  <a:lnTo>
                    <a:pt x="48" y="0"/>
                  </a:lnTo>
                  <a:lnTo>
                    <a:pt x="24" y="64"/>
                  </a:lnTo>
                  <a:cubicBezTo>
                    <a:pt x="22" y="69"/>
                    <a:pt x="20" y="72"/>
                    <a:pt x="18" y="75"/>
                  </a:cubicBezTo>
                  <a:cubicBezTo>
                    <a:pt x="15" y="77"/>
                    <a:pt x="12" y="78"/>
                    <a:pt x="8"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29" name="Freeform 25"/>
            <p:cNvSpPr>
              <a:spLocks/>
            </p:cNvSpPr>
            <p:nvPr/>
          </p:nvSpPr>
          <p:spPr bwMode="auto">
            <a:xfrm>
              <a:off x="2943" y="2411"/>
              <a:ext cx="42" cy="54"/>
            </a:xfrm>
            <a:custGeom>
              <a:avLst/>
              <a:gdLst>
                <a:gd name="T0" fmla="*/ 6 w 45"/>
                <a:gd name="T1" fmla="*/ 30 h 58"/>
                <a:gd name="T2" fmla="*/ 6 w 45"/>
                <a:gd name="T3" fmla="*/ 30 h 58"/>
                <a:gd name="T4" fmla="*/ 10 w 45"/>
                <a:gd name="T5" fmla="*/ 47 h 58"/>
                <a:gd name="T6" fmla="*/ 23 w 45"/>
                <a:gd name="T7" fmla="*/ 53 h 58"/>
                <a:gd name="T8" fmla="*/ 34 w 45"/>
                <a:gd name="T9" fmla="*/ 49 h 58"/>
                <a:gd name="T10" fmla="*/ 39 w 45"/>
                <a:gd name="T11" fmla="*/ 40 h 58"/>
                <a:gd name="T12" fmla="*/ 44 w 45"/>
                <a:gd name="T13" fmla="*/ 40 h 58"/>
                <a:gd name="T14" fmla="*/ 44 w 45"/>
                <a:gd name="T15" fmla="*/ 40 h 58"/>
                <a:gd name="T16" fmla="*/ 38 w 45"/>
                <a:gd name="T17" fmla="*/ 53 h 58"/>
                <a:gd name="T18" fmla="*/ 23 w 45"/>
                <a:gd name="T19" fmla="*/ 58 h 58"/>
                <a:gd name="T20" fmla="*/ 6 w 45"/>
                <a:gd name="T21" fmla="*/ 50 h 58"/>
                <a:gd name="T22" fmla="*/ 0 w 45"/>
                <a:gd name="T23" fmla="*/ 30 h 58"/>
                <a:gd name="T24" fmla="*/ 0 w 45"/>
                <a:gd name="T25" fmla="*/ 28 h 58"/>
                <a:gd name="T26" fmla="*/ 6 w 45"/>
                <a:gd name="T27" fmla="*/ 8 h 58"/>
                <a:gd name="T28" fmla="*/ 23 w 45"/>
                <a:gd name="T29" fmla="*/ 0 h 58"/>
                <a:gd name="T30" fmla="*/ 39 w 45"/>
                <a:gd name="T31" fmla="*/ 6 h 58"/>
                <a:gd name="T32" fmla="*/ 44 w 45"/>
                <a:gd name="T33" fmla="*/ 20 h 58"/>
                <a:gd name="T34" fmla="*/ 44 w 45"/>
                <a:gd name="T35" fmla="*/ 20 h 58"/>
                <a:gd name="T36" fmla="*/ 39 w 45"/>
                <a:gd name="T37" fmla="*/ 20 h 58"/>
                <a:gd name="T38" fmla="*/ 34 w 45"/>
                <a:gd name="T39" fmla="*/ 10 h 58"/>
                <a:gd name="T40" fmla="*/ 23 w 45"/>
                <a:gd name="T41" fmla="*/ 6 h 58"/>
                <a:gd name="T42" fmla="*/ 10 w 45"/>
                <a:gd name="T43" fmla="*/ 12 h 58"/>
                <a:gd name="T44" fmla="*/ 6 w 45"/>
                <a:gd name="T45" fmla="*/ 28 h 58"/>
                <a:gd name="T46" fmla="*/ 6 w 45"/>
                <a:gd name="T47"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58">
                  <a:moveTo>
                    <a:pt x="6" y="30"/>
                  </a:moveTo>
                  <a:lnTo>
                    <a:pt x="6" y="30"/>
                  </a:lnTo>
                  <a:cubicBezTo>
                    <a:pt x="6" y="37"/>
                    <a:pt x="7" y="43"/>
                    <a:pt x="10" y="47"/>
                  </a:cubicBezTo>
                  <a:cubicBezTo>
                    <a:pt x="13" y="51"/>
                    <a:pt x="17" y="53"/>
                    <a:pt x="23" y="53"/>
                  </a:cubicBezTo>
                  <a:cubicBezTo>
                    <a:pt x="28" y="53"/>
                    <a:pt x="31" y="52"/>
                    <a:pt x="34" y="49"/>
                  </a:cubicBezTo>
                  <a:cubicBezTo>
                    <a:pt x="37" y="47"/>
                    <a:pt x="39" y="44"/>
                    <a:pt x="39" y="40"/>
                  </a:cubicBezTo>
                  <a:lnTo>
                    <a:pt x="44" y="40"/>
                  </a:lnTo>
                  <a:lnTo>
                    <a:pt x="44" y="40"/>
                  </a:lnTo>
                  <a:cubicBezTo>
                    <a:pt x="44" y="45"/>
                    <a:pt x="42" y="49"/>
                    <a:pt x="38" y="53"/>
                  </a:cubicBezTo>
                  <a:cubicBezTo>
                    <a:pt x="34" y="56"/>
                    <a:pt x="29" y="58"/>
                    <a:pt x="23" y="58"/>
                  </a:cubicBezTo>
                  <a:cubicBezTo>
                    <a:pt x="16" y="58"/>
                    <a:pt x="10" y="55"/>
                    <a:pt x="6" y="50"/>
                  </a:cubicBezTo>
                  <a:cubicBezTo>
                    <a:pt x="2" y="45"/>
                    <a:pt x="0" y="39"/>
                    <a:pt x="0" y="30"/>
                  </a:cubicBezTo>
                  <a:lnTo>
                    <a:pt x="0" y="28"/>
                  </a:lnTo>
                  <a:cubicBezTo>
                    <a:pt x="0" y="20"/>
                    <a:pt x="2" y="13"/>
                    <a:pt x="6" y="8"/>
                  </a:cubicBezTo>
                  <a:cubicBezTo>
                    <a:pt x="10" y="3"/>
                    <a:pt x="16" y="0"/>
                    <a:pt x="23" y="0"/>
                  </a:cubicBezTo>
                  <a:cubicBezTo>
                    <a:pt x="29" y="0"/>
                    <a:pt x="35" y="2"/>
                    <a:pt x="39" y="6"/>
                  </a:cubicBezTo>
                  <a:cubicBezTo>
                    <a:pt x="43" y="10"/>
                    <a:pt x="45" y="14"/>
                    <a:pt x="44" y="20"/>
                  </a:cubicBezTo>
                  <a:lnTo>
                    <a:pt x="44" y="20"/>
                  </a:lnTo>
                  <a:lnTo>
                    <a:pt x="39" y="20"/>
                  </a:lnTo>
                  <a:cubicBezTo>
                    <a:pt x="39" y="16"/>
                    <a:pt x="37" y="12"/>
                    <a:pt x="34" y="10"/>
                  </a:cubicBezTo>
                  <a:cubicBezTo>
                    <a:pt x="31" y="7"/>
                    <a:pt x="28" y="6"/>
                    <a:pt x="23" y="6"/>
                  </a:cubicBezTo>
                  <a:cubicBezTo>
                    <a:pt x="18" y="6"/>
                    <a:pt x="13" y="8"/>
                    <a:pt x="10" y="12"/>
                  </a:cubicBezTo>
                  <a:cubicBezTo>
                    <a:pt x="7" y="16"/>
                    <a:pt x="6" y="21"/>
                    <a:pt x="6" y="28"/>
                  </a:cubicBezTo>
                  <a:lnTo>
                    <a:pt x="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30" name="Freeform 26"/>
            <p:cNvSpPr>
              <a:spLocks noEditPoints="1"/>
            </p:cNvSpPr>
            <p:nvPr/>
          </p:nvSpPr>
          <p:spPr bwMode="auto">
            <a:xfrm>
              <a:off x="2993" y="2411"/>
              <a:ext cx="45" cy="54"/>
            </a:xfrm>
            <a:custGeom>
              <a:avLst/>
              <a:gdLst>
                <a:gd name="T0" fmla="*/ 6 w 49"/>
                <a:gd name="T1" fmla="*/ 28 h 58"/>
                <a:gd name="T2" fmla="*/ 6 w 49"/>
                <a:gd name="T3" fmla="*/ 30 h 58"/>
                <a:gd name="T4" fmla="*/ 11 w 49"/>
                <a:gd name="T5" fmla="*/ 46 h 58"/>
                <a:gd name="T6" fmla="*/ 24 w 49"/>
                <a:gd name="T7" fmla="*/ 53 h 58"/>
                <a:gd name="T8" fmla="*/ 38 w 49"/>
                <a:gd name="T9" fmla="*/ 46 h 58"/>
                <a:gd name="T10" fmla="*/ 43 w 49"/>
                <a:gd name="T11" fmla="*/ 30 h 58"/>
                <a:gd name="T12" fmla="*/ 43 w 49"/>
                <a:gd name="T13" fmla="*/ 28 h 58"/>
                <a:gd name="T14" fmla="*/ 38 w 49"/>
                <a:gd name="T15" fmla="*/ 12 h 58"/>
                <a:gd name="T16" fmla="*/ 24 w 49"/>
                <a:gd name="T17" fmla="*/ 6 h 58"/>
                <a:gd name="T18" fmla="*/ 11 w 49"/>
                <a:gd name="T19" fmla="*/ 12 h 58"/>
                <a:gd name="T20" fmla="*/ 6 w 49"/>
                <a:gd name="T21" fmla="*/ 28 h 58"/>
                <a:gd name="T22" fmla="*/ 0 w 49"/>
                <a:gd name="T23" fmla="*/ 30 h 58"/>
                <a:gd name="T24" fmla="*/ 0 w 49"/>
                <a:gd name="T25" fmla="*/ 28 h 58"/>
                <a:gd name="T26" fmla="*/ 7 w 49"/>
                <a:gd name="T27" fmla="*/ 8 h 58"/>
                <a:gd name="T28" fmla="*/ 24 w 49"/>
                <a:gd name="T29" fmla="*/ 0 h 58"/>
                <a:gd name="T30" fmla="*/ 42 w 49"/>
                <a:gd name="T31" fmla="*/ 8 h 58"/>
                <a:gd name="T32" fmla="*/ 49 w 49"/>
                <a:gd name="T33" fmla="*/ 28 h 58"/>
                <a:gd name="T34" fmla="*/ 49 w 49"/>
                <a:gd name="T35" fmla="*/ 30 h 58"/>
                <a:gd name="T36" fmla="*/ 42 w 49"/>
                <a:gd name="T37" fmla="*/ 50 h 58"/>
                <a:gd name="T38" fmla="*/ 24 w 49"/>
                <a:gd name="T39" fmla="*/ 58 h 58"/>
                <a:gd name="T40" fmla="*/ 7 w 49"/>
                <a:gd name="T41" fmla="*/ 50 h 58"/>
                <a:gd name="T42" fmla="*/ 0 w 49"/>
                <a:gd name="T43"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8">
                  <a:moveTo>
                    <a:pt x="6" y="28"/>
                  </a:moveTo>
                  <a:lnTo>
                    <a:pt x="6" y="30"/>
                  </a:lnTo>
                  <a:cubicBezTo>
                    <a:pt x="6" y="37"/>
                    <a:pt x="8" y="42"/>
                    <a:pt x="11" y="46"/>
                  </a:cubicBezTo>
                  <a:cubicBezTo>
                    <a:pt x="14" y="51"/>
                    <a:pt x="19" y="53"/>
                    <a:pt x="24" y="53"/>
                  </a:cubicBezTo>
                  <a:cubicBezTo>
                    <a:pt x="30" y="53"/>
                    <a:pt x="35" y="51"/>
                    <a:pt x="38" y="46"/>
                  </a:cubicBezTo>
                  <a:cubicBezTo>
                    <a:pt x="41" y="42"/>
                    <a:pt x="43" y="37"/>
                    <a:pt x="43" y="30"/>
                  </a:cubicBezTo>
                  <a:lnTo>
                    <a:pt x="43" y="28"/>
                  </a:lnTo>
                  <a:cubicBezTo>
                    <a:pt x="43" y="22"/>
                    <a:pt x="41" y="16"/>
                    <a:pt x="38" y="12"/>
                  </a:cubicBezTo>
                  <a:cubicBezTo>
                    <a:pt x="34" y="8"/>
                    <a:pt x="30" y="6"/>
                    <a:pt x="24" y="6"/>
                  </a:cubicBezTo>
                  <a:cubicBezTo>
                    <a:pt x="19" y="6"/>
                    <a:pt x="14" y="8"/>
                    <a:pt x="11" y="12"/>
                  </a:cubicBezTo>
                  <a:cubicBezTo>
                    <a:pt x="8" y="16"/>
                    <a:pt x="6" y="22"/>
                    <a:pt x="6" y="28"/>
                  </a:cubicBezTo>
                  <a:close/>
                  <a:moveTo>
                    <a:pt x="0" y="30"/>
                  </a:moveTo>
                  <a:lnTo>
                    <a:pt x="0" y="28"/>
                  </a:lnTo>
                  <a:cubicBezTo>
                    <a:pt x="0" y="20"/>
                    <a:pt x="2" y="13"/>
                    <a:pt x="7" y="8"/>
                  </a:cubicBezTo>
                  <a:cubicBezTo>
                    <a:pt x="11" y="3"/>
                    <a:pt x="17" y="0"/>
                    <a:pt x="24" y="0"/>
                  </a:cubicBezTo>
                  <a:cubicBezTo>
                    <a:pt x="32" y="0"/>
                    <a:pt x="38" y="3"/>
                    <a:pt x="42" y="8"/>
                  </a:cubicBezTo>
                  <a:cubicBezTo>
                    <a:pt x="47" y="13"/>
                    <a:pt x="49" y="20"/>
                    <a:pt x="49" y="28"/>
                  </a:cubicBezTo>
                  <a:lnTo>
                    <a:pt x="49" y="30"/>
                  </a:lnTo>
                  <a:cubicBezTo>
                    <a:pt x="49" y="38"/>
                    <a:pt x="47" y="45"/>
                    <a:pt x="42" y="50"/>
                  </a:cubicBezTo>
                  <a:cubicBezTo>
                    <a:pt x="38" y="55"/>
                    <a:pt x="32" y="58"/>
                    <a:pt x="24" y="58"/>
                  </a:cubicBezTo>
                  <a:cubicBezTo>
                    <a:pt x="17" y="58"/>
                    <a:pt x="11" y="55"/>
                    <a:pt x="7" y="50"/>
                  </a:cubicBezTo>
                  <a:cubicBezTo>
                    <a:pt x="2" y="45"/>
                    <a:pt x="0" y="38"/>
                    <a:pt x="0"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31" name="Freeform 27"/>
            <p:cNvSpPr>
              <a:spLocks/>
            </p:cNvSpPr>
            <p:nvPr/>
          </p:nvSpPr>
          <p:spPr bwMode="auto">
            <a:xfrm>
              <a:off x="3050" y="2411"/>
              <a:ext cx="39" cy="53"/>
            </a:xfrm>
            <a:custGeom>
              <a:avLst/>
              <a:gdLst>
                <a:gd name="T0" fmla="*/ 0 w 42"/>
                <a:gd name="T1" fmla="*/ 1 h 57"/>
                <a:gd name="T2" fmla="*/ 5 w 42"/>
                <a:gd name="T3" fmla="*/ 1 h 57"/>
                <a:gd name="T4" fmla="*/ 6 w 42"/>
                <a:gd name="T5" fmla="*/ 11 h 57"/>
                <a:gd name="T6" fmla="*/ 24 w 42"/>
                <a:gd name="T7" fmla="*/ 0 h 57"/>
                <a:gd name="T8" fmla="*/ 38 w 42"/>
                <a:gd name="T9" fmla="*/ 6 h 57"/>
                <a:gd name="T10" fmla="*/ 42 w 42"/>
                <a:gd name="T11" fmla="*/ 23 h 57"/>
                <a:gd name="T12" fmla="*/ 42 w 42"/>
                <a:gd name="T13" fmla="*/ 57 h 57"/>
                <a:gd name="T14" fmla="*/ 36 w 42"/>
                <a:gd name="T15" fmla="*/ 57 h 57"/>
                <a:gd name="T16" fmla="*/ 36 w 42"/>
                <a:gd name="T17" fmla="*/ 23 h 57"/>
                <a:gd name="T18" fmla="*/ 33 w 42"/>
                <a:gd name="T19" fmla="*/ 10 h 57"/>
                <a:gd name="T20" fmla="*/ 23 w 42"/>
                <a:gd name="T21" fmla="*/ 6 h 57"/>
                <a:gd name="T22" fmla="*/ 12 w 42"/>
                <a:gd name="T23" fmla="*/ 9 h 57"/>
                <a:gd name="T24" fmla="*/ 6 w 42"/>
                <a:gd name="T25" fmla="*/ 18 h 57"/>
                <a:gd name="T26" fmla="*/ 6 w 42"/>
                <a:gd name="T27" fmla="*/ 57 h 57"/>
                <a:gd name="T28" fmla="*/ 0 w 42"/>
                <a:gd name="T29" fmla="*/ 57 h 57"/>
                <a:gd name="T30" fmla="*/ 0 w 42"/>
                <a:gd name="T31"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57">
                  <a:moveTo>
                    <a:pt x="0" y="1"/>
                  </a:moveTo>
                  <a:lnTo>
                    <a:pt x="5" y="1"/>
                  </a:lnTo>
                  <a:lnTo>
                    <a:pt x="6" y="11"/>
                  </a:lnTo>
                  <a:cubicBezTo>
                    <a:pt x="9" y="4"/>
                    <a:pt x="15" y="0"/>
                    <a:pt x="24" y="0"/>
                  </a:cubicBezTo>
                  <a:cubicBezTo>
                    <a:pt x="30" y="0"/>
                    <a:pt x="34" y="2"/>
                    <a:pt x="38" y="6"/>
                  </a:cubicBezTo>
                  <a:cubicBezTo>
                    <a:pt x="41" y="10"/>
                    <a:pt x="42" y="15"/>
                    <a:pt x="42" y="23"/>
                  </a:cubicBezTo>
                  <a:lnTo>
                    <a:pt x="42" y="57"/>
                  </a:lnTo>
                  <a:lnTo>
                    <a:pt x="36" y="57"/>
                  </a:lnTo>
                  <a:lnTo>
                    <a:pt x="36" y="23"/>
                  </a:lnTo>
                  <a:cubicBezTo>
                    <a:pt x="36" y="17"/>
                    <a:pt x="35" y="12"/>
                    <a:pt x="33" y="10"/>
                  </a:cubicBezTo>
                  <a:cubicBezTo>
                    <a:pt x="30" y="7"/>
                    <a:pt x="27" y="6"/>
                    <a:pt x="23" y="6"/>
                  </a:cubicBezTo>
                  <a:cubicBezTo>
                    <a:pt x="18" y="6"/>
                    <a:pt x="15" y="7"/>
                    <a:pt x="12" y="9"/>
                  </a:cubicBezTo>
                  <a:cubicBezTo>
                    <a:pt x="9" y="11"/>
                    <a:pt x="7" y="14"/>
                    <a:pt x="6" y="18"/>
                  </a:cubicBezTo>
                  <a:lnTo>
                    <a:pt x="6" y="57"/>
                  </a:lnTo>
                  <a:lnTo>
                    <a:pt x="0" y="57"/>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32" name="Freeform 28"/>
            <p:cNvSpPr>
              <a:spLocks/>
            </p:cNvSpPr>
            <p:nvPr/>
          </p:nvSpPr>
          <p:spPr bwMode="auto">
            <a:xfrm>
              <a:off x="3102" y="2411"/>
              <a:ext cx="39" cy="54"/>
            </a:xfrm>
            <a:custGeom>
              <a:avLst/>
              <a:gdLst>
                <a:gd name="T0" fmla="*/ 21 w 42"/>
                <a:gd name="T1" fmla="*/ 53 h 58"/>
                <a:gd name="T2" fmla="*/ 21 w 42"/>
                <a:gd name="T3" fmla="*/ 53 h 58"/>
                <a:gd name="T4" fmla="*/ 32 w 42"/>
                <a:gd name="T5" fmla="*/ 50 h 58"/>
                <a:gd name="T6" fmla="*/ 36 w 42"/>
                <a:gd name="T7" fmla="*/ 43 h 58"/>
                <a:gd name="T8" fmla="*/ 32 w 42"/>
                <a:gd name="T9" fmla="*/ 36 h 58"/>
                <a:gd name="T10" fmla="*/ 21 w 42"/>
                <a:gd name="T11" fmla="*/ 31 h 58"/>
                <a:gd name="T12" fmla="*/ 6 w 42"/>
                <a:gd name="T13" fmla="*/ 25 h 58"/>
                <a:gd name="T14" fmla="*/ 1 w 42"/>
                <a:gd name="T15" fmla="*/ 15 h 58"/>
                <a:gd name="T16" fmla="*/ 7 w 42"/>
                <a:gd name="T17" fmla="*/ 5 h 58"/>
                <a:gd name="T18" fmla="*/ 21 w 42"/>
                <a:gd name="T19" fmla="*/ 0 h 58"/>
                <a:gd name="T20" fmla="*/ 36 w 42"/>
                <a:gd name="T21" fmla="*/ 5 h 58"/>
                <a:gd name="T22" fmla="*/ 41 w 42"/>
                <a:gd name="T23" fmla="*/ 17 h 58"/>
                <a:gd name="T24" fmla="*/ 41 w 42"/>
                <a:gd name="T25" fmla="*/ 17 h 58"/>
                <a:gd name="T26" fmla="*/ 35 w 42"/>
                <a:gd name="T27" fmla="*/ 17 h 58"/>
                <a:gd name="T28" fmla="*/ 31 w 42"/>
                <a:gd name="T29" fmla="*/ 9 h 58"/>
                <a:gd name="T30" fmla="*/ 21 w 42"/>
                <a:gd name="T31" fmla="*/ 6 h 58"/>
                <a:gd name="T32" fmla="*/ 11 w 42"/>
                <a:gd name="T33" fmla="*/ 8 h 58"/>
                <a:gd name="T34" fmla="*/ 7 w 42"/>
                <a:gd name="T35" fmla="*/ 15 h 58"/>
                <a:gd name="T36" fmla="*/ 10 w 42"/>
                <a:gd name="T37" fmla="*/ 22 h 58"/>
                <a:gd name="T38" fmla="*/ 23 w 42"/>
                <a:gd name="T39" fmla="*/ 26 h 58"/>
                <a:gd name="T40" fmla="*/ 37 w 42"/>
                <a:gd name="T41" fmla="*/ 32 h 58"/>
                <a:gd name="T42" fmla="*/ 42 w 42"/>
                <a:gd name="T43" fmla="*/ 43 h 58"/>
                <a:gd name="T44" fmla="*/ 36 w 42"/>
                <a:gd name="T45" fmla="*/ 54 h 58"/>
                <a:gd name="T46" fmla="*/ 21 w 42"/>
                <a:gd name="T47" fmla="*/ 58 h 58"/>
                <a:gd name="T48" fmla="*/ 5 w 42"/>
                <a:gd name="T49" fmla="*/ 53 h 58"/>
                <a:gd name="T50" fmla="*/ 0 w 42"/>
                <a:gd name="T51" fmla="*/ 42 h 58"/>
                <a:gd name="T52" fmla="*/ 0 w 42"/>
                <a:gd name="T53" fmla="*/ 41 h 58"/>
                <a:gd name="T54" fmla="*/ 6 w 42"/>
                <a:gd name="T55" fmla="*/ 41 h 58"/>
                <a:gd name="T56" fmla="*/ 10 w 42"/>
                <a:gd name="T57" fmla="*/ 50 h 58"/>
                <a:gd name="T58" fmla="*/ 21 w 42"/>
                <a:gd name="T59" fmla="*/ 5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58">
                  <a:moveTo>
                    <a:pt x="21" y="53"/>
                  </a:moveTo>
                  <a:lnTo>
                    <a:pt x="21" y="53"/>
                  </a:lnTo>
                  <a:cubicBezTo>
                    <a:pt x="26" y="53"/>
                    <a:pt x="29" y="52"/>
                    <a:pt x="32" y="50"/>
                  </a:cubicBezTo>
                  <a:cubicBezTo>
                    <a:pt x="34" y="48"/>
                    <a:pt x="36" y="46"/>
                    <a:pt x="36" y="43"/>
                  </a:cubicBezTo>
                  <a:cubicBezTo>
                    <a:pt x="36" y="40"/>
                    <a:pt x="34" y="38"/>
                    <a:pt x="32" y="36"/>
                  </a:cubicBezTo>
                  <a:cubicBezTo>
                    <a:pt x="30" y="34"/>
                    <a:pt x="26" y="32"/>
                    <a:pt x="21" y="31"/>
                  </a:cubicBezTo>
                  <a:cubicBezTo>
                    <a:pt x="14" y="30"/>
                    <a:pt x="9" y="28"/>
                    <a:pt x="6" y="25"/>
                  </a:cubicBezTo>
                  <a:cubicBezTo>
                    <a:pt x="3" y="23"/>
                    <a:pt x="1" y="20"/>
                    <a:pt x="1" y="15"/>
                  </a:cubicBezTo>
                  <a:cubicBezTo>
                    <a:pt x="1" y="11"/>
                    <a:pt x="3" y="8"/>
                    <a:pt x="7" y="5"/>
                  </a:cubicBezTo>
                  <a:cubicBezTo>
                    <a:pt x="10" y="2"/>
                    <a:pt x="15" y="0"/>
                    <a:pt x="21" y="0"/>
                  </a:cubicBezTo>
                  <a:cubicBezTo>
                    <a:pt x="27" y="0"/>
                    <a:pt x="32" y="2"/>
                    <a:pt x="36" y="5"/>
                  </a:cubicBezTo>
                  <a:cubicBezTo>
                    <a:pt x="39" y="8"/>
                    <a:pt x="41" y="12"/>
                    <a:pt x="41" y="17"/>
                  </a:cubicBezTo>
                  <a:lnTo>
                    <a:pt x="41" y="17"/>
                  </a:lnTo>
                  <a:lnTo>
                    <a:pt x="35" y="17"/>
                  </a:lnTo>
                  <a:cubicBezTo>
                    <a:pt x="35" y="14"/>
                    <a:pt x="34" y="11"/>
                    <a:pt x="31" y="9"/>
                  </a:cubicBezTo>
                  <a:cubicBezTo>
                    <a:pt x="29" y="7"/>
                    <a:pt x="25" y="6"/>
                    <a:pt x="21" y="6"/>
                  </a:cubicBezTo>
                  <a:cubicBezTo>
                    <a:pt x="17" y="6"/>
                    <a:pt x="13" y="7"/>
                    <a:pt x="11" y="8"/>
                  </a:cubicBezTo>
                  <a:cubicBezTo>
                    <a:pt x="9" y="10"/>
                    <a:pt x="7" y="13"/>
                    <a:pt x="7" y="15"/>
                  </a:cubicBezTo>
                  <a:cubicBezTo>
                    <a:pt x="7" y="18"/>
                    <a:pt x="8" y="20"/>
                    <a:pt x="10" y="22"/>
                  </a:cubicBezTo>
                  <a:cubicBezTo>
                    <a:pt x="13" y="24"/>
                    <a:pt x="17" y="25"/>
                    <a:pt x="23" y="26"/>
                  </a:cubicBezTo>
                  <a:cubicBezTo>
                    <a:pt x="29" y="28"/>
                    <a:pt x="34" y="30"/>
                    <a:pt x="37" y="32"/>
                  </a:cubicBezTo>
                  <a:cubicBezTo>
                    <a:pt x="40" y="35"/>
                    <a:pt x="42" y="38"/>
                    <a:pt x="42" y="43"/>
                  </a:cubicBezTo>
                  <a:cubicBezTo>
                    <a:pt x="42" y="47"/>
                    <a:pt x="40" y="51"/>
                    <a:pt x="36" y="54"/>
                  </a:cubicBezTo>
                  <a:cubicBezTo>
                    <a:pt x="32" y="57"/>
                    <a:pt x="27" y="58"/>
                    <a:pt x="21" y="58"/>
                  </a:cubicBezTo>
                  <a:cubicBezTo>
                    <a:pt x="15" y="58"/>
                    <a:pt x="9" y="56"/>
                    <a:pt x="5" y="53"/>
                  </a:cubicBezTo>
                  <a:cubicBezTo>
                    <a:pt x="2" y="50"/>
                    <a:pt x="0" y="46"/>
                    <a:pt x="0" y="42"/>
                  </a:cubicBezTo>
                  <a:lnTo>
                    <a:pt x="0" y="41"/>
                  </a:lnTo>
                  <a:lnTo>
                    <a:pt x="6" y="41"/>
                  </a:lnTo>
                  <a:cubicBezTo>
                    <a:pt x="6" y="45"/>
                    <a:pt x="7" y="48"/>
                    <a:pt x="10" y="50"/>
                  </a:cubicBezTo>
                  <a:cubicBezTo>
                    <a:pt x="13" y="52"/>
                    <a:pt x="17" y="53"/>
                    <a:pt x="21"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33" name="Freeform 29"/>
            <p:cNvSpPr>
              <a:spLocks noEditPoints="1"/>
            </p:cNvSpPr>
            <p:nvPr/>
          </p:nvSpPr>
          <p:spPr bwMode="auto">
            <a:xfrm>
              <a:off x="3154" y="2390"/>
              <a:ext cx="6" cy="74"/>
            </a:xfrm>
            <a:custGeom>
              <a:avLst/>
              <a:gdLst>
                <a:gd name="T0" fmla="*/ 6 w 6"/>
                <a:gd name="T1" fmla="*/ 24 h 80"/>
                <a:gd name="T2" fmla="*/ 6 w 6"/>
                <a:gd name="T3" fmla="*/ 80 h 80"/>
                <a:gd name="T4" fmla="*/ 0 w 6"/>
                <a:gd name="T5" fmla="*/ 80 h 80"/>
                <a:gd name="T6" fmla="*/ 0 w 6"/>
                <a:gd name="T7" fmla="*/ 24 h 80"/>
                <a:gd name="T8" fmla="*/ 6 w 6"/>
                <a:gd name="T9" fmla="*/ 24 h 80"/>
                <a:gd name="T10" fmla="*/ 6 w 6"/>
                <a:gd name="T11" fmla="*/ 0 h 80"/>
                <a:gd name="T12" fmla="*/ 6 w 6"/>
                <a:gd name="T13" fmla="*/ 8 h 80"/>
                <a:gd name="T14" fmla="*/ 0 w 6"/>
                <a:gd name="T15" fmla="*/ 8 h 80"/>
                <a:gd name="T16" fmla="*/ 0 w 6"/>
                <a:gd name="T17" fmla="*/ 0 h 80"/>
                <a:gd name="T18" fmla="*/ 6 w 6"/>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0">
                  <a:moveTo>
                    <a:pt x="6" y="24"/>
                  </a:moveTo>
                  <a:lnTo>
                    <a:pt x="6" y="80"/>
                  </a:lnTo>
                  <a:lnTo>
                    <a:pt x="0" y="80"/>
                  </a:lnTo>
                  <a:lnTo>
                    <a:pt x="0" y="24"/>
                  </a:lnTo>
                  <a:lnTo>
                    <a:pt x="6" y="24"/>
                  </a:lnTo>
                  <a:close/>
                  <a:moveTo>
                    <a:pt x="6" y="0"/>
                  </a:moveTo>
                  <a:lnTo>
                    <a:pt x="6" y="8"/>
                  </a:lnTo>
                  <a:lnTo>
                    <a:pt x="0" y="8"/>
                  </a:lnTo>
                  <a:lnTo>
                    <a:pt x="0"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34" name="Freeform 30"/>
            <p:cNvSpPr>
              <a:spLocks/>
            </p:cNvSpPr>
            <p:nvPr/>
          </p:nvSpPr>
          <p:spPr bwMode="auto">
            <a:xfrm>
              <a:off x="3173" y="2411"/>
              <a:ext cx="39" cy="54"/>
            </a:xfrm>
            <a:custGeom>
              <a:avLst/>
              <a:gdLst>
                <a:gd name="T0" fmla="*/ 22 w 42"/>
                <a:gd name="T1" fmla="*/ 53 h 58"/>
                <a:gd name="T2" fmla="*/ 22 w 42"/>
                <a:gd name="T3" fmla="*/ 53 h 58"/>
                <a:gd name="T4" fmla="*/ 32 w 42"/>
                <a:gd name="T5" fmla="*/ 50 h 58"/>
                <a:gd name="T6" fmla="*/ 36 w 42"/>
                <a:gd name="T7" fmla="*/ 43 h 58"/>
                <a:gd name="T8" fmla="*/ 33 w 42"/>
                <a:gd name="T9" fmla="*/ 36 h 58"/>
                <a:gd name="T10" fmla="*/ 21 w 42"/>
                <a:gd name="T11" fmla="*/ 31 h 58"/>
                <a:gd name="T12" fmla="*/ 6 w 42"/>
                <a:gd name="T13" fmla="*/ 25 h 58"/>
                <a:gd name="T14" fmla="*/ 2 w 42"/>
                <a:gd name="T15" fmla="*/ 15 h 58"/>
                <a:gd name="T16" fmla="*/ 7 w 42"/>
                <a:gd name="T17" fmla="*/ 5 h 58"/>
                <a:gd name="T18" fmla="*/ 22 w 42"/>
                <a:gd name="T19" fmla="*/ 0 h 58"/>
                <a:gd name="T20" fmla="*/ 36 w 42"/>
                <a:gd name="T21" fmla="*/ 5 h 58"/>
                <a:gd name="T22" fmla="*/ 42 w 42"/>
                <a:gd name="T23" fmla="*/ 17 h 58"/>
                <a:gd name="T24" fmla="*/ 41 w 42"/>
                <a:gd name="T25" fmla="*/ 17 h 58"/>
                <a:gd name="T26" fmla="*/ 36 w 42"/>
                <a:gd name="T27" fmla="*/ 17 h 58"/>
                <a:gd name="T28" fmla="*/ 32 w 42"/>
                <a:gd name="T29" fmla="*/ 9 h 58"/>
                <a:gd name="T30" fmla="*/ 21 w 42"/>
                <a:gd name="T31" fmla="*/ 6 h 58"/>
                <a:gd name="T32" fmla="*/ 11 w 42"/>
                <a:gd name="T33" fmla="*/ 8 h 58"/>
                <a:gd name="T34" fmla="*/ 8 w 42"/>
                <a:gd name="T35" fmla="*/ 15 h 58"/>
                <a:gd name="T36" fmla="*/ 11 w 42"/>
                <a:gd name="T37" fmla="*/ 22 h 58"/>
                <a:gd name="T38" fmla="*/ 23 w 42"/>
                <a:gd name="T39" fmla="*/ 26 h 58"/>
                <a:gd name="T40" fmla="*/ 37 w 42"/>
                <a:gd name="T41" fmla="*/ 32 h 58"/>
                <a:gd name="T42" fmla="*/ 42 w 42"/>
                <a:gd name="T43" fmla="*/ 43 h 58"/>
                <a:gd name="T44" fmla="*/ 37 w 42"/>
                <a:gd name="T45" fmla="*/ 54 h 58"/>
                <a:gd name="T46" fmla="*/ 21 w 42"/>
                <a:gd name="T47" fmla="*/ 58 h 58"/>
                <a:gd name="T48" fmla="*/ 6 w 42"/>
                <a:gd name="T49" fmla="*/ 53 h 58"/>
                <a:gd name="T50" fmla="*/ 0 w 42"/>
                <a:gd name="T51" fmla="*/ 42 h 58"/>
                <a:gd name="T52" fmla="*/ 0 w 42"/>
                <a:gd name="T53" fmla="*/ 41 h 58"/>
                <a:gd name="T54" fmla="*/ 6 w 42"/>
                <a:gd name="T55" fmla="*/ 41 h 58"/>
                <a:gd name="T56" fmla="*/ 11 w 42"/>
                <a:gd name="T57" fmla="*/ 50 h 58"/>
                <a:gd name="T58" fmla="*/ 22 w 42"/>
                <a:gd name="T59" fmla="*/ 5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58">
                  <a:moveTo>
                    <a:pt x="22" y="53"/>
                  </a:moveTo>
                  <a:lnTo>
                    <a:pt x="22" y="53"/>
                  </a:lnTo>
                  <a:cubicBezTo>
                    <a:pt x="26" y="53"/>
                    <a:pt x="30" y="52"/>
                    <a:pt x="32" y="50"/>
                  </a:cubicBezTo>
                  <a:cubicBezTo>
                    <a:pt x="35" y="48"/>
                    <a:pt x="36" y="46"/>
                    <a:pt x="36" y="43"/>
                  </a:cubicBezTo>
                  <a:cubicBezTo>
                    <a:pt x="36" y="40"/>
                    <a:pt x="35" y="38"/>
                    <a:pt x="33" y="36"/>
                  </a:cubicBezTo>
                  <a:cubicBezTo>
                    <a:pt x="30" y="34"/>
                    <a:pt x="27" y="32"/>
                    <a:pt x="21" y="31"/>
                  </a:cubicBezTo>
                  <a:cubicBezTo>
                    <a:pt x="14" y="30"/>
                    <a:pt x="9" y="28"/>
                    <a:pt x="6" y="25"/>
                  </a:cubicBezTo>
                  <a:cubicBezTo>
                    <a:pt x="3" y="23"/>
                    <a:pt x="2" y="20"/>
                    <a:pt x="2" y="15"/>
                  </a:cubicBezTo>
                  <a:cubicBezTo>
                    <a:pt x="2" y="11"/>
                    <a:pt x="4" y="8"/>
                    <a:pt x="7" y="5"/>
                  </a:cubicBezTo>
                  <a:cubicBezTo>
                    <a:pt x="11" y="2"/>
                    <a:pt x="16" y="0"/>
                    <a:pt x="22" y="0"/>
                  </a:cubicBezTo>
                  <a:cubicBezTo>
                    <a:pt x="28" y="0"/>
                    <a:pt x="33" y="2"/>
                    <a:pt x="36" y="5"/>
                  </a:cubicBezTo>
                  <a:cubicBezTo>
                    <a:pt x="40" y="8"/>
                    <a:pt x="42" y="12"/>
                    <a:pt x="42" y="17"/>
                  </a:cubicBezTo>
                  <a:lnTo>
                    <a:pt x="41" y="17"/>
                  </a:lnTo>
                  <a:lnTo>
                    <a:pt x="36" y="17"/>
                  </a:lnTo>
                  <a:cubicBezTo>
                    <a:pt x="36" y="14"/>
                    <a:pt x="34" y="11"/>
                    <a:pt x="32" y="9"/>
                  </a:cubicBezTo>
                  <a:cubicBezTo>
                    <a:pt x="29" y="7"/>
                    <a:pt x="26" y="6"/>
                    <a:pt x="21" y="6"/>
                  </a:cubicBezTo>
                  <a:cubicBezTo>
                    <a:pt x="17" y="6"/>
                    <a:pt x="14" y="7"/>
                    <a:pt x="11" y="8"/>
                  </a:cubicBezTo>
                  <a:cubicBezTo>
                    <a:pt x="9" y="10"/>
                    <a:pt x="8" y="13"/>
                    <a:pt x="8" y="15"/>
                  </a:cubicBezTo>
                  <a:cubicBezTo>
                    <a:pt x="8" y="18"/>
                    <a:pt x="9" y="20"/>
                    <a:pt x="11" y="22"/>
                  </a:cubicBezTo>
                  <a:cubicBezTo>
                    <a:pt x="13" y="24"/>
                    <a:pt x="17" y="25"/>
                    <a:pt x="23" y="26"/>
                  </a:cubicBezTo>
                  <a:cubicBezTo>
                    <a:pt x="30" y="28"/>
                    <a:pt x="34" y="30"/>
                    <a:pt x="37" y="32"/>
                  </a:cubicBezTo>
                  <a:cubicBezTo>
                    <a:pt x="41" y="35"/>
                    <a:pt x="42" y="38"/>
                    <a:pt x="42" y="43"/>
                  </a:cubicBezTo>
                  <a:cubicBezTo>
                    <a:pt x="42" y="47"/>
                    <a:pt x="40" y="51"/>
                    <a:pt x="37" y="54"/>
                  </a:cubicBezTo>
                  <a:cubicBezTo>
                    <a:pt x="33" y="57"/>
                    <a:pt x="28" y="58"/>
                    <a:pt x="21" y="58"/>
                  </a:cubicBezTo>
                  <a:cubicBezTo>
                    <a:pt x="15" y="58"/>
                    <a:pt x="10" y="56"/>
                    <a:pt x="6" y="53"/>
                  </a:cubicBezTo>
                  <a:cubicBezTo>
                    <a:pt x="2" y="50"/>
                    <a:pt x="0" y="46"/>
                    <a:pt x="0" y="42"/>
                  </a:cubicBezTo>
                  <a:lnTo>
                    <a:pt x="0" y="41"/>
                  </a:lnTo>
                  <a:lnTo>
                    <a:pt x="6" y="41"/>
                  </a:lnTo>
                  <a:cubicBezTo>
                    <a:pt x="6" y="45"/>
                    <a:pt x="8" y="48"/>
                    <a:pt x="11" y="50"/>
                  </a:cubicBezTo>
                  <a:cubicBezTo>
                    <a:pt x="14" y="52"/>
                    <a:pt x="17" y="53"/>
                    <a:pt x="22"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44" name="Freeform 31"/>
            <p:cNvSpPr>
              <a:spLocks/>
            </p:cNvSpPr>
            <p:nvPr/>
          </p:nvSpPr>
          <p:spPr bwMode="auto">
            <a:xfrm>
              <a:off x="3219" y="2399"/>
              <a:ext cx="28" cy="66"/>
            </a:xfrm>
            <a:custGeom>
              <a:avLst/>
              <a:gdLst>
                <a:gd name="T0" fmla="*/ 10 w 30"/>
                <a:gd name="T1" fmla="*/ 0 h 71"/>
                <a:gd name="T2" fmla="*/ 16 w 30"/>
                <a:gd name="T3" fmla="*/ 0 h 71"/>
                <a:gd name="T4" fmla="*/ 16 w 30"/>
                <a:gd name="T5" fmla="*/ 14 h 71"/>
                <a:gd name="T6" fmla="*/ 28 w 30"/>
                <a:gd name="T7" fmla="*/ 14 h 71"/>
                <a:gd name="T8" fmla="*/ 28 w 30"/>
                <a:gd name="T9" fmla="*/ 19 h 71"/>
                <a:gd name="T10" fmla="*/ 16 w 30"/>
                <a:gd name="T11" fmla="*/ 19 h 71"/>
                <a:gd name="T12" fmla="*/ 16 w 30"/>
                <a:gd name="T13" fmla="*/ 56 h 71"/>
                <a:gd name="T14" fmla="*/ 23 w 30"/>
                <a:gd name="T15" fmla="*/ 66 h 71"/>
                <a:gd name="T16" fmla="*/ 29 w 30"/>
                <a:gd name="T17" fmla="*/ 65 h 71"/>
                <a:gd name="T18" fmla="*/ 30 w 30"/>
                <a:gd name="T19" fmla="*/ 70 h 71"/>
                <a:gd name="T20" fmla="*/ 22 w 30"/>
                <a:gd name="T21" fmla="*/ 71 h 71"/>
                <a:gd name="T22" fmla="*/ 10 w 30"/>
                <a:gd name="T23" fmla="*/ 56 h 71"/>
                <a:gd name="T24" fmla="*/ 10 w 30"/>
                <a:gd name="T25" fmla="*/ 19 h 71"/>
                <a:gd name="T26" fmla="*/ 0 w 30"/>
                <a:gd name="T27" fmla="*/ 19 h 71"/>
                <a:gd name="T28" fmla="*/ 0 w 30"/>
                <a:gd name="T29" fmla="*/ 14 h 71"/>
                <a:gd name="T30" fmla="*/ 10 w 30"/>
                <a:gd name="T31" fmla="*/ 14 h 71"/>
                <a:gd name="T32" fmla="*/ 10 w 30"/>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71">
                  <a:moveTo>
                    <a:pt x="10" y="0"/>
                  </a:moveTo>
                  <a:lnTo>
                    <a:pt x="16" y="0"/>
                  </a:lnTo>
                  <a:lnTo>
                    <a:pt x="16" y="14"/>
                  </a:lnTo>
                  <a:lnTo>
                    <a:pt x="28" y="14"/>
                  </a:lnTo>
                  <a:lnTo>
                    <a:pt x="28" y="19"/>
                  </a:lnTo>
                  <a:lnTo>
                    <a:pt x="16" y="19"/>
                  </a:lnTo>
                  <a:lnTo>
                    <a:pt x="16" y="56"/>
                  </a:lnTo>
                  <a:cubicBezTo>
                    <a:pt x="16" y="62"/>
                    <a:pt x="18" y="66"/>
                    <a:pt x="23" y="66"/>
                  </a:cubicBezTo>
                  <a:cubicBezTo>
                    <a:pt x="25" y="66"/>
                    <a:pt x="27" y="65"/>
                    <a:pt x="29" y="65"/>
                  </a:cubicBezTo>
                  <a:lnTo>
                    <a:pt x="30" y="70"/>
                  </a:lnTo>
                  <a:cubicBezTo>
                    <a:pt x="28" y="71"/>
                    <a:pt x="25" y="71"/>
                    <a:pt x="22" y="71"/>
                  </a:cubicBezTo>
                  <a:cubicBezTo>
                    <a:pt x="14" y="71"/>
                    <a:pt x="10" y="66"/>
                    <a:pt x="10" y="56"/>
                  </a:cubicBezTo>
                  <a:lnTo>
                    <a:pt x="10" y="19"/>
                  </a:lnTo>
                  <a:lnTo>
                    <a:pt x="0" y="19"/>
                  </a:lnTo>
                  <a:lnTo>
                    <a:pt x="0" y="14"/>
                  </a:lnTo>
                  <a:lnTo>
                    <a:pt x="10" y="14"/>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45" name="Freeform 32"/>
            <p:cNvSpPr>
              <a:spLocks/>
            </p:cNvSpPr>
            <p:nvPr/>
          </p:nvSpPr>
          <p:spPr bwMode="auto">
            <a:xfrm>
              <a:off x="3255" y="2411"/>
              <a:ext cx="39" cy="54"/>
            </a:xfrm>
            <a:custGeom>
              <a:avLst/>
              <a:gdLst>
                <a:gd name="T0" fmla="*/ 21 w 42"/>
                <a:gd name="T1" fmla="*/ 53 h 58"/>
                <a:gd name="T2" fmla="*/ 21 w 42"/>
                <a:gd name="T3" fmla="*/ 53 h 58"/>
                <a:gd name="T4" fmla="*/ 32 w 42"/>
                <a:gd name="T5" fmla="*/ 50 h 58"/>
                <a:gd name="T6" fmla="*/ 35 w 42"/>
                <a:gd name="T7" fmla="*/ 43 h 58"/>
                <a:gd name="T8" fmla="*/ 32 w 42"/>
                <a:gd name="T9" fmla="*/ 36 h 58"/>
                <a:gd name="T10" fmla="*/ 21 w 42"/>
                <a:gd name="T11" fmla="*/ 31 h 58"/>
                <a:gd name="T12" fmla="*/ 6 w 42"/>
                <a:gd name="T13" fmla="*/ 25 h 58"/>
                <a:gd name="T14" fmla="*/ 1 w 42"/>
                <a:gd name="T15" fmla="*/ 15 h 58"/>
                <a:gd name="T16" fmla="*/ 7 w 42"/>
                <a:gd name="T17" fmla="*/ 5 h 58"/>
                <a:gd name="T18" fmla="*/ 21 w 42"/>
                <a:gd name="T19" fmla="*/ 0 h 58"/>
                <a:gd name="T20" fmla="*/ 36 w 42"/>
                <a:gd name="T21" fmla="*/ 5 h 58"/>
                <a:gd name="T22" fmla="*/ 41 w 42"/>
                <a:gd name="T23" fmla="*/ 17 h 58"/>
                <a:gd name="T24" fmla="*/ 41 w 42"/>
                <a:gd name="T25" fmla="*/ 17 h 58"/>
                <a:gd name="T26" fmla="*/ 35 w 42"/>
                <a:gd name="T27" fmla="*/ 17 h 58"/>
                <a:gd name="T28" fmla="*/ 31 w 42"/>
                <a:gd name="T29" fmla="*/ 9 h 58"/>
                <a:gd name="T30" fmla="*/ 21 w 42"/>
                <a:gd name="T31" fmla="*/ 6 h 58"/>
                <a:gd name="T32" fmla="*/ 11 w 42"/>
                <a:gd name="T33" fmla="*/ 8 h 58"/>
                <a:gd name="T34" fmla="*/ 7 w 42"/>
                <a:gd name="T35" fmla="*/ 15 h 58"/>
                <a:gd name="T36" fmla="*/ 10 w 42"/>
                <a:gd name="T37" fmla="*/ 22 h 58"/>
                <a:gd name="T38" fmla="*/ 23 w 42"/>
                <a:gd name="T39" fmla="*/ 26 h 58"/>
                <a:gd name="T40" fmla="*/ 37 w 42"/>
                <a:gd name="T41" fmla="*/ 32 h 58"/>
                <a:gd name="T42" fmla="*/ 42 w 42"/>
                <a:gd name="T43" fmla="*/ 43 h 58"/>
                <a:gd name="T44" fmla="*/ 36 w 42"/>
                <a:gd name="T45" fmla="*/ 54 h 58"/>
                <a:gd name="T46" fmla="*/ 21 w 42"/>
                <a:gd name="T47" fmla="*/ 58 h 58"/>
                <a:gd name="T48" fmla="*/ 5 w 42"/>
                <a:gd name="T49" fmla="*/ 53 h 58"/>
                <a:gd name="T50" fmla="*/ 0 w 42"/>
                <a:gd name="T51" fmla="*/ 42 h 58"/>
                <a:gd name="T52" fmla="*/ 0 w 42"/>
                <a:gd name="T53" fmla="*/ 41 h 58"/>
                <a:gd name="T54" fmla="*/ 6 w 42"/>
                <a:gd name="T55" fmla="*/ 41 h 58"/>
                <a:gd name="T56" fmla="*/ 10 w 42"/>
                <a:gd name="T57" fmla="*/ 50 h 58"/>
                <a:gd name="T58" fmla="*/ 21 w 42"/>
                <a:gd name="T59" fmla="*/ 5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58">
                  <a:moveTo>
                    <a:pt x="21" y="53"/>
                  </a:moveTo>
                  <a:lnTo>
                    <a:pt x="21" y="53"/>
                  </a:lnTo>
                  <a:cubicBezTo>
                    <a:pt x="25" y="53"/>
                    <a:pt x="29" y="52"/>
                    <a:pt x="32" y="50"/>
                  </a:cubicBezTo>
                  <a:cubicBezTo>
                    <a:pt x="34" y="48"/>
                    <a:pt x="35" y="46"/>
                    <a:pt x="35" y="43"/>
                  </a:cubicBezTo>
                  <a:cubicBezTo>
                    <a:pt x="35" y="40"/>
                    <a:pt x="34" y="38"/>
                    <a:pt x="32" y="36"/>
                  </a:cubicBezTo>
                  <a:cubicBezTo>
                    <a:pt x="30" y="34"/>
                    <a:pt x="26" y="32"/>
                    <a:pt x="21" y="31"/>
                  </a:cubicBezTo>
                  <a:cubicBezTo>
                    <a:pt x="14" y="30"/>
                    <a:pt x="9" y="28"/>
                    <a:pt x="6" y="25"/>
                  </a:cubicBezTo>
                  <a:cubicBezTo>
                    <a:pt x="3" y="23"/>
                    <a:pt x="1" y="20"/>
                    <a:pt x="1" y="15"/>
                  </a:cubicBezTo>
                  <a:cubicBezTo>
                    <a:pt x="1" y="11"/>
                    <a:pt x="3" y="8"/>
                    <a:pt x="7" y="5"/>
                  </a:cubicBezTo>
                  <a:cubicBezTo>
                    <a:pt x="10" y="2"/>
                    <a:pt x="15" y="0"/>
                    <a:pt x="21" y="0"/>
                  </a:cubicBezTo>
                  <a:cubicBezTo>
                    <a:pt x="27" y="0"/>
                    <a:pt x="32" y="2"/>
                    <a:pt x="36" y="5"/>
                  </a:cubicBezTo>
                  <a:cubicBezTo>
                    <a:pt x="39" y="8"/>
                    <a:pt x="41" y="12"/>
                    <a:pt x="41" y="17"/>
                  </a:cubicBezTo>
                  <a:lnTo>
                    <a:pt x="41" y="17"/>
                  </a:lnTo>
                  <a:lnTo>
                    <a:pt x="35" y="17"/>
                  </a:lnTo>
                  <a:cubicBezTo>
                    <a:pt x="35" y="14"/>
                    <a:pt x="34" y="11"/>
                    <a:pt x="31" y="9"/>
                  </a:cubicBezTo>
                  <a:cubicBezTo>
                    <a:pt x="28" y="7"/>
                    <a:pt x="25" y="6"/>
                    <a:pt x="21" y="6"/>
                  </a:cubicBezTo>
                  <a:cubicBezTo>
                    <a:pt x="16" y="6"/>
                    <a:pt x="13" y="7"/>
                    <a:pt x="11" y="8"/>
                  </a:cubicBezTo>
                  <a:cubicBezTo>
                    <a:pt x="9" y="10"/>
                    <a:pt x="7" y="13"/>
                    <a:pt x="7" y="15"/>
                  </a:cubicBezTo>
                  <a:cubicBezTo>
                    <a:pt x="7" y="18"/>
                    <a:pt x="8" y="20"/>
                    <a:pt x="10" y="22"/>
                  </a:cubicBezTo>
                  <a:cubicBezTo>
                    <a:pt x="12" y="24"/>
                    <a:pt x="17" y="25"/>
                    <a:pt x="23" y="26"/>
                  </a:cubicBezTo>
                  <a:cubicBezTo>
                    <a:pt x="29" y="28"/>
                    <a:pt x="34" y="30"/>
                    <a:pt x="37" y="32"/>
                  </a:cubicBezTo>
                  <a:cubicBezTo>
                    <a:pt x="40" y="35"/>
                    <a:pt x="42" y="38"/>
                    <a:pt x="42" y="43"/>
                  </a:cubicBezTo>
                  <a:cubicBezTo>
                    <a:pt x="42" y="47"/>
                    <a:pt x="40" y="51"/>
                    <a:pt x="36" y="54"/>
                  </a:cubicBezTo>
                  <a:cubicBezTo>
                    <a:pt x="32" y="57"/>
                    <a:pt x="27" y="58"/>
                    <a:pt x="21" y="58"/>
                  </a:cubicBezTo>
                  <a:cubicBezTo>
                    <a:pt x="14" y="58"/>
                    <a:pt x="9" y="56"/>
                    <a:pt x="5" y="53"/>
                  </a:cubicBezTo>
                  <a:cubicBezTo>
                    <a:pt x="1" y="50"/>
                    <a:pt x="0" y="46"/>
                    <a:pt x="0" y="42"/>
                  </a:cubicBezTo>
                  <a:lnTo>
                    <a:pt x="0" y="41"/>
                  </a:lnTo>
                  <a:lnTo>
                    <a:pt x="6" y="41"/>
                  </a:lnTo>
                  <a:cubicBezTo>
                    <a:pt x="6" y="45"/>
                    <a:pt x="7" y="48"/>
                    <a:pt x="10" y="50"/>
                  </a:cubicBezTo>
                  <a:cubicBezTo>
                    <a:pt x="13" y="52"/>
                    <a:pt x="17" y="53"/>
                    <a:pt x="21"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46" name="Freeform 33"/>
            <p:cNvSpPr>
              <a:spLocks noEditPoints="1"/>
            </p:cNvSpPr>
            <p:nvPr/>
          </p:nvSpPr>
          <p:spPr bwMode="auto">
            <a:xfrm>
              <a:off x="3330" y="2411"/>
              <a:ext cx="45" cy="54"/>
            </a:xfrm>
            <a:custGeom>
              <a:avLst/>
              <a:gdLst>
                <a:gd name="T0" fmla="*/ 6 w 49"/>
                <a:gd name="T1" fmla="*/ 28 h 58"/>
                <a:gd name="T2" fmla="*/ 6 w 49"/>
                <a:gd name="T3" fmla="*/ 30 h 58"/>
                <a:gd name="T4" fmla="*/ 11 w 49"/>
                <a:gd name="T5" fmla="*/ 46 h 58"/>
                <a:gd name="T6" fmla="*/ 25 w 49"/>
                <a:gd name="T7" fmla="*/ 53 h 58"/>
                <a:gd name="T8" fmla="*/ 38 w 49"/>
                <a:gd name="T9" fmla="*/ 46 h 58"/>
                <a:gd name="T10" fmla="*/ 43 w 49"/>
                <a:gd name="T11" fmla="*/ 30 h 58"/>
                <a:gd name="T12" fmla="*/ 43 w 49"/>
                <a:gd name="T13" fmla="*/ 28 h 58"/>
                <a:gd name="T14" fmla="*/ 38 w 49"/>
                <a:gd name="T15" fmla="*/ 12 h 58"/>
                <a:gd name="T16" fmla="*/ 25 w 49"/>
                <a:gd name="T17" fmla="*/ 6 h 58"/>
                <a:gd name="T18" fmla="*/ 11 w 49"/>
                <a:gd name="T19" fmla="*/ 12 h 58"/>
                <a:gd name="T20" fmla="*/ 6 w 49"/>
                <a:gd name="T21" fmla="*/ 28 h 58"/>
                <a:gd name="T22" fmla="*/ 0 w 49"/>
                <a:gd name="T23" fmla="*/ 30 h 58"/>
                <a:gd name="T24" fmla="*/ 0 w 49"/>
                <a:gd name="T25" fmla="*/ 28 h 58"/>
                <a:gd name="T26" fmla="*/ 7 w 49"/>
                <a:gd name="T27" fmla="*/ 8 h 58"/>
                <a:gd name="T28" fmla="*/ 25 w 49"/>
                <a:gd name="T29" fmla="*/ 0 h 58"/>
                <a:gd name="T30" fmla="*/ 43 w 49"/>
                <a:gd name="T31" fmla="*/ 8 h 58"/>
                <a:gd name="T32" fmla="*/ 49 w 49"/>
                <a:gd name="T33" fmla="*/ 28 h 58"/>
                <a:gd name="T34" fmla="*/ 49 w 49"/>
                <a:gd name="T35" fmla="*/ 30 h 58"/>
                <a:gd name="T36" fmla="*/ 43 w 49"/>
                <a:gd name="T37" fmla="*/ 50 h 58"/>
                <a:gd name="T38" fmla="*/ 25 w 49"/>
                <a:gd name="T39" fmla="*/ 58 h 58"/>
                <a:gd name="T40" fmla="*/ 7 w 49"/>
                <a:gd name="T41" fmla="*/ 50 h 58"/>
                <a:gd name="T42" fmla="*/ 0 w 49"/>
                <a:gd name="T43"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8">
                  <a:moveTo>
                    <a:pt x="6" y="28"/>
                  </a:moveTo>
                  <a:lnTo>
                    <a:pt x="6" y="30"/>
                  </a:lnTo>
                  <a:cubicBezTo>
                    <a:pt x="6" y="37"/>
                    <a:pt x="8" y="42"/>
                    <a:pt x="11" y="46"/>
                  </a:cubicBezTo>
                  <a:cubicBezTo>
                    <a:pt x="15" y="51"/>
                    <a:pt x="19" y="53"/>
                    <a:pt x="25" y="53"/>
                  </a:cubicBezTo>
                  <a:cubicBezTo>
                    <a:pt x="31" y="53"/>
                    <a:pt x="35" y="51"/>
                    <a:pt x="38" y="46"/>
                  </a:cubicBezTo>
                  <a:cubicBezTo>
                    <a:pt x="42" y="42"/>
                    <a:pt x="43" y="37"/>
                    <a:pt x="43" y="30"/>
                  </a:cubicBezTo>
                  <a:lnTo>
                    <a:pt x="43" y="28"/>
                  </a:lnTo>
                  <a:cubicBezTo>
                    <a:pt x="43" y="22"/>
                    <a:pt x="42" y="16"/>
                    <a:pt x="38" y="12"/>
                  </a:cubicBezTo>
                  <a:cubicBezTo>
                    <a:pt x="35" y="8"/>
                    <a:pt x="30" y="6"/>
                    <a:pt x="25" y="6"/>
                  </a:cubicBezTo>
                  <a:cubicBezTo>
                    <a:pt x="19" y="6"/>
                    <a:pt x="15" y="8"/>
                    <a:pt x="11" y="12"/>
                  </a:cubicBezTo>
                  <a:cubicBezTo>
                    <a:pt x="8" y="16"/>
                    <a:pt x="6" y="22"/>
                    <a:pt x="6" y="28"/>
                  </a:cubicBezTo>
                  <a:close/>
                  <a:moveTo>
                    <a:pt x="0" y="30"/>
                  </a:moveTo>
                  <a:lnTo>
                    <a:pt x="0" y="28"/>
                  </a:lnTo>
                  <a:cubicBezTo>
                    <a:pt x="0" y="20"/>
                    <a:pt x="3" y="13"/>
                    <a:pt x="7" y="8"/>
                  </a:cubicBezTo>
                  <a:cubicBezTo>
                    <a:pt x="12" y="3"/>
                    <a:pt x="17" y="0"/>
                    <a:pt x="25" y="0"/>
                  </a:cubicBezTo>
                  <a:cubicBezTo>
                    <a:pt x="32" y="0"/>
                    <a:pt x="38" y="3"/>
                    <a:pt x="43" y="8"/>
                  </a:cubicBezTo>
                  <a:cubicBezTo>
                    <a:pt x="47" y="13"/>
                    <a:pt x="49" y="20"/>
                    <a:pt x="49" y="28"/>
                  </a:cubicBezTo>
                  <a:lnTo>
                    <a:pt x="49" y="30"/>
                  </a:lnTo>
                  <a:cubicBezTo>
                    <a:pt x="49" y="38"/>
                    <a:pt x="47" y="45"/>
                    <a:pt x="43" y="50"/>
                  </a:cubicBezTo>
                  <a:cubicBezTo>
                    <a:pt x="38" y="55"/>
                    <a:pt x="32" y="58"/>
                    <a:pt x="25" y="58"/>
                  </a:cubicBezTo>
                  <a:cubicBezTo>
                    <a:pt x="17" y="58"/>
                    <a:pt x="12" y="55"/>
                    <a:pt x="7" y="50"/>
                  </a:cubicBezTo>
                  <a:cubicBezTo>
                    <a:pt x="3" y="45"/>
                    <a:pt x="0" y="38"/>
                    <a:pt x="0"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47" name="Freeform 34"/>
            <p:cNvSpPr>
              <a:spLocks/>
            </p:cNvSpPr>
            <p:nvPr/>
          </p:nvSpPr>
          <p:spPr bwMode="auto">
            <a:xfrm>
              <a:off x="3383" y="2389"/>
              <a:ext cx="30" cy="75"/>
            </a:xfrm>
            <a:custGeom>
              <a:avLst/>
              <a:gdLst>
                <a:gd name="T0" fmla="*/ 15 w 32"/>
                <a:gd name="T1" fmla="*/ 81 h 81"/>
                <a:gd name="T2" fmla="*/ 9 w 32"/>
                <a:gd name="T3" fmla="*/ 81 h 81"/>
                <a:gd name="T4" fmla="*/ 9 w 32"/>
                <a:gd name="T5" fmla="*/ 30 h 81"/>
                <a:gd name="T6" fmla="*/ 0 w 32"/>
                <a:gd name="T7" fmla="*/ 30 h 81"/>
                <a:gd name="T8" fmla="*/ 0 w 32"/>
                <a:gd name="T9" fmla="*/ 25 h 81"/>
                <a:gd name="T10" fmla="*/ 9 w 32"/>
                <a:gd name="T11" fmla="*/ 25 h 81"/>
                <a:gd name="T12" fmla="*/ 9 w 32"/>
                <a:gd name="T13" fmla="*/ 17 h 81"/>
                <a:gd name="T14" fmla="*/ 13 w 32"/>
                <a:gd name="T15" fmla="*/ 4 h 81"/>
                <a:gd name="T16" fmla="*/ 25 w 32"/>
                <a:gd name="T17" fmla="*/ 0 h 81"/>
                <a:gd name="T18" fmla="*/ 32 w 32"/>
                <a:gd name="T19" fmla="*/ 1 h 81"/>
                <a:gd name="T20" fmla="*/ 31 w 32"/>
                <a:gd name="T21" fmla="*/ 6 h 81"/>
                <a:gd name="T22" fmla="*/ 25 w 32"/>
                <a:gd name="T23" fmla="*/ 5 h 81"/>
                <a:gd name="T24" fmla="*/ 18 w 32"/>
                <a:gd name="T25" fmla="*/ 8 h 81"/>
                <a:gd name="T26" fmla="*/ 15 w 32"/>
                <a:gd name="T27" fmla="*/ 17 h 81"/>
                <a:gd name="T28" fmla="*/ 15 w 32"/>
                <a:gd name="T29" fmla="*/ 25 h 81"/>
                <a:gd name="T30" fmla="*/ 28 w 32"/>
                <a:gd name="T31" fmla="*/ 25 h 81"/>
                <a:gd name="T32" fmla="*/ 28 w 32"/>
                <a:gd name="T33" fmla="*/ 30 h 81"/>
                <a:gd name="T34" fmla="*/ 15 w 32"/>
                <a:gd name="T35" fmla="*/ 30 h 81"/>
                <a:gd name="T36" fmla="*/ 15 w 32"/>
                <a:gd name="T3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81">
                  <a:moveTo>
                    <a:pt x="15" y="81"/>
                  </a:moveTo>
                  <a:lnTo>
                    <a:pt x="9" y="81"/>
                  </a:lnTo>
                  <a:lnTo>
                    <a:pt x="9" y="30"/>
                  </a:lnTo>
                  <a:lnTo>
                    <a:pt x="0" y="30"/>
                  </a:lnTo>
                  <a:lnTo>
                    <a:pt x="0" y="25"/>
                  </a:lnTo>
                  <a:lnTo>
                    <a:pt x="9" y="25"/>
                  </a:lnTo>
                  <a:lnTo>
                    <a:pt x="9" y="17"/>
                  </a:lnTo>
                  <a:cubicBezTo>
                    <a:pt x="9" y="12"/>
                    <a:pt x="10" y="7"/>
                    <a:pt x="13" y="4"/>
                  </a:cubicBezTo>
                  <a:cubicBezTo>
                    <a:pt x="16" y="1"/>
                    <a:pt x="20" y="0"/>
                    <a:pt x="25" y="0"/>
                  </a:cubicBezTo>
                  <a:cubicBezTo>
                    <a:pt x="27" y="0"/>
                    <a:pt x="29" y="0"/>
                    <a:pt x="32" y="1"/>
                  </a:cubicBezTo>
                  <a:lnTo>
                    <a:pt x="31" y="6"/>
                  </a:lnTo>
                  <a:cubicBezTo>
                    <a:pt x="29" y="5"/>
                    <a:pt x="27" y="5"/>
                    <a:pt x="25" y="5"/>
                  </a:cubicBezTo>
                  <a:cubicBezTo>
                    <a:pt x="22" y="5"/>
                    <a:pt x="19" y="6"/>
                    <a:pt x="18" y="8"/>
                  </a:cubicBezTo>
                  <a:cubicBezTo>
                    <a:pt x="16" y="10"/>
                    <a:pt x="15" y="13"/>
                    <a:pt x="15" y="17"/>
                  </a:cubicBezTo>
                  <a:lnTo>
                    <a:pt x="15" y="25"/>
                  </a:lnTo>
                  <a:lnTo>
                    <a:pt x="28" y="25"/>
                  </a:lnTo>
                  <a:lnTo>
                    <a:pt x="28" y="30"/>
                  </a:lnTo>
                  <a:lnTo>
                    <a:pt x="15" y="30"/>
                  </a:ln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48" name="Freeform 35"/>
            <p:cNvSpPr>
              <a:spLocks noEditPoints="1"/>
            </p:cNvSpPr>
            <p:nvPr/>
          </p:nvSpPr>
          <p:spPr bwMode="auto">
            <a:xfrm>
              <a:off x="2109" y="2225"/>
              <a:ext cx="43" cy="54"/>
            </a:xfrm>
            <a:custGeom>
              <a:avLst/>
              <a:gdLst>
                <a:gd name="T0" fmla="*/ 40 w 46"/>
                <a:gd name="T1" fmla="*/ 23 h 58"/>
                <a:gd name="T2" fmla="*/ 35 w 46"/>
                <a:gd name="T3" fmla="*/ 10 h 58"/>
                <a:gd name="T4" fmla="*/ 24 w 46"/>
                <a:gd name="T5" fmla="*/ 6 h 58"/>
                <a:gd name="T6" fmla="*/ 12 w 46"/>
                <a:gd name="T7" fmla="*/ 11 h 58"/>
                <a:gd name="T8" fmla="*/ 7 w 46"/>
                <a:gd name="T9" fmla="*/ 24 h 58"/>
                <a:gd name="T10" fmla="*/ 7 w 46"/>
                <a:gd name="T11" fmla="*/ 24 h 58"/>
                <a:gd name="T12" fmla="*/ 40 w 46"/>
                <a:gd name="T13" fmla="*/ 24 h 58"/>
                <a:gd name="T14" fmla="*/ 40 w 46"/>
                <a:gd name="T15" fmla="*/ 23 h 58"/>
                <a:gd name="T16" fmla="*/ 25 w 46"/>
                <a:gd name="T17" fmla="*/ 58 h 58"/>
                <a:gd name="T18" fmla="*/ 7 w 46"/>
                <a:gd name="T19" fmla="*/ 50 h 58"/>
                <a:gd name="T20" fmla="*/ 0 w 46"/>
                <a:gd name="T21" fmla="*/ 31 h 58"/>
                <a:gd name="T22" fmla="*/ 0 w 46"/>
                <a:gd name="T23" fmla="*/ 28 h 58"/>
                <a:gd name="T24" fmla="*/ 7 w 46"/>
                <a:gd name="T25" fmla="*/ 8 h 58"/>
                <a:gd name="T26" fmla="*/ 24 w 46"/>
                <a:gd name="T27" fmla="*/ 0 h 58"/>
                <a:gd name="T28" fmla="*/ 40 w 46"/>
                <a:gd name="T29" fmla="*/ 7 h 58"/>
                <a:gd name="T30" fmla="*/ 46 w 46"/>
                <a:gd name="T31" fmla="*/ 24 h 58"/>
                <a:gd name="T32" fmla="*/ 46 w 46"/>
                <a:gd name="T33" fmla="*/ 29 h 58"/>
                <a:gd name="T34" fmla="*/ 6 w 46"/>
                <a:gd name="T35" fmla="*/ 29 h 58"/>
                <a:gd name="T36" fmla="*/ 6 w 46"/>
                <a:gd name="T37" fmla="*/ 31 h 58"/>
                <a:gd name="T38" fmla="*/ 11 w 46"/>
                <a:gd name="T39" fmla="*/ 47 h 58"/>
                <a:gd name="T40" fmla="*/ 25 w 46"/>
                <a:gd name="T41" fmla="*/ 53 h 58"/>
                <a:gd name="T42" fmla="*/ 41 w 46"/>
                <a:gd name="T43" fmla="*/ 47 h 58"/>
                <a:gd name="T44" fmla="*/ 44 w 46"/>
                <a:gd name="T45" fmla="*/ 51 h 58"/>
                <a:gd name="T46" fmla="*/ 25 w 46"/>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8">
                  <a:moveTo>
                    <a:pt x="40" y="23"/>
                  </a:moveTo>
                  <a:cubicBezTo>
                    <a:pt x="40" y="18"/>
                    <a:pt x="38" y="14"/>
                    <a:pt x="35" y="10"/>
                  </a:cubicBezTo>
                  <a:cubicBezTo>
                    <a:pt x="32" y="7"/>
                    <a:pt x="29" y="6"/>
                    <a:pt x="24" y="6"/>
                  </a:cubicBezTo>
                  <a:cubicBezTo>
                    <a:pt x="19" y="6"/>
                    <a:pt x="15" y="7"/>
                    <a:pt x="12" y="11"/>
                  </a:cubicBezTo>
                  <a:cubicBezTo>
                    <a:pt x="9" y="14"/>
                    <a:pt x="7" y="19"/>
                    <a:pt x="7" y="24"/>
                  </a:cubicBezTo>
                  <a:lnTo>
                    <a:pt x="7" y="24"/>
                  </a:lnTo>
                  <a:lnTo>
                    <a:pt x="40" y="24"/>
                  </a:lnTo>
                  <a:lnTo>
                    <a:pt x="40" y="23"/>
                  </a:lnTo>
                  <a:close/>
                  <a:moveTo>
                    <a:pt x="25" y="58"/>
                  </a:moveTo>
                  <a:cubicBezTo>
                    <a:pt x="18" y="58"/>
                    <a:pt x="12" y="55"/>
                    <a:pt x="7" y="50"/>
                  </a:cubicBezTo>
                  <a:cubicBezTo>
                    <a:pt x="3" y="45"/>
                    <a:pt x="0" y="39"/>
                    <a:pt x="0" y="31"/>
                  </a:cubicBezTo>
                  <a:lnTo>
                    <a:pt x="0" y="28"/>
                  </a:lnTo>
                  <a:cubicBezTo>
                    <a:pt x="0" y="20"/>
                    <a:pt x="3" y="14"/>
                    <a:pt x="7" y="8"/>
                  </a:cubicBezTo>
                  <a:cubicBezTo>
                    <a:pt x="12" y="3"/>
                    <a:pt x="17" y="0"/>
                    <a:pt x="24" y="0"/>
                  </a:cubicBezTo>
                  <a:cubicBezTo>
                    <a:pt x="31" y="0"/>
                    <a:pt x="36" y="3"/>
                    <a:pt x="40" y="7"/>
                  </a:cubicBezTo>
                  <a:cubicBezTo>
                    <a:pt x="44" y="11"/>
                    <a:pt x="46" y="17"/>
                    <a:pt x="46" y="24"/>
                  </a:cubicBezTo>
                  <a:lnTo>
                    <a:pt x="46" y="29"/>
                  </a:lnTo>
                  <a:lnTo>
                    <a:pt x="6" y="29"/>
                  </a:lnTo>
                  <a:lnTo>
                    <a:pt x="6" y="31"/>
                  </a:lnTo>
                  <a:cubicBezTo>
                    <a:pt x="6" y="37"/>
                    <a:pt x="8" y="42"/>
                    <a:pt x="11" y="47"/>
                  </a:cubicBezTo>
                  <a:cubicBezTo>
                    <a:pt x="15" y="51"/>
                    <a:pt x="19" y="53"/>
                    <a:pt x="25" y="53"/>
                  </a:cubicBezTo>
                  <a:cubicBezTo>
                    <a:pt x="32" y="53"/>
                    <a:pt x="37" y="51"/>
                    <a:pt x="41" y="47"/>
                  </a:cubicBezTo>
                  <a:lnTo>
                    <a:pt x="44" y="51"/>
                  </a:lnTo>
                  <a:cubicBezTo>
                    <a:pt x="39" y="56"/>
                    <a:pt x="33" y="58"/>
                    <a:pt x="25"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49" name="Freeform 36"/>
            <p:cNvSpPr>
              <a:spLocks/>
            </p:cNvSpPr>
            <p:nvPr/>
          </p:nvSpPr>
          <p:spPr bwMode="auto">
            <a:xfrm>
              <a:off x="2163" y="2225"/>
              <a:ext cx="39" cy="53"/>
            </a:xfrm>
            <a:custGeom>
              <a:avLst/>
              <a:gdLst>
                <a:gd name="T0" fmla="*/ 0 w 42"/>
                <a:gd name="T1" fmla="*/ 1 h 57"/>
                <a:gd name="T2" fmla="*/ 5 w 42"/>
                <a:gd name="T3" fmla="*/ 1 h 57"/>
                <a:gd name="T4" fmla="*/ 6 w 42"/>
                <a:gd name="T5" fmla="*/ 11 h 57"/>
                <a:gd name="T6" fmla="*/ 24 w 42"/>
                <a:gd name="T7" fmla="*/ 0 h 57"/>
                <a:gd name="T8" fmla="*/ 38 w 42"/>
                <a:gd name="T9" fmla="*/ 6 h 57"/>
                <a:gd name="T10" fmla="*/ 42 w 42"/>
                <a:gd name="T11" fmla="*/ 23 h 57"/>
                <a:gd name="T12" fmla="*/ 42 w 42"/>
                <a:gd name="T13" fmla="*/ 57 h 57"/>
                <a:gd name="T14" fmla="*/ 36 w 42"/>
                <a:gd name="T15" fmla="*/ 57 h 57"/>
                <a:gd name="T16" fmla="*/ 36 w 42"/>
                <a:gd name="T17" fmla="*/ 23 h 57"/>
                <a:gd name="T18" fmla="*/ 33 w 42"/>
                <a:gd name="T19" fmla="*/ 10 h 57"/>
                <a:gd name="T20" fmla="*/ 23 w 42"/>
                <a:gd name="T21" fmla="*/ 6 h 57"/>
                <a:gd name="T22" fmla="*/ 12 w 42"/>
                <a:gd name="T23" fmla="*/ 9 h 57"/>
                <a:gd name="T24" fmla="*/ 6 w 42"/>
                <a:gd name="T25" fmla="*/ 18 h 57"/>
                <a:gd name="T26" fmla="*/ 6 w 42"/>
                <a:gd name="T27" fmla="*/ 57 h 57"/>
                <a:gd name="T28" fmla="*/ 0 w 42"/>
                <a:gd name="T29" fmla="*/ 57 h 57"/>
                <a:gd name="T30" fmla="*/ 0 w 42"/>
                <a:gd name="T31"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57">
                  <a:moveTo>
                    <a:pt x="0" y="1"/>
                  </a:moveTo>
                  <a:lnTo>
                    <a:pt x="5" y="1"/>
                  </a:lnTo>
                  <a:lnTo>
                    <a:pt x="6" y="11"/>
                  </a:lnTo>
                  <a:cubicBezTo>
                    <a:pt x="10" y="4"/>
                    <a:pt x="16" y="0"/>
                    <a:pt x="24" y="0"/>
                  </a:cubicBezTo>
                  <a:cubicBezTo>
                    <a:pt x="30" y="0"/>
                    <a:pt x="35" y="2"/>
                    <a:pt x="38" y="6"/>
                  </a:cubicBezTo>
                  <a:cubicBezTo>
                    <a:pt x="41" y="10"/>
                    <a:pt x="42" y="15"/>
                    <a:pt x="42" y="23"/>
                  </a:cubicBezTo>
                  <a:lnTo>
                    <a:pt x="42" y="57"/>
                  </a:lnTo>
                  <a:lnTo>
                    <a:pt x="36" y="57"/>
                  </a:lnTo>
                  <a:lnTo>
                    <a:pt x="36" y="23"/>
                  </a:lnTo>
                  <a:cubicBezTo>
                    <a:pt x="36" y="17"/>
                    <a:pt x="35" y="12"/>
                    <a:pt x="33" y="10"/>
                  </a:cubicBezTo>
                  <a:cubicBezTo>
                    <a:pt x="30" y="7"/>
                    <a:pt x="27" y="6"/>
                    <a:pt x="23" y="6"/>
                  </a:cubicBezTo>
                  <a:cubicBezTo>
                    <a:pt x="18" y="6"/>
                    <a:pt x="15" y="7"/>
                    <a:pt x="12" y="9"/>
                  </a:cubicBezTo>
                  <a:cubicBezTo>
                    <a:pt x="9" y="11"/>
                    <a:pt x="7" y="14"/>
                    <a:pt x="6" y="18"/>
                  </a:cubicBezTo>
                  <a:lnTo>
                    <a:pt x="6" y="57"/>
                  </a:lnTo>
                  <a:lnTo>
                    <a:pt x="0" y="57"/>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50" name="Freeform 37"/>
            <p:cNvSpPr>
              <a:spLocks noEditPoints="1"/>
            </p:cNvSpPr>
            <p:nvPr/>
          </p:nvSpPr>
          <p:spPr bwMode="auto">
            <a:xfrm>
              <a:off x="2215" y="2225"/>
              <a:ext cx="40" cy="54"/>
            </a:xfrm>
            <a:custGeom>
              <a:avLst/>
              <a:gdLst>
                <a:gd name="T0" fmla="*/ 17 w 44"/>
                <a:gd name="T1" fmla="*/ 58 h 58"/>
                <a:gd name="T2" fmla="*/ 4 w 44"/>
                <a:gd name="T3" fmla="*/ 54 h 58"/>
                <a:gd name="T4" fmla="*/ 0 w 44"/>
                <a:gd name="T5" fmla="*/ 42 h 58"/>
                <a:gd name="T6" fmla="*/ 6 w 44"/>
                <a:gd name="T7" fmla="*/ 30 h 58"/>
                <a:gd name="T8" fmla="*/ 24 w 44"/>
                <a:gd name="T9" fmla="*/ 25 h 58"/>
                <a:gd name="T10" fmla="*/ 36 w 44"/>
                <a:gd name="T11" fmla="*/ 25 h 58"/>
                <a:gd name="T12" fmla="*/ 36 w 44"/>
                <a:gd name="T13" fmla="*/ 18 h 58"/>
                <a:gd name="T14" fmla="*/ 33 w 44"/>
                <a:gd name="T15" fmla="*/ 9 h 58"/>
                <a:gd name="T16" fmla="*/ 22 w 44"/>
                <a:gd name="T17" fmla="*/ 6 h 58"/>
                <a:gd name="T18" fmla="*/ 11 w 44"/>
                <a:gd name="T19" fmla="*/ 9 h 58"/>
                <a:gd name="T20" fmla="*/ 7 w 44"/>
                <a:gd name="T21" fmla="*/ 17 h 58"/>
                <a:gd name="T22" fmla="*/ 1 w 44"/>
                <a:gd name="T23" fmla="*/ 17 h 58"/>
                <a:gd name="T24" fmla="*/ 1 w 44"/>
                <a:gd name="T25" fmla="*/ 16 h 58"/>
                <a:gd name="T26" fmla="*/ 7 w 44"/>
                <a:gd name="T27" fmla="*/ 5 h 58"/>
                <a:gd name="T28" fmla="*/ 22 w 44"/>
                <a:gd name="T29" fmla="*/ 0 h 58"/>
                <a:gd name="T30" fmla="*/ 37 w 44"/>
                <a:gd name="T31" fmla="*/ 5 h 58"/>
                <a:gd name="T32" fmla="*/ 43 w 44"/>
                <a:gd name="T33" fmla="*/ 19 h 58"/>
                <a:gd name="T34" fmla="*/ 43 w 44"/>
                <a:gd name="T35" fmla="*/ 46 h 58"/>
                <a:gd name="T36" fmla="*/ 44 w 44"/>
                <a:gd name="T37" fmla="*/ 57 h 58"/>
                <a:gd name="T38" fmla="*/ 38 w 44"/>
                <a:gd name="T39" fmla="*/ 57 h 58"/>
                <a:gd name="T40" fmla="*/ 36 w 44"/>
                <a:gd name="T41" fmla="*/ 48 h 58"/>
                <a:gd name="T42" fmla="*/ 28 w 44"/>
                <a:gd name="T43" fmla="*/ 55 h 58"/>
                <a:gd name="T44" fmla="*/ 17 w 44"/>
                <a:gd name="T45" fmla="*/ 58 h 58"/>
                <a:gd name="T46" fmla="*/ 6 w 44"/>
                <a:gd name="T47" fmla="*/ 42 h 58"/>
                <a:gd name="T48" fmla="*/ 9 w 44"/>
                <a:gd name="T49" fmla="*/ 50 h 58"/>
                <a:gd name="T50" fmla="*/ 18 w 44"/>
                <a:gd name="T51" fmla="*/ 53 h 58"/>
                <a:gd name="T52" fmla="*/ 29 w 44"/>
                <a:gd name="T53" fmla="*/ 50 h 58"/>
                <a:gd name="T54" fmla="*/ 36 w 44"/>
                <a:gd name="T55" fmla="*/ 42 h 58"/>
                <a:gd name="T56" fmla="*/ 36 w 44"/>
                <a:gd name="T57" fmla="*/ 30 h 58"/>
                <a:gd name="T58" fmla="*/ 24 w 44"/>
                <a:gd name="T59" fmla="*/ 30 h 58"/>
                <a:gd name="T60" fmla="*/ 11 w 44"/>
                <a:gd name="T61" fmla="*/ 34 h 58"/>
                <a:gd name="T62" fmla="*/ 6 w 44"/>
                <a:gd name="T63"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58">
                  <a:moveTo>
                    <a:pt x="17" y="58"/>
                  </a:moveTo>
                  <a:cubicBezTo>
                    <a:pt x="11" y="58"/>
                    <a:pt x="7" y="57"/>
                    <a:pt x="4" y="54"/>
                  </a:cubicBezTo>
                  <a:cubicBezTo>
                    <a:pt x="1" y="51"/>
                    <a:pt x="0" y="47"/>
                    <a:pt x="0" y="42"/>
                  </a:cubicBezTo>
                  <a:cubicBezTo>
                    <a:pt x="0" y="37"/>
                    <a:pt x="2" y="33"/>
                    <a:pt x="6" y="30"/>
                  </a:cubicBezTo>
                  <a:cubicBezTo>
                    <a:pt x="11" y="27"/>
                    <a:pt x="17" y="25"/>
                    <a:pt x="24" y="25"/>
                  </a:cubicBezTo>
                  <a:lnTo>
                    <a:pt x="36" y="25"/>
                  </a:lnTo>
                  <a:lnTo>
                    <a:pt x="36" y="18"/>
                  </a:lnTo>
                  <a:cubicBezTo>
                    <a:pt x="36" y="14"/>
                    <a:pt x="35" y="11"/>
                    <a:pt x="33" y="9"/>
                  </a:cubicBezTo>
                  <a:cubicBezTo>
                    <a:pt x="30" y="7"/>
                    <a:pt x="27" y="6"/>
                    <a:pt x="22" y="6"/>
                  </a:cubicBezTo>
                  <a:cubicBezTo>
                    <a:pt x="18" y="6"/>
                    <a:pt x="14" y="7"/>
                    <a:pt x="11" y="9"/>
                  </a:cubicBezTo>
                  <a:cubicBezTo>
                    <a:pt x="8" y="11"/>
                    <a:pt x="7" y="14"/>
                    <a:pt x="7" y="17"/>
                  </a:cubicBezTo>
                  <a:lnTo>
                    <a:pt x="1" y="17"/>
                  </a:lnTo>
                  <a:lnTo>
                    <a:pt x="1" y="16"/>
                  </a:lnTo>
                  <a:cubicBezTo>
                    <a:pt x="1" y="12"/>
                    <a:pt x="3" y="9"/>
                    <a:pt x="7" y="5"/>
                  </a:cubicBezTo>
                  <a:cubicBezTo>
                    <a:pt x="11" y="2"/>
                    <a:pt x="16" y="0"/>
                    <a:pt x="22" y="0"/>
                  </a:cubicBezTo>
                  <a:cubicBezTo>
                    <a:pt x="29" y="0"/>
                    <a:pt x="33" y="2"/>
                    <a:pt x="37" y="5"/>
                  </a:cubicBezTo>
                  <a:cubicBezTo>
                    <a:pt x="41" y="8"/>
                    <a:pt x="43" y="13"/>
                    <a:pt x="43" y="19"/>
                  </a:cubicBezTo>
                  <a:lnTo>
                    <a:pt x="43" y="46"/>
                  </a:lnTo>
                  <a:cubicBezTo>
                    <a:pt x="43" y="50"/>
                    <a:pt x="43" y="53"/>
                    <a:pt x="44" y="57"/>
                  </a:cubicBezTo>
                  <a:lnTo>
                    <a:pt x="38" y="57"/>
                  </a:lnTo>
                  <a:cubicBezTo>
                    <a:pt x="37" y="54"/>
                    <a:pt x="36" y="51"/>
                    <a:pt x="36" y="48"/>
                  </a:cubicBezTo>
                  <a:cubicBezTo>
                    <a:pt x="34" y="51"/>
                    <a:pt x="31" y="53"/>
                    <a:pt x="28" y="55"/>
                  </a:cubicBezTo>
                  <a:cubicBezTo>
                    <a:pt x="25" y="57"/>
                    <a:pt x="21" y="58"/>
                    <a:pt x="17" y="58"/>
                  </a:cubicBezTo>
                  <a:close/>
                  <a:moveTo>
                    <a:pt x="6" y="42"/>
                  </a:moveTo>
                  <a:cubicBezTo>
                    <a:pt x="6" y="45"/>
                    <a:pt x="7" y="48"/>
                    <a:pt x="9" y="50"/>
                  </a:cubicBezTo>
                  <a:cubicBezTo>
                    <a:pt x="11" y="52"/>
                    <a:pt x="14" y="53"/>
                    <a:pt x="18" y="53"/>
                  </a:cubicBezTo>
                  <a:cubicBezTo>
                    <a:pt x="22" y="53"/>
                    <a:pt x="26" y="52"/>
                    <a:pt x="29" y="50"/>
                  </a:cubicBezTo>
                  <a:cubicBezTo>
                    <a:pt x="32" y="48"/>
                    <a:pt x="35" y="45"/>
                    <a:pt x="36" y="42"/>
                  </a:cubicBezTo>
                  <a:lnTo>
                    <a:pt x="36" y="30"/>
                  </a:lnTo>
                  <a:lnTo>
                    <a:pt x="24" y="30"/>
                  </a:lnTo>
                  <a:cubicBezTo>
                    <a:pt x="19" y="30"/>
                    <a:pt x="14" y="31"/>
                    <a:pt x="11" y="34"/>
                  </a:cubicBezTo>
                  <a:cubicBezTo>
                    <a:pt x="7" y="36"/>
                    <a:pt x="6" y="39"/>
                    <a:pt x="6"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51" name="Freeform 38"/>
            <p:cNvSpPr>
              <a:spLocks noEditPoints="1"/>
            </p:cNvSpPr>
            <p:nvPr/>
          </p:nvSpPr>
          <p:spPr bwMode="auto">
            <a:xfrm>
              <a:off x="2269" y="2204"/>
              <a:ext cx="42" cy="75"/>
            </a:xfrm>
            <a:custGeom>
              <a:avLst/>
              <a:gdLst>
                <a:gd name="T0" fmla="*/ 22 w 45"/>
                <a:gd name="T1" fmla="*/ 29 h 81"/>
                <a:gd name="T2" fmla="*/ 6 w 45"/>
                <a:gd name="T3" fmla="*/ 40 h 81"/>
                <a:gd name="T4" fmla="*/ 6 w 45"/>
                <a:gd name="T5" fmla="*/ 65 h 81"/>
                <a:gd name="T6" fmla="*/ 22 w 45"/>
                <a:gd name="T7" fmla="*/ 76 h 81"/>
                <a:gd name="T8" fmla="*/ 34 w 45"/>
                <a:gd name="T9" fmla="*/ 70 h 81"/>
                <a:gd name="T10" fmla="*/ 38 w 45"/>
                <a:gd name="T11" fmla="*/ 54 h 81"/>
                <a:gd name="T12" fmla="*/ 38 w 45"/>
                <a:gd name="T13" fmla="*/ 53 h 81"/>
                <a:gd name="T14" fmla="*/ 34 w 45"/>
                <a:gd name="T15" fmla="*/ 35 h 81"/>
                <a:gd name="T16" fmla="*/ 22 w 45"/>
                <a:gd name="T17" fmla="*/ 29 h 81"/>
                <a:gd name="T18" fmla="*/ 23 w 45"/>
                <a:gd name="T19" fmla="*/ 81 h 81"/>
                <a:gd name="T20" fmla="*/ 6 w 45"/>
                <a:gd name="T21" fmla="*/ 72 h 81"/>
                <a:gd name="T22" fmla="*/ 5 w 45"/>
                <a:gd name="T23" fmla="*/ 80 h 81"/>
                <a:gd name="T24" fmla="*/ 0 w 45"/>
                <a:gd name="T25" fmla="*/ 80 h 81"/>
                <a:gd name="T26" fmla="*/ 0 w 45"/>
                <a:gd name="T27" fmla="*/ 0 h 81"/>
                <a:gd name="T28" fmla="*/ 6 w 45"/>
                <a:gd name="T29" fmla="*/ 0 h 81"/>
                <a:gd name="T30" fmla="*/ 6 w 45"/>
                <a:gd name="T31" fmla="*/ 33 h 81"/>
                <a:gd name="T32" fmla="*/ 23 w 45"/>
                <a:gd name="T33" fmla="*/ 23 h 81"/>
                <a:gd name="T34" fmla="*/ 39 w 45"/>
                <a:gd name="T35" fmla="*/ 31 h 81"/>
                <a:gd name="T36" fmla="*/ 45 w 45"/>
                <a:gd name="T37" fmla="*/ 53 h 81"/>
                <a:gd name="T38" fmla="*/ 45 w 45"/>
                <a:gd name="T39" fmla="*/ 54 h 81"/>
                <a:gd name="T40" fmla="*/ 39 w 45"/>
                <a:gd name="T41" fmla="*/ 74 h 81"/>
                <a:gd name="T42" fmla="*/ 23 w 45"/>
                <a:gd name="T4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81">
                  <a:moveTo>
                    <a:pt x="22" y="29"/>
                  </a:moveTo>
                  <a:cubicBezTo>
                    <a:pt x="14" y="29"/>
                    <a:pt x="9" y="33"/>
                    <a:pt x="6" y="40"/>
                  </a:cubicBezTo>
                  <a:lnTo>
                    <a:pt x="6" y="65"/>
                  </a:lnTo>
                  <a:cubicBezTo>
                    <a:pt x="9" y="72"/>
                    <a:pt x="14" y="76"/>
                    <a:pt x="22" y="76"/>
                  </a:cubicBezTo>
                  <a:cubicBezTo>
                    <a:pt x="28" y="76"/>
                    <a:pt x="32" y="74"/>
                    <a:pt x="34" y="70"/>
                  </a:cubicBezTo>
                  <a:cubicBezTo>
                    <a:pt x="37" y="66"/>
                    <a:pt x="38" y="61"/>
                    <a:pt x="38" y="54"/>
                  </a:cubicBezTo>
                  <a:lnTo>
                    <a:pt x="38" y="53"/>
                  </a:lnTo>
                  <a:cubicBezTo>
                    <a:pt x="38" y="45"/>
                    <a:pt x="37" y="40"/>
                    <a:pt x="34" y="35"/>
                  </a:cubicBezTo>
                  <a:cubicBezTo>
                    <a:pt x="31" y="31"/>
                    <a:pt x="27" y="29"/>
                    <a:pt x="22" y="29"/>
                  </a:cubicBezTo>
                  <a:close/>
                  <a:moveTo>
                    <a:pt x="23" y="81"/>
                  </a:moveTo>
                  <a:cubicBezTo>
                    <a:pt x="15" y="81"/>
                    <a:pt x="10" y="78"/>
                    <a:pt x="6" y="72"/>
                  </a:cubicBezTo>
                  <a:lnTo>
                    <a:pt x="5" y="80"/>
                  </a:lnTo>
                  <a:lnTo>
                    <a:pt x="0" y="80"/>
                  </a:lnTo>
                  <a:lnTo>
                    <a:pt x="0" y="0"/>
                  </a:lnTo>
                  <a:lnTo>
                    <a:pt x="6" y="0"/>
                  </a:lnTo>
                  <a:lnTo>
                    <a:pt x="6" y="33"/>
                  </a:lnTo>
                  <a:cubicBezTo>
                    <a:pt x="10" y="27"/>
                    <a:pt x="16" y="23"/>
                    <a:pt x="23" y="23"/>
                  </a:cubicBezTo>
                  <a:cubicBezTo>
                    <a:pt x="30" y="23"/>
                    <a:pt x="35" y="26"/>
                    <a:pt x="39" y="31"/>
                  </a:cubicBezTo>
                  <a:cubicBezTo>
                    <a:pt x="43" y="37"/>
                    <a:pt x="45" y="44"/>
                    <a:pt x="45" y="53"/>
                  </a:cubicBezTo>
                  <a:lnTo>
                    <a:pt x="45" y="54"/>
                  </a:lnTo>
                  <a:cubicBezTo>
                    <a:pt x="45" y="62"/>
                    <a:pt x="43" y="69"/>
                    <a:pt x="39" y="74"/>
                  </a:cubicBezTo>
                  <a:cubicBezTo>
                    <a:pt x="35" y="79"/>
                    <a:pt x="30" y="81"/>
                    <a:pt x="23"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52" name="Rectangle 39"/>
            <p:cNvSpPr>
              <a:spLocks noChangeArrowheads="1"/>
            </p:cNvSpPr>
            <p:nvPr/>
          </p:nvSpPr>
          <p:spPr bwMode="auto">
            <a:xfrm>
              <a:off x="2324" y="2204"/>
              <a:ext cx="5" cy="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53" name="Freeform 40"/>
            <p:cNvSpPr>
              <a:spLocks noEditPoints="1"/>
            </p:cNvSpPr>
            <p:nvPr/>
          </p:nvSpPr>
          <p:spPr bwMode="auto">
            <a:xfrm>
              <a:off x="2342" y="2225"/>
              <a:ext cx="42" cy="54"/>
            </a:xfrm>
            <a:custGeom>
              <a:avLst/>
              <a:gdLst>
                <a:gd name="T0" fmla="*/ 39 w 45"/>
                <a:gd name="T1" fmla="*/ 23 h 58"/>
                <a:gd name="T2" fmla="*/ 35 w 45"/>
                <a:gd name="T3" fmla="*/ 10 h 58"/>
                <a:gd name="T4" fmla="*/ 24 w 45"/>
                <a:gd name="T5" fmla="*/ 6 h 58"/>
                <a:gd name="T6" fmla="*/ 12 w 45"/>
                <a:gd name="T7" fmla="*/ 11 h 58"/>
                <a:gd name="T8" fmla="*/ 7 w 45"/>
                <a:gd name="T9" fmla="*/ 24 h 58"/>
                <a:gd name="T10" fmla="*/ 7 w 45"/>
                <a:gd name="T11" fmla="*/ 24 h 58"/>
                <a:gd name="T12" fmla="*/ 39 w 45"/>
                <a:gd name="T13" fmla="*/ 24 h 58"/>
                <a:gd name="T14" fmla="*/ 39 w 45"/>
                <a:gd name="T15" fmla="*/ 23 h 58"/>
                <a:gd name="T16" fmla="*/ 24 w 45"/>
                <a:gd name="T17" fmla="*/ 58 h 58"/>
                <a:gd name="T18" fmla="*/ 7 w 45"/>
                <a:gd name="T19" fmla="*/ 50 h 58"/>
                <a:gd name="T20" fmla="*/ 0 w 45"/>
                <a:gd name="T21" fmla="*/ 31 h 58"/>
                <a:gd name="T22" fmla="*/ 0 w 45"/>
                <a:gd name="T23" fmla="*/ 28 h 58"/>
                <a:gd name="T24" fmla="*/ 7 w 45"/>
                <a:gd name="T25" fmla="*/ 8 h 58"/>
                <a:gd name="T26" fmla="*/ 24 w 45"/>
                <a:gd name="T27" fmla="*/ 0 h 58"/>
                <a:gd name="T28" fmla="*/ 40 w 45"/>
                <a:gd name="T29" fmla="*/ 7 h 58"/>
                <a:gd name="T30" fmla="*/ 45 w 45"/>
                <a:gd name="T31" fmla="*/ 24 h 58"/>
                <a:gd name="T32" fmla="*/ 45 w 45"/>
                <a:gd name="T33" fmla="*/ 29 h 58"/>
                <a:gd name="T34" fmla="*/ 6 w 45"/>
                <a:gd name="T35" fmla="*/ 29 h 58"/>
                <a:gd name="T36" fmla="*/ 6 w 45"/>
                <a:gd name="T37" fmla="*/ 31 h 58"/>
                <a:gd name="T38" fmla="*/ 11 w 45"/>
                <a:gd name="T39" fmla="*/ 47 h 58"/>
                <a:gd name="T40" fmla="*/ 24 w 45"/>
                <a:gd name="T41" fmla="*/ 53 h 58"/>
                <a:gd name="T42" fmla="*/ 41 w 45"/>
                <a:gd name="T43" fmla="*/ 47 h 58"/>
                <a:gd name="T44" fmla="*/ 44 w 45"/>
                <a:gd name="T45" fmla="*/ 51 h 58"/>
                <a:gd name="T46" fmla="*/ 24 w 45"/>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58">
                  <a:moveTo>
                    <a:pt x="39" y="23"/>
                  </a:moveTo>
                  <a:cubicBezTo>
                    <a:pt x="39" y="18"/>
                    <a:pt x="38" y="14"/>
                    <a:pt x="35" y="10"/>
                  </a:cubicBezTo>
                  <a:cubicBezTo>
                    <a:pt x="32" y="7"/>
                    <a:pt x="28" y="6"/>
                    <a:pt x="24" y="6"/>
                  </a:cubicBezTo>
                  <a:cubicBezTo>
                    <a:pt x="19" y="6"/>
                    <a:pt x="15" y="7"/>
                    <a:pt x="12" y="11"/>
                  </a:cubicBezTo>
                  <a:cubicBezTo>
                    <a:pt x="9" y="14"/>
                    <a:pt x="7" y="19"/>
                    <a:pt x="7" y="24"/>
                  </a:cubicBezTo>
                  <a:lnTo>
                    <a:pt x="7" y="24"/>
                  </a:lnTo>
                  <a:lnTo>
                    <a:pt x="39" y="24"/>
                  </a:lnTo>
                  <a:lnTo>
                    <a:pt x="39" y="23"/>
                  </a:lnTo>
                  <a:close/>
                  <a:moveTo>
                    <a:pt x="24" y="58"/>
                  </a:moveTo>
                  <a:cubicBezTo>
                    <a:pt x="17" y="58"/>
                    <a:pt x="12" y="55"/>
                    <a:pt x="7" y="50"/>
                  </a:cubicBezTo>
                  <a:cubicBezTo>
                    <a:pt x="2" y="45"/>
                    <a:pt x="0" y="39"/>
                    <a:pt x="0" y="31"/>
                  </a:cubicBezTo>
                  <a:lnTo>
                    <a:pt x="0" y="28"/>
                  </a:lnTo>
                  <a:cubicBezTo>
                    <a:pt x="0" y="20"/>
                    <a:pt x="2" y="14"/>
                    <a:pt x="7" y="8"/>
                  </a:cubicBezTo>
                  <a:cubicBezTo>
                    <a:pt x="11" y="3"/>
                    <a:pt x="17" y="0"/>
                    <a:pt x="24" y="0"/>
                  </a:cubicBezTo>
                  <a:cubicBezTo>
                    <a:pt x="30" y="0"/>
                    <a:pt x="36" y="3"/>
                    <a:pt x="40" y="7"/>
                  </a:cubicBezTo>
                  <a:cubicBezTo>
                    <a:pt x="43" y="11"/>
                    <a:pt x="45" y="17"/>
                    <a:pt x="45" y="24"/>
                  </a:cubicBezTo>
                  <a:lnTo>
                    <a:pt x="45" y="29"/>
                  </a:lnTo>
                  <a:lnTo>
                    <a:pt x="6" y="29"/>
                  </a:lnTo>
                  <a:lnTo>
                    <a:pt x="6" y="31"/>
                  </a:lnTo>
                  <a:cubicBezTo>
                    <a:pt x="6" y="37"/>
                    <a:pt x="8" y="42"/>
                    <a:pt x="11" y="47"/>
                  </a:cubicBezTo>
                  <a:cubicBezTo>
                    <a:pt x="15" y="51"/>
                    <a:pt x="19" y="53"/>
                    <a:pt x="24" y="53"/>
                  </a:cubicBezTo>
                  <a:cubicBezTo>
                    <a:pt x="32" y="53"/>
                    <a:pt x="37" y="51"/>
                    <a:pt x="41" y="47"/>
                  </a:cubicBezTo>
                  <a:lnTo>
                    <a:pt x="44" y="51"/>
                  </a:lnTo>
                  <a:cubicBezTo>
                    <a:pt x="39" y="56"/>
                    <a:pt x="33" y="58"/>
                    <a:pt x="24"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54" name="Freeform 41"/>
            <p:cNvSpPr>
              <a:spLocks/>
            </p:cNvSpPr>
            <p:nvPr/>
          </p:nvSpPr>
          <p:spPr bwMode="auto">
            <a:xfrm>
              <a:off x="2393" y="2225"/>
              <a:ext cx="39" cy="54"/>
            </a:xfrm>
            <a:custGeom>
              <a:avLst/>
              <a:gdLst>
                <a:gd name="T0" fmla="*/ 22 w 42"/>
                <a:gd name="T1" fmla="*/ 53 h 58"/>
                <a:gd name="T2" fmla="*/ 22 w 42"/>
                <a:gd name="T3" fmla="*/ 53 h 58"/>
                <a:gd name="T4" fmla="*/ 32 w 42"/>
                <a:gd name="T5" fmla="*/ 50 h 58"/>
                <a:gd name="T6" fmla="*/ 36 w 42"/>
                <a:gd name="T7" fmla="*/ 43 h 58"/>
                <a:gd name="T8" fmla="*/ 33 w 42"/>
                <a:gd name="T9" fmla="*/ 36 h 58"/>
                <a:gd name="T10" fmla="*/ 21 w 42"/>
                <a:gd name="T11" fmla="*/ 31 h 58"/>
                <a:gd name="T12" fmla="*/ 6 w 42"/>
                <a:gd name="T13" fmla="*/ 25 h 58"/>
                <a:gd name="T14" fmla="*/ 2 w 42"/>
                <a:gd name="T15" fmla="*/ 15 h 58"/>
                <a:gd name="T16" fmla="*/ 7 w 42"/>
                <a:gd name="T17" fmla="*/ 5 h 58"/>
                <a:gd name="T18" fmla="*/ 22 w 42"/>
                <a:gd name="T19" fmla="*/ 0 h 58"/>
                <a:gd name="T20" fmla="*/ 36 w 42"/>
                <a:gd name="T21" fmla="*/ 5 h 58"/>
                <a:gd name="T22" fmla="*/ 41 w 42"/>
                <a:gd name="T23" fmla="*/ 17 h 58"/>
                <a:gd name="T24" fmla="*/ 41 w 42"/>
                <a:gd name="T25" fmla="*/ 17 h 58"/>
                <a:gd name="T26" fmla="*/ 36 w 42"/>
                <a:gd name="T27" fmla="*/ 17 h 58"/>
                <a:gd name="T28" fmla="*/ 32 w 42"/>
                <a:gd name="T29" fmla="*/ 9 h 58"/>
                <a:gd name="T30" fmla="*/ 21 w 42"/>
                <a:gd name="T31" fmla="*/ 6 h 58"/>
                <a:gd name="T32" fmla="*/ 11 w 42"/>
                <a:gd name="T33" fmla="*/ 8 h 58"/>
                <a:gd name="T34" fmla="*/ 8 w 42"/>
                <a:gd name="T35" fmla="*/ 15 h 58"/>
                <a:gd name="T36" fmla="*/ 11 w 42"/>
                <a:gd name="T37" fmla="*/ 22 h 58"/>
                <a:gd name="T38" fmla="*/ 23 w 42"/>
                <a:gd name="T39" fmla="*/ 26 h 58"/>
                <a:gd name="T40" fmla="*/ 37 w 42"/>
                <a:gd name="T41" fmla="*/ 32 h 58"/>
                <a:gd name="T42" fmla="*/ 42 w 42"/>
                <a:gd name="T43" fmla="*/ 43 h 58"/>
                <a:gd name="T44" fmla="*/ 36 w 42"/>
                <a:gd name="T45" fmla="*/ 54 h 58"/>
                <a:gd name="T46" fmla="*/ 21 w 42"/>
                <a:gd name="T47" fmla="*/ 58 h 58"/>
                <a:gd name="T48" fmla="*/ 6 w 42"/>
                <a:gd name="T49" fmla="*/ 53 h 58"/>
                <a:gd name="T50" fmla="*/ 0 w 42"/>
                <a:gd name="T51" fmla="*/ 42 h 58"/>
                <a:gd name="T52" fmla="*/ 0 w 42"/>
                <a:gd name="T53" fmla="*/ 41 h 58"/>
                <a:gd name="T54" fmla="*/ 6 w 42"/>
                <a:gd name="T55" fmla="*/ 41 h 58"/>
                <a:gd name="T56" fmla="*/ 11 w 42"/>
                <a:gd name="T57" fmla="*/ 50 h 58"/>
                <a:gd name="T58" fmla="*/ 22 w 42"/>
                <a:gd name="T59" fmla="*/ 5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58">
                  <a:moveTo>
                    <a:pt x="22" y="53"/>
                  </a:moveTo>
                  <a:lnTo>
                    <a:pt x="22" y="53"/>
                  </a:lnTo>
                  <a:cubicBezTo>
                    <a:pt x="26" y="53"/>
                    <a:pt x="29" y="52"/>
                    <a:pt x="32" y="50"/>
                  </a:cubicBezTo>
                  <a:cubicBezTo>
                    <a:pt x="35" y="48"/>
                    <a:pt x="36" y="46"/>
                    <a:pt x="36" y="43"/>
                  </a:cubicBezTo>
                  <a:cubicBezTo>
                    <a:pt x="36" y="40"/>
                    <a:pt x="35" y="38"/>
                    <a:pt x="33" y="36"/>
                  </a:cubicBezTo>
                  <a:cubicBezTo>
                    <a:pt x="30" y="34"/>
                    <a:pt x="27" y="32"/>
                    <a:pt x="21" y="31"/>
                  </a:cubicBezTo>
                  <a:cubicBezTo>
                    <a:pt x="14" y="30"/>
                    <a:pt x="9" y="28"/>
                    <a:pt x="6" y="25"/>
                  </a:cubicBezTo>
                  <a:cubicBezTo>
                    <a:pt x="3" y="23"/>
                    <a:pt x="2" y="20"/>
                    <a:pt x="2" y="15"/>
                  </a:cubicBezTo>
                  <a:cubicBezTo>
                    <a:pt x="2" y="11"/>
                    <a:pt x="4" y="8"/>
                    <a:pt x="7" y="5"/>
                  </a:cubicBezTo>
                  <a:cubicBezTo>
                    <a:pt x="11" y="2"/>
                    <a:pt x="16" y="0"/>
                    <a:pt x="22" y="0"/>
                  </a:cubicBezTo>
                  <a:cubicBezTo>
                    <a:pt x="28" y="0"/>
                    <a:pt x="32" y="2"/>
                    <a:pt x="36" y="5"/>
                  </a:cubicBezTo>
                  <a:cubicBezTo>
                    <a:pt x="40" y="8"/>
                    <a:pt x="42" y="12"/>
                    <a:pt x="41" y="17"/>
                  </a:cubicBezTo>
                  <a:lnTo>
                    <a:pt x="41" y="17"/>
                  </a:lnTo>
                  <a:lnTo>
                    <a:pt x="36" y="17"/>
                  </a:lnTo>
                  <a:cubicBezTo>
                    <a:pt x="36" y="14"/>
                    <a:pt x="34" y="11"/>
                    <a:pt x="32" y="9"/>
                  </a:cubicBezTo>
                  <a:cubicBezTo>
                    <a:pt x="29" y="7"/>
                    <a:pt x="26" y="6"/>
                    <a:pt x="21" y="6"/>
                  </a:cubicBezTo>
                  <a:cubicBezTo>
                    <a:pt x="17" y="6"/>
                    <a:pt x="14" y="7"/>
                    <a:pt x="11" y="8"/>
                  </a:cubicBezTo>
                  <a:cubicBezTo>
                    <a:pt x="9" y="10"/>
                    <a:pt x="8" y="13"/>
                    <a:pt x="8" y="15"/>
                  </a:cubicBezTo>
                  <a:cubicBezTo>
                    <a:pt x="8" y="18"/>
                    <a:pt x="9" y="20"/>
                    <a:pt x="11" y="22"/>
                  </a:cubicBezTo>
                  <a:cubicBezTo>
                    <a:pt x="13" y="24"/>
                    <a:pt x="17" y="25"/>
                    <a:pt x="23" y="26"/>
                  </a:cubicBezTo>
                  <a:cubicBezTo>
                    <a:pt x="29" y="28"/>
                    <a:pt x="34" y="30"/>
                    <a:pt x="37" y="32"/>
                  </a:cubicBezTo>
                  <a:cubicBezTo>
                    <a:pt x="40" y="35"/>
                    <a:pt x="42" y="38"/>
                    <a:pt x="42" y="43"/>
                  </a:cubicBezTo>
                  <a:cubicBezTo>
                    <a:pt x="42" y="47"/>
                    <a:pt x="40" y="51"/>
                    <a:pt x="36" y="54"/>
                  </a:cubicBezTo>
                  <a:cubicBezTo>
                    <a:pt x="33" y="57"/>
                    <a:pt x="28" y="58"/>
                    <a:pt x="21" y="58"/>
                  </a:cubicBezTo>
                  <a:cubicBezTo>
                    <a:pt x="15" y="58"/>
                    <a:pt x="10" y="56"/>
                    <a:pt x="6" y="53"/>
                  </a:cubicBezTo>
                  <a:cubicBezTo>
                    <a:pt x="2" y="50"/>
                    <a:pt x="0" y="46"/>
                    <a:pt x="0" y="42"/>
                  </a:cubicBezTo>
                  <a:lnTo>
                    <a:pt x="0" y="41"/>
                  </a:lnTo>
                  <a:lnTo>
                    <a:pt x="6" y="41"/>
                  </a:lnTo>
                  <a:cubicBezTo>
                    <a:pt x="6" y="45"/>
                    <a:pt x="8" y="48"/>
                    <a:pt x="11" y="50"/>
                  </a:cubicBezTo>
                  <a:cubicBezTo>
                    <a:pt x="14" y="52"/>
                    <a:pt x="17" y="53"/>
                    <a:pt x="22"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55" name="Freeform 42"/>
            <p:cNvSpPr>
              <a:spLocks/>
            </p:cNvSpPr>
            <p:nvPr/>
          </p:nvSpPr>
          <p:spPr bwMode="auto">
            <a:xfrm>
              <a:off x="2082" y="1792"/>
              <a:ext cx="24" cy="52"/>
            </a:xfrm>
            <a:custGeom>
              <a:avLst/>
              <a:gdLst>
                <a:gd name="T0" fmla="*/ 6 w 26"/>
                <a:gd name="T1" fmla="*/ 56 h 56"/>
                <a:gd name="T2" fmla="*/ 0 w 26"/>
                <a:gd name="T3" fmla="*/ 56 h 56"/>
                <a:gd name="T4" fmla="*/ 0 w 26"/>
                <a:gd name="T5" fmla="*/ 1 h 56"/>
                <a:gd name="T6" fmla="*/ 5 w 26"/>
                <a:gd name="T7" fmla="*/ 1 h 56"/>
                <a:gd name="T8" fmla="*/ 6 w 26"/>
                <a:gd name="T9" fmla="*/ 10 h 56"/>
                <a:gd name="T10" fmla="*/ 6 w 26"/>
                <a:gd name="T11" fmla="*/ 11 h 56"/>
                <a:gd name="T12" fmla="*/ 22 w 26"/>
                <a:gd name="T13" fmla="*/ 0 h 56"/>
                <a:gd name="T14" fmla="*/ 26 w 26"/>
                <a:gd name="T15" fmla="*/ 0 h 56"/>
                <a:gd name="T16" fmla="*/ 25 w 26"/>
                <a:gd name="T17" fmla="*/ 6 h 56"/>
                <a:gd name="T18" fmla="*/ 21 w 26"/>
                <a:gd name="T19" fmla="*/ 6 h 56"/>
                <a:gd name="T20" fmla="*/ 11 w 26"/>
                <a:gd name="T21" fmla="*/ 9 h 56"/>
                <a:gd name="T22" fmla="*/ 6 w 26"/>
                <a:gd name="T23" fmla="*/ 18 h 56"/>
                <a:gd name="T24" fmla="*/ 6 w 26"/>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56">
                  <a:moveTo>
                    <a:pt x="6" y="56"/>
                  </a:moveTo>
                  <a:lnTo>
                    <a:pt x="0" y="56"/>
                  </a:lnTo>
                  <a:lnTo>
                    <a:pt x="0" y="1"/>
                  </a:lnTo>
                  <a:lnTo>
                    <a:pt x="5" y="1"/>
                  </a:lnTo>
                  <a:lnTo>
                    <a:pt x="6" y="10"/>
                  </a:lnTo>
                  <a:lnTo>
                    <a:pt x="6" y="11"/>
                  </a:lnTo>
                  <a:cubicBezTo>
                    <a:pt x="9" y="3"/>
                    <a:pt x="15" y="0"/>
                    <a:pt x="22" y="0"/>
                  </a:cubicBezTo>
                  <a:cubicBezTo>
                    <a:pt x="24" y="0"/>
                    <a:pt x="25" y="0"/>
                    <a:pt x="26" y="0"/>
                  </a:cubicBezTo>
                  <a:lnTo>
                    <a:pt x="25" y="6"/>
                  </a:lnTo>
                  <a:lnTo>
                    <a:pt x="21" y="6"/>
                  </a:lnTo>
                  <a:cubicBezTo>
                    <a:pt x="17" y="6"/>
                    <a:pt x="14" y="7"/>
                    <a:pt x="11" y="9"/>
                  </a:cubicBezTo>
                  <a:cubicBezTo>
                    <a:pt x="9" y="11"/>
                    <a:pt x="7" y="14"/>
                    <a:pt x="6" y="18"/>
                  </a:cubicBezTo>
                  <a:lnTo>
                    <a:pt x="6"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56" name="Freeform 43"/>
            <p:cNvSpPr>
              <a:spLocks noEditPoints="1"/>
            </p:cNvSpPr>
            <p:nvPr/>
          </p:nvSpPr>
          <p:spPr bwMode="auto">
            <a:xfrm>
              <a:off x="2111" y="1792"/>
              <a:ext cx="42" cy="53"/>
            </a:xfrm>
            <a:custGeom>
              <a:avLst/>
              <a:gdLst>
                <a:gd name="T0" fmla="*/ 39 w 45"/>
                <a:gd name="T1" fmla="*/ 22 h 57"/>
                <a:gd name="T2" fmla="*/ 35 w 45"/>
                <a:gd name="T3" fmla="*/ 10 h 57"/>
                <a:gd name="T4" fmla="*/ 24 w 45"/>
                <a:gd name="T5" fmla="*/ 5 h 57"/>
                <a:gd name="T6" fmla="*/ 12 w 45"/>
                <a:gd name="T7" fmla="*/ 10 h 57"/>
                <a:gd name="T8" fmla="*/ 7 w 45"/>
                <a:gd name="T9" fmla="*/ 23 h 57"/>
                <a:gd name="T10" fmla="*/ 7 w 45"/>
                <a:gd name="T11" fmla="*/ 24 h 57"/>
                <a:gd name="T12" fmla="*/ 39 w 45"/>
                <a:gd name="T13" fmla="*/ 24 h 57"/>
                <a:gd name="T14" fmla="*/ 39 w 45"/>
                <a:gd name="T15" fmla="*/ 22 h 57"/>
                <a:gd name="T16" fmla="*/ 24 w 45"/>
                <a:gd name="T17" fmla="*/ 57 h 57"/>
                <a:gd name="T18" fmla="*/ 7 w 45"/>
                <a:gd name="T19" fmla="*/ 50 h 57"/>
                <a:gd name="T20" fmla="*/ 0 w 45"/>
                <a:gd name="T21" fmla="*/ 30 h 57"/>
                <a:gd name="T22" fmla="*/ 0 w 45"/>
                <a:gd name="T23" fmla="*/ 27 h 57"/>
                <a:gd name="T24" fmla="*/ 7 w 45"/>
                <a:gd name="T25" fmla="*/ 8 h 57"/>
                <a:gd name="T26" fmla="*/ 24 w 45"/>
                <a:gd name="T27" fmla="*/ 0 h 57"/>
                <a:gd name="T28" fmla="*/ 40 w 45"/>
                <a:gd name="T29" fmla="*/ 6 h 57"/>
                <a:gd name="T30" fmla="*/ 45 w 45"/>
                <a:gd name="T31" fmla="*/ 23 h 57"/>
                <a:gd name="T32" fmla="*/ 45 w 45"/>
                <a:gd name="T33" fmla="*/ 29 h 57"/>
                <a:gd name="T34" fmla="*/ 6 w 45"/>
                <a:gd name="T35" fmla="*/ 29 h 57"/>
                <a:gd name="T36" fmla="*/ 6 w 45"/>
                <a:gd name="T37" fmla="*/ 30 h 57"/>
                <a:gd name="T38" fmla="*/ 11 w 45"/>
                <a:gd name="T39" fmla="*/ 46 h 57"/>
                <a:gd name="T40" fmla="*/ 24 w 45"/>
                <a:gd name="T41" fmla="*/ 52 h 57"/>
                <a:gd name="T42" fmla="*/ 41 w 45"/>
                <a:gd name="T43" fmla="*/ 46 h 57"/>
                <a:gd name="T44" fmla="*/ 44 w 45"/>
                <a:gd name="T45" fmla="*/ 50 h 57"/>
                <a:gd name="T46" fmla="*/ 24 w 45"/>
                <a:gd name="T4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57">
                  <a:moveTo>
                    <a:pt x="39" y="22"/>
                  </a:moveTo>
                  <a:cubicBezTo>
                    <a:pt x="39" y="17"/>
                    <a:pt x="38" y="13"/>
                    <a:pt x="35" y="10"/>
                  </a:cubicBezTo>
                  <a:cubicBezTo>
                    <a:pt x="32" y="7"/>
                    <a:pt x="29" y="5"/>
                    <a:pt x="24" y="5"/>
                  </a:cubicBezTo>
                  <a:cubicBezTo>
                    <a:pt x="19" y="5"/>
                    <a:pt x="15" y="7"/>
                    <a:pt x="12" y="10"/>
                  </a:cubicBezTo>
                  <a:cubicBezTo>
                    <a:pt x="9" y="14"/>
                    <a:pt x="7" y="18"/>
                    <a:pt x="7" y="23"/>
                  </a:cubicBezTo>
                  <a:lnTo>
                    <a:pt x="7" y="24"/>
                  </a:lnTo>
                  <a:lnTo>
                    <a:pt x="39" y="24"/>
                  </a:lnTo>
                  <a:lnTo>
                    <a:pt x="39" y="22"/>
                  </a:lnTo>
                  <a:close/>
                  <a:moveTo>
                    <a:pt x="24" y="57"/>
                  </a:moveTo>
                  <a:cubicBezTo>
                    <a:pt x="17" y="57"/>
                    <a:pt x="12" y="55"/>
                    <a:pt x="7" y="50"/>
                  </a:cubicBezTo>
                  <a:cubicBezTo>
                    <a:pt x="2" y="45"/>
                    <a:pt x="0" y="38"/>
                    <a:pt x="0" y="30"/>
                  </a:cubicBezTo>
                  <a:lnTo>
                    <a:pt x="0" y="27"/>
                  </a:lnTo>
                  <a:cubicBezTo>
                    <a:pt x="0" y="19"/>
                    <a:pt x="2" y="13"/>
                    <a:pt x="7" y="8"/>
                  </a:cubicBezTo>
                  <a:cubicBezTo>
                    <a:pt x="11" y="2"/>
                    <a:pt x="17" y="0"/>
                    <a:pt x="24" y="0"/>
                  </a:cubicBezTo>
                  <a:cubicBezTo>
                    <a:pt x="30" y="0"/>
                    <a:pt x="36" y="2"/>
                    <a:pt x="40" y="6"/>
                  </a:cubicBezTo>
                  <a:cubicBezTo>
                    <a:pt x="44" y="10"/>
                    <a:pt x="45" y="16"/>
                    <a:pt x="45" y="23"/>
                  </a:cubicBezTo>
                  <a:lnTo>
                    <a:pt x="45" y="29"/>
                  </a:lnTo>
                  <a:lnTo>
                    <a:pt x="6" y="29"/>
                  </a:lnTo>
                  <a:lnTo>
                    <a:pt x="6" y="30"/>
                  </a:lnTo>
                  <a:cubicBezTo>
                    <a:pt x="6" y="37"/>
                    <a:pt x="8" y="42"/>
                    <a:pt x="11" y="46"/>
                  </a:cubicBezTo>
                  <a:cubicBezTo>
                    <a:pt x="15" y="50"/>
                    <a:pt x="19" y="52"/>
                    <a:pt x="24" y="52"/>
                  </a:cubicBezTo>
                  <a:cubicBezTo>
                    <a:pt x="32" y="52"/>
                    <a:pt x="37" y="50"/>
                    <a:pt x="41" y="46"/>
                  </a:cubicBezTo>
                  <a:lnTo>
                    <a:pt x="44" y="50"/>
                  </a:lnTo>
                  <a:cubicBezTo>
                    <a:pt x="39" y="55"/>
                    <a:pt x="33" y="57"/>
                    <a:pt x="24"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57" name="Freeform 44"/>
            <p:cNvSpPr>
              <a:spLocks/>
            </p:cNvSpPr>
            <p:nvPr/>
          </p:nvSpPr>
          <p:spPr bwMode="auto">
            <a:xfrm>
              <a:off x="2162" y="1792"/>
              <a:ext cx="39" cy="53"/>
            </a:xfrm>
            <a:custGeom>
              <a:avLst/>
              <a:gdLst>
                <a:gd name="T0" fmla="*/ 22 w 42"/>
                <a:gd name="T1" fmla="*/ 52 h 57"/>
                <a:gd name="T2" fmla="*/ 22 w 42"/>
                <a:gd name="T3" fmla="*/ 52 h 57"/>
                <a:gd name="T4" fmla="*/ 32 w 42"/>
                <a:gd name="T5" fmla="*/ 49 h 57"/>
                <a:gd name="T6" fmla="*/ 36 w 42"/>
                <a:gd name="T7" fmla="*/ 42 h 57"/>
                <a:gd name="T8" fmla="*/ 33 w 42"/>
                <a:gd name="T9" fmla="*/ 35 h 57"/>
                <a:gd name="T10" fmla="*/ 21 w 42"/>
                <a:gd name="T11" fmla="*/ 31 h 57"/>
                <a:gd name="T12" fmla="*/ 6 w 42"/>
                <a:gd name="T13" fmla="*/ 25 h 57"/>
                <a:gd name="T14" fmla="*/ 2 w 42"/>
                <a:gd name="T15" fmla="*/ 15 h 57"/>
                <a:gd name="T16" fmla="*/ 7 w 42"/>
                <a:gd name="T17" fmla="*/ 4 h 57"/>
                <a:gd name="T18" fmla="*/ 22 w 42"/>
                <a:gd name="T19" fmla="*/ 0 h 57"/>
                <a:gd name="T20" fmla="*/ 36 w 42"/>
                <a:gd name="T21" fmla="*/ 4 h 57"/>
                <a:gd name="T22" fmla="*/ 41 w 42"/>
                <a:gd name="T23" fmla="*/ 16 h 57"/>
                <a:gd name="T24" fmla="*/ 41 w 42"/>
                <a:gd name="T25" fmla="*/ 16 h 57"/>
                <a:gd name="T26" fmla="*/ 36 w 42"/>
                <a:gd name="T27" fmla="*/ 16 h 57"/>
                <a:gd name="T28" fmla="*/ 32 w 42"/>
                <a:gd name="T29" fmla="*/ 8 h 57"/>
                <a:gd name="T30" fmla="*/ 21 w 42"/>
                <a:gd name="T31" fmla="*/ 5 h 57"/>
                <a:gd name="T32" fmla="*/ 11 w 42"/>
                <a:gd name="T33" fmla="*/ 8 h 57"/>
                <a:gd name="T34" fmla="*/ 8 w 42"/>
                <a:gd name="T35" fmla="*/ 15 h 57"/>
                <a:gd name="T36" fmla="*/ 11 w 42"/>
                <a:gd name="T37" fmla="*/ 21 h 57"/>
                <a:gd name="T38" fmla="*/ 23 w 42"/>
                <a:gd name="T39" fmla="*/ 26 h 57"/>
                <a:gd name="T40" fmla="*/ 37 w 42"/>
                <a:gd name="T41" fmla="*/ 32 h 57"/>
                <a:gd name="T42" fmla="*/ 42 w 42"/>
                <a:gd name="T43" fmla="*/ 42 h 57"/>
                <a:gd name="T44" fmla="*/ 37 w 42"/>
                <a:gd name="T45" fmla="*/ 53 h 57"/>
                <a:gd name="T46" fmla="*/ 21 w 42"/>
                <a:gd name="T47" fmla="*/ 57 h 57"/>
                <a:gd name="T48" fmla="*/ 6 w 42"/>
                <a:gd name="T49" fmla="*/ 53 h 57"/>
                <a:gd name="T50" fmla="*/ 0 w 42"/>
                <a:gd name="T51" fmla="*/ 41 h 57"/>
                <a:gd name="T52" fmla="*/ 0 w 42"/>
                <a:gd name="T53" fmla="*/ 41 h 57"/>
                <a:gd name="T54" fmla="*/ 6 w 42"/>
                <a:gd name="T55" fmla="*/ 41 h 57"/>
                <a:gd name="T56" fmla="*/ 11 w 42"/>
                <a:gd name="T57" fmla="*/ 49 h 57"/>
                <a:gd name="T58" fmla="*/ 22 w 42"/>
                <a:gd name="T59" fmla="*/ 5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57">
                  <a:moveTo>
                    <a:pt x="22" y="52"/>
                  </a:moveTo>
                  <a:lnTo>
                    <a:pt x="22" y="52"/>
                  </a:lnTo>
                  <a:cubicBezTo>
                    <a:pt x="26" y="52"/>
                    <a:pt x="29" y="51"/>
                    <a:pt x="32" y="49"/>
                  </a:cubicBezTo>
                  <a:cubicBezTo>
                    <a:pt x="35" y="47"/>
                    <a:pt x="36" y="45"/>
                    <a:pt x="36" y="42"/>
                  </a:cubicBezTo>
                  <a:cubicBezTo>
                    <a:pt x="36" y="39"/>
                    <a:pt x="35" y="37"/>
                    <a:pt x="33" y="35"/>
                  </a:cubicBezTo>
                  <a:cubicBezTo>
                    <a:pt x="30" y="33"/>
                    <a:pt x="27" y="32"/>
                    <a:pt x="21" y="31"/>
                  </a:cubicBezTo>
                  <a:cubicBezTo>
                    <a:pt x="14" y="29"/>
                    <a:pt x="9" y="27"/>
                    <a:pt x="6" y="25"/>
                  </a:cubicBezTo>
                  <a:cubicBezTo>
                    <a:pt x="3" y="22"/>
                    <a:pt x="2" y="19"/>
                    <a:pt x="2" y="15"/>
                  </a:cubicBezTo>
                  <a:cubicBezTo>
                    <a:pt x="2" y="11"/>
                    <a:pt x="4" y="7"/>
                    <a:pt x="7" y="4"/>
                  </a:cubicBezTo>
                  <a:cubicBezTo>
                    <a:pt x="11" y="1"/>
                    <a:pt x="16" y="0"/>
                    <a:pt x="22" y="0"/>
                  </a:cubicBezTo>
                  <a:cubicBezTo>
                    <a:pt x="28" y="0"/>
                    <a:pt x="33" y="1"/>
                    <a:pt x="36" y="4"/>
                  </a:cubicBezTo>
                  <a:cubicBezTo>
                    <a:pt x="40" y="7"/>
                    <a:pt x="42" y="11"/>
                    <a:pt x="41" y="16"/>
                  </a:cubicBezTo>
                  <a:lnTo>
                    <a:pt x="41" y="16"/>
                  </a:lnTo>
                  <a:lnTo>
                    <a:pt x="36" y="16"/>
                  </a:lnTo>
                  <a:cubicBezTo>
                    <a:pt x="36" y="13"/>
                    <a:pt x="34" y="11"/>
                    <a:pt x="32" y="8"/>
                  </a:cubicBezTo>
                  <a:cubicBezTo>
                    <a:pt x="29" y="6"/>
                    <a:pt x="26" y="5"/>
                    <a:pt x="21" y="5"/>
                  </a:cubicBezTo>
                  <a:cubicBezTo>
                    <a:pt x="17" y="5"/>
                    <a:pt x="14" y="6"/>
                    <a:pt x="11" y="8"/>
                  </a:cubicBezTo>
                  <a:cubicBezTo>
                    <a:pt x="9" y="10"/>
                    <a:pt x="8" y="12"/>
                    <a:pt x="8" y="15"/>
                  </a:cubicBezTo>
                  <a:cubicBezTo>
                    <a:pt x="8" y="17"/>
                    <a:pt x="9" y="20"/>
                    <a:pt x="11" y="21"/>
                  </a:cubicBezTo>
                  <a:cubicBezTo>
                    <a:pt x="13" y="23"/>
                    <a:pt x="17" y="24"/>
                    <a:pt x="23" y="26"/>
                  </a:cubicBezTo>
                  <a:cubicBezTo>
                    <a:pt x="29" y="27"/>
                    <a:pt x="34" y="29"/>
                    <a:pt x="37" y="32"/>
                  </a:cubicBezTo>
                  <a:cubicBezTo>
                    <a:pt x="41" y="34"/>
                    <a:pt x="42" y="38"/>
                    <a:pt x="42" y="42"/>
                  </a:cubicBezTo>
                  <a:cubicBezTo>
                    <a:pt x="42" y="47"/>
                    <a:pt x="40" y="50"/>
                    <a:pt x="37" y="53"/>
                  </a:cubicBezTo>
                  <a:cubicBezTo>
                    <a:pt x="33" y="56"/>
                    <a:pt x="28" y="57"/>
                    <a:pt x="21" y="57"/>
                  </a:cubicBezTo>
                  <a:cubicBezTo>
                    <a:pt x="15" y="57"/>
                    <a:pt x="10" y="56"/>
                    <a:pt x="6" y="53"/>
                  </a:cubicBezTo>
                  <a:cubicBezTo>
                    <a:pt x="2" y="50"/>
                    <a:pt x="0" y="46"/>
                    <a:pt x="0" y="41"/>
                  </a:cubicBezTo>
                  <a:lnTo>
                    <a:pt x="0" y="41"/>
                  </a:lnTo>
                  <a:lnTo>
                    <a:pt x="6" y="41"/>
                  </a:lnTo>
                  <a:cubicBezTo>
                    <a:pt x="6" y="45"/>
                    <a:pt x="8" y="47"/>
                    <a:pt x="11" y="49"/>
                  </a:cubicBezTo>
                  <a:cubicBezTo>
                    <a:pt x="14" y="51"/>
                    <a:pt x="17" y="52"/>
                    <a:pt x="22"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58" name="Freeform 45"/>
            <p:cNvSpPr>
              <a:spLocks/>
            </p:cNvSpPr>
            <p:nvPr/>
          </p:nvSpPr>
          <p:spPr bwMode="auto">
            <a:xfrm>
              <a:off x="2214" y="1793"/>
              <a:ext cx="39" cy="52"/>
            </a:xfrm>
            <a:custGeom>
              <a:avLst/>
              <a:gdLst>
                <a:gd name="T0" fmla="*/ 19 w 43"/>
                <a:gd name="T1" fmla="*/ 56 h 56"/>
                <a:gd name="T2" fmla="*/ 5 w 43"/>
                <a:gd name="T3" fmla="*/ 50 h 56"/>
                <a:gd name="T4" fmla="*/ 0 w 43"/>
                <a:gd name="T5" fmla="*/ 32 h 56"/>
                <a:gd name="T6" fmla="*/ 0 w 43"/>
                <a:gd name="T7" fmla="*/ 0 h 56"/>
                <a:gd name="T8" fmla="*/ 6 w 43"/>
                <a:gd name="T9" fmla="*/ 0 h 56"/>
                <a:gd name="T10" fmla="*/ 6 w 43"/>
                <a:gd name="T11" fmla="*/ 32 h 56"/>
                <a:gd name="T12" fmla="*/ 10 w 43"/>
                <a:gd name="T13" fmla="*/ 47 h 56"/>
                <a:gd name="T14" fmla="*/ 20 w 43"/>
                <a:gd name="T15" fmla="*/ 51 h 56"/>
                <a:gd name="T16" fmla="*/ 37 w 43"/>
                <a:gd name="T17" fmla="*/ 39 h 56"/>
                <a:gd name="T18" fmla="*/ 37 w 43"/>
                <a:gd name="T19" fmla="*/ 0 h 56"/>
                <a:gd name="T20" fmla="*/ 43 w 43"/>
                <a:gd name="T21" fmla="*/ 0 h 56"/>
                <a:gd name="T22" fmla="*/ 43 w 43"/>
                <a:gd name="T23" fmla="*/ 55 h 56"/>
                <a:gd name="T24" fmla="*/ 37 w 43"/>
                <a:gd name="T25" fmla="*/ 55 h 56"/>
                <a:gd name="T26" fmla="*/ 37 w 43"/>
                <a:gd name="T27" fmla="*/ 46 h 56"/>
                <a:gd name="T28" fmla="*/ 19 w 43"/>
                <a:gd name="T2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56">
                  <a:moveTo>
                    <a:pt x="19" y="56"/>
                  </a:moveTo>
                  <a:cubicBezTo>
                    <a:pt x="13" y="56"/>
                    <a:pt x="8" y="54"/>
                    <a:pt x="5" y="50"/>
                  </a:cubicBezTo>
                  <a:cubicBezTo>
                    <a:pt x="2" y="46"/>
                    <a:pt x="0" y="40"/>
                    <a:pt x="0" y="32"/>
                  </a:cubicBezTo>
                  <a:lnTo>
                    <a:pt x="0" y="0"/>
                  </a:lnTo>
                  <a:lnTo>
                    <a:pt x="6" y="0"/>
                  </a:lnTo>
                  <a:lnTo>
                    <a:pt x="6" y="32"/>
                  </a:lnTo>
                  <a:cubicBezTo>
                    <a:pt x="6" y="39"/>
                    <a:pt x="7" y="44"/>
                    <a:pt x="10" y="47"/>
                  </a:cubicBezTo>
                  <a:cubicBezTo>
                    <a:pt x="12" y="50"/>
                    <a:pt x="15" y="51"/>
                    <a:pt x="20" y="51"/>
                  </a:cubicBezTo>
                  <a:cubicBezTo>
                    <a:pt x="29" y="51"/>
                    <a:pt x="34" y="47"/>
                    <a:pt x="37" y="39"/>
                  </a:cubicBezTo>
                  <a:lnTo>
                    <a:pt x="37" y="0"/>
                  </a:lnTo>
                  <a:lnTo>
                    <a:pt x="43" y="0"/>
                  </a:lnTo>
                  <a:lnTo>
                    <a:pt x="43" y="55"/>
                  </a:lnTo>
                  <a:lnTo>
                    <a:pt x="37" y="55"/>
                  </a:lnTo>
                  <a:lnTo>
                    <a:pt x="37" y="46"/>
                  </a:lnTo>
                  <a:cubicBezTo>
                    <a:pt x="33" y="53"/>
                    <a:pt x="27" y="56"/>
                    <a:pt x="19"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59" name="Rectangle 46"/>
            <p:cNvSpPr>
              <a:spLocks noChangeArrowheads="1"/>
            </p:cNvSpPr>
            <p:nvPr/>
          </p:nvSpPr>
          <p:spPr bwMode="auto">
            <a:xfrm>
              <a:off x="2269" y="1770"/>
              <a:ext cx="6" cy="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60" name="Freeform 47"/>
            <p:cNvSpPr>
              <a:spLocks/>
            </p:cNvSpPr>
            <p:nvPr/>
          </p:nvSpPr>
          <p:spPr bwMode="auto">
            <a:xfrm>
              <a:off x="2285" y="1780"/>
              <a:ext cx="27" cy="65"/>
            </a:xfrm>
            <a:custGeom>
              <a:avLst/>
              <a:gdLst>
                <a:gd name="T0" fmla="*/ 9 w 30"/>
                <a:gd name="T1" fmla="*/ 0 h 70"/>
                <a:gd name="T2" fmla="*/ 15 w 30"/>
                <a:gd name="T3" fmla="*/ 0 h 70"/>
                <a:gd name="T4" fmla="*/ 15 w 30"/>
                <a:gd name="T5" fmla="*/ 14 h 70"/>
                <a:gd name="T6" fmla="*/ 28 w 30"/>
                <a:gd name="T7" fmla="*/ 14 h 70"/>
                <a:gd name="T8" fmla="*/ 28 w 30"/>
                <a:gd name="T9" fmla="*/ 19 h 70"/>
                <a:gd name="T10" fmla="*/ 15 w 30"/>
                <a:gd name="T11" fmla="*/ 19 h 70"/>
                <a:gd name="T12" fmla="*/ 15 w 30"/>
                <a:gd name="T13" fmla="*/ 55 h 70"/>
                <a:gd name="T14" fmla="*/ 23 w 30"/>
                <a:gd name="T15" fmla="*/ 65 h 70"/>
                <a:gd name="T16" fmla="*/ 29 w 30"/>
                <a:gd name="T17" fmla="*/ 64 h 70"/>
                <a:gd name="T18" fmla="*/ 30 w 30"/>
                <a:gd name="T19" fmla="*/ 69 h 70"/>
                <a:gd name="T20" fmla="*/ 22 w 30"/>
                <a:gd name="T21" fmla="*/ 70 h 70"/>
                <a:gd name="T22" fmla="*/ 9 w 30"/>
                <a:gd name="T23" fmla="*/ 55 h 70"/>
                <a:gd name="T24" fmla="*/ 9 w 30"/>
                <a:gd name="T25" fmla="*/ 19 h 70"/>
                <a:gd name="T26" fmla="*/ 0 w 30"/>
                <a:gd name="T27" fmla="*/ 19 h 70"/>
                <a:gd name="T28" fmla="*/ 0 w 30"/>
                <a:gd name="T29" fmla="*/ 14 h 70"/>
                <a:gd name="T30" fmla="*/ 9 w 30"/>
                <a:gd name="T31" fmla="*/ 14 h 70"/>
                <a:gd name="T32" fmla="*/ 9 w 30"/>
                <a:gd name="T3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70">
                  <a:moveTo>
                    <a:pt x="9" y="0"/>
                  </a:moveTo>
                  <a:lnTo>
                    <a:pt x="15" y="0"/>
                  </a:lnTo>
                  <a:lnTo>
                    <a:pt x="15" y="14"/>
                  </a:lnTo>
                  <a:lnTo>
                    <a:pt x="28" y="14"/>
                  </a:lnTo>
                  <a:lnTo>
                    <a:pt x="28" y="19"/>
                  </a:lnTo>
                  <a:lnTo>
                    <a:pt x="15" y="19"/>
                  </a:lnTo>
                  <a:lnTo>
                    <a:pt x="15" y="55"/>
                  </a:lnTo>
                  <a:cubicBezTo>
                    <a:pt x="15" y="62"/>
                    <a:pt x="18" y="65"/>
                    <a:pt x="23" y="65"/>
                  </a:cubicBezTo>
                  <a:cubicBezTo>
                    <a:pt x="25" y="65"/>
                    <a:pt x="27" y="65"/>
                    <a:pt x="29" y="64"/>
                  </a:cubicBezTo>
                  <a:lnTo>
                    <a:pt x="30" y="69"/>
                  </a:lnTo>
                  <a:cubicBezTo>
                    <a:pt x="28" y="70"/>
                    <a:pt x="25" y="70"/>
                    <a:pt x="22" y="70"/>
                  </a:cubicBezTo>
                  <a:cubicBezTo>
                    <a:pt x="13" y="70"/>
                    <a:pt x="9" y="65"/>
                    <a:pt x="9" y="55"/>
                  </a:cubicBezTo>
                  <a:lnTo>
                    <a:pt x="9" y="19"/>
                  </a:lnTo>
                  <a:lnTo>
                    <a:pt x="0" y="19"/>
                  </a:lnTo>
                  <a:lnTo>
                    <a:pt x="0" y="14"/>
                  </a:lnTo>
                  <a:lnTo>
                    <a:pt x="9" y="14"/>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61" name="Freeform 48"/>
            <p:cNvSpPr>
              <a:spLocks/>
            </p:cNvSpPr>
            <p:nvPr/>
          </p:nvSpPr>
          <p:spPr bwMode="auto">
            <a:xfrm>
              <a:off x="2320" y="1792"/>
              <a:ext cx="39" cy="53"/>
            </a:xfrm>
            <a:custGeom>
              <a:avLst/>
              <a:gdLst>
                <a:gd name="T0" fmla="*/ 22 w 42"/>
                <a:gd name="T1" fmla="*/ 52 h 57"/>
                <a:gd name="T2" fmla="*/ 22 w 42"/>
                <a:gd name="T3" fmla="*/ 52 h 57"/>
                <a:gd name="T4" fmla="*/ 32 w 42"/>
                <a:gd name="T5" fmla="*/ 49 h 57"/>
                <a:gd name="T6" fmla="*/ 36 w 42"/>
                <a:gd name="T7" fmla="*/ 42 h 57"/>
                <a:gd name="T8" fmla="*/ 33 w 42"/>
                <a:gd name="T9" fmla="*/ 35 h 57"/>
                <a:gd name="T10" fmla="*/ 21 w 42"/>
                <a:gd name="T11" fmla="*/ 31 h 57"/>
                <a:gd name="T12" fmla="*/ 6 w 42"/>
                <a:gd name="T13" fmla="*/ 25 h 57"/>
                <a:gd name="T14" fmla="*/ 2 w 42"/>
                <a:gd name="T15" fmla="*/ 15 h 57"/>
                <a:gd name="T16" fmla="*/ 7 w 42"/>
                <a:gd name="T17" fmla="*/ 4 h 57"/>
                <a:gd name="T18" fmla="*/ 22 w 42"/>
                <a:gd name="T19" fmla="*/ 0 h 57"/>
                <a:gd name="T20" fmla="*/ 36 w 42"/>
                <a:gd name="T21" fmla="*/ 4 h 57"/>
                <a:gd name="T22" fmla="*/ 41 w 42"/>
                <a:gd name="T23" fmla="*/ 16 h 57"/>
                <a:gd name="T24" fmla="*/ 41 w 42"/>
                <a:gd name="T25" fmla="*/ 16 h 57"/>
                <a:gd name="T26" fmla="*/ 36 w 42"/>
                <a:gd name="T27" fmla="*/ 16 h 57"/>
                <a:gd name="T28" fmla="*/ 32 w 42"/>
                <a:gd name="T29" fmla="*/ 8 h 57"/>
                <a:gd name="T30" fmla="*/ 21 w 42"/>
                <a:gd name="T31" fmla="*/ 5 h 57"/>
                <a:gd name="T32" fmla="*/ 11 w 42"/>
                <a:gd name="T33" fmla="*/ 8 h 57"/>
                <a:gd name="T34" fmla="*/ 8 w 42"/>
                <a:gd name="T35" fmla="*/ 15 h 57"/>
                <a:gd name="T36" fmla="*/ 11 w 42"/>
                <a:gd name="T37" fmla="*/ 21 h 57"/>
                <a:gd name="T38" fmla="*/ 23 w 42"/>
                <a:gd name="T39" fmla="*/ 26 h 57"/>
                <a:gd name="T40" fmla="*/ 37 w 42"/>
                <a:gd name="T41" fmla="*/ 32 h 57"/>
                <a:gd name="T42" fmla="*/ 42 w 42"/>
                <a:gd name="T43" fmla="*/ 42 h 57"/>
                <a:gd name="T44" fmla="*/ 36 w 42"/>
                <a:gd name="T45" fmla="*/ 53 h 57"/>
                <a:gd name="T46" fmla="*/ 21 w 42"/>
                <a:gd name="T47" fmla="*/ 57 h 57"/>
                <a:gd name="T48" fmla="*/ 6 w 42"/>
                <a:gd name="T49" fmla="*/ 53 h 57"/>
                <a:gd name="T50" fmla="*/ 0 w 42"/>
                <a:gd name="T51" fmla="*/ 41 h 57"/>
                <a:gd name="T52" fmla="*/ 0 w 42"/>
                <a:gd name="T53" fmla="*/ 41 h 57"/>
                <a:gd name="T54" fmla="*/ 6 w 42"/>
                <a:gd name="T55" fmla="*/ 41 h 57"/>
                <a:gd name="T56" fmla="*/ 11 w 42"/>
                <a:gd name="T57" fmla="*/ 49 h 57"/>
                <a:gd name="T58" fmla="*/ 22 w 42"/>
                <a:gd name="T59" fmla="*/ 5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57">
                  <a:moveTo>
                    <a:pt x="22" y="52"/>
                  </a:moveTo>
                  <a:lnTo>
                    <a:pt x="22" y="52"/>
                  </a:lnTo>
                  <a:cubicBezTo>
                    <a:pt x="26" y="52"/>
                    <a:pt x="29" y="51"/>
                    <a:pt x="32" y="49"/>
                  </a:cubicBezTo>
                  <a:cubicBezTo>
                    <a:pt x="35" y="47"/>
                    <a:pt x="36" y="45"/>
                    <a:pt x="36" y="42"/>
                  </a:cubicBezTo>
                  <a:cubicBezTo>
                    <a:pt x="36" y="39"/>
                    <a:pt x="35" y="37"/>
                    <a:pt x="33" y="35"/>
                  </a:cubicBezTo>
                  <a:cubicBezTo>
                    <a:pt x="30" y="33"/>
                    <a:pt x="27" y="32"/>
                    <a:pt x="21" y="31"/>
                  </a:cubicBezTo>
                  <a:cubicBezTo>
                    <a:pt x="14" y="29"/>
                    <a:pt x="9" y="27"/>
                    <a:pt x="6" y="25"/>
                  </a:cubicBezTo>
                  <a:cubicBezTo>
                    <a:pt x="3" y="22"/>
                    <a:pt x="2" y="19"/>
                    <a:pt x="2" y="15"/>
                  </a:cubicBezTo>
                  <a:cubicBezTo>
                    <a:pt x="2" y="11"/>
                    <a:pt x="4" y="7"/>
                    <a:pt x="7" y="4"/>
                  </a:cubicBezTo>
                  <a:cubicBezTo>
                    <a:pt x="11" y="1"/>
                    <a:pt x="16" y="0"/>
                    <a:pt x="22" y="0"/>
                  </a:cubicBezTo>
                  <a:cubicBezTo>
                    <a:pt x="28" y="0"/>
                    <a:pt x="32" y="1"/>
                    <a:pt x="36" y="4"/>
                  </a:cubicBezTo>
                  <a:cubicBezTo>
                    <a:pt x="40" y="7"/>
                    <a:pt x="42" y="11"/>
                    <a:pt x="41" y="16"/>
                  </a:cubicBezTo>
                  <a:lnTo>
                    <a:pt x="41" y="16"/>
                  </a:lnTo>
                  <a:lnTo>
                    <a:pt x="36" y="16"/>
                  </a:lnTo>
                  <a:cubicBezTo>
                    <a:pt x="36" y="13"/>
                    <a:pt x="34" y="11"/>
                    <a:pt x="32" y="8"/>
                  </a:cubicBezTo>
                  <a:cubicBezTo>
                    <a:pt x="29" y="6"/>
                    <a:pt x="25" y="5"/>
                    <a:pt x="21" y="5"/>
                  </a:cubicBezTo>
                  <a:cubicBezTo>
                    <a:pt x="17" y="5"/>
                    <a:pt x="14" y="6"/>
                    <a:pt x="11" y="8"/>
                  </a:cubicBezTo>
                  <a:cubicBezTo>
                    <a:pt x="9" y="10"/>
                    <a:pt x="8" y="12"/>
                    <a:pt x="8" y="15"/>
                  </a:cubicBezTo>
                  <a:cubicBezTo>
                    <a:pt x="8" y="17"/>
                    <a:pt x="9" y="20"/>
                    <a:pt x="11" y="21"/>
                  </a:cubicBezTo>
                  <a:cubicBezTo>
                    <a:pt x="13" y="23"/>
                    <a:pt x="17" y="24"/>
                    <a:pt x="23" y="26"/>
                  </a:cubicBezTo>
                  <a:cubicBezTo>
                    <a:pt x="29" y="27"/>
                    <a:pt x="34" y="29"/>
                    <a:pt x="37" y="32"/>
                  </a:cubicBezTo>
                  <a:cubicBezTo>
                    <a:pt x="40" y="34"/>
                    <a:pt x="42" y="38"/>
                    <a:pt x="42" y="42"/>
                  </a:cubicBezTo>
                  <a:cubicBezTo>
                    <a:pt x="42" y="47"/>
                    <a:pt x="40" y="50"/>
                    <a:pt x="36" y="53"/>
                  </a:cubicBezTo>
                  <a:cubicBezTo>
                    <a:pt x="33" y="56"/>
                    <a:pt x="28" y="57"/>
                    <a:pt x="21" y="57"/>
                  </a:cubicBezTo>
                  <a:cubicBezTo>
                    <a:pt x="15" y="57"/>
                    <a:pt x="10" y="56"/>
                    <a:pt x="6" y="53"/>
                  </a:cubicBezTo>
                  <a:cubicBezTo>
                    <a:pt x="2" y="50"/>
                    <a:pt x="0" y="46"/>
                    <a:pt x="0" y="41"/>
                  </a:cubicBezTo>
                  <a:lnTo>
                    <a:pt x="0" y="41"/>
                  </a:lnTo>
                  <a:lnTo>
                    <a:pt x="6" y="41"/>
                  </a:lnTo>
                  <a:cubicBezTo>
                    <a:pt x="6" y="45"/>
                    <a:pt x="8" y="47"/>
                    <a:pt x="11" y="49"/>
                  </a:cubicBezTo>
                  <a:cubicBezTo>
                    <a:pt x="13" y="51"/>
                    <a:pt x="17" y="52"/>
                    <a:pt x="22"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62" name="Freeform 49"/>
            <p:cNvSpPr>
              <a:spLocks noEditPoints="1"/>
            </p:cNvSpPr>
            <p:nvPr/>
          </p:nvSpPr>
          <p:spPr bwMode="auto">
            <a:xfrm>
              <a:off x="2399" y="1770"/>
              <a:ext cx="6" cy="74"/>
            </a:xfrm>
            <a:custGeom>
              <a:avLst/>
              <a:gdLst>
                <a:gd name="T0" fmla="*/ 6 w 6"/>
                <a:gd name="T1" fmla="*/ 25 h 80"/>
                <a:gd name="T2" fmla="*/ 6 w 6"/>
                <a:gd name="T3" fmla="*/ 80 h 80"/>
                <a:gd name="T4" fmla="*/ 0 w 6"/>
                <a:gd name="T5" fmla="*/ 80 h 80"/>
                <a:gd name="T6" fmla="*/ 0 w 6"/>
                <a:gd name="T7" fmla="*/ 25 h 80"/>
                <a:gd name="T8" fmla="*/ 6 w 6"/>
                <a:gd name="T9" fmla="*/ 25 h 80"/>
                <a:gd name="T10" fmla="*/ 6 w 6"/>
                <a:gd name="T11" fmla="*/ 0 h 80"/>
                <a:gd name="T12" fmla="*/ 6 w 6"/>
                <a:gd name="T13" fmla="*/ 9 h 80"/>
                <a:gd name="T14" fmla="*/ 0 w 6"/>
                <a:gd name="T15" fmla="*/ 9 h 80"/>
                <a:gd name="T16" fmla="*/ 0 w 6"/>
                <a:gd name="T17" fmla="*/ 0 h 80"/>
                <a:gd name="T18" fmla="*/ 6 w 6"/>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0">
                  <a:moveTo>
                    <a:pt x="6" y="25"/>
                  </a:moveTo>
                  <a:lnTo>
                    <a:pt x="6" y="80"/>
                  </a:lnTo>
                  <a:lnTo>
                    <a:pt x="0" y="80"/>
                  </a:lnTo>
                  <a:lnTo>
                    <a:pt x="0" y="25"/>
                  </a:lnTo>
                  <a:lnTo>
                    <a:pt x="6" y="25"/>
                  </a:lnTo>
                  <a:close/>
                  <a:moveTo>
                    <a:pt x="6" y="0"/>
                  </a:moveTo>
                  <a:lnTo>
                    <a:pt x="6" y="9"/>
                  </a:lnTo>
                  <a:lnTo>
                    <a:pt x="0" y="9"/>
                  </a:lnTo>
                  <a:lnTo>
                    <a:pt x="0"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63" name="Freeform 50"/>
            <p:cNvSpPr>
              <a:spLocks/>
            </p:cNvSpPr>
            <p:nvPr/>
          </p:nvSpPr>
          <p:spPr bwMode="auto">
            <a:xfrm>
              <a:off x="2420" y="1792"/>
              <a:ext cx="40" cy="52"/>
            </a:xfrm>
            <a:custGeom>
              <a:avLst/>
              <a:gdLst>
                <a:gd name="T0" fmla="*/ 0 w 43"/>
                <a:gd name="T1" fmla="*/ 1 h 56"/>
                <a:gd name="T2" fmla="*/ 6 w 43"/>
                <a:gd name="T3" fmla="*/ 1 h 56"/>
                <a:gd name="T4" fmla="*/ 6 w 43"/>
                <a:gd name="T5" fmla="*/ 10 h 56"/>
                <a:gd name="T6" fmla="*/ 24 w 43"/>
                <a:gd name="T7" fmla="*/ 0 h 56"/>
                <a:gd name="T8" fmla="*/ 38 w 43"/>
                <a:gd name="T9" fmla="*/ 5 h 56"/>
                <a:gd name="T10" fmla="*/ 43 w 43"/>
                <a:gd name="T11" fmla="*/ 22 h 56"/>
                <a:gd name="T12" fmla="*/ 43 w 43"/>
                <a:gd name="T13" fmla="*/ 56 h 56"/>
                <a:gd name="T14" fmla="*/ 36 w 43"/>
                <a:gd name="T15" fmla="*/ 56 h 56"/>
                <a:gd name="T16" fmla="*/ 36 w 43"/>
                <a:gd name="T17" fmla="*/ 22 h 56"/>
                <a:gd name="T18" fmla="*/ 33 w 43"/>
                <a:gd name="T19" fmla="*/ 9 h 56"/>
                <a:gd name="T20" fmla="*/ 23 w 43"/>
                <a:gd name="T21" fmla="*/ 5 h 56"/>
                <a:gd name="T22" fmla="*/ 12 w 43"/>
                <a:gd name="T23" fmla="*/ 8 h 56"/>
                <a:gd name="T24" fmla="*/ 6 w 43"/>
                <a:gd name="T25" fmla="*/ 17 h 56"/>
                <a:gd name="T26" fmla="*/ 6 w 43"/>
                <a:gd name="T27" fmla="*/ 56 h 56"/>
                <a:gd name="T28" fmla="*/ 0 w 43"/>
                <a:gd name="T29" fmla="*/ 56 h 56"/>
                <a:gd name="T30" fmla="*/ 0 w 43"/>
                <a:gd name="T31"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56">
                  <a:moveTo>
                    <a:pt x="0" y="1"/>
                  </a:moveTo>
                  <a:lnTo>
                    <a:pt x="6" y="1"/>
                  </a:lnTo>
                  <a:lnTo>
                    <a:pt x="6" y="10"/>
                  </a:lnTo>
                  <a:cubicBezTo>
                    <a:pt x="10" y="3"/>
                    <a:pt x="16" y="0"/>
                    <a:pt x="24" y="0"/>
                  </a:cubicBezTo>
                  <a:cubicBezTo>
                    <a:pt x="30" y="0"/>
                    <a:pt x="35" y="2"/>
                    <a:pt x="38" y="5"/>
                  </a:cubicBezTo>
                  <a:cubicBezTo>
                    <a:pt x="41" y="9"/>
                    <a:pt x="43" y="15"/>
                    <a:pt x="43" y="22"/>
                  </a:cubicBezTo>
                  <a:lnTo>
                    <a:pt x="43" y="56"/>
                  </a:lnTo>
                  <a:lnTo>
                    <a:pt x="36" y="56"/>
                  </a:lnTo>
                  <a:lnTo>
                    <a:pt x="36" y="22"/>
                  </a:lnTo>
                  <a:cubicBezTo>
                    <a:pt x="36" y="16"/>
                    <a:pt x="35" y="12"/>
                    <a:pt x="33" y="9"/>
                  </a:cubicBezTo>
                  <a:cubicBezTo>
                    <a:pt x="31" y="6"/>
                    <a:pt x="27" y="5"/>
                    <a:pt x="23" y="5"/>
                  </a:cubicBezTo>
                  <a:cubicBezTo>
                    <a:pt x="19" y="5"/>
                    <a:pt x="15" y="6"/>
                    <a:pt x="12" y="8"/>
                  </a:cubicBezTo>
                  <a:cubicBezTo>
                    <a:pt x="9" y="10"/>
                    <a:pt x="8" y="14"/>
                    <a:pt x="6" y="17"/>
                  </a:cubicBezTo>
                  <a:lnTo>
                    <a:pt x="6" y="56"/>
                  </a:lnTo>
                  <a:lnTo>
                    <a:pt x="0" y="56"/>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64" name="Freeform 51"/>
            <p:cNvSpPr>
              <a:spLocks/>
            </p:cNvSpPr>
            <p:nvPr/>
          </p:nvSpPr>
          <p:spPr bwMode="auto">
            <a:xfrm>
              <a:off x="1339" y="2498"/>
              <a:ext cx="25" cy="53"/>
            </a:xfrm>
            <a:custGeom>
              <a:avLst/>
              <a:gdLst>
                <a:gd name="T0" fmla="*/ 6 w 27"/>
                <a:gd name="T1" fmla="*/ 57 h 57"/>
                <a:gd name="T2" fmla="*/ 0 w 27"/>
                <a:gd name="T3" fmla="*/ 57 h 57"/>
                <a:gd name="T4" fmla="*/ 0 w 27"/>
                <a:gd name="T5" fmla="*/ 1 h 57"/>
                <a:gd name="T6" fmla="*/ 6 w 27"/>
                <a:gd name="T7" fmla="*/ 1 h 57"/>
                <a:gd name="T8" fmla="*/ 6 w 27"/>
                <a:gd name="T9" fmla="*/ 10 h 57"/>
                <a:gd name="T10" fmla="*/ 6 w 27"/>
                <a:gd name="T11" fmla="*/ 11 h 57"/>
                <a:gd name="T12" fmla="*/ 23 w 27"/>
                <a:gd name="T13" fmla="*/ 0 h 57"/>
                <a:gd name="T14" fmla="*/ 27 w 27"/>
                <a:gd name="T15" fmla="*/ 1 h 57"/>
                <a:gd name="T16" fmla="*/ 26 w 27"/>
                <a:gd name="T17" fmla="*/ 6 h 57"/>
                <a:gd name="T18" fmla="*/ 21 w 27"/>
                <a:gd name="T19" fmla="*/ 6 h 57"/>
                <a:gd name="T20" fmla="*/ 12 w 27"/>
                <a:gd name="T21" fmla="*/ 9 h 57"/>
                <a:gd name="T22" fmla="*/ 6 w 27"/>
                <a:gd name="T23" fmla="*/ 18 h 57"/>
                <a:gd name="T24" fmla="*/ 6 w 27"/>
                <a:gd name="T2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7">
                  <a:moveTo>
                    <a:pt x="6" y="57"/>
                  </a:moveTo>
                  <a:lnTo>
                    <a:pt x="0" y="57"/>
                  </a:lnTo>
                  <a:lnTo>
                    <a:pt x="0" y="1"/>
                  </a:lnTo>
                  <a:lnTo>
                    <a:pt x="6" y="1"/>
                  </a:lnTo>
                  <a:lnTo>
                    <a:pt x="6" y="10"/>
                  </a:lnTo>
                  <a:lnTo>
                    <a:pt x="6" y="11"/>
                  </a:lnTo>
                  <a:cubicBezTo>
                    <a:pt x="10" y="4"/>
                    <a:pt x="15" y="0"/>
                    <a:pt x="23" y="0"/>
                  </a:cubicBezTo>
                  <a:cubicBezTo>
                    <a:pt x="24" y="0"/>
                    <a:pt x="25" y="0"/>
                    <a:pt x="27" y="1"/>
                  </a:cubicBezTo>
                  <a:lnTo>
                    <a:pt x="26" y="6"/>
                  </a:lnTo>
                  <a:lnTo>
                    <a:pt x="21" y="6"/>
                  </a:lnTo>
                  <a:cubicBezTo>
                    <a:pt x="17" y="6"/>
                    <a:pt x="14" y="7"/>
                    <a:pt x="12" y="9"/>
                  </a:cubicBezTo>
                  <a:cubicBezTo>
                    <a:pt x="9" y="11"/>
                    <a:pt x="8" y="14"/>
                    <a:pt x="6" y="18"/>
                  </a:cubicBezTo>
                  <a:lnTo>
                    <a:pt x="6"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65" name="Freeform 52"/>
            <p:cNvSpPr>
              <a:spLocks noEditPoints="1"/>
            </p:cNvSpPr>
            <p:nvPr/>
          </p:nvSpPr>
          <p:spPr bwMode="auto">
            <a:xfrm>
              <a:off x="1370" y="2498"/>
              <a:ext cx="41" cy="54"/>
            </a:xfrm>
            <a:custGeom>
              <a:avLst/>
              <a:gdLst>
                <a:gd name="T0" fmla="*/ 39 w 45"/>
                <a:gd name="T1" fmla="*/ 23 h 58"/>
                <a:gd name="T2" fmla="*/ 35 w 45"/>
                <a:gd name="T3" fmla="*/ 10 h 58"/>
                <a:gd name="T4" fmla="*/ 23 w 45"/>
                <a:gd name="T5" fmla="*/ 6 h 58"/>
                <a:gd name="T6" fmla="*/ 12 w 45"/>
                <a:gd name="T7" fmla="*/ 11 h 58"/>
                <a:gd name="T8" fmla="*/ 6 w 45"/>
                <a:gd name="T9" fmla="*/ 24 h 58"/>
                <a:gd name="T10" fmla="*/ 6 w 45"/>
                <a:gd name="T11" fmla="*/ 24 h 58"/>
                <a:gd name="T12" fmla="*/ 39 w 45"/>
                <a:gd name="T13" fmla="*/ 24 h 58"/>
                <a:gd name="T14" fmla="*/ 39 w 45"/>
                <a:gd name="T15" fmla="*/ 23 h 58"/>
                <a:gd name="T16" fmla="*/ 24 w 45"/>
                <a:gd name="T17" fmla="*/ 58 h 58"/>
                <a:gd name="T18" fmla="*/ 6 w 45"/>
                <a:gd name="T19" fmla="*/ 50 h 58"/>
                <a:gd name="T20" fmla="*/ 0 w 45"/>
                <a:gd name="T21" fmla="*/ 31 h 58"/>
                <a:gd name="T22" fmla="*/ 0 w 45"/>
                <a:gd name="T23" fmla="*/ 28 h 58"/>
                <a:gd name="T24" fmla="*/ 6 w 45"/>
                <a:gd name="T25" fmla="*/ 8 h 58"/>
                <a:gd name="T26" fmla="*/ 23 w 45"/>
                <a:gd name="T27" fmla="*/ 0 h 58"/>
                <a:gd name="T28" fmla="*/ 39 w 45"/>
                <a:gd name="T29" fmla="*/ 7 h 58"/>
                <a:gd name="T30" fmla="*/ 45 w 45"/>
                <a:gd name="T31" fmla="*/ 24 h 58"/>
                <a:gd name="T32" fmla="*/ 45 w 45"/>
                <a:gd name="T33" fmla="*/ 29 h 58"/>
                <a:gd name="T34" fmla="*/ 6 w 45"/>
                <a:gd name="T35" fmla="*/ 29 h 58"/>
                <a:gd name="T36" fmla="*/ 6 w 45"/>
                <a:gd name="T37" fmla="*/ 31 h 58"/>
                <a:gd name="T38" fmla="*/ 11 w 45"/>
                <a:gd name="T39" fmla="*/ 46 h 58"/>
                <a:gd name="T40" fmla="*/ 24 w 45"/>
                <a:gd name="T41" fmla="*/ 53 h 58"/>
                <a:gd name="T42" fmla="*/ 41 w 45"/>
                <a:gd name="T43" fmla="*/ 47 h 58"/>
                <a:gd name="T44" fmla="*/ 43 w 45"/>
                <a:gd name="T45" fmla="*/ 51 h 58"/>
                <a:gd name="T46" fmla="*/ 24 w 45"/>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58">
                  <a:moveTo>
                    <a:pt x="39" y="23"/>
                  </a:moveTo>
                  <a:cubicBezTo>
                    <a:pt x="39" y="18"/>
                    <a:pt x="37" y="14"/>
                    <a:pt x="35" y="10"/>
                  </a:cubicBezTo>
                  <a:cubicBezTo>
                    <a:pt x="32" y="7"/>
                    <a:pt x="28" y="6"/>
                    <a:pt x="23" y="6"/>
                  </a:cubicBezTo>
                  <a:cubicBezTo>
                    <a:pt x="19" y="6"/>
                    <a:pt x="15" y="7"/>
                    <a:pt x="12" y="11"/>
                  </a:cubicBezTo>
                  <a:cubicBezTo>
                    <a:pt x="9" y="14"/>
                    <a:pt x="7" y="18"/>
                    <a:pt x="6" y="24"/>
                  </a:cubicBezTo>
                  <a:lnTo>
                    <a:pt x="6" y="24"/>
                  </a:lnTo>
                  <a:lnTo>
                    <a:pt x="39" y="24"/>
                  </a:lnTo>
                  <a:lnTo>
                    <a:pt x="39" y="23"/>
                  </a:lnTo>
                  <a:close/>
                  <a:moveTo>
                    <a:pt x="24" y="58"/>
                  </a:moveTo>
                  <a:cubicBezTo>
                    <a:pt x="17" y="58"/>
                    <a:pt x="11" y="55"/>
                    <a:pt x="6" y="50"/>
                  </a:cubicBezTo>
                  <a:cubicBezTo>
                    <a:pt x="2" y="45"/>
                    <a:pt x="0" y="39"/>
                    <a:pt x="0" y="31"/>
                  </a:cubicBezTo>
                  <a:lnTo>
                    <a:pt x="0" y="28"/>
                  </a:lnTo>
                  <a:cubicBezTo>
                    <a:pt x="0" y="20"/>
                    <a:pt x="2" y="13"/>
                    <a:pt x="6" y="8"/>
                  </a:cubicBezTo>
                  <a:cubicBezTo>
                    <a:pt x="11" y="3"/>
                    <a:pt x="17" y="0"/>
                    <a:pt x="23" y="0"/>
                  </a:cubicBezTo>
                  <a:cubicBezTo>
                    <a:pt x="30" y="0"/>
                    <a:pt x="35" y="2"/>
                    <a:pt x="39" y="7"/>
                  </a:cubicBezTo>
                  <a:cubicBezTo>
                    <a:pt x="43" y="11"/>
                    <a:pt x="45" y="17"/>
                    <a:pt x="45" y="24"/>
                  </a:cubicBezTo>
                  <a:lnTo>
                    <a:pt x="45" y="29"/>
                  </a:lnTo>
                  <a:lnTo>
                    <a:pt x="6" y="29"/>
                  </a:lnTo>
                  <a:lnTo>
                    <a:pt x="6" y="31"/>
                  </a:lnTo>
                  <a:cubicBezTo>
                    <a:pt x="6" y="37"/>
                    <a:pt x="7" y="42"/>
                    <a:pt x="11" y="46"/>
                  </a:cubicBezTo>
                  <a:cubicBezTo>
                    <a:pt x="14" y="51"/>
                    <a:pt x="18" y="53"/>
                    <a:pt x="24" y="53"/>
                  </a:cubicBezTo>
                  <a:cubicBezTo>
                    <a:pt x="31" y="53"/>
                    <a:pt x="37" y="51"/>
                    <a:pt x="41" y="47"/>
                  </a:cubicBezTo>
                  <a:lnTo>
                    <a:pt x="43" y="51"/>
                  </a:lnTo>
                  <a:cubicBezTo>
                    <a:pt x="39" y="56"/>
                    <a:pt x="32" y="58"/>
                    <a:pt x="24"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66" name="Freeform 53"/>
            <p:cNvSpPr>
              <a:spLocks noEditPoints="1"/>
            </p:cNvSpPr>
            <p:nvPr/>
          </p:nvSpPr>
          <p:spPr bwMode="auto">
            <a:xfrm>
              <a:off x="1420" y="2501"/>
              <a:ext cx="41" cy="71"/>
            </a:xfrm>
            <a:custGeom>
              <a:avLst/>
              <a:gdLst>
                <a:gd name="T0" fmla="*/ 6 w 44"/>
                <a:gd name="T1" fmla="*/ 29 h 77"/>
                <a:gd name="T2" fmla="*/ 6 w 44"/>
                <a:gd name="T3" fmla="*/ 30 h 77"/>
                <a:gd name="T4" fmla="*/ 10 w 44"/>
                <a:gd name="T5" fmla="*/ 46 h 77"/>
                <a:gd name="T6" fmla="*/ 22 w 44"/>
                <a:gd name="T7" fmla="*/ 52 h 77"/>
                <a:gd name="T8" fmla="*/ 38 w 44"/>
                <a:gd name="T9" fmla="*/ 42 h 77"/>
                <a:gd name="T10" fmla="*/ 38 w 44"/>
                <a:gd name="T11" fmla="*/ 15 h 77"/>
                <a:gd name="T12" fmla="*/ 22 w 44"/>
                <a:gd name="T13" fmla="*/ 5 h 77"/>
                <a:gd name="T14" fmla="*/ 10 w 44"/>
                <a:gd name="T15" fmla="*/ 11 h 77"/>
                <a:gd name="T16" fmla="*/ 6 w 44"/>
                <a:gd name="T17" fmla="*/ 29 h 77"/>
                <a:gd name="T18" fmla="*/ 21 w 44"/>
                <a:gd name="T19" fmla="*/ 0 h 77"/>
                <a:gd name="T20" fmla="*/ 38 w 44"/>
                <a:gd name="T21" fmla="*/ 9 h 77"/>
                <a:gd name="T22" fmla="*/ 39 w 44"/>
                <a:gd name="T23" fmla="*/ 1 h 77"/>
                <a:gd name="T24" fmla="*/ 44 w 44"/>
                <a:gd name="T25" fmla="*/ 1 h 77"/>
                <a:gd name="T26" fmla="*/ 44 w 44"/>
                <a:gd name="T27" fmla="*/ 77 h 77"/>
                <a:gd name="T28" fmla="*/ 38 w 44"/>
                <a:gd name="T29" fmla="*/ 77 h 77"/>
                <a:gd name="T30" fmla="*/ 38 w 44"/>
                <a:gd name="T31" fmla="*/ 49 h 77"/>
                <a:gd name="T32" fmla="*/ 21 w 44"/>
                <a:gd name="T33" fmla="*/ 57 h 77"/>
                <a:gd name="T34" fmla="*/ 5 w 44"/>
                <a:gd name="T35" fmla="*/ 50 h 77"/>
                <a:gd name="T36" fmla="*/ 0 w 44"/>
                <a:gd name="T37" fmla="*/ 30 h 77"/>
                <a:gd name="T38" fmla="*/ 0 w 44"/>
                <a:gd name="T39" fmla="*/ 29 h 77"/>
                <a:gd name="T40" fmla="*/ 6 w 44"/>
                <a:gd name="T41" fmla="*/ 7 h 77"/>
                <a:gd name="T42" fmla="*/ 21 w 44"/>
                <a:gd name="T4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77">
                  <a:moveTo>
                    <a:pt x="6" y="29"/>
                  </a:moveTo>
                  <a:lnTo>
                    <a:pt x="6" y="30"/>
                  </a:lnTo>
                  <a:cubicBezTo>
                    <a:pt x="6" y="37"/>
                    <a:pt x="7" y="42"/>
                    <a:pt x="10" y="46"/>
                  </a:cubicBezTo>
                  <a:cubicBezTo>
                    <a:pt x="13" y="50"/>
                    <a:pt x="17" y="52"/>
                    <a:pt x="22" y="52"/>
                  </a:cubicBezTo>
                  <a:cubicBezTo>
                    <a:pt x="29" y="52"/>
                    <a:pt x="35" y="49"/>
                    <a:pt x="38" y="42"/>
                  </a:cubicBezTo>
                  <a:lnTo>
                    <a:pt x="38" y="15"/>
                  </a:lnTo>
                  <a:cubicBezTo>
                    <a:pt x="35" y="8"/>
                    <a:pt x="30" y="5"/>
                    <a:pt x="22" y="5"/>
                  </a:cubicBezTo>
                  <a:cubicBezTo>
                    <a:pt x="17" y="5"/>
                    <a:pt x="13" y="7"/>
                    <a:pt x="10" y="11"/>
                  </a:cubicBezTo>
                  <a:cubicBezTo>
                    <a:pt x="7" y="16"/>
                    <a:pt x="6" y="21"/>
                    <a:pt x="6" y="29"/>
                  </a:cubicBezTo>
                  <a:close/>
                  <a:moveTo>
                    <a:pt x="21" y="0"/>
                  </a:moveTo>
                  <a:cubicBezTo>
                    <a:pt x="29" y="0"/>
                    <a:pt x="34" y="3"/>
                    <a:pt x="38" y="9"/>
                  </a:cubicBezTo>
                  <a:lnTo>
                    <a:pt x="39" y="1"/>
                  </a:lnTo>
                  <a:lnTo>
                    <a:pt x="44" y="1"/>
                  </a:lnTo>
                  <a:lnTo>
                    <a:pt x="44" y="77"/>
                  </a:lnTo>
                  <a:lnTo>
                    <a:pt x="38" y="77"/>
                  </a:lnTo>
                  <a:lnTo>
                    <a:pt x="38" y="49"/>
                  </a:lnTo>
                  <a:cubicBezTo>
                    <a:pt x="34" y="54"/>
                    <a:pt x="28" y="57"/>
                    <a:pt x="21" y="57"/>
                  </a:cubicBezTo>
                  <a:cubicBezTo>
                    <a:pt x="14" y="57"/>
                    <a:pt x="9" y="55"/>
                    <a:pt x="5" y="50"/>
                  </a:cubicBezTo>
                  <a:cubicBezTo>
                    <a:pt x="2" y="45"/>
                    <a:pt x="0" y="38"/>
                    <a:pt x="0" y="30"/>
                  </a:cubicBezTo>
                  <a:lnTo>
                    <a:pt x="0" y="29"/>
                  </a:lnTo>
                  <a:cubicBezTo>
                    <a:pt x="0" y="20"/>
                    <a:pt x="2" y="13"/>
                    <a:pt x="6" y="7"/>
                  </a:cubicBezTo>
                  <a:cubicBezTo>
                    <a:pt x="9" y="2"/>
                    <a:pt x="14" y="0"/>
                    <a:pt x="2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67" name="Freeform 54"/>
            <p:cNvSpPr>
              <a:spLocks/>
            </p:cNvSpPr>
            <p:nvPr/>
          </p:nvSpPr>
          <p:spPr bwMode="auto">
            <a:xfrm>
              <a:off x="1477" y="2499"/>
              <a:ext cx="39" cy="53"/>
            </a:xfrm>
            <a:custGeom>
              <a:avLst/>
              <a:gdLst>
                <a:gd name="T0" fmla="*/ 18 w 42"/>
                <a:gd name="T1" fmla="*/ 57 h 57"/>
                <a:gd name="T2" fmla="*/ 4 w 42"/>
                <a:gd name="T3" fmla="*/ 51 h 57"/>
                <a:gd name="T4" fmla="*/ 0 w 42"/>
                <a:gd name="T5" fmla="*/ 32 h 57"/>
                <a:gd name="T6" fmla="*/ 0 w 42"/>
                <a:gd name="T7" fmla="*/ 0 h 57"/>
                <a:gd name="T8" fmla="*/ 6 w 42"/>
                <a:gd name="T9" fmla="*/ 0 h 57"/>
                <a:gd name="T10" fmla="*/ 6 w 42"/>
                <a:gd name="T11" fmla="*/ 33 h 57"/>
                <a:gd name="T12" fmla="*/ 9 w 42"/>
                <a:gd name="T13" fmla="*/ 47 h 57"/>
                <a:gd name="T14" fmla="*/ 19 w 42"/>
                <a:gd name="T15" fmla="*/ 52 h 57"/>
                <a:gd name="T16" fmla="*/ 36 w 42"/>
                <a:gd name="T17" fmla="*/ 40 h 57"/>
                <a:gd name="T18" fmla="*/ 36 w 42"/>
                <a:gd name="T19" fmla="*/ 0 h 57"/>
                <a:gd name="T20" fmla="*/ 42 w 42"/>
                <a:gd name="T21" fmla="*/ 0 h 57"/>
                <a:gd name="T22" fmla="*/ 42 w 42"/>
                <a:gd name="T23" fmla="*/ 56 h 57"/>
                <a:gd name="T24" fmla="*/ 37 w 42"/>
                <a:gd name="T25" fmla="*/ 56 h 57"/>
                <a:gd name="T26" fmla="*/ 36 w 42"/>
                <a:gd name="T27" fmla="*/ 47 h 57"/>
                <a:gd name="T28" fmla="*/ 18 w 42"/>
                <a:gd name="T2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7">
                  <a:moveTo>
                    <a:pt x="18" y="57"/>
                  </a:moveTo>
                  <a:cubicBezTo>
                    <a:pt x="12" y="57"/>
                    <a:pt x="8" y="55"/>
                    <a:pt x="4" y="51"/>
                  </a:cubicBezTo>
                  <a:cubicBezTo>
                    <a:pt x="1" y="47"/>
                    <a:pt x="0" y="41"/>
                    <a:pt x="0" y="32"/>
                  </a:cubicBezTo>
                  <a:lnTo>
                    <a:pt x="0" y="0"/>
                  </a:lnTo>
                  <a:lnTo>
                    <a:pt x="6" y="0"/>
                  </a:lnTo>
                  <a:lnTo>
                    <a:pt x="6" y="33"/>
                  </a:lnTo>
                  <a:cubicBezTo>
                    <a:pt x="6" y="39"/>
                    <a:pt x="7" y="44"/>
                    <a:pt x="9" y="47"/>
                  </a:cubicBezTo>
                  <a:cubicBezTo>
                    <a:pt x="11" y="50"/>
                    <a:pt x="15" y="52"/>
                    <a:pt x="19" y="52"/>
                  </a:cubicBezTo>
                  <a:cubicBezTo>
                    <a:pt x="28" y="52"/>
                    <a:pt x="34" y="48"/>
                    <a:pt x="36" y="40"/>
                  </a:cubicBezTo>
                  <a:lnTo>
                    <a:pt x="36" y="0"/>
                  </a:lnTo>
                  <a:lnTo>
                    <a:pt x="42" y="0"/>
                  </a:lnTo>
                  <a:lnTo>
                    <a:pt x="42" y="56"/>
                  </a:lnTo>
                  <a:lnTo>
                    <a:pt x="37" y="56"/>
                  </a:lnTo>
                  <a:lnTo>
                    <a:pt x="36" y="47"/>
                  </a:lnTo>
                  <a:cubicBezTo>
                    <a:pt x="33" y="53"/>
                    <a:pt x="27" y="57"/>
                    <a:pt x="18"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68" name="Freeform 55"/>
            <p:cNvSpPr>
              <a:spLocks noEditPoints="1"/>
            </p:cNvSpPr>
            <p:nvPr/>
          </p:nvSpPr>
          <p:spPr bwMode="auto">
            <a:xfrm>
              <a:off x="1531" y="2476"/>
              <a:ext cx="6" cy="75"/>
            </a:xfrm>
            <a:custGeom>
              <a:avLst/>
              <a:gdLst>
                <a:gd name="T0" fmla="*/ 6 w 6"/>
                <a:gd name="T1" fmla="*/ 24 h 80"/>
                <a:gd name="T2" fmla="*/ 6 w 6"/>
                <a:gd name="T3" fmla="*/ 80 h 80"/>
                <a:gd name="T4" fmla="*/ 0 w 6"/>
                <a:gd name="T5" fmla="*/ 80 h 80"/>
                <a:gd name="T6" fmla="*/ 0 w 6"/>
                <a:gd name="T7" fmla="*/ 24 h 80"/>
                <a:gd name="T8" fmla="*/ 6 w 6"/>
                <a:gd name="T9" fmla="*/ 24 h 80"/>
                <a:gd name="T10" fmla="*/ 6 w 6"/>
                <a:gd name="T11" fmla="*/ 0 h 80"/>
                <a:gd name="T12" fmla="*/ 6 w 6"/>
                <a:gd name="T13" fmla="*/ 8 h 80"/>
                <a:gd name="T14" fmla="*/ 0 w 6"/>
                <a:gd name="T15" fmla="*/ 8 h 80"/>
                <a:gd name="T16" fmla="*/ 0 w 6"/>
                <a:gd name="T17" fmla="*/ 0 h 80"/>
                <a:gd name="T18" fmla="*/ 6 w 6"/>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0">
                  <a:moveTo>
                    <a:pt x="6" y="24"/>
                  </a:moveTo>
                  <a:lnTo>
                    <a:pt x="6" y="80"/>
                  </a:lnTo>
                  <a:lnTo>
                    <a:pt x="0" y="80"/>
                  </a:lnTo>
                  <a:lnTo>
                    <a:pt x="0" y="24"/>
                  </a:lnTo>
                  <a:lnTo>
                    <a:pt x="6" y="24"/>
                  </a:lnTo>
                  <a:close/>
                  <a:moveTo>
                    <a:pt x="6" y="0"/>
                  </a:moveTo>
                  <a:lnTo>
                    <a:pt x="6" y="8"/>
                  </a:lnTo>
                  <a:lnTo>
                    <a:pt x="0" y="8"/>
                  </a:lnTo>
                  <a:lnTo>
                    <a:pt x="0"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69" name="Freeform 56"/>
            <p:cNvSpPr>
              <a:spLocks/>
            </p:cNvSpPr>
            <p:nvPr/>
          </p:nvSpPr>
          <p:spPr bwMode="auto">
            <a:xfrm>
              <a:off x="1553" y="2498"/>
              <a:ext cx="24" cy="53"/>
            </a:xfrm>
            <a:custGeom>
              <a:avLst/>
              <a:gdLst>
                <a:gd name="T0" fmla="*/ 6 w 27"/>
                <a:gd name="T1" fmla="*/ 57 h 57"/>
                <a:gd name="T2" fmla="*/ 0 w 27"/>
                <a:gd name="T3" fmla="*/ 57 h 57"/>
                <a:gd name="T4" fmla="*/ 0 w 27"/>
                <a:gd name="T5" fmla="*/ 1 h 57"/>
                <a:gd name="T6" fmla="*/ 6 w 27"/>
                <a:gd name="T7" fmla="*/ 1 h 57"/>
                <a:gd name="T8" fmla="*/ 6 w 27"/>
                <a:gd name="T9" fmla="*/ 10 h 57"/>
                <a:gd name="T10" fmla="*/ 6 w 27"/>
                <a:gd name="T11" fmla="*/ 11 h 57"/>
                <a:gd name="T12" fmla="*/ 23 w 27"/>
                <a:gd name="T13" fmla="*/ 0 h 57"/>
                <a:gd name="T14" fmla="*/ 27 w 27"/>
                <a:gd name="T15" fmla="*/ 1 h 57"/>
                <a:gd name="T16" fmla="*/ 26 w 27"/>
                <a:gd name="T17" fmla="*/ 6 h 57"/>
                <a:gd name="T18" fmla="*/ 21 w 27"/>
                <a:gd name="T19" fmla="*/ 6 h 57"/>
                <a:gd name="T20" fmla="*/ 12 w 27"/>
                <a:gd name="T21" fmla="*/ 9 h 57"/>
                <a:gd name="T22" fmla="*/ 6 w 27"/>
                <a:gd name="T23" fmla="*/ 18 h 57"/>
                <a:gd name="T24" fmla="*/ 6 w 27"/>
                <a:gd name="T2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7">
                  <a:moveTo>
                    <a:pt x="6" y="57"/>
                  </a:moveTo>
                  <a:lnTo>
                    <a:pt x="0" y="57"/>
                  </a:lnTo>
                  <a:lnTo>
                    <a:pt x="0" y="1"/>
                  </a:lnTo>
                  <a:lnTo>
                    <a:pt x="6" y="1"/>
                  </a:lnTo>
                  <a:lnTo>
                    <a:pt x="6" y="10"/>
                  </a:lnTo>
                  <a:lnTo>
                    <a:pt x="6" y="11"/>
                  </a:lnTo>
                  <a:cubicBezTo>
                    <a:pt x="10" y="4"/>
                    <a:pt x="15" y="0"/>
                    <a:pt x="23" y="0"/>
                  </a:cubicBezTo>
                  <a:cubicBezTo>
                    <a:pt x="24" y="0"/>
                    <a:pt x="25" y="0"/>
                    <a:pt x="27" y="1"/>
                  </a:cubicBezTo>
                  <a:lnTo>
                    <a:pt x="26" y="6"/>
                  </a:lnTo>
                  <a:lnTo>
                    <a:pt x="21" y="6"/>
                  </a:lnTo>
                  <a:cubicBezTo>
                    <a:pt x="18" y="6"/>
                    <a:pt x="14" y="7"/>
                    <a:pt x="12" y="9"/>
                  </a:cubicBezTo>
                  <a:cubicBezTo>
                    <a:pt x="9" y="11"/>
                    <a:pt x="8" y="14"/>
                    <a:pt x="6" y="18"/>
                  </a:cubicBezTo>
                  <a:lnTo>
                    <a:pt x="6"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70" name="Freeform 57"/>
            <p:cNvSpPr>
              <a:spLocks noEditPoints="1"/>
            </p:cNvSpPr>
            <p:nvPr/>
          </p:nvSpPr>
          <p:spPr bwMode="auto">
            <a:xfrm>
              <a:off x="1583" y="2498"/>
              <a:ext cx="42" cy="54"/>
            </a:xfrm>
            <a:custGeom>
              <a:avLst/>
              <a:gdLst>
                <a:gd name="T0" fmla="*/ 39 w 45"/>
                <a:gd name="T1" fmla="*/ 23 h 58"/>
                <a:gd name="T2" fmla="*/ 35 w 45"/>
                <a:gd name="T3" fmla="*/ 10 h 58"/>
                <a:gd name="T4" fmla="*/ 23 w 45"/>
                <a:gd name="T5" fmla="*/ 6 h 58"/>
                <a:gd name="T6" fmla="*/ 12 w 45"/>
                <a:gd name="T7" fmla="*/ 11 h 58"/>
                <a:gd name="T8" fmla="*/ 6 w 45"/>
                <a:gd name="T9" fmla="*/ 24 h 58"/>
                <a:gd name="T10" fmla="*/ 6 w 45"/>
                <a:gd name="T11" fmla="*/ 24 h 58"/>
                <a:gd name="T12" fmla="*/ 39 w 45"/>
                <a:gd name="T13" fmla="*/ 24 h 58"/>
                <a:gd name="T14" fmla="*/ 39 w 45"/>
                <a:gd name="T15" fmla="*/ 23 h 58"/>
                <a:gd name="T16" fmla="*/ 24 w 45"/>
                <a:gd name="T17" fmla="*/ 58 h 58"/>
                <a:gd name="T18" fmla="*/ 7 w 45"/>
                <a:gd name="T19" fmla="*/ 50 h 58"/>
                <a:gd name="T20" fmla="*/ 0 w 45"/>
                <a:gd name="T21" fmla="*/ 31 h 58"/>
                <a:gd name="T22" fmla="*/ 0 w 45"/>
                <a:gd name="T23" fmla="*/ 28 h 58"/>
                <a:gd name="T24" fmla="*/ 6 w 45"/>
                <a:gd name="T25" fmla="*/ 8 h 58"/>
                <a:gd name="T26" fmla="*/ 23 w 45"/>
                <a:gd name="T27" fmla="*/ 0 h 58"/>
                <a:gd name="T28" fmla="*/ 39 w 45"/>
                <a:gd name="T29" fmla="*/ 7 h 58"/>
                <a:gd name="T30" fmla="*/ 45 w 45"/>
                <a:gd name="T31" fmla="*/ 24 h 58"/>
                <a:gd name="T32" fmla="*/ 45 w 45"/>
                <a:gd name="T33" fmla="*/ 29 h 58"/>
                <a:gd name="T34" fmla="*/ 6 w 45"/>
                <a:gd name="T35" fmla="*/ 29 h 58"/>
                <a:gd name="T36" fmla="*/ 6 w 45"/>
                <a:gd name="T37" fmla="*/ 31 h 58"/>
                <a:gd name="T38" fmla="*/ 11 w 45"/>
                <a:gd name="T39" fmla="*/ 46 h 58"/>
                <a:gd name="T40" fmla="*/ 24 w 45"/>
                <a:gd name="T41" fmla="*/ 53 h 58"/>
                <a:gd name="T42" fmla="*/ 41 w 45"/>
                <a:gd name="T43" fmla="*/ 47 h 58"/>
                <a:gd name="T44" fmla="*/ 43 w 45"/>
                <a:gd name="T45" fmla="*/ 51 h 58"/>
                <a:gd name="T46" fmla="*/ 24 w 45"/>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58">
                  <a:moveTo>
                    <a:pt x="39" y="23"/>
                  </a:moveTo>
                  <a:cubicBezTo>
                    <a:pt x="39" y="18"/>
                    <a:pt x="37" y="14"/>
                    <a:pt x="35" y="10"/>
                  </a:cubicBezTo>
                  <a:cubicBezTo>
                    <a:pt x="32" y="7"/>
                    <a:pt x="28" y="6"/>
                    <a:pt x="23" y="6"/>
                  </a:cubicBezTo>
                  <a:cubicBezTo>
                    <a:pt x="19" y="6"/>
                    <a:pt x="15" y="7"/>
                    <a:pt x="12" y="11"/>
                  </a:cubicBezTo>
                  <a:cubicBezTo>
                    <a:pt x="9" y="14"/>
                    <a:pt x="7" y="18"/>
                    <a:pt x="6" y="24"/>
                  </a:cubicBezTo>
                  <a:lnTo>
                    <a:pt x="6" y="24"/>
                  </a:lnTo>
                  <a:lnTo>
                    <a:pt x="39" y="24"/>
                  </a:lnTo>
                  <a:lnTo>
                    <a:pt x="39" y="23"/>
                  </a:lnTo>
                  <a:close/>
                  <a:moveTo>
                    <a:pt x="24" y="58"/>
                  </a:moveTo>
                  <a:cubicBezTo>
                    <a:pt x="17" y="58"/>
                    <a:pt x="11" y="55"/>
                    <a:pt x="7" y="50"/>
                  </a:cubicBezTo>
                  <a:cubicBezTo>
                    <a:pt x="2" y="45"/>
                    <a:pt x="0" y="39"/>
                    <a:pt x="0" y="31"/>
                  </a:cubicBezTo>
                  <a:lnTo>
                    <a:pt x="0" y="28"/>
                  </a:lnTo>
                  <a:cubicBezTo>
                    <a:pt x="0" y="20"/>
                    <a:pt x="2" y="13"/>
                    <a:pt x="6" y="8"/>
                  </a:cubicBezTo>
                  <a:cubicBezTo>
                    <a:pt x="11" y="3"/>
                    <a:pt x="17" y="0"/>
                    <a:pt x="23" y="0"/>
                  </a:cubicBezTo>
                  <a:cubicBezTo>
                    <a:pt x="30" y="0"/>
                    <a:pt x="35" y="2"/>
                    <a:pt x="39" y="7"/>
                  </a:cubicBezTo>
                  <a:cubicBezTo>
                    <a:pt x="43" y="11"/>
                    <a:pt x="45" y="17"/>
                    <a:pt x="45" y="24"/>
                  </a:cubicBezTo>
                  <a:lnTo>
                    <a:pt x="45" y="29"/>
                  </a:lnTo>
                  <a:lnTo>
                    <a:pt x="6" y="29"/>
                  </a:lnTo>
                  <a:lnTo>
                    <a:pt x="6" y="31"/>
                  </a:lnTo>
                  <a:cubicBezTo>
                    <a:pt x="6" y="37"/>
                    <a:pt x="7" y="42"/>
                    <a:pt x="11" y="46"/>
                  </a:cubicBezTo>
                  <a:cubicBezTo>
                    <a:pt x="14" y="51"/>
                    <a:pt x="19" y="53"/>
                    <a:pt x="24" y="53"/>
                  </a:cubicBezTo>
                  <a:cubicBezTo>
                    <a:pt x="31" y="53"/>
                    <a:pt x="37" y="51"/>
                    <a:pt x="41" y="47"/>
                  </a:cubicBezTo>
                  <a:lnTo>
                    <a:pt x="43" y="51"/>
                  </a:lnTo>
                  <a:cubicBezTo>
                    <a:pt x="39" y="56"/>
                    <a:pt x="32" y="58"/>
                    <a:pt x="24"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71" name="Freeform 58"/>
            <p:cNvSpPr>
              <a:spLocks/>
            </p:cNvSpPr>
            <p:nvPr/>
          </p:nvSpPr>
          <p:spPr bwMode="auto">
            <a:xfrm>
              <a:off x="1634" y="2498"/>
              <a:ext cx="39" cy="54"/>
            </a:xfrm>
            <a:custGeom>
              <a:avLst/>
              <a:gdLst>
                <a:gd name="T0" fmla="*/ 21 w 42"/>
                <a:gd name="T1" fmla="*/ 53 h 58"/>
                <a:gd name="T2" fmla="*/ 21 w 42"/>
                <a:gd name="T3" fmla="*/ 53 h 58"/>
                <a:gd name="T4" fmla="*/ 32 w 42"/>
                <a:gd name="T5" fmla="*/ 50 h 58"/>
                <a:gd name="T6" fmla="*/ 35 w 42"/>
                <a:gd name="T7" fmla="*/ 43 h 58"/>
                <a:gd name="T8" fmla="*/ 32 w 42"/>
                <a:gd name="T9" fmla="*/ 36 h 58"/>
                <a:gd name="T10" fmla="*/ 21 w 42"/>
                <a:gd name="T11" fmla="*/ 31 h 58"/>
                <a:gd name="T12" fmla="*/ 6 w 42"/>
                <a:gd name="T13" fmla="*/ 25 h 58"/>
                <a:gd name="T14" fmla="*/ 1 w 42"/>
                <a:gd name="T15" fmla="*/ 15 h 58"/>
                <a:gd name="T16" fmla="*/ 7 w 42"/>
                <a:gd name="T17" fmla="*/ 5 h 58"/>
                <a:gd name="T18" fmla="*/ 21 w 42"/>
                <a:gd name="T19" fmla="*/ 0 h 58"/>
                <a:gd name="T20" fmla="*/ 36 w 42"/>
                <a:gd name="T21" fmla="*/ 5 h 58"/>
                <a:gd name="T22" fmla="*/ 41 w 42"/>
                <a:gd name="T23" fmla="*/ 17 h 58"/>
                <a:gd name="T24" fmla="*/ 41 w 42"/>
                <a:gd name="T25" fmla="*/ 17 h 58"/>
                <a:gd name="T26" fmla="*/ 35 w 42"/>
                <a:gd name="T27" fmla="*/ 17 h 58"/>
                <a:gd name="T28" fmla="*/ 31 w 42"/>
                <a:gd name="T29" fmla="*/ 9 h 58"/>
                <a:gd name="T30" fmla="*/ 21 w 42"/>
                <a:gd name="T31" fmla="*/ 6 h 58"/>
                <a:gd name="T32" fmla="*/ 11 w 42"/>
                <a:gd name="T33" fmla="*/ 8 h 58"/>
                <a:gd name="T34" fmla="*/ 7 w 42"/>
                <a:gd name="T35" fmla="*/ 15 h 58"/>
                <a:gd name="T36" fmla="*/ 10 w 42"/>
                <a:gd name="T37" fmla="*/ 22 h 58"/>
                <a:gd name="T38" fmla="*/ 23 w 42"/>
                <a:gd name="T39" fmla="*/ 26 h 58"/>
                <a:gd name="T40" fmla="*/ 37 w 42"/>
                <a:gd name="T41" fmla="*/ 32 h 58"/>
                <a:gd name="T42" fmla="*/ 42 w 42"/>
                <a:gd name="T43" fmla="*/ 43 h 58"/>
                <a:gd name="T44" fmla="*/ 36 w 42"/>
                <a:gd name="T45" fmla="*/ 54 h 58"/>
                <a:gd name="T46" fmla="*/ 21 w 42"/>
                <a:gd name="T47" fmla="*/ 58 h 58"/>
                <a:gd name="T48" fmla="*/ 5 w 42"/>
                <a:gd name="T49" fmla="*/ 53 h 58"/>
                <a:gd name="T50" fmla="*/ 0 w 42"/>
                <a:gd name="T51" fmla="*/ 42 h 58"/>
                <a:gd name="T52" fmla="*/ 0 w 42"/>
                <a:gd name="T53" fmla="*/ 41 h 58"/>
                <a:gd name="T54" fmla="*/ 6 w 42"/>
                <a:gd name="T55" fmla="*/ 41 h 58"/>
                <a:gd name="T56" fmla="*/ 10 w 42"/>
                <a:gd name="T57" fmla="*/ 50 h 58"/>
                <a:gd name="T58" fmla="*/ 21 w 42"/>
                <a:gd name="T59" fmla="*/ 5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58">
                  <a:moveTo>
                    <a:pt x="21" y="53"/>
                  </a:moveTo>
                  <a:lnTo>
                    <a:pt x="21" y="53"/>
                  </a:lnTo>
                  <a:cubicBezTo>
                    <a:pt x="26" y="53"/>
                    <a:pt x="29" y="52"/>
                    <a:pt x="32" y="50"/>
                  </a:cubicBezTo>
                  <a:cubicBezTo>
                    <a:pt x="34" y="48"/>
                    <a:pt x="35" y="45"/>
                    <a:pt x="35" y="43"/>
                  </a:cubicBezTo>
                  <a:cubicBezTo>
                    <a:pt x="35" y="40"/>
                    <a:pt x="34" y="38"/>
                    <a:pt x="32" y="36"/>
                  </a:cubicBezTo>
                  <a:cubicBezTo>
                    <a:pt x="30" y="34"/>
                    <a:pt x="26" y="32"/>
                    <a:pt x="21" y="31"/>
                  </a:cubicBezTo>
                  <a:cubicBezTo>
                    <a:pt x="14" y="30"/>
                    <a:pt x="9" y="28"/>
                    <a:pt x="6" y="25"/>
                  </a:cubicBezTo>
                  <a:cubicBezTo>
                    <a:pt x="3" y="23"/>
                    <a:pt x="1" y="20"/>
                    <a:pt x="1" y="15"/>
                  </a:cubicBezTo>
                  <a:cubicBezTo>
                    <a:pt x="1" y="11"/>
                    <a:pt x="3" y="7"/>
                    <a:pt x="7" y="5"/>
                  </a:cubicBezTo>
                  <a:cubicBezTo>
                    <a:pt x="10" y="2"/>
                    <a:pt x="15" y="0"/>
                    <a:pt x="21" y="0"/>
                  </a:cubicBezTo>
                  <a:cubicBezTo>
                    <a:pt x="27" y="0"/>
                    <a:pt x="32" y="2"/>
                    <a:pt x="36" y="5"/>
                  </a:cubicBezTo>
                  <a:cubicBezTo>
                    <a:pt x="39" y="8"/>
                    <a:pt x="41" y="12"/>
                    <a:pt x="41" y="17"/>
                  </a:cubicBezTo>
                  <a:lnTo>
                    <a:pt x="41" y="17"/>
                  </a:lnTo>
                  <a:lnTo>
                    <a:pt x="35" y="17"/>
                  </a:lnTo>
                  <a:cubicBezTo>
                    <a:pt x="35" y="14"/>
                    <a:pt x="34" y="11"/>
                    <a:pt x="31" y="9"/>
                  </a:cubicBezTo>
                  <a:cubicBezTo>
                    <a:pt x="29" y="7"/>
                    <a:pt x="25" y="6"/>
                    <a:pt x="21" y="6"/>
                  </a:cubicBezTo>
                  <a:cubicBezTo>
                    <a:pt x="17" y="6"/>
                    <a:pt x="13" y="6"/>
                    <a:pt x="11" y="8"/>
                  </a:cubicBezTo>
                  <a:cubicBezTo>
                    <a:pt x="9" y="10"/>
                    <a:pt x="7" y="12"/>
                    <a:pt x="7" y="15"/>
                  </a:cubicBezTo>
                  <a:cubicBezTo>
                    <a:pt x="7" y="18"/>
                    <a:pt x="8" y="20"/>
                    <a:pt x="10" y="22"/>
                  </a:cubicBezTo>
                  <a:cubicBezTo>
                    <a:pt x="12" y="23"/>
                    <a:pt x="17" y="25"/>
                    <a:pt x="23" y="26"/>
                  </a:cubicBezTo>
                  <a:cubicBezTo>
                    <a:pt x="29" y="28"/>
                    <a:pt x="34" y="30"/>
                    <a:pt x="37" y="32"/>
                  </a:cubicBezTo>
                  <a:cubicBezTo>
                    <a:pt x="40" y="35"/>
                    <a:pt x="42" y="38"/>
                    <a:pt x="42" y="43"/>
                  </a:cubicBezTo>
                  <a:cubicBezTo>
                    <a:pt x="42" y="47"/>
                    <a:pt x="40" y="51"/>
                    <a:pt x="36" y="54"/>
                  </a:cubicBezTo>
                  <a:cubicBezTo>
                    <a:pt x="32" y="56"/>
                    <a:pt x="27" y="58"/>
                    <a:pt x="21" y="58"/>
                  </a:cubicBezTo>
                  <a:cubicBezTo>
                    <a:pt x="14" y="58"/>
                    <a:pt x="9" y="56"/>
                    <a:pt x="5" y="53"/>
                  </a:cubicBezTo>
                  <a:cubicBezTo>
                    <a:pt x="2" y="50"/>
                    <a:pt x="0" y="46"/>
                    <a:pt x="0" y="42"/>
                  </a:cubicBezTo>
                  <a:lnTo>
                    <a:pt x="0" y="41"/>
                  </a:lnTo>
                  <a:lnTo>
                    <a:pt x="6" y="41"/>
                  </a:lnTo>
                  <a:cubicBezTo>
                    <a:pt x="6" y="45"/>
                    <a:pt x="7" y="48"/>
                    <a:pt x="10" y="50"/>
                  </a:cubicBezTo>
                  <a:cubicBezTo>
                    <a:pt x="13" y="52"/>
                    <a:pt x="17" y="53"/>
                    <a:pt x="21"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72" name="Freeform 59"/>
            <p:cNvSpPr>
              <a:spLocks/>
            </p:cNvSpPr>
            <p:nvPr/>
          </p:nvSpPr>
          <p:spPr bwMode="auto">
            <a:xfrm>
              <a:off x="1589" y="1641"/>
              <a:ext cx="1353" cy="265"/>
            </a:xfrm>
            <a:custGeom>
              <a:avLst/>
              <a:gdLst>
                <a:gd name="T0" fmla="*/ 0 w 1466"/>
                <a:gd name="T1" fmla="*/ 285 h 285"/>
                <a:gd name="T2" fmla="*/ 1466 w 1466"/>
                <a:gd name="T3" fmla="*/ 285 h 285"/>
              </a:gdLst>
              <a:ahLst/>
              <a:cxnLst>
                <a:cxn ang="0">
                  <a:pos x="T0" y="T1"/>
                </a:cxn>
                <a:cxn ang="0">
                  <a:pos x="T2" y="T3"/>
                </a:cxn>
              </a:cxnLst>
              <a:rect l="0" t="0" r="r" b="b"/>
              <a:pathLst>
                <a:path w="1466" h="285">
                  <a:moveTo>
                    <a:pt x="0" y="285"/>
                  </a:moveTo>
                  <a:cubicBezTo>
                    <a:pt x="489" y="0"/>
                    <a:pt x="978" y="37"/>
                    <a:pt x="1466" y="285"/>
                  </a:cubicBezTo>
                </a:path>
              </a:pathLst>
            </a:custGeom>
            <a:noFill/>
            <a:ln w="28575"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73" name="Freeform 60"/>
            <p:cNvSpPr>
              <a:spLocks/>
            </p:cNvSpPr>
            <p:nvPr/>
          </p:nvSpPr>
          <p:spPr bwMode="auto">
            <a:xfrm>
              <a:off x="2836" y="1822"/>
              <a:ext cx="128" cy="96"/>
            </a:xfrm>
            <a:custGeom>
              <a:avLst/>
              <a:gdLst>
                <a:gd name="T0" fmla="*/ 44 w 139"/>
                <a:gd name="T1" fmla="*/ 0 h 103"/>
                <a:gd name="T2" fmla="*/ 139 w 139"/>
                <a:gd name="T3" fmla="*/ 103 h 103"/>
                <a:gd name="T4" fmla="*/ 0 w 139"/>
                <a:gd name="T5" fmla="*/ 86 h 103"/>
                <a:gd name="T6" fmla="*/ 44 w 139"/>
                <a:gd name="T7" fmla="*/ 0 h 103"/>
              </a:gdLst>
              <a:ahLst/>
              <a:cxnLst>
                <a:cxn ang="0">
                  <a:pos x="T0" y="T1"/>
                </a:cxn>
                <a:cxn ang="0">
                  <a:pos x="T2" y="T3"/>
                </a:cxn>
                <a:cxn ang="0">
                  <a:pos x="T4" y="T5"/>
                </a:cxn>
                <a:cxn ang="0">
                  <a:pos x="T6" y="T7"/>
                </a:cxn>
              </a:cxnLst>
              <a:rect l="0" t="0" r="r" b="b"/>
              <a:pathLst>
                <a:path w="139" h="103">
                  <a:moveTo>
                    <a:pt x="44" y="0"/>
                  </a:moveTo>
                  <a:lnTo>
                    <a:pt x="139" y="103"/>
                  </a:lnTo>
                  <a:lnTo>
                    <a:pt x="0" y="86"/>
                  </a:lnTo>
                  <a:cubicBezTo>
                    <a:pt x="32" y="70"/>
                    <a:pt x="49" y="36"/>
                    <a:pt x="44" y="0"/>
                  </a:cubicBezTo>
                  <a:close/>
                </a:path>
              </a:pathLst>
            </a:custGeom>
            <a:solidFill>
              <a:srgbClr val="FFFFFF"/>
            </a:solidFill>
            <a:ln w="952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AT"/>
            </a:p>
          </p:txBody>
        </p:sp>
        <p:sp>
          <p:nvSpPr>
            <p:cNvPr id="74" name="Freeform 61"/>
            <p:cNvSpPr>
              <a:spLocks/>
            </p:cNvSpPr>
            <p:nvPr/>
          </p:nvSpPr>
          <p:spPr bwMode="auto">
            <a:xfrm>
              <a:off x="3119" y="1974"/>
              <a:ext cx="93" cy="132"/>
            </a:xfrm>
            <a:custGeom>
              <a:avLst/>
              <a:gdLst>
                <a:gd name="T0" fmla="*/ 51 w 100"/>
                <a:gd name="T1" fmla="*/ 133 h 142"/>
                <a:gd name="T2" fmla="*/ 78 w 100"/>
                <a:gd name="T3" fmla="*/ 125 h 142"/>
                <a:gd name="T4" fmla="*/ 88 w 100"/>
                <a:gd name="T5" fmla="*/ 107 h 142"/>
                <a:gd name="T6" fmla="*/ 79 w 100"/>
                <a:gd name="T7" fmla="*/ 88 h 142"/>
                <a:gd name="T8" fmla="*/ 50 w 100"/>
                <a:gd name="T9" fmla="*/ 75 h 142"/>
                <a:gd name="T10" fmla="*/ 15 w 100"/>
                <a:gd name="T11" fmla="*/ 60 h 142"/>
                <a:gd name="T12" fmla="*/ 4 w 100"/>
                <a:gd name="T13" fmla="*/ 35 h 142"/>
                <a:gd name="T14" fmla="*/ 17 w 100"/>
                <a:gd name="T15" fmla="*/ 10 h 142"/>
                <a:gd name="T16" fmla="*/ 51 w 100"/>
                <a:gd name="T17" fmla="*/ 0 h 142"/>
                <a:gd name="T18" fmla="*/ 85 w 100"/>
                <a:gd name="T19" fmla="*/ 11 h 142"/>
                <a:gd name="T20" fmla="*/ 98 w 100"/>
                <a:gd name="T21" fmla="*/ 41 h 142"/>
                <a:gd name="T22" fmla="*/ 98 w 100"/>
                <a:gd name="T23" fmla="*/ 41 h 142"/>
                <a:gd name="T24" fmla="*/ 87 w 100"/>
                <a:gd name="T25" fmla="*/ 41 h 142"/>
                <a:gd name="T26" fmla="*/ 77 w 100"/>
                <a:gd name="T27" fmla="*/ 18 h 142"/>
                <a:gd name="T28" fmla="*/ 51 w 100"/>
                <a:gd name="T29" fmla="*/ 9 h 142"/>
                <a:gd name="T30" fmla="*/ 25 w 100"/>
                <a:gd name="T31" fmla="*/ 17 h 142"/>
                <a:gd name="T32" fmla="*/ 15 w 100"/>
                <a:gd name="T33" fmla="*/ 35 h 142"/>
                <a:gd name="T34" fmla="*/ 24 w 100"/>
                <a:gd name="T35" fmla="*/ 53 h 142"/>
                <a:gd name="T36" fmla="*/ 55 w 100"/>
                <a:gd name="T37" fmla="*/ 65 h 142"/>
                <a:gd name="T38" fmla="*/ 88 w 100"/>
                <a:gd name="T39" fmla="*/ 81 h 142"/>
                <a:gd name="T40" fmla="*/ 100 w 100"/>
                <a:gd name="T41" fmla="*/ 107 h 142"/>
                <a:gd name="T42" fmla="*/ 86 w 100"/>
                <a:gd name="T43" fmla="*/ 132 h 142"/>
                <a:gd name="T44" fmla="*/ 51 w 100"/>
                <a:gd name="T45" fmla="*/ 142 h 142"/>
                <a:gd name="T46" fmla="*/ 15 w 100"/>
                <a:gd name="T47" fmla="*/ 132 h 142"/>
                <a:gd name="T48" fmla="*/ 4 w 100"/>
                <a:gd name="T49" fmla="*/ 119 h 142"/>
                <a:gd name="T50" fmla="*/ 0 w 100"/>
                <a:gd name="T51" fmla="*/ 101 h 142"/>
                <a:gd name="T52" fmla="*/ 0 w 100"/>
                <a:gd name="T53" fmla="*/ 101 h 142"/>
                <a:gd name="T54" fmla="*/ 11 w 100"/>
                <a:gd name="T55" fmla="*/ 101 h 142"/>
                <a:gd name="T56" fmla="*/ 16 w 100"/>
                <a:gd name="T57" fmla="*/ 119 h 142"/>
                <a:gd name="T58" fmla="*/ 51 w 100"/>
                <a:gd name="T59" fmla="*/ 1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0" h="142">
                  <a:moveTo>
                    <a:pt x="51" y="133"/>
                  </a:moveTo>
                  <a:cubicBezTo>
                    <a:pt x="62" y="133"/>
                    <a:pt x="71" y="130"/>
                    <a:pt x="78" y="125"/>
                  </a:cubicBezTo>
                  <a:cubicBezTo>
                    <a:pt x="85" y="121"/>
                    <a:pt x="88" y="114"/>
                    <a:pt x="88" y="107"/>
                  </a:cubicBezTo>
                  <a:cubicBezTo>
                    <a:pt x="88" y="99"/>
                    <a:pt x="85" y="93"/>
                    <a:pt x="79" y="88"/>
                  </a:cubicBezTo>
                  <a:cubicBezTo>
                    <a:pt x="74" y="83"/>
                    <a:pt x="64" y="79"/>
                    <a:pt x="50" y="75"/>
                  </a:cubicBezTo>
                  <a:cubicBezTo>
                    <a:pt x="34" y="71"/>
                    <a:pt x="23" y="66"/>
                    <a:pt x="15" y="60"/>
                  </a:cubicBezTo>
                  <a:cubicBezTo>
                    <a:pt x="8" y="54"/>
                    <a:pt x="4" y="46"/>
                    <a:pt x="4" y="35"/>
                  </a:cubicBezTo>
                  <a:cubicBezTo>
                    <a:pt x="4" y="25"/>
                    <a:pt x="8" y="16"/>
                    <a:pt x="17" y="10"/>
                  </a:cubicBezTo>
                  <a:cubicBezTo>
                    <a:pt x="26" y="3"/>
                    <a:pt x="37" y="0"/>
                    <a:pt x="51" y="0"/>
                  </a:cubicBezTo>
                  <a:cubicBezTo>
                    <a:pt x="65" y="0"/>
                    <a:pt x="76" y="4"/>
                    <a:pt x="85" y="11"/>
                  </a:cubicBezTo>
                  <a:cubicBezTo>
                    <a:pt x="94" y="19"/>
                    <a:pt x="98" y="29"/>
                    <a:pt x="98" y="41"/>
                  </a:cubicBezTo>
                  <a:lnTo>
                    <a:pt x="98" y="41"/>
                  </a:lnTo>
                  <a:lnTo>
                    <a:pt x="87" y="41"/>
                  </a:lnTo>
                  <a:cubicBezTo>
                    <a:pt x="87" y="32"/>
                    <a:pt x="84" y="24"/>
                    <a:pt x="77" y="18"/>
                  </a:cubicBezTo>
                  <a:cubicBezTo>
                    <a:pt x="71" y="12"/>
                    <a:pt x="62" y="9"/>
                    <a:pt x="51" y="9"/>
                  </a:cubicBezTo>
                  <a:cubicBezTo>
                    <a:pt x="40" y="9"/>
                    <a:pt x="31" y="12"/>
                    <a:pt x="25" y="17"/>
                  </a:cubicBezTo>
                  <a:cubicBezTo>
                    <a:pt x="18" y="22"/>
                    <a:pt x="15" y="28"/>
                    <a:pt x="15" y="35"/>
                  </a:cubicBezTo>
                  <a:cubicBezTo>
                    <a:pt x="15" y="42"/>
                    <a:pt x="18" y="48"/>
                    <a:pt x="24" y="53"/>
                  </a:cubicBezTo>
                  <a:cubicBezTo>
                    <a:pt x="30" y="57"/>
                    <a:pt x="40" y="62"/>
                    <a:pt x="55" y="65"/>
                  </a:cubicBezTo>
                  <a:cubicBezTo>
                    <a:pt x="70" y="69"/>
                    <a:pt x="81" y="74"/>
                    <a:pt x="88" y="81"/>
                  </a:cubicBezTo>
                  <a:cubicBezTo>
                    <a:pt x="96" y="87"/>
                    <a:pt x="100" y="96"/>
                    <a:pt x="100" y="107"/>
                  </a:cubicBezTo>
                  <a:cubicBezTo>
                    <a:pt x="100" y="117"/>
                    <a:pt x="95" y="126"/>
                    <a:pt x="86" y="132"/>
                  </a:cubicBezTo>
                  <a:cubicBezTo>
                    <a:pt x="77" y="139"/>
                    <a:pt x="66" y="142"/>
                    <a:pt x="51" y="142"/>
                  </a:cubicBezTo>
                  <a:cubicBezTo>
                    <a:pt x="37" y="142"/>
                    <a:pt x="25" y="139"/>
                    <a:pt x="15" y="132"/>
                  </a:cubicBezTo>
                  <a:cubicBezTo>
                    <a:pt x="10" y="129"/>
                    <a:pt x="7" y="124"/>
                    <a:pt x="4" y="119"/>
                  </a:cubicBezTo>
                  <a:cubicBezTo>
                    <a:pt x="1" y="114"/>
                    <a:pt x="0" y="108"/>
                    <a:pt x="0" y="101"/>
                  </a:cubicBezTo>
                  <a:lnTo>
                    <a:pt x="0" y="101"/>
                  </a:lnTo>
                  <a:lnTo>
                    <a:pt x="11" y="101"/>
                  </a:lnTo>
                  <a:cubicBezTo>
                    <a:pt x="11" y="108"/>
                    <a:pt x="13" y="114"/>
                    <a:pt x="16" y="119"/>
                  </a:cubicBezTo>
                  <a:cubicBezTo>
                    <a:pt x="23" y="128"/>
                    <a:pt x="35" y="133"/>
                    <a:pt x="51" y="1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75" name="Freeform 62"/>
            <p:cNvSpPr>
              <a:spLocks/>
            </p:cNvSpPr>
            <p:nvPr/>
          </p:nvSpPr>
          <p:spPr bwMode="auto">
            <a:xfrm>
              <a:off x="3222" y="1984"/>
              <a:ext cx="52" cy="122"/>
            </a:xfrm>
            <a:custGeom>
              <a:avLst/>
              <a:gdLst>
                <a:gd name="T0" fmla="*/ 18 w 56"/>
                <a:gd name="T1" fmla="*/ 0 h 131"/>
                <a:gd name="T2" fmla="*/ 30 w 56"/>
                <a:gd name="T3" fmla="*/ 0 h 131"/>
                <a:gd name="T4" fmla="*/ 30 w 56"/>
                <a:gd name="T5" fmla="*/ 26 h 131"/>
                <a:gd name="T6" fmla="*/ 52 w 56"/>
                <a:gd name="T7" fmla="*/ 26 h 131"/>
                <a:gd name="T8" fmla="*/ 52 w 56"/>
                <a:gd name="T9" fmla="*/ 36 h 131"/>
                <a:gd name="T10" fmla="*/ 30 w 56"/>
                <a:gd name="T11" fmla="*/ 36 h 131"/>
                <a:gd name="T12" fmla="*/ 30 w 56"/>
                <a:gd name="T13" fmla="*/ 103 h 131"/>
                <a:gd name="T14" fmla="*/ 43 w 56"/>
                <a:gd name="T15" fmla="*/ 121 h 131"/>
                <a:gd name="T16" fmla="*/ 54 w 56"/>
                <a:gd name="T17" fmla="*/ 120 h 131"/>
                <a:gd name="T18" fmla="*/ 56 w 56"/>
                <a:gd name="T19" fmla="*/ 129 h 131"/>
                <a:gd name="T20" fmla="*/ 41 w 56"/>
                <a:gd name="T21" fmla="*/ 131 h 131"/>
                <a:gd name="T22" fmla="*/ 18 w 56"/>
                <a:gd name="T23" fmla="*/ 103 h 131"/>
                <a:gd name="T24" fmla="*/ 18 w 56"/>
                <a:gd name="T25" fmla="*/ 36 h 131"/>
                <a:gd name="T26" fmla="*/ 0 w 56"/>
                <a:gd name="T27" fmla="*/ 36 h 131"/>
                <a:gd name="T28" fmla="*/ 0 w 56"/>
                <a:gd name="T29" fmla="*/ 26 h 131"/>
                <a:gd name="T30" fmla="*/ 18 w 56"/>
                <a:gd name="T31" fmla="*/ 26 h 131"/>
                <a:gd name="T32" fmla="*/ 18 w 56"/>
                <a:gd name="T3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131">
                  <a:moveTo>
                    <a:pt x="18" y="0"/>
                  </a:moveTo>
                  <a:lnTo>
                    <a:pt x="30" y="0"/>
                  </a:lnTo>
                  <a:lnTo>
                    <a:pt x="30" y="26"/>
                  </a:lnTo>
                  <a:lnTo>
                    <a:pt x="52" y="26"/>
                  </a:lnTo>
                  <a:lnTo>
                    <a:pt x="52" y="36"/>
                  </a:lnTo>
                  <a:lnTo>
                    <a:pt x="30" y="36"/>
                  </a:lnTo>
                  <a:lnTo>
                    <a:pt x="30" y="103"/>
                  </a:lnTo>
                  <a:cubicBezTo>
                    <a:pt x="30" y="115"/>
                    <a:pt x="34" y="121"/>
                    <a:pt x="43" y="121"/>
                  </a:cubicBezTo>
                  <a:cubicBezTo>
                    <a:pt x="47" y="121"/>
                    <a:pt x="51" y="121"/>
                    <a:pt x="54" y="120"/>
                  </a:cubicBezTo>
                  <a:lnTo>
                    <a:pt x="56" y="129"/>
                  </a:lnTo>
                  <a:cubicBezTo>
                    <a:pt x="52" y="130"/>
                    <a:pt x="47" y="131"/>
                    <a:pt x="41" y="131"/>
                  </a:cubicBezTo>
                  <a:cubicBezTo>
                    <a:pt x="26" y="131"/>
                    <a:pt x="18" y="122"/>
                    <a:pt x="18" y="103"/>
                  </a:cubicBezTo>
                  <a:lnTo>
                    <a:pt x="18" y="36"/>
                  </a:lnTo>
                  <a:lnTo>
                    <a:pt x="0" y="36"/>
                  </a:lnTo>
                  <a:lnTo>
                    <a:pt x="0" y="26"/>
                  </a:lnTo>
                  <a:lnTo>
                    <a:pt x="18" y="26"/>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76" name="Freeform 63"/>
            <p:cNvSpPr>
              <a:spLocks noEditPoints="1"/>
            </p:cNvSpPr>
            <p:nvPr/>
          </p:nvSpPr>
          <p:spPr bwMode="auto">
            <a:xfrm>
              <a:off x="3287" y="2007"/>
              <a:ext cx="77" cy="99"/>
            </a:xfrm>
            <a:custGeom>
              <a:avLst/>
              <a:gdLst>
                <a:gd name="T0" fmla="*/ 32 w 83"/>
                <a:gd name="T1" fmla="*/ 107 h 107"/>
                <a:gd name="T2" fmla="*/ 9 w 83"/>
                <a:gd name="T3" fmla="*/ 100 h 107"/>
                <a:gd name="T4" fmla="*/ 0 w 83"/>
                <a:gd name="T5" fmla="*/ 78 h 107"/>
                <a:gd name="T6" fmla="*/ 13 w 83"/>
                <a:gd name="T7" fmla="*/ 55 h 107"/>
                <a:gd name="T8" fmla="*/ 46 w 83"/>
                <a:gd name="T9" fmla="*/ 47 h 107"/>
                <a:gd name="T10" fmla="*/ 69 w 83"/>
                <a:gd name="T11" fmla="*/ 47 h 107"/>
                <a:gd name="T12" fmla="*/ 69 w 83"/>
                <a:gd name="T13" fmla="*/ 34 h 107"/>
                <a:gd name="T14" fmla="*/ 62 w 83"/>
                <a:gd name="T15" fmla="*/ 16 h 107"/>
                <a:gd name="T16" fmla="*/ 42 w 83"/>
                <a:gd name="T17" fmla="*/ 10 h 107"/>
                <a:gd name="T18" fmla="*/ 22 w 83"/>
                <a:gd name="T19" fmla="*/ 16 h 107"/>
                <a:gd name="T20" fmla="*/ 14 w 83"/>
                <a:gd name="T21" fmla="*/ 31 h 107"/>
                <a:gd name="T22" fmla="*/ 4 w 83"/>
                <a:gd name="T23" fmla="*/ 31 h 107"/>
                <a:gd name="T24" fmla="*/ 3 w 83"/>
                <a:gd name="T25" fmla="*/ 30 h 107"/>
                <a:gd name="T26" fmla="*/ 14 w 83"/>
                <a:gd name="T27" fmla="*/ 9 h 107"/>
                <a:gd name="T28" fmla="*/ 42 w 83"/>
                <a:gd name="T29" fmla="*/ 0 h 107"/>
                <a:gd name="T30" fmla="*/ 70 w 83"/>
                <a:gd name="T31" fmla="*/ 9 h 107"/>
                <a:gd name="T32" fmla="*/ 80 w 83"/>
                <a:gd name="T33" fmla="*/ 34 h 107"/>
                <a:gd name="T34" fmla="*/ 80 w 83"/>
                <a:gd name="T35" fmla="*/ 85 h 107"/>
                <a:gd name="T36" fmla="*/ 83 w 83"/>
                <a:gd name="T37" fmla="*/ 105 h 107"/>
                <a:gd name="T38" fmla="*/ 71 w 83"/>
                <a:gd name="T39" fmla="*/ 105 h 107"/>
                <a:gd name="T40" fmla="*/ 69 w 83"/>
                <a:gd name="T41" fmla="*/ 89 h 107"/>
                <a:gd name="T42" fmla="*/ 53 w 83"/>
                <a:gd name="T43" fmla="*/ 102 h 107"/>
                <a:gd name="T44" fmla="*/ 32 w 83"/>
                <a:gd name="T45" fmla="*/ 107 h 107"/>
                <a:gd name="T46" fmla="*/ 12 w 83"/>
                <a:gd name="T47" fmla="*/ 78 h 107"/>
                <a:gd name="T48" fmla="*/ 17 w 83"/>
                <a:gd name="T49" fmla="*/ 92 h 107"/>
                <a:gd name="T50" fmla="*/ 34 w 83"/>
                <a:gd name="T51" fmla="*/ 97 h 107"/>
                <a:gd name="T52" fmla="*/ 55 w 83"/>
                <a:gd name="T53" fmla="*/ 92 h 107"/>
                <a:gd name="T54" fmla="*/ 69 w 83"/>
                <a:gd name="T55" fmla="*/ 77 h 107"/>
                <a:gd name="T56" fmla="*/ 69 w 83"/>
                <a:gd name="T57" fmla="*/ 55 h 107"/>
                <a:gd name="T58" fmla="*/ 46 w 83"/>
                <a:gd name="T59" fmla="*/ 55 h 107"/>
                <a:gd name="T60" fmla="*/ 21 w 83"/>
                <a:gd name="T61" fmla="*/ 62 h 107"/>
                <a:gd name="T62" fmla="*/ 12 w 83"/>
                <a:gd name="T63" fmla="*/ 7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107">
                  <a:moveTo>
                    <a:pt x="32" y="107"/>
                  </a:moveTo>
                  <a:cubicBezTo>
                    <a:pt x="22" y="107"/>
                    <a:pt x="14" y="105"/>
                    <a:pt x="9" y="100"/>
                  </a:cubicBezTo>
                  <a:cubicBezTo>
                    <a:pt x="3" y="94"/>
                    <a:pt x="0" y="87"/>
                    <a:pt x="0" y="78"/>
                  </a:cubicBezTo>
                  <a:cubicBezTo>
                    <a:pt x="0" y="68"/>
                    <a:pt x="4" y="61"/>
                    <a:pt x="13" y="55"/>
                  </a:cubicBezTo>
                  <a:cubicBezTo>
                    <a:pt x="21" y="49"/>
                    <a:pt x="32" y="47"/>
                    <a:pt x="46" y="47"/>
                  </a:cubicBezTo>
                  <a:lnTo>
                    <a:pt x="69" y="47"/>
                  </a:lnTo>
                  <a:lnTo>
                    <a:pt x="69" y="34"/>
                  </a:lnTo>
                  <a:cubicBezTo>
                    <a:pt x="69" y="26"/>
                    <a:pt x="66" y="21"/>
                    <a:pt x="62" y="16"/>
                  </a:cubicBezTo>
                  <a:cubicBezTo>
                    <a:pt x="57" y="12"/>
                    <a:pt x="50" y="10"/>
                    <a:pt x="42" y="10"/>
                  </a:cubicBezTo>
                  <a:cubicBezTo>
                    <a:pt x="34" y="10"/>
                    <a:pt x="27" y="12"/>
                    <a:pt x="22" y="16"/>
                  </a:cubicBezTo>
                  <a:cubicBezTo>
                    <a:pt x="17" y="20"/>
                    <a:pt x="14" y="25"/>
                    <a:pt x="14" y="31"/>
                  </a:cubicBezTo>
                  <a:lnTo>
                    <a:pt x="4" y="31"/>
                  </a:lnTo>
                  <a:lnTo>
                    <a:pt x="3" y="30"/>
                  </a:lnTo>
                  <a:cubicBezTo>
                    <a:pt x="3" y="22"/>
                    <a:pt x="7" y="15"/>
                    <a:pt x="14" y="9"/>
                  </a:cubicBezTo>
                  <a:cubicBezTo>
                    <a:pt x="22" y="3"/>
                    <a:pt x="31" y="0"/>
                    <a:pt x="42" y="0"/>
                  </a:cubicBezTo>
                  <a:cubicBezTo>
                    <a:pt x="54" y="0"/>
                    <a:pt x="63" y="3"/>
                    <a:pt x="70" y="9"/>
                  </a:cubicBezTo>
                  <a:cubicBezTo>
                    <a:pt x="77" y="15"/>
                    <a:pt x="80" y="23"/>
                    <a:pt x="80" y="34"/>
                  </a:cubicBezTo>
                  <a:lnTo>
                    <a:pt x="80" y="85"/>
                  </a:lnTo>
                  <a:cubicBezTo>
                    <a:pt x="80" y="92"/>
                    <a:pt x="81" y="99"/>
                    <a:pt x="83" y="105"/>
                  </a:cubicBezTo>
                  <a:lnTo>
                    <a:pt x="71" y="105"/>
                  </a:lnTo>
                  <a:cubicBezTo>
                    <a:pt x="69" y="99"/>
                    <a:pt x="69" y="94"/>
                    <a:pt x="69" y="89"/>
                  </a:cubicBezTo>
                  <a:cubicBezTo>
                    <a:pt x="64" y="94"/>
                    <a:pt x="59" y="99"/>
                    <a:pt x="53" y="102"/>
                  </a:cubicBezTo>
                  <a:cubicBezTo>
                    <a:pt x="47" y="106"/>
                    <a:pt x="40" y="107"/>
                    <a:pt x="32" y="107"/>
                  </a:cubicBezTo>
                  <a:close/>
                  <a:moveTo>
                    <a:pt x="12" y="78"/>
                  </a:moveTo>
                  <a:cubicBezTo>
                    <a:pt x="12" y="84"/>
                    <a:pt x="14" y="89"/>
                    <a:pt x="17" y="92"/>
                  </a:cubicBezTo>
                  <a:cubicBezTo>
                    <a:pt x="21" y="96"/>
                    <a:pt x="27" y="97"/>
                    <a:pt x="34" y="97"/>
                  </a:cubicBezTo>
                  <a:cubicBezTo>
                    <a:pt x="42" y="97"/>
                    <a:pt x="48" y="95"/>
                    <a:pt x="55" y="92"/>
                  </a:cubicBezTo>
                  <a:cubicBezTo>
                    <a:pt x="61" y="88"/>
                    <a:pt x="66" y="83"/>
                    <a:pt x="69" y="77"/>
                  </a:cubicBezTo>
                  <a:lnTo>
                    <a:pt x="69" y="55"/>
                  </a:lnTo>
                  <a:lnTo>
                    <a:pt x="46" y="55"/>
                  </a:lnTo>
                  <a:cubicBezTo>
                    <a:pt x="35" y="55"/>
                    <a:pt x="27" y="57"/>
                    <a:pt x="21" y="62"/>
                  </a:cubicBezTo>
                  <a:cubicBezTo>
                    <a:pt x="15" y="66"/>
                    <a:pt x="12" y="72"/>
                    <a:pt x="12"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77" name="Freeform 64"/>
            <p:cNvSpPr>
              <a:spLocks/>
            </p:cNvSpPr>
            <p:nvPr/>
          </p:nvSpPr>
          <p:spPr bwMode="auto">
            <a:xfrm>
              <a:off x="3379" y="1984"/>
              <a:ext cx="52" cy="122"/>
            </a:xfrm>
            <a:custGeom>
              <a:avLst/>
              <a:gdLst>
                <a:gd name="T0" fmla="*/ 18 w 56"/>
                <a:gd name="T1" fmla="*/ 0 h 131"/>
                <a:gd name="T2" fmla="*/ 29 w 56"/>
                <a:gd name="T3" fmla="*/ 0 h 131"/>
                <a:gd name="T4" fmla="*/ 29 w 56"/>
                <a:gd name="T5" fmla="*/ 26 h 131"/>
                <a:gd name="T6" fmla="*/ 52 w 56"/>
                <a:gd name="T7" fmla="*/ 26 h 131"/>
                <a:gd name="T8" fmla="*/ 52 w 56"/>
                <a:gd name="T9" fmla="*/ 36 h 131"/>
                <a:gd name="T10" fmla="*/ 29 w 56"/>
                <a:gd name="T11" fmla="*/ 36 h 131"/>
                <a:gd name="T12" fmla="*/ 29 w 56"/>
                <a:gd name="T13" fmla="*/ 103 h 131"/>
                <a:gd name="T14" fmla="*/ 43 w 56"/>
                <a:gd name="T15" fmla="*/ 121 h 131"/>
                <a:gd name="T16" fmla="*/ 54 w 56"/>
                <a:gd name="T17" fmla="*/ 120 h 131"/>
                <a:gd name="T18" fmla="*/ 56 w 56"/>
                <a:gd name="T19" fmla="*/ 129 h 131"/>
                <a:gd name="T20" fmla="*/ 41 w 56"/>
                <a:gd name="T21" fmla="*/ 131 h 131"/>
                <a:gd name="T22" fmla="*/ 18 w 56"/>
                <a:gd name="T23" fmla="*/ 103 h 131"/>
                <a:gd name="T24" fmla="*/ 18 w 56"/>
                <a:gd name="T25" fmla="*/ 36 h 131"/>
                <a:gd name="T26" fmla="*/ 0 w 56"/>
                <a:gd name="T27" fmla="*/ 36 h 131"/>
                <a:gd name="T28" fmla="*/ 0 w 56"/>
                <a:gd name="T29" fmla="*/ 26 h 131"/>
                <a:gd name="T30" fmla="*/ 18 w 56"/>
                <a:gd name="T31" fmla="*/ 26 h 131"/>
                <a:gd name="T32" fmla="*/ 18 w 56"/>
                <a:gd name="T3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131">
                  <a:moveTo>
                    <a:pt x="18" y="0"/>
                  </a:moveTo>
                  <a:lnTo>
                    <a:pt x="29" y="0"/>
                  </a:lnTo>
                  <a:lnTo>
                    <a:pt x="29" y="26"/>
                  </a:lnTo>
                  <a:lnTo>
                    <a:pt x="52" y="26"/>
                  </a:lnTo>
                  <a:lnTo>
                    <a:pt x="52" y="36"/>
                  </a:lnTo>
                  <a:lnTo>
                    <a:pt x="29" y="36"/>
                  </a:lnTo>
                  <a:lnTo>
                    <a:pt x="29" y="103"/>
                  </a:lnTo>
                  <a:cubicBezTo>
                    <a:pt x="29" y="115"/>
                    <a:pt x="34" y="121"/>
                    <a:pt x="43" y="121"/>
                  </a:cubicBezTo>
                  <a:cubicBezTo>
                    <a:pt x="46" y="121"/>
                    <a:pt x="50" y="121"/>
                    <a:pt x="54" y="120"/>
                  </a:cubicBezTo>
                  <a:lnTo>
                    <a:pt x="56" y="129"/>
                  </a:lnTo>
                  <a:cubicBezTo>
                    <a:pt x="52" y="130"/>
                    <a:pt x="47" y="131"/>
                    <a:pt x="41" y="131"/>
                  </a:cubicBezTo>
                  <a:cubicBezTo>
                    <a:pt x="25" y="131"/>
                    <a:pt x="18" y="122"/>
                    <a:pt x="18" y="103"/>
                  </a:cubicBezTo>
                  <a:lnTo>
                    <a:pt x="18" y="36"/>
                  </a:lnTo>
                  <a:lnTo>
                    <a:pt x="0" y="36"/>
                  </a:lnTo>
                  <a:lnTo>
                    <a:pt x="0" y="26"/>
                  </a:lnTo>
                  <a:lnTo>
                    <a:pt x="18" y="26"/>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78" name="Freeform 65"/>
            <p:cNvSpPr>
              <a:spLocks noEditPoints="1"/>
            </p:cNvSpPr>
            <p:nvPr/>
          </p:nvSpPr>
          <p:spPr bwMode="auto">
            <a:xfrm>
              <a:off x="3444" y="2007"/>
              <a:ext cx="77" cy="99"/>
            </a:xfrm>
            <a:custGeom>
              <a:avLst/>
              <a:gdLst>
                <a:gd name="T0" fmla="*/ 73 w 84"/>
                <a:gd name="T1" fmla="*/ 42 h 107"/>
                <a:gd name="T2" fmla="*/ 65 w 84"/>
                <a:gd name="T3" fmla="*/ 19 h 107"/>
                <a:gd name="T4" fmla="*/ 44 w 84"/>
                <a:gd name="T5" fmla="*/ 10 h 107"/>
                <a:gd name="T6" fmla="*/ 22 w 84"/>
                <a:gd name="T7" fmla="*/ 20 h 107"/>
                <a:gd name="T8" fmla="*/ 12 w 84"/>
                <a:gd name="T9" fmla="*/ 44 h 107"/>
                <a:gd name="T10" fmla="*/ 12 w 84"/>
                <a:gd name="T11" fmla="*/ 44 h 107"/>
                <a:gd name="T12" fmla="*/ 73 w 84"/>
                <a:gd name="T13" fmla="*/ 44 h 107"/>
                <a:gd name="T14" fmla="*/ 73 w 84"/>
                <a:gd name="T15" fmla="*/ 42 h 107"/>
                <a:gd name="T16" fmla="*/ 45 w 84"/>
                <a:gd name="T17" fmla="*/ 107 h 107"/>
                <a:gd name="T18" fmla="*/ 13 w 84"/>
                <a:gd name="T19" fmla="*/ 93 h 107"/>
                <a:gd name="T20" fmla="*/ 0 w 84"/>
                <a:gd name="T21" fmla="*/ 57 h 107"/>
                <a:gd name="T22" fmla="*/ 0 w 84"/>
                <a:gd name="T23" fmla="*/ 52 h 107"/>
                <a:gd name="T24" fmla="*/ 12 w 84"/>
                <a:gd name="T25" fmla="*/ 15 h 107"/>
                <a:gd name="T26" fmla="*/ 44 w 84"/>
                <a:gd name="T27" fmla="*/ 0 h 107"/>
                <a:gd name="T28" fmla="*/ 73 w 84"/>
                <a:gd name="T29" fmla="*/ 12 h 107"/>
                <a:gd name="T30" fmla="*/ 84 w 84"/>
                <a:gd name="T31" fmla="*/ 44 h 107"/>
                <a:gd name="T32" fmla="*/ 84 w 84"/>
                <a:gd name="T33" fmla="*/ 54 h 107"/>
                <a:gd name="T34" fmla="*/ 11 w 84"/>
                <a:gd name="T35" fmla="*/ 54 h 107"/>
                <a:gd name="T36" fmla="*/ 11 w 84"/>
                <a:gd name="T37" fmla="*/ 57 h 107"/>
                <a:gd name="T38" fmla="*/ 21 w 84"/>
                <a:gd name="T39" fmla="*/ 86 h 107"/>
                <a:gd name="T40" fmla="*/ 45 w 84"/>
                <a:gd name="T41" fmla="*/ 98 h 107"/>
                <a:gd name="T42" fmla="*/ 76 w 84"/>
                <a:gd name="T43" fmla="*/ 86 h 107"/>
                <a:gd name="T44" fmla="*/ 81 w 84"/>
                <a:gd name="T45" fmla="*/ 94 h 107"/>
                <a:gd name="T46" fmla="*/ 45 w 84"/>
                <a:gd name="T4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07">
                  <a:moveTo>
                    <a:pt x="73" y="42"/>
                  </a:moveTo>
                  <a:cubicBezTo>
                    <a:pt x="73" y="32"/>
                    <a:pt x="70" y="25"/>
                    <a:pt x="65" y="19"/>
                  </a:cubicBezTo>
                  <a:cubicBezTo>
                    <a:pt x="59" y="13"/>
                    <a:pt x="52" y="10"/>
                    <a:pt x="44" y="10"/>
                  </a:cubicBezTo>
                  <a:cubicBezTo>
                    <a:pt x="35" y="10"/>
                    <a:pt x="28" y="13"/>
                    <a:pt x="22" y="20"/>
                  </a:cubicBezTo>
                  <a:cubicBezTo>
                    <a:pt x="16" y="26"/>
                    <a:pt x="13" y="34"/>
                    <a:pt x="12" y="44"/>
                  </a:cubicBezTo>
                  <a:lnTo>
                    <a:pt x="12" y="44"/>
                  </a:lnTo>
                  <a:lnTo>
                    <a:pt x="73" y="44"/>
                  </a:lnTo>
                  <a:lnTo>
                    <a:pt x="73" y="42"/>
                  </a:lnTo>
                  <a:close/>
                  <a:moveTo>
                    <a:pt x="45" y="107"/>
                  </a:moveTo>
                  <a:cubicBezTo>
                    <a:pt x="32" y="107"/>
                    <a:pt x="21" y="103"/>
                    <a:pt x="13" y="93"/>
                  </a:cubicBezTo>
                  <a:cubicBezTo>
                    <a:pt x="4" y="83"/>
                    <a:pt x="0" y="71"/>
                    <a:pt x="0" y="57"/>
                  </a:cubicBezTo>
                  <a:lnTo>
                    <a:pt x="0" y="52"/>
                  </a:lnTo>
                  <a:cubicBezTo>
                    <a:pt x="0" y="37"/>
                    <a:pt x="4" y="25"/>
                    <a:pt x="12" y="15"/>
                  </a:cubicBezTo>
                  <a:cubicBezTo>
                    <a:pt x="21" y="5"/>
                    <a:pt x="31" y="0"/>
                    <a:pt x="44" y="0"/>
                  </a:cubicBezTo>
                  <a:cubicBezTo>
                    <a:pt x="56" y="0"/>
                    <a:pt x="66" y="4"/>
                    <a:pt x="73" y="12"/>
                  </a:cubicBezTo>
                  <a:cubicBezTo>
                    <a:pt x="80" y="20"/>
                    <a:pt x="84" y="31"/>
                    <a:pt x="84" y="44"/>
                  </a:cubicBezTo>
                  <a:lnTo>
                    <a:pt x="84" y="54"/>
                  </a:lnTo>
                  <a:lnTo>
                    <a:pt x="11" y="54"/>
                  </a:lnTo>
                  <a:lnTo>
                    <a:pt x="11" y="57"/>
                  </a:lnTo>
                  <a:cubicBezTo>
                    <a:pt x="11" y="69"/>
                    <a:pt x="14" y="78"/>
                    <a:pt x="21" y="86"/>
                  </a:cubicBezTo>
                  <a:cubicBezTo>
                    <a:pt x="27" y="94"/>
                    <a:pt x="35" y="98"/>
                    <a:pt x="45" y="98"/>
                  </a:cubicBezTo>
                  <a:cubicBezTo>
                    <a:pt x="58" y="98"/>
                    <a:pt x="69" y="94"/>
                    <a:pt x="76" y="86"/>
                  </a:cubicBezTo>
                  <a:lnTo>
                    <a:pt x="81" y="94"/>
                  </a:lnTo>
                  <a:cubicBezTo>
                    <a:pt x="72" y="103"/>
                    <a:pt x="60" y="107"/>
                    <a:pt x="45"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79" name="Oval 66"/>
            <p:cNvSpPr>
              <a:spLocks noChangeArrowheads="1"/>
            </p:cNvSpPr>
            <p:nvPr/>
          </p:nvSpPr>
          <p:spPr bwMode="auto">
            <a:xfrm>
              <a:off x="2949" y="1884"/>
              <a:ext cx="743" cy="297"/>
            </a:xfrm>
            <a:prstGeom prst="ellipse">
              <a:avLst/>
            </a:prstGeom>
            <a:noFill/>
            <a:ln w="39688"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80" name="Freeform 67"/>
            <p:cNvSpPr>
              <a:spLocks noEditPoints="1"/>
            </p:cNvSpPr>
            <p:nvPr/>
          </p:nvSpPr>
          <p:spPr bwMode="auto">
            <a:xfrm>
              <a:off x="1023" y="1976"/>
              <a:ext cx="106" cy="129"/>
            </a:xfrm>
            <a:custGeom>
              <a:avLst/>
              <a:gdLst>
                <a:gd name="T0" fmla="*/ 104 w 115"/>
                <a:gd name="T1" fmla="*/ 139 h 139"/>
                <a:gd name="T2" fmla="*/ 89 w 115"/>
                <a:gd name="T3" fmla="*/ 100 h 139"/>
                <a:gd name="T4" fmla="*/ 26 w 115"/>
                <a:gd name="T5" fmla="*/ 100 h 139"/>
                <a:gd name="T6" fmla="*/ 12 w 115"/>
                <a:gd name="T7" fmla="*/ 139 h 139"/>
                <a:gd name="T8" fmla="*/ 0 w 115"/>
                <a:gd name="T9" fmla="*/ 139 h 139"/>
                <a:gd name="T10" fmla="*/ 53 w 115"/>
                <a:gd name="T11" fmla="*/ 0 h 139"/>
                <a:gd name="T12" fmla="*/ 63 w 115"/>
                <a:gd name="T13" fmla="*/ 0 h 139"/>
                <a:gd name="T14" fmla="*/ 115 w 115"/>
                <a:gd name="T15" fmla="*/ 139 h 139"/>
                <a:gd name="T16" fmla="*/ 104 w 115"/>
                <a:gd name="T17" fmla="*/ 139 h 139"/>
                <a:gd name="T18" fmla="*/ 58 w 115"/>
                <a:gd name="T19" fmla="*/ 15 h 139"/>
                <a:gd name="T20" fmla="*/ 30 w 115"/>
                <a:gd name="T21" fmla="*/ 90 h 139"/>
                <a:gd name="T22" fmla="*/ 86 w 115"/>
                <a:gd name="T23" fmla="*/ 90 h 139"/>
                <a:gd name="T24" fmla="*/ 58 w 115"/>
                <a:gd name="T25" fmla="*/ 15 h 139"/>
                <a:gd name="T26" fmla="*/ 58 w 115"/>
                <a:gd name="T27" fmla="*/ 1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139">
                  <a:moveTo>
                    <a:pt x="104" y="139"/>
                  </a:moveTo>
                  <a:lnTo>
                    <a:pt x="89" y="100"/>
                  </a:lnTo>
                  <a:lnTo>
                    <a:pt x="26" y="100"/>
                  </a:lnTo>
                  <a:lnTo>
                    <a:pt x="12" y="139"/>
                  </a:lnTo>
                  <a:lnTo>
                    <a:pt x="0" y="139"/>
                  </a:lnTo>
                  <a:lnTo>
                    <a:pt x="53" y="0"/>
                  </a:lnTo>
                  <a:lnTo>
                    <a:pt x="63" y="0"/>
                  </a:lnTo>
                  <a:lnTo>
                    <a:pt x="115" y="139"/>
                  </a:lnTo>
                  <a:lnTo>
                    <a:pt x="104" y="139"/>
                  </a:lnTo>
                  <a:close/>
                  <a:moveTo>
                    <a:pt x="58" y="15"/>
                  </a:moveTo>
                  <a:lnTo>
                    <a:pt x="30" y="90"/>
                  </a:lnTo>
                  <a:lnTo>
                    <a:pt x="86" y="90"/>
                  </a:lnTo>
                  <a:lnTo>
                    <a:pt x="58" y="15"/>
                  </a:lnTo>
                  <a:lnTo>
                    <a:pt x="58"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81" name="Freeform 68"/>
            <p:cNvSpPr>
              <a:spLocks/>
            </p:cNvSpPr>
            <p:nvPr/>
          </p:nvSpPr>
          <p:spPr bwMode="auto">
            <a:xfrm>
              <a:off x="1141" y="2008"/>
              <a:ext cx="76" cy="99"/>
            </a:xfrm>
            <a:custGeom>
              <a:avLst/>
              <a:gdLst>
                <a:gd name="T0" fmla="*/ 11 w 83"/>
                <a:gd name="T1" fmla="*/ 55 h 107"/>
                <a:gd name="T2" fmla="*/ 11 w 83"/>
                <a:gd name="T3" fmla="*/ 55 h 107"/>
                <a:gd name="T4" fmla="*/ 19 w 83"/>
                <a:gd name="T5" fmla="*/ 86 h 107"/>
                <a:gd name="T6" fmla="*/ 44 w 83"/>
                <a:gd name="T7" fmla="*/ 97 h 107"/>
                <a:gd name="T8" fmla="*/ 64 w 83"/>
                <a:gd name="T9" fmla="*/ 91 h 107"/>
                <a:gd name="T10" fmla="*/ 72 w 83"/>
                <a:gd name="T11" fmla="*/ 73 h 107"/>
                <a:gd name="T12" fmla="*/ 82 w 83"/>
                <a:gd name="T13" fmla="*/ 73 h 107"/>
                <a:gd name="T14" fmla="*/ 83 w 83"/>
                <a:gd name="T15" fmla="*/ 73 h 107"/>
                <a:gd name="T16" fmla="*/ 72 w 83"/>
                <a:gd name="T17" fmla="*/ 97 h 107"/>
                <a:gd name="T18" fmla="*/ 44 w 83"/>
                <a:gd name="T19" fmla="*/ 107 h 107"/>
                <a:gd name="T20" fmla="*/ 12 w 83"/>
                <a:gd name="T21" fmla="*/ 93 h 107"/>
                <a:gd name="T22" fmla="*/ 0 w 83"/>
                <a:gd name="T23" fmla="*/ 55 h 107"/>
                <a:gd name="T24" fmla="*/ 0 w 83"/>
                <a:gd name="T25" fmla="*/ 51 h 107"/>
                <a:gd name="T26" fmla="*/ 12 w 83"/>
                <a:gd name="T27" fmla="*/ 14 h 107"/>
                <a:gd name="T28" fmla="*/ 44 w 83"/>
                <a:gd name="T29" fmla="*/ 0 h 107"/>
                <a:gd name="T30" fmla="*/ 72 w 83"/>
                <a:gd name="T31" fmla="*/ 10 h 107"/>
                <a:gd name="T32" fmla="*/ 83 w 83"/>
                <a:gd name="T33" fmla="*/ 36 h 107"/>
                <a:gd name="T34" fmla="*/ 83 w 83"/>
                <a:gd name="T35" fmla="*/ 37 h 107"/>
                <a:gd name="T36" fmla="*/ 73 w 83"/>
                <a:gd name="T37" fmla="*/ 37 h 107"/>
                <a:gd name="T38" fmla="*/ 64 w 83"/>
                <a:gd name="T39" fmla="*/ 17 h 107"/>
                <a:gd name="T40" fmla="*/ 44 w 83"/>
                <a:gd name="T41" fmla="*/ 10 h 107"/>
                <a:gd name="T42" fmla="*/ 20 w 83"/>
                <a:gd name="T43" fmla="*/ 21 h 107"/>
                <a:gd name="T44" fmla="*/ 11 w 83"/>
                <a:gd name="T45" fmla="*/ 51 h 107"/>
                <a:gd name="T46" fmla="*/ 11 w 83"/>
                <a:gd name="T47" fmla="*/ 5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107">
                  <a:moveTo>
                    <a:pt x="11" y="55"/>
                  </a:moveTo>
                  <a:lnTo>
                    <a:pt x="11" y="55"/>
                  </a:lnTo>
                  <a:cubicBezTo>
                    <a:pt x="11" y="68"/>
                    <a:pt x="14" y="78"/>
                    <a:pt x="19" y="86"/>
                  </a:cubicBezTo>
                  <a:cubicBezTo>
                    <a:pt x="25" y="93"/>
                    <a:pt x="33" y="97"/>
                    <a:pt x="44" y="97"/>
                  </a:cubicBezTo>
                  <a:cubicBezTo>
                    <a:pt x="52" y="97"/>
                    <a:pt x="58" y="95"/>
                    <a:pt x="64" y="91"/>
                  </a:cubicBezTo>
                  <a:cubicBezTo>
                    <a:pt x="70" y="86"/>
                    <a:pt x="72" y="80"/>
                    <a:pt x="72" y="73"/>
                  </a:cubicBezTo>
                  <a:lnTo>
                    <a:pt x="82" y="73"/>
                  </a:lnTo>
                  <a:lnTo>
                    <a:pt x="83" y="73"/>
                  </a:lnTo>
                  <a:cubicBezTo>
                    <a:pt x="83" y="83"/>
                    <a:pt x="79" y="91"/>
                    <a:pt x="72" y="97"/>
                  </a:cubicBezTo>
                  <a:cubicBezTo>
                    <a:pt x="64" y="104"/>
                    <a:pt x="55" y="107"/>
                    <a:pt x="44" y="107"/>
                  </a:cubicBezTo>
                  <a:cubicBezTo>
                    <a:pt x="30" y="107"/>
                    <a:pt x="19" y="102"/>
                    <a:pt x="12" y="93"/>
                  </a:cubicBezTo>
                  <a:cubicBezTo>
                    <a:pt x="4" y="83"/>
                    <a:pt x="0" y="71"/>
                    <a:pt x="0" y="55"/>
                  </a:cubicBezTo>
                  <a:lnTo>
                    <a:pt x="0" y="51"/>
                  </a:lnTo>
                  <a:cubicBezTo>
                    <a:pt x="0" y="36"/>
                    <a:pt x="4" y="24"/>
                    <a:pt x="12" y="14"/>
                  </a:cubicBezTo>
                  <a:cubicBezTo>
                    <a:pt x="19" y="5"/>
                    <a:pt x="30" y="0"/>
                    <a:pt x="44" y="0"/>
                  </a:cubicBezTo>
                  <a:cubicBezTo>
                    <a:pt x="55" y="0"/>
                    <a:pt x="65" y="3"/>
                    <a:pt x="72" y="10"/>
                  </a:cubicBezTo>
                  <a:cubicBezTo>
                    <a:pt x="80" y="17"/>
                    <a:pt x="83" y="25"/>
                    <a:pt x="83" y="36"/>
                  </a:cubicBezTo>
                  <a:lnTo>
                    <a:pt x="83" y="37"/>
                  </a:lnTo>
                  <a:lnTo>
                    <a:pt x="73" y="37"/>
                  </a:lnTo>
                  <a:cubicBezTo>
                    <a:pt x="73" y="29"/>
                    <a:pt x="70" y="22"/>
                    <a:pt x="64" y="17"/>
                  </a:cubicBezTo>
                  <a:cubicBezTo>
                    <a:pt x="59" y="12"/>
                    <a:pt x="52" y="10"/>
                    <a:pt x="44" y="10"/>
                  </a:cubicBezTo>
                  <a:cubicBezTo>
                    <a:pt x="33" y="10"/>
                    <a:pt x="25" y="13"/>
                    <a:pt x="20" y="21"/>
                  </a:cubicBezTo>
                  <a:cubicBezTo>
                    <a:pt x="14" y="29"/>
                    <a:pt x="11" y="39"/>
                    <a:pt x="11" y="51"/>
                  </a:cubicBezTo>
                  <a:lnTo>
                    <a:pt x="11"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82" name="Freeform 69"/>
            <p:cNvSpPr>
              <a:spLocks/>
            </p:cNvSpPr>
            <p:nvPr/>
          </p:nvSpPr>
          <p:spPr bwMode="auto">
            <a:xfrm>
              <a:off x="1228" y="1984"/>
              <a:ext cx="52" cy="123"/>
            </a:xfrm>
            <a:custGeom>
              <a:avLst/>
              <a:gdLst>
                <a:gd name="T0" fmla="*/ 18 w 56"/>
                <a:gd name="T1" fmla="*/ 0 h 132"/>
                <a:gd name="T2" fmla="*/ 30 w 56"/>
                <a:gd name="T3" fmla="*/ 0 h 132"/>
                <a:gd name="T4" fmla="*/ 30 w 56"/>
                <a:gd name="T5" fmla="*/ 27 h 132"/>
                <a:gd name="T6" fmla="*/ 52 w 56"/>
                <a:gd name="T7" fmla="*/ 27 h 132"/>
                <a:gd name="T8" fmla="*/ 52 w 56"/>
                <a:gd name="T9" fmla="*/ 36 h 132"/>
                <a:gd name="T10" fmla="*/ 30 w 56"/>
                <a:gd name="T11" fmla="*/ 36 h 132"/>
                <a:gd name="T12" fmla="*/ 30 w 56"/>
                <a:gd name="T13" fmla="*/ 103 h 132"/>
                <a:gd name="T14" fmla="*/ 43 w 56"/>
                <a:gd name="T15" fmla="*/ 122 h 132"/>
                <a:gd name="T16" fmla="*/ 55 w 56"/>
                <a:gd name="T17" fmla="*/ 121 h 132"/>
                <a:gd name="T18" fmla="*/ 56 w 56"/>
                <a:gd name="T19" fmla="*/ 129 h 132"/>
                <a:gd name="T20" fmla="*/ 41 w 56"/>
                <a:gd name="T21" fmla="*/ 132 h 132"/>
                <a:gd name="T22" fmla="*/ 18 w 56"/>
                <a:gd name="T23" fmla="*/ 103 h 132"/>
                <a:gd name="T24" fmla="*/ 18 w 56"/>
                <a:gd name="T25" fmla="*/ 36 h 132"/>
                <a:gd name="T26" fmla="*/ 0 w 56"/>
                <a:gd name="T27" fmla="*/ 36 h 132"/>
                <a:gd name="T28" fmla="*/ 0 w 56"/>
                <a:gd name="T29" fmla="*/ 27 h 132"/>
                <a:gd name="T30" fmla="*/ 18 w 56"/>
                <a:gd name="T31" fmla="*/ 27 h 132"/>
                <a:gd name="T32" fmla="*/ 18 w 56"/>
                <a:gd name="T3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132">
                  <a:moveTo>
                    <a:pt x="18" y="0"/>
                  </a:moveTo>
                  <a:lnTo>
                    <a:pt x="30" y="0"/>
                  </a:lnTo>
                  <a:lnTo>
                    <a:pt x="30" y="27"/>
                  </a:lnTo>
                  <a:lnTo>
                    <a:pt x="52" y="27"/>
                  </a:lnTo>
                  <a:lnTo>
                    <a:pt x="52" y="36"/>
                  </a:lnTo>
                  <a:lnTo>
                    <a:pt x="30" y="36"/>
                  </a:lnTo>
                  <a:lnTo>
                    <a:pt x="30" y="103"/>
                  </a:lnTo>
                  <a:cubicBezTo>
                    <a:pt x="30" y="116"/>
                    <a:pt x="34" y="122"/>
                    <a:pt x="43" y="122"/>
                  </a:cubicBezTo>
                  <a:cubicBezTo>
                    <a:pt x="47" y="122"/>
                    <a:pt x="51" y="121"/>
                    <a:pt x="55" y="121"/>
                  </a:cubicBezTo>
                  <a:lnTo>
                    <a:pt x="56" y="129"/>
                  </a:lnTo>
                  <a:cubicBezTo>
                    <a:pt x="52" y="131"/>
                    <a:pt x="47" y="132"/>
                    <a:pt x="41" y="132"/>
                  </a:cubicBezTo>
                  <a:cubicBezTo>
                    <a:pt x="26" y="132"/>
                    <a:pt x="18" y="122"/>
                    <a:pt x="18" y="103"/>
                  </a:cubicBezTo>
                  <a:lnTo>
                    <a:pt x="18" y="36"/>
                  </a:lnTo>
                  <a:lnTo>
                    <a:pt x="0" y="36"/>
                  </a:lnTo>
                  <a:lnTo>
                    <a:pt x="0" y="27"/>
                  </a:lnTo>
                  <a:lnTo>
                    <a:pt x="18" y="27"/>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83" name="Freeform 70"/>
            <p:cNvSpPr>
              <a:spLocks noEditPoints="1"/>
            </p:cNvSpPr>
            <p:nvPr/>
          </p:nvSpPr>
          <p:spPr bwMode="auto">
            <a:xfrm>
              <a:off x="1300" y="1967"/>
              <a:ext cx="11" cy="138"/>
            </a:xfrm>
            <a:custGeom>
              <a:avLst/>
              <a:gdLst>
                <a:gd name="T0" fmla="*/ 11 w 11"/>
                <a:gd name="T1" fmla="*/ 46 h 149"/>
                <a:gd name="T2" fmla="*/ 11 w 11"/>
                <a:gd name="T3" fmla="*/ 149 h 149"/>
                <a:gd name="T4" fmla="*/ 0 w 11"/>
                <a:gd name="T5" fmla="*/ 149 h 149"/>
                <a:gd name="T6" fmla="*/ 0 w 11"/>
                <a:gd name="T7" fmla="*/ 46 h 149"/>
                <a:gd name="T8" fmla="*/ 11 w 11"/>
                <a:gd name="T9" fmla="*/ 46 h 149"/>
                <a:gd name="T10" fmla="*/ 11 w 11"/>
                <a:gd name="T11" fmla="*/ 0 h 149"/>
                <a:gd name="T12" fmla="*/ 11 w 11"/>
                <a:gd name="T13" fmla="*/ 16 h 149"/>
                <a:gd name="T14" fmla="*/ 0 w 11"/>
                <a:gd name="T15" fmla="*/ 16 h 149"/>
                <a:gd name="T16" fmla="*/ 0 w 11"/>
                <a:gd name="T17" fmla="*/ 0 h 149"/>
                <a:gd name="T18" fmla="*/ 11 w 11"/>
                <a:gd name="T1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49">
                  <a:moveTo>
                    <a:pt x="11" y="46"/>
                  </a:moveTo>
                  <a:lnTo>
                    <a:pt x="11" y="149"/>
                  </a:lnTo>
                  <a:lnTo>
                    <a:pt x="0" y="149"/>
                  </a:lnTo>
                  <a:lnTo>
                    <a:pt x="0" y="46"/>
                  </a:lnTo>
                  <a:lnTo>
                    <a:pt x="11" y="46"/>
                  </a:lnTo>
                  <a:close/>
                  <a:moveTo>
                    <a:pt x="11" y="0"/>
                  </a:moveTo>
                  <a:lnTo>
                    <a:pt x="11" y="16"/>
                  </a:lnTo>
                  <a:lnTo>
                    <a:pt x="0" y="16"/>
                  </a:lnTo>
                  <a:lnTo>
                    <a:pt x="0"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84" name="Freeform 71"/>
            <p:cNvSpPr>
              <a:spLocks noEditPoints="1"/>
            </p:cNvSpPr>
            <p:nvPr/>
          </p:nvSpPr>
          <p:spPr bwMode="auto">
            <a:xfrm>
              <a:off x="1335" y="2008"/>
              <a:ext cx="84" cy="99"/>
            </a:xfrm>
            <a:custGeom>
              <a:avLst/>
              <a:gdLst>
                <a:gd name="T0" fmla="*/ 11 w 91"/>
                <a:gd name="T1" fmla="*/ 52 h 107"/>
                <a:gd name="T2" fmla="*/ 11 w 91"/>
                <a:gd name="T3" fmla="*/ 55 h 107"/>
                <a:gd name="T4" fmla="*/ 20 w 91"/>
                <a:gd name="T5" fmla="*/ 85 h 107"/>
                <a:gd name="T6" fmla="*/ 45 w 91"/>
                <a:gd name="T7" fmla="*/ 97 h 107"/>
                <a:gd name="T8" fmla="*/ 70 w 91"/>
                <a:gd name="T9" fmla="*/ 85 h 107"/>
                <a:gd name="T10" fmla="*/ 79 w 91"/>
                <a:gd name="T11" fmla="*/ 55 h 107"/>
                <a:gd name="T12" fmla="*/ 79 w 91"/>
                <a:gd name="T13" fmla="*/ 52 h 107"/>
                <a:gd name="T14" fmla="*/ 70 w 91"/>
                <a:gd name="T15" fmla="*/ 22 h 107"/>
                <a:gd name="T16" fmla="*/ 45 w 91"/>
                <a:gd name="T17" fmla="*/ 10 h 107"/>
                <a:gd name="T18" fmla="*/ 20 w 91"/>
                <a:gd name="T19" fmla="*/ 22 h 107"/>
                <a:gd name="T20" fmla="*/ 11 w 91"/>
                <a:gd name="T21" fmla="*/ 52 h 107"/>
                <a:gd name="T22" fmla="*/ 0 w 91"/>
                <a:gd name="T23" fmla="*/ 55 h 107"/>
                <a:gd name="T24" fmla="*/ 0 w 91"/>
                <a:gd name="T25" fmla="*/ 52 h 107"/>
                <a:gd name="T26" fmla="*/ 12 w 91"/>
                <a:gd name="T27" fmla="*/ 14 h 107"/>
                <a:gd name="T28" fmla="*/ 45 w 91"/>
                <a:gd name="T29" fmla="*/ 0 h 107"/>
                <a:gd name="T30" fmla="*/ 78 w 91"/>
                <a:gd name="T31" fmla="*/ 14 h 107"/>
                <a:gd name="T32" fmla="*/ 91 w 91"/>
                <a:gd name="T33" fmla="*/ 52 h 107"/>
                <a:gd name="T34" fmla="*/ 91 w 91"/>
                <a:gd name="T35" fmla="*/ 55 h 107"/>
                <a:gd name="T36" fmla="*/ 78 w 91"/>
                <a:gd name="T37" fmla="*/ 92 h 107"/>
                <a:gd name="T38" fmla="*/ 45 w 91"/>
                <a:gd name="T39" fmla="*/ 107 h 107"/>
                <a:gd name="T40" fmla="*/ 12 w 91"/>
                <a:gd name="T41" fmla="*/ 92 h 107"/>
                <a:gd name="T42" fmla="*/ 0 w 91"/>
                <a:gd name="T43" fmla="*/ 5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107">
                  <a:moveTo>
                    <a:pt x="11" y="52"/>
                  </a:moveTo>
                  <a:lnTo>
                    <a:pt x="11" y="55"/>
                  </a:lnTo>
                  <a:cubicBezTo>
                    <a:pt x="11" y="67"/>
                    <a:pt x="14" y="77"/>
                    <a:pt x="20" y="85"/>
                  </a:cubicBezTo>
                  <a:cubicBezTo>
                    <a:pt x="26" y="93"/>
                    <a:pt x="35" y="97"/>
                    <a:pt x="45" y="97"/>
                  </a:cubicBezTo>
                  <a:cubicBezTo>
                    <a:pt x="56" y="97"/>
                    <a:pt x="64" y="93"/>
                    <a:pt x="70" y="85"/>
                  </a:cubicBezTo>
                  <a:cubicBezTo>
                    <a:pt x="76" y="77"/>
                    <a:pt x="79" y="67"/>
                    <a:pt x="79" y="55"/>
                  </a:cubicBezTo>
                  <a:lnTo>
                    <a:pt x="79" y="52"/>
                  </a:lnTo>
                  <a:cubicBezTo>
                    <a:pt x="79" y="40"/>
                    <a:pt x="76" y="30"/>
                    <a:pt x="70" y="22"/>
                  </a:cubicBezTo>
                  <a:cubicBezTo>
                    <a:pt x="64" y="14"/>
                    <a:pt x="56" y="10"/>
                    <a:pt x="45" y="10"/>
                  </a:cubicBezTo>
                  <a:cubicBezTo>
                    <a:pt x="35" y="10"/>
                    <a:pt x="26" y="14"/>
                    <a:pt x="20" y="22"/>
                  </a:cubicBezTo>
                  <a:cubicBezTo>
                    <a:pt x="14" y="30"/>
                    <a:pt x="11" y="40"/>
                    <a:pt x="11" y="52"/>
                  </a:cubicBezTo>
                  <a:close/>
                  <a:moveTo>
                    <a:pt x="0" y="55"/>
                  </a:moveTo>
                  <a:lnTo>
                    <a:pt x="0" y="52"/>
                  </a:lnTo>
                  <a:cubicBezTo>
                    <a:pt x="0" y="36"/>
                    <a:pt x="4" y="24"/>
                    <a:pt x="12" y="14"/>
                  </a:cubicBezTo>
                  <a:cubicBezTo>
                    <a:pt x="20" y="5"/>
                    <a:pt x="31" y="0"/>
                    <a:pt x="45" y="0"/>
                  </a:cubicBezTo>
                  <a:cubicBezTo>
                    <a:pt x="59" y="0"/>
                    <a:pt x="70" y="5"/>
                    <a:pt x="78" y="14"/>
                  </a:cubicBezTo>
                  <a:cubicBezTo>
                    <a:pt x="87" y="24"/>
                    <a:pt x="91" y="36"/>
                    <a:pt x="91" y="52"/>
                  </a:cubicBezTo>
                  <a:lnTo>
                    <a:pt x="91" y="55"/>
                  </a:lnTo>
                  <a:cubicBezTo>
                    <a:pt x="91" y="70"/>
                    <a:pt x="87" y="83"/>
                    <a:pt x="78" y="92"/>
                  </a:cubicBezTo>
                  <a:cubicBezTo>
                    <a:pt x="70" y="102"/>
                    <a:pt x="59" y="107"/>
                    <a:pt x="45" y="107"/>
                  </a:cubicBezTo>
                  <a:cubicBezTo>
                    <a:pt x="31" y="107"/>
                    <a:pt x="20" y="102"/>
                    <a:pt x="12" y="92"/>
                  </a:cubicBezTo>
                  <a:cubicBezTo>
                    <a:pt x="4" y="83"/>
                    <a:pt x="0" y="70"/>
                    <a:pt x="0"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85" name="Freeform 72"/>
            <p:cNvSpPr>
              <a:spLocks/>
            </p:cNvSpPr>
            <p:nvPr/>
          </p:nvSpPr>
          <p:spPr bwMode="auto">
            <a:xfrm>
              <a:off x="1441" y="2008"/>
              <a:ext cx="73" cy="97"/>
            </a:xfrm>
            <a:custGeom>
              <a:avLst/>
              <a:gdLst>
                <a:gd name="T0" fmla="*/ 0 w 79"/>
                <a:gd name="T1" fmla="*/ 2 h 105"/>
                <a:gd name="T2" fmla="*/ 10 w 79"/>
                <a:gd name="T3" fmla="*/ 2 h 105"/>
                <a:gd name="T4" fmla="*/ 11 w 79"/>
                <a:gd name="T5" fmla="*/ 20 h 105"/>
                <a:gd name="T6" fmla="*/ 44 w 79"/>
                <a:gd name="T7" fmla="*/ 0 h 105"/>
                <a:gd name="T8" fmla="*/ 70 w 79"/>
                <a:gd name="T9" fmla="*/ 10 h 105"/>
                <a:gd name="T10" fmla="*/ 79 w 79"/>
                <a:gd name="T11" fmla="*/ 42 h 105"/>
                <a:gd name="T12" fmla="*/ 79 w 79"/>
                <a:gd name="T13" fmla="*/ 105 h 105"/>
                <a:gd name="T14" fmla="*/ 67 w 79"/>
                <a:gd name="T15" fmla="*/ 105 h 105"/>
                <a:gd name="T16" fmla="*/ 67 w 79"/>
                <a:gd name="T17" fmla="*/ 42 h 105"/>
                <a:gd name="T18" fmla="*/ 61 w 79"/>
                <a:gd name="T19" fmla="*/ 17 h 105"/>
                <a:gd name="T20" fmla="*/ 42 w 79"/>
                <a:gd name="T21" fmla="*/ 10 h 105"/>
                <a:gd name="T22" fmla="*/ 22 w 79"/>
                <a:gd name="T23" fmla="*/ 16 h 105"/>
                <a:gd name="T24" fmla="*/ 11 w 79"/>
                <a:gd name="T25" fmla="*/ 33 h 105"/>
                <a:gd name="T26" fmla="*/ 11 w 79"/>
                <a:gd name="T27" fmla="*/ 105 h 105"/>
                <a:gd name="T28" fmla="*/ 0 w 79"/>
                <a:gd name="T29" fmla="*/ 105 h 105"/>
                <a:gd name="T30" fmla="*/ 0 w 79"/>
                <a:gd name="T31" fmla="*/ 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105">
                  <a:moveTo>
                    <a:pt x="0" y="2"/>
                  </a:moveTo>
                  <a:lnTo>
                    <a:pt x="10" y="2"/>
                  </a:lnTo>
                  <a:lnTo>
                    <a:pt x="11" y="20"/>
                  </a:lnTo>
                  <a:cubicBezTo>
                    <a:pt x="18" y="6"/>
                    <a:pt x="29" y="0"/>
                    <a:pt x="44" y="0"/>
                  </a:cubicBezTo>
                  <a:cubicBezTo>
                    <a:pt x="56" y="0"/>
                    <a:pt x="64" y="3"/>
                    <a:pt x="70" y="10"/>
                  </a:cubicBezTo>
                  <a:cubicBezTo>
                    <a:pt x="76" y="17"/>
                    <a:pt x="79" y="27"/>
                    <a:pt x="79" y="42"/>
                  </a:cubicBezTo>
                  <a:lnTo>
                    <a:pt x="79" y="105"/>
                  </a:lnTo>
                  <a:lnTo>
                    <a:pt x="67" y="105"/>
                  </a:lnTo>
                  <a:lnTo>
                    <a:pt x="67" y="42"/>
                  </a:lnTo>
                  <a:cubicBezTo>
                    <a:pt x="67" y="30"/>
                    <a:pt x="65" y="22"/>
                    <a:pt x="61" y="17"/>
                  </a:cubicBezTo>
                  <a:cubicBezTo>
                    <a:pt x="56" y="12"/>
                    <a:pt x="50" y="10"/>
                    <a:pt x="42" y="10"/>
                  </a:cubicBezTo>
                  <a:cubicBezTo>
                    <a:pt x="34" y="10"/>
                    <a:pt x="27" y="12"/>
                    <a:pt x="22" y="16"/>
                  </a:cubicBezTo>
                  <a:cubicBezTo>
                    <a:pt x="17" y="20"/>
                    <a:pt x="14" y="25"/>
                    <a:pt x="11" y="33"/>
                  </a:cubicBezTo>
                  <a:lnTo>
                    <a:pt x="11" y="105"/>
                  </a:lnTo>
                  <a:lnTo>
                    <a:pt x="0" y="105"/>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86" name="Oval 73"/>
            <p:cNvSpPr>
              <a:spLocks noChangeArrowheads="1"/>
            </p:cNvSpPr>
            <p:nvPr/>
          </p:nvSpPr>
          <p:spPr bwMode="auto">
            <a:xfrm>
              <a:off x="896" y="1884"/>
              <a:ext cx="743" cy="297"/>
            </a:xfrm>
            <a:prstGeom prst="ellipse">
              <a:avLst/>
            </a:prstGeom>
            <a:noFill/>
            <a:ln w="39688"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solidFill>
                  <a:srgbClr val="00B0F0"/>
                </a:solidFill>
              </a:endParaRPr>
            </a:p>
          </p:txBody>
        </p:sp>
        <p:sp>
          <p:nvSpPr>
            <p:cNvPr id="87" name="Freeform 74"/>
            <p:cNvSpPr>
              <a:spLocks noEditPoints="1"/>
            </p:cNvSpPr>
            <p:nvPr/>
          </p:nvSpPr>
          <p:spPr bwMode="auto">
            <a:xfrm>
              <a:off x="2006" y="2593"/>
              <a:ext cx="99" cy="133"/>
            </a:xfrm>
            <a:custGeom>
              <a:avLst/>
              <a:gdLst>
                <a:gd name="T0" fmla="*/ 96 w 107"/>
                <a:gd name="T1" fmla="*/ 83 h 143"/>
                <a:gd name="T2" fmla="*/ 96 w 107"/>
                <a:gd name="T3" fmla="*/ 60 h 143"/>
                <a:gd name="T4" fmla="*/ 85 w 107"/>
                <a:gd name="T5" fmla="*/ 23 h 143"/>
                <a:gd name="T6" fmla="*/ 53 w 107"/>
                <a:gd name="T7" fmla="*/ 10 h 143"/>
                <a:gd name="T8" fmla="*/ 22 w 107"/>
                <a:gd name="T9" fmla="*/ 23 h 143"/>
                <a:gd name="T10" fmla="*/ 11 w 107"/>
                <a:gd name="T11" fmla="*/ 60 h 143"/>
                <a:gd name="T12" fmla="*/ 11 w 107"/>
                <a:gd name="T13" fmla="*/ 83 h 143"/>
                <a:gd name="T14" fmla="*/ 22 w 107"/>
                <a:gd name="T15" fmla="*/ 119 h 143"/>
                <a:gd name="T16" fmla="*/ 53 w 107"/>
                <a:gd name="T17" fmla="*/ 133 h 143"/>
                <a:gd name="T18" fmla="*/ 85 w 107"/>
                <a:gd name="T19" fmla="*/ 119 h 143"/>
                <a:gd name="T20" fmla="*/ 96 w 107"/>
                <a:gd name="T21" fmla="*/ 83 h 143"/>
                <a:gd name="T22" fmla="*/ 107 w 107"/>
                <a:gd name="T23" fmla="*/ 60 h 143"/>
                <a:gd name="T24" fmla="*/ 107 w 107"/>
                <a:gd name="T25" fmla="*/ 83 h 143"/>
                <a:gd name="T26" fmla="*/ 93 w 107"/>
                <a:gd name="T27" fmla="*/ 126 h 143"/>
                <a:gd name="T28" fmla="*/ 53 w 107"/>
                <a:gd name="T29" fmla="*/ 143 h 143"/>
                <a:gd name="T30" fmla="*/ 14 w 107"/>
                <a:gd name="T31" fmla="*/ 126 h 143"/>
                <a:gd name="T32" fmla="*/ 0 w 107"/>
                <a:gd name="T33" fmla="*/ 83 h 143"/>
                <a:gd name="T34" fmla="*/ 0 w 107"/>
                <a:gd name="T35" fmla="*/ 60 h 143"/>
                <a:gd name="T36" fmla="*/ 14 w 107"/>
                <a:gd name="T37" fmla="*/ 16 h 143"/>
                <a:gd name="T38" fmla="*/ 53 w 107"/>
                <a:gd name="T39" fmla="*/ 0 h 143"/>
                <a:gd name="T40" fmla="*/ 93 w 107"/>
                <a:gd name="T41" fmla="*/ 16 h 143"/>
                <a:gd name="T42" fmla="*/ 107 w 107"/>
                <a:gd name="T43" fmla="*/ 6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143">
                  <a:moveTo>
                    <a:pt x="96" y="83"/>
                  </a:moveTo>
                  <a:lnTo>
                    <a:pt x="96" y="60"/>
                  </a:lnTo>
                  <a:cubicBezTo>
                    <a:pt x="96" y="45"/>
                    <a:pt x="92" y="32"/>
                    <a:pt x="85" y="23"/>
                  </a:cubicBezTo>
                  <a:cubicBezTo>
                    <a:pt x="77" y="14"/>
                    <a:pt x="67" y="10"/>
                    <a:pt x="53" y="10"/>
                  </a:cubicBezTo>
                  <a:cubicBezTo>
                    <a:pt x="40" y="10"/>
                    <a:pt x="30" y="14"/>
                    <a:pt x="22" y="23"/>
                  </a:cubicBezTo>
                  <a:cubicBezTo>
                    <a:pt x="15" y="32"/>
                    <a:pt x="11" y="44"/>
                    <a:pt x="11" y="60"/>
                  </a:cubicBezTo>
                  <a:lnTo>
                    <a:pt x="11" y="83"/>
                  </a:lnTo>
                  <a:cubicBezTo>
                    <a:pt x="11" y="98"/>
                    <a:pt x="15" y="110"/>
                    <a:pt x="22" y="119"/>
                  </a:cubicBezTo>
                  <a:cubicBezTo>
                    <a:pt x="30" y="128"/>
                    <a:pt x="40" y="133"/>
                    <a:pt x="53" y="133"/>
                  </a:cubicBezTo>
                  <a:cubicBezTo>
                    <a:pt x="67" y="133"/>
                    <a:pt x="77" y="128"/>
                    <a:pt x="85" y="119"/>
                  </a:cubicBezTo>
                  <a:cubicBezTo>
                    <a:pt x="92" y="110"/>
                    <a:pt x="96" y="98"/>
                    <a:pt x="96" y="83"/>
                  </a:cubicBezTo>
                  <a:close/>
                  <a:moveTo>
                    <a:pt x="107" y="60"/>
                  </a:moveTo>
                  <a:lnTo>
                    <a:pt x="107" y="83"/>
                  </a:lnTo>
                  <a:cubicBezTo>
                    <a:pt x="107" y="101"/>
                    <a:pt x="103" y="115"/>
                    <a:pt x="93" y="126"/>
                  </a:cubicBezTo>
                  <a:cubicBezTo>
                    <a:pt x="83" y="137"/>
                    <a:pt x="70" y="143"/>
                    <a:pt x="53" y="143"/>
                  </a:cubicBezTo>
                  <a:cubicBezTo>
                    <a:pt x="37" y="143"/>
                    <a:pt x="24" y="137"/>
                    <a:pt x="14" y="126"/>
                  </a:cubicBezTo>
                  <a:cubicBezTo>
                    <a:pt x="5" y="115"/>
                    <a:pt x="0" y="101"/>
                    <a:pt x="0" y="83"/>
                  </a:cubicBezTo>
                  <a:lnTo>
                    <a:pt x="0" y="60"/>
                  </a:lnTo>
                  <a:cubicBezTo>
                    <a:pt x="0" y="42"/>
                    <a:pt x="5" y="27"/>
                    <a:pt x="14" y="16"/>
                  </a:cubicBezTo>
                  <a:cubicBezTo>
                    <a:pt x="24" y="5"/>
                    <a:pt x="37" y="0"/>
                    <a:pt x="53" y="0"/>
                  </a:cubicBezTo>
                  <a:cubicBezTo>
                    <a:pt x="70" y="0"/>
                    <a:pt x="83" y="5"/>
                    <a:pt x="93" y="16"/>
                  </a:cubicBezTo>
                  <a:cubicBezTo>
                    <a:pt x="102" y="27"/>
                    <a:pt x="107" y="42"/>
                    <a:pt x="107"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88" name="Freeform 75"/>
            <p:cNvSpPr>
              <a:spLocks noEditPoints="1"/>
            </p:cNvSpPr>
            <p:nvPr/>
          </p:nvSpPr>
          <p:spPr bwMode="auto">
            <a:xfrm>
              <a:off x="2130" y="2585"/>
              <a:ext cx="76" cy="141"/>
            </a:xfrm>
            <a:custGeom>
              <a:avLst/>
              <a:gdLst>
                <a:gd name="T0" fmla="*/ 41 w 83"/>
                <a:gd name="T1" fmla="*/ 53 h 151"/>
                <a:gd name="T2" fmla="*/ 11 w 83"/>
                <a:gd name="T3" fmla="*/ 75 h 151"/>
                <a:gd name="T4" fmla="*/ 11 w 83"/>
                <a:gd name="T5" fmla="*/ 121 h 151"/>
                <a:gd name="T6" fmla="*/ 42 w 83"/>
                <a:gd name="T7" fmla="*/ 141 h 151"/>
                <a:gd name="T8" fmla="*/ 64 w 83"/>
                <a:gd name="T9" fmla="*/ 130 h 151"/>
                <a:gd name="T10" fmla="*/ 71 w 83"/>
                <a:gd name="T11" fmla="*/ 100 h 151"/>
                <a:gd name="T12" fmla="*/ 72 w 83"/>
                <a:gd name="T13" fmla="*/ 98 h 151"/>
                <a:gd name="T14" fmla="*/ 64 w 83"/>
                <a:gd name="T15" fmla="*/ 66 h 151"/>
                <a:gd name="T16" fmla="*/ 41 w 83"/>
                <a:gd name="T17" fmla="*/ 53 h 151"/>
                <a:gd name="T18" fmla="*/ 44 w 83"/>
                <a:gd name="T19" fmla="*/ 151 h 151"/>
                <a:gd name="T20" fmla="*/ 11 w 83"/>
                <a:gd name="T21" fmla="*/ 133 h 151"/>
                <a:gd name="T22" fmla="*/ 10 w 83"/>
                <a:gd name="T23" fmla="*/ 148 h 151"/>
                <a:gd name="T24" fmla="*/ 0 w 83"/>
                <a:gd name="T25" fmla="*/ 148 h 151"/>
                <a:gd name="T26" fmla="*/ 0 w 83"/>
                <a:gd name="T27" fmla="*/ 0 h 151"/>
                <a:gd name="T28" fmla="*/ 11 w 83"/>
                <a:gd name="T29" fmla="*/ 0 h 151"/>
                <a:gd name="T30" fmla="*/ 11 w 83"/>
                <a:gd name="T31" fmla="*/ 62 h 151"/>
                <a:gd name="T32" fmla="*/ 44 w 83"/>
                <a:gd name="T33" fmla="*/ 44 h 151"/>
                <a:gd name="T34" fmla="*/ 73 w 83"/>
                <a:gd name="T35" fmla="*/ 58 h 151"/>
                <a:gd name="T36" fmla="*/ 83 w 83"/>
                <a:gd name="T37" fmla="*/ 98 h 151"/>
                <a:gd name="T38" fmla="*/ 83 w 83"/>
                <a:gd name="T39" fmla="*/ 100 h 151"/>
                <a:gd name="T40" fmla="*/ 73 w 83"/>
                <a:gd name="T41" fmla="*/ 137 h 151"/>
                <a:gd name="T42" fmla="*/ 44 w 83"/>
                <a:gd name="T43"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151">
                  <a:moveTo>
                    <a:pt x="41" y="53"/>
                  </a:moveTo>
                  <a:cubicBezTo>
                    <a:pt x="27" y="53"/>
                    <a:pt x="17" y="61"/>
                    <a:pt x="11" y="75"/>
                  </a:cubicBezTo>
                  <a:lnTo>
                    <a:pt x="11" y="121"/>
                  </a:lnTo>
                  <a:cubicBezTo>
                    <a:pt x="17" y="134"/>
                    <a:pt x="27" y="141"/>
                    <a:pt x="42" y="141"/>
                  </a:cubicBezTo>
                  <a:cubicBezTo>
                    <a:pt x="51" y="141"/>
                    <a:pt x="59" y="137"/>
                    <a:pt x="64" y="130"/>
                  </a:cubicBezTo>
                  <a:cubicBezTo>
                    <a:pt x="69" y="123"/>
                    <a:pt x="71" y="113"/>
                    <a:pt x="71" y="100"/>
                  </a:cubicBezTo>
                  <a:lnTo>
                    <a:pt x="72" y="98"/>
                  </a:lnTo>
                  <a:cubicBezTo>
                    <a:pt x="72" y="84"/>
                    <a:pt x="69" y="74"/>
                    <a:pt x="64" y="66"/>
                  </a:cubicBezTo>
                  <a:cubicBezTo>
                    <a:pt x="59" y="58"/>
                    <a:pt x="51" y="53"/>
                    <a:pt x="41" y="53"/>
                  </a:cubicBezTo>
                  <a:close/>
                  <a:moveTo>
                    <a:pt x="44" y="151"/>
                  </a:moveTo>
                  <a:cubicBezTo>
                    <a:pt x="29" y="151"/>
                    <a:pt x="18" y="145"/>
                    <a:pt x="11" y="133"/>
                  </a:cubicBezTo>
                  <a:lnTo>
                    <a:pt x="10" y="148"/>
                  </a:lnTo>
                  <a:lnTo>
                    <a:pt x="0" y="148"/>
                  </a:lnTo>
                  <a:lnTo>
                    <a:pt x="0" y="0"/>
                  </a:lnTo>
                  <a:lnTo>
                    <a:pt x="11" y="0"/>
                  </a:lnTo>
                  <a:lnTo>
                    <a:pt x="11" y="62"/>
                  </a:lnTo>
                  <a:cubicBezTo>
                    <a:pt x="19" y="50"/>
                    <a:pt x="29" y="44"/>
                    <a:pt x="44" y="44"/>
                  </a:cubicBezTo>
                  <a:cubicBezTo>
                    <a:pt x="56" y="44"/>
                    <a:pt x="66" y="48"/>
                    <a:pt x="73" y="58"/>
                  </a:cubicBezTo>
                  <a:cubicBezTo>
                    <a:pt x="80" y="68"/>
                    <a:pt x="83" y="81"/>
                    <a:pt x="83" y="98"/>
                  </a:cubicBezTo>
                  <a:lnTo>
                    <a:pt x="83" y="100"/>
                  </a:lnTo>
                  <a:cubicBezTo>
                    <a:pt x="83" y="115"/>
                    <a:pt x="80" y="128"/>
                    <a:pt x="73" y="137"/>
                  </a:cubicBezTo>
                  <a:cubicBezTo>
                    <a:pt x="66" y="146"/>
                    <a:pt x="56" y="151"/>
                    <a:pt x="44" y="15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89" name="Freeform 76"/>
            <p:cNvSpPr>
              <a:spLocks noEditPoints="1"/>
            </p:cNvSpPr>
            <p:nvPr/>
          </p:nvSpPr>
          <p:spPr bwMode="auto">
            <a:xfrm>
              <a:off x="2206" y="2589"/>
              <a:ext cx="36" cy="178"/>
            </a:xfrm>
            <a:custGeom>
              <a:avLst/>
              <a:gdLst>
                <a:gd name="T0" fmla="*/ 28 w 39"/>
                <a:gd name="T1" fmla="*/ 46 h 191"/>
                <a:gd name="T2" fmla="*/ 39 w 39"/>
                <a:gd name="T3" fmla="*/ 46 h 191"/>
                <a:gd name="T4" fmla="*/ 39 w 39"/>
                <a:gd name="T5" fmla="*/ 157 h 191"/>
                <a:gd name="T6" fmla="*/ 32 w 39"/>
                <a:gd name="T7" fmla="*/ 182 h 191"/>
                <a:gd name="T8" fmla="*/ 11 w 39"/>
                <a:gd name="T9" fmla="*/ 191 h 191"/>
                <a:gd name="T10" fmla="*/ 0 w 39"/>
                <a:gd name="T11" fmla="*/ 189 h 191"/>
                <a:gd name="T12" fmla="*/ 1 w 39"/>
                <a:gd name="T13" fmla="*/ 179 h 191"/>
                <a:gd name="T14" fmla="*/ 10 w 39"/>
                <a:gd name="T15" fmla="*/ 181 h 191"/>
                <a:gd name="T16" fmla="*/ 23 w 39"/>
                <a:gd name="T17" fmla="*/ 175 h 191"/>
                <a:gd name="T18" fmla="*/ 28 w 39"/>
                <a:gd name="T19" fmla="*/ 157 h 191"/>
                <a:gd name="T20" fmla="*/ 28 w 39"/>
                <a:gd name="T21" fmla="*/ 46 h 191"/>
                <a:gd name="T22" fmla="*/ 39 w 39"/>
                <a:gd name="T23" fmla="*/ 0 h 191"/>
                <a:gd name="T24" fmla="*/ 39 w 39"/>
                <a:gd name="T25" fmla="*/ 16 h 191"/>
                <a:gd name="T26" fmla="*/ 28 w 39"/>
                <a:gd name="T27" fmla="*/ 16 h 191"/>
                <a:gd name="T28" fmla="*/ 28 w 39"/>
                <a:gd name="T29" fmla="*/ 0 h 191"/>
                <a:gd name="T30" fmla="*/ 39 w 39"/>
                <a:gd name="T31"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191">
                  <a:moveTo>
                    <a:pt x="28" y="46"/>
                  </a:moveTo>
                  <a:lnTo>
                    <a:pt x="39" y="46"/>
                  </a:lnTo>
                  <a:lnTo>
                    <a:pt x="39" y="157"/>
                  </a:lnTo>
                  <a:cubicBezTo>
                    <a:pt x="39" y="168"/>
                    <a:pt x="37" y="176"/>
                    <a:pt x="32" y="182"/>
                  </a:cubicBezTo>
                  <a:cubicBezTo>
                    <a:pt x="27" y="188"/>
                    <a:pt x="20" y="191"/>
                    <a:pt x="11" y="191"/>
                  </a:cubicBezTo>
                  <a:cubicBezTo>
                    <a:pt x="8" y="191"/>
                    <a:pt x="4" y="190"/>
                    <a:pt x="0" y="189"/>
                  </a:cubicBezTo>
                  <a:lnTo>
                    <a:pt x="1" y="179"/>
                  </a:lnTo>
                  <a:cubicBezTo>
                    <a:pt x="4" y="180"/>
                    <a:pt x="7" y="181"/>
                    <a:pt x="10" y="181"/>
                  </a:cubicBezTo>
                  <a:cubicBezTo>
                    <a:pt x="16" y="181"/>
                    <a:pt x="20" y="179"/>
                    <a:pt x="23" y="175"/>
                  </a:cubicBezTo>
                  <a:cubicBezTo>
                    <a:pt x="26" y="171"/>
                    <a:pt x="28" y="165"/>
                    <a:pt x="28" y="157"/>
                  </a:cubicBezTo>
                  <a:lnTo>
                    <a:pt x="28" y="46"/>
                  </a:lnTo>
                  <a:close/>
                  <a:moveTo>
                    <a:pt x="39" y="0"/>
                  </a:moveTo>
                  <a:lnTo>
                    <a:pt x="39" y="16"/>
                  </a:lnTo>
                  <a:lnTo>
                    <a:pt x="28" y="16"/>
                  </a:lnTo>
                  <a:lnTo>
                    <a:pt x="28" y="0"/>
                  </a:ln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90" name="Freeform 77"/>
            <p:cNvSpPr>
              <a:spLocks noEditPoints="1"/>
            </p:cNvSpPr>
            <p:nvPr/>
          </p:nvSpPr>
          <p:spPr bwMode="auto">
            <a:xfrm>
              <a:off x="2267" y="2626"/>
              <a:ext cx="78" cy="100"/>
            </a:xfrm>
            <a:custGeom>
              <a:avLst/>
              <a:gdLst>
                <a:gd name="T0" fmla="*/ 73 w 84"/>
                <a:gd name="T1" fmla="*/ 41 h 107"/>
                <a:gd name="T2" fmla="*/ 65 w 84"/>
                <a:gd name="T3" fmla="*/ 18 h 107"/>
                <a:gd name="T4" fmla="*/ 44 w 84"/>
                <a:gd name="T5" fmla="*/ 9 h 107"/>
                <a:gd name="T6" fmla="*/ 22 w 84"/>
                <a:gd name="T7" fmla="*/ 19 h 107"/>
                <a:gd name="T8" fmla="*/ 12 w 84"/>
                <a:gd name="T9" fmla="*/ 43 h 107"/>
                <a:gd name="T10" fmla="*/ 12 w 84"/>
                <a:gd name="T11" fmla="*/ 44 h 107"/>
                <a:gd name="T12" fmla="*/ 73 w 84"/>
                <a:gd name="T13" fmla="*/ 44 h 107"/>
                <a:gd name="T14" fmla="*/ 73 w 84"/>
                <a:gd name="T15" fmla="*/ 41 h 107"/>
                <a:gd name="T16" fmla="*/ 45 w 84"/>
                <a:gd name="T17" fmla="*/ 107 h 107"/>
                <a:gd name="T18" fmla="*/ 13 w 84"/>
                <a:gd name="T19" fmla="*/ 92 h 107"/>
                <a:gd name="T20" fmla="*/ 0 w 84"/>
                <a:gd name="T21" fmla="*/ 56 h 107"/>
                <a:gd name="T22" fmla="*/ 0 w 84"/>
                <a:gd name="T23" fmla="*/ 51 h 107"/>
                <a:gd name="T24" fmla="*/ 12 w 84"/>
                <a:gd name="T25" fmla="*/ 14 h 107"/>
                <a:gd name="T26" fmla="*/ 44 w 84"/>
                <a:gd name="T27" fmla="*/ 0 h 107"/>
                <a:gd name="T28" fmla="*/ 73 w 84"/>
                <a:gd name="T29" fmla="*/ 11 h 107"/>
                <a:gd name="T30" fmla="*/ 84 w 84"/>
                <a:gd name="T31" fmla="*/ 44 h 107"/>
                <a:gd name="T32" fmla="*/ 84 w 84"/>
                <a:gd name="T33" fmla="*/ 53 h 107"/>
                <a:gd name="T34" fmla="*/ 11 w 84"/>
                <a:gd name="T35" fmla="*/ 53 h 107"/>
                <a:gd name="T36" fmla="*/ 11 w 84"/>
                <a:gd name="T37" fmla="*/ 56 h 107"/>
                <a:gd name="T38" fmla="*/ 20 w 84"/>
                <a:gd name="T39" fmla="*/ 85 h 107"/>
                <a:gd name="T40" fmla="*/ 45 w 84"/>
                <a:gd name="T41" fmla="*/ 97 h 107"/>
                <a:gd name="T42" fmla="*/ 76 w 84"/>
                <a:gd name="T43" fmla="*/ 85 h 107"/>
                <a:gd name="T44" fmla="*/ 81 w 84"/>
                <a:gd name="T45" fmla="*/ 93 h 107"/>
                <a:gd name="T46" fmla="*/ 45 w 84"/>
                <a:gd name="T4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07">
                  <a:moveTo>
                    <a:pt x="73" y="41"/>
                  </a:moveTo>
                  <a:cubicBezTo>
                    <a:pt x="73" y="32"/>
                    <a:pt x="70" y="24"/>
                    <a:pt x="65" y="18"/>
                  </a:cubicBezTo>
                  <a:cubicBezTo>
                    <a:pt x="59" y="12"/>
                    <a:pt x="52" y="9"/>
                    <a:pt x="44" y="9"/>
                  </a:cubicBezTo>
                  <a:cubicBezTo>
                    <a:pt x="35" y="9"/>
                    <a:pt x="28" y="12"/>
                    <a:pt x="22" y="19"/>
                  </a:cubicBezTo>
                  <a:cubicBezTo>
                    <a:pt x="16" y="25"/>
                    <a:pt x="13" y="33"/>
                    <a:pt x="12" y="43"/>
                  </a:cubicBezTo>
                  <a:lnTo>
                    <a:pt x="12" y="44"/>
                  </a:lnTo>
                  <a:lnTo>
                    <a:pt x="73" y="44"/>
                  </a:lnTo>
                  <a:lnTo>
                    <a:pt x="73" y="41"/>
                  </a:lnTo>
                  <a:close/>
                  <a:moveTo>
                    <a:pt x="45" y="107"/>
                  </a:moveTo>
                  <a:cubicBezTo>
                    <a:pt x="32" y="107"/>
                    <a:pt x="21" y="102"/>
                    <a:pt x="13" y="92"/>
                  </a:cubicBezTo>
                  <a:cubicBezTo>
                    <a:pt x="4" y="83"/>
                    <a:pt x="0" y="71"/>
                    <a:pt x="0" y="56"/>
                  </a:cubicBezTo>
                  <a:lnTo>
                    <a:pt x="0" y="51"/>
                  </a:lnTo>
                  <a:cubicBezTo>
                    <a:pt x="0" y="36"/>
                    <a:pt x="4" y="24"/>
                    <a:pt x="12" y="14"/>
                  </a:cubicBezTo>
                  <a:cubicBezTo>
                    <a:pt x="21" y="4"/>
                    <a:pt x="31" y="0"/>
                    <a:pt x="44" y="0"/>
                  </a:cubicBezTo>
                  <a:cubicBezTo>
                    <a:pt x="56" y="0"/>
                    <a:pt x="66" y="4"/>
                    <a:pt x="73" y="11"/>
                  </a:cubicBezTo>
                  <a:cubicBezTo>
                    <a:pt x="80" y="19"/>
                    <a:pt x="84" y="30"/>
                    <a:pt x="84" y="44"/>
                  </a:cubicBezTo>
                  <a:lnTo>
                    <a:pt x="84" y="53"/>
                  </a:lnTo>
                  <a:lnTo>
                    <a:pt x="11" y="53"/>
                  </a:lnTo>
                  <a:lnTo>
                    <a:pt x="11" y="56"/>
                  </a:lnTo>
                  <a:cubicBezTo>
                    <a:pt x="11" y="68"/>
                    <a:pt x="14" y="78"/>
                    <a:pt x="20" y="85"/>
                  </a:cubicBezTo>
                  <a:cubicBezTo>
                    <a:pt x="27" y="93"/>
                    <a:pt x="35" y="97"/>
                    <a:pt x="45" y="97"/>
                  </a:cubicBezTo>
                  <a:cubicBezTo>
                    <a:pt x="58" y="97"/>
                    <a:pt x="69" y="93"/>
                    <a:pt x="76" y="85"/>
                  </a:cubicBezTo>
                  <a:lnTo>
                    <a:pt x="81" y="93"/>
                  </a:lnTo>
                  <a:cubicBezTo>
                    <a:pt x="72" y="102"/>
                    <a:pt x="60" y="107"/>
                    <a:pt x="45"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91" name="Freeform 78"/>
            <p:cNvSpPr>
              <a:spLocks/>
            </p:cNvSpPr>
            <p:nvPr/>
          </p:nvSpPr>
          <p:spPr bwMode="auto">
            <a:xfrm>
              <a:off x="2360" y="2626"/>
              <a:ext cx="77" cy="100"/>
            </a:xfrm>
            <a:custGeom>
              <a:avLst/>
              <a:gdLst>
                <a:gd name="T0" fmla="*/ 11 w 83"/>
                <a:gd name="T1" fmla="*/ 55 h 107"/>
                <a:gd name="T2" fmla="*/ 11 w 83"/>
                <a:gd name="T3" fmla="*/ 55 h 107"/>
                <a:gd name="T4" fmla="*/ 19 w 83"/>
                <a:gd name="T5" fmla="*/ 86 h 107"/>
                <a:gd name="T6" fmla="*/ 44 w 83"/>
                <a:gd name="T7" fmla="*/ 97 h 107"/>
                <a:gd name="T8" fmla="*/ 64 w 83"/>
                <a:gd name="T9" fmla="*/ 90 h 107"/>
                <a:gd name="T10" fmla="*/ 73 w 83"/>
                <a:gd name="T11" fmla="*/ 72 h 107"/>
                <a:gd name="T12" fmla="*/ 83 w 83"/>
                <a:gd name="T13" fmla="*/ 72 h 107"/>
                <a:gd name="T14" fmla="*/ 83 w 83"/>
                <a:gd name="T15" fmla="*/ 73 h 107"/>
                <a:gd name="T16" fmla="*/ 72 w 83"/>
                <a:gd name="T17" fmla="*/ 97 h 107"/>
                <a:gd name="T18" fmla="*/ 44 w 83"/>
                <a:gd name="T19" fmla="*/ 107 h 107"/>
                <a:gd name="T20" fmla="*/ 12 w 83"/>
                <a:gd name="T21" fmla="*/ 92 h 107"/>
                <a:gd name="T22" fmla="*/ 0 w 83"/>
                <a:gd name="T23" fmla="*/ 55 h 107"/>
                <a:gd name="T24" fmla="*/ 0 w 83"/>
                <a:gd name="T25" fmla="*/ 51 h 107"/>
                <a:gd name="T26" fmla="*/ 12 w 83"/>
                <a:gd name="T27" fmla="*/ 14 h 107"/>
                <a:gd name="T28" fmla="*/ 44 w 83"/>
                <a:gd name="T29" fmla="*/ 0 h 107"/>
                <a:gd name="T30" fmla="*/ 72 w 83"/>
                <a:gd name="T31" fmla="*/ 10 h 107"/>
                <a:gd name="T32" fmla="*/ 83 w 83"/>
                <a:gd name="T33" fmla="*/ 36 h 107"/>
                <a:gd name="T34" fmla="*/ 83 w 83"/>
                <a:gd name="T35" fmla="*/ 36 h 107"/>
                <a:gd name="T36" fmla="*/ 73 w 83"/>
                <a:gd name="T37" fmla="*/ 36 h 107"/>
                <a:gd name="T38" fmla="*/ 64 w 83"/>
                <a:gd name="T39" fmla="*/ 17 h 107"/>
                <a:gd name="T40" fmla="*/ 44 w 83"/>
                <a:gd name="T41" fmla="*/ 9 h 107"/>
                <a:gd name="T42" fmla="*/ 20 w 83"/>
                <a:gd name="T43" fmla="*/ 21 h 107"/>
                <a:gd name="T44" fmla="*/ 11 w 83"/>
                <a:gd name="T45" fmla="*/ 51 h 107"/>
                <a:gd name="T46" fmla="*/ 11 w 83"/>
                <a:gd name="T47" fmla="*/ 5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107">
                  <a:moveTo>
                    <a:pt x="11" y="55"/>
                  </a:moveTo>
                  <a:lnTo>
                    <a:pt x="11" y="55"/>
                  </a:lnTo>
                  <a:cubicBezTo>
                    <a:pt x="11" y="68"/>
                    <a:pt x="14" y="78"/>
                    <a:pt x="19" y="86"/>
                  </a:cubicBezTo>
                  <a:cubicBezTo>
                    <a:pt x="25" y="93"/>
                    <a:pt x="33" y="97"/>
                    <a:pt x="44" y="97"/>
                  </a:cubicBezTo>
                  <a:cubicBezTo>
                    <a:pt x="52" y="97"/>
                    <a:pt x="59" y="95"/>
                    <a:pt x="64" y="90"/>
                  </a:cubicBezTo>
                  <a:cubicBezTo>
                    <a:pt x="70" y="86"/>
                    <a:pt x="73" y="80"/>
                    <a:pt x="73" y="72"/>
                  </a:cubicBezTo>
                  <a:lnTo>
                    <a:pt x="83" y="72"/>
                  </a:lnTo>
                  <a:lnTo>
                    <a:pt x="83" y="73"/>
                  </a:lnTo>
                  <a:cubicBezTo>
                    <a:pt x="83" y="82"/>
                    <a:pt x="79" y="90"/>
                    <a:pt x="72" y="97"/>
                  </a:cubicBezTo>
                  <a:cubicBezTo>
                    <a:pt x="64" y="103"/>
                    <a:pt x="55" y="107"/>
                    <a:pt x="44" y="107"/>
                  </a:cubicBezTo>
                  <a:cubicBezTo>
                    <a:pt x="30" y="107"/>
                    <a:pt x="19" y="102"/>
                    <a:pt x="12" y="92"/>
                  </a:cubicBezTo>
                  <a:cubicBezTo>
                    <a:pt x="4" y="83"/>
                    <a:pt x="0" y="70"/>
                    <a:pt x="0" y="55"/>
                  </a:cubicBezTo>
                  <a:lnTo>
                    <a:pt x="0" y="51"/>
                  </a:lnTo>
                  <a:cubicBezTo>
                    <a:pt x="0" y="36"/>
                    <a:pt x="4" y="23"/>
                    <a:pt x="12" y="14"/>
                  </a:cubicBezTo>
                  <a:cubicBezTo>
                    <a:pt x="19" y="4"/>
                    <a:pt x="30" y="0"/>
                    <a:pt x="44" y="0"/>
                  </a:cubicBezTo>
                  <a:cubicBezTo>
                    <a:pt x="55" y="0"/>
                    <a:pt x="65" y="3"/>
                    <a:pt x="72" y="10"/>
                  </a:cubicBezTo>
                  <a:cubicBezTo>
                    <a:pt x="80" y="16"/>
                    <a:pt x="83" y="25"/>
                    <a:pt x="83" y="36"/>
                  </a:cubicBezTo>
                  <a:lnTo>
                    <a:pt x="83" y="36"/>
                  </a:lnTo>
                  <a:lnTo>
                    <a:pt x="73" y="36"/>
                  </a:lnTo>
                  <a:cubicBezTo>
                    <a:pt x="73" y="28"/>
                    <a:pt x="70" y="22"/>
                    <a:pt x="64" y="17"/>
                  </a:cubicBezTo>
                  <a:cubicBezTo>
                    <a:pt x="59" y="12"/>
                    <a:pt x="52" y="9"/>
                    <a:pt x="44" y="9"/>
                  </a:cubicBezTo>
                  <a:cubicBezTo>
                    <a:pt x="33" y="9"/>
                    <a:pt x="25" y="13"/>
                    <a:pt x="20" y="21"/>
                  </a:cubicBezTo>
                  <a:cubicBezTo>
                    <a:pt x="14" y="28"/>
                    <a:pt x="11" y="38"/>
                    <a:pt x="11" y="51"/>
                  </a:cubicBezTo>
                  <a:lnTo>
                    <a:pt x="11"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92" name="Freeform 79"/>
            <p:cNvSpPr>
              <a:spLocks/>
            </p:cNvSpPr>
            <p:nvPr/>
          </p:nvSpPr>
          <p:spPr bwMode="auto">
            <a:xfrm>
              <a:off x="2448" y="2603"/>
              <a:ext cx="52" cy="123"/>
            </a:xfrm>
            <a:custGeom>
              <a:avLst/>
              <a:gdLst>
                <a:gd name="T0" fmla="*/ 18 w 56"/>
                <a:gd name="T1" fmla="*/ 0 h 132"/>
                <a:gd name="T2" fmla="*/ 30 w 56"/>
                <a:gd name="T3" fmla="*/ 0 h 132"/>
                <a:gd name="T4" fmla="*/ 30 w 56"/>
                <a:gd name="T5" fmla="*/ 26 h 132"/>
                <a:gd name="T6" fmla="*/ 53 w 56"/>
                <a:gd name="T7" fmla="*/ 26 h 132"/>
                <a:gd name="T8" fmla="*/ 53 w 56"/>
                <a:gd name="T9" fmla="*/ 36 h 132"/>
                <a:gd name="T10" fmla="*/ 30 w 56"/>
                <a:gd name="T11" fmla="*/ 36 h 132"/>
                <a:gd name="T12" fmla="*/ 30 w 56"/>
                <a:gd name="T13" fmla="*/ 103 h 132"/>
                <a:gd name="T14" fmla="*/ 43 w 56"/>
                <a:gd name="T15" fmla="*/ 121 h 132"/>
                <a:gd name="T16" fmla="*/ 55 w 56"/>
                <a:gd name="T17" fmla="*/ 120 h 132"/>
                <a:gd name="T18" fmla="*/ 56 w 56"/>
                <a:gd name="T19" fmla="*/ 129 h 132"/>
                <a:gd name="T20" fmla="*/ 41 w 56"/>
                <a:gd name="T21" fmla="*/ 132 h 132"/>
                <a:gd name="T22" fmla="*/ 18 w 56"/>
                <a:gd name="T23" fmla="*/ 103 h 132"/>
                <a:gd name="T24" fmla="*/ 18 w 56"/>
                <a:gd name="T25" fmla="*/ 36 h 132"/>
                <a:gd name="T26" fmla="*/ 0 w 56"/>
                <a:gd name="T27" fmla="*/ 36 h 132"/>
                <a:gd name="T28" fmla="*/ 0 w 56"/>
                <a:gd name="T29" fmla="*/ 26 h 132"/>
                <a:gd name="T30" fmla="*/ 18 w 56"/>
                <a:gd name="T31" fmla="*/ 26 h 132"/>
                <a:gd name="T32" fmla="*/ 18 w 56"/>
                <a:gd name="T3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132">
                  <a:moveTo>
                    <a:pt x="18" y="0"/>
                  </a:moveTo>
                  <a:lnTo>
                    <a:pt x="30" y="0"/>
                  </a:lnTo>
                  <a:lnTo>
                    <a:pt x="30" y="26"/>
                  </a:lnTo>
                  <a:lnTo>
                    <a:pt x="53" y="26"/>
                  </a:lnTo>
                  <a:lnTo>
                    <a:pt x="53" y="36"/>
                  </a:lnTo>
                  <a:lnTo>
                    <a:pt x="30" y="36"/>
                  </a:lnTo>
                  <a:lnTo>
                    <a:pt x="30" y="103"/>
                  </a:lnTo>
                  <a:cubicBezTo>
                    <a:pt x="30" y="115"/>
                    <a:pt x="34" y="121"/>
                    <a:pt x="43" y="121"/>
                  </a:cubicBezTo>
                  <a:cubicBezTo>
                    <a:pt x="47" y="121"/>
                    <a:pt x="51" y="121"/>
                    <a:pt x="55" y="120"/>
                  </a:cubicBezTo>
                  <a:lnTo>
                    <a:pt x="56" y="129"/>
                  </a:lnTo>
                  <a:cubicBezTo>
                    <a:pt x="52" y="131"/>
                    <a:pt x="47" y="132"/>
                    <a:pt x="41" y="132"/>
                  </a:cubicBezTo>
                  <a:cubicBezTo>
                    <a:pt x="26" y="132"/>
                    <a:pt x="18" y="122"/>
                    <a:pt x="18" y="103"/>
                  </a:cubicBezTo>
                  <a:lnTo>
                    <a:pt x="18" y="36"/>
                  </a:lnTo>
                  <a:lnTo>
                    <a:pt x="0" y="36"/>
                  </a:lnTo>
                  <a:lnTo>
                    <a:pt x="0" y="26"/>
                  </a:lnTo>
                  <a:lnTo>
                    <a:pt x="18" y="26"/>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93" name="Oval 80"/>
            <p:cNvSpPr>
              <a:spLocks noChangeArrowheads="1"/>
            </p:cNvSpPr>
            <p:nvPr/>
          </p:nvSpPr>
          <p:spPr bwMode="auto">
            <a:xfrm>
              <a:off x="1881" y="2508"/>
              <a:ext cx="744" cy="297"/>
            </a:xfrm>
            <a:prstGeom prst="ellipse">
              <a:avLst/>
            </a:prstGeom>
            <a:noFill/>
            <a:ln w="396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94" name="Freeform 81"/>
            <p:cNvSpPr>
              <a:spLocks/>
            </p:cNvSpPr>
            <p:nvPr/>
          </p:nvSpPr>
          <p:spPr bwMode="auto">
            <a:xfrm>
              <a:off x="4541" y="1961"/>
              <a:ext cx="93" cy="133"/>
            </a:xfrm>
            <a:custGeom>
              <a:avLst/>
              <a:gdLst>
                <a:gd name="T0" fmla="*/ 51 w 100"/>
                <a:gd name="T1" fmla="*/ 133 h 143"/>
                <a:gd name="T2" fmla="*/ 78 w 100"/>
                <a:gd name="T3" fmla="*/ 126 h 143"/>
                <a:gd name="T4" fmla="*/ 88 w 100"/>
                <a:gd name="T5" fmla="*/ 107 h 143"/>
                <a:gd name="T6" fmla="*/ 80 w 100"/>
                <a:gd name="T7" fmla="*/ 89 h 143"/>
                <a:gd name="T8" fmla="*/ 50 w 100"/>
                <a:gd name="T9" fmla="*/ 76 h 143"/>
                <a:gd name="T10" fmla="*/ 15 w 100"/>
                <a:gd name="T11" fmla="*/ 61 h 143"/>
                <a:gd name="T12" fmla="*/ 4 w 100"/>
                <a:gd name="T13" fmla="*/ 36 h 143"/>
                <a:gd name="T14" fmla="*/ 17 w 100"/>
                <a:gd name="T15" fmla="*/ 10 h 143"/>
                <a:gd name="T16" fmla="*/ 51 w 100"/>
                <a:gd name="T17" fmla="*/ 0 h 143"/>
                <a:gd name="T18" fmla="*/ 85 w 100"/>
                <a:gd name="T19" fmla="*/ 12 h 143"/>
                <a:gd name="T20" fmla="*/ 98 w 100"/>
                <a:gd name="T21" fmla="*/ 41 h 143"/>
                <a:gd name="T22" fmla="*/ 98 w 100"/>
                <a:gd name="T23" fmla="*/ 42 h 143"/>
                <a:gd name="T24" fmla="*/ 87 w 100"/>
                <a:gd name="T25" fmla="*/ 42 h 143"/>
                <a:gd name="T26" fmla="*/ 77 w 100"/>
                <a:gd name="T27" fmla="*/ 19 h 143"/>
                <a:gd name="T28" fmla="*/ 51 w 100"/>
                <a:gd name="T29" fmla="*/ 10 h 143"/>
                <a:gd name="T30" fmla="*/ 25 w 100"/>
                <a:gd name="T31" fmla="*/ 17 h 143"/>
                <a:gd name="T32" fmla="*/ 15 w 100"/>
                <a:gd name="T33" fmla="*/ 36 h 143"/>
                <a:gd name="T34" fmla="*/ 24 w 100"/>
                <a:gd name="T35" fmla="*/ 54 h 143"/>
                <a:gd name="T36" fmla="*/ 55 w 100"/>
                <a:gd name="T37" fmla="*/ 66 h 143"/>
                <a:gd name="T38" fmla="*/ 88 w 100"/>
                <a:gd name="T39" fmla="*/ 81 h 143"/>
                <a:gd name="T40" fmla="*/ 100 w 100"/>
                <a:gd name="T41" fmla="*/ 107 h 143"/>
                <a:gd name="T42" fmla="*/ 86 w 100"/>
                <a:gd name="T43" fmla="*/ 133 h 143"/>
                <a:gd name="T44" fmla="*/ 51 w 100"/>
                <a:gd name="T45" fmla="*/ 143 h 143"/>
                <a:gd name="T46" fmla="*/ 15 w 100"/>
                <a:gd name="T47" fmla="*/ 133 h 143"/>
                <a:gd name="T48" fmla="*/ 4 w 100"/>
                <a:gd name="T49" fmla="*/ 120 h 143"/>
                <a:gd name="T50" fmla="*/ 0 w 100"/>
                <a:gd name="T51" fmla="*/ 102 h 143"/>
                <a:gd name="T52" fmla="*/ 0 w 100"/>
                <a:gd name="T53" fmla="*/ 102 h 143"/>
                <a:gd name="T54" fmla="*/ 11 w 100"/>
                <a:gd name="T55" fmla="*/ 102 h 143"/>
                <a:gd name="T56" fmla="*/ 16 w 100"/>
                <a:gd name="T57" fmla="*/ 119 h 143"/>
                <a:gd name="T58" fmla="*/ 51 w 100"/>
                <a:gd name="T59" fmla="*/ 13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0" h="143">
                  <a:moveTo>
                    <a:pt x="51" y="133"/>
                  </a:moveTo>
                  <a:cubicBezTo>
                    <a:pt x="62" y="133"/>
                    <a:pt x="71" y="131"/>
                    <a:pt x="78" y="126"/>
                  </a:cubicBezTo>
                  <a:cubicBezTo>
                    <a:pt x="85" y="121"/>
                    <a:pt x="88" y="115"/>
                    <a:pt x="88" y="107"/>
                  </a:cubicBezTo>
                  <a:cubicBezTo>
                    <a:pt x="88" y="100"/>
                    <a:pt x="85" y="93"/>
                    <a:pt x="80" y="89"/>
                  </a:cubicBezTo>
                  <a:cubicBezTo>
                    <a:pt x="74" y="84"/>
                    <a:pt x="64" y="80"/>
                    <a:pt x="50" y="76"/>
                  </a:cubicBezTo>
                  <a:cubicBezTo>
                    <a:pt x="34" y="72"/>
                    <a:pt x="23" y="67"/>
                    <a:pt x="15" y="61"/>
                  </a:cubicBezTo>
                  <a:cubicBezTo>
                    <a:pt x="8" y="55"/>
                    <a:pt x="4" y="46"/>
                    <a:pt x="4" y="36"/>
                  </a:cubicBezTo>
                  <a:cubicBezTo>
                    <a:pt x="4" y="26"/>
                    <a:pt x="8" y="17"/>
                    <a:pt x="17" y="10"/>
                  </a:cubicBezTo>
                  <a:cubicBezTo>
                    <a:pt x="26" y="4"/>
                    <a:pt x="37" y="0"/>
                    <a:pt x="51" y="0"/>
                  </a:cubicBezTo>
                  <a:cubicBezTo>
                    <a:pt x="65" y="0"/>
                    <a:pt x="76" y="4"/>
                    <a:pt x="85" y="12"/>
                  </a:cubicBezTo>
                  <a:cubicBezTo>
                    <a:pt x="94" y="20"/>
                    <a:pt x="98" y="30"/>
                    <a:pt x="98" y="41"/>
                  </a:cubicBezTo>
                  <a:lnTo>
                    <a:pt x="98" y="42"/>
                  </a:lnTo>
                  <a:lnTo>
                    <a:pt x="87" y="42"/>
                  </a:lnTo>
                  <a:cubicBezTo>
                    <a:pt x="87" y="32"/>
                    <a:pt x="84" y="25"/>
                    <a:pt x="77" y="19"/>
                  </a:cubicBezTo>
                  <a:cubicBezTo>
                    <a:pt x="71" y="13"/>
                    <a:pt x="62" y="10"/>
                    <a:pt x="51" y="10"/>
                  </a:cubicBezTo>
                  <a:cubicBezTo>
                    <a:pt x="40" y="10"/>
                    <a:pt x="31" y="13"/>
                    <a:pt x="25" y="17"/>
                  </a:cubicBezTo>
                  <a:cubicBezTo>
                    <a:pt x="18" y="22"/>
                    <a:pt x="15" y="28"/>
                    <a:pt x="15" y="36"/>
                  </a:cubicBezTo>
                  <a:cubicBezTo>
                    <a:pt x="15" y="43"/>
                    <a:pt x="18" y="49"/>
                    <a:pt x="24" y="54"/>
                  </a:cubicBezTo>
                  <a:cubicBezTo>
                    <a:pt x="30" y="58"/>
                    <a:pt x="40" y="62"/>
                    <a:pt x="55" y="66"/>
                  </a:cubicBezTo>
                  <a:cubicBezTo>
                    <a:pt x="70" y="70"/>
                    <a:pt x="81" y="75"/>
                    <a:pt x="88" y="81"/>
                  </a:cubicBezTo>
                  <a:cubicBezTo>
                    <a:pt x="96" y="88"/>
                    <a:pt x="100" y="97"/>
                    <a:pt x="100" y="107"/>
                  </a:cubicBezTo>
                  <a:cubicBezTo>
                    <a:pt x="100" y="118"/>
                    <a:pt x="95" y="127"/>
                    <a:pt x="86" y="133"/>
                  </a:cubicBezTo>
                  <a:cubicBezTo>
                    <a:pt x="77" y="140"/>
                    <a:pt x="66" y="143"/>
                    <a:pt x="51" y="143"/>
                  </a:cubicBezTo>
                  <a:cubicBezTo>
                    <a:pt x="37" y="143"/>
                    <a:pt x="25" y="140"/>
                    <a:pt x="15" y="133"/>
                  </a:cubicBezTo>
                  <a:cubicBezTo>
                    <a:pt x="10" y="129"/>
                    <a:pt x="7" y="125"/>
                    <a:pt x="4" y="120"/>
                  </a:cubicBezTo>
                  <a:cubicBezTo>
                    <a:pt x="1" y="115"/>
                    <a:pt x="0" y="109"/>
                    <a:pt x="0" y="102"/>
                  </a:cubicBezTo>
                  <a:lnTo>
                    <a:pt x="0" y="102"/>
                  </a:lnTo>
                  <a:lnTo>
                    <a:pt x="11" y="102"/>
                  </a:lnTo>
                  <a:cubicBezTo>
                    <a:pt x="11" y="109"/>
                    <a:pt x="13" y="115"/>
                    <a:pt x="16" y="119"/>
                  </a:cubicBezTo>
                  <a:cubicBezTo>
                    <a:pt x="23" y="129"/>
                    <a:pt x="35" y="133"/>
                    <a:pt x="51" y="1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95" name="Rectangle 82"/>
            <p:cNvSpPr>
              <a:spLocks noChangeArrowheads="1"/>
            </p:cNvSpPr>
            <p:nvPr/>
          </p:nvSpPr>
          <p:spPr bwMode="auto">
            <a:xfrm>
              <a:off x="4656" y="1954"/>
              <a:ext cx="11" cy="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96" name="Freeform 83"/>
            <p:cNvSpPr>
              <a:spLocks noEditPoints="1"/>
            </p:cNvSpPr>
            <p:nvPr/>
          </p:nvSpPr>
          <p:spPr bwMode="auto">
            <a:xfrm>
              <a:off x="4697" y="1954"/>
              <a:ext cx="11" cy="138"/>
            </a:xfrm>
            <a:custGeom>
              <a:avLst/>
              <a:gdLst>
                <a:gd name="T0" fmla="*/ 11 w 11"/>
                <a:gd name="T1" fmla="*/ 46 h 149"/>
                <a:gd name="T2" fmla="*/ 11 w 11"/>
                <a:gd name="T3" fmla="*/ 149 h 149"/>
                <a:gd name="T4" fmla="*/ 0 w 11"/>
                <a:gd name="T5" fmla="*/ 149 h 149"/>
                <a:gd name="T6" fmla="*/ 0 w 11"/>
                <a:gd name="T7" fmla="*/ 46 h 149"/>
                <a:gd name="T8" fmla="*/ 11 w 11"/>
                <a:gd name="T9" fmla="*/ 46 h 149"/>
                <a:gd name="T10" fmla="*/ 11 w 11"/>
                <a:gd name="T11" fmla="*/ 0 h 149"/>
                <a:gd name="T12" fmla="*/ 11 w 11"/>
                <a:gd name="T13" fmla="*/ 16 h 149"/>
                <a:gd name="T14" fmla="*/ 0 w 11"/>
                <a:gd name="T15" fmla="*/ 16 h 149"/>
                <a:gd name="T16" fmla="*/ 0 w 11"/>
                <a:gd name="T17" fmla="*/ 0 h 149"/>
                <a:gd name="T18" fmla="*/ 11 w 11"/>
                <a:gd name="T1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49">
                  <a:moveTo>
                    <a:pt x="11" y="46"/>
                  </a:moveTo>
                  <a:lnTo>
                    <a:pt x="11" y="149"/>
                  </a:lnTo>
                  <a:lnTo>
                    <a:pt x="0" y="149"/>
                  </a:lnTo>
                  <a:lnTo>
                    <a:pt x="0" y="46"/>
                  </a:lnTo>
                  <a:lnTo>
                    <a:pt x="11" y="46"/>
                  </a:lnTo>
                  <a:close/>
                  <a:moveTo>
                    <a:pt x="11" y="0"/>
                  </a:moveTo>
                  <a:lnTo>
                    <a:pt x="11" y="16"/>
                  </a:lnTo>
                  <a:lnTo>
                    <a:pt x="0" y="16"/>
                  </a:lnTo>
                  <a:lnTo>
                    <a:pt x="0"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97" name="Freeform 84"/>
            <p:cNvSpPr>
              <a:spLocks noEditPoints="1"/>
            </p:cNvSpPr>
            <p:nvPr/>
          </p:nvSpPr>
          <p:spPr bwMode="auto">
            <a:xfrm>
              <a:off x="4732" y="1955"/>
              <a:ext cx="77" cy="139"/>
            </a:xfrm>
            <a:custGeom>
              <a:avLst/>
              <a:gdLst>
                <a:gd name="T0" fmla="*/ 0 w 83"/>
                <a:gd name="T1" fmla="*/ 99 h 150"/>
                <a:gd name="T2" fmla="*/ 0 w 83"/>
                <a:gd name="T3" fmla="*/ 97 h 150"/>
                <a:gd name="T4" fmla="*/ 11 w 83"/>
                <a:gd name="T5" fmla="*/ 58 h 150"/>
                <a:gd name="T6" fmla="*/ 40 w 83"/>
                <a:gd name="T7" fmla="*/ 43 h 150"/>
                <a:gd name="T8" fmla="*/ 72 w 83"/>
                <a:gd name="T9" fmla="*/ 61 h 150"/>
                <a:gd name="T10" fmla="*/ 72 w 83"/>
                <a:gd name="T11" fmla="*/ 0 h 150"/>
                <a:gd name="T12" fmla="*/ 83 w 83"/>
                <a:gd name="T13" fmla="*/ 0 h 150"/>
                <a:gd name="T14" fmla="*/ 83 w 83"/>
                <a:gd name="T15" fmla="*/ 148 h 150"/>
                <a:gd name="T16" fmla="*/ 73 w 83"/>
                <a:gd name="T17" fmla="*/ 148 h 150"/>
                <a:gd name="T18" fmla="*/ 72 w 83"/>
                <a:gd name="T19" fmla="*/ 133 h 150"/>
                <a:gd name="T20" fmla="*/ 40 w 83"/>
                <a:gd name="T21" fmla="*/ 150 h 150"/>
                <a:gd name="T22" fmla="*/ 11 w 83"/>
                <a:gd name="T23" fmla="*/ 136 h 150"/>
                <a:gd name="T24" fmla="*/ 0 w 83"/>
                <a:gd name="T25" fmla="*/ 99 h 150"/>
                <a:gd name="T26" fmla="*/ 12 w 83"/>
                <a:gd name="T27" fmla="*/ 97 h 150"/>
                <a:gd name="T28" fmla="*/ 12 w 83"/>
                <a:gd name="T29" fmla="*/ 99 h 150"/>
                <a:gd name="T30" fmla="*/ 19 w 83"/>
                <a:gd name="T31" fmla="*/ 129 h 150"/>
                <a:gd name="T32" fmla="*/ 42 w 83"/>
                <a:gd name="T33" fmla="*/ 140 h 150"/>
                <a:gd name="T34" fmla="*/ 72 w 83"/>
                <a:gd name="T35" fmla="*/ 121 h 150"/>
                <a:gd name="T36" fmla="*/ 72 w 83"/>
                <a:gd name="T37" fmla="*/ 73 h 150"/>
                <a:gd name="T38" fmla="*/ 42 w 83"/>
                <a:gd name="T39" fmla="*/ 53 h 150"/>
                <a:gd name="T40" fmla="*/ 19 w 83"/>
                <a:gd name="T41" fmla="*/ 65 h 150"/>
                <a:gd name="T42" fmla="*/ 12 w 83"/>
                <a:gd name="T43" fmla="*/ 9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150">
                  <a:moveTo>
                    <a:pt x="0" y="99"/>
                  </a:moveTo>
                  <a:lnTo>
                    <a:pt x="0" y="97"/>
                  </a:lnTo>
                  <a:cubicBezTo>
                    <a:pt x="0" y="81"/>
                    <a:pt x="4" y="68"/>
                    <a:pt x="11" y="58"/>
                  </a:cubicBezTo>
                  <a:cubicBezTo>
                    <a:pt x="18" y="48"/>
                    <a:pt x="27" y="43"/>
                    <a:pt x="40" y="43"/>
                  </a:cubicBezTo>
                  <a:cubicBezTo>
                    <a:pt x="54" y="43"/>
                    <a:pt x="64" y="49"/>
                    <a:pt x="72" y="61"/>
                  </a:cubicBezTo>
                  <a:lnTo>
                    <a:pt x="72" y="0"/>
                  </a:lnTo>
                  <a:lnTo>
                    <a:pt x="83" y="0"/>
                  </a:lnTo>
                  <a:lnTo>
                    <a:pt x="83" y="148"/>
                  </a:lnTo>
                  <a:lnTo>
                    <a:pt x="73" y="148"/>
                  </a:lnTo>
                  <a:lnTo>
                    <a:pt x="72" y="133"/>
                  </a:lnTo>
                  <a:cubicBezTo>
                    <a:pt x="65" y="144"/>
                    <a:pt x="54" y="150"/>
                    <a:pt x="40" y="150"/>
                  </a:cubicBezTo>
                  <a:cubicBezTo>
                    <a:pt x="27" y="150"/>
                    <a:pt x="18" y="145"/>
                    <a:pt x="11" y="136"/>
                  </a:cubicBezTo>
                  <a:cubicBezTo>
                    <a:pt x="4" y="127"/>
                    <a:pt x="0" y="115"/>
                    <a:pt x="0" y="99"/>
                  </a:cubicBezTo>
                  <a:close/>
                  <a:moveTo>
                    <a:pt x="12" y="97"/>
                  </a:moveTo>
                  <a:lnTo>
                    <a:pt x="12" y="99"/>
                  </a:lnTo>
                  <a:cubicBezTo>
                    <a:pt x="12" y="112"/>
                    <a:pt x="14" y="122"/>
                    <a:pt x="19" y="129"/>
                  </a:cubicBezTo>
                  <a:cubicBezTo>
                    <a:pt x="24" y="137"/>
                    <a:pt x="32" y="140"/>
                    <a:pt x="42" y="140"/>
                  </a:cubicBezTo>
                  <a:cubicBezTo>
                    <a:pt x="56" y="140"/>
                    <a:pt x="66" y="134"/>
                    <a:pt x="72" y="121"/>
                  </a:cubicBezTo>
                  <a:lnTo>
                    <a:pt x="72" y="73"/>
                  </a:lnTo>
                  <a:cubicBezTo>
                    <a:pt x="66" y="60"/>
                    <a:pt x="56" y="53"/>
                    <a:pt x="42" y="53"/>
                  </a:cubicBezTo>
                  <a:cubicBezTo>
                    <a:pt x="32" y="53"/>
                    <a:pt x="25" y="57"/>
                    <a:pt x="19" y="65"/>
                  </a:cubicBezTo>
                  <a:cubicBezTo>
                    <a:pt x="14" y="73"/>
                    <a:pt x="12" y="84"/>
                    <a:pt x="12" y="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98" name="Freeform 85"/>
            <p:cNvSpPr>
              <a:spLocks noEditPoints="1"/>
            </p:cNvSpPr>
            <p:nvPr/>
          </p:nvSpPr>
          <p:spPr bwMode="auto">
            <a:xfrm>
              <a:off x="4831" y="1995"/>
              <a:ext cx="78" cy="99"/>
            </a:xfrm>
            <a:custGeom>
              <a:avLst/>
              <a:gdLst>
                <a:gd name="T0" fmla="*/ 73 w 84"/>
                <a:gd name="T1" fmla="*/ 41 h 107"/>
                <a:gd name="T2" fmla="*/ 65 w 84"/>
                <a:gd name="T3" fmla="*/ 19 h 107"/>
                <a:gd name="T4" fmla="*/ 44 w 84"/>
                <a:gd name="T5" fmla="*/ 10 h 107"/>
                <a:gd name="T6" fmla="*/ 22 w 84"/>
                <a:gd name="T7" fmla="*/ 19 h 107"/>
                <a:gd name="T8" fmla="*/ 12 w 84"/>
                <a:gd name="T9" fmla="*/ 44 h 107"/>
                <a:gd name="T10" fmla="*/ 13 w 84"/>
                <a:gd name="T11" fmla="*/ 44 h 107"/>
                <a:gd name="T12" fmla="*/ 73 w 84"/>
                <a:gd name="T13" fmla="*/ 44 h 107"/>
                <a:gd name="T14" fmla="*/ 73 w 84"/>
                <a:gd name="T15" fmla="*/ 41 h 107"/>
                <a:gd name="T16" fmla="*/ 45 w 84"/>
                <a:gd name="T17" fmla="*/ 107 h 107"/>
                <a:gd name="T18" fmla="*/ 13 w 84"/>
                <a:gd name="T19" fmla="*/ 93 h 107"/>
                <a:gd name="T20" fmla="*/ 0 w 84"/>
                <a:gd name="T21" fmla="*/ 57 h 107"/>
                <a:gd name="T22" fmla="*/ 0 w 84"/>
                <a:gd name="T23" fmla="*/ 51 h 107"/>
                <a:gd name="T24" fmla="*/ 13 w 84"/>
                <a:gd name="T25" fmla="*/ 15 h 107"/>
                <a:gd name="T26" fmla="*/ 44 w 84"/>
                <a:gd name="T27" fmla="*/ 0 h 107"/>
                <a:gd name="T28" fmla="*/ 73 w 84"/>
                <a:gd name="T29" fmla="*/ 12 h 107"/>
                <a:gd name="T30" fmla="*/ 84 w 84"/>
                <a:gd name="T31" fmla="*/ 44 h 107"/>
                <a:gd name="T32" fmla="*/ 84 w 84"/>
                <a:gd name="T33" fmla="*/ 54 h 107"/>
                <a:gd name="T34" fmla="*/ 12 w 84"/>
                <a:gd name="T35" fmla="*/ 54 h 107"/>
                <a:gd name="T36" fmla="*/ 12 w 84"/>
                <a:gd name="T37" fmla="*/ 57 h 107"/>
                <a:gd name="T38" fmla="*/ 21 w 84"/>
                <a:gd name="T39" fmla="*/ 86 h 107"/>
                <a:gd name="T40" fmla="*/ 45 w 84"/>
                <a:gd name="T41" fmla="*/ 97 h 107"/>
                <a:gd name="T42" fmla="*/ 76 w 84"/>
                <a:gd name="T43" fmla="*/ 86 h 107"/>
                <a:gd name="T44" fmla="*/ 81 w 84"/>
                <a:gd name="T45" fmla="*/ 94 h 107"/>
                <a:gd name="T46" fmla="*/ 45 w 84"/>
                <a:gd name="T4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07">
                  <a:moveTo>
                    <a:pt x="73" y="41"/>
                  </a:moveTo>
                  <a:cubicBezTo>
                    <a:pt x="73" y="32"/>
                    <a:pt x="70" y="25"/>
                    <a:pt x="65" y="19"/>
                  </a:cubicBezTo>
                  <a:cubicBezTo>
                    <a:pt x="60" y="13"/>
                    <a:pt x="53" y="10"/>
                    <a:pt x="44" y="10"/>
                  </a:cubicBezTo>
                  <a:cubicBezTo>
                    <a:pt x="35" y="10"/>
                    <a:pt x="28" y="13"/>
                    <a:pt x="22" y="19"/>
                  </a:cubicBezTo>
                  <a:cubicBezTo>
                    <a:pt x="17" y="26"/>
                    <a:pt x="13" y="34"/>
                    <a:pt x="12" y="44"/>
                  </a:cubicBezTo>
                  <a:lnTo>
                    <a:pt x="13" y="44"/>
                  </a:lnTo>
                  <a:lnTo>
                    <a:pt x="73" y="44"/>
                  </a:lnTo>
                  <a:lnTo>
                    <a:pt x="73" y="41"/>
                  </a:lnTo>
                  <a:close/>
                  <a:moveTo>
                    <a:pt x="45" y="107"/>
                  </a:moveTo>
                  <a:cubicBezTo>
                    <a:pt x="32" y="107"/>
                    <a:pt x="21" y="102"/>
                    <a:pt x="13" y="93"/>
                  </a:cubicBezTo>
                  <a:cubicBezTo>
                    <a:pt x="4" y="83"/>
                    <a:pt x="0" y="71"/>
                    <a:pt x="0" y="57"/>
                  </a:cubicBezTo>
                  <a:lnTo>
                    <a:pt x="0" y="51"/>
                  </a:lnTo>
                  <a:cubicBezTo>
                    <a:pt x="0" y="37"/>
                    <a:pt x="4" y="24"/>
                    <a:pt x="13" y="15"/>
                  </a:cubicBezTo>
                  <a:cubicBezTo>
                    <a:pt x="21" y="5"/>
                    <a:pt x="32" y="0"/>
                    <a:pt x="44" y="0"/>
                  </a:cubicBezTo>
                  <a:cubicBezTo>
                    <a:pt x="56" y="0"/>
                    <a:pt x="66" y="4"/>
                    <a:pt x="73" y="12"/>
                  </a:cubicBezTo>
                  <a:cubicBezTo>
                    <a:pt x="81" y="20"/>
                    <a:pt x="84" y="31"/>
                    <a:pt x="84" y="44"/>
                  </a:cubicBezTo>
                  <a:lnTo>
                    <a:pt x="84" y="54"/>
                  </a:lnTo>
                  <a:lnTo>
                    <a:pt x="12" y="54"/>
                  </a:lnTo>
                  <a:lnTo>
                    <a:pt x="12" y="57"/>
                  </a:lnTo>
                  <a:cubicBezTo>
                    <a:pt x="12" y="68"/>
                    <a:pt x="15" y="78"/>
                    <a:pt x="21" y="86"/>
                  </a:cubicBezTo>
                  <a:cubicBezTo>
                    <a:pt x="27" y="94"/>
                    <a:pt x="35" y="97"/>
                    <a:pt x="45" y="97"/>
                  </a:cubicBezTo>
                  <a:cubicBezTo>
                    <a:pt x="59" y="97"/>
                    <a:pt x="69" y="94"/>
                    <a:pt x="76" y="86"/>
                  </a:cubicBezTo>
                  <a:lnTo>
                    <a:pt x="81" y="94"/>
                  </a:lnTo>
                  <a:cubicBezTo>
                    <a:pt x="72" y="103"/>
                    <a:pt x="60" y="107"/>
                    <a:pt x="45"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99" name="Oval 86"/>
            <p:cNvSpPr>
              <a:spLocks noChangeArrowheads="1"/>
            </p:cNvSpPr>
            <p:nvPr/>
          </p:nvSpPr>
          <p:spPr bwMode="auto">
            <a:xfrm>
              <a:off x="4354" y="1870"/>
              <a:ext cx="743" cy="297"/>
            </a:xfrm>
            <a:prstGeom prst="ellipse">
              <a:avLst/>
            </a:prstGeom>
            <a:noFill/>
            <a:ln w="396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100" name="Freeform 87"/>
            <p:cNvSpPr>
              <a:spLocks/>
            </p:cNvSpPr>
            <p:nvPr/>
          </p:nvSpPr>
          <p:spPr bwMode="auto">
            <a:xfrm>
              <a:off x="1620" y="2154"/>
              <a:ext cx="1354" cy="266"/>
            </a:xfrm>
            <a:custGeom>
              <a:avLst/>
              <a:gdLst>
                <a:gd name="T0" fmla="*/ 1467 w 1467"/>
                <a:gd name="T1" fmla="*/ 0 h 286"/>
                <a:gd name="T2" fmla="*/ 0 w 1467"/>
                <a:gd name="T3" fmla="*/ 0 h 286"/>
              </a:gdLst>
              <a:ahLst/>
              <a:cxnLst>
                <a:cxn ang="0">
                  <a:pos x="T0" y="T1"/>
                </a:cxn>
                <a:cxn ang="0">
                  <a:pos x="T2" y="T3"/>
                </a:cxn>
              </a:cxnLst>
              <a:rect l="0" t="0" r="r" b="b"/>
              <a:pathLst>
                <a:path w="1467" h="286">
                  <a:moveTo>
                    <a:pt x="1467" y="0"/>
                  </a:moveTo>
                  <a:cubicBezTo>
                    <a:pt x="978" y="286"/>
                    <a:pt x="489" y="248"/>
                    <a:pt x="0" y="0"/>
                  </a:cubicBezTo>
                </a:path>
              </a:pathLst>
            </a:custGeom>
            <a:noFill/>
            <a:ln w="28575"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101" name="Freeform 88"/>
            <p:cNvSpPr>
              <a:spLocks/>
            </p:cNvSpPr>
            <p:nvPr/>
          </p:nvSpPr>
          <p:spPr bwMode="auto">
            <a:xfrm>
              <a:off x="1598" y="2144"/>
              <a:ext cx="128" cy="94"/>
            </a:xfrm>
            <a:custGeom>
              <a:avLst/>
              <a:gdLst>
                <a:gd name="T0" fmla="*/ 96 w 139"/>
                <a:gd name="T1" fmla="*/ 102 h 102"/>
                <a:gd name="T2" fmla="*/ 0 w 139"/>
                <a:gd name="T3" fmla="*/ 0 h 102"/>
                <a:gd name="T4" fmla="*/ 139 w 139"/>
                <a:gd name="T5" fmla="*/ 16 h 102"/>
                <a:gd name="T6" fmla="*/ 96 w 139"/>
                <a:gd name="T7" fmla="*/ 102 h 102"/>
              </a:gdLst>
              <a:ahLst/>
              <a:cxnLst>
                <a:cxn ang="0">
                  <a:pos x="T0" y="T1"/>
                </a:cxn>
                <a:cxn ang="0">
                  <a:pos x="T2" y="T3"/>
                </a:cxn>
                <a:cxn ang="0">
                  <a:pos x="T4" y="T5"/>
                </a:cxn>
                <a:cxn ang="0">
                  <a:pos x="T6" y="T7"/>
                </a:cxn>
              </a:cxnLst>
              <a:rect l="0" t="0" r="r" b="b"/>
              <a:pathLst>
                <a:path w="139" h="102">
                  <a:moveTo>
                    <a:pt x="96" y="102"/>
                  </a:moveTo>
                  <a:lnTo>
                    <a:pt x="0" y="0"/>
                  </a:lnTo>
                  <a:lnTo>
                    <a:pt x="139" y="16"/>
                  </a:lnTo>
                  <a:cubicBezTo>
                    <a:pt x="108" y="32"/>
                    <a:pt x="90" y="67"/>
                    <a:pt x="96" y="102"/>
                  </a:cubicBezTo>
                  <a:close/>
                </a:path>
              </a:pathLst>
            </a:custGeom>
            <a:solidFill>
              <a:srgbClr val="FFFFFF"/>
            </a:solidFill>
            <a:ln w="952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AT"/>
            </a:p>
          </p:txBody>
        </p:sp>
        <p:sp>
          <p:nvSpPr>
            <p:cNvPr id="102" name="Freeform 89"/>
            <p:cNvSpPr>
              <a:spLocks/>
            </p:cNvSpPr>
            <p:nvPr/>
          </p:nvSpPr>
          <p:spPr bwMode="auto">
            <a:xfrm>
              <a:off x="2569" y="2216"/>
              <a:ext cx="615" cy="310"/>
            </a:xfrm>
            <a:custGeom>
              <a:avLst/>
              <a:gdLst>
                <a:gd name="T0" fmla="*/ 666 w 666"/>
                <a:gd name="T1" fmla="*/ 0 h 333"/>
                <a:gd name="T2" fmla="*/ 0 w 666"/>
                <a:gd name="T3" fmla="*/ 333 h 333"/>
              </a:gdLst>
              <a:ahLst/>
              <a:cxnLst>
                <a:cxn ang="0">
                  <a:pos x="T0" y="T1"/>
                </a:cxn>
                <a:cxn ang="0">
                  <a:pos x="T2" y="T3"/>
                </a:cxn>
              </a:cxnLst>
              <a:rect l="0" t="0" r="r" b="b"/>
              <a:pathLst>
                <a:path w="666" h="333">
                  <a:moveTo>
                    <a:pt x="666" y="0"/>
                  </a:moveTo>
                  <a:cubicBezTo>
                    <a:pt x="482" y="155"/>
                    <a:pt x="254" y="260"/>
                    <a:pt x="0" y="333"/>
                  </a:cubicBezTo>
                </a:path>
              </a:pathLst>
            </a:custGeom>
            <a:noFill/>
            <a:ln w="28575"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103" name="Freeform 90"/>
            <p:cNvSpPr>
              <a:spLocks/>
            </p:cNvSpPr>
            <p:nvPr/>
          </p:nvSpPr>
          <p:spPr bwMode="auto">
            <a:xfrm>
              <a:off x="2545" y="2456"/>
              <a:ext cx="129" cy="87"/>
            </a:xfrm>
            <a:custGeom>
              <a:avLst/>
              <a:gdLst>
                <a:gd name="T0" fmla="*/ 140 w 140"/>
                <a:gd name="T1" fmla="*/ 93 h 93"/>
                <a:gd name="T2" fmla="*/ 0 w 140"/>
                <a:gd name="T3" fmla="*/ 83 h 93"/>
                <a:gd name="T4" fmla="*/ 113 w 140"/>
                <a:gd name="T5" fmla="*/ 0 h 93"/>
                <a:gd name="T6" fmla="*/ 140 w 140"/>
                <a:gd name="T7" fmla="*/ 93 h 93"/>
              </a:gdLst>
              <a:ahLst/>
              <a:cxnLst>
                <a:cxn ang="0">
                  <a:pos x="T0" y="T1"/>
                </a:cxn>
                <a:cxn ang="0">
                  <a:pos x="T2" y="T3"/>
                </a:cxn>
                <a:cxn ang="0">
                  <a:pos x="T4" y="T5"/>
                </a:cxn>
                <a:cxn ang="0">
                  <a:pos x="T6" y="T7"/>
                </a:cxn>
              </a:cxnLst>
              <a:rect l="0" t="0" r="r" b="b"/>
              <a:pathLst>
                <a:path w="140" h="93">
                  <a:moveTo>
                    <a:pt x="140" y="93"/>
                  </a:moveTo>
                  <a:lnTo>
                    <a:pt x="0" y="83"/>
                  </a:lnTo>
                  <a:lnTo>
                    <a:pt x="113" y="0"/>
                  </a:lnTo>
                  <a:cubicBezTo>
                    <a:pt x="101" y="34"/>
                    <a:pt x="112" y="71"/>
                    <a:pt x="140" y="93"/>
                  </a:cubicBezTo>
                  <a:close/>
                </a:path>
              </a:pathLst>
            </a:custGeom>
            <a:solidFill>
              <a:srgbClr val="FFFFFF"/>
            </a:solidFill>
            <a:ln w="952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AT"/>
            </a:p>
          </p:txBody>
        </p:sp>
        <p:sp>
          <p:nvSpPr>
            <p:cNvPr id="104" name="Freeform 91"/>
            <p:cNvSpPr>
              <a:spLocks/>
            </p:cNvSpPr>
            <p:nvPr/>
          </p:nvSpPr>
          <p:spPr bwMode="auto">
            <a:xfrm>
              <a:off x="1096" y="2325"/>
              <a:ext cx="42" cy="54"/>
            </a:xfrm>
            <a:custGeom>
              <a:avLst/>
              <a:gdLst>
                <a:gd name="T0" fmla="*/ 6 w 45"/>
                <a:gd name="T1" fmla="*/ 30 h 58"/>
                <a:gd name="T2" fmla="*/ 6 w 45"/>
                <a:gd name="T3" fmla="*/ 30 h 58"/>
                <a:gd name="T4" fmla="*/ 10 w 45"/>
                <a:gd name="T5" fmla="*/ 46 h 58"/>
                <a:gd name="T6" fmla="*/ 23 w 45"/>
                <a:gd name="T7" fmla="*/ 52 h 58"/>
                <a:gd name="T8" fmla="*/ 34 w 45"/>
                <a:gd name="T9" fmla="*/ 49 h 58"/>
                <a:gd name="T10" fmla="*/ 39 w 45"/>
                <a:gd name="T11" fmla="*/ 39 h 58"/>
                <a:gd name="T12" fmla="*/ 44 w 45"/>
                <a:gd name="T13" fmla="*/ 39 h 58"/>
                <a:gd name="T14" fmla="*/ 44 w 45"/>
                <a:gd name="T15" fmla="*/ 40 h 58"/>
                <a:gd name="T16" fmla="*/ 38 w 45"/>
                <a:gd name="T17" fmla="*/ 52 h 58"/>
                <a:gd name="T18" fmla="*/ 23 w 45"/>
                <a:gd name="T19" fmla="*/ 58 h 58"/>
                <a:gd name="T20" fmla="*/ 6 w 45"/>
                <a:gd name="T21" fmla="*/ 50 h 58"/>
                <a:gd name="T22" fmla="*/ 0 w 45"/>
                <a:gd name="T23" fmla="*/ 30 h 58"/>
                <a:gd name="T24" fmla="*/ 0 w 45"/>
                <a:gd name="T25" fmla="*/ 28 h 58"/>
                <a:gd name="T26" fmla="*/ 6 w 45"/>
                <a:gd name="T27" fmla="*/ 8 h 58"/>
                <a:gd name="T28" fmla="*/ 23 w 45"/>
                <a:gd name="T29" fmla="*/ 0 h 58"/>
                <a:gd name="T30" fmla="*/ 39 w 45"/>
                <a:gd name="T31" fmla="*/ 5 h 58"/>
                <a:gd name="T32" fmla="*/ 44 w 45"/>
                <a:gd name="T33" fmla="*/ 20 h 58"/>
                <a:gd name="T34" fmla="*/ 44 w 45"/>
                <a:gd name="T35" fmla="*/ 20 h 58"/>
                <a:gd name="T36" fmla="*/ 39 w 45"/>
                <a:gd name="T37" fmla="*/ 20 h 58"/>
                <a:gd name="T38" fmla="*/ 34 w 45"/>
                <a:gd name="T39" fmla="*/ 9 h 58"/>
                <a:gd name="T40" fmla="*/ 23 w 45"/>
                <a:gd name="T41" fmla="*/ 5 h 58"/>
                <a:gd name="T42" fmla="*/ 10 w 45"/>
                <a:gd name="T43" fmla="*/ 11 h 58"/>
                <a:gd name="T44" fmla="*/ 6 w 45"/>
                <a:gd name="T45" fmla="*/ 28 h 58"/>
                <a:gd name="T46" fmla="*/ 6 w 45"/>
                <a:gd name="T47"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58">
                  <a:moveTo>
                    <a:pt x="6" y="30"/>
                  </a:moveTo>
                  <a:lnTo>
                    <a:pt x="6" y="30"/>
                  </a:lnTo>
                  <a:cubicBezTo>
                    <a:pt x="6" y="37"/>
                    <a:pt x="7" y="42"/>
                    <a:pt x="10" y="46"/>
                  </a:cubicBezTo>
                  <a:cubicBezTo>
                    <a:pt x="13" y="50"/>
                    <a:pt x="17" y="52"/>
                    <a:pt x="23" y="52"/>
                  </a:cubicBezTo>
                  <a:cubicBezTo>
                    <a:pt x="28" y="52"/>
                    <a:pt x="31" y="51"/>
                    <a:pt x="34" y="49"/>
                  </a:cubicBezTo>
                  <a:cubicBezTo>
                    <a:pt x="37" y="46"/>
                    <a:pt x="39" y="43"/>
                    <a:pt x="39" y="39"/>
                  </a:cubicBezTo>
                  <a:lnTo>
                    <a:pt x="44" y="39"/>
                  </a:lnTo>
                  <a:lnTo>
                    <a:pt x="44" y="40"/>
                  </a:lnTo>
                  <a:cubicBezTo>
                    <a:pt x="44" y="45"/>
                    <a:pt x="42" y="49"/>
                    <a:pt x="38" y="52"/>
                  </a:cubicBezTo>
                  <a:cubicBezTo>
                    <a:pt x="34" y="56"/>
                    <a:pt x="29" y="58"/>
                    <a:pt x="23" y="58"/>
                  </a:cubicBezTo>
                  <a:cubicBezTo>
                    <a:pt x="16" y="58"/>
                    <a:pt x="10" y="55"/>
                    <a:pt x="6" y="50"/>
                  </a:cubicBezTo>
                  <a:cubicBezTo>
                    <a:pt x="2" y="45"/>
                    <a:pt x="0" y="38"/>
                    <a:pt x="0" y="30"/>
                  </a:cubicBezTo>
                  <a:lnTo>
                    <a:pt x="0" y="28"/>
                  </a:lnTo>
                  <a:cubicBezTo>
                    <a:pt x="0" y="19"/>
                    <a:pt x="2" y="13"/>
                    <a:pt x="6" y="8"/>
                  </a:cubicBezTo>
                  <a:cubicBezTo>
                    <a:pt x="10" y="3"/>
                    <a:pt x="16" y="0"/>
                    <a:pt x="23" y="0"/>
                  </a:cubicBezTo>
                  <a:cubicBezTo>
                    <a:pt x="29" y="0"/>
                    <a:pt x="35" y="2"/>
                    <a:pt x="39" y="5"/>
                  </a:cubicBezTo>
                  <a:cubicBezTo>
                    <a:pt x="43" y="9"/>
                    <a:pt x="45" y="14"/>
                    <a:pt x="44" y="20"/>
                  </a:cubicBezTo>
                  <a:lnTo>
                    <a:pt x="44" y="20"/>
                  </a:lnTo>
                  <a:lnTo>
                    <a:pt x="39" y="20"/>
                  </a:lnTo>
                  <a:cubicBezTo>
                    <a:pt x="39" y="15"/>
                    <a:pt x="37" y="12"/>
                    <a:pt x="34" y="9"/>
                  </a:cubicBezTo>
                  <a:cubicBezTo>
                    <a:pt x="31" y="7"/>
                    <a:pt x="28" y="5"/>
                    <a:pt x="23" y="5"/>
                  </a:cubicBezTo>
                  <a:cubicBezTo>
                    <a:pt x="18" y="5"/>
                    <a:pt x="13" y="7"/>
                    <a:pt x="10" y="11"/>
                  </a:cubicBezTo>
                  <a:cubicBezTo>
                    <a:pt x="7" y="15"/>
                    <a:pt x="6" y="21"/>
                    <a:pt x="6" y="28"/>
                  </a:cubicBezTo>
                  <a:lnTo>
                    <a:pt x="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05" name="Freeform 92"/>
            <p:cNvSpPr>
              <a:spLocks/>
            </p:cNvSpPr>
            <p:nvPr/>
          </p:nvSpPr>
          <p:spPr bwMode="auto">
            <a:xfrm>
              <a:off x="1149" y="2325"/>
              <a:ext cx="25" cy="52"/>
            </a:xfrm>
            <a:custGeom>
              <a:avLst/>
              <a:gdLst>
                <a:gd name="T0" fmla="*/ 6 w 27"/>
                <a:gd name="T1" fmla="*/ 56 h 56"/>
                <a:gd name="T2" fmla="*/ 0 w 27"/>
                <a:gd name="T3" fmla="*/ 56 h 56"/>
                <a:gd name="T4" fmla="*/ 0 w 27"/>
                <a:gd name="T5" fmla="*/ 1 h 56"/>
                <a:gd name="T6" fmla="*/ 6 w 27"/>
                <a:gd name="T7" fmla="*/ 1 h 56"/>
                <a:gd name="T8" fmla="*/ 6 w 27"/>
                <a:gd name="T9" fmla="*/ 10 h 56"/>
                <a:gd name="T10" fmla="*/ 6 w 27"/>
                <a:gd name="T11" fmla="*/ 11 h 56"/>
                <a:gd name="T12" fmla="*/ 23 w 27"/>
                <a:gd name="T13" fmla="*/ 0 h 56"/>
                <a:gd name="T14" fmla="*/ 27 w 27"/>
                <a:gd name="T15" fmla="*/ 0 h 56"/>
                <a:gd name="T16" fmla="*/ 26 w 27"/>
                <a:gd name="T17" fmla="*/ 6 h 56"/>
                <a:gd name="T18" fmla="*/ 21 w 27"/>
                <a:gd name="T19" fmla="*/ 6 h 56"/>
                <a:gd name="T20" fmla="*/ 12 w 27"/>
                <a:gd name="T21" fmla="*/ 9 h 56"/>
                <a:gd name="T22" fmla="*/ 6 w 27"/>
                <a:gd name="T23" fmla="*/ 18 h 56"/>
                <a:gd name="T24" fmla="*/ 6 w 27"/>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6">
                  <a:moveTo>
                    <a:pt x="6" y="56"/>
                  </a:moveTo>
                  <a:lnTo>
                    <a:pt x="0" y="56"/>
                  </a:lnTo>
                  <a:lnTo>
                    <a:pt x="0" y="1"/>
                  </a:lnTo>
                  <a:lnTo>
                    <a:pt x="6" y="1"/>
                  </a:lnTo>
                  <a:lnTo>
                    <a:pt x="6" y="10"/>
                  </a:lnTo>
                  <a:lnTo>
                    <a:pt x="6" y="11"/>
                  </a:lnTo>
                  <a:cubicBezTo>
                    <a:pt x="10" y="4"/>
                    <a:pt x="15" y="0"/>
                    <a:pt x="23" y="0"/>
                  </a:cubicBezTo>
                  <a:cubicBezTo>
                    <a:pt x="24" y="0"/>
                    <a:pt x="25" y="0"/>
                    <a:pt x="27" y="0"/>
                  </a:cubicBezTo>
                  <a:lnTo>
                    <a:pt x="26" y="6"/>
                  </a:lnTo>
                  <a:lnTo>
                    <a:pt x="21" y="6"/>
                  </a:lnTo>
                  <a:cubicBezTo>
                    <a:pt x="17" y="6"/>
                    <a:pt x="14" y="7"/>
                    <a:pt x="12" y="9"/>
                  </a:cubicBezTo>
                  <a:cubicBezTo>
                    <a:pt x="9" y="11"/>
                    <a:pt x="8" y="14"/>
                    <a:pt x="6" y="18"/>
                  </a:cubicBezTo>
                  <a:lnTo>
                    <a:pt x="6"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06" name="Freeform 93"/>
            <p:cNvSpPr>
              <a:spLocks noEditPoints="1"/>
            </p:cNvSpPr>
            <p:nvPr/>
          </p:nvSpPr>
          <p:spPr bwMode="auto">
            <a:xfrm>
              <a:off x="1179" y="2325"/>
              <a:ext cx="42" cy="54"/>
            </a:xfrm>
            <a:custGeom>
              <a:avLst/>
              <a:gdLst>
                <a:gd name="T0" fmla="*/ 39 w 45"/>
                <a:gd name="T1" fmla="*/ 22 h 58"/>
                <a:gd name="T2" fmla="*/ 35 w 45"/>
                <a:gd name="T3" fmla="*/ 10 h 58"/>
                <a:gd name="T4" fmla="*/ 23 w 45"/>
                <a:gd name="T5" fmla="*/ 5 h 58"/>
                <a:gd name="T6" fmla="*/ 12 w 45"/>
                <a:gd name="T7" fmla="*/ 10 h 58"/>
                <a:gd name="T8" fmla="*/ 6 w 45"/>
                <a:gd name="T9" fmla="*/ 23 h 58"/>
                <a:gd name="T10" fmla="*/ 6 w 45"/>
                <a:gd name="T11" fmla="*/ 24 h 58"/>
                <a:gd name="T12" fmla="*/ 39 w 45"/>
                <a:gd name="T13" fmla="*/ 24 h 58"/>
                <a:gd name="T14" fmla="*/ 39 w 45"/>
                <a:gd name="T15" fmla="*/ 22 h 58"/>
                <a:gd name="T16" fmla="*/ 24 w 45"/>
                <a:gd name="T17" fmla="*/ 58 h 58"/>
                <a:gd name="T18" fmla="*/ 6 w 45"/>
                <a:gd name="T19" fmla="*/ 50 h 58"/>
                <a:gd name="T20" fmla="*/ 0 w 45"/>
                <a:gd name="T21" fmla="*/ 30 h 58"/>
                <a:gd name="T22" fmla="*/ 0 w 45"/>
                <a:gd name="T23" fmla="*/ 28 h 58"/>
                <a:gd name="T24" fmla="*/ 6 w 45"/>
                <a:gd name="T25" fmla="*/ 8 h 58"/>
                <a:gd name="T26" fmla="*/ 23 w 45"/>
                <a:gd name="T27" fmla="*/ 0 h 58"/>
                <a:gd name="T28" fmla="*/ 39 w 45"/>
                <a:gd name="T29" fmla="*/ 6 h 58"/>
                <a:gd name="T30" fmla="*/ 45 w 45"/>
                <a:gd name="T31" fmla="*/ 24 h 58"/>
                <a:gd name="T32" fmla="*/ 45 w 45"/>
                <a:gd name="T33" fmla="*/ 29 h 58"/>
                <a:gd name="T34" fmla="*/ 6 w 45"/>
                <a:gd name="T35" fmla="*/ 29 h 58"/>
                <a:gd name="T36" fmla="*/ 6 w 45"/>
                <a:gd name="T37" fmla="*/ 30 h 58"/>
                <a:gd name="T38" fmla="*/ 11 w 45"/>
                <a:gd name="T39" fmla="*/ 46 h 58"/>
                <a:gd name="T40" fmla="*/ 24 w 45"/>
                <a:gd name="T41" fmla="*/ 52 h 58"/>
                <a:gd name="T42" fmla="*/ 41 w 45"/>
                <a:gd name="T43" fmla="*/ 46 h 58"/>
                <a:gd name="T44" fmla="*/ 43 w 45"/>
                <a:gd name="T45" fmla="*/ 50 h 58"/>
                <a:gd name="T46" fmla="*/ 24 w 45"/>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58">
                  <a:moveTo>
                    <a:pt x="39" y="22"/>
                  </a:moveTo>
                  <a:cubicBezTo>
                    <a:pt x="39" y="17"/>
                    <a:pt x="37" y="13"/>
                    <a:pt x="35" y="10"/>
                  </a:cubicBezTo>
                  <a:cubicBezTo>
                    <a:pt x="32" y="7"/>
                    <a:pt x="28" y="5"/>
                    <a:pt x="23" y="5"/>
                  </a:cubicBezTo>
                  <a:cubicBezTo>
                    <a:pt x="19" y="5"/>
                    <a:pt x="15" y="7"/>
                    <a:pt x="12" y="10"/>
                  </a:cubicBezTo>
                  <a:cubicBezTo>
                    <a:pt x="9" y="14"/>
                    <a:pt x="7" y="18"/>
                    <a:pt x="6" y="23"/>
                  </a:cubicBezTo>
                  <a:lnTo>
                    <a:pt x="6" y="24"/>
                  </a:lnTo>
                  <a:lnTo>
                    <a:pt x="39" y="24"/>
                  </a:lnTo>
                  <a:lnTo>
                    <a:pt x="39" y="22"/>
                  </a:lnTo>
                  <a:close/>
                  <a:moveTo>
                    <a:pt x="24" y="58"/>
                  </a:moveTo>
                  <a:cubicBezTo>
                    <a:pt x="17" y="58"/>
                    <a:pt x="11" y="55"/>
                    <a:pt x="6" y="50"/>
                  </a:cubicBezTo>
                  <a:cubicBezTo>
                    <a:pt x="2" y="45"/>
                    <a:pt x="0" y="38"/>
                    <a:pt x="0" y="30"/>
                  </a:cubicBezTo>
                  <a:lnTo>
                    <a:pt x="0" y="28"/>
                  </a:lnTo>
                  <a:cubicBezTo>
                    <a:pt x="0" y="20"/>
                    <a:pt x="2" y="13"/>
                    <a:pt x="6" y="8"/>
                  </a:cubicBezTo>
                  <a:cubicBezTo>
                    <a:pt x="11" y="3"/>
                    <a:pt x="17" y="0"/>
                    <a:pt x="23" y="0"/>
                  </a:cubicBezTo>
                  <a:cubicBezTo>
                    <a:pt x="30" y="0"/>
                    <a:pt x="35" y="2"/>
                    <a:pt x="39" y="6"/>
                  </a:cubicBezTo>
                  <a:cubicBezTo>
                    <a:pt x="43" y="11"/>
                    <a:pt x="45" y="16"/>
                    <a:pt x="45" y="24"/>
                  </a:cubicBezTo>
                  <a:lnTo>
                    <a:pt x="45" y="29"/>
                  </a:lnTo>
                  <a:lnTo>
                    <a:pt x="6" y="29"/>
                  </a:lnTo>
                  <a:lnTo>
                    <a:pt x="6" y="30"/>
                  </a:lnTo>
                  <a:cubicBezTo>
                    <a:pt x="6" y="37"/>
                    <a:pt x="7" y="42"/>
                    <a:pt x="11" y="46"/>
                  </a:cubicBezTo>
                  <a:cubicBezTo>
                    <a:pt x="14" y="50"/>
                    <a:pt x="18" y="52"/>
                    <a:pt x="24" y="52"/>
                  </a:cubicBezTo>
                  <a:cubicBezTo>
                    <a:pt x="31" y="52"/>
                    <a:pt x="37" y="50"/>
                    <a:pt x="41" y="46"/>
                  </a:cubicBezTo>
                  <a:lnTo>
                    <a:pt x="43" y="50"/>
                  </a:lnTo>
                  <a:cubicBezTo>
                    <a:pt x="39" y="55"/>
                    <a:pt x="32" y="58"/>
                    <a:pt x="24"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07" name="Freeform 94"/>
            <p:cNvSpPr>
              <a:spLocks noEditPoints="1"/>
            </p:cNvSpPr>
            <p:nvPr/>
          </p:nvSpPr>
          <p:spPr bwMode="auto">
            <a:xfrm>
              <a:off x="1229" y="2325"/>
              <a:ext cx="42" cy="54"/>
            </a:xfrm>
            <a:custGeom>
              <a:avLst/>
              <a:gdLst>
                <a:gd name="T0" fmla="*/ 17 w 45"/>
                <a:gd name="T1" fmla="*/ 58 h 58"/>
                <a:gd name="T2" fmla="*/ 5 w 45"/>
                <a:gd name="T3" fmla="*/ 53 h 58"/>
                <a:gd name="T4" fmla="*/ 0 w 45"/>
                <a:gd name="T5" fmla="*/ 42 h 58"/>
                <a:gd name="T6" fmla="*/ 7 w 45"/>
                <a:gd name="T7" fmla="*/ 30 h 58"/>
                <a:gd name="T8" fmla="*/ 25 w 45"/>
                <a:gd name="T9" fmla="*/ 25 h 58"/>
                <a:gd name="T10" fmla="*/ 37 w 45"/>
                <a:gd name="T11" fmla="*/ 25 h 58"/>
                <a:gd name="T12" fmla="*/ 37 w 45"/>
                <a:gd name="T13" fmla="*/ 18 h 58"/>
                <a:gd name="T14" fmla="*/ 33 w 45"/>
                <a:gd name="T15" fmla="*/ 9 h 58"/>
                <a:gd name="T16" fmla="*/ 23 w 45"/>
                <a:gd name="T17" fmla="*/ 5 h 58"/>
                <a:gd name="T18" fmla="*/ 12 w 45"/>
                <a:gd name="T19" fmla="*/ 9 h 58"/>
                <a:gd name="T20" fmla="*/ 8 w 45"/>
                <a:gd name="T21" fmla="*/ 16 h 58"/>
                <a:gd name="T22" fmla="*/ 2 w 45"/>
                <a:gd name="T23" fmla="*/ 16 h 58"/>
                <a:gd name="T24" fmla="*/ 2 w 45"/>
                <a:gd name="T25" fmla="*/ 16 h 58"/>
                <a:gd name="T26" fmla="*/ 8 w 45"/>
                <a:gd name="T27" fmla="*/ 5 h 58"/>
                <a:gd name="T28" fmla="*/ 23 w 45"/>
                <a:gd name="T29" fmla="*/ 0 h 58"/>
                <a:gd name="T30" fmla="*/ 38 w 45"/>
                <a:gd name="T31" fmla="*/ 5 h 58"/>
                <a:gd name="T32" fmla="*/ 43 w 45"/>
                <a:gd name="T33" fmla="*/ 18 h 58"/>
                <a:gd name="T34" fmla="*/ 43 w 45"/>
                <a:gd name="T35" fmla="*/ 45 h 58"/>
                <a:gd name="T36" fmla="*/ 45 w 45"/>
                <a:gd name="T37" fmla="*/ 57 h 58"/>
                <a:gd name="T38" fmla="*/ 38 w 45"/>
                <a:gd name="T39" fmla="*/ 57 h 58"/>
                <a:gd name="T40" fmla="*/ 37 w 45"/>
                <a:gd name="T41" fmla="*/ 48 h 58"/>
                <a:gd name="T42" fmla="*/ 29 w 45"/>
                <a:gd name="T43" fmla="*/ 55 h 58"/>
                <a:gd name="T44" fmla="*/ 17 w 45"/>
                <a:gd name="T45" fmla="*/ 58 h 58"/>
                <a:gd name="T46" fmla="*/ 7 w 45"/>
                <a:gd name="T47" fmla="*/ 42 h 58"/>
                <a:gd name="T48" fmla="*/ 10 w 45"/>
                <a:gd name="T49" fmla="*/ 49 h 58"/>
                <a:gd name="T50" fmla="*/ 19 w 45"/>
                <a:gd name="T51" fmla="*/ 52 h 58"/>
                <a:gd name="T52" fmla="*/ 30 w 45"/>
                <a:gd name="T53" fmla="*/ 49 h 58"/>
                <a:gd name="T54" fmla="*/ 37 w 45"/>
                <a:gd name="T55" fmla="*/ 41 h 58"/>
                <a:gd name="T56" fmla="*/ 37 w 45"/>
                <a:gd name="T57" fmla="*/ 30 h 58"/>
                <a:gd name="T58" fmla="*/ 25 w 45"/>
                <a:gd name="T59" fmla="*/ 30 h 58"/>
                <a:gd name="T60" fmla="*/ 12 w 45"/>
                <a:gd name="T61" fmla="*/ 33 h 58"/>
                <a:gd name="T62" fmla="*/ 7 w 45"/>
                <a:gd name="T63"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 h="58">
                  <a:moveTo>
                    <a:pt x="17" y="58"/>
                  </a:moveTo>
                  <a:cubicBezTo>
                    <a:pt x="12" y="58"/>
                    <a:pt x="8" y="56"/>
                    <a:pt x="5" y="53"/>
                  </a:cubicBezTo>
                  <a:cubicBezTo>
                    <a:pt x="2" y="51"/>
                    <a:pt x="0" y="47"/>
                    <a:pt x="0" y="42"/>
                  </a:cubicBezTo>
                  <a:cubicBezTo>
                    <a:pt x="0" y="37"/>
                    <a:pt x="3" y="33"/>
                    <a:pt x="7" y="30"/>
                  </a:cubicBezTo>
                  <a:cubicBezTo>
                    <a:pt x="11" y="26"/>
                    <a:pt x="17" y="25"/>
                    <a:pt x="25" y="25"/>
                  </a:cubicBezTo>
                  <a:lnTo>
                    <a:pt x="37" y="25"/>
                  </a:lnTo>
                  <a:lnTo>
                    <a:pt x="37" y="18"/>
                  </a:lnTo>
                  <a:cubicBezTo>
                    <a:pt x="37" y="14"/>
                    <a:pt x="36" y="11"/>
                    <a:pt x="33" y="9"/>
                  </a:cubicBezTo>
                  <a:cubicBezTo>
                    <a:pt x="31" y="6"/>
                    <a:pt x="27" y="5"/>
                    <a:pt x="23" y="5"/>
                  </a:cubicBezTo>
                  <a:cubicBezTo>
                    <a:pt x="19" y="5"/>
                    <a:pt x="15" y="6"/>
                    <a:pt x="12" y="9"/>
                  </a:cubicBezTo>
                  <a:cubicBezTo>
                    <a:pt x="9" y="11"/>
                    <a:pt x="8" y="13"/>
                    <a:pt x="8" y="16"/>
                  </a:cubicBezTo>
                  <a:lnTo>
                    <a:pt x="2" y="16"/>
                  </a:lnTo>
                  <a:lnTo>
                    <a:pt x="2" y="16"/>
                  </a:lnTo>
                  <a:cubicBezTo>
                    <a:pt x="2" y="12"/>
                    <a:pt x="4" y="8"/>
                    <a:pt x="8" y="5"/>
                  </a:cubicBezTo>
                  <a:cubicBezTo>
                    <a:pt x="12" y="2"/>
                    <a:pt x="17" y="0"/>
                    <a:pt x="23" y="0"/>
                  </a:cubicBezTo>
                  <a:cubicBezTo>
                    <a:pt x="29" y="0"/>
                    <a:pt x="34" y="2"/>
                    <a:pt x="38" y="5"/>
                  </a:cubicBezTo>
                  <a:cubicBezTo>
                    <a:pt x="42" y="8"/>
                    <a:pt x="43" y="12"/>
                    <a:pt x="43" y="18"/>
                  </a:cubicBezTo>
                  <a:lnTo>
                    <a:pt x="43" y="45"/>
                  </a:lnTo>
                  <a:cubicBezTo>
                    <a:pt x="43" y="49"/>
                    <a:pt x="44" y="53"/>
                    <a:pt x="45" y="57"/>
                  </a:cubicBezTo>
                  <a:lnTo>
                    <a:pt x="38" y="57"/>
                  </a:lnTo>
                  <a:cubicBezTo>
                    <a:pt x="38" y="53"/>
                    <a:pt x="37" y="50"/>
                    <a:pt x="37" y="48"/>
                  </a:cubicBezTo>
                  <a:cubicBezTo>
                    <a:pt x="35" y="51"/>
                    <a:pt x="32" y="53"/>
                    <a:pt x="29" y="55"/>
                  </a:cubicBezTo>
                  <a:cubicBezTo>
                    <a:pt x="25" y="57"/>
                    <a:pt x="22" y="58"/>
                    <a:pt x="17" y="58"/>
                  </a:cubicBezTo>
                  <a:close/>
                  <a:moveTo>
                    <a:pt x="7" y="42"/>
                  </a:moveTo>
                  <a:cubicBezTo>
                    <a:pt x="7" y="45"/>
                    <a:pt x="8" y="48"/>
                    <a:pt x="10" y="49"/>
                  </a:cubicBezTo>
                  <a:cubicBezTo>
                    <a:pt x="12" y="51"/>
                    <a:pt x="15" y="52"/>
                    <a:pt x="19" y="52"/>
                  </a:cubicBezTo>
                  <a:cubicBezTo>
                    <a:pt x="23" y="52"/>
                    <a:pt x="26" y="51"/>
                    <a:pt x="30" y="49"/>
                  </a:cubicBezTo>
                  <a:cubicBezTo>
                    <a:pt x="33" y="47"/>
                    <a:pt x="36" y="44"/>
                    <a:pt x="37" y="41"/>
                  </a:cubicBezTo>
                  <a:lnTo>
                    <a:pt x="37" y="30"/>
                  </a:lnTo>
                  <a:lnTo>
                    <a:pt x="25" y="30"/>
                  </a:lnTo>
                  <a:cubicBezTo>
                    <a:pt x="19" y="30"/>
                    <a:pt x="15" y="31"/>
                    <a:pt x="12" y="33"/>
                  </a:cubicBezTo>
                  <a:cubicBezTo>
                    <a:pt x="8" y="35"/>
                    <a:pt x="7" y="38"/>
                    <a:pt x="7"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08" name="Freeform 95"/>
            <p:cNvSpPr>
              <a:spLocks/>
            </p:cNvSpPr>
            <p:nvPr/>
          </p:nvSpPr>
          <p:spPr bwMode="auto">
            <a:xfrm>
              <a:off x="1279" y="2313"/>
              <a:ext cx="28" cy="66"/>
            </a:xfrm>
            <a:custGeom>
              <a:avLst/>
              <a:gdLst>
                <a:gd name="T0" fmla="*/ 9 w 30"/>
                <a:gd name="T1" fmla="*/ 0 h 71"/>
                <a:gd name="T2" fmla="*/ 15 w 30"/>
                <a:gd name="T3" fmla="*/ 0 h 71"/>
                <a:gd name="T4" fmla="*/ 15 w 30"/>
                <a:gd name="T5" fmla="*/ 14 h 71"/>
                <a:gd name="T6" fmla="*/ 28 w 30"/>
                <a:gd name="T7" fmla="*/ 14 h 71"/>
                <a:gd name="T8" fmla="*/ 28 w 30"/>
                <a:gd name="T9" fmla="*/ 19 h 71"/>
                <a:gd name="T10" fmla="*/ 15 w 30"/>
                <a:gd name="T11" fmla="*/ 19 h 71"/>
                <a:gd name="T12" fmla="*/ 15 w 30"/>
                <a:gd name="T13" fmla="*/ 55 h 71"/>
                <a:gd name="T14" fmla="*/ 23 w 30"/>
                <a:gd name="T15" fmla="*/ 65 h 71"/>
                <a:gd name="T16" fmla="*/ 29 w 30"/>
                <a:gd name="T17" fmla="*/ 65 h 71"/>
                <a:gd name="T18" fmla="*/ 30 w 30"/>
                <a:gd name="T19" fmla="*/ 69 h 71"/>
                <a:gd name="T20" fmla="*/ 22 w 30"/>
                <a:gd name="T21" fmla="*/ 71 h 71"/>
                <a:gd name="T22" fmla="*/ 9 w 30"/>
                <a:gd name="T23" fmla="*/ 55 h 71"/>
                <a:gd name="T24" fmla="*/ 9 w 30"/>
                <a:gd name="T25" fmla="*/ 19 h 71"/>
                <a:gd name="T26" fmla="*/ 0 w 30"/>
                <a:gd name="T27" fmla="*/ 19 h 71"/>
                <a:gd name="T28" fmla="*/ 0 w 30"/>
                <a:gd name="T29" fmla="*/ 14 h 71"/>
                <a:gd name="T30" fmla="*/ 9 w 30"/>
                <a:gd name="T31" fmla="*/ 14 h 71"/>
                <a:gd name="T32" fmla="*/ 9 w 30"/>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71">
                  <a:moveTo>
                    <a:pt x="9" y="0"/>
                  </a:moveTo>
                  <a:lnTo>
                    <a:pt x="15" y="0"/>
                  </a:lnTo>
                  <a:lnTo>
                    <a:pt x="15" y="14"/>
                  </a:lnTo>
                  <a:lnTo>
                    <a:pt x="28" y="14"/>
                  </a:lnTo>
                  <a:lnTo>
                    <a:pt x="28" y="19"/>
                  </a:lnTo>
                  <a:lnTo>
                    <a:pt x="15" y="19"/>
                  </a:lnTo>
                  <a:lnTo>
                    <a:pt x="15" y="55"/>
                  </a:lnTo>
                  <a:cubicBezTo>
                    <a:pt x="15" y="62"/>
                    <a:pt x="18" y="65"/>
                    <a:pt x="23" y="65"/>
                  </a:cubicBezTo>
                  <a:cubicBezTo>
                    <a:pt x="25" y="65"/>
                    <a:pt x="27" y="65"/>
                    <a:pt x="29" y="65"/>
                  </a:cubicBezTo>
                  <a:lnTo>
                    <a:pt x="30" y="69"/>
                  </a:lnTo>
                  <a:cubicBezTo>
                    <a:pt x="28" y="70"/>
                    <a:pt x="25" y="71"/>
                    <a:pt x="22" y="71"/>
                  </a:cubicBezTo>
                  <a:cubicBezTo>
                    <a:pt x="13" y="71"/>
                    <a:pt x="9" y="65"/>
                    <a:pt x="9" y="55"/>
                  </a:cubicBezTo>
                  <a:lnTo>
                    <a:pt x="9" y="19"/>
                  </a:lnTo>
                  <a:lnTo>
                    <a:pt x="0" y="19"/>
                  </a:lnTo>
                  <a:lnTo>
                    <a:pt x="0" y="14"/>
                  </a:lnTo>
                  <a:lnTo>
                    <a:pt x="9" y="14"/>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09" name="Freeform 96"/>
            <p:cNvSpPr>
              <a:spLocks noEditPoints="1"/>
            </p:cNvSpPr>
            <p:nvPr/>
          </p:nvSpPr>
          <p:spPr bwMode="auto">
            <a:xfrm>
              <a:off x="1313" y="2325"/>
              <a:ext cx="43" cy="54"/>
            </a:xfrm>
            <a:custGeom>
              <a:avLst/>
              <a:gdLst>
                <a:gd name="T0" fmla="*/ 39 w 46"/>
                <a:gd name="T1" fmla="*/ 22 h 58"/>
                <a:gd name="T2" fmla="*/ 35 w 46"/>
                <a:gd name="T3" fmla="*/ 10 h 58"/>
                <a:gd name="T4" fmla="*/ 24 w 46"/>
                <a:gd name="T5" fmla="*/ 5 h 58"/>
                <a:gd name="T6" fmla="*/ 12 w 46"/>
                <a:gd name="T7" fmla="*/ 10 h 58"/>
                <a:gd name="T8" fmla="*/ 7 w 46"/>
                <a:gd name="T9" fmla="*/ 23 h 58"/>
                <a:gd name="T10" fmla="*/ 7 w 46"/>
                <a:gd name="T11" fmla="*/ 24 h 58"/>
                <a:gd name="T12" fmla="*/ 39 w 46"/>
                <a:gd name="T13" fmla="*/ 24 h 58"/>
                <a:gd name="T14" fmla="*/ 39 w 46"/>
                <a:gd name="T15" fmla="*/ 22 h 58"/>
                <a:gd name="T16" fmla="*/ 24 w 46"/>
                <a:gd name="T17" fmla="*/ 58 h 58"/>
                <a:gd name="T18" fmla="*/ 7 w 46"/>
                <a:gd name="T19" fmla="*/ 50 h 58"/>
                <a:gd name="T20" fmla="*/ 0 w 46"/>
                <a:gd name="T21" fmla="*/ 30 h 58"/>
                <a:gd name="T22" fmla="*/ 0 w 46"/>
                <a:gd name="T23" fmla="*/ 28 h 58"/>
                <a:gd name="T24" fmla="*/ 7 w 46"/>
                <a:gd name="T25" fmla="*/ 8 h 58"/>
                <a:gd name="T26" fmla="*/ 24 w 46"/>
                <a:gd name="T27" fmla="*/ 0 h 58"/>
                <a:gd name="T28" fmla="*/ 40 w 46"/>
                <a:gd name="T29" fmla="*/ 6 h 58"/>
                <a:gd name="T30" fmla="*/ 46 w 46"/>
                <a:gd name="T31" fmla="*/ 24 h 58"/>
                <a:gd name="T32" fmla="*/ 46 w 46"/>
                <a:gd name="T33" fmla="*/ 29 h 58"/>
                <a:gd name="T34" fmla="*/ 6 w 46"/>
                <a:gd name="T35" fmla="*/ 29 h 58"/>
                <a:gd name="T36" fmla="*/ 6 w 46"/>
                <a:gd name="T37" fmla="*/ 30 h 58"/>
                <a:gd name="T38" fmla="*/ 11 w 46"/>
                <a:gd name="T39" fmla="*/ 46 h 58"/>
                <a:gd name="T40" fmla="*/ 24 w 46"/>
                <a:gd name="T41" fmla="*/ 52 h 58"/>
                <a:gd name="T42" fmla="*/ 41 w 46"/>
                <a:gd name="T43" fmla="*/ 46 h 58"/>
                <a:gd name="T44" fmla="*/ 44 w 46"/>
                <a:gd name="T45" fmla="*/ 50 h 58"/>
                <a:gd name="T46" fmla="*/ 24 w 46"/>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8">
                  <a:moveTo>
                    <a:pt x="39" y="22"/>
                  </a:moveTo>
                  <a:cubicBezTo>
                    <a:pt x="39" y="17"/>
                    <a:pt x="38" y="13"/>
                    <a:pt x="35" y="10"/>
                  </a:cubicBezTo>
                  <a:cubicBezTo>
                    <a:pt x="32" y="7"/>
                    <a:pt x="29" y="5"/>
                    <a:pt x="24" y="5"/>
                  </a:cubicBezTo>
                  <a:cubicBezTo>
                    <a:pt x="19" y="5"/>
                    <a:pt x="15" y="7"/>
                    <a:pt x="12" y="10"/>
                  </a:cubicBezTo>
                  <a:cubicBezTo>
                    <a:pt x="9" y="14"/>
                    <a:pt x="7" y="18"/>
                    <a:pt x="7" y="23"/>
                  </a:cubicBezTo>
                  <a:lnTo>
                    <a:pt x="7" y="24"/>
                  </a:lnTo>
                  <a:lnTo>
                    <a:pt x="39" y="24"/>
                  </a:lnTo>
                  <a:lnTo>
                    <a:pt x="39" y="22"/>
                  </a:lnTo>
                  <a:close/>
                  <a:moveTo>
                    <a:pt x="24" y="58"/>
                  </a:moveTo>
                  <a:cubicBezTo>
                    <a:pt x="17" y="58"/>
                    <a:pt x="12" y="55"/>
                    <a:pt x="7" y="50"/>
                  </a:cubicBezTo>
                  <a:cubicBezTo>
                    <a:pt x="3" y="45"/>
                    <a:pt x="0" y="38"/>
                    <a:pt x="0" y="30"/>
                  </a:cubicBezTo>
                  <a:lnTo>
                    <a:pt x="0" y="28"/>
                  </a:lnTo>
                  <a:cubicBezTo>
                    <a:pt x="0" y="20"/>
                    <a:pt x="3" y="13"/>
                    <a:pt x="7" y="8"/>
                  </a:cubicBezTo>
                  <a:cubicBezTo>
                    <a:pt x="12" y="3"/>
                    <a:pt x="17" y="0"/>
                    <a:pt x="24" y="0"/>
                  </a:cubicBezTo>
                  <a:cubicBezTo>
                    <a:pt x="31" y="0"/>
                    <a:pt x="36" y="2"/>
                    <a:pt x="40" y="6"/>
                  </a:cubicBezTo>
                  <a:cubicBezTo>
                    <a:pt x="44" y="11"/>
                    <a:pt x="46" y="16"/>
                    <a:pt x="46" y="24"/>
                  </a:cubicBezTo>
                  <a:lnTo>
                    <a:pt x="46" y="29"/>
                  </a:lnTo>
                  <a:lnTo>
                    <a:pt x="6" y="29"/>
                  </a:lnTo>
                  <a:lnTo>
                    <a:pt x="6" y="30"/>
                  </a:lnTo>
                  <a:cubicBezTo>
                    <a:pt x="6" y="37"/>
                    <a:pt x="8" y="42"/>
                    <a:pt x="11" y="46"/>
                  </a:cubicBezTo>
                  <a:cubicBezTo>
                    <a:pt x="15" y="50"/>
                    <a:pt x="19" y="52"/>
                    <a:pt x="24" y="52"/>
                  </a:cubicBezTo>
                  <a:cubicBezTo>
                    <a:pt x="32" y="52"/>
                    <a:pt x="37" y="50"/>
                    <a:pt x="41" y="46"/>
                  </a:cubicBezTo>
                  <a:lnTo>
                    <a:pt x="44" y="50"/>
                  </a:lnTo>
                  <a:cubicBezTo>
                    <a:pt x="39" y="55"/>
                    <a:pt x="33" y="58"/>
                    <a:pt x="24"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10" name="Freeform 97"/>
            <p:cNvSpPr>
              <a:spLocks/>
            </p:cNvSpPr>
            <p:nvPr/>
          </p:nvSpPr>
          <p:spPr bwMode="auto">
            <a:xfrm>
              <a:off x="1364" y="2325"/>
              <a:ext cx="39" cy="54"/>
            </a:xfrm>
            <a:custGeom>
              <a:avLst/>
              <a:gdLst>
                <a:gd name="T0" fmla="*/ 22 w 42"/>
                <a:gd name="T1" fmla="*/ 52 h 58"/>
                <a:gd name="T2" fmla="*/ 22 w 42"/>
                <a:gd name="T3" fmla="*/ 52 h 58"/>
                <a:gd name="T4" fmla="*/ 32 w 42"/>
                <a:gd name="T5" fmla="*/ 50 h 58"/>
                <a:gd name="T6" fmla="*/ 36 w 42"/>
                <a:gd name="T7" fmla="*/ 42 h 58"/>
                <a:gd name="T8" fmla="*/ 33 w 42"/>
                <a:gd name="T9" fmla="*/ 35 h 58"/>
                <a:gd name="T10" fmla="*/ 21 w 42"/>
                <a:gd name="T11" fmla="*/ 31 h 58"/>
                <a:gd name="T12" fmla="*/ 6 w 42"/>
                <a:gd name="T13" fmla="*/ 25 h 58"/>
                <a:gd name="T14" fmla="*/ 2 w 42"/>
                <a:gd name="T15" fmla="*/ 15 h 58"/>
                <a:gd name="T16" fmla="*/ 7 w 42"/>
                <a:gd name="T17" fmla="*/ 4 h 58"/>
                <a:gd name="T18" fmla="*/ 22 w 42"/>
                <a:gd name="T19" fmla="*/ 0 h 58"/>
                <a:gd name="T20" fmla="*/ 36 w 42"/>
                <a:gd name="T21" fmla="*/ 5 h 58"/>
                <a:gd name="T22" fmla="*/ 42 w 42"/>
                <a:gd name="T23" fmla="*/ 16 h 58"/>
                <a:gd name="T24" fmla="*/ 41 w 42"/>
                <a:gd name="T25" fmla="*/ 17 h 58"/>
                <a:gd name="T26" fmla="*/ 36 w 42"/>
                <a:gd name="T27" fmla="*/ 17 h 58"/>
                <a:gd name="T28" fmla="*/ 32 w 42"/>
                <a:gd name="T29" fmla="*/ 9 h 58"/>
                <a:gd name="T30" fmla="*/ 21 w 42"/>
                <a:gd name="T31" fmla="*/ 5 h 58"/>
                <a:gd name="T32" fmla="*/ 11 w 42"/>
                <a:gd name="T33" fmla="*/ 8 h 58"/>
                <a:gd name="T34" fmla="*/ 8 w 42"/>
                <a:gd name="T35" fmla="*/ 15 h 58"/>
                <a:gd name="T36" fmla="*/ 11 w 42"/>
                <a:gd name="T37" fmla="*/ 21 h 58"/>
                <a:gd name="T38" fmla="*/ 23 w 42"/>
                <a:gd name="T39" fmla="*/ 26 h 58"/>
                <a:gd name="T40" fmla="*/ 37 w 42"/>
                <a:gd name="T41" fmla="*/ 32 h 58"/>
                <a:gd name="T42" fmla="*/ 42 w 42"/>
                <a:gd name="T43" fmla="*/ 42 h 58"/>
                <a:gd name="T44" fmla="*/ 37 w 42"/>
                <a:gd name="T45" fmla="*/ 53 h 58"/>
                <a:gd name="T46" fmla="*/ 21 w 42"/>
                <a:gd name="T47" fmla="*/ 58 h 58"/>
                <a:gd name="T48" fmla="*/ 6 w 42"/>
                <a:gd name="T49" fmla="*/ 53 h 58"/>
                <a:gd name="T50" fmla="*/ 0 w 42"/>
                <a:gd name="T51" fmla="*/ 41 h 58"/>
                <a:gd name="T52" fmla="*/ 1 w 42"/>
                <a:gd name="T53" fmla="*/ 41 h 58"/>
                <a:gd name="T54" fmla="*/ 6 w 42"/>
                <a:gd name="T55" fmla="*/ 41 h 58"/>
                <a:gd name="T56" fmla="*/ 11 w 42"/>
                <a:gd name="T57" fmla="*/ 50 h 58"/>
                <a:gd name="T58" fmla="*/ 22 w 42"/>
                <a:gd name="T59" fmla="*/ 5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58">
                  <a:moveTo>
                    <a:pt x="22" y="52"/>
                  </a:moveTo>
                  <a:lnTo>
                    <a:pt x="22" y="52"/>
                  </a:lnTo>
                  <a:cubicBezTo>
                    <a:pt x="26" y="52"/>
                    <a:pt x="30" y="51"/>
                    <a:pt x="32" y="50"/>
                  </a:cubicBezTo>
                  <a:cubicBezTo>
                    <a:pt x="35" y="48"/>
                    <a:pt x="36" y="45"/>
                    <a:pt x="36" y="42"/>
                  </a:cubicBezTo>
                  <a:cubicBezTo>
                    <a:pt x="36" y="40"/>
                    <a:pt x="35" y="37"/>
                    <a:pt x="33" y="35"/>
                  </a:cubicBezTo>
                  <a:cubicBezTo>
                    <a:pt x="30" y="34"/>
                    <a:pt x="27" y="32"/>
                    <a:pt x="21" y="31"/>
                  </a:cubicBezTo>
                  <a:cubicBezTo>
                    <a:pt x="14" y="29"/>
                    <a:pt x="10" y="27"/>
                    <a:pt x="6" y="25"/>
                  </a:cubicBezTo>
                  <a:cubicBezTo>
                    <a:pt x="3" y="23"/>
                    <a:pt x="2" y="19"/>
                    <a:pt x="2" y="15"/>
                  </a:cubicBezTo>
                  <a:cubicBezTo>
                    <a:pt x="2" y="11"/>
                    <a:pt x="4" y="7"/>
                    <a:pt x="7" y="4"/>
                  </a:cubicBezTo>
                  <a:cubicBezTo>
                    <a:pt x="11" y="1"/>
                    <a:pt x="16" y="0"/>
                    <a:pt x="22" y="0"/>
                  </a:cubicBezTo>
                  <a:cubicBezTo>
                    <a:pt x="28" y="0"/>
                    <a:pt x="33" y="2"/>
                    <a:pt x="36" y="5"/>
                  </a:cubicBezTo>
                  <a:cubicBezTo>
                    <a:pt x="40" y="8"/>
                    <a:pt x="42" y="12"/>
                    <a:pt x="42" y="16"/>
                  </a:cubicBezTo>
                  <a:lnTo>
                    <a:pt x="41" y="17"/>
                  </a:lnTo>
                  <a:lnTo>
                    <a:pt x="36" y="17"/>
                  </a:lnTo>
                  <a:cubicBezTo>
                    <a:pt x="36" y="13"/>
                    <a:pt x="34" y="11"/>
                    <a:pt x="32" y="9"/>
                  </a:cubicBezTo>
                  <a:cubicBezTo>
                    <a:pt x="29" y="6"/>
                    <a:pt x="26" y="5"/>
                    <a:pt x="21" y="5"/>
                  </a:cubicBezTo>
                  <a:cubicBezTo>
                    <a:pt x="17" y="5"/>
                    <a:pt x="14" y="6"/>
                    <a:pt x="11" y="8"/>
                  </a:cubicBezTo>
                  <a:cubicBezTo>
                    <a:pt x="9" y="10"/>
                    <a:pt x="8" y="12"/>
                    <a:pt x="8" y="15"/>
                  </a:cubicBezTo>
                  <a:cubicBezTo>
                    <a:pt x="8" y="18"/>
                    <a:pt x="9" y="20"/>
                    <a:pt x="11" y="21"/>
                  </a:cubicBezTo>
                  <a:cubicBezTo>
                    <a:pt x="13" y="23"/>
                    <a:pt x="17" y="25"/>
                    <a:pt x="23" y="26"/>
                  </a:cubicBezTo>
                  <a:cubicBezTo>
                    <a:pt x="30" y="27"/>
                    <a:pt x="34" y="29"/>
                    <a:pt x="37" y="32"/>
                  </a:cubicBezTo>
                  <a:cubicBezTo>
                    <a:pt x="41" y="34"/>
                    <a:pt x="42" y="38"/>
                    <a:pt x="42" y="42"/>
                  </a:cubicBezTo>
                  <a:cubicBezTo>
                    <a:pt x="42" y="47"/>
                    <a:pt x="40" y="50"/>
                    <a:pt x="37" y="53"/>
                  </a:cubicBezTo>
                  <a:cubicBezTo>
                    <a:pt x="33" y="56"/>
                    <a:pt x="28" y="58"/>
                    <a:pt x="21" y="58"/>
                  </a:cubicBezTo>
                  <a:cubicBezTo>
                    <a:pt x="15" y="58"/>
                    <a:pt x="10" y="56"/>
                    <a:pt x="6" y="53"/>
                  </a:cubicBezTo>
                  <a:cubicBezTo>
                    <a:pt x="2" y="50"/>
                    <a:pt x="0" y="46"/>
                    <a:pt x="0" y="41"/>
                  </a:cubicBezTo>
                  <a:lnTo>
                    <a:pt x="1" y="41"/>
                  </a:lnTo>
                  <a:lnTo>
                    <a:pt x="6" y="41"/>
                  </a:lnTo>
                  <a:cubicBezTo>
                    <a:pt x="6" y="45"/>
                    <a:pt x="8" y="48"/>
                    <a:pt x="11" y="50"/>
                  </a:cubicBezTo>
                  <a:cubicBezTo>
                    <a:pt x="14" y="51"/>
                    <a:pt x="17" y="52"/>
                    <a:pt x="22"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11" name="Freeform 98"/>
            <p:cNvSpPr>
              <a:spLocks/>
            </p:cNvSpPr>
            <p:nvPr/>
          </p:nvSpPr>
          <p:spPr bwMode="auto">
            <a:xfrm>
              <a:off x="1197" y="2411"/>
              <a:ext cx="25" cy="53"/>
            </a:xfrm>
            <a:custGeom>
              <a:avLst/>
              <a:gdLst>
                <a:gd name="T0" fmla="*/ 7 w 27"/>
                <a:gd name="T1" fmla="*/ 57 h 57"/>
                <a:gd name="T2" fmla="*/ 0 w 27"/>
                <a:gd name="T3" fmla="*/ 57 h 57"/>
                <a:gd name="T4" fmla="*/ 0 w 27"/>
                <a:gd name="T5" fmla="*/ 1 h 57"/>
                <a:gd name="T6" fmla="*/ 6 w 27"/>
                <a:gd name="T7" fmla="*/ 1 h 57"/>
                <a:gd name="T8" fmla="*/ 7 w 27"/>
                <a:gd name="T9" fmla="*/ 10 h 57"/>
                <a:gd name="T10" fmla="*/ 7 w 27"/>
                <a:gd name="T11" fmla="*/ 11 h 57"/>
                <a:gd name="T12" fmla="*/ 23 w 27"/>
                <a:gd name="T13" fmla="*/ 0 h 57"/>
                <a:gd name="T14" fmla="*/ 27 w 27"/>
                <a:gd name="T15" fmla="*/ 1 h 57"/>
                <a:gd name="T16" fmla="*/ 26 w 27"/>
                <a:gd name="T17" fmla="*/ 6 h 57"/>
                <a:gd name="T18" fmla="*/ 21 w 27"/>
                <a:gd name="T19" fmla="*/ 6 h 57"/>
                <a:gd name="T20" fmla="*/ 12 w 27"/>
                <a:gd name="T21" fmla="*/ 9 h 57"/>
                <a:gd name="T22" fmla="*/ 7 w 27"/>
                <a:gd name="T23" fmla="*/ 18 h 57"/>
                <a:gd name="T24" fmla="*/ 7 w 27"/>
                <a:gd name="T2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7">
                  <a:moveTo>
                    <a:pt x="7" y="57"/>
                  </a:moveTo>
                  <a:lnTo>
                    <a:pt x="0" y="57"/>
                  </a:lnTo>
                  <a:lnTo>
                    <a:pt x="0" y="1"/>
                  </a:lnTo>
                  <a:lnTo>
                    <a:pt x="6" y="1"/>
                  </a:lnTo>
                  <a:lnTo>
                    <a:pt x="7" y="10"/>
                  </a:lnTo>
                  <a:lnTo>
                    <a:pt x="7" y="11"/>
                  </a:lnTo>
                  <a:cubicBezTo>
                    <a:pt x="10" y="4"/>
                    <a:pt x="16" y="0"/>
                    <a:pt x="23" y="0"/>
                  </a:cubicBezTo>
                  <a:cubicBezTo>
                    <a:pt x="24" y="0"/>
                    <a:pt x="26" y="0"/>
                    <a:pt x="27" y="1"/>
                  </a:cubicBezTo>
                  <a:lnTo>
                    <a:pt x="26" y="6"/>
                  </a:lnTo>
                  <a:lnTo>
                    <a:pt x="21" y="6"/>
                  </a:lnTo>
                  <a:cubicBezTo>
                    <a:pt x="18" y="6"/>
                    <a:pt x="15" y="7"/>
                    <a:pt x="12" y="9"/>
                  </a:cubicBezTo>
                  <a:cubicBezTo>
                    <a:pt x="10" y="11"/>
                    <a:pt x="8" y="14"/>
                    <a:pt x="7" y="18"/>
                  </a:cubicBezTo>
                  <a:lnTo>
                    <a:pt x="7"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12" name="Freeform 99"/>
            <p:cNvSpPr>
              <a:spLocks noEditPoints="1"/>
            </p:cNvSpPr>
            <p:nvPr/>
          </p:nvSpPr>
          <p:spPr bwMode="auto">
            <a:xfrm>
              <a:off x="1228" y="2411"/>
              <a:ext cx="41" cy="54"/>
            </a:xfrm>
            <a:custGeom>
              <a:avLst/>
              <a:gdLst>
                <a:gd name="T0" fmla="*/ 39 w 45"/>
                <a:gd name="T1" fmla="*/ 22 h 58"/>
                <a:gd name="T2" fmla="*/ 35 w 45"/>
                <a:gd name="T3" fmla="*/ 10 h 58"/>
                <a:gd name="T4" fmla="*/ 23 w 45"/>
                <a:gd name="T5" fmla="*/ 5 h 58"/>
                <a:gd name="T6" fmla="*/ 12 w 45"/>
                <a:gd name="T7" fmla="*/ 11 h 58"/>
                <a:gd name="T8" fmla="*/ 6 w 45"/>
                <a:gd name="T9" fmla="*/ 24 h 58"/>
                <a:gd name="T10" fmla="*/ 7 w 45"/>
                <a:gd name="T11" fmla="*/ 24 h 58"/>
                <a:gd name="T12" fmla="*/ 39 w 45"/>
                <a:gd name="T13" fmla="*/ 24 h 58"/>
                <a:gd name="T14" fmla="*/ 39 w 45"/>
                <a:gd name="T15" fmla="*/ 22 h 58"/>
                <a:gd name="T16" fmla="*/ 24 w 45"/>
                <a:gd name="T17" fmla="*/ 58 h 58"/>
                <a:gd name="T18" fmla="*/ 7 w 45"/>
                <a:gd name="T19" fmla="*/ 50 h 58"/>
                <a:gd name="T20" fmla="*/ 0 w 45"/>
                <a:gd name="T21" fmla="*/ 31 h 58"/>
                <a:gd name="T22" fmla="*/ 0 w 45"/>
                <a:gd name="T23" fmla="*/ 28 h 58"/>
                <a:gd name="T24" fmla="*/ 7 w 45"/>
                <a:gd name="T25" fmla="*/ 8 h 58"/>
                <a:gd name="T26" fmla="*/ 23 w 45"/>
                <a:gd name="T27" fmla="*/ 0 h 58"/>
                <a:gd name="T28" fmla="*/ 39 w 45"/>
                <a:gd name="T29" fmla="*/ 7 h 58"/>
                <a:gd name="T30" fmla="*/ 45 w 45"/>
                <a:gd name="T31" fmla="*/ 24 h 58"/>
                <a:gd name="T32" fmla="*/ 45 w 45"/>
                <a:gd name="T33" fmla="*/ 29 h 58"/>
                <a:gd name="T34" fmla="*/ 6 w 45"/>
                <a:gd name="T35" fmla="*/ 29 h 58"/>
                <a:gd name="T36" fmla="*/ 6 w 45"/>
                <a:gd name="T37" fmla="*/ 31 h 58"/>
                <a:gd name="T38" fmla="*/ 11 w 45"/>
                <a:gd name="T39" fmla="*/ 46 h 58"/>
                <a:gd name="T40" fmla="*/ 24 w 45"/>
                <a:gd name="T41" fmla="*/ 53 h 58"/>
                <a:gd name="T42" fmla="*/ 41 w 45"/>
                <a:gd name="T43" fmla="*/ 46 h 58"/>
                <a:gd name="T44" fmla="*/ 43 w 45"/>
                <a:gd name="T45" fmla="*/ 51 h 58"/>
                <a:gd name="T46" fmla="*/ 24 w 45"/>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58">
                  <a:moveTo>
                    <a:pt x="39" y="22"/>
                  </a:moveTo>
                  <a:cubicBezTo>
                    <a:pt x="39" y="17"/>
                    <a:pt x="38" y="13"/>
                    <a:pt x="35" y="10"/>
                  </a:cubicBezTo>
                  <a:cubicBezTo>
                    <a:pt x="32" y="7"/>
                    <a:pt x="28" y="5"/>
                    <a:pt x="23" y="5"/>
                  </a:cubicBezTo>
                  <a:cubicBezTo>
                    <a:pt x="19" y="5"/>
                    <a:pt x="15" y="7"/>
                    <a:pt x="12" y="11"/>
                  </a:cubicBezTo>
                  <a:cubicBezTo>
                    <a:pt x="9" y="14"/>
                    <a:pt x="7" y="18"/>
                    <a:pt x="6" y="24"/>
                  </a:cubicBezTo>
                  <a:lnTo>
                    <a:pt x="7" y="24"/>
                  </a:lnTo>
                  <a:lnTo>
                    <a:pt x="39" y="24"/>
                  </a:lnTo>
                  <a:lnTo>
                    <a:pt x="39" y="22"/>
                  </a:lnTo>
                  <a:close/>
                  <a:moveTo>
                    <a:pt x="24" y="58"/>
                  </a:moveTo>
                  <a:cubicBezTo>
                    <a:pt x="17" y="58"/>
                    <a:pt x="11" y="55"/>
                    <a:pt x="7" y="50"/>
                  </a:cubicBezTo>
                  <a:cubicBezTo>
                    <a:pt x="2" y="45"/>
                    <a:pt x="0" y="38"/>
                    <a:pt x="0" y="31"/>
                  </a:cubicBezTo>
                  <a:lnTo>
                    <a:pt x="0" y="28"/>
                  </a:lnTo>
                  <a:cubicBezTo>
                    <a:pt x="0" y="20"/>
                    <a:pt x="2" y="13"/>
                    <a:pt x="7" y="8"/>
                  </a:cubicBezTo>
                  <a:cubicBezTo>
                    <a:pt x="11" y="3"/>
                    <a:pt x="17" y="0"/>
                    <a:pt x="23" y="0"/>
                  </a:cubicBezTo>
                  <a:cubicBezTo>
                    <a:pt x="30" y="0"/>
                    <a:pt x="35" y="2"/>
                    <a:pt x="39" y="7"/>
                  </a:cubicBezTo>
                  <a:cubicBezTo>
                    <a:pt x="43" y="11"/>
                    <a:pt x="45" y="17"/>
                    <a:pt x="45" y="24"/>
                  </a:cubicBezTo>
                  <a:lnTo>
                    <a:pt x="45" y="29"/>
                  </a:lnTo>
                  <a:lnTo>
                    <a:pt x="6" y="29"/>
                  </a:lnTo>
                  <a:lnTo>
                    <a:pt x="6" y="31"/>
                  </a:lnTo>
                  <a:cubicBezTo>
                    <a:pt x="6" y="37"/>
                    <a:pt x="8" y="42"/>
                    <a:pt x="11" y="46"/>
                  </a:cubicBezTo>
                  <a:cubicBezTo>
                    <a:pt x="14" y="50"/>
                    <a:pt x="19" y="53"/>
                    <a:pt x="24" y="53"/>
                  </a:cubicBezTo>
                  <a:cubicBezTo>
                    <a:pt x="31" y="53"/>
                    <a:pt x="37" y="51"/>
                    <a:pt x="41" y="46"/>
                  </a:cubicBezTo>
                  <a:lnTo>
                    <a:pt x="43" y="51"/>
                  </a:lnTo>
                  <a:cubicBezTo>
                    <a:pt x="39" y="55"/>
                    <a:pt x="32" y="58"/>
                    <a:pt x="24"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13" name="Freeform 100"/>
            <p:cNvSpPr>
              <a:spLocks/>
            </p:cNvSpPr>
            <p:nvPr/>
          </p:nvSpPr>
          <p:spPr bwMode="auto">
            <a:xfrm>
              <a:off x="1280" y="2411"/>
              <a:ext cx="72" cy="53"/>
            </a:xfrm>
            <a:custGeom>
              <a:avLst/>
              <a:gdLst>
                <a:gd name="T0" fmla="*/ 42 w 78"/>
                <a:gd name="T1" fmla="*/ 21 h 57"/>
                <a:gd name="T2" fmla="*/ 42 w 78"/>
                <a:gd name="T3" fmla="*/ 23 h 57"/>
                <a:gd name="T4" fmla="*/ 42 w 78"/>
                <a:gd name="T5" fmla="*/ 57 h 57"/>
                <a:gd name="T6" fmla="*/ 36 w 78"/>
                <a:gd name="T7" fmla="*/ 57 h 57"/>
                <a:gd name="T8" fmla="*/ 36 w 78"/>
                <a:gd name="T9" fmla="*/ 24 h 57"/>
                <a:gd name="T10" fmla="*/ 32 w 78"/>
                <a:gd name="T11" fmla="*/ 10 h 57"/>
                <a:gd name="T12" fmla="*/ 22 w 78"/>
                <a:gd name="T13" fmla="*/ 5 h 57"/>
                <a:gd name="T14" fmla="*/ 6 w 78"/>
                <a:gd name="T15" fmla="*/ 18 h 57"/>
                <a:gd name="T16" fmla="*/ 6 w 78"/>
                <a:gd name="T17" fmla="*/ 57 h 57"/>
                <a:gd name="T18" fmla="*/ 0 w 78"/>
                <a:gd name="T19" fmla="*/ 57 h 57"/>
                <a:gd name="T20" fmla="*/ 0 w 78"/>
                <a:gd name="T21" fmla="*/ 1 h 57"/>
                <a:gd name="T22" fmla="*/ 6 w 78"/>
                <a:gd name="T23" fmla="*/ 1 h 57"/>
                <a:gd name="T24" fmla="*/ 6 w 78"/>
                <a:gd name="T25" fmla="*/ 10 h 57"/>
                <a:gd name="T26" fmla="*/ 24 w 78"/>
                <a:gd name="T27" fmla="*/ 0 h 57"/>
                <a:gd name="T28" fmla="*/ 41 w 78"/>
                <a:gd name="T29" fmla="*/ 13 h 57"/>
                <a:gd name="T30" fmla="*/ 59 w 78"/>
                <a:gd name="T31" fmla="*/ 0 h 57"/>
                <a:gd name="T32" fmla="*/ 78 w 78"/>
                <a:gd name="T33" fmla="*/ 24 h 57"/>
                <a:gd name="T34" fmla="*/ 78 w 78"/>
                <a:gd name="T35" fmla="*/ 57 h 57"/>
                <a:gd name="T36" fmla="*/ 72 w 78"/>
                <a:gd name="T37" fmla="*/ 57 h 57"/>
                <a:gd name="T38" fmla="*/ 72 w 78"/>
                <a:gd name="T39" fmla="*/ 24 h 57"/>
                <a:gd name="T40" fmla="*/ 68 w 78"/>
                <a:gd name="T41" fmla="*/ 10 h 57"/>
                <a:gd name="T42" fmla="*/ 58 w 78"/>
                <a:gd name="T43" fmla="*/ 5 h 57"/>
                <a:gd name="T44" fmla="*/ 47 w 78"/>
                <a:gd name="T45" fmla="*/ 10 h 57"/>
                <a:gd name="T46" fmla="*/ 42 w 78"/>
                <a:gd name="T47" fmla="*/ 2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57">
                  <a:moveTo>
                    <a:pt x="42" y="21"/>
                  </a:moveTo>
                  <a:lnTo>
                    <a:pt x="42" y="23"/>
                  </a:lnTo>
                  <a:lnTo>
                    <a:pt x="42" y="57"/>
                  </a:lnTo>
                  <a:lnTo>
                    <a:pt x="36" y="57"/>
                  </a:lnTo>
                  <a:lnTo>
                    <a:pt x="36" y="24"/>
                  </a:lnTo>
                  <a:cubicBezTo>
                    <a:pt x="36" y="18"/>
                    <a:pt x="35" y="13"/>
                    <a:pt x="32" y="10"/>
                  </a:cubicBezTo>
                  <a:cubicBezTo>
                    <a:pt x="30" y="7"/>
                    <a:pt x="27" y="5"/>
                    <a:pt x="22" y="5"/>
                  </a:cubicBezTo>
                  <a:cubicBezTo>
                    <a:pt x="14" y="5"/>
                    <a:pt x="9" y="9"/>
                    <a:pt x="6" y="18"/>
                  </a:cubicBezTo>
                  <a:lnTo>
                    <a:pt x="6" y="57"/>
                  </a:lnTo>
                  <a:lnTo>
                    <a:pt x="0" y="57"/>
                  </a:lnTo>
                  <a:lnTo>
                    <a:pt x="0" y="1"/>
                  </a:lnTo>
                  <a:lnTo>
                    <a:pt x="6" y="1"/>
                  </a:lnTo>
                  <a:lnTo>
                    <a:pt x="6" y="10"/>
                  </a:lnTo>
                  <a:cubicBezTo>
                    <a:pt x="10" y="3"/>
                    <a:pt x="16" y="0"/>
                    <a:pt x="24" y="0"/>
                  </a:cubicBezTo>
                  <a:cubicBezTo>
                    <a:pt x="33" y="0"/>
                    <a:pt x="38" y="4"/>
                    <a:pt x="41" y="13"/>
                  </a:cubicBezTo>
                  <a:cubicBezTo>
                    <a:pt x="44" y="4"/>
                    <a:pt x="50" y="0"/>
                    <a:pt x="59" y="0"/>
                  </a:cubicBezTo>
                  <a:cubicBezTo>
                    <a:pt x="72" y="0"/>
                    <a:pt x="78" y="8"/>
                    <a:pt x="78" y="24"/>
                  </a:cubicBezTo>
                  <a:lnTo>
                    <a:pt x="78" y="57"/>
                  </a:lnTo>
                  <a:lnTo>
                    <a:pt x="72" y="57"/>
                  </a:lnTo>
                  <a:lnTo>
                    <a:pt x="72" y="24"/>
                  </a:lnTo>
                  <a:cubicBezTo>
                    <a:pt x="72" y="17"/>
                    <a:pt x="70" y="13"/>
                    <a:pt x="68" y="10"/>
                  </a:cubicBezTo>
                  <a:cubicBezTo>
                    <a:pt x="66" y="7"/>
                    <a:pt x="62" y="5"/>
                    <a:pt x="58" y="5"/>
                  </a:cubicBezTo>
                  <a:cubicBezTo>
                    <a:pt x="53" y="5"/>
                    <a:pt x="50" y="7"/>
                    <a:pt x="47" y="10"/>
                  </a:cubicBezTo>
                  <a:cubicBezTo>
                    <a:pt x="44" y="12"/>
                    <a:pt x="43" y="16"/>
                    <a:pt x="42"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14" name="Freeform 101"/>
            <p:cNvSpPr>
              <a:spLocks noEditPoints="1"/>
            </p:cNvSpPr>
            <p:nvPr/>
          </p:nvSpPr>
          <p:spPr bwMode="auto">
            <a:xfrm>
              <a:off x="1363" y="2411"/>
              <a:ext cx="45" cy="54"/>
            </a:xfrm>
            <a:custGeom>
              <a:avLst/>
              <a:gdLst>
                <a:gd name="T0" fmla="*/ 6 w 49"/>
                <a:gd name="T1" fmla="*/ 28 h 58"/>
                <a:gd name="T2" fmla="*/ 6 w 49"/>
                <a:gd name="T3" fmla="*/ 30 h 58"/>
                <a:gd name="T4" fmla="*/ 11 w 49"/>
                <a:gd name="T5" fmla="*/ 46 h 58"/>
                <a:gd name="T6" fmla="*/ 25 w 49"/>
                <a:gd name="T7" fmla="*/ 53 h 58"/>
                <a:gd name="T8" fmla="*/ 38 w 49"/>
                <a:gd name="T9" fmla="*/ 46 h 58"/>
                <a:gd name="T10" fmla="*/ 43 w 49"/>
                <a:gd name="T11" fmla="*/ 30 h 58"/>
                <a:gd name="T12" fmla="*/ 43 w 49"/>
                <a:gd name="T13" fmla="*/ 28 h 58"/>
                <a:gd name="T14" fmla="*/ 38 w 49"/>
                <a:gd name="T15" fmla="*/ 12 h 58"/>
                <a:gd name="T16" fmla="*/ 25 w 49"/>
                <a:gd name="T17" fmla="*/ 5 h 58"/>
                <a:gd name="T18" fmla="*/ 11 w 49"/>
                <a:gd name="T19" fmla="*/ 12 h 58"/>
                <a:gd name="T20" fmla="*/ 6 w 49"/>
                <a:gd name="T21" fmla="*/ 28 h 58"/>
                <a:gd name="T22" fmla="*/ 0 w 49"/>
                <a:gd name="T23" fmla="*/ 30 h 58"/>
                <a:gd name="T24" fmla="*/ 0 w 49"/>
                <a:gd name="T25" fmla="*/ 28 h 58"/>
                <a:gd name="T26" fmla="*/ 7 w 49"/>
                <a:gd name="T27" fmla="*/ 8 h 58"/>
                <a:gd name="T28" fmla="*/ 25 w 49"/>
                <a:gd name="T29" fmla="*/ 0 h 58"/>
                <a:gd name="T30" fmla="*/ 42 w 49"/>
                <a:gd name="T31" fmla="*/ 8 h 58"/>
                <a:gd name="T32" fmla="*/ 49 w 49"/>
                <a:gd name="T33" fmla="*/ 28 h 58"/>
                <a:gd name="T34" fmla="*/ 49 w 49"/>
                <a:gd name="T35" fmla="*/ 30 h 58"/>
                <a:gd name="T36" fmla="*/ 43 w 49"/>
                <a:gd name="T37" fmla="*/ 50 h 58"/>
                <a:gd name="T38" fmla="*/ 25 w 49"/>
                <a:gd name="T39" fmla="*/ 58 h 58"/>
                <a:gd name="T40" fmla="*/ 7 w 49"/>
                <a:gd name="T41" fmla="*/ 50 h 58"/>
                <a:gd name="T42" fmla="*/ 0 w 49"/>
                <a:gd name="T43"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8">
                  <a:moveTo>
                    <a:pt x="6" y="28"/>
                  </a:moveTo>
                  <a:lnTo>
                    <a:pt x="6" y="30"/>
                  </a:lnTo>
                  <a:cubicBezTo>
                    <a:pt x="6" y="36"/>
                    <a:pt x="8" y="42"/>
                    <a:pt x="11" y="46"/>
                  </a:cubicBezTo>
                  <a:cubicBezTo>
                    <a:pt x="15" y="50"/>
                    <a:pt x="19" y="53"/>
                    <a:pt x="25" y="53"/>
                  </a:cubicBezTo>
                  <a:cubicBezTo>
                    <a:pt x="30" y="53"/>
                    <a:pt x="35" y="50"/>
                    <a:pt x="38" y="46"/>
                  </a:cubicBezTo>
                  <a:cubicBezTo>
                    <a:pt x="42" y="42"/>
                    <a:pt x="43" y="36"/>
                    <a:pt x="43" y="30"/>
                  </a:cubicBezTo>
                  <a:lnTo>
                    <a:pt x="43" y="28"/>
                  </a:lnTo>
                  <a:cubicBezTo>
                    <a:pt x="43" y="22"/>
                    <a:pt x="42" y="16"/>
                    <a:pt x="38" y="12"/>
                  </a:cubicBezTo>
                  <a:cubicBezTo>
                    <a:pt x="35" y="8"/>
                    <a:pt x="30" y="5"/>
                    <a:pt x="25" y="5"/>
                  </a:cubicBezTo>
                  <a:cubicBezTo>
                    <a:pt x="19" y="5"/>
                    <a:pt x="15" y="8"/>
                    <a:pt x="11" y="12"/>
                  </a:cubicBezTo>
                  <a:cubicBezTo>
                    <a:pt x="8" y="16"/>
                    <a:pt x="6" y="22"/>
                    <a:pt x="6" y="28"/>
                  </a:cubicBezTo>
                  <a:close/>
                  <a:moveTo>
                    <a:pt x="0" y="30"/>
                  </a:moveTo>
                  <a:lnTo>
                    <a:pt x="0" y="28"/>
                  </a:lnTo>
                  <a:cubicBezTo>
                    <a:pt x="0" y="20"/>
                    <a:pt x="2" y="13"/>
                    <a:pt x="7" y="8"/>
                  </a:cubicBezTo>
                  <a:cubicBezTo>
                    <a:pt x="11" y="3"/>
                    <a:pt x="17" y="0"/>
                    <a:pt x="25" y="0"/>
                  </a:cubicBezTo>
                  <a:cubicBezTo>
                    <a:pt x="32" y="0"/>
                    <a:pt x="38" y="3"/>
                    <a:pt x="42" y="8"/>
                  </a:cubicBezTo>
                  <a:cubicBezTo>
                    <a:pt x="47" y="13"/>
                    <a:pt x="49" y="20"/>
                    <a:pt x="49" y="28"/>
                  </a:cubicBezTo>
                  <a:lnTo>
                    <a:pt x="49" y="30"/>
                  </a:lnTo>
                  <a:cubicBezTo>
                    <a:pt x="49" y="38"/>
                    <a:pt x="47" y="45"/>
                    <a:pt x="43" y="50"/>
                  </a:cubicBezTo>
                  <a:cubicBezTo>
                    <a:pt x="38" y="55"/>
                    <a:pt x="32" y="58"/>
                    <a:pt x="25" y="58"/>
                  </a:cubicBezTo>
                  <a:cubicBezTo>
                    <a:pt x="17" y="58"/>
                    <a:pt x="11" y="55"/>
                    <a:pt x="7" y="50"/>
                  </a:cubicBezTo>
                  <a:cubicBezTo>
                    <a:pt x="2" y="45"/>
                    <a:pt x="0" y="38"/>
                    <a:pt x="0"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15" name="Freeform 102"/>
            <p:cNvSpPr>
              <a:spLocks/>
            </p:cNvSpPr>
            <p:nvPr/>
          </p:nvSpPr>
          <p:spPr bwMode="auto">
            <a:xfrm>
              <a:off x="1415" y="2412"/>
              <a:ext cx="43" cy="52"/>
            </a:xfrm>
            <a:custGeom>
              <a:avLst/>
              <a:gdLst>
                <a:gd name="T0" fmla="*/ 5 w 43"/>
                <a:gd name="T1" fmla="*/ 0 h 52"/>
                <a:gd name="T2" fmla="*/ 19 w 43"/>
                <a:gd name="T3" fmla="*/ 39 h 52"/>
                <a:gd name="T4" fmla="*/ 21 w 43"/>
                <a:gd name="T5" fmla="*/ 45 h 52"/>
                <a:gd name="T6" fmla="*/ 21 w 43"/>
                <a:gd name="T7" fmla="*/ 45 h 52"/>
                <a:gd name="T8" fmla="*/ 23 w 43"/>
                <a:gd name="T9" fmla="*/ 39 h 52"/>
                <a:gd name="T10" fmla="*/ 37 w 43"/>
                <a:gd name="T11" fmla="*/ 0 h 52"/>
                <a:gd name="T12" fmla="*/ 43 w 43"/>
                <a:gd name="T13" fmla="*/ 0 h 52"/>
                <a:gd name="T14" fmla="*/ 24 w 43"/>
                <a:gd name="T15" fmla="*/ 52 h 52"/>
                <a:gd name="T16" fmla="*/ 19 w 43"/>
                <a:gd name="T17" fmla="*/ 52 h 52"/>
                <a:gd name="T18" fmla="*/ 0 w 43"/>
                <a:gd name="T19" fmla="*/ 0 h 52"/>
                <a:gd name="T20" fmla="*/ 5 w 4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52">
                  <a:moveTo>
                    <a:pt x="5" y="0"/>
                  </a:moveTo>
                  <a:lnTo>
                    <a:pt x="19" y="39"/>
                  </a:lnTo>
                  <a:lnTo>
                    <a:pt x="21" y="45"/>
                  </a:lnTo>
                  <a:lnTo>
                    <a:pt x="21" y="45"/>
                  </a:lnTo>
                  <a:lnTo>
                    <a:pt x="23" y="39"/>
                  </a:lnTo>
                  <a:lnTo>
                    <a:pt x="37" y="0"/>
                  </a:lnTo>
                  <a:lnTo>
                    <a:pt x="43" y="0"/>
                  </a:lnTo>
                  <a:lnTo>
                    <a:pt x="24" y="52"/>
                  </a:lnTo>
                  <a:lnTo>
                    <a:pt x="19" y="52"/>
                  </a:lnTo>
                  <a:lnTo>
                    <a:pt x="0"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16" name="Freeform 103"/>
            <p:cNvSpPr>
              <a:spLocks noEditPoints="1"/>
            </p:cNvSpPr>
            <p:nvPr/>
          </p:nvSpPr>
          <p:spPr bwMode="auto">
            <a:xfrm>
              <a:off x="1465" y="2411"/>
              <a:ext cx="41" cy="54"/>
            </a:xfrm>
            <a:custGeom>
              <a:avLst/>
              <a:gdLst>
                <a:gd name="T0" fmla="*/ 39 w 45"/>
                <a:gd name="T1" fmla="*/ 22 h 58"/>
                <a:gd name="T2" fmla="*/ 35 w 45"/>
                <a:gd name="T3" fmla="*/ 10 h 58"/>
                <a:gd name="T4" fmla="*/ 23 w 45"/>
                <a:gd name="T5" fmla="*/ 5 h 58"/>
                <a:gd name="T6" fmla="*/ 12 w 45"/>
                <a:gd name="T7" fmla="*/ 11 h 58"/>
                <a:gd name="T8" fmla="*/ 6 w 45"/>
                <a:gd name="T9" fmla="*/ 24 h 58"/>
                <a:gd name="T10" fmla="*/ 6 w 45"/>
                <a:gd name="T11" fmla="*/ 24 h 58"/>
                <a:gd name="T12" fmla="*/ 39 w 45"/>
                <a:gd name="T13" fmla="*/ 24 h 58"/>
                <a:gd name="T14" fmla="*/ 39 w 45"/>
                <a:gd name="T15" fmla="*/ 22 h 58"/>
                <a:gd name="T16" fmla="*/ 24 w 45"/>
                <a:gd name="T17" fmla="*/ 58 h 58"/>
                <a:gd name="T18" fmla="*/ 6 w 45"/>
                <a:gd name="T19" fmla="*/ 50 h 58"/>
                <a:gd name="T20" fmla="*/ 0 w 45"/>
                <a:gd name="T21" fmla="*/ 31 h 58"/>
                <a:gd name="T22" fmla="*/ 0 w 45"/>
                <a:gd name="T23" fmla="*/ 28 h 58"/>
                <a:gd name="T24" fmla="*/ 6 w 45"/>
                <a:gd name="T25" fmla="*/ 8 h 58"/>
                <a:gd name="T26" fmla="*/ 23 w 45"/>
                <a:gd name="T27" fmla="*/ 0 h 58"/>
                <a:gd name="T28" fmla="*/ 39 w 45"/>
                <a:gd name="T29" fmla="*/ 7 h 58"/>
                <a:gd name="T30" fmla="*/ 45 w 45"/>
                <a:gd name="T31" fmla="*/ 24 h 58"/>
                <a:gd name="T32" fmla="*/ 45 w 45"/>
                <a:gd name="T33" fmla="*/ 29 h 58"/>
                <a:gd name="T34" fmla="*/ 6 w 45"/>
                <a:gd name="T35" fmla="*/ 29 h 58"/>
                <a:gd name="T36" fmla="*/ 6 w 45"/>
                <a:gd name="T37" fmla="*/ 31 h 58"/>
                <a:gd name="T38" fmla="*/ 11 w 45"/>
                <a:gd name="T39" fmla="*/ 46 h 58"/>
                <a:gd name="T40" fmla="*/ 24 w 45"/>
                <a:gd name="T41" fmla="*/ 53 h 58"/>
                <a:gd name="T42" fmla="*/ 41 w 45"/>
                <a:gd name="T43" fmla="*/ 46 h 58"/>
                <a:gd name="T44" fmla="*/ 43 w 45"/>
                <a:gd name="T45" fmla="*/ 51 h 58"/>
                <a:gd name="T46" fmla="*/ 24 w 45"/>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58">
                  <a:moveTo>
                    <a:pt x="39" y="22"/>
                  </a:moveTo>
                  <a:cubicBezTo>
                    <a:pt x="39" y="17"/>
                    <a:pt x="37" y="13"/>
                    <a:pt x="35" y="10"/>
                  </a:cubicBezTo>
                  <a:cubicBezTo>
                    <a:pt x="32" y="7"/>
                    <a:pt x="28" y="5"/>
                    <a:pt x="23" y="5"/>
                  </a:cubicBezTo>
                  <a:cubicBezTo>
                    <a:pt x="19" y="5"/>
                    <a:pt x="15" y="7"/>
                    <a:pt x="12" y="11"/>
                  </a:cubicBezTo>
                  <a:cubicBezTo>
                    <a:pt x="9" y="14"/>
                    <a:pt x="7" y="18"/>
                    <a:pt x="6" y="24"/>
                  </a:cubicBezTo>
                  <a:lnTo>
                    <a:pt x="6" y="24"/>
                  </a:lnTo>
                  <a:lnTo>
                    <a:pt x="39" y="24"/>
                  </a:lnTo>
                  <a:lnTo>
                    <a:pt x="39" y="22"/>
                  </a:lnTo>
                  <a:close/>
                  <a:moveTo>
                    <a:pt x="24" y="58"/>
                  </a:moveTo>
                  <a:cubicBezTo>
                    <a:pt x="17" y="58"/>
                    <a:pt x="11" y="55"/>
                    <a:pt x="6" y="50"/>
                  </a:cubicBezTo>
                  <a:cubicBezTo>
                    <a:pt x="2" y="45"/>
                    <a:pt x="0" y="38"/>
                    <a:pt x="0" y="31"/>
                  </a:cubicBezTo>
                  <a:lnTo>
                    <a:pt x="0" y="28"/>
                  </a:lnTo>
                  <a:cubicBezTo>
                    <a:pt x="0" y="20"/>
                    <a:pt x="2" y="13"/>
                    <a:pt x="6" y="8"/>
                  </a:cubicBezTo>
                  <a:cubicBezTo>
                    <a:pt x="11" y="3"/>
                    <a:pt x="17" y="0"/>
                    <a:pt x="23" y="0"/>
                  </a:cubicBezTo>
                  <a:cubicBezTo>
                    <a:pt x="30" y="0"/>
                    <a:pt x="35" y="2"/>
                    <a:pt x="39" y="7"/>
                  </a:cubicBezTo>
                  <a:cubicBezTo>
                    <a:pt x="43" y="11"/>
                    <a:pt x="45" y="17"/>
                    <a:pt x="45" y="24"/>
                  </a:cubicBezTo>
                  <a:lnTo>
                    <a:pt x="45" y="29"/>
                  </a:lnTo>
                  <a:lnTo>
                    <a:pt x="6" y="29"/>
                  </a:lnTo>
                  <a:lnTo>
                    <a:pt x="6" y="31"/>
                  </a:lnTo>
                  <a:cubicBezTo>
                    <a:pt x="6" y="37"/>
                    <a:pt x="7" y="42"/>
                    <a:pt x="11" y="46"/>
                  </a:cubicBezTo>
                  <a:cubicBezTo>
                    <a:pt x="14" y="50"/>
                    <a:pt x="18" y="53"/>
                    <a:pt x="24" y="53"/>
                  </a:cubicBezTo>
                  <a:cubicBezTo>
                    <a:pt x="31" y="53"/>
                    <a:pt x="37" y="51"/>
                    <a:pt x="41" y="46"/>
                  </a:cubicBezTo>
                  <a:lnTo>
                    <a:pt x="43" y="51"/>
                  </a:lnTo>
                  <a:cubicBezTo>
                    <a:pt x="39" y="55"/>
                    <a:pt x="32" y="58"/>
                    <a:pt x="24"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17" name="Freeform 104"/>
            <p:cNvSpPr>
              <a:spLocks/>
            </p:cNvSpPr>
            <p:nvPr/>
          </p:nvSpPr>
          <p:spPr bwMode="auto">
            <a:xfrm>
              <a:off x="1516" y="2411"/>
              <a:ext cx="38" cy="54"/>
            </a:xfrm>
            <a:custGeom>
              <a:avLst/>
              <a:gdLst>
                <a:gd name="T0" fmla="*/ 21 w 42"/>
                <a:gd name="T1" fmla="*/ 53 h 58"/>
                <a:gd name="T2" fmla="*/ 21 w 42"/>
                <a:gd name="T3" fmla="*/ 53 h 58"/>
                <a:gd name="T4" fmla="*/ 32 w 42"/>
                <a:gd name="T5" fmla="*/ 50 h 58"/>
                <a:gd name="T6" fmla="*/ 35 w 42"/>
                <a:gd name="T7" fmla="*/ 43 h 58"/>
                <a:gd name="T8" fmla="*/ 32 w 42"/>
                <a:gd name="T9" fmla="*/ 36 h 58"/>
                <a:gd name="T10" fmla="*/ 21 w 42"/>
                <a:gd name="T11" fmla="*/ 31 h 58"/>
                <a:gd name="T12" fmla="*/ 6 w 42"/>
                <a:gd name="T13" fmla="*/ 25 h 58"/>
                <a:gd name="T14" fmla="*/ 1 w 42"/>
                <a:gd name="T15" fmla="*/ 15 h 58"/>
                <a:gd name="T16" fmla="*/ 7 w 42"/>
                <a:gd name="T17" fmla="*/ 4 h 58"/>
                <a:gd name="T18" fmla="*/ 21 w 42"/>
                <a:gd name="T19" fmla="*/ 0 h 58"/>
                <a:gd name="T20" fmla="*/ 36 w 42"/>
                <a:gd name="T21" fmla="*/ 5 h 58"/>
                <a:gd name="T22" fmla="*/ 41 w 42"/>
                <a:gd name="T23" fmla="*/ 16 h 58"/>
                <a:gd name="T24" fmla="*/ 41 w 42"/>
                <a:gd name="T25" fmla="*/ 17 h 58"/>
                <a:gd name="T26" fmla="*/ 35 w 42"/>
                <a:gd name="T27" fmla="*/ 17 h 58"/>
                <a:gd name="T28" fmla="*/ 31 w 42"/>
                <a:gd name="T29" fmla="*/ 9 h 58"/>
                <a:gd name="T30" fmla="*/ 21 w 42"/>
                <a:gd name="T31" fmla="*/ 5 h 58"/>
                <a:gd name="T32" fmla="*/ 11 w 42"/>
                <a:gd name="T33" fmla="*/ 8 h 58"/>
                <a:gd name="T34" fmla="*/ 7 w 42"/>
                <a:gd name="T35" fmla="*/ 15 h 58"/>
                <a:gd name="T36" fmla="*/ 10 w 42"/>
                <a:gd name="T37" fmla="*/ 22 h 58"/>
                <a:gd name="T38" fmla="*/ 23 w 42"/>
                <a:gd name="T39" fmla="*/ 26 h 58"/>
                <a:gd name="T40" fmla="*/ 37 w 42"/>
                <a:gd name="T41" fmla="*/ 32 h 58"/>
                <a:gd name="T42" fmla="*/ 42 w 42"/>
                <a:gd name="T43" fmla="*/ 43 h 58"/>
                <a:gd name="T44" fmla="*/ 36 w 42"/>
                <a:gd name="T45" fmla="*/ 53 h 58"/>
                <a:gd name="T46" fmla="*/ 21 w 42"/>
                <a:gd name="T47" fmla="*/ 58 h 58"/>
                <a:gd name="T48" fmla="*/ 5 w 42"/>
                <a:gd name="T49" fmla="*/ 53 h 58"/>
                <a:gd name="T50" fmla="*/ 0 w 42"/>
                <a:gd name="T51" fmla="*/ 41 h 58"/>
                <a:gd name="T52" fmla="*/ 0 w 42"/>
                <a:gd name="T53" fmla="*/ 41 h 58"/>
                <a:gd name="T54" fmla="*/ 6 w 42"/>
                <a:gd name="T55" fmla="*/ 41 h 58"/>
                <a:gd name="T56" fmla="*/ 10 w 42"/>
                <a:gd name="T57" fmla="*/ 50 h 58"/>
                <a:gd name="T58" fmla="*/ 21 w 42"/>
                <a:gd name="T59" fmla="*/ 5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58">
                  <a:moveTo>
                    <a:pt x="21" y="53"/>
                  </a:moveTo>
                  <a:lnTo>
                    <a:pt x="21" y="53"/>
                  </a:lnTo>
                  <a:cubicBezTo>
                    <a:pt x="25" y="53"/>
                    <a:pt x="29" y="52"/>
                    <a:pt x="32" y="50"/>
                  </a:cubicBezTo>
                  <a:cubicBezTo>
                    <a:pt x="34" y="48"/>
                    <a:pt x="35" y="45"/>
                    <a:pt x="35" y="43"/>
                  </a:cubicBezTo>
                  <a:cubicBezTo>
                    <a:pt x="35" y="40"/>
                    <a:pt x="34" y="37"/>
                    <a:pt x="32" y="36"/>
                  </a:cubicBezTo>
                  <a:cubicBezTo>
                    <a:pt x="30" y="34"/>
                    <a:pt x="26" y="32"/>
                    <a:pt x="21" y="31"/>
                  </a:cubicBezTo>
                  <a:cubicBezTo>
                    <a:pt x="14" y="29"/>
                    <a:pt x="9" y="28"/>
                    <a:pt x="6" y="25"/>
                  </a:cubicBezTo>
                  <a:cubicBezTo>
                    <a:pt x="3" y="23"/>
                    <a:pt x="1" y="19"/>
                    <a:pt x="1" y="15"/>
                  </a:cubicBezTo>
                  <a:cubicBezTo>
                    <a:pt x="1" y="11"/>
                    <a:pt x="3" y="7"/>
                    <a:pt x="7" y="4"/>
                  </a:cubicBezTo>
                  <a:cubicBezTo>
                    <a:pt x="10" y="2"/>
                    <a:pt x="15" y="0"/>
                    <a:pt x="21" y="0"/>
                  </a:cubicBezTo>
                  <a:cubicBezTo>
                    <a:pt x="27" y="0"/>
                    <a:pt x="32" y="2"/>
                    <a:pt x="36" y="5"/>
                  </a:cubicBezTo>
                  <a:cubicBezTo>
                    <a:pt x="39" y="8"/>
                    <a:pt x="41" y="12"/>
                    <a:pt x="41" y="16"/>
                  </a:cubicBezTo>
                  <a:lnTo>
                    <a:pt x="41" y="17"/>
                  </a:lnTo>
                  <a:lnTo>
                    <a:pt x="35" y="17"/>
                  </a:lnTo>
                  <a:cubicBezTo>
                    <a:pt x="35" y="14"/>
                    <a:pt x="34" y="11"/>
                    <a:pt x="31" y="9"/>
                  </a:cubicBezTo>
                  <a:cubicBezTo>
                    <a:pt x="29" y="6"/>
                    <a:pt x="25" y="5"/>
                    <a:pt x="21" y="5"/>
                  </a:cubicBezTo>
                  <a:cubicBezTo>
                    <a:pt x="17" y="5"/>
                    <a:pt x="13" y="6"/>
                    <a:pt x="11" y="8"/>
                  </a:cubicBezTo>
                  <a:cubicBezTo>
                    <a:pt x="9" y="10"/>
                    <a:pt x="7" y="12"/>
                    <a:pt x="7" y="15"/>
                  </a:cubicBezTo>
                  <a:cubicBezTo>
                    <a:pt x="7" y="18"/>
                    <a:pt x="8" y="20"/>
                    <a:pt x="10" y="22"/>
                  </a:cubicBezTo>
                  <a:cubicBezTo>
                    <a:pt x="12" y="23"/>
                    <a:pt x="17" y="25"/>
                    <a:pt x="23" y="26"/>
                  </a:cubicBezTo>
                  <a:cubicBezTo>
                    <a:pt x="29" y="27"/>
                    <a:pt x="34" y="29"/>
                    <a:pt x="37" y="32"/>
                  </a:cubicBezTo>
                  <a:cubicBezTo>
                    <a:pt x="40" y="35"/>
                    <a:pt x="42" y="38"/>
                    <a:pt x="42" y="43"/>
                  </a:cubicBezTo>
                  <a:cubicBezTo>
                    <a:pt x="42" y="47"/>
                    <a:pt x="40" y="51"/>
                    <a:pt x="36" y="53"/>
                  </a:cubicBezTo>
                  <a:cubicBezTo>
                    <a:pt x="32" y="56"/>
                    <a:pt x="27" y="58"/>
                    <a:pt x="21" y="58"/>
                  </a:cubicBezTo>
                  <a:cubicBezTo>
                    <a:pt x="14" y="58"/>
                    <a:pt x="9" y="56"/>
                    <a:pt x="5" y="53"/>
                  </a:cubicBezTo>
                  <a:cubicBezTo>
                    <a:pt x="1" y="50"/>
                    <a:pt x="0" y="46"/>
                    <a:pt x="0" y="41"/>
                  </a:cubicBezTo>
                  <a:lnTo>
                    <a:pt x="0" y="41"/>
                  </a:lnTo>
                  <a:lnTo>
                    <a:pt x="6" y="41"/>
                  </a:lnTo>
                  <a:cubicBezTo>
                    <a:pt x="6" y="45"/>
                    <a:pt x="7" y="48"/>
                    <a:pt x="10" y="50"/>
                  </a:cubicBezTo>
                  <a:cubicBezTo>
                    <a:pt x="13" y="52"/>
                    <a:pt x="17" y="53"/>
                    <a:pt x="21"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18" name="Freeform 105"/>
            <p:cNvSpPr>
              <a:spLocks/>
            </p:cNvSpPr>
            <p:nvPr/>
          </p:nvSpPr>
          <p:spPr bwMode="auto">
            <a:xfrm>
              <a:off x="1322" y="2216"/>
              <a:ext cx="616" cy="310"/>
            </a:xfrm>
            <a:custGeom>
              <a:avLst/>
              <a:gdLst>
                <a:gd name="T0" fmla="*/ 0 w 667"/>
                <a:gd name="T1" fmla="*/ 0 h 333"/>
                <a:gd name="T2" fmla="*/ 667 w 667"/>
                <a:gd name="T3" fmla="*/ 333 h 333"/>
              </a:gdLst>
              <a:ahLst/>
              <a:cxnLst>
                <a:cxn ang="0">
                  <a:pos x="T0" y="T1"/>
                </a:cxn>
                <a:cxn ang="0">
                  <a:pos x="T2" y="T3"/>
                </a:cxn>
              </a:cxnLst>
              <a:rect l="0" t="0" r="r" b="b"/>
              <a:pathLst>
                <a:path w="667" h="333">
                  <a:moveTo>
                    <a:pt x="0" y="0"/>
                  </a:moveTo>
                  <a:cubicBezTo>
                    <a:pt x="180" y="161"/>
                    <a:pt x="410" y="263"/>
                    <a:pt x="667" y="333"/>
                  </a:cubicBezTo>
                </a:path>
              </a:pathLst>
            </a:custGeom>
            <a:noFill/>
            <a:ln w="28575"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119" name="Freeform 106"/>
            <p:cNvSpPr>
              <a:spLocks/>
            </p:cNvSpPr>
            <p:nvPr/>
          </p:nvSpPr>
          <p:spPr bwMode="auto">
            <a:xfrm>
              <a:off x="1832" y="2457"/>
              <a:ext cx="129" cy="86"/>
            </a:xfrm>
            <a:custGeom>
              <a:avLst/>
              <a:gdLst>
                <a:gd name="T0" fmla="*/ 26 w 139"/>
                <a:gd name="T1" fmla="*/ 0 h 93"/>
                <a:gd name="T2" fmla="*/ 139 w 139"/>
                <a:gd name="T3" fmla="*/ 81 h 93"/>
                <a:gd name="T4" fmla="*/ 0 w 139"/>
                <a:gd name="T5" fmla="*/ 93 h 93"/>
                <a:gd name="T6" fmla="*/ 26 w 139"/>
                <a:gd name="T7" fmla="*/ 0 h 93"/>
              </a:gdLst>
              <a:ahLst/>
              <a:cxnLst>
                <a:cxn ang="0">
                  <a:pos x="T0" y="T1"/>
                </a:cxn>
                <a:cxn ang="0">
                  <a:pos x="T2" y="T3"/>
                </a:cxn>
                <a:cxn ang="0">
                  <a:pos x="T4" y="T5"/>
                </a:cxn>
                <a:cxn ang="0">
                  <a:pos x="T6" y="T7"/>
                </a:cxn>
              </a:cxnLst>
              <a:rect l="0" t="0" r="r" b="b"/>
              <a:pathLst>
                <a:path w="139" h="93">
                  <a:moveTo>
                    <a:pt x="26" y="0"/>
                  </a:moveTo>
                  <a:lnTo>
                    <a:pt x="139" y="81"/>
                  </a:lnTo>
                  <a:lnTo>
                    <a:pt x="0" y="93"/>
                  </a:lnTo>
                  <a:cubicBezTo>
                    <a:pt x="28" y="71"/>
                    <a:pt x="38" y="34"/>
                    <a:pt x="26" y="0"/>
                  </a:cubicBezTo>
                  <a:close/>
                </a:path>
              </a:pathLst>
            </a:custGeom>
            <a:solidFill>
              <a:srgbClr val="FFFFFF"/>
            </a:solidFill>
            <a:ln w="952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AT"/>
            </a:p>
          </p:txBody>
        </p:sp>
        <p:sp>
          <p:nvSpPr>
            <p:cNvPr id="120" name="Freeform 107"/>
            <p:cNvSpPr>
              <a:spLocks/>
            </p:cNvSpPr>
            <p:nvPr/>
          </p:nvSpPr>
          <p:spPr bwMode="auto">
            <a:xfrm>
              <a:off x="4416" y="2216"/>
              <a:ext cx="591" cy="372"/>
            </a:xfrm>
            <a:custGeom>
              <a:avLst/>
              <a:gdLst>
                <a:gd name="T0" fmla="*/ 200 w 640"/>
                <a:gd name="T1" fmla="*/ 0 h 400"/>
                <a:gd name="T2" fmla="*/ 440 w 640"/>
                <a:gd name="T3" fmla="*/ 0 h 400"/>
              </a:gdLst>
              <a:ahLst/>
              <a:cxnLst>
                <a:cxn ang="0">
                  <a:pos x="T0" y="T1"/>
                </a:cxn>
                <a:cxn ang="0">
                  <a:pos x="T2" y="T3"/>
                </a:cxn>
              </a:cxnLst>
              <a:rect l="0" t="0" r="r" b="b"/>
              <a:pathLst>
                <a:path w="640" h="400">
                  <a:moveTo>
                    <a:pt x="200" y="0"/>
                  </a:moveTo>
                  <a:cubicBezTo>
                    <a:pt x="0" y="333"/>
                    <a:pt x="640" y="400"/>
                    <a:pt x="440" y="0"/>
                  </a:cubicBezTo>
                </a:path>
              </a:pathLst>
            </a:custGeom>
            <a:noFill/>
            <a:ln w="28575"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121" name="Freeform 108"/>
            <p:cNvSpPr>
              <a:spLocks/>
            </p:cNvSpPr>
            <p:nvPr/>
          </p:nvSpPr>
          <p:spPr bwMode="auto">
            <a:xfrm>
              <a:off x="4811" y="2195"/>
              <a:ext cx="93" cy="128"/>
            </a:xfrm>
            <a:custGeom>
              <a:avLst/>
              <a:gdLst>
                <a:gd name="T0" fmla="*/ 15 w 101"/>
                <a:gd name="T1" fmla="*/ 138 h 138"/>
                <a:gd name="T2" fmla="*/ 0 w 101"/>
                <a:gd name="T3" fmla="*/ 0 h 138"/>
                <a:gd name="T4" fmla="*/ 101 w 101"/>
                <a:gd name="T5" fmla="*/ 95 h 138"/>
                <a:gd name="T6" fmla="*/ 15 w 101"/>
                <a:gd name="T7" fmla="*/ 138 h 138"/>
              </a:gdLst>
              <a:ahLst/>
              <a:cxnLst>
                <a:cxn ang="0">
                  <a:pos x="T0" y="T1"/>
                </a:cxn>
                <a:cxn ang="0">
                  <a:pos x="T2" y="T3"/>
                </a:cxn>
                <a:cxn ang="0">
                  <a:pos x="T4" y="T5"/>
                </a:cxn>
                <a:cxn ang="0">
                  <a:pos x="T6" y="T7"/>
                </a:cxn>
              </a:cxnLst>
              <a:rect l="0" t="0" r="r" b="b"/>
              <a:pathLst>
                <a:path w="101" h="138">
                  <a:moveTo>
                    <a:pt x="15" y="138"/>
                  </a:moveTo>
                  <a:lnTo>
                    <a:pt x="0" y="0"/>
                  </a:lnTo>
                  <a:lnTo>
                    <a:pt x="101" y="95"/>
                  </a:lnTo>
                  <a:cubicBezTo>
                    <a:pt x="67" y="89"/>
                    <a:pt x="32" y="107"/>
                    <a:pt x="15" y="138"/>
                  </a:cubicBezTo>
                  <a:close/>
                </a:path>
              </a:pathLst>
            </a:custGeom>
            <a:solidFill>
              <a:srgbClr val="FFFFFF"/>
            </a:solidFill>
            <a:ln w="952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AT"/>
            </a:p>
          </p:txBody>
        </p:sp>
        <p:sp>
          <p:nvSpPr>
            <p:cNvPr id="122" name="Freeform 109"/>
            <p:cNvSpPr>
              <a:spLocks/>
            </p:cNvSpPr>
            <p:nvPr/>
          </p:nvSpPr>
          <p:spPr bwMode="auto">
            <a:xfrm>
              <a:off x="3652" y="2154"/>
              <a:ext cx="739" cy="96"/>
            </a:xfrm>
            <a:custGeom>
              <a:avLst/>
              <a:gdLst>
                <a:gd name="T0" fmla="*/ 800 w 800"/>
                <a:gd name="T1" fmla="*/ 0 h 103"/>
                <a:gd name="T2" fmla="*/ 0 w 800"/>
                <a:gd name="T3" fmla="*/ 0 h 103"/>
              </a:gdLst>
              <a:ahLst/>
              <a:cxnLst>
                <a:cxn ang="0">
                  <a:pos x="T0" y="T1"/>
                </a:cxn>
                <a:cxn ang="0">
                  <a:pos x="T2" y="T3"/>
                </a:cxn>
              </a:cxnLst>
              <a:rect l="0" t="0" r="r" b="b"/>
              <a:pathLst>
                <a:path w="800" h="103">
                  <a:moveTo>
                    <a:pt x="800" y="0"/>
                  </a:moveTo>
                  <a:cubicBezTo>
                    <a:pt x="524" y="103"/>
                    <a:pt x="257" y="101"/>
                    <a:pt x="0" y="0"/>
                  </a:cubicBezTo>
                </a:path>
              </a:pathLst>
            </a:custGeom>
            <a:noFill/>
            <a:ln w="28575"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123" name="Freeform 110"/>
            <p:cNvSpPr>
              <a:spLocks/>
            </p:cNvSpPr>
            <p:nvPr/>
          </p:nvSpPr>
          <p:spPr bwMode="auto">
            <a:xfrm>
              <a:off x="3629" y="2145"/>
              <a:ext cx="129" cy="87"/>
            </a:xfrm>
            <a:custGeom>
              <a:avLst/>
              <a:gdLst>
                <a:gd name="T0" fmla="*/ 105 w 140"/>
                <a:gd name="T1" fmla="*/ 93 h 93"/>
                <a:gd name="T2" fmla="*/ 0 w 140"/>
                <a:gd name="T3" fmla="*/ 0 h 93"/>
                <a:gd name="T4" fmla="*/ 140 w 140"/>
                <a:gd name="T5" fmla="*/ 3 h 93"/>
                <a:gd name="T6" fmla="*/ 105 w 140"/>
                <a:gd name="T7" fmla="*/ 93 h 93"/>
              </a:gdLst>
              <a:ahLst/>
              <a:cxnLst>
                <a:cxn ang="0">
                  <a:pos x="T0" y="T1"/>
                </a:cxn>
                <a:cxn ang="0">
                  <a:pos x="T2" y="T3"/>
                </a:cxn>
                <a:cxn ang="0">
                  <a:pos x="T4" y="T5"/>
                </a:cxn>
                <a:cxn ang="0">
                  <a:pos x="T6" y="T7"/>
                </a:cxn>
              </a:cxnLst>
              <a:rect l="0" t="0" r="r" b="b"/>
              <a:pathLst>
                <a:path w="140" h="93">
                  <a:moveTo>
                    <a:pt x="105" y="93"/>
                  </a:moveTo>
                  <a:lnTo>
                    <a:pt x="0" y="0"/>
                  </a:lnTo>
                  <a:lnTo>
                    <a:pt x="140" y="3"/>
                  </a:lnTo>
                  <a:cubicBezTo>
                    <a:pt x="110" y="22"/>
                    <a:pt x="96" y="58"/>
                    <a:pt x="105" y="93"/>
                  </a:cubicBezTo>
                  <a:close/>
                </a:path>
              </a:pathLst>
            </a:custGeom>
            <a:solidFill>
              <a:srgbClr val="FFFFFF"/>
            </a:solidFill>
            <a:ln w="952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AT"/>
            </a:p>
          </p:txBody>
        </p:sp>
      </p:grpSp>
    </p:spTree>
    <p:extLst>
      <p:ext uri="{BB962C8B-B14F-4D97-AF65-F5344CB8AC3E}">
        <p14:creationId xmlns:p14="http://schemas.microsoft.com/office/powerpoint/2010/main" val="238609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05979"/>
            <a:ext cx="7111083" cy="857250"/>
          </a:xfrm>
        </p:spPr>
        <p:txBody>
          <a:bodyPr/>
          <a:lstStyle/>
          <a:p>
            <a:pPr algn="l"/>
            <a:r>
              <a:rPr lang="de-AT" dirty="0" err="1" smtClean="0"/>
              <a:t>Provenance</a:t>
            </a:r>
            <a:r>
              <a:rPr lang="de-AT" dirty="0" smtClean="0"/>
              <a:t> Graph View</a:t>
            </a:r>
            <a:endParaRPr lang="de-AT" dirty="0"/>
          </a:p>
        </p:txBody>
      </p:sp>
      <p:sp>
        <p:nvSpPr>
          <p:cNvPr id="3" name="Content Placeholder 2"/>
          <p:cNvSpPr>
            <a:spLocks noGrp="1"/>
          </p:cNvSpPr>
          <p:nvPr>
            <p:ph idx="1"/>
          </p:nvPr>
        </p:nvSpPr>
        <p:spPr>
          <a:xfrm>
            <a:off x="457201" y="1200150"/>
            <a:ext cx="5482952" cy="3922600"/>
          </a:xfrm>
        </p:spPr>
        <p:txBody>
          <a:bodyPr>
            <a:normAutofit/>
          </a:bodyPr>
          <a:lstStyle/>
          <a:p>
            <a:pPr marL="0" indent="0">
              <a:buNone/>
            </a:pPr>
            <a:r>
              <a:rPr lang="en-US" dirty="0" smtClean="0"/>
              <a:t>d</a:t>
            </a:r>
            <a:r>
              <a:rPr lang="en-US" dirty="0" smtClean="0"/>
              <a:t>egree-of-interest driven skewed node-link diagram</a:t>
            </a:r>
          </a:p>
          <a:p>
            <a:pPr marL="408198" lvl="1" indent="0">
              <a:buNone/>
            </a:pPr>
            <a:r>
              <a:rPr lang="en-US" dirty="0" smtClean="0"/>
              <a:t>node = state</a:t>
            </a:r>
          </a:p>
          <a:p>
            <a:pPr marL="408198" lvl="1" indent="0">
              <a:buNone/>
            </a:pPr>
            <a:r>
              <a:rPr lang="en-US" dirty="0" smtClean="0"/>
              <a:t>link = action</a:t>
            </a:r>
          </a:p>
          <a:p>
            <a:pPr marL="0" indent="0">
              <a:buNone/>
            </a:pPr>
            <a:r>
              <a:rPr lang="en-US" sz="1800" dirty="0" smtClean="0">
                <a:solidFill>
                  <a:srgbClr val="00B0F0"/>
                </a:solidFill>
              </a:rPr>
              <a:t/>
            </a:r>
            <a:br>
              <a:rPr lang="en-US" sz="1800" dirty="0" smtClean="0">
                <a:solidFill>
                  <a:srgbClr val="00B0F0"/>
                </a:solidFill>
              </a:rPr>
            </a:br>
            <a:r>
              <a:rPr lang="en-US" dirty="0" smtClean="0">
                <a:solidFill>
                  <a:srgbClr val="00B0F0"/>
                </a:solidFill>
              </a:rPr>
              <a:t>purpose</a:t>
            </a:r>
          </a:p>
          <a:p>
            <a:pPr marL="0" indent="0">
              <a:buNone/>
            </a:pPr>
            <a:r>
              <a:rPr lang="en-US" dirty="0" smtClean="0"/>
              <a:t>  </a:t>
            </a:r>
            <a:r>
              <a:rPr lang="en-US" sz="2400" b="1" dirty="0" smtClean="0"/>
              <a:t>e</a:t>
            </a:r>
            <a:r>
              <a:rPr lang="en-US" sz="2400" b="1" dirty="0" smtClean="0"/>
              <a:t>xploration</a:t>
            </a:r>
            <a:r>
              <a:rPr lang="en-US" sz="2400" dirty="0" smtClean="0"/>
              <a:t>: orientation, navigation</a:t>
            </a:r>
          </a:p>
          <a:p>
            <a:pPr marL="0" indent="0">
              <a:buNone/>
            </a:pPr>
            <a:r>
              <a:rPr lang="en-US" sz="2400" dirty="0" smtClean="0"/>
              <a:t>  </a:t>
            </a:r>
            <a:r>
              <a:rPr lang="en-US" sz="2400" b="1" dirty="0" smtClean="0"/>
              <a:t>authoring</a:t>
            </a:r>
            <a:r>
              <a:rPr lang="en-US" sz="2400" dirty="0" smtClean="0"/>
              <a:t>: selection</a:t>
            </a:r>
          </a:p>
          <a:p>
            <a:pPr marL="0" indent="0">
              <a:buNone/>
            </a:pPr>
            <a:endParaRPr lang="en-US" dirty="0" smtClean="0"/>
          </a:p>
          <a:p>
            <a:pPr marL="0" indent="0">
              <a:buNone/>
            </a:pPr>
            <a:endParaRPr lang="en-US" dirty="0" smtClean="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910" y="1067988"/>
            <a:ext cx="2418300" cy="3658796"/>
          </a:xfrm>
          <a:prstGeom prst="rect">
            <a:avLst/>
          </a:prstGeom>
        </p:spPr>
      </p:pic>
      <p:sp>
        <p:nvSpPr>
          <p:cNvPr id="4" name="Fußzeilenplatzhalter 3"/>
          <p:cNvSpPr>
            <a:spLocks noGrp="1"/>
          </p:cNvSpPr>
          <p:nvPr>
            <p:ph type="ftr" sz="quarter" idx="3"/>
          </p:nvPr>
        </p:nvSpPr>
        <p:spPr>
          <a:xfrm>
            <a:off x="0" y="4848907"/>
            <a:ext cx="2895600" cy="273843"/>
          </a:xfrm>
          <a:prstGeom prst="rect">
            <a:avLst/>
          </a:prstGeom>
        </p:spPr>
        <p:txBody>
          <a:bodyPr/>
          <a:lstStyle/>
          <a:p>
            <a:r>
              <a:rPr lang="de-AT" dirty="0" smtClean="0"/>
              <a:t>Samuel </a:t>
            </a:r>
            <a:r>
              <a:rPr lang="de-AT" dirty="0" err="1" smtClean="0"/>
              <a:t>Gratzl</a:t>
            </a:r>
            <a:endParaRPr lang="de-AT" dirty="0"/>
          </a:p>
        </p:txBody>
      </p:sp>
      <p:sp>
        <p:nvSpPr>
          <p:cNvPr id="7" name="Foliennummernplatzhalter 6"/>
          <p:cNvSpPr>
            <a:spLocks noGrp="1"/>
          </p:cNvSpPr>
          <p:nvPr>
            <p:ph type="sldNum" sz="quarter" idx="4"/>
          </p:nvPr>
        </p:nvSpPr>
        <p:spPr>
          <a:xfrm>
            <a:off x="7004062" y="4848907"/>
            <a:ext cx="2133600" cy="273843"/>
          </a:xfrm>
        </p:spPr>
        <p:txBody>
          <a:bodyPr/>
          <a:lstStyle/>
          <a:p>
            <a:fld id="{23E7C59B-2D79-4572-A72F-95D49BF03B51}" type="slidenum">
              <a:rPr lang="de-AT" smtClean="0"/>
              <a:t>16</a:t>
            </a:fld>
            <a:endParaRPr lang="de-AT" dirty="0"/>
          </a:p>
        </p:txBody>
      </p:sp>
      <p:grpSp>
        <p:nvGrpSpPr>
          <p:cNvPr id="8" name="abstract"/>
          <p:cNvGrpSpPr/>
          <p:nvPr/>
        </p:nvGrpSpPr>
        <p:grpSpPr>
          <a:xfrm>
            <a:off x="504886" y="162221"/>
            <a:ext cx="898762" cy="865288"/>
            <a:chOff x="2852738" y="1038225"/>
            <a:chExt cx="2711450" cy="2652713"/>
          </a:xfrm>
        </p:grpSpPr>
        <p:sp>
          <p:nvSpPr>
            <p:cNvPr id="9" name="Freeform 16"/>
            <p:cNvSpPr>
              <a:spLocks noEditPoints="1"/>
            </p:cNvSpPr>
            <p:nvPr/>
          </p:nvSpPr>
          <p:spPr bwMode="auto">
            <a:xfrm>
              <a:off x="3968751" y="1038225"/>
              <a:ext cx="479425" cy="479425"/>
            </a:xfrm>
            <a:custGeom>
              <a:avLst/>
              <a:gdLst>
                <a:gd name="T0" fmla="*/ 270 w 603"/>
                <a:gd name="T1" fmla="*/ 1 h 605"/>
                <a:gd name="T2" fmla="*/ 157 w 603"/>
                <a:gd name="T3" fmla="*/ 36 h 605"/>
                <a:gd name="T4" fmla="*/ 68 w 603"/>
                <a:gd name="T5" fmla="*/ 110 h 605"/>
                <a:gd name="T6" fmla="*/ 12 w 603"/>
                <a:gd name="T7" fmla="*/ 213 h 605"/>
                <a:gd name="T8" fmla="*/ 0 w 603"/>
                <a:gd name="T9" fmla="*/ 302 h 605"/>
                <a:gd name="T10" fmla="*/ 12 w 603"/>
                <a:gd name="T11" fmla="*/ 393 h 605"/>
                <a:gd name="T12" fmla="*/ 68 w 603"/>
                <a:gd name="T13" fmla="*/ 496 h 605"/>
                <a:gd name="T14" fmla="*/ 157 w 603"/>
                <a:gd name="T15" fmla="*/ 569 h 605"/>
                <a:gd name="T16" fmla="*/ 270 w 603"/>
                <a:gd name="T17" fmla="*/ 603 h 605"/>
                <a:gd name="T18" fmla="*/ 332 w 603"/>
                <a:gd name="T19" fmla="*/ 603 h 605"/>
                <a:gd name="T20" fmla="*/ 445 w 603"/>
                <a:gd name="T21" fmla="*/ 569 h 605"/>
                <a:gd name="T22" fmla="*/ 534 w 603"/>
                <a:gd name="T23" fmla="*/ 496 h 605"/>
                <a:gd name="T24" fmla="*/ 590 w 603"/>
                <a:gd name="T25" fmla="*/ 393 h 605"/>
                <a:gd name="T26" fmla="*/ 603 w 603"/>
                <a:gd name="T27" fmla="*/ 302 h 605"/>
                <a:gd name="T28" fmla="*/ 590 w 603"/>
                <a:gd name="T29" fmla="*/ 213 h 605"/>
                <a:gd name="T30" fmla="*/ 534 w 603"/>
                <a:gd name="T31" fmla="*/ 110 h 605"/>
                <a:gd name="T32" fmla="*/ 445 w 603"/>
                <a:gd name="T33" fmla="*/ 36 h 605"/>
                <a:gd name="T34" fmla="*/ 332 w 603"/>
                <a:gd name="T35" fmla="*/ 1 h 605"/>
                <a:gd name="T36" fmla="*/ 393 w 603"/>
                <a:gd name="T37" fmla="*/ 107 h 605"/>
                <a:gd name="T38" fmla="*/ 415 w 603"/>
                <a:gd name="T39" fmla="*/ 116 h 605"/>
                <a:gd name="T40" fmla="*/ 473 w 603"/>
                <a:gd name="T41" fmla="*/ 178 h 605"/>
                <a:gd name="T42" fmla="*/ 473 w 603"/>
                <a:gd name="T43" fmla="*/ 201 h 605"/>
                <a:gd name="T44" fmla="*/ 430 w 603"/>
                <a:gd name="T45" fmla="*/ 248 h 605"/>
                <a:gd name="T46" fmla="*/ 372 w 603"/>
                <a:gd name="T47" fmla="*/ 116 h 605"/>
                <a:gd name="T48" fmla="*/ 393 w 603"/>
                <a:gd name="T49" fmla="*/ 107 h 605"/>
                <a:gd name="T50" fmla="*/ 415 w 603"/>
                <a:gd name="T51" fmla="*/ 262 h 605"/>
                <a:gd name="T52" fmla="*/ 132 w 603"/>
                <a:gd name="T53" fmla="*/ 451 h 605"/>
                <a:gd name="T54" fmla="*/ 321 w 603"/>
                <a:gd name="T55" fmla="*/ 168 h 605"/>
                <a:gd name="T56" fmla="*/ 326 w 603"/>
                <a:gd name="T57" fmla="*/ 207 h 605"/>
                <a:gd name="T58" fmla="*/ 202 w 603"/>
                <a:gd name="T59" fmla="*/ 331 h 605"/>
                <a:gd name="T60" fmla="*/ 200 w 603"/>
                <a:gd name="T61" fmla="*/ 334 h 605"/>
                <a:gd name="T62" fmla="*/ 205 w 603"/>
                <a:gd name="T63" fmla="*/ 340 h 605"/>
                <a:gd name="T64" fmla="*/ 209 w 603"/>
                <a:gd name="T65" fmla="*/ 339 h 605"/>
                <a:gd name="T66" fmla="*/ 333 w 603"/>
                <a:gd name="T67" fmla="*/ 213 h 605"/>
                <a:gd name="T68" fmla="*/ 333 w 603"/>
                <a:gd name="T69" fmla="*/ 207 h 605"/>
                <a:gd name="T70" fmla="*/ 182 w 603"/>
                <a:gd name="T71" fmla="*/ 348 h 605"/>
                <a:gd name="T72" fmla="*/ 163 w 603"/>
                <a:gd name="T73" fmla="*/ 393 h 605"/>
                <a:gd name="T74" fmla="*/ 191 w 603"/>
                <a:gd name="T75" fmla="*/ 422 h 605"/>
                <a:gd name="T76" fmla="*/ 235 w 603"/>
                <a:gd name="T77" fmla="*/ 4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3" h="605">
                  <a:moveTo>
                    <a:pt x="301" y="0"/>
                  </a:moveTo>
                  <a:lnTo>
                    <a:pt x="270" y="1"/>
                  </a:lnTo>
                  <a:lnTo>
                    <a:pt x="211" y="13"/>
                  </a:lnTo>
                  <a:lnTo>
                    <a:pt x="157" y="36"/>
                  </a:lnTo>
                  <a:lnTo>
                    <a:pt x="108" y="69"/>
                  </a:lnTo>
                  <a:lnTo>
                    <a:pt x="68" y="110"/>
                  </a:lnTo>
                  <a:lnTo>
                    <a:pt x="34" y="159"/>
                  </a:lnTo>
                  <a:lnTo>
                    <a:pt x="12" y="213"/>
                  </a:lnTo>
                  <a:lnTo>
                    <a:pt x="0" y="272"/>
                  </a:lnTo>
                  <a:lnTo>
                    <a:pt x="0" y="302"/>
                  </a:lnTo>
                  <a:lnTo>
                    <a:pt x="0" y="334"/>
                  </a:lnTo>
                  <a:lnTo>
                    <a:pt x="12" y="393"/>
                  </a:lnTo>
                  <a:lnTo>
                    <a:pt x="34" y="448"/>
                  </a:lnTo>
                  <a:lnTo>
                    <a:pt x="68" y="496"/>
                  </a:lnTo>
                  <a:lnTo>
                    <a:pt x="108" y="537"/>
                  </a:lnTo>
                  <a:lnTo>
                    <a:pt x="157" y="569"/>
                  </a:lnTo>
                  <a:lnTo>
                    <a:pt x="211" y="591"/>
                  </a:lnTo>
                  <a:lnTo>
                    <a:pt x="270" y="603"/>
                  </a:lnTo>
                  <a:lnTo>
                    <a:pt x="301" y="605"/>
                  </a:lnTo>
                  <a:lnTo>
                    <a:pt x="332" y="603"/>
                  </a:lnTo>
                  <a:lnTo>
                    <a:pt x="390" y="591"/>
                  </a:lnTo>
                  <a:lnTo>
                    <a:pt x="445" y="569"/>
                  </a:lnTo>
                  <a:lnTo>
                    <a:pt x="493" y="537"/>
                  </a:lnTo>
                  <a:lnTo>
                    <a:pt x="534" y="496"/>
                  </a:lnTo>
                  <a:lnTo>
                    <a:pt x="567" y="448"/>
                  </a:lnTo>
                  <a:lnTo>
                    <a:pt x="590" y="393"/>
                  </a:lnTo>
                  <a:lnTo>
                    <a:pt x="602" y="334"/>
                  </a:lnTo>
                  <a:lnTo>
                    <a:pt x="603" y="302"/>
                  </a:lnTo>
                  <a:lnTo>
                    <a:pt x="602" y="272"/>
                  </a:lnTo>
                  <a:lnTo>
                    <a:pt x="590" y="213"/>
                  </a:lnTo>
                  <a:lnTo>
                    <a:pt x="567" y="159"/>
                  </a:lnTo>
                  <a:lnTo>
                    <a:pt x="534" y="110"/>
                  </a:lnTo>
                  <a:lnTo>
                    <a:pt x="493" y="69"/>
                  </a:lnTo>
                  <a:lnTo>
                    <a:pt x="445" y="36"/>
                  </a:lnTo>
                  <a:lnTo>
                    <a:pt x="390" y="13"/>
                  </a:lnTo>
                  <a:lnTo>
                    <a:pt x="332" y="1"/>
                  </a:lnTo>
                  <a:lnTo>
                    <a:pt x="301" y="0"/>
                  </a:lnTo>
                  <a:close/>
                  <a:moveTo>
                    <a:pt x="393" y="107"/>
                  </a:moveTo>
                  <a:lnTo>
                    <a:pt x="406" y="109"/>
                  </a:lnTo>
                  <a:lnTo>
                    <a:pt x="415" y="116"/>
                  </a:lnTo>
                  <a:lnTo>
                    <a:pt x="467" y="169"/>
                  </a:lnTo>
                  <a:lnTo>
                    <a:pt x="473" y="178"/>
                  </a:lnTo>
                  <a:lnTo>
                    <a:pt x="475" y="190"/>
                  </a:lnTo>
                  <a:lnTo>
                    <a:pt x="473" y="201"/>
                  </a:lnTo>
                  <a:lnTo>
                    <a:pt x="467" y="210"/>
                  </a:lnTo>
                  <a:lnTo>
                    <a:pt x="430" y="248"/>
                  </a:lnTo>
                  <a:lnTo>
                    <a:pt x="336" y="154"/>
                  </a:lnTo>
                  <a:lnTo>
                    <a:pt x="372" y="116"/>
                  </a:lnTo>
                  <a:lnTo>
                    <a:pt x="381" y="109"/>
                  </a:lnTo>
                  <a:lnTo>
                    <a:pt x="393" y="107"/>
                  </a:lnTo>
                  <a:close/>
                  <a:moveTo>
                    <a:pt x="321" y="168"/>
                  </a:moveTo>
                  <a:lnTo>
                    <a:pt x="415" y="262"/>
                  </a:lnTo>
                  <a:lnTo>
                    <a:pt x="228" y="451"/>
                  </a:lnTo>
                  <a:lnTo>
                    <a:pt x="132" y="451"/>
                  </a:lnTo>
                  <a:lnTo>
                    <a:pt x="132" y="357"/>
                  </a:lnTo>
                  <a:lnTo>
                    <a:pt x="321" y="168"/>
                  </a:lnTo>
                  <a:close/>
                  <a:moveTo>
                    <a:pt x="329" y="207"/>
                  </a:moveTo>
                  <a:lnTo>
                    <a:pt x="326" y="207"/>
                  </a:lnTo>
                  <a:lnTo>
                    <a:pt x="324" y="209"/>
                  </a:lnTo>
                  <a:lnTo>
                    <a:pt x="202" y="331"/>
                  </a:lnTo>
                  <a:lnTo>
                    <a:pt x="200" y="333"/>
                  </a:lnTo>
                  <a:lnTo>
                    <a:pt x="200" y="334"/>
                  </a:lnTo>
                  <a:lnTo>
                    <a:pt x="202" y="339"/>
                  </a:lnTo>
                  <a:lnTo>
                    <a:pt x="205" y="340"/>
                  </a:lnTo>
                  <a:lnTo>
                    <a:pt x="208" y="339"/>
                  </a:lnTo>
                  <a:lnTo>
                    <a:pt x="209" y="339"/>
                  </a:lnTo>
                  <a:lnTo>
                    <a:pt x="332" y="215"/>
                  </a:lnTo>
                  <a:lnTo>
                    <a:pt x="333" y="213"/>
                  </a:lnTo>
                  <a:lnTo>
                    <a:pt x="333" y="212"/>
                  </a:lnTo>
                  <a:lnTo>
                    <a:pt x="333" y="207"/>
                  </a:lnTo>
                  <a:lnTo>
                    <a:pt x="329" y="207"/>
                  </a:lnTo>
                  <a:close/>
                  <a:moveTo>
                    <a:pt x="182" y="348"/>
                  </a:moveTo>
                  <a:lnTo>
                    <a:pt x="163" y="369"/>
                  </a:lnTo>
                  <a:lnTo>
                    <a:pt x="163" y="393"/>
                  </a:lnTo>
                  <a:lnTo>
                    <a:pt x="191" y="393"/>
                  </a:lnTo>
                  <a:lnTo>
                    <a:pt x="191" y="422"/>
                  </a:lnTo>
                  <a:lnTo>
                    <a:pt x="215" y="422"/>
                  </a:lnTo>
                  <a:lnTo>
                    <a:pt x="235" y="401"/>
                  </a:lnTo>
                  <a:lnTo>
                    <a:pt x="182" y="34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9"/>
            <p:cNvSpPr>
              <a:spLocks/>
            </p:cNvSpPr>
            <p:nvPr/>
          </p:nvSpPr>
          <p:spPr bwMode="auto">
            <a:xfrm>
              <a:off x="3408363" y="1935163"/>
              <a:ext cx="1597025" cy="1279525"/>
            </a:xfrm>
            <a:custGeom>
              <a:avLst/>
              <a:gdLst>
                <a:gd name="T0" fmla="*/ 403 w 2011"/>
                <a:gd name="T1" fmla="*/ 0 h 1613"/>
                <a:gd name="T2" fmla="*/ 1610 w 2011"/>
                <a:gd name="T3" fmla="*/ 0 h 1613"/>
                <a:gd name="T4" fmla="*/ 2011 w 2011"/>
                <a:gd name="T5" fmla="*/ 402 h 1613"/>
                <a:gd name="T6" fmla="*/ 1006 w 2011"/>
                <a:gd name="T7" fmla="*/ 1613 h 1613"/>
                <a:gd name="T8" fmla="*/ 0 w 2011"/>
                <a:gd name="T9" fmla="*/ 402 h 1613"/>
                <a:gd name="T10" fmla="*/ 403 w 2011"/>
                <a:gd name="T11" fmla="*/ 0 h 1613"/>
              </a:gdLst>
              <a:ahLst/>
              <a:cxnLst>
                <a:cxn ang="0">
                  <a:pos x="T0" y="T1"/>
                </a:cxn>
                <a:cxn ang="0">
                  <a:pos x="T2" y="T3"/>
                </a:cxn>
                <a:cxn ang="0">
                  <a:pos x="T4" y="T5"/>
                </a:cxn>
                <a:cxn ang="0">
                  <a:pos x="T6" y="T7"/>
                </a:cxn>
                <a:cxn ang="0">
                  <a:pos x="T8" y="T9"/>
                </a:cxn>
                <a:cxn ang="0">
                  <a:pos x="T10" y="T11"/>
                </a:cxn>
              </a:cxnLst>
              <a:rect l="0" t="0" r="r" b="b"/>
              <a:pathLst>
                <a:path w="2011" h="1613">
                  <a:moveTo>
                    <a:pt x="403" y="0"/>
                  </a:moveTo>
                  <a:lnTo>
                    <a:pt x="1610" y="0"/>
                  </a:lnTo>
                  <a:lnTo>
                    <a:pt x="2011" y="402"/>
                  </a:lnTo>
                  <a:lnTo>
                    <a:pt x="1006" y="1613"/>
                  </a:lnTo>
                  <a:lnTo>
                    <a:pt x="0" y="402"/>
                  </a:lnTo>
                  <a:lnTo>
                    <a:pt x="403" y="0"/>
                  </a:lnTo>
                  <a:close/>
                </a:path>
              </a:pathLst>
            </a:custGeom>
            <a:noFill/>
            <a:ln w="80963">
              <a:solidFill>
                <a:srgbClr val="0B172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64"/>
            <p:cNvSpPr>
              <a:spLocks/>
            </p:cNvSpPr>
            <p:nvPr/>
          </p:nvSpPr>
          <p:spPr bwMode="auto">
            <a:xfrm>
              <a:off x="2913063" y="1300163"/>
              <a:ext cx="1012825" cy="1643063"/>
            </a:xfrm>
            <a:custGeom>
              <a:avLst/>
              <a:gdLst>
                <a:gd name="T0" fmla="*/ 82 w 1277"/>
                <a:gd name="T1" fmla="*/ 2071 h 2071"/>
                <a:gd name="T2" fmla="*/ 59 w 1277"/>
                <a:gd name="T3" fmla="*/ 1986 h 2071"/>
                <a:gd name="T4" fmla="*/ 26 w 1277"/>
                <a:gd name="T5" fmla="*/ 1820 h 2071"/>
                <a:gd name="T6" fmla="*/ 6 w 1277"/>
                <a:gd name="T7" fmla="*/ 1656 h 2071"/>
                <a:gd name="T8" fmla="*/ 0 w 1277"/>
                <a:gd name="T9" fmla="*/ 1496 h 2071"/>
                <a:gd name="T10" fmla="*/ 9 w 1277"/>
                <a:gd name="T11" fmla="*/ 1340 h 2071"/>
                <a:gd name="T12" fmla="*/ 33 w 1277"/>
                <a:gd name="T13" fmla="*/ 1187 h 2071"/>
                <a:gd name="T14" fmla="*/ 74 w 1277"/>
                <a:gd name="T15" fmla="*/ 1040 h 2071"/>
                <a:gd name="T16" fmla="*/ 128 w 1277"/>
                <a:gd name="T17" fmla="*/ 898 h 2071"/>
                <a:gd name="T18" fmla="*/ 199 w 1277"/>
                <a:gd name="T19" fmla="*/ 762 h 2071"/>
                <a:gd name="T20" fmla="*/ 287 w 1277"/>
                <a:gd name="T21" fmla="*/ 634 h 2071"/>
                <a:gd name="T22" fmla="*/ 391 w 1277"/>
                <a:gd name="T23" fmla="*/ 512 h 2071"/>
                <a:gd name="T24" fmla="*/ 512 w 1277"/>
                <a:gd name="T25" fmla="*/ 398 h 2071"/>
                <a:gd name="T26" fmla="*/ 651 w 1277"/>
                <a:gd name="T27" fmla="*/ 293 h 2071"/>
                <a:gd name="T28" fmla="*/ 808 w 1277"/>
                <a:gd name="T29" fmla="*/ 196 h 2071"/>
                <a:gd name="T30" fmla="*/ 981 w 1277"/>
                <a:gd name="T31" fmla="*/ 110 h 2071"/>
                <a:gd name="T32" fmla="*/ 1173 w 1277"/>
                <a:gd name="T33" fmla="*/ 33 h 2071"/>
                <a:gd name="T34" fmla="*/ 1277 w 1277"/>
                <a:gd name="T35" fmla="*/ 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7" h="2071">
                  <a:moveTo>
                    <a:pt x="82" y="2071"/>
                  </a:moveTo>
                  <a:lnTo>
                    <a:pt x="59" y="1986"/>
                  </a:lnTo>
                  <a:lnTo>
                    <a:pt x="26" y="1820"/>
                  </a:lnTo>
                  <a:lnTo>
                    <a:pt x="6" y="1656"/>
                  </a:lnTo>
                  <a:lnTo>
                    <a:pt x="0" y="1496"/>
                  </a:lnTo>
                  <a:lnTo>
                    <a:pt x="9" y="1340"/>
                  </a:lnTo>
                  <a:lnTo>
                    <a:pt x="33" y="1187"/>
                  </a:lnTo>
                  <a:lnTo>
                    <a:pt x="74" y="1040"/>
                  </a:lnTo>
                  <a:lnTo>
                    <a:pt x="128" y="898"/>
                  </a:lnTo>
                  <a:lnTo>
                    <a:pt x="199" y="762"/>
                  </a:lnTo>
                  <a:lnTo>
                    <a:pt x="287" y="634"/>
                  </a:lnTo>
                  <a:lnTo>
                    <a:pt x="391" y="512"/>
                  </a:lnTo>
                  <a:lnTo>
                    <a:pt x="512" y="398"/>
                  </a:lnTo>
                  <a:lnTo>
                    <a:pt x="651" y="293"/>
                  </a:lnTo>
                  <a:lnTo>
                    <a:pt x="808" y="196"/>
                  </a:lnTo>
                  <a:lnTo>
                    <a:pt x="981" y="110"/>
                  </a:lnTo>
                  <a:lnTo>
                    <a:pt x="1173" y="33"/>
                  </a:lnTo>
                  <a:lnTo>
                    <a:pt x="1277" y="0"/>
                  </a:lnTo>
                </a:path>
              </a:pathLst>
            </a:custGeom>
            <a:noFill/>
            <a:ln w="31750">
              <a:solidFill>
                <a:schemeClr val="accent2"/>
              </a:solidFill>
              <a:prstDash val="solid"/>
              <a:round/>
              <a:headEnd type="none" w="lg" len="lg"/>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67"/>
            <p:cNvSpPr>
              <a:spLocks/>
            </p:cNvSpPr>
            <p:nvPr/>
          </p:nvSpPr>
          <p:spPr bwMode="auto">
            <a:xfrm>
              <a:off x="4486276" y="1304925"/>
              <a:ext cx="996950" cy="1643063"/>
            </a:xfrm>
            <a:custGeom>
              <a:avLst/>
              <a:gdLst>
                <a:gd name="T0" fmla="*/ 0 w 1255"/>
                <a:gd name="T1" fmla="*/ 0 h 2071"/>
                <a:gd name="T2" fmla="*/ 96 w 1255"/>
                <a:gd name="T3" fmla="*/ 30 h 2071"/>
                <a:gd name="T4" fmla="*/ 274 w 1255"/>
                <a:gd name="T5" fmla="*/ 97 h 2071"/>
                <a:gd name="T6" fmla="*/ 436 w 1255"/>
                <a:gd name="T7" fmla="*/ 174 h 2071"/>
                <a:gd name="T8" fmla="*/ 584 w 1255"/>
                <a:gd name="T9" fmla="*/ 260 h 2071"/>
                <a:gd name="T10" fmla="*/ 716 w 1255"/>
                <a:gd name="T11" fmla="*/ 357 h 2071"/>
                <a:gd name="T12" fmla="*/ 833 w 1255"/>
                <a:gd name="T13" fmla="*/ 463 h 2071"/>
                <a:gd name="T14" fmla="*/ 935 w 1255"/>
                <a:gd name="T15" fmla="*/ 578 h 2071"/>
                <a:gd name="T16" fmla="*/ 1024 w 1255"/>
                <a:gd name="T17" fmla="*/ 702 h 2071"/>
                <a:gd name="T18" fmla="*/ 1098 w 1255"/>
                <a:gd name="T19" fmla="*/ 835 h 2071"/>
                <a:gd name="T20" fmla="*/ 1157 w 1255"/>
                <a:gd name="T21" fmla="*/ 975 h 2071"/>
                <a:gd name="T22" fmla="*/ 1202 w 1255"/>
                <a:gd name="T23" fmla="*/ 1124 h 2071"/>
                <a:gd name="T24" fmla="*/ 1234 w 1255"/>
                <a:gd name="T25" fmla="*/ 1280 h 2071"/>
                <a:gd name="T26" fmla="*/ 1252 w 1255"/>
                <a:gd name="T27" fmla="*/ 1444 h 2071"/>
                <a:gd name="T28" fmla="*/ 1255 w 1255"/>
                <a:gd name="T29" fmla="*/ 1614 h 2071"/>
                <a:gd name="T30" fmla="*/ 1246 w 1255"/>
                <a:gd name="T31" fmla="*/ 1792 h 2071"/>
                <a:gd name="T32" fmla="*/ 1223 w 1255"/>
                <a:gd name="T33" fmla="*/ 1977 h 2071"/>
                <a:gd name="T34" fmla="*/ 1207 w 1255"/>
                <a:gd name="T35" fmla="*/ 2071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5" h="2071">
                  <a:moveTo>
                    <a:pt x="0" y="0"/>
                  </a:moveTo>
                  <a:lnTo>
                    <a:pt x="96" y="30"/>
                  </a:lnTo>
                  <a:lnTo>
                    <a:pt x="274" y="97"/>
                  </a:lnTo>
                  <a:lnTo>
                    <a:pt x="436" y="174"/>
                  </a:lnTo>
                  <a:lnTo>
                    <a:pt x="584" y="260"/>
                  </a:lnTo>
                  <a:lnTo>
                    <a:pt x="716" y="357"/>
                  </a:lnTo>
                  <a:lnTo>
                    <a:pt x="833" y="463"/>
                  </a:lnTo>
                  <a:lnTo>
                    <a:pt x="935" y="578"/>
                  </a:lnTo>
                  <a:lnTo>
                    <a:pt x="1024" y="702"/>
                  </a:lnTo>
                  <a:lnTo>
                    <a:pt x="1098" y="835"/>
                  </a:lnTo>
                  <a:lnTo>
                    <a:pt x="1157" y="975"/>
                  </a:lnTo>
                  <a:lnTo>
                    <a:pt x="1202" y="1124"/>
                  </a:lnTo>
                  <a:lnTo>
                    <a:pt x="1234" y="1280"/>
                  </a:lnTo>
                  <a:lnTo>
                    <a:pt x="1252" y="1444"/>
                  </a:lnTo>
                  <a:lnTo>
                    <a:pt x="1255" y="1614"/>
                  </a:lnTo>
                  <a:lnTo>
                    <a:pt x="1246" y="1792"/>
                  </a:lnTo>
                  <a:lnTo>
                    <a:pt x="1223" y="1977"/>
                  </a:lnTo>
                  <a:lnTo>
                    <a:pt x="1207" y="2071"/>
                  </a:lnTo>
                </a:path>
              </a:pathLst>
            </a:custGeom>
            <a:noFill/>
            <a:ln w="31750">
              <a:solidFill>
                <a:srgbClr val="FFFFFF"/>
              </a:solidFill>
              <a:prstDash val="solid"/>
              <a:round/>
              <a:headEnd type="none" w="lg" len="lg"/>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71"/>
            <p:cNvSpPr>
              <a:spLocks noEditPoints="1"/>
            </p:cNvSpPr>
            <p:nvPr/>
          </p:nvSpPr>
          <p:spPr bwMode="auto">
            <a:xfrm>
              <a:off x="2852738" y="2978150"/>
              <a:ext cx="477838" cy="479425"/>
            </a:xfrm>
            <a:custGeom>
              <a:avLst/>
              <a:gdLst>
                <a:gd name="T0" fmla="*/ 302 w 604"/>
                <a:gd name="T1" fmla="*/ 0 h 605"/>
                <a:gd name="T2" fmla="*/ 272 w 604"/>
                <a:gd name="T3" fmla="*/ 0 h 605"/>
                <a:gd name="T4" fmla="*/ 213 w 604"/>
                <a:gd name="T5" fmla="*/ 12 h 605"/>
                <a:gd name="T6" fmla="*/ 159 w 604"/>
                <a:gd name="T7" fmla="*/ 36 h 605"/>
                <a:gd name="T8" fmla="*/ 110 w 604"/>
                <a:gd name="T9" fmla="*/ 68 h 605"/>
                <a:gd name="T10" fmla="*/ 70 w 604"/>
                <a:gd name="T11" fmla="*/ 109 h 605"/>
                <a:gd name="T12" fmla="*/ 36 w 604"/>
                <a:gd name="T13" fmla="*/ 157 h 605"/>
                <a:gd name="T14" fmla="*/ 14 w 604"/>
                <a:gd name="T15" fmla="*/ 212 h 605"/>
                <a:gd name="T16" fmla="*/ 2 w 604"/>
                <a:gd name="T17" fmla="*/ 271 h 605"/>
                <a:gd name="T18" fmla="*/ 0 w 604"/>
                <a:gd name="T19" fmla="*/ 303 h 605"/>
                <a:gd name="T20" fmla="*/ 2 w 604"/>
                <a:gd name="T21" fmla="*/ 333 h 605"/>
                <a:gd name="T22" fmla="*/ 14 w 604"/>
                <a:gd name="T23" fmla="*/ 392 h 605"/>
                <a:gd name="T24" fmla="*/ 36 w 604"/>
                <a:gd name="T25" fmla="*/ 446 h 605"/>
                <a:gd name="T26" fmla="*/ 70 w 604"/>
                <a:gd name="T27" fmla="*/ 495 h 605"/>
                <a:gd name="T28" fmla="*/ 110 w 604"/>
                <a:gd name="T29" fmla="*/ 536 h 605"/>
                <a:gd name="T30" fmla="*/ 159 w 604"/>
                <a:gd name="T31" fmla="*/ 569 h 605"/>
                <a:gd name="T32" fmla="*/ 213 w 604"/>
                <a:gd name="T33" fmla="*/ 592 h 605"/>
                <a:gd name="T34" fmla="*/ 272 w 604"/>
                <a:gd name="T35" fmla="*/ 604 h 605"/>
                <a:gd name="T36" fmla="*/ 302 w 604"/>
                <a:gd name="T37" fmla="*/ 605 h 605"/>
                <a:gd name="T38" fmla="*/ 334 w 604"/>
                <a:gd name="T39" fmla="*/ 604 h 605"/>
                <a:gd name="T40" fmla="*/ 393 w 604"/>
                <a:gd name="T41" fmla="*/ 592 h 605"/>
                <a:gd name="T42" fmla="*/ 447 w 604"/>
                <a:gd name="T43" fmla="*/ 569 h 605"/>
                <a:gd name="T44" fmla="*/ 495 w 604"/>
                <a:gd name="T45" fmla="*/ 536 h 605"/>
                <a:gd name="T46" fmla="*/ 536 w 604"/>
                <a:gd name="T47" fmla="*/ 495 h 605"/>
                <a:gd name="T48" fmla="*/ 568 w 604"/>
                <a:gd name="T49" fmla="*/ 446 h 605"/>
                <a:gd name="T50" fmla="*/ 590 w 604"/>
                <a:gd name="T51" fmla="*/ 392 h 605"/>
                <a:gd name="T52" fmla="*/ 602 w 604"/>
                <a:gd name="T53" fmla="*/ 333 h 605"/>
                <a:gd name="T54" fmla="*/ 604 w 604"/>
                <a:gd name="T55" fmla="*/ 303 h 605"/>
                <a:gd name="T56" fmla="*/ 602 w 604"/>
                <a:gd name="T57" fmla="*/ 271 h 605"/>
                <a:gd name="T58" fmla="*/ 590 w 604"/>
                <a:gd name="T59" fmla="*/ 212 h 605"/>
                <a:gd name="T60" fmla="*/ 568 w 604"/>
                <a:gd name="T61" fmla="*/ 157 h 605"/>
                <a:gd name="T62" fmla="*/ 536 w 604"/>
                <a:gd name="T63" fmla="*/ 109 h 605"/>
                <a:gd name="T64" fmla="*/ 495 w 604"/>
                <a:gd name="T65" fmla="*/ 68 h 605"/>
                <a:gd name="T66" fmla="*/ 447 w 604"/>
                <a:gd name="T67" fmla="*/ 36 h 605"/>
                <a:gd name="T68" fmla="*/ 393 w 604"/>
                <a:gd name="T69" fmla="*/ 12 h 605"/>
                <a:gd name="T70" fmla="*/ 334 w 604"/>
                <a:gd name="T71" fmla="*/ 0 h 605"/>
                <a:gd name="T72" fmla="*/ 302 w 604"/>
                <a:gd name="T73" fmla="*/ 0 h 605"/>
                <a:gd name="T74" fmla="*/ 420 w 604"/>
                <a:gd name="T75" fmla="*/ 113 h 605"/>
                <a:gd name="T76" fmla="*/ 420 w 604"/>
                <a:gd name="T77" fmla="*/ 365 h 605"/>
                <a:gd name="T78" fmla="*/ 184 w 604"/>
                <a:gd name="T79" fmla="*/ 483 h 605"/>
                <a:gd name="T80" fmla="*/ 184 w 604"/>
                <a:gd name="T81" fmla="*/ 231 h 605"/>
                <a:gd name="T82" fmla="*/ 420 w 604"/>
                <a:gd name="T83" fmla="*/ 113 h 605"/>
                <a:gd name="T84" fmla="*/ 243 w 604"/>
                <a:gd name="T85" fmla="*/ 268 h 605"/>
                <a:gd name="T86" fmla="*/ 243 w 604"/>
                <a:gd name="T87" fmla="*/ 387 h 605"/>
                <a:gd name="T88" fmla="*/ 361 w 604"/>
                <a:gd name="T89" fmla="*/ 327 h 605"/>
                <a:gd name="T90" fmla="*/ 243 w 604"/>
                <a:gd name="T91" fmla="*/ 26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5">
                  <a:moveTo>
                    <a:pt x="302" y="0"/>
                  </a:moveTo>
                  <a:lnTo>
                    <a:pt x="272" y="0"/>
                  </a:lnTo>
                  <a:lnTo>
                    <a:pt x="213" y="12"/>
                  </a:lnTo>
                  <a:lnTo>
                    <a:pt x="159" y="36"/>
                  </a:lnTo>
                  <a:lnTo>
                    <a:pt x="110" y="68"/>
                  </a:lnTo>
                  <a:lnTo>
                    <a:pt x="70" y="109"/>
                  </a:lnTo>
                  <a:lnTo>
                    <a:pt x="36" y="157"/>
                  </a:lnTo>
                  <a:lnTo>
                    <a:pt x="14" y="212"/>
                  </a:lnTo>
                  <a:lnTo>
                    <a:pt x="2" y="271"/>
                  </a:lnTo>
                  <a:lnTo>
                    <a:pt x="0" y="303"/>
                  </a:lnTo>
                  <a:lnTo>
                    <a:pt x="2" y="333"/>
                  </a:lnTo>
                  <a:lnTo>
                    <a:pt x="14" y="392"/>
                  </a:lnTo>
                  <a:lnTo>
                    <a:pt x="36" y="446"/>
                  </a:lnTo>
                  <a:lnTo>
                    <a:pt x="70" y="495"/>
                  </a:lnTo>
                  <a:lnTo>
                    <a:pt x="110" y="536"/>
                  </a:lnTo>
                  <a:lnTo>
                    <a:pt x="159" y="569"/>
                  </a:lnTo>
                  <a:lnTo>
                    <a:pt x="213" y="592"/>
                  </a:lnTo>
                  <a:lnTo>
                    <a:pt x="272" y="604"/>
                  </a:lnTo>
                  <a:lnTo>
                    <a:pt x="302" y="605"/>
                  </a:lnTo>
                  <a:lnTo>
                    <a:pt x="334" y="604"/>
                  </a:lnTo>
                  <a:lnTo>
                    <a:pt x="393" y="592"/>
                  </a:lnTo>
                  <a:lnTo>
                    <a:pt x="447" y="569"/>
                  </a:lnTo>
                  <a:lnTo>
                    <a:pt x="495" y="536"/>
                  </a:lnTo>
                  <a:lnTo>
                    <a:pt x="536" y="495"/>
                  </a:lnTo>
                  <a:lnTo>
                    <a:pt x="568" y="446"/>
                  </a:lnTo>
                  <a:lnTo>
                    <a:pt x="590" y="392"/>
                  </a:lnTo>
                  <a:lnTo>
                    <a:pt x="602" y="333"/>
                  </a:lnTo>
                  <a:lnTo>
                    <a:pt x="604" y="303"/>
                  </a:lnTo>
                  <a:lnTo>
                    <a:pt x="602" y="271"/>
                  </a:lnTo>
                  <a:lnTo>
                    <a:pt x="590" y="212"/>
                  </a:lnTo>
                  <a:lnTo>
                    <a:pt x="568" y="157"/>
                  </a:lnTo>
                  <a:lnTo>
                    <a:pt x="536" y="109"/>
                  </a:lnTo>
                  <a:lnTo>
                    <a:pt x="495" y="68"/>
                  </a:lnTo>
                  <a:lnTo>
                    <a:pt x="447" y="36"/>
                  </a:lnTo>
                  <a:lnTo>
                    <a:pt x="393" y="12"/>
                  </a:lnTo>
                  <a:lnTo>
                    <a:pt x="334" y="0"/>
                  </a:lnTo>
                  <a:lnTo>
                    <a:pt x="302" y="0"/>
                  </a:lnTo>
                  <a:close/>
                  <a:moveTo>
                    <a:pt x="420" y="113"/>
                  </a:moveTo>
                  <a:lnTo>
                    <a:pt x="420" y="365"/>
                  </a:lnTo>
                  <a:lnTo>
                    <a:pt x="184" y="483"/>
                  </a:lnTo>
                  <a:lnTo>
                    <a:pt x="184" y="231"/>
                  </a:lnTo>
                  <a:lnTo>
                    <a:pt x="420" y="113"/>
                  </a:lnTo>
                  <a:close/>
                  <a:moveTo>
                    <a:pt x="243" y="268"/>
                  </a:moveTo>
                  <a:lnTo>
                    <a:pt x="243" y="387"/>
                  </a:lnTo>
                  <a:lnTo>
                    <a:pt x="361" y="327"/>
                  </a:lnTo>
                  <a:lnTo>
                    <a:pt x="243" y="26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2"/>
            <p:cNvSpPr>
              <a:spLocks noEditPoints="1"/>
            </p:cNvSpPr>
            <p:nvPr/>
          </p:nvSpPr>
          <p:spPr bwMode="auto">
            <a:xfrm>
              <a:off x="5084763" y="2973388"/>
              <a:ext cx="479425" cy="481013"/>
            </a:xfrm>
            <a:custGeom>
              <a:avLst/>
              <a:gdLst>
                <a:gd name="T0" fmla="*/ 272 w 604"/>
                <a:gd name="T1" fmla="*/ 2 h 606"/>
                <a:gd name="T2" fmla="*/ 158 w 604"/>
                <a:gd name="T3" fmla="*/ 37 h 606"/>
                <a:gd name="T4" fmla="*/ 69 w 604"/>
                <a:gd name="T5" fmla="*/ 111 h 606"/>
                <a:gd name="T6" fmla="*/ 14 w 604"/>
                <a:gd name="T7" fmla="*/ 212 h 606"/>
                <a:gd name="T8" fmla="*/ 0 w 604"/>
                <a:gd name="T9" fmla="*/ 303 h 606"/>
                <a:gd name="T10" fmla="*/ 14 w 604"/>
                <a:gd name="T11" fmla="*/ 394 h 606"/>
                <a:gd name="T12" fmla="*/ 69 w 604"/>
                <a:gd name="T13" fmla="*/ 495 h 606"/>
                <a:gd name="T14" fmla="*/ 158 w 604"/>
                <a:gd name="T15" fmla="*/ 569 h 606"/>
                <a:gd name="T16" fmla="*/ 272 w 604"/>
                <a:gd name="T17" fmla="*/ 604 h 606"/>
                <a:gd name="T18" fmla="*/ 334 w 604"/>
                <a:gd name="T19" fmla="*/ 604 h 606"/>
                <a:gd name="T20" fmla="*/ 447 w 604"/>
                <a:gd name="T21" fmla="*/ 569 h 606"/>
                <a:gd name="T22" fmla="*/ 536 w 604"/>
                <a:gd name="T23" fmla="*/ 495 h 606"/>
                <a:gd name="T24" fmla="*/ 592 w 604"/>
                <a:gd name="T25" fmla="*/ 394 h 606"/>
                <a:gd name="T26" fmla="*/ 604 w 604"/>
                <a:gd name="T27" fmla="*/ 303 h 606"/>
                <a:gd name="T28" fmla="*/ 592 w 604"/>
                <a:gd name="T29" fmla="*/ 212 h 606"/>
                <a:gd name="T30" fmla="*/ 536 w 604"/>
                <a:gd name="T31" fmla="*/ 111 h 606"/>
                <a:gd name="T32" fmla="*/ 447 w 604"/>
                <a:gd name="T33" fmla="*/ 37 h 606"/>
                <a:gd name="T34" fmla="*/ 334 w 604"/>
                <a:gd name="T35" fmla="*/ 2 h 606"/>
                <a:gd name="T36" fmla="*/ 143 w 604"/>
                <a:gd name="T37" fmla="*/ 150 h 606"/>
                <a:gd name="T38" fmla="*/ 474 w 604"/>
                <a:gd name="T39" fmla="*/ 152 h 606"/>
                <a:gd name="T40" fmla="*/ 492 w 604"/>
                <a:gd name="T41" fmla="*/ 170 h 606"/>
                <a:gd name="T42" fmla="*/ 493 w 604"/>
                <a:gd name="T43" fmla="*/ 398 h 606"/>
                <a:gd name="T44" fmla="*/ 483 w 604"/>
                <a:gd name="T45" fmla="*/ 421 h 606"/>
                <a:gd name="T46" fmla="*/ 462 w 604"/>
                <a:gd name="T47" fmla="*/ 430 h 606"/>
                <a:gd name="T48" fmla="*/ 353 w 604"/>
                <a:gd name="T49" fmla="*/ 438 h 606"/>
                <a:gd name="T50" fmla="*/ 359 w 604"/>
                <a:gd name="T51" fmla="*/ 453 h 606"/>
                <a:gd name="T52" fmla="*/ 365 w 604"/>
                <a:gd name="T53" fmla="*/ 465 h 606"/>
                <a:gd name="T54" fmla="*/ 365 w 604"/>
                <a:gd name="T55" fmla="*/ 474 h 606"/>
                <a:gd name="T56" fmla="*/ 358 w 604"/>
                <a:gd name="T57" fmla="*/ 480 h 606"/>
                <a:gd name="T58" fmla="*/ 252 w 604"/>
                <a:gd name="T59" fmla="*/ 482 h 606"/>
                <a:gd name="T60" fmla="*/ 243 w 604"/>
                <a:gd name="T61" fmla="*/ 477 h 606"/>
                <a:gd name="T62" fmla="*/ 238 w 604"/>
                <a:gd name="T63" fmla="*/ 468 h 606"/>
                <a:gd name="T64" fmla="*/ 241 w 604"/>
                <a:gd name="T65" fmla="*/ 460 h 606"/>
                <a:gd name="T66" fmla="*/ 249 w 604"/>
                <a:gd name="T67" fmla="*/ 445 h 606"/>
                <a:gd name="T68" fmla="*/ 252 w 604"/>
                <a:gd name="T69" fmla="*/ 430 h 606"/>
                <a:gd name="T70" fmla="*/ 131 w 604"/>
                <a:gd name="T71" fmla="*/ 429 h 606"/>
                <a:gd name="T72" fmla="*/ 113 w 604"/>
                <a:gd name="T73" fmla="*/ 410 h 606"/>
                <a:gd name="T74" fmla="*/ 112 w 604"/>
                <a:gd name="T75" fmla="*/ 182 h 606"/>
                <a:gd name="T76" fmla="*/ 121 w 604"/>
                <a:gd name="T77" fmla="*/ 159 h 606"/>
                <a:gd name="T78" fmla="*/ 143 w 604"/>
                <a:gd name="T79" fmla="*/ 150 h 606"/>
                <a:gd name="T80" fmla="*/ 142 w 604"/>
                <a:gd name="T81" fmla="*/ 176 h 606"/>
                <a:gd name="T82" fmla="*/ 137 w 604"/>
                <a:gd name="T83" fmla="*/ 179 h 606"/>
                <a:gd name="T84" fmla="*/ 137 w 604"/>
                <a:gd name="T85" fmla="*/ 347 h 606"/>
                <a:gd name="T86" fmla="*/ 139 w 604"/>
                <a:gd name="T87" fmla="*/ 351 h 606"/>
                <a:gd name="T88" fmla="*/ 143 w 604"/>
                <a:gd name="T89" fmla="*/ 354 h 606"/>
                <a:gd name="T90" fmla="*/ 463 w 604"/>
                <a:gd name="T91" fmla="*/ 353 h 606"/>
                <a:gd name="T92" fmla="*/ 468 w 604"/>
                <a:gd name="T93" fmla="*/ 350 h 606"/>
                <a:gd name="T94" fmla="*/ 468 w 604"/>
                <a:gd name="T95" fmla="*/ 182 h 606"/>
                <a:gd name="T96" fmla="*/ 466 w 604"/>
                <a:gd name="T97" fmla="*/ 177 h 606"/>
                <a:gd name="T98" fmla="*/ 462 w 604"/>
                <a:gd name="T99" fmla="*/ 17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4" h="606">
                  <a:moveTo>
                    <a:pt x="302" y="0"/>
                  </a:moveTo>
                  <a:lnTo>
                    <a:pt x="272" y="2"/>
                  </a:lnTo>
                  <a:lnTo>
                    <a:pt x="213" y="14"/>
                  </a:lnTo>
                  <a:lnTo>
                    <a:pt x="158" y="37"/>
                  </a:lnTo>
                  <a:lnTo>
                    <a:pt x="110" y="69"/>
                  </a:lnTo>
                  <a:lnTo>
                    <a:pt x="69" y="111"/>
                  </a:lnTo>
                  <a:lnTo>
                    <a:pt x="36" y="158"/>
                  </a:lnTo>
                  <a:lnTo>
                    <a:pt x="14" y="212"/>
                  </a:lnTo>
                  <a:lnTo>
                    <a:pt x="2" y="271"/>
                  </a:lnTo>
                  <a:lnTo>
                    <a:pt x="0" y="303"/>
                  </a:lnTo>
                  <a:lnTo>
                    <a:pt x="2" y="333"/>
                  </a:lnTo>
                  <a:lnTo>
                    <a:pt x="14" y="394"/>
                  </a:lnTo>
                  <a:lnTo>
                    <a:pt x="36" y="447"/>
                  </a:lnTo>
                  <a:lnTo>
                    <a:pt x="69" y="495"/>
                  </a:lnTo>
                  <a:lnTo>
                    <a:pt x="110" y="536"/>
                  </a:lnTo>
                  <a:lnTo>
                    <a:pt x="158" y="569"/>
                  </a:lnTo>
                  <a:lnTo>
                    <a:pt x="213" y="592"/>
                  </a:lnTo>
                  <a:lnTo>
                    <a:pt x="272" y="604"/>
                  </a:lnTo>
                  <a:lnTo>
                    <a:pt x="302" y="606"/>
                  </a:lnTo>
                  <a:lnTo>
                    <a:pt x="334" y="604"/>
                  </a:lnTo>
                  <a:lnTo>
                    <a:pt x="392" y="592"/>
                  </a:lnTo>
                  <a:lnTo>
                    <a:pt x="447" y="569"/>
                  </a:lnTo>
                  <a:lnTo>
                    <a:pt x="495" y="536"/>
                  </a:lnTo>
                  <a:lnTo>
                    <a:pt x="536" y="495"/>
                  </a:lnTo>
                  <a:lnTo>
                    <a:pt x="569" y="447"/>
                  </a:lnTo>
                  <a:lnTo>
                    <a:pt x="592" y="394"/>
                  </a:lnTo>
                  <a:lnTo>
                    <a:pt x="604" y="333"/>
                  </a:lnTo>
                  <a:lnTo>
                    <a:pt x="604" y="303"/>
                  </a:lnTo>
                  <a:lnTo>
                    <a:pt x="604" y="271"/>
                  </a:lnTo>
                  <a:lnTo>
                    <a:pt x="592" y="212"/>
                  </a:lnTo>
                  <a:lnTo>
                    <a:pt x="569" y="158"/>
                  </a:lnTo>
                  <a:lnTo>
                    <a:pt x="536" y="111"/>
                  </a:lnTo>
                  <a:lnTo>
                    <a:pt x="495" y="69"/>
                  </a:lnTo>
                  <a:lnTo>
                    <a:pt x="447" y="37"/>
                  </a:lnTo>
                  <a:lnTo>
                    <a:pt x="392" y="14"/>
                  </a:lnTo>
                  <a:lnTo>
                    <a:pt x="334" y="2"/>
                  </a:lnTo>
                  <a:lnTo>
                    <a:pt x="302" y="0"/>
                  </a:lnTo>
                  <a:close/>
                  <a:moveTo>
                    <a:pt x="143" y="150"/>
                  </a:moveTo>
                  <a:lnTo>
                    <a:pt x="462" y="150"/>
                  </a:lnTo>
                  <a:lnTo>
                    <a:pt x="474" y="152"/>
                  </a:lnTo>
                  <a:lnTo>
                    <a:pt x="483" y="159"/>
                  </a:lnTo>
                  <a:lnTo>
                    <a:pt x="492" y="170"/>
                  </a:lnTo>
                  <a:lnTo>
                    <a:pt x="493" y="182"/>
                  </a:lnTo>
                  <a:lnTo>
                    <a:pt x="493" y="398"/>
                  </a:lnTo>
                  <a:lnTo>
                    <a:pt x="492" y="410"/>
                  </a:lnTo>
                  <a:lnTo>
                    <a:pt x="483" y="421"/>
                  </a:lnTo>
                  <a:lnTo>
                    <a:pt x="474" y="429"/>
                  </a:lnTo>
                  <a:lnTo>
                    <a:pt x="462" y="430"/>
                  </a:lnTo>
                  <a:lnTo>
                    <a:pt x="353" y="430"/>
                  </a:lnTo>
                  <a:lnTo>
                    <a:pt x="353" y="438"/>
                  </a:lnTo>
                  <a:lnTo>
                    <a:pt x="356" y="445"/>
                  </a:lnTo>
                  <a:lnTo>
                    <a:pt x="359" y="453"/>
                  </a:lnTo>
                  <a:lnTo>
                    <a:pt x="362" y="460"/>
                  </a:lnTo>
                  <a:lnTo>
                    <a:pt x="365" y="465"/>
                  </a:lnTo>
                  <a:lnTo>
                    <a:pt x="367" y="468"/>
                  </a:lnTo>
                  <a:lnTo>
                    <a:pt x="365" y="474"/>
                  </a:lnTo>
                  <a:lnTo>
                    <a:pt x="362" y="477"/>
                  </a:lnTo>
                  <a:lnTo>
                    <a:pt x="358" y="480"/>
                  </a:lnTo>
                  <a:lnTo>
                    <a:pt x="353" y="482"/>
                  </a:lnTo>
                  <a:lnTo>
                    <a:pt x="252" y="482"/>
                  </a:lnTo>
                  <a:lnTo>
                    <a:pt x="248" y="480"/>
                  </a:lnTo>
                  <a:lnTo>
                    <a:pt x="243" y="477"/>
                  </a:lnTo>
                  <a:lnTo>
                    <a:pt x="240" y="474"/>
                  </a:lnTo>
                  <a:lnTo>
                    <a:pt x="238" y="468"/>
                  </a:lnTo>
                  <a:lnTo>
                    <a:pt x="240" y="465"/>
                  </a:lnTo>
                  <a:lnTo>
                    <a:pt x="241" y="460"/>
                  </a:lnTo>
                  <a:lnTo>
                    <a:pt x="246" y="453"/>
                  </a:lnTo>
                  <a:lnTo>
                    <a:pt x="249" y="445"/>
                  </a:lnTo>
                  <a:lnTo>
                    <a:pt x="251" y="438"/>
                  </a:lnTo>
                  <a:lnTo>
                    <a:pt x="252" y="430"/>
                  </a:lnTo>
                  <a:lnTo>
                    <a:pt x="143" y="430"/>
                  </a:lnTo>
                  <a:lnTo>
                    <a:pt x="131" y="429"/>
                  </a:lnTo>
                  <a:lnTo>
                    <a:pt x="121" y="421"/>
                  </a:lnTo>
                  <a:lnTo>
                    <a:pt x="113" y="410"/>
                  </a:lnTo>
                  <a:lnTo>
                    <a:pt x="112" y="398"/>
                  </a:lnTo>
                  <a:lnTo>
                    <a:pt x="112" y="182"/>
                  </a:lnTo>
                  <a:lnTo>
                    <a:pt x="113" y="170"/>
                  </a:lnTo>
                  <a:lnTo>
                    <a:pt x="121" y="159"/>
                  </a:lnTo>
                  <a:lnTo>
                    <a:pt x="131" y="152"/>
                  </a:lnTo>
                  <a:lnTo>
                    <a:pt x="143" y="150"/>
                  </a:lnTo>
                  <a:close/>
                  <a:moveTo>
                    <a:pt x="143" y="176"/>
                  </a:moveTo>
                  <a:lnTo>
                    <a:pt x="142" y="176"/>
                  </a:lnTo>
                  <a:lnTo>
                    <a:pt x="139" y="177"/>
                  </a:lnTo>
                  <a:lnTo>
                    <a:pt x="137" y="179"/>
                  </a:lnTo>
                  <a:lnTo>
                    <a:pt x="137" y="182"/>
                  </a:lnTo>
                  <a:lnTo>
                    <a:pt x="137" y="347"/>
                  </a:lnTo>
                  <a:lnTo>
                    <a:pt x="137" y="350"/>
                  </a:lnTo>
                  <a:lnTo>
                    <a:pt x="139" y="351"/>
                  </a:lnTo>
                  <a:lnTo>
                    <a:pt x="142" y="353"/>
                  </a:lnTo>
                  <a:lnTo>
                    <a:pt x="143" y="354"/>
                  </a:lnTo>
                  <a:lnTo>
                    <a:pt x="462" y="354"/>
                  </a:lnTo>
                  <a:lnTo>
                    <a:pt x="463" y="353"/>
                  </a:lnTo>
                  <a:lnTo>
                    <a:pt x="466" y="351"/>
                  </a:lnTo>
                  <a:lnTo>
                    <a:pt x="468" y="350"/>
                  </a:lnTo>
                  <a:lnTo>
                    <a:pt x="468" y="347"/>
                  </a:lnTo>
                  <a:lnTo>
                    <a:pt x="468" y="182"/>
                  </a:lnTo>
                  <a:lnTo>
                    <a:pt x="468" y="179"/>
                  </a:lnTo>
                  <a:lnTo>
                    <a:pt x="466" y="177"/>
                  </a:lnTo>
                  <a:lnTo>
                    <a:pt x="463" y="176"/>
                  </a:lnTo>
                  <a:lnTo>
                    <a:pt x="462" y="176"/>
                  </a:lnTo>
                  <a:lnTo>
                    <a:pt x="143" y="1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6"/>
            <p:cNvSpPr>
              <a:spLocks/>
            </p:cNvSpPr>
            <p:nvPr/>
          </p:nvSpPr>
          <p:spPr bwMode="auto">
            <a:xfrm>
              <a:off x="3286126" y="3436938"/>
              <a:ext cx="1851025" cy="254000"/>
            </a:xfrm>
            <a:custGeom>
              <a:avLst/>
              <a:gdLst>
                <a:gd name="T0" fmla="*/ 2332 w 2332"/>
                <a:gd name="T1" fmla="*/ 0 h 320"/>
                <a:gd name="T2" fmla="*/ 2171 w 2332"/>
                <a:gd name="T3" fmla="*/ 78 h 320"/>
                <a:gd name="T4" fmla="*/ 1942 w 2332"/>
                <a:gd name="T5" fmla="*/ 170 h 320"/>
                <a:gd name="T6" fmla="*/ 1794 w 2332"/>
                <a:gd name="T7" fmla="*/ 220 h 320"/>
                <a:gd name="T8" fmla="*/ 1650 w 2332"/>
                <a:gd name="T9" fmla="*/ 259 h 320"/>
                <a:gd name="T10" fmla="*/ 1509 w 2332"/>
                <a:gd name="T11" fmla="*/ 289 h 320"/>
                <a:gd name="T12" fmla="*/ 1368 w 2332"/>
                <a:gd name="T13" fmla="*/ 309 h 320"/>
                <a:gd name="T14" fmla="*/ 1231 w 2332"/>
                <a:gd name="T15" fmla="*/ 320 h 320"/>
                <a:gd name="T16" fmla="*/ 1094 w 2332"/>
                <a:gd name="T17" fmla="*/ 320 h 320"/>
                <a:gd name="T18" fmla="*/ 955 w 2332"/>
                <a:gd name="T19" fmla="*/ 311 h 320"/>
                <a:gd name="T20" fmla="*/ 816 w 2332"/>
                <a:gd name="T21" fmla="*/ 291 h 320"/>
                <a:gd name="T22" fmla="*/ 676 w 2332"/>
                <a:gd name="T23" fmla="*/ 261 h 320"/>
                <a:gd name="T24" fmla="*/ 532 w 2332"/>
                <a:gd name="T25" fmla="*/ 221 h 320"/>
                <a:gd name="T26" fmla="*/ 386 w 2332"/>
                <a:gd name="T27" fmla="*/ 171 h 320"/>
                <a:gd name="T28" fmla="*/ 158 w 2332"/>
                <a:gd name="T29" fmla="*/ 79 h 320"/>
                <a:gd name="T30" fmla="*/ 0 w 2332"/>
                <a:gd name="T31" fmla="*/ 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2" h="320">
                  <a:moveTo>
                    <a:pt x="2332" y="0"/>
                  </a:moveTo>
                  <a:lnTo>
                    <a:pt x="2171" y="78"/>
                  </a:lnTo>
                  <a:lnTo>
                    <a:pt x="1942" y="170"/>
                  </a:lnTo>
                  <a:lnTo>
                    <a:pt x="1794" y="220"/>
                  </a:lnTo>
                  <a:lnTo>
                    <a:pt x="1650" y="259"/>
                  </a:lnTo>
                  <a:lnTo>
                    <a:pt x="1509" y="289"/>
                  </a:lnTo>
                  <a:lnTo>
                    <a:pt x="1368" y="309"/>
                  </a:lnTo>
                  <a:lnTo>
                    <a:pt x="1231" y="320"/>
                  </a:lnTo>
                  <a:lnTo>
                    <a:pt x="1094" y="320"/>
                  </a:lnTo>
                  <a:lnTo>
                    <a:pt x="955" y="311"/>
                  </a:lnTo>
                  <a:lnTo>
                    <a:pt x="816" y="291"/>
                  </a:lnTo>
                  <a:lnTo>
                    <a:pt x="676" y="261"/>
                  </a:lnTo>
                  <a:lnTo>
                    <a:pt x="532" y="221"/>
                  </a:lnTo>
                  <a:lnTo>
                    <a:pt x="386" y="171"/>
                  </a:lnTo>
                  <a:lnTo>
                    <a:pt x="158" y="79"/>
                  </a:lnTo>
                  <a:lnTo>
                    <a:pt x="0" y="3"/>
                  </a:lnTo>
                </a:path>
              </a:pathLst>
            </a:custGeom>
            <a:noFill/>
            <a:ln w="31750">
              <a:solidFill>
                <a:schemeClr val="tx1"/>
              </a:solidFill>
              <a:prstDash val="solid"/>
              <a:round/>
              <a:headEnd type="none" w="lg" len="lg"/>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9"/>
            <p:cNvSpPr>
              <a:spLocks/>
            </p:cNvSpPr>
            <p:nvPr/>
          </p:nvSpPr>
          <p:spPr bwMode="auto">
            <a:xfrm>
              <a:off x="3408363" y="1935163"/>
              <a:ext cx="1597025" cy="1279525"/>
            </a:xfrm>
            <a:custGeom>
              <a:avLst/>
              <a:gdLst>
                <a:gd name="T0" fmla="*/ 403 w 2011"/>
                <a:gd name="T1" fmla="*/ 0 h 1613"/>
                <a:gd name="T2" fmla="*/ 1610 w 2011"/>
                <a:gd name="T3" fmla="*/ 0 h 1613"/>
                <a:gd name="T4" fmla="*/ 2011 w 2011"/>
                <a:gd name="T5" fmla="*/ 402 h 1613"/>
                <a:gd name="T6" fmla="*/ 1006 w 2011"/>
                <a:gd name="T7" fmla="*/ 1613 h 1613"/>
                <a:gd name="T8" fmla="*/ 0 w 2011"/>
                <a:gd name="T9" fmla="*/ 402 h 1613"/>
                <a:gd name="T10" fmla="*/ 403 w 2011"/>
                <a:gd name="T11" fmla="*/ 0 h 1613"/>
              </a:gdLst>
              <a:ahLst/>
              <a:cxnLst>
                <a:cxn ang="0">
                  <a:pos x="T0" y="T1"/>
                </a:cxn>
                <a:cxn ang="0">
                  <a:pos x="T2" y="T3"/>
                </a:cxn>
                <a:cxn ang="0">
                  <a:pos x="T4" y="T5"/>
                </a:cxn>
                <a:cxn ang="0">
                  <a:pos x="T6" y="T7"/>
                </a:cxn>
                <a:cxn ang="0">
                  <a:pos x="T8" y="T9"/>
                </a:cxn>
                <a:cxn ang="0">
                  <a:pos x="T10" y="T11"/>
                </a:cxn>
              </a:cxnLst>
              <a:rect l="0" t="0" r="r" b="b"/>
              <a:pathLst>
                <a:path w="2011" h="1613">
                  <a:moveTo>
                    <a:pt x="403" y="0"/>
                  </a:moveTo>
                  <a:lnTo>
                    <a:pt x="1610" y="0"/>
                  </a:lnTo>
                  <a:lnTo>
                    <a:pt x="2011" y="402"/>
                  </a:lnTo>
                  <a:lnTo>
                    <a:pt x="1006" y="1613"/>
                  </a:lnTo>
                  <a:lnTo>
                    <a:pt x="0" y="402"/>
                  </a:lnTo>
                  <a:lnTo>
                    <a:pt x="403" y="0"/>
                  </a:lnTo>
                  <a:close/>
                </a:path>
              </a:pathLst>
            </a:custGeom>
            <a:noFill/>
            <a:ln w="381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1077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57200" y="4762503"/>
            <a:ext cx="2895600" cy="273843"/>
          </a:xfrm>
          <a:prstGeom prst="rect">
            <a:avLst/>
          </a:prstGeom>
        </p:spPr>
        <p:txBody>
          <a:bodyPr/>
          <a:lstStyle/>
          <a:p>
            <a:r>
              <a:rPr lang="de-AT" smtClean="0"/>
              <a:t>Samuel Gratzl</a:t>
            </a:r>
            <a:endParaRPr lang="de-AT"/>
          </a:p>
        </p:txBody>
      </p:sp>
      <p:sp>
        <p:nvSpPr>
          <p:cNvPr id="5" name="Foliennummernplatzhalter 4"/>
          <p:cNvSpPr>
            <a:spLocks noGrp="1"/>
          </p:cNvSpPr>
          <p:nvPr>
            <p:ph type="sldNum" sz="quarter" idx="4"/>
          </p:nvPr>
        </p:nvSpPr>
        <p:spPr>
          <a:xfrm>
            <a:off x="6553200" y="4767264"/>
            <a:ext cx="2133600" cy="273843"/>
          </a:xfrm>
        </p:spPr>
        <p:txBody>
          <a:bodyPr/>
          <a:lstStyle/>
          <a:p>
            <a:fld id="{23E7C59B-2D79-4572-A72F-95D49BF03B51}" type="slidenum">
              <a:rPr lang="de-AT" smtClean="0"/>
              <a:t>17</a:t>
            </a:fld>
            <a:endParaRPr lang="de-AT"/>
          </a:p>
        </p:txBody>
      </p:sp>
      <p:pic>
        <p:nvPicPr>
          <p:cNvPr id="8" name="demo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9146673" cy="5143500"/>
          </a:xfrm>
        </p:spPr>
      </p:pic>
    </p:spTree>
    <p:extLst>
      <p:ext uri="{BB962C8B-B14F-4D97-AF65-F5344CB8AC3E}">
        <p14:creationId xmlns:p14="http://schemas.microsoft.com/office/powerpoint/2010/main" val="23916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562" y="205979"/>
            <a:ext cx="7124239" cy="857250"/>
          </a:xfrm>
        </p:spPr>
        <p:txBody>
          <a:bodyPr/>
          <a:lstStyle/>
          <a:p>
            <a:pPr algn="l"/>
            <a:r>
              <a:rPr lang="de-AT" dirty="0" smtClean="0"/>
              <a:t>Story Editor View</a:t>
            </a:r>
            <a:endParaRPr lang="de-AT" dirty="0"/>
          </a:p>
        </p:txBody>
      </p:sp>
      <p:sp>
        <p:nvSpPr>
          <p:cNvPr id="3" name="Content Placeholder 2"/>
          <p:cNvSpPr>
            <a:spLocks noGrp="1"/>
          </p:cNvSpPr>
          <p:nvPr>
            <p:ph idx="1"/>
          </p:nvPr>
        </p:nvSpPr>
        <p:spPr>
          <a:xfrm>
            <a:off x="457200" y="1200150"/>
            <a:ext cx="8229601" cy="3638473"/>
          </a:xfrm>
        </p:spPr>
        <p:txBody>
          <a:bodyPr>
            <a:normAutofit lnSpcReduction="10000"/>
          </a:bodyPr>
          <a:lstStyle/>
          <a:p>
            <a:pPr marL="0" indent="0">
              <a:buNone/>
            </a:pPr>
            <a:r>
              <a:rPr lang="en-US" dirty="0" smtClean="0"/>
              <a:t>define one or multiple </a:t>
            </a:r>
            <a:r>
              <a:rPr lang="en-US" dirty="0" err="1" smtClean="0"/>
              <a:t>Vistories</a:t>
            </a:r>
            <a:r>
              <a:rPr lang="en-US" dirty="0" smtClean="0"/>
              <a:t> </a:t>
            </a:r>
          </a:p>
          <a:p>
            <a:pPr lvl="1">
              <a:buFont typeface="Arial" panose="020B0604020202020204" pitchFamily="34" charset="0"/>
              <a:buChar char="•"/>
            </a:pPr>
            <a:r>
              <a:rPr lang="en-US" dirty="0"/>
              <a:t>s</a:t>
            </a:r>
            <a:r>
              <a:rPr lang="en-US" dirty="0" smtClean="0"/>
              <a:t>elect provenance states</a:t>
            </a:r>
          </a:p>
          <a:p>
            <a:pPr lvl="1">
              <a:buFont typeface="Arial" panose="020B0604020202020204" pitchFamily="34" charset="0"/>
              <a:buChar char="•"/>
            </a:pPr>
            <a:r>
              <a:rPr lang="en-US" dirty="0"/>
              <a:t>a</a:t>
            </a:r>
            <a:r>
              <a:rPr lang="en-US" dirty="0" smtClean="0"/>
              <a:t>nnotations (text, frame, arrow)</a:t>
            </a:r>
          </a:p>
          <a:p>
            <a:pPr lvl="1">
              <a:buFont typeface="Arial" panose="020B0604020202020204" pitchFamily="34" charset="0"/>
              <a:buChar char="•"/>
            </a:pPr>
            <a:r>
              <a:rPr lang="en-US" dirty="0" smtClean="0"/>
              <a:t>timing information</a:t>
            </a:r>
          </a:p>
          <a:p>
            <a:pPr marL="0" indent="0">
              <a:buNone/>
            </a:pPr>
            <a:r>
              <a:rPr lang="en-US" dirty="0" smtClean="0">
                <a:solidFill>
                  <a:srgbClr val="00B0F0"/>
                </a:solidFill>
              </a:rPr>
              <a:t/>
            </a:r>
            <a:br>
              <a:rPr lang="en-US" dirty="0" smtClean="0">
                <a:solidFill>
                  <a:srgbClr val="00B0F0"/>
                </a:solidFill>
              </a:rPr>
            </a:br>
            <a:r>
              <a:rPr lang="en-US" dirty="0" smtClean="0">
                <a:solidFill>
                  <a:srgbClr val="00B0F0"/>
                </a:solidFill>
              </a:rPr>
              <a:t>purpose</a:t>
            </a:r>
          </a:p>
          <a:p>
            <a:pPr marL="0" indent="0">
              <a:buNone/>
            </a:pPr>
            <a:r>
              <a:rPr lang="en-US" dirty="0" smtClean="0"/>
              <a:t> </a:t>
            </a:r>
            <a:r>
              <a:rPr lang="en-US" sz="2400" b="1" dirty="0"/>
              <a:t>a</a:t>
            </a:r>
            <a:r>
              <a:rPr lang="en-US" sz="2400" b="1" dirty="0" smtClean="0"/>
              <a:t>uthoring</a:t>
            </a:r>
            <a:r>
              <a:rPr lang="en-US" sz="2400" dirty="0" smtClean="0"/>
              <a:t>: definition, annotation</a:t>
            </a:r>
          </a:p>
          <a:p>
            <a:pPr marL="0" indent="0">
              <a:buNone/>
            </a:pPr>
            <a:r>
              <a:rPr lang="en-US" sz="2400" dirty="0" smtClean="0"/>
              <a:t> </a:t>
            </a:r>
            <a:r>
              <a:rPr lang="en-US" sz="2400" b="1" dirty="0" smtClean="0"/>
              <a:t>presentation</a:t>
            </a:r>
            <a:r>
              <a:rPr lang="en-US" sz="2400" dirty="0" smtClean="0"/>
              <a:t>: orientation, navigation</a:t>
            </a:r>
            <a:endParaRPr lang="en-US" sz="2400"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944637"/>
            <a:ext cx="2579735" cy="3905498"/>
          </a:xfrm>
          <a:prstGeom prst="rect">
            <a:avLst/>
          </a:prstGeom>
        </p:spPr>
      </p:pic>
      <p:sp>
        <p:nvSpPr>
          <p:cNvPr id="5" name="Fußzeilenplatzhalter 4"/>
          <p:cNvSpPr>
            <a:spLocks noGrp="1"/>
          </p:cNvSpPr>
          <p:nvPr>
            <p:ph type="ftr" sz="quarter" idx="3"/>
          </p:nvPr>
        </p:nvSpPr>
        <p:spPr>
          <a:xfrm>
            <a:off x="-14251" y="4874342"/>
            <a:ext cx="2895600" cy="273843"/>
          </a:xfrm>
          <a:prstGeom prst="rect">
            <a:avLst/>
          </a:prstGeom>
        </p:spPr>
        <p:txBody>
          <a:bodyPr/>
          <a:lstStyle/>
          <a:p>
            <a:r>
              <a:rPr lang="de-AT" dirty="0" smtClean="0"/>
              <a:t>Samuel </a:t>
            </a:r>
            <a:r>
              <a:rPr lang="de-AT" dirty="0" err="1" smtClean="0"/>
              <a:t>Gratzl</a:t>
            </a:r>
            <a:endParaRPr lang="de-AT" dirty="0"/>
          </a:p>
        </p:txBody>
      </p:sp>
      <p:sp>
        <p:nvSpPr>
          <p:cNvPr id="7" name="Foliennummernplatzhalter 6"/>
          <p:cNvSpPr>
            <a:spLocks noGrp="1"/>
          </p:cNvSpPr>
          <p:nvPr>
            <p:ph type="sldNum" sz="quarter" idx="4"/>
          </p:nvPr>
        </p:nvSpPr>
        <p:spPr>
          <a:xfrm>
            <a:off x="7010400" y="4861089"/>
            <a:ext cx="2133600" cy="273843"/>
          </a:xfrm>
        </p:spPr>
        <p:txBody>
          <a:bodyPr/>
          <a:lstStyle/>
          <a:p>
            <a:fld id="{23E7C59B-2D79-4572-A72F-95D49BF03B51}" type="slidenum">
              <a:rPr lang="de-AT" smtClean="0"/>
              <a:t>18</a:t>
            </a:fld>
            <a:endParaRPr lang="de-AT" dirty="0"/>
          </a:p>
        </p:txBody>
      </p:sp>
      <p:grpSp>
        <p:nvGrpSpPr>
          <p:cNvPr id="8" name="abstract"/>
          <p:cNvGrpSpPr/>
          <p:nvPr/>
        </p:nvGrpSpPr>
        <p:grpSpPr>
          <a:xfrm>
            <a:off x="504886" y="162221"/>
            <a:ext cx="898762" cy="865288"/>
            <a:chOff x="2852738" y="1038225"/>
            <a:chExt cx="2711450" cy="2652713"/>
          </a:xfrm>
        </p:grpSpPr>
        <p:sp>
          <p:nvSpPr>
            <p:cNvPr id="9" name="Freeform 16"/>
            <p:cNvSpPr>
              <a:spLocks noEditPoints="1"/>
            </p:cNvSpPr>
            <p:nvPr/>
          </p:nvSpPr>
          <p:spPr bwMode="auto">
            <a:xfrm>
              <a:off x="3968751" y="1038225"/>
              <a:ext cx="479425" cy="479425"/>
            </a:xfrm>
            <a:custGeom>
              <a:avLst/>
              <a:gdLst>
                <a:gd name="T0" fmla="*/ 270 w 603"/>
                <a:gd name="T1" fmla="*/ 1 h 605"/>
                <a:gd name="T2" fmla="*/ 157 w 603"/>
                <a:gd name="T3" fmla="*/ 36 h 605"/>
                <a:gd name="T4" fmla="*/ 68 w 603"/>
                <a:gd name="T5" fmla="*/ 110 h 605"/>
                <a:gd name="T6" fmla="*/ 12 w 603"/>
                <a:gd name="T7" fmla="*/ 213 h 605"/>
                <a:gd name="T8" fmla="*/ 0 w 603"/>
                <a:gd name="T9" fmla="*/ 302 h 605"/>
                <a:gd name="T10" fmla="*/ 12 w 603"/>
                <a:gd name="T11" fmla="*/ 393 h 605"/>
                <a:gd name="T12" fmla="*/ 68 w 603"/>
                <a:gd name="T13" fmla="*/ 496 h 605"/>
                <a:gd name="T14" fmla="*/ 157 w 603"/>
                <a:gd name="T15" fmla="*/ 569 h 605"/>
                <a:gd name="T16" fmla="*/ 270 w 603"/>
                <a:gd name="T17" fmla="*/ 603 h 605"/>
                <a:gd name="T18" fmla="*/ 332 w 603"/>
                <a:gd name="T19" fmla="*/ 603 h 605"/>
                <a:gd name="T20" fmla="*/ 445 w 603"/>
                <a:gd name="T21" fmla="*/ 569 h 605"/>
                <a:gd name="T22" fmla="*/ 534 w 603"/>
                <a:gd name="T23" fmla="*/ 496 h 605"/>
                <a:gd name="T24" fmla="*/ 590 w 603"/>
                <a:gd name="T25" fmla="*/ 393 h 605"/>
                <a:gd name="T26" fmla="*/ 603 w 603"/>
                <a:gd name="T27" fmla="*/ 302 h 605"/>
                <a:gd name="T28" fmla="*/ 590 w 603"/>
                <a:gd name="T29" fmla="*/ 213 h 605"/>
                <a:gd name="T30" fmla="*/ 534 w 603"/>
                <a:gd name="T31" fmla="*/ 110 h 605"/>
                <a:gd name="T32" fmla="*/ 445 w 603"/>
                <a:gd name="T33" fmla="*/ 36 h 605"/>
                <a:gd name="T34" fmla="*/ 332 w 603"/>
                <a:gd name="T35" fmla="*/ 1 h 605"/>
                <a:gd name="T36" fmla="*/ 393 w 603"/>
                <a:gd name="T37" fmla="*/ 107 h 605"/>
                <a:gd name="T38" fmla="*/ 415 w 603"/>
                <a:gd name="T39" fmla="*/ 116 h 605"/>
                <a:gd name="T40" fmla="*/ 473 w 603"/>
                <a:gd name="T41" fmla="*/ 178 h 605"/>
                <a:gd name="T42" fmla="*/ 473 w 603"/>
                <a:gd name="T43" fmla="*/ 201 h 605"/>
                <a:gd name="T44" fmla="*/ 430 w 603"/>
                <a:gd name="T45" fmla="*/ 248 h 605"/>
                <a:gd name="T46" fmla="*/ 372 w 603"/>
                <a:gd name="T47" fmla="*/ 116 h 605"/>
                <a:gd name="T48" fmla="*/ 393 w 603"/>
                <a:gd name="T49" fmla="*/ 107 h 605"/>
                <a:gd name="T50" fmla="*/ 415 w 603"/>
                <a:gd name="T51" fmla="*/ 262 h 605"/>
                <a:gd name="T52" fmla="*/ 132 w 603"/>
                <a:gd name="T53" fmla="*/ 451 h 605"/>
                <a:gd name="T54" fmla="*/ 321 w 603"/>
                <a:gd name="T55" fmla="*/ 168 h 605"/>
                <a:gd name="T56" fmla="*/ 326 w 603"/>
                <a:gd name="T57" fmla="*/ 207 h 605"/>
                <a:gd name="T58" fmla="*/ 202 w 603"/>
                <a:gd name="T59" fmla="*/ 331 h 605"/>
                <a:gd name="T60" fmla="*/ 200 w 603"/>
                <a:gd name="T61" fmla="*/ 334 h 605"/>
                <a:gd name="T62" fmla="*/ 205 w 603"/>
                <a:gd name="T63" fmla="*/ 340 h 605"/>
                <a:gd name="T64" fmla="*/ 209 w 603"/>
                <a:gd name="T65" fmla="*/ 339 h 605"/>
                <a:gd name="T66" fmla="*/ 333 w 603"/>
                <a:gd name="T67" fmla="*/ 213 h 605"/>
                <a:gd name="T68" fmla="*/ 333 w 603"/>
                <a:gd name="T69" fmla="*/ 207 h 605"/>
                <a:gd name="T70" fmla="*/ 182 w 603"/>
                <a:gd name="T71" fmla="*/ 348 h 605"/>
                <a:gd name="T72" fmla="*/ 163 w 603"/>
                <a:gd name="T73" fmla="*/ 393 h 605"/>
                <a:gd name="T74" fmla="*/ 191 w 603"/>
                <a:gd name="T75" fmla="*/ 422 h 605"/>
                <a:gd name="T76" fmla="*/ 235 w 603"/>
                <a:gd name="T77" fmla="*/ 4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3" h="605">
                  <a:moveTo>
                    <a:pt x="301" y="0"/>
                  </a:moveTo>
                  <a:lnTo>
                    <a:pt x="270" y="1"/>
                  </a:lnTo>
                  <a:lnTo>
                    <a:pt x="211" y="13"/>
                  </a:lnTo>
                  <a:lnTo>
                    <a:pt x="157" y="36"/>
                  </a:lnTo>
                  <a:lnTo>
                    <a:pt x="108" y="69"/>
                  </a:lnTo>
                  <a:lnTo>
                    <a:pt x="68" y="110"/>
                  </a:lnTo>
                  <a:lnTo>
                    <a:pt x="34" y="159"/>
                  </a:lnTo>
                  <a:lnTo>
                    <a:pt x="12" y="213"/>
                  </a:lnTo>
                  <a:lnTo>
                    <a:pt x="0" y="272"/>
                  </a:lnTo>
                  <a:lnTo>
                    <a:pt x="0" y="302"/>
                  </a:lnTo>
                  <a:lnTo>
                    <a:pt x="0" y="334"/>
                  </a:lnTo>
                  <a:lnTo>
                    <a:pt x="12" y="393"/>
                  </a:lnTo>
                  <a:lnTo>
                    <a:pt x="34" y="448"/>
                  </a:lnTo>
                  <a:lnTo>
                    <a:pt x="68" y="496"/>
                  </a:lnTo>
                  <a:lnTo>
                    <a:pt x="108" y="537"/>
                  </a:lnTo>
                  <a:lnTo>
                    <a:pt x="157" y="569"/>
                  </a:lnTo>
                  <a:lnTo>
                    <a:pt x="211" y="591"/>
                  </a:lnTo>
                  <a:lnTo>
                    <a:pt x="270" y="603"/>
                  </a:lnTo>
                  <a:lnTo>
                    <a:pt x="301" y="605"/>
                  </a:lnTo>
                  <a:lnTo>
                    <a:pt x="332" y="603"/>
                  </a:lnTo>
                  <a:lnTo>
                    <a:pt x="390" y="591"/>
                  </a:lnTo>
                  <a:lnTo>
                    <a:pt x="445" y="569"/>
                  </a:lnTo>
                  <a:lnTo>
                    <a:pt x="493" y="537"/>
                  </a:lnTo>
                  <a:lnTo>
                    <a:pt x="534" y="496"/>
                  </a:lnTo>
                  <a:lnTo>
                    <a:pt x="567" y="448"/>
                  </a:lnTo>
                  <a:lnTo>
                    <a:pt x="590" y="393"/>
                  </a:lnTo>
                  <a:lnTo>
                    <a:pt x="602" y="334"/>
                  </a:lnTo>
                  <a:lnTo>
                    <a:pt x="603" y="302"/>
                  </a:lnTo>
                  <a:lnTo>
                    <a:pt x="602" y="272"/>
                  </a:lnTo>
                  <a:lnTo>
                    <a:pt x="590" y="213"/>
                  </a:lnTo>
                  <a:lnTo>
                    <a:pt x="567" y="159"/>
                  </a:lnTo>
                  <a:lnTo>
                    <a:pt x="534" y="110"/>
                  </a:lnTo>
                  <a:lnTo>
                    <a:pt x="493" y="69"/>
                  </a:lnTo>
                  <a:lnTo>
                    <a:pt x="445" y="36"/>
                  </a:lnTo>
                  <a:lnTo>
                    <a:pt x="390" y="13"/>
                  </a:lnTo>
                  <a:lnTo>
                    <a:pt x="332" y="1"/>
                  </a:lnTo>
                  <a:lnTo>
                    <a:pt x="301" y="0"/>
                  </a:lnTo>
                  <a:close/>
                  <a:moveTo>
                    <a:pt x="393" y="107"/>
                  </a:moveTo>
                  <a:lnTo>
                    <a:pt x="406" y="109"/>
                  </a:lnTo>
                  <a:lnTo>
                    <a:pt x="415" y="116"/>
                  </a:lnTo>
                  <a:lnTo>
                    <a:pt x="467" y="169"/>
                  </a:lnTo>
                  <a:lnTo>
                    <a:pt x="473" y="178"/>
                  </a:lnTo>
                  <a:lnTo>
                    <a:pt x="475" y="190"/>
                  </a:lnTo>
                  <a:lnTo>
                    <a:pt x="473" y="201"/>
                  </a:lnTo>
                  <a:lnTo>
                    <a:pt x="467" y="210"/>
                  </a:lnTo>
                  <a:lnTo>
                    <a:pt x="430" y="248"/>
                  </a:lnTo>
                  <a:lnTo>
                    <a:pt x="336" y="154"/>
                  </a:lnTo>
                  <a:lnTo>
                    <a:pt x="372" y="116"/>
                  </a:lnTo>
                  <a:lnTo>
                    <a:pt x="381" y="109"/>
                  </a:lnTo>
                  <a:lnTo>
                    <a:pt x="393" y="107"/>
                  </a:lnTo>
                  <a:close/>
                  <a:moveTo>
                    <a:pt x="321" y="168"/>
                  </a:moveTo>
                  <a:lnTo>
                    <a:pt x="415" y="262"/>
                  </a:lnTo>
                  <a:lnTo>
                    <a:pt x="228" y="451"/>
                  </a:lnTo>
                  <a:lnTo>
                    <a:pt x="132" y="451"/>
                  </a:lnTo>
                  <a:lnTo>
                    <a:pt x="132" y="357"/>
                  </a:lnTo>
                  <a:lnTo>
                    <a:pt x="321" y="168"/>
                  </a:lnTo>
                  <a:close/>
                  <a:moveTo>
                    <a:pt x="329" y="207"/>
                  </a:moveTo>
                  <a:lnTo>
                    <a:pt x="326" y="207"/>
                  </a:lnTo>
                  <a:lnTo>
                    <a:pt x="324" y="209"/>
                  </a:lnTo>
                  <a:lnTo>
                    <a:pt x="202" y="331"/>
                  </a:lnTo>
                  <a:lnTo>
                    <a:pt x="200" y="333"/>
                  </a:lnTo>
                  <a:lnTo>
                    <a:pt x="200" y="334"/>
                  </a:lnTo>
                  <a:lnTo>
                    <a:pt x="202" y="339"/>
                  </a:lnTo>
                  <a:lnTo>
                    <a:pt x="205" y="340"/>
                  </a:lnTo>
                  <a:lnTo>
                    <a:pt x="208" y="339"/>
                  </a:lnTo>
                  <a:lnTo>
                    <a:pt x="209" y="339"/>
                  </a:lnTo>
                  <a:lnTo>
                    <a:pt x="332" y="215"/>
                  </a:lnTo>
                  <a:lnTo>
                    <a:pt x="333" y="213"/>
                  </a:lnTo>
                  <a:lnTo>
                    <a:pt x="333" y="212"/>
                  </a:lnTo>
                  <a:lnTo>
                    <a:pt x="333" y="207"/>
                  </a:lnTo>
                  <a:lnTo>
                    <a:pt x="329" y="207"/>
                  </a:lnTo>
                  <a:close/>
                  <a:moveTo>
                    <a:pt x="182" y="348"/>
                  </a:moveTo>
                  <a:lnTo>
                    <a:pt x="163" y="369"/>
                  </a:lnTo>
                  <a:lnTo>
                    <a:pt x="163" y="393"/>
                  </a:lnTo>
                  <a:lnTo>
                    <a:pt x="191" y="393"/>
                  </a:lnTo>
                  <a:lnTo>
                    <a:pt x="191" y="422"/>
                  </a:lnTo>
                  <a:lnTo>
                    <a:pt x="215" y="422"/>
                  </a:lnTo>
                  <a:lnTo>
                    <a:pt x="235" y="401"/>
                  </a:lnTo>
                  <a:lnTo>
                    <a:pt x="182" y="34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9"/>
            <p:cNvSpPr>
              <a:spLocks/>
            </p:cNvSpPr>
            <p:nvPr/>
          </p:nvSpPr>
          <p:spPr bwMode="auto">
            <a:xfrm>
              <a:off x="3408363" y="1935163"/>
              <a:ext cx="1597025" cy="1279525"/>
            </a:xfrm>
            <a:custGeom>
              <a:avLst/>
              <a:gdLst>
                <a:gd name="T0" fmla="*/ 403 w 2011"/>
                <a:gd name="T1" fmla="*/ 0 h 1613"/>
                <a:gd name="T2" fmla="*/ 1610 w 2011"/>
                <a:gd name="T3" fmla="*/ 0 h 1613"/>
                <a:gd name="T4" fmla="*/ 2011 w 2011"/>
                <a:gd name="T5" fmla="*/ 402 h 1613"/>
                <a:gd name="T6" fmla="*/ 1006 w 2011"/>
                <a:gd name="T7" fmla="*/ 1613 h 1613"/>
                <a:gd name="T8" fmla="*/ 0 w 2011"/>
                <a:gd name="T9" fmla="*/ 402 h 1613"/>
                <a:gd name="T10" fmla="*/ 403 w 2011"/>
                <a:gd name="T11" fmla="*/ 0 h 1613"/>
              </a:gdLst>
              <a:ahLst/>
              <a:cxnLst>
                <a:cxn ang="0">
                  <a:pos x="T0" y="T1"/>
                </a:cxn>
                <a:cxn ang="0">
                  <a:pos x="T2" y="T3"/>
                </a:cxn>
                <a:cxn ang="0">
                  <a:pos x="T4" y="T5"/>
                </a:cxn>
                <a:cxn ang="0">
                  <a:pos x="T6" y="T7"/>
                </a:cxn>
                <a:cxn ang="0">
                  <a:pos x="T8" y="T9"/>
                </a:cxn>
                <a:cxn ang="0">
                  <a:pos x="T10" y="T11"/>
                </a:cxn>
              </a:cxnLst>
              <a:rect l="0" t="0" r="r" b="b"/>
              <a:pathLst>
                <a:path w="2011" h="1613">
                  <a:moveTo>
                    <a:pt x="403" y="0"/>
                  </a:moveTo>
                  <a:lnTo>
                    <a:pt x="1610" y="0"/>
                  </a:lnTo>
                  <a:lnTo>
                    <a:pt x="2011" y="402"/>
                  </a:lnTo>
                  <a:lnTo>
                    <a:pt x="1006" y="1613"/>
                  </a:lnTo>
                  <a:lnTo>
                    <a:pt x="0" y="402"/>
                  </a:lnTo>
                  <a:lnTo>
                    <a:pt x="403" y="0"/>
                  </a:lnTo>
                  <a:close/>
                </a:path>
              </a:pathLst>
            </a:custGeom>
            <a:noFill/>
            <a:ln w="80963">
              <a:solidFill>
                <a:srgbClr val="0B172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64"/>
            <p:cNvSpPr>
              <a:spLocks/>
            </p:cNvSpPr>
            <p:nvPr/>
          </p:nvSpPr>
          <p:spPr bwMode="auto">
            <a:xfrm>
              <a:off x="2913063" y="1300163"/>
              <a:ext cx="1012825" cy="1643063"/>
            </a:xfrm>
            <a:custGeom>
              <a:avLst/>
              <a:gdLst>
                <a:gd name="T0" fmla="*/ 82 w 1277"/>
                <a:gd name="T1" fmla="*/ 2071 h 2071"/>
                <a:gd name="T2" fmla="*/ 59 w 1277"/>
                <a:gd name="T3" fmla="*/ 1986 h 2071"/>
                <a:gd name="T4" fmla="*/ 26 w 1277"/>
                <a:gd name="T5" fmla="*/ 1820 h 2071"/>
                <a:gd name="T6" fmla="*/ 6 w 1277"/>
                <a:gd name="T7" fmla="*/ 1656 h 2071"/>
                <a:gd name="T8" fmla="*/ 0 w 1277"/>
                <a:gd name="T9" fmla="*/ 1496 h 2071"/>
                <a:gd name="T10" fmla="*/ 9 w 1277"/>
                <a:gd name="T11" fmla="*/ 1340 h 2071"/>
                <a:gd name="T12" fmla="*/ 33 w 1277"/>
                <a:gd name="T13" fmla="*/ 1187 h 2071"/>
                <a:gd name="T14" fmla="*/ 74 w 1277"/>
                <a:gd name="T15" fmla="*/ 1040 h 2071"/>
                <a:gd name="T16" fmla="*/ 128 w 1277"/>
                <a:gd name="T17" fmla="*/ 898 h 2071"/>
                <a:gd name="T18" fmla="*/ 199 w 1277"/>
                <a:gd name="T19" fmla="*/ 762 h 2071"/>
                <a:gd name="T20" fmla="*/ 287 w 1277"/>
                <a:gd name="T21" fmla="*/ 634 h 2071"/>
                <a:gd name="T22" fmla="*/ 391 w 1277"/>
                <a:gd name="T23" fmla="*/ 512 h 2071"/>
                <a:gd name="T24" fmla="*/ 512 w 1277"/>
                <a:gd name="T25" fmla="*/ 398 h 2071"/>
                <a:gd name="T26" fmla="*/ 651 w 1277"/>
                <a:gd name="T27" fmla="*/ 293 h 2071"/>
                <a:gd name="T28" fmla="*/ 808 w 1277"/>
                <a:gd name="T29" fmla="*/ 196 h 2071"/>
                <a:gd name="T30" fmla="*/ 981 w 1277"/>
                <a:gd name="T31" fmla="*/ 110 h 2071"/>
                <a:gd name="T32" fmla="*/ 1173 w 1277"/>
                <a:gd name="T33" fmla="*/ 33 h 2071"/>
                <a:gd name="T34" fmla="*/ 1277 w 1277"/>
                <a:gd name="T35" fmla="*/ 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7" h="2071">
                  <a:moveTo>
                    <a:pt x="82" y="2071"/>
                  </a:moveTo>
                  <a:lnTo>
                    <a:pt x="59" y="1986"/>
                  </a:lnTo>
                  <a:lnTo>
                    <a:pt x="26" y="1820"/>
                  </a:lnTo>
                  <a:lnTo>
                    <a:pt x="6" y="1656"/>
                  </a:lnTo>
                  <a:lnTo>
                    <a:pt x="0" y="1496"/>
                  </a:lnTo>
                  <a:lnTo>
                    <a:pt x="9" y="1340"/>
                  </a:lnTo>
                  <a:lnTo>
                    <a:pt x="33" y="1187"/>
                  </a:lnTo>
                  <a:lnTo>
                    <a:pt x="74" y="1040"/>
                  </a:lnTo>
                  <a:lnTo>
                    <a:pt x="128" y="898"/>
                  </a:lnTo>
                  <a:lnTo>
                    <a:pt x="199" y="762"/>
                  </a:lnTo>
                  <a:lnTo>
                    <a:pt x="287" y="634"/>
                  </a:lnTo>
                  <a:lnTo>
                    <a:pt x="391" y="512"/>
                  </a:lnTo>
                  <a:lnTo>
                    <a:pt x="512" y="398"/>
                  </a:lnTo>
                  <a:lnTo>
                    <a:pt x="651" y="293"/>
                  </a:lnTo>
                  <a:lnTo>
                    <a:pt x="808" y="196"/>
                  </a:lnTo>
                  <a:lnTo>
                    <a:pt x="981" y="110"/>
                  </a:lnTo>
                  <a:lnTo>
                    <a:pt x="1173" y="33"/>
                  </a:lnTo>
                  <a:lnTo>
                    <a:pt x="1277" y="0"/>
                  </a:lnTo>
                </a:path>
              </a:pathLst>
            </a:custGeom>
            <a:noFill/>
            <a:ln w="31750">
              <a:solidFill>
                <a:srgbClr val="FFFFFF"/>
              </a:solidFill>
              <a:prstDash val="solid"/>
              <a:round/>
              <a:headEnd type="none" w="lg" len="lg"/>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67"/>
            <p:cNvSpPr>
              <a:spLocks/>
            </p:cNvSpPr>
            <p:nvPr/>
          </p:nvSpPr>
          <p:spPr bwMode="auto">
            <a:xfrm>
              <a:off x="4486276" y="1304925"/>
              <a:ext cx="996950" cy="1643063"/>
            </a:xfrm>
            <a:custGeom>
              <a:avLst/>
              <a:gdLst>
                <a:gd name="T0" fmla="*/ 0 w 1255"/>
                <a:gd name="T1" fmla="*/ 0 h 2071"/>
                <a:gd name="T2" fmla="*/ 96 w 1255"/>
                <a:gd name="T3" fmla="*/ 30 h 2071"/>
                <a:gd name="T4" fmla="*/ 274 w 1255"/>
                <a:gd name="T5" fmla="*/ 97 h 2071"/>
                <a:gd name="T6" fmla="*/ 436 w 1255"/>
                <a:gd name="T7" fmla="*/ 174 h 2071"/>
                <a:gd name="T8" fmla="*/ 584 w 1255"/>
                <a:gd name="T9" fmla="*/ 260 h 2071"/>
                <a:gd name="T10" fmla="*/ 716 w 1255"/>
                <a:gd name="T11" fmla="*/ 357 h 2071"/>
                <a:gd name="T12" fmla="*/ 833 w 1255"/>
                <a:gd name="T13" fmla="*/ 463 h 2071"/>
                <a:gd name="T14" fmla="*/ 935 w 1255"/>
                <a:gd name="T15" fmla="*/ 578 h 2071"/>
                <a:gd name="T16" fmla="*/ 1024 w 1255"/>
                <a:gd name="T17" fmla="*/ 702 h 2071"/>
                <a:gd name="T18" fmla="*/ 1098 w 1255"/>
                <a:gd name="T19" fmla="*/ 835 h 2071"/>
                <a:gd name="T20" fmla="*/ 1157 w 1255"/>
                <a:gd name="T21" fmla="*/ 975 h 2071"/>
                <a:gd name="T22" fmla="*/ 1202 w 1255"/>
                <a:gd name="T23" fmla="*/ 1124 h 2071"/>
                <a:gd name="T24" fmla="*/ 1234 w 1255"/>
                <a:gd name="T25" fmla="*/ 1280 h 2071"/>
                <a:gd name="T26" fmla="*/ 1252 w 1255"/>
                <a:gd name="T27" fmla="*/ 1444 h 2071"/>
                <a:gd name="T28" fmla="*/ 1255 w 1255"/>
                <a:gd name="T29" fmla="*/ 1614 h 2071"/>
                <a:gd name="T30" fmla="*/ 1246 w 1255"/>
                <a:gd name="T31" fmla="*/ 1792 h 2071"/>
                <a:gd name="T32" fmla="*/ 1223 w 1255"/>
                <a:gd name="T33" fmla="*/ 1977 h 2071"/>
                <a:gd name="T34" fmla="*/ 1207 w 1255"/>
                <a:gd name="T35" fmla="*/ 2071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5" h="2071">
                  <a:moveTo>
                    <a:pt x="0" y="0"/>
                  </a:moveTo>
                  <a:lnTo>
                    <a:pt x="96" y="30"/>
                  </a:lnTo>
                  <a:lnTo>
                    <a:pt x="274" y="97"/>
                  </a:lnTo>
                  <a:lnTo>
                    <a:pt x="436" y="174"/>
                  </a:lnTo>
                  <a:lnTo>
                    <a:pt x="584" y="260"/>
                  </a:lnTo>
                  <a:lnTo>
                    <a:pt x="716" y="357"/>
                  </a:lnTo>
                  <a:lnTo>
                    <a:pt x="833" y="463"/>
                  </a:lnTo>
                  <a:lnTo>
                    <a:pt x="935" y="578"/>
                  </a:lnTo>
                  <a:lnTo>
                    <a:pt x="1024" y="702"/>
                  </a:lnTo>
                  <a:lnTo>
                    <a:pt x="1098" y="835"/>
                  </a:lnTo>
                  <a:lnTo>
                    <a:pt x="1157" y="975"/>
                  </a:lnTo>
                  <a:lnTo>
                    <a:pt x="1202" y="1124"/>
                  </a:lnTo>
                  <a:lnTo>
                    <a:pt x="1234" y="1280"/>
                  </a:lnTo>
                  <a:lnTo>
                    <a:pt x="1252" y="1444"/>
                  </a:lnTo>
                  <a:lnTo>
                    <a:pt x="1255" y="1614"/>
                  </a:lnTo>
                  <a:lnTo>
                    <a:pt x="1246" y="1792"/>
                  </a:lnTo>
                  <a:lnTo>
                    <a:pt x="1223" y="1977"/>
                  </a:lnTo>
                  <a:lnTo>
                    <a:pt x="1207" y="2071"/>
                  </a:lnTo>
                </a:path>
              </a:pathLst>
            </a:custGeom>
            <a:noFill/>
            <a:ln w="31750">
              <a:solidFill>
                <a:schemeClr val="accent3"/>
              </a:solidFill>
              <a:prstDash val="solid"/>
              <a:round/>
              <a:headEnd type="none" w="lg" len="lg"/>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71"/>
            <p:cNvSpPr>
              <a:spLocks noEditPoints="1"/>
            </p:cNvSpPr>
            <p:nvPr/>
          </p:nvSpPr>
          <p:spPr bwMode="auto">
            <a:xfrm>
              <a:off x="2852738" y="2978150"/>
              <a:ext cx="477838" cy="479425"/>
            </a:xfrm>
            <a:custGeom>
              <a:avLst/>
              <a:gdLst>
                <a:gd name="T0" fmla="*/ 302 w 604"/>
                <a:gd name="T1" fmla="*/ 0 h 605"/>
                <a:gd name="T2" fmla="*/ 272 w 604"/>
                <a:gd name="T3" fmla="*/ 0 h 605"/>
                <a:gd name="T4" fmla="*/ 213 w 604"/>
                <a:gd name="T5" fmla="*/ 12 h 605"/>
                <a:gd name="T6" fmla="*/ 159 w 604"/>
                <a:gd name="T7" fmla="*/ 36 h 605"/>
                <a:gd name="T8" fmla="*/ 110 w 604"/>
                <a:gd name="T9" fmla="*/ 68 h 605"/>
                <a:gd name="T10" fmla="*/ 70 w 604"/>
                <a:gd name="T11" fmla="*/ 109 h 605"/>
                <a:gd name="T12" fmla="*/ 36 w 604"/>
                <a:gd name="T13" fmla="*/ 157 h 605"/>
                <a:gd name="T14" fmla="*/ 14 w 604"/>
                <a:gd name="T15" fmla="*/ 212 h 605"/>
                <a:gd name="T16" fmla="*/ 2 w 604"/>
                <a:gd name="T17" fmla="*/ 271 h 605"/>
                <a:gd name="T18" fmla="*/ 0 w 604"/>
                <a:gd name="T19" fmla="*/ 303 h 605"/>
                <a:gd name="T20" fmla="*/ 2 w 604"/>
                <a:gd name="T21" fmla="*/ 333 h 605"/>
                <a:gd name="T22" fmla="*/ 14 w 604"/>
                <a:gd name="T23" fmla="*/ 392 h 605"/>
                <a:gd name="T24" fmla="*/ 36 w 604"/>
                <a:gd name="T25" fmla="*/ 446 h 605"/>
                <a:gd name="T26" fmla="*/ 70 w 604"/>
                <a:gd name="T27" fmla="*/ 495 h 605"/>
                <a:gd name="T28" fmla="*/ 110 w 604"/>
                <a:gd name="T29" fmla="*/ 536 h 605"/>
                <a:gd name="T30" fmla="*/ 159 w 604"/>
                <a:gd name="T31" fmla="*/ 569 h 605"/>
                <a:gd name="T32" fmla="*/ 213 w 604"/>
                <a:gd name="T33" fmla="*/ 592 h 605"/>
                <a:gd name="T34" fmla="*/ 272 w 604"/>
                <a:gd name="T35" fmla="*/ 604 h 605"/>
                <a:gd name="T36" fmla="*/ 302 w 604"/>
                <a:gd name="T37" fmla="*/ 605 h 605"/>
                <a:gd name="T38" fmla="*/ 334 w 604"/>
                <a:gd name="T39" fmla="*/ 604 h 605"/>
                <a:gd name="T40" fmla="*/ 393 w 604"/>
                <a:gd name="T41" fmla="*/ 592 h 605"/>
                <a:gd name="T42" fmla="*/ 447 w 604"/>
                <a:gd name="T43" fmla="*/ 569 h 605"/>
                <a:gd name="T44" fmla="*/ 495 w 604"/>
                <a:gd name="T45" fmla="*/ 536 h 605"/>
                <a:gd name="T46" fmla="*/ 536 w 604"/>
                <a:gd name="T47" fmla="*/ 495 h 605"/>
                <a:gd name="T48" fmla="*/ 568 w 604"/>
                <a:gd name="T49" fmla="*/ 446 h 605"/>
                <a:gd name="T50" fmla="*/ 590 w 604"/>
                <a:gd name="T51" fmla="*/ 392 h 605"/>
                <a:gd name="T52" fmla="*/ 602 w 604"/>
                <a:gd name="T53" fmla="*/ 333 h 605"/>
                <a:gd name="T54" fmla="*/ 604 w 604"/>
                <a:gd name="T55" fmla="*/ 303 h 605"/>
                <a:gd name="T56" fmla="*/ 602 w 604"/>
                <a:gd name="T57" fmla="*/ 271 h 605"/>
                <a:gd name="T58" fmla="*/ 590 w 604"/>
                <a:gd name="T59" fmla="*/ 212 h 605"/>
                <a:gd name="T60" fmla="*/ 568 w 604"/>
                <a:gd name="T61" fmla="*/ 157 h 605"/>
                <a:gd name="T62" fmla="*/ 536 w 604"/>
                <a:gd name="T63" fmla="*/ 109 h 605"/>
                <a:gd name="T64" fmla="*/ 495 w 604"/>
                <a:gd name="T65" fmla="*/ 68 h 605"/>
                <a:gd name="T66" fmla="*/ 447 w 604"/>
                <a:gd name="T67" fmla="*/ 36 h 605"/>
                <a:gd name="T68" fmla="*/ 393 w 604"/>
                <a:gd name="T69" fmla="*/ 12 h 605"/>
                <a:gd name="T70" fmla="*/ 334 w 604"/>
                <a:gd name="T71" fmla="*/ 0 h 605"/>
                <a:gd name="T72" fmla="*/ 302 w 604"/>
                <a:gd name="T73" fmla="*/ 0 h 605"/>
                <a:gd name="T74" fmla="*/ 420 w 604"/>
                <a:gd name="T75" fmla="*/ 113 h 605"/>
                <a:gd name="T76" fmla="*/ 420 w 604"/>
                <a:gd name="T77" fmla="*/ 365 h 605"/>
                <a:gd name="T78" fmla="*/ 184 w 604"/>
                <a:gd name="T79" fmla="*/ 483 h 605"/>
                <a:gd name="T80" fmla="*/ 184 w 604"/>
                <a:gd name="T81" fmla="*/ 231 h 605"/>
                <a:gd name="T82" fmla="*/ 420 w 604"/>
                <a:gd name="T83" fmla="*/ 113 h 605"/>
                <a:gd name="T84" fmla="*/ 243 w 604"/>
                <a:gd name="T85" fmla="*/ 268 h 605"/>
                <a:gd name="T86" fmla="*/ 243 w 604"/>
                <a:gd name="T87" fmla="*/ 387 h 605"/>
                <a:gd name="T88" fmla="*/ 361 w 604"/>
                <a:gd name="T89" fmla="*/ 327 h 605"/>
                <a:gd name="T90" fmla="*/ 243 w 604"/>
                <a:gd name="T91" fmla="*/ 26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5">
                  <a:moveTo>
                    <a:pt x="302" y="0"/>
                  </a:moveTo>
                  <a:lnTo>
                    <a:pt x="272" y="0"/>
                  </a:lnTo>
                  <a:lnTo>
                    <a:pt x="213" y="12"/>
                  </a:lnTo>
                  <a:lnTo>
                    <a:pt x="159" y="36"/>
                  </a:lnTo>
                  <a:lnTo>
                    <a:pt x="110" y="68"/>
                  </a:lnTo>
                  <a:lnTo>
                    <a:pt x="70" y="109"/>
                  </a:lnTo>
                  <a:lnTo>
                    <a:pt x="36" y="157"/>
                  </a:lnTo>
                  <a:lnTo>
                    <a:pt x="14" y="212"/>
                  </a:lnTo>
                  <a:lnTo>
                    <a:pt x="2" y="271"/>
                  </a:lnTo>
                  <a:lnTo>
                    <a:pt x="0" y="303"/>
                  </a:lnTo>
                  <a:lnTo>
                    <a:pt x="2" y="333"/>
                  </a:lnTo>
                  <a:lnTo>
                    <a:pt x="14" y="392"/>
                  </a:lnTo>
                  <a:lnTo>
                    <a:pt x="36" y="446"/>
                  </a:lnTo>
                  <a:lnTo>
                    <a:pt x="70" y="495"/>
                  </a:lnTo>
                  <a:lnTo>
                    <a:pt x="110" y="536"/>
                  </a:lnTo>
                  <a:lnTo>
                    <a:pt x="159" y="569"/>
                  </a:lnTo>
                  <a:lnTo>
                    <a:pt x="213" y="592"/>
                  </a:lnTo>
                  <a:lnTo>
                    <a:pt x="272" y="604"/>
                  </a:lnTo>
                  <a:lnTo>
                    <a:pt x="302" y="605"/>
                  </a:lnTo>
                  <a:lnTo>
                    <a:pt x="334" y="604"/>
                  </a:lnTo>
                  <a:lnTo>
                    <a:pt x="393" y="592"/>
                  </a:lnTo>
                  <a:lnTo>
                    <a:pt x="447" y="569"/>
                  </a:lnTo>
                  <a:lnTo>
                    <a:pt x="495" y="536"/>
                  </a:lnTo>
                  <a:lnTo>
                    <a:pt x="536" y="495"/>
                  </a:lnTo>
                  <a:lnTo>
                    <a:pt x="568" y="446"/>
                  </a:lnTo>
                  <a:lnTo>
                    <a:pt x="590" y="392"/>
                  </a:lnTo>
                  <a:lnTo>
                    <a:pt x="602" y="333"/>
                  </a:lnTo>
                  <a:lnTo>
                    <a:pt x="604" y="303"/>
                  </a:lnTo>
                  <a:lnTo>
                    <a:pt x="602" y="271"/>
                  </a:lnTo>
                  <a:lnTo>
                    <a:pt x="590" y="212"/>
                  </a:lnTo>
                  <a:lnTo>
                    <a:pt x="568" y="157"/>
                  </a:lnTo>
                  <a:lnTo>
                    <a:pt x="536" y="109"/>
                  </a:lnTo>
                  <a:lnTo>
                    <a:pt x="495" y="68"/>
                  </a:lnTo>
                  <a:lnTo>
                    <a:pt x="447" y="36"/>
                  </a:lnTo>
                  <a:lnTo>
                    <a:pt x="393" y="12"/>
                  </a:lnTo>
                  <a:lnTo>
                    <a:pt x="334" y="0"/>
                  </a:lnTo>
                  <a:lnTo>
                    <a:pt x="302" y="0"/>
                  </a:lnTo>
                  <a:close/>
                  <a:moveTo>
                    <a:pt x="420" y="113"/>
                  </a:moveTo>
                  <a:lnTo>
                    <a:pt x="420" y="365"/>
                  </a:lnTo>
                  <a:lnTo>
                    <a:pt x="184" y="483"/>
                  </a:lnTo>
                  <a:lnTo>
                    <a:pt x="184" y="231"/>
                  </a:lnTo>
                  <a:lnTo>
                    <a:pt x="420" y="113"/>
                  </a:lnTo>
                  <a:close/>
                  <a:moveTo>
                    <a:pt x="243" y="268"/>
                  </a:moveTo>
                  <a:lnTo>
                    <a:pt x="243" y="387"/>
                  </a:lnTo>
                  <a:lnTo>
                    <a:pt x="361" y="327"/>
                  </a:lnTo>
                  <a:lnTo>
                    <a:pt x="243" y="2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2"/>
            <p:cNvSpPr>
              <a:spLocks noEditPoints="1"/>
            </p:cNvSpPr>
            <p:nvPr/>
          </p:nvSpPr>
          <p:spPr bwMode="auto">
            <a:xfrm>
              <a:off x="5084763" y="2973388"/>
              <a:ext cx="479425" cy="481013"/>
            </a:xfrm>
            <a:custGeom>
              <a:avLst/>
              <a:gdLst>
                <a:gd name="T0" fmla="*/ 272 w 604"/>
                <a:gd name="T1" fmla="*/ 2 h 606"/>
                <a:gd name="T2" fmla="*/ 158 w 604"/>
                <a:gd name="T3" fmla="*/ 37 h 606"/>
                <a:gd name="T4" fmla="*/ 69 w 604"/>
                <a:gd name="T5" fmla="*/ 111 h 606"/>
                <a:gd name="T6" fmla="*/ 14 w 604"/>
                <a:gd name="T7" fmla="*/ 212 h 606"/>
                <a:gd name="T8" fmla="*/ 0 w 604"/>
                <a:gd name="T9" fmla="*/ 303 h 606"/>
                <a:gd name="T10" fmla="*/ 14 w 604"/>
                <a:gd name="T11" fmla="*/ 394 h 606"/>
                <a:gd name="T12" fmla="*/ 69 w 604"/>
                <a:gd name="T13" fmla="*/ 495 h 606"/>
                <a:gd name="T14" fmla="*/ 158 w 604"/>
                <a:gd name="T15" fmla="*/ 569 h 606"/>
                <a:gd name="T16" fmla="*/ 272 w 604"/>
                <a:gd name="T17" fmla="*/ 604 h 606"/>
                <a:gd name="T18" fmla="*/ 334 w 604"/>
                <a:gd name="T19" fmla="*/ 604 h 606"/>
                <a:gd name="T20" fmla="*/ 447 w 604"/>
                <a:gd name="T21" fmla="*/ 569 h 606"/>
                <a:gd name="T22" fmla="*/ 536 w 604"/>
                <a:gd name="T23" fmla="*/ 495 h 606"/>
                <a:gd name="T24" fmla="*/ 592 w 604"/>
                <a:gd name="T25" fmla="*/ 394 h 606"/>
                <a:gd name="T26" fmla="*/ 604 w 604"/>
                <a:gd name="T27" fmla="*/ 303 h 606"/>
                <a:gd name="T28" fmla="*/ 592 w 604"/>
                <a:gd name="T29" fmla="*/ 212 h 606"/>
                <a:gd name="T30" fmla="*/ 536 w 604"/>
                <a:gd name="T31" fmla="*/ 111 h 606"/>
                <a:gd name="T32" fmla="*/ 447 w 604"/>
                <a:gd name="T33" fmla="*/ 37 h 606"/>
                <a:gd name="T34" fmla="*/ 334 w 604"/>
                <a:gd name="T35" fmla="*/ 2 h 606"/>
                <a:gd name="T36" fmla="*/ 143 w 604"/>
                <a:gd name="T37" fmla="*/ 150 h 606"/>
                <a:gd name="T38" fmla="*/ 474 w 604"/>
                <a:gd name="T39" fmla="*/ 152 h 606"/>
                <a:gd name="T40" fmla="*/ 492 w 604"/>
                <a:gd name="T41" fmla="*/ 170 h 606"/>
                <a:gd name="T42" fmla="*/ 493 w 604"/>
                <a:gd name="T43" fmla="*/ 398 h 606"/>
                <a:gd name="T44" fmla="*/ 483 w 604"/>
                <a:gd name="T45" fmla="*/ 421 h 606"/>
                <a:gd name="T46" fmla="*/ 462 w 604"/>
                <a:gd name="T47" fmla="*/ 430 h 606"/>
                <a:gd name="T48" fmla="*/ 353 w 604"/>
                <a:gd name="T49" fmla="*/ 438 h 606"/>
                <a:gd name="T50" fmla="*/ 359 w 604"/>
                <a:gd name="T51" fmla="*/ 453 h 606"/>
                <a:gd name="T52" fmla="*/ 365 w 604"/>
                <a:gd name="T53" fmla="*/ 465 h 606"/>
                <a:gd name="T54" fmla="*/ 365 w 604"/>
                <a:gd name="T55" fmla="*/ 474 h 606"/>
                <a:gd name="T56" fmla="*/ 358 w 604"/>
                <a:gd name="T57" fmla="*/ 480 h 606"/>
                <a:gd name="T58" fmla="*/ 252 w 604"/>
                <a:gd name="T59" fmla="*/ 482 h 606"/>
                <a:gd name="T60" fmla="*/ 243 w 604"/>
                <a:gd name="T61" fmla="*/ 477 h 606"/>
                <a:gd name="T62" fmla="*/ 238 w 604"/>
                <a:gd name="T63" fmla="*/ 468 h 606"/>
                <a:gd name="T64" fmla="*/ 241 w 604"/>
                <a:gd name="T65" fmla="*/ 460 h 606"/>
                <a:gd name="T66" fmla="*/ 249 w 604"/>
                <a:gd name="T67" fmla="*/ 445 h 606"/>
                <a:gd name="T68" fmla="*/ 252 w 604"/>
                <a:gd name="T69" fmla="*/ 430 h 606"/>
                <a:gd name="T70" fmla="*/ 131 w 604"/>
                <a:gd name="T71" fmla="*/ 429 h 606"/>
                <a:gd name="T72" fmla="*/ 113 w 604"/>
                <a:gd name="T73" fmla="*/ 410 h 606"/>
                <a:gd name="T74" fmla="*/ 112 w 604"/>
                <a:gd name="T75" fmla="*/ 182 h 606"/>
                <a:gd name="T76" fmla="*/ 121 w 604"/>
                <a:gd name="T77" fmla="*/ 159 h 606"/>
                <a:gd name="T78" fmla="*/ 143 w 604"/>
                <a:gd name="T79" fmla="*/ 150 h 606"/>
                <a:gd name="T80" fmla="*/ 142 w 604"/>
                <a:gd name="T81" fmla="*/ 176 h 606"/>
                <a:gd name="T82" fmla="*/ 137 w 604"/>
                <a:gd name="T83" fmla="*/ 179 h 606"/>
                <a:gd name="T84" fmla="*/ 137 w 604"/>
                <a:gd name="T85" fmla="*/ 347 h 606"/>
                <a:gd name="T86" fmla="*/ 139 w 604"/>
                <a:gd name="T87" fmla="*/ 351 h 606"/>
                <a:gd name="T88" fmla="*/ 143 w 604"/>
                <a:gd name="T89" fmla="*/ 354 h 606"/>
                <a:gd name="T90" fmla="*/ 463 w 604"/>
                <a:gd name="T91" fmla="*/ 353 h 606"/>
                <a:gd name="T92" fmla="*/ 468 w 604"/>
                <a:gd name="T93" fmla="*/ 350 h 606"/>
                <a:gd name="T94" fmla="*/ 468 w 604"/>
                <a:gd name="T95" fmla="*/ 182 h 606"/>
                <a:gd name="T96" fmla="*/ 466 w 604"/>
                <a:gd name="T97" fmla="*/ 177 h 606"/>
                <a:gd name="T98" fmla="*/ 462 w 604"/>
                <a:gd name="T99" fmla="*/ 17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4" h="606">
                  <a:moveTo>
                    <a:pt x="302" y="0"/>
                  </a:moveTo>
                  <a:lnTo>
                    <a:pt x="272" y="2"/>
                  </a:lnTo>
                  <a:lnTo>
                    <a:pt x="213" y="14"/>
                  </a:lnTo>
                  <a:lnTo>
                    <a:pt x="158" y="37"/>
                  </a:lnTo>
                  <a:lnTo>
                    <a:pt x="110" y="69"/>
                  </a:lnTo>
                  <a:lnTo>
                    <a:pt x="69" y="111"/>
                  </a:lnTo>
                  <a:lnTo>
                    <a:pt x="36" y="158"/>
                  </a:lnTo>
                  <a:lnTo>
                    <a:pt x="14" y="212"/>
                  </a:lnTo>
                  <a:lnTo>
                    <a:pt x="2" y="271"/>
                  </a:lnTo>
                  <a:lnTo>
                    <a:pt x="0" y="303"/>
                  </a:lnTo>
                  <a:lnTo>
                    <a:pt x="2" y="333"/>
                  </a:lnTo>
                  <a:lnTo>
                    <a:pt x="14" y="394"/>
                  </a:lnTo>
                  <a:lnTo>
                    <a:pt x="36" y="447"/>
                  </a:lnTo>
                  <a:lnTo>
                    <a:pt x="69" y="495"/>
                  </a:lnTo>
                  <a:lnTo>
                    <a:pt x="110" y="536"/>
                  </a:lnTo>
                  <a:lnTo>
                    <a:pt x="158" y="569"/>
                  </a:lnTo>
                  <a:lnTo>
                    <a:pt x="213" y="592"/>
                  </a:lnTo>
                  <a:lnTo>
                    <a:pt x="272" y="604"/>
                  </a:lnTo>
                  <a:lnTo>
                    <a:pt x="302" y="606"/>
                  </a:lnTo>
                  <a:lnTo>
                    <a:pt x="334" y="604"/>
                  </a:lnTo>
                  <a:lnTo>
                    <a:pt x="392" y="592"/>
                  </a:lnTo>
                  <a:lnTo>
                    <a:pt x="447" y="569"/>
                  </a:lnTo>
                  <a:lnTo>
                    <a:pt x="495" y="536"/>
                  </a:lnTo>
                  <a:lnTo>
                    <a:pt x="536" y="495"/>
                  </a:lnTo>
                  <a:lnTo>
                    <a:pt x="569" y="447"/>
                  </a:lnTo>
                  <a:lnTo>
                    <a:pt x="592" y="394"/>
                  </a:lnTo>
                  <a:lnTo>
                    <a:pt x="604" y="333"/>
                  </a:lnTo>
                  <a:lnTo>
                    <a:pt x="604" y="303"/>
                  </a:lnTo>
                  <a:lnTo>
                    <a:pt x="604" y="271"/>
                  </a:lnTo>
                  <a:lnTo>
                    <a:pt x="592" y="212"/>
                  </a:lnTo>
                  <a:lnTo>
                    <a:pt x="569" y="158"/>
                  </a:lnTo>
                  <a:lnTo>
                    <a:pt x="536" y="111"/>
                  </a:lnTo>
                  <a:lnTo>
                    <a:pt x="495" y="69"/>
                  </a:lnTo>
                  <a:lnTo>
                    <a:pt x="447" y="37"/>
                  </a:lnTo>
                  <a:lnTo>
                    <a:pt x="392" y="14"/>
                  </a:lnTo>
                  <a:lnTo>
                    <a:pt x="334" y="2"/>
                  </a:lnTo>
                  <a:lnTo>
                    <a:pt x="302" y="0"/>
                  </a:lnTo>
                  <a:close/>
                  <a:moveTo>
                    <a:pt x="143" y="150"/>
                  </a:moveTo>
                  <a:lnTo>
                    <a:pt x="462" y="150"/>
                  </a:lnTo>
                  <a:lnTo>
                    <a:pt x="474" y="152"/>
                  </a:lnTo>
                  <a:lnTo>
                    <a:pt x="483" y="159"/>
                  </a:lnTo>
                  <a:lnTo>
                    <a:pt x="492" y="170"/>
                  </a:lnTo>
                  <a:lnTo>
                    <a:pt x="493" y="182"/>
                  </a:lnTo>
                  <a:lnTo>
                    <a:pt x="493" y="398"/>
                  </a:lnTo>
                  <a:lnTo>
                    <a:pt x="492" y="410"/>
                  </a:lnTo>
                  <a:lnTo>
                    <a:pt x="483" y="421"/>
                  </a:lnTo>
                  <a:lnTo>
                    <a:pt x="474" y="429"/>
                  </a:lnTo>
                  <a:lnTo>
                    <a:pt x="462" y="430"/>
                  </a:lnTo>
                  <a:lnTo>
                    <a:pt x="353" y="430"/>
                  </a:lnTo>
                  <a:lnTo>
                    <a:pt x="353" y="438"/>
                  </a:lnTo>
                  <a:lnTo>
                    <a:pt x="356" y="445"/>
                  </a:lnTo>
                  <a:lnTo>
                    <a:pt x="359" y="453"/>
                  </a:lnTo>
                  <a:lnTo>
                    <a:pt x="362" y="460"/>
                  </a:lnTo>
                  <a:lnTo>
                    <a:pt x="365" y="465"/>
                  </a:lnTo>
                  <a:lnTo>
                    <a:pt x="367" y="468"/>
                  </a:lnTo>
                  <a:lnTo>
                    <a:pt x="365" y="474"/>
                  </a:lnTo>
                  <a:lnTo>
                    <a:pt x="362" y="477"/>
                  </a:lnTo>
                  <a:lnTo>
                    <a:pt x="358" y="480"/>
                  </a:lnTo>
                  <a:lnTo>
                    <a:pt x="353" y="482"/>
                  </a:lnTo>
                  <a:lnTo>
                    <a:pt x="252" y="482"/>
                  </a:lnTo>
                  <a:lnTo>
                    <a:pt x="248" y="480"/>
                  </a:lnTo>
                  <a:lnTo>
                    <a:pt x="243" y="477"/>
                  </a:lnTo>
                  <a:lnTo>
                    <a:pt x="240" y="474"/>
                  </a:lnTo>
                  <a:lnTo>
                    <a:pt x="238" y="468"/>
                  </a:lnTo>
                  <a:lnTo>
                    <a:pt x="240" y="465"/>
                  </a:lnTo>
                  <a:lnTo>
                    <a:pt x="241" y="460"/>
                  </a:lnTo>
                  <a:lnTo>
                    <a:pt x="246" y="453"/>
                  </a:lnTo>
                  <a:lnTo>
                    <a:pt x="249" y="445"/>
                  </a:lnTo>
                  <a:lnTo>
                    <a:pt x="251" y="438"/>
                  </a:lnTo>
                  <a:lnTo>
                    <a:pt x="252" y="430"/>
                  </a:lnTo>
                  <a:lnTo>
                    <a:pt x="143" y="430"/>
                  </a:lnTo>
                  <a:lnTo>
                    <a:pt x="131" y="429"/>
                  </a:lnTo>
                  <a:lnTo>
                    <a:pt x="121" y="421"/>
                  </a:lnTo>
                  <a:lnTo>
                    <a:pt x="113" y="410"/>
                  </a:lnTo>
                  <a:lnTo>
                    <a:pt x="112" y="398"/>
                  </a:lnTo>
                  <a:lnTo>
                    <a:pt x="112" y="182"/>
                  </a:lnTo>
                  <a:lnTo>
                    <a:pt x="113" y="170"/>
                  </a:lnTo>
                  <a:lnTo>
                    <a:pt x="121" y="159"/>
                  </a:lnTo>
                  <a:lnTo>
                    <a:pt x="131" y="152"/>
                  </a:lnTo>
                  <a:lnTo>
                    <a:pt x="143" y="150"/>
                  </a:lnTo>
                  <a:close/>
                  <a:moveTo>
                    <a:pt x="143" y="176"/>
                  </a:moveTo>
                  <a:lnTo>
                    <a:pt x="142" y="176"/>
                  </a:lnTo>
                  <a:lnTo>
                    <a:pt x="139" y="177"/>
                  </a:lnTo>
                  <a:lnTo>
                    <a:pt x="137" y="179"/>
                  </a:lnTo>
                  <a:lnTo>
                    <a:pt x="137" y="182"/>
                  </a:lnTo>
                  <a:lnTo>
                    <a:pt x="137" y="347"/>
                  </a:lnTo>
                  <a:lnTo>
                    <a:pt x="137" y="350"/>
                  </a:lnTo>
                  <a:lnTo>
                    <a:pt x="139" y="351"/>
                  </a:lnTo>
                  <a:lnTo>
                    <a:pt x="142" y="353"/>
                  </a:lnTo>
                  <a:lnTo>
                    <a:pt x="143" y="354"/>
                  </a:lnTo>
                  <a:lnTo>
                    <a:pt x="462" y="354"/>
                  </a:lnTo>
                  <a:lnTo>
                    <a:pt x="463" y="353"/>
                  </a:lnTo>
                  <a:lnTo>
                    <a:pt x="466" y="351"/>
                  </a:lnTo>
                  <a:lnTo>
                    <a:pt x="468" y="350"/>
                  </a:lnTo>
                  <a:lnTo>
                    <a:pt x="468" y="347"/>
                  </a:lnTo>
                  <a:lnTo>
                    <a:pt x="468" y="182"/>
                  </a:lnTo>
                  <a:lnTo>
                    <a:pt x="468" y="179"/>
                  </a:lnTo>
                  <a:lnTo>
                    <a:pt x="466" y="177"/>
                  </a:lnTo>
                  <a:lnTo>
                    <a:pt x="463" y="176"/>
                  </a:lnTo>
                  <a:lnTo>
                    <a:pt x="462" y="176"/>
                  </a:lnTo>
                  <a:lnTo>
                    <a:pt x="143" y="17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6"/>
            <p:cNvSpPr>
              <a:spLocks/>
            </p:cNvSpPr>
            <p:nvPr/>
          </p:nvSpPr>
          <p:spPr bwMode="auto">
            <a:xfrm>
              <a:off x="3286126" y="3436938"/>
              <a:ext cx="1851025" cy="254000"/>
            </a:xfrm>
            <a:custGeom>
              <a:avLst/>
              <a:gdLst>
                <a:gd name="T0" fmla="*/ 2332 w 2332"/>
                <a:gd name="T1" fmla="*/ 0 h 320"/>
                <a:gd name="T2" fmla="*/ 2171 w 2332"/>
                <a:gd name="T3" fmla="*/ 78 h 320"/>
                <a:gd name="T4" fmla="*/ 1942 w 2332"/>
                <a:gd name="T5" fmla="*/ 170 h 320"/>
                <a:gd name="T6" fmla="*/ 1794 w 2332"/>
                <a:gd name="T7" fmla="*/ 220 h 320"/>
                <a:gd name="T8" fmla="*/ 1650 w 2332"/>
                <a:gd name="T9" fmla="*/ 259 h 320"/>
                <a:gd name="T10" fmla="*/ 1509 w 2332"/>
                <a:gd name="T11" fmla="*/ 289 h 320"/>
                <a:gd name="T12" fmla="*/ 1368 w 2332"/>
                <a:gd name="T13" fmla="*/ 309 h 320"/>
                <a:gd name="T14" fmla="*/ 1231 w 2332"/>
                <a:gd name="T15" fmla="*/ 320 h 320"/>
                <a:gd name="T16" fmla="*/ 1094 w 2332"/>
                <a:gd name="T17" fmla="*/ 320 h 320"/>
                <a:gd name="T18" fmla="*/ 955 w 2332"/>
                <a:gd name="T19" fmla="*/ 311 h 320"/>
                <a:gd name="T20" fmla="*/ 816 w 2332"/>
                <a:gd name="T21" fmla="*/ 291 h 320"/>
                <a:gd name="T22" fmla="*/ 676 w 2332"/>
                <a:gd name="T23" fmla="*/ 261 h 320"/>
                <a:gd name="T24" fmla="*/ 532 w 2332"/>
                <a:gd name="T25" fmla="*/ 221 h 320"/>
                <a:gd name="T26" fmla="*/ 386 w 2332"/>
                <a:gd name="T27" fmla="*/ 171 h 320"/>
                <a:gd name="T28" fmla="*/ 158 w 2332"/>
                <a:gd name="T29" fmla="*/ 79 h 320"/>
                <a:gd name="T30" fmla="*/ 0 w 2332"/>
                <a:gd name="T31" fmla="*/ 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2" h="320">
                  <a:moveTo>
                    <a:pt x="2332" y="0"/>
                  </a:moveTo>
                  <a:lnTo>
                    <a:pt x="2171" y="78"/>
                  </a:lnTo>
                  <a:lnTo>
                    <a:pt x="1942" y="170"/>
                  </a:lnTo>
                  <a:lnTo>
                    <a:pt x="1794" y="220"/>
                  </a:lnTo>
                  <a:lnTo>
                    <a:pt x="1650" y="259"/>
                  </a:lnTo>
                  <a:lnTo>
                    <a:pt x="1509" y="289"/>
                  </a:lnTo>
                  <a:lnTo>
                    <a:pt x="1368" y="309"/>
                  </a:lnTo>
                  <a:lnTo>
                    <a:pt x="1231" y="320"/>
                  </a:lnTo>
                  <a:lnTo>
                    <a:pt x="1094" y="320"/>
                  </a:lnTo>
                  <a:lnTo>
                    <a:pt x="955" y="311"/>
                  </a:lnTo>
                  <a:lnTo>
                    <a:pt x="816" y="291"/>
                  </a:lnTo>
                  <a:lnTo>
                    <a:pt x="676" y="261"/>
                  </a:lnTo>
                  <a:lnTo>
                    <a:pt x="532" y="221"/>
                  </a:lnTo>
                  <a:lnTo>
                    <a:pt x="386" y="171"/>
                  </a:lnTo>
                  <a:lnTo>
                    <a:pt x="158" y="79"/>
                  </a:lnTo>
                  <a:lnTo>
                    <a:pt x="0" y="3"/>
                  </a:lnTo>
                </a:path>
              </a:pathLst>
            </a:custGeom>
            <a:noFill/>
            <a:ln w="31750">
              <a:solidFill>
                <a:schemeClr val="tx1"/>
              </a:solidFill>
              <a:prstDash val="solid"/>
              <a:round/>
              <a:headEnd type="none" w="lg" len="lg"/>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9"/>
            <p:cNvSpPr>
              <a:spLocks/>
            </p:cNvSpPr>
            <p:nvPr/>
          </p:nvSpPr>
          <p:spPr bwMode="auto">
            <a:xfrm>
              <a:off x="3408363" y="1935163"/>
              <a:ext cx="1597025" cy="1279525"/>
            </a:xfrm>
            <a:custGeom>
              <a:avLst/>
              <a:gdLst>
                <a:gd name="T0" fmla="*/ 403 w 2011"/>
                <a:gd name="T1" fmla="*/ 0 h 1613"/>
                <a:gd name="T2" fmla="*/ 1610 w 2011"/>
                <a:gd name="T3" fmla="*/ 0 h 1613"/>
                <a:gd name="T4" fmla="*/ 2011 w 2011"/>
                <a:gd name="T5" fmla="*/ 402 h 1613"/>
                <a:gd name="T6" fmla="*/ 1006 w 2011"/>
                <a:gd name="T7" fmla="*/ 1613 h 1613"/>
                <a:gd name="T8" fmla="*/ 0 w 2011"/>
                <a:gd name="T9" fmla="*/ 402 h 1613"/>
                <a:gd name="T10" fmla="*/ 403 w 2011"/>
                <a:gd name="T11" fmla="*/ 0 h 1613"/>
              </a:gdLst>
              <a:ahLst/>
              <a:cxnLst>
                <a:cxn ang="0">
                  <a:pos x="T0" y="T1"/>
                </a:cxn>
                <a:cxn ang="0">
                  <a:pos x="T2" y="T3"/>
                </a:cxn>
                <a:cxn ang="0">
                  <a:pos x="T4" y="T5"/>
                </a:cxn>
                <a:cxn ang="0">
                  <a:pos x="T6" y="T7"/>
                </a:cxn>
                <a:cxn ang="0">
                  <a:pos x="T8" y="T9"/>
                </a:cxn>
                <a:cxn ang="0">
                  <a:pos x="T10" y="T11"/>
                </a:cxn>
              </a:cxnLst>
              <a:rect l="0" t="0" r="r" b="b"/>
              <a:pathLst>
                <a:path w="2011" h="1613">
                  <a:moveTo>
                    <a:pt x="403" y="0"/>
                  </a:moveTo>
                  <a:lnTo>
                    <a:pt x="1610" y="0"/>
                  </a:lnTo>
                  <a:lnTo>
                    <a:pt x="2011" y="402"/>
                  </a:lnTo>
                  <a:lnTo>
                    <a:pt x="1006" y="1613"/>
                  </a:lnTo>
                  <a:lnTo>
                    <a:pt x="0" y="402"/>
                  </a:lnTo>
                  <a:lnTo>
                    <a:pt x="403" y="0"/>
                  </a:lnTo>
                  <a:close/>
                </a:path>
              </a:pathLst>
            </a:custGeom>
            <a:noFill/>
            <a:ln w="381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1767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57200" y="4762503"/>
            <a:ext cx="2895600" cy="273843"/>
          </a:xfrm>
          <a:prstGeom prst="rect">
            <a:avLst/>
          </a:prstGeom>
        </p:spPr>
        <p:txBody>
          <a:bodyPr/>
          <a:lstStyle/>
          <a:p>
            <a:r>
              <a:rPr lang="de-AT" smtClean="0"/>
              <a:t>Samuel Gratzl</a:t>
            </a:r>
            <a:endParaRPr lang="de-AT"/>
          </a:p>
        </p:txBody>
      </p:sp>
      <p:sp>
        <p:nvSpPr>
          <p:cNvPr id="5" name="Foliennummernplatzhalter 4"/>
          <p:cNvSpPr>
            <a:spLocks noGrp="1"/>
          </p:cNvSpPr>
          <p:nvPr>
            <p:ph type="sldNum" sz="quarter" idx="4"/>
          </p:nvPr>
        </p:nvSpPr>
        <p:spPr>
          <a:xfrm>
            <a:off x="6553200" y="4767264"/>
            <a:ext cx="2133600" cy="273843"/>
          </a:xfrm>
        </p:spPr>
        <p:txBody>
          <a:bodyPr/>
          <a:lstStyle/>
          <a:p>
            <a:fld id="{23E7C59B-2D79-4572-A72F-95D49BF03B51}" type="slidenum">
              <a:rPr lang="de-AT" smtClean="0"/>
              <a:t>19</a:t>
            </a:fld>
            <a:endParaRPr lang="de-AT"/>
          </a:p>
        </p:txBody>
      </p:sp>
      <p:pic>
        <p:nvPicPr>
          <p:cNvPr id="3" name="demo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6675" cy="5143500"/>
          </a:xfrm>
        </p:spPr>
      </p:pic>
    </p:spTree>
    <p:extLst>
      <p:ext uri="{BB962C8B-B14F-4D97-AF65-F5344CB8AC3E}">
        <p14:creationId xmlns:p14="http://schemas.microsoft.com/office/powerpoint/2010/main" val="392860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sted-image.jpg"/>
          <p:cNvPicPr>
            <a:picLocks noChangeAspect="1"/>
          </p:cNvPicPr>
          <p:nvPr/>
        </p:nvPicPr>
        <p:blipFill rotWithShape="1">
          <a:blip r:embed="rId3">
            <a:extLst/>
          </a:blip>
          <a:srcRect t="1" b="7333"/>
          <a:stretch/>
        </p:blipFill>
        <p:spPr>
          <a:xfrm>
            <a:off x="4588169" y="0"/>
            <a:ext cx="4555831" cy="4227934"/>
          </a:xfrm>
          <a:prstGeom prst="rect">
            <a:avLst/>
          </a:prstGeom>
          <a:ln w="3175">
            <a:miter lim="400000"/>
          </a:ln>
        </p:spPr>
      </p:pic>
      <p:pic>
        <p:nvPicPr>
          <p:cNvPr id="7" name="pasted-image.jpg"/>
          <p:cNvPicPr>
            <a:picLocks noChangeAspect="1"/>
          </p:cNvPicPr>
          <p:nvPr/>
        </p:nvPicPr>
        <p:blipFill rotWithShape="1">
          <a:blip r:embed="rId4">
            <a:extLst/>
          </a:blip>
          <a:srcRect l="9179" t="-1" r="4097" b="-37"/>
          <a:stretch/>
        </p:blipFill>
        <p:spPr>
          <a:xfrm>
            <a:off x="-508" y="-558"/>
            <a:ext cx="4572508" cy="4219611"/>
          </a:xfrm>
          <a:prstGeom prst="rect">
            <a:avLst/>
          </a:prstGeom>
          <a:ln w="3175">
            <a:miter lim="400000"/>
          </a:ln>
        </p:spPr>
      </p:pic>
      <p:sp>
        <p:nvSpPr>
          <p:cNvPr id="12" name="Textfeld 11"/>
          <p:cNvSpPr txBox="1"/>
          <p:nvPr/>
        </p:nvSpPr>
        <p:spPr>
          <a:xfrm>
            <a:off x="5859994" y="4327234"/>
            <a:ext cx="2318263" cy="584775"/>
          </a:xfrm>
          <a:prstGeom prst="rect">
            <a:avLst/>
          </a:prstGeom>
          <a:noFill/>
        </p:spPr>
        <p:txBody>
          <a:bodyPr wrap="none" rtlCol="0">
            <a:spAutoFit/>
          </a:bodyPr>
          <a:lstStyle/>
          <a:p>
            <a:r>
              <a:rPr lang="en-US" sz="3200" dirty="0" smtClean="0">
                <a:latin typeface="Yantramanav Medium" panose="02000000000000000000" pitchFamily="2" charset="0"/>
                <a:cs typeface="Yantramanav Medium" panose="02000000000000000000" pitchFamily="2" charset="0"/>
              </a:rPr>
              <a:t>Presentation</a:t>
            </a:r>
            <a:endParaRPr lang="en-US" sz="3200" dirty="0">
              <a:latin typeface="Yantramanav Medium" panose="02000000000000000000" pitchFamily="2" charset="0"/>
              <a:cs typeface="Yantramanav Medium" panose="02000000000000000000" pitchFamily="2" charset="0"/>
            </a:endParaRPr>
          </a:p>
        </p:txBody>
      </p:sp>
      <p:sp>
        <p:nvSpPr>
          <p:cNvPr id="13" name="Textfeld 12"/>
          <p:cNvSpPr txBox="1"/>
          <p:nvPr/>
        </p:nvSpPr>
        <p:spPr>
          <a:xfrm>
            <a:off x="1630789" y="4327235"/>
            <a:ext cx="2076209" cy="584775"/>
          </a:xfrm>
          <a:prstGeom prst="rect">
            <a:avLst/>
          </a:prstGeom>
          <a:noFill/>
        </p:spPr>
        <p:txBody>
          <a:bodyPr wrap="none" rtlCol="0">
            <a:spAutoFit/>
          </a:bodyPr>
          <a:lstStyle/>
          <a:p>
            <a:r>
              <a:rPr lang="en-US" sz="3200" dirty="0" smtClean="0">
                <a:latin typeface="Yantramanav Medium" panose="02000000000000000000" pitchFamily="2" charset="0"/>
                <a:cs typeface="Yantramanav Medium" panose="02000000000000000000" pitchFamily="2" charset="0"/>
              </a:rPr>
              <a:t>Exploration</a:t>
            </a:r>
            <a:endParaRPr lang="en-US" sz="3200" dirty="0">
              <a:latin typeface="Yantramanav Medium" panose="02000000000000000000" pitchFamily="2" charset="0"/>
              <a:cs typeface="Yantramanav Medium" panose="02000000000000000000" pitchFamily="2" charset="0"/>
            </a:endParaRPr>
          </a:p>
        </p:txBody>
      </p:sp>
      <p:sp>
        <p:nvSpPr>
          <p:cNvPr id="14" name="exploration_figure"/>
          <p:cNvSpPr>
            <a:spLocks noEditPoints="1"/>
          </p:cNvSpPr>
          <p:nvPr/>
        </p:nvSpPr>
        <p:spPr bwMode="auto">
          <a:xfrm>
            <a:off x="1064638" y="4327235"/>
            <a:ext cx="566151" cy="566151"/>
          </a:xfrm>
          <a:custGeom>
            <a:avLst/>
            <a:gdLst>
              <a:gd name="T0" fmla="*/ 322 w 643"/>
              <a:gd name="T1" fmla="*/ 0 h 643"/>
              <a:gd name="T2" fmla="*/ 289 w 643"/>
              <a:gd name="T3" fmla="*/ 2 h 643"/>
              <a:gd name="T4" fmla="*/ 227 w 643"/>
              <a:gd name="T5" fmla="*/ 15 h 643"/>
              <a:gd name="T6" fmla="*/ 169 w 643"/>
              <a:gd name="T7" fmla="*/ 39 h 643"/>
              <a:gd name="T8" fmla="*/ 117 w 643"/>
              <a:gd name="T9" fmla="*/ 74 h 643"/>
              <a:gd name="T10" fmla="*/ 74 w 643"/>
              <a:gd name="T11" fmla="*/ 118 h 643"/>
              <a:gd name="T12" fmla="*/ 39 w 643"/>
              <a:gd name="T13" fmla="*/ 169 h 643"/>
              <a:gd name="T14" fmla="*/ 15 w 643"/>
              <a:gd name="T15" fmla="*/ 225 h 643"/>
              <a:gd name="T16" fmla="*/ 2 w 643"/>
              <a:gd name="T17" fmla="*/ 290 h 643"/>
              <a:gd name="T18" fmla="*/ 0 w 643"/>
              <a:gd name="T19" fmla="*/ 322 h 643"/>
              <a:gd name="T20" fmla="*/ 2 w 643"/>
              <a:gd name="T21" fmla="*/ 356 h 643"/>
              <a:gd name="T22" fmla="*/ 15 w 643"/>
              <a:gd name="T23" fmla="*/ 418 h 643"/>
              <a:gd name="T24" fmla="*/ 39 w 643"/>
              <a:gd name="T25" fmla="*/ 476 h 643"/>
              <a:gd name="T26" fmla="*/ 74 w 643"/>
              <a:gd name="T27" fmla="*/ 526 h 643"/>
              <a:gd name="T28" fmla="*/ 117 w 643"/>
              <a:gd name="T29" fmla="*/ 571 h 643"/>
              <a:gd name="T30" fmla="*/ 169 w 643"/>
              <a:gd name="T31" fmla="*/ 605 h 643"/>
              <a:gd name="T32" fmla="*/ 227 w 643"/>
              <a:gd name="T33" fmla="*/ 629 h 643"/>
              <a:gd name="T34" fmla="*/ 289 w 643"/>
              <a:gd name="T35" fmla="*/ 642 h 643"/>
              <a:gd name="T36" fmla="*/ 322 w 643"/>
              <a:gd name="T37" fmla="*/ 643 h 643"/>
              <a:gd name="T38" fmla="*/ 355 w 643"/>
              <a:gd name="T39" fmla="*/ 642 h 643"/>
              <a:gd name="T40" fmla="*/ 418 w 643"/>
              <a:gd name="T41" fmla="*/ 629 h 643"/>
              <a:gd name="T42" fmla="*/ 476 w 643"/>
              <a:gd name="T43" fmla="*/ 605 h 643"/>
              <a:gd name="T44" fmla="*/ 527 w 643"/>
              <a:gd name="T45" fmla="*/ 571 h 643"/>
              <a:gd name="T46" fmla="*/ 571 w 643"/>
              <a:gd name="T47" fmla="*/ 526 h 643"/>
              <a:gd name="T48" fmla="*/ 604 w 643"/>
              <a:gd name="T49" fmla="*/ 476 h 643"/>
              <a:gd name="T50" fmla="*/ 628 w 643"/>
              <a:gd name="T51" fmla="*/ 418 h 643"/>
              <a:gd name="T52" fmla="*/ 641 w 643"/>
              <a:gd name="T53" fmla="*/ 356 h 643"/>
              <a:gd name="T54" fmla="*/ 643 w 643"/>
              <a:gd name="T55" fmla="*/ 322 h 643"/>
              <a:gd name="T56" fmla="*/ 641 w 643"/>
              <a:gd name="T57" fmla="*/ 290 h 643"/>
              <a:gd name="T58" fmla="*/ 628 w 643"/>
              <a:gd name="T59" fmla="*/ 225 h 643"/>
              <a:gd name="T60" fmla="*/ 604 w 643"/>
              <a:gd name="T61" fmla="*/ 169 h 643"/>
              <a:gd name="T62" fmla="*/ 571 w 643"/>
              <a:gd name="T63" fmla="*/ 118 h 643"/>
              <a:gd name="T64" fmla="*/ 527 w 643"/>
              <a:gd name="T65" fmla="*/ 74 h 643"/>
              <a:gd name="T66" fmla="*/ 476 w 643"/>
              <a:gd name="T67" fmla="*/ 39 h 643"/>
              <a:gd name="T68" fmla="*/ 418 w 643"/>
              <a:gd name="T69" fmla="*/ 15 h 643"/>
              <a:gd name="T70" fmla="*/ 355 w 643"/>
              <a:gd name="T71" fmla="*/ 2 h 643"/>
              <a:gd name="T72" fmla="*/ 322 w 643"/>
              <a:gd name="T73" fmla="*/ 0 h 643"/>
              <a:gd name="T74" fmla="*/ 447 w 643"/>
              <a:gd name="T75" fmla="*/ 121 h 643"/>
              <a:gd name="T76" fmla="*/ 447 w 643"/>
              <a:gd name="T77" fmla="*/ 388 h 643"/>
              <a:gd name="T78" fmla="*/ 196 w 643"/>
              <a:gd name="T79" fmla="*/ 513 h 643"/>
              <a:gd name="T80" fmla="*/ 196 w 643"/>
              <a:gd name="T81" fmla="*/ 246 h 643"/>
              <a:gd name="T82" fmla="*/ 447 w 643"/>
              <a:gd name="T83" fmla="*/ 121 h 643"/>
              <a:gd name="T84" fmla="*/ 259 w 643"/>
              <a:gd name="T85" fmla="*/ 287 h 643"/>
              <a:gd name="T86" fmla="*/ 259 w 643"/>
              <a:gd name="T87" fmla="*/ 412 h 643"/>
              <a:gd name="T88" fmla="*/ 384 w 643"/>
              <a:gd name="T89" fmla="*/ 349 h 643"/>
              <a:gd name="T90" fmla="*/ 259 w 643"/>
              <a:gd name="T91" fmla="*/ 2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3" h="643">
                <a:moveTo>
                  <a:pt x="322" y="0"/>
                </a:moveTo>
                <a:lnTo>
                  <a:pt x="289" y="2"/>
                </a:lnTo>
                <a:lnTo>
                  <a:pt x="227" y="15"/>
                </a:lnTo>
                <a:lnTo>
                  <a:pt x="169" y="39"/>
                </a:lnTo>
                <a:lnTo>
                  <a:pt x="117" y="74"/>
                </a:lnTo>
                <a:lnTo>
                  <a:pt x="74" y="118"/>
                </a:lnTo>
                <a:lnTo>
                  <a:pt x="39" y="169"/>
                </a:lnTo>
                <a:lnTo>
                  <a:pt x="15" y="225"/>
                </a:lnTo>
                <a:lnTo>
                  <a:pt x="2" y="290"/>
                </a:lnTo>
                <a:lnTo>
                  <a:pt x="0" y="322"/>
                </a:lnTo>
                <a:lnTo>
                  <a:pt x="2" y="356"/>
                </a:lnTo>
                <a:lnTo>
                  <a:pt x="15" y="418"/>
                </a:lnTo>
                <a:lnTo>
                  <a:pt x="39" y="476"/>
                </a:lnTo>
                <a:lnTo>
                  <a:pt x="74" y="526"/>
                </a:lnTo>
                <a:lnTo>
                  <a:pt x="117" y="571"/>
                </a:lnTo>
                <a:lnTo>
                  <a:pt x="169" y="605"/>
                </a:lnTo>
                <a:lnTo>
                  <a:pt x="227" y="629"/>
                </a:lnTo>
                <a:lnTo>
                  <a:pt x="289" y="642"/>
                </a:lnTo>
                <a:lnTo>
                  <a:pt x="322" y="643"/>
                </a:lnTo>
                <a:lnTo>
                  <a:pt x="355" y="642"/>
                </a:lnTo>
                <a:lnTo>
                  <a:pt x="418" y="629"/>
                </a:lnTo>
                <a:lnTo>
                  <a:pt x="476" y="605"/>
                </a:lnTo>
                <a:lnTo>
                  <a:pt x="527" y="571"/>
                </a:lnTo>
                <a:lnTo>
                  <a:pt x="571" y="526"/>
                </a:lnTo>
                <a:lnTo>
                  <a:pt x="604" y="476"/>
                </a:lnTo>
                <a:lnTo>
                  <a:pt x="628" y="418"/>
                </a:lnTo>
                <a:lnTo>
                  <a:pt x="641" y="356"/>
                </a:lnTo>
                <a:lnTo>
                  <a:pt x="643" y="322"/>
                </a:lnTo>
                <a:lnTo>
                  <a:pt x="641" y="290"/>
                </a:lnTo>
                <a:lnTo>
                  <a:pt x="628" y="225"/>
                </a:lnTo>
                <a:lnTo>
                  <a:pt x="604" y="169"/>
                </a:lnTo>
                <a:lnTo>
                  <a:pt x="571" y="118"/>
                </a:lnTo>
                <a:lnTo>
                  <a:pt x="527" y="74"/>
                </a:lnTo>
                <a:lnTo>
                  <a:pt x="476" y="39"/>
                </a:lnTo>
                <a:lnTo>
                  <a:pt x="418" y="15"/>
                </a:lnTo>
                <a:lnTo>
                  <a:pt x="355" y="2"/>
                </a:lnTo>
                <a:lnTo>
                  <a:pt x="322" y="0"/>
                </a:lnTo>
                <a:close/>
                <a:moveTo>
                  <a:pt x="447" y="121"/>
                </a:moveTo>
                <a:lnTo>
                  <a:pt x="447" y="388"/>
                </a:lnTo>
                <a:lnTo>
                  <a:pt x="196" y="513"/>
                </a:lnTo>
                <a:lnTo>
                  <a:pt x="196" y="246"/>
                </a:lnTo>
                <a:lnTo>
                  <a:pt x="447" y="121"/>
                </a:lnTo>
                <a:close/>
                <a:moveTo>
                  <a:pt x="259" y="287"/>
                </a:moveTo>
                <a:lnTo>
                  <a:pt x="259" y="412"/>
                </a:lnTo>
                <a:lnTo>
                  <a:pt x="384" y="349"/>
                </a:lnTo>
                <a:lnTo>
                  <a:pt x="259" y="2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presentation_figure"/>
          <p:cNvSpPr>
            <a:spLocks noEditPoints="1"/>
          </p:cNvSpPr>
          <p:nvPr/>
        </p:nvSpPr>
        <p:spPr bwMode="auto">
          <a:xfrm>
            <a:off x="5292080" y="4327234"/>
            <a:ext cx="567914" cy="566151"/>
          </a:xfrm>
          <a:custGeom>
            <a:avLst/>
            <a:gdLst>
              <a:gd name="T0" fmla="*/ 289 w 642"/>
              <a:gd name="T1" fmla="*/ 2 h 643"/>
              <a:gd name="T2" fmla="*/ 168 w 642"/>
              <a:gd name="T3" fmla="*/ 39 h 643"/>
              <a:gd name="T4" fmla="*/ 73 w 642"/>
              <a:gd name="T5" fmla="*/ 118 h 643"/>
              <a:gd name="T6" fmla="*/ 14 w 642"/>
              <a:gd name="T7" fmla="*/ 227 h 643"/>
              <a:gd name="T8" fmla="*/ 0 w 642"/>
              <a:gd name="T9" fmla="*/ 322 h 643"/>
              <a:gd name="T10" fmla="*/ 14 w 642"/>
              <a:gd name="T11" fmla="*/ 418 h 643"/>
              <a:gd name="T12" fmla="*/ 73 w 642"/>
              <a:gd name="T13" fmla="*/ 528 h 643"/>
              <a:gd name="T14" fmla="*/ 168 w 642"/>
              <a:gd name="T15" fmla="*/ 606 h 643"/>
              <a:gd name="T16" fmla="*/ 289 w 642"/>
              <a:gd name="T17" fmla="*/ 643 h 643"/>
              <a:gd name="T18" fmla="*/ 355 w 642"/>
              <a:gd name="T19" fmla="*/ 643 h 643"/>
              <a:gd name="T20" fmla="*/ 475 w 642"/>
              <a:gd name="T21" fmla="*/ 606 h 643"/>
              <a:gd name="T22" fmla="*/ 570 w 642"/>
              <a:gd name="T23" fmla="*/ 528 h 643"/>
              <a:gd name="T24" fmla="*/ 629 w 642"/>
              <a:gd name="T25" fmla="*/ 418 h 643"/>
              <a:gd name="T26" fmla="*/ 642 w 642"/>
              <a:gd name="T27" fmla="*/ 322 h 643"/>
              <a:gd name="T28" fmla="*/ 629 w 642"/>
              <a:gd name="T29" fmla="*/ 227 h 643"/>
              <a:gd name="T30" fmla="*/ 570 w 642"/>
              <a:gd name="T31" fmla="*/ 118 h 643"/>
              <a:gd name="T32" fmla="*/ 475 w 642"/>
              <a:gd name="T33" fmla="*/ 39 h 643"/>
              <a:gd name="T34" fmla="*/ 355 w 642"/>
              <a:gd name="T35" fmla="*/ 2 h 643"/>
              <a:gd name="T36" fmla="*/ 152 w 642"/>
              <a:gd name="T37" fmla="*/ 161 h 643"/>
              <a:gd name="T38" fmla="*/ 504 w 642"/>
              <a:gd name="T39" fmla="*/ 163 h 643"/>
              <a:gd name="T40" fmla="*/ 522 w 642"/>
              <a:gd name="T41" fmla="*/ 180 h 643"/>
              <a:gd name="T42" fmla="*/ 523 w 642"/>
              <a:gd name="T43" fmla="*/ 425 h 643"/>
              <a:gd name="T44" fmla="*/ 514 w 642"/>
              <a:gd name="T45" fmla="*/ 447 h 643"/>
              <a:gd name="T46" fmla="*/ 490 w 642"/>
              <a:gd name="T47" fmla="*/ 459 h 643"/>
              <a:gd name="T48" fmla="*/ 375 w 642"/>
              <a:gd name="T49" fmla="*/ 467 h 643"/>
              <a:gd name="T50" fmla="*/ 382 w 642"/>
              <a:gd name="T51" fmla="*/ 483 h 643"/>
              <a:gd name="T52" fmla="*/ 388 w 642"/>
              <a:gd name="T53" fmla="*/ 496 h 643"/>
              <a:gd name="T54" fmla="*/ 388 w 642"/>
              <a:gd name="T55" fmla="*/ 504 h 643"/>
              <a:gd name="T56" fmla="*/ 380 w 642"/>
              <a:gd name="T57" fmla="*/ 512 h 643"/>
              <a:gd name="T58" fmla="*/ 268 w 642"/>
              <a:gd name="T59" fmla="*/ 512 h 643"/>
              <a:gd name="T60" fmla="*/ 258 w 642"/>
              <a:gd name="T61" fmla="*/ 508 h 643"/>
              <a:gd name="T62" fmla="*/ 253 w 642"/>
              <a:gd name="T63" fmla="*/ 499 h 643"/>
              <a:gd name="T64" fmla="*/ 257 w 642"/>
              <a:gd name="T65" fmla="*/ 489 h 643"/>
              <a:gd name="T66" fmla="*/ 263 w 642"/>
              <a:gd name="T67" fmla="*/ 475 h 643"/>
              <a:gd name="T68" fmla="*/ 268 w 642"/>
              <a:gd name="T69" fmla="*/ 459 h 643"/>
              <a:gd name="T70" fmla="*/ 139 w 642"/>
              <a:gd name="T71" fmla="*/ 457 h 643"/>
              <a:gd name="T72" fmla="*/ 120 w 642"/>
              <a:gd name="T73" fmla="*/ 438 h 643"/>
              <a:gd name="T74" fmla="*/ 118 w 642"/>
              <a:gd name="T75" fmla="*/ 195 h 643"/>
              <a:gd name="T76" fmla="*/ 128 w 642"/>
              <a:gd name="T77" fmla="*/ 171 h 643"/>
              <a:gd name="T78" fmla="*/ 152 w 642"/>
              <a:gd name="T79" fmla="*/ 161 h 643"/>
              <a:gd name="T80" fmla="*/ 149 w 642"/>
              <a:gd name="T81" fmla="*/ 189 h 643"/>
              <a:gd name="T82" fmla="*/ 146 w 642"/>
              <a:gd name="T83" fmla="*/ 192 h 643"/>
              <a:gd name="T84" fmla="*/ 146 w 642"/>
              <a:gd name="T85" fmla="*/ 370 h 643"/>
              <a:gd name="T86" fmla="*/ 147 w 642"/>
              <a:gd name="T87" fmla="*/ 375 h 643"/>
              <a:gd name="T88" fmla="*/ 152 w 642"/>
              <a:gd name="T89" fmla="*/ 377 h 643"/>
              <a:gd name="T90" fmla="*/ 493 w 642"/>
              <a:gd name="T91" fmla="*/ 377 h 643"/>
              <a:gd name="T92" fmla="*/ 496 w 642"/>
              <a:gd name="T93" fmla="*/ 373 h 643"/>
              <a:gd name="T94" fmla="*/ 498 w 642"/>
              <a:gd name="T95" fmla="*/ 195 h 643"/>
              <a:gd name="T96" fmla="*/ 494 w 642"/>
              <a:gd name="T97" fmla="*/ 190 h 643"/>
              <a:gd name="T98" fmla="*/ 490 w 642"/>
              <a:gd name="T99" fmla="*/ 1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2" h="643">
                <a:moveTo>
                  <a:pt x="321" y="0"/>
                </a:moveTo>
                <a:lnTo>
                  <a:pt x="289" y="2"/>
                </a:lnTo>
                <a:lnTo>
                  <a:pt x="226" y="15"/>
                </a:lnTo>
                <a:lnTo>
                  <a:pt x="168" y="39"/>
                </a:lnTo>
                <a:lnTo>
                  <a:pt x="117" y="74"/>
                </a:lnTo>
                <a:lnTo>
                  <a:pt x="73" y="118"/>
                </a:lnTo>
                <a:lnTo>
                  <a:pt x="38" y="169"/>
                </a:lnTo>
                <a:lnTo>
                  <a:pt x="14" y="227"/>
                </a:lnTo>
                <a:lnTo>
                  <a:pt x="1" y="290"/>
                </a:lnTo>
                <a:lnTo>
                  <a:pt x="0" y="322"/>
                </a:lnTo>
                <a:lnTo>
                  <a:pt x="1" y="356"/>
                </a:lnTo>
                <a:lnTo>
                  <a:pt x="14" y="418"/>
                </a:lnTo>
                <a:lnTo>
                  <a:pt x="38" y="476"/>
                </a:lnTo>
                <a:lnTo>
                  <a:pt x="73" y="528"/>
                </a:lnTo>
                <a:lnTo>
                  <a:pt x="117" y="571"/>
                </a:lnTo>
                <a:lnTo>
                  <a:pt x="168" y="606"/>
                </a:lnTo>
                <a:lnTo>
                  <a:pt x="226" y="631"/>
                </a:lnTo>
                <a:lnTo>
                  <a:pt x="289" y="643"/>
                </a:lnTo>
                <a:lnTo>
                  <a:pt x="321" y="643"/>
                </a:lnTo>
                <a:lnTo>
                  <a:pt x="355" y="643"/>
                </a:lnTo>
                <a:lnTo>
                  <a:pt x="417" y="631"/>
                </a:lnTo>
                <a:lnTo>
                  <a:pt x="475" y="606"/>
                </a:lnTo>
                <a:lnTo>
                  <a:pt x="526" y="571"/>
                </a:lnTo>
                <a:lnTo>
                  <a:pt x="570" y="528"/>
                </a:lnTo>
                <a:lnTo>
                  <a:pt x="604" y="476"/>
                </a:lnTo>
                <a:lnTo>
                  <a:pt x="629" y="418"/>
                </a:lnTo>
                <a:lnTo>
                  <a:pt x="642" y="356"/>
                </a:lnTo>
                <a:lnTo>
                  <a:pt x="642" y="322"/>
                </a:lnTo>
                <a:lnTo>
                  <a:pt x="642" y="290"/>
                </a:lnTo>
                <a:lnTo>
                  <a:pt x="629" y="227"/>
                </a:lnTo>
                <a:lnTo>
                  <a:pt x="604" y="169"/>
                </a:lnTo>
                <a:lnTo>
                  <a:pt x="570" y="118"/>
                </a:lnTo>
                <a:lnTo>
                  <a:pt x="526" y="74"/>
                </a:lnTo>
                <a:lnTo>
                  <a:pt x="475" y="39"/>
                </a:lnTo>
                <a:lnTo>
                  <a:pt x="417" y="15"/>
                </a:lnTo>
                <a:lnTo>
                  <a:pt x="355" y="2"/>
                </a:lnTo>
                <a:lnTo>
                  <a:pt x="321" y="0"/>
                </a:lnTo>
                <a:close/>
                <a:moveTo>
                  <a:pt x="152" y="161"/>
                </a:moveTo>
                <a:lnTo>
                  <a:pt x="490" y="161"/>
                </a:lnTo>
                <a:lnTo>
                  <a:pt x="504" y="163"/>
                </a:lnTo>
                <a:lnTo>
                  <a:pt x="514" y="171"/>
                </a:lnTo>
                <a:lnTo>
                  <a:pt x="522" y="180"/>
                </a:lnTo>
                <a:lnTo>
                  <a:pt x="523" y="195"/>
                </a:lnTo>
                <a:lnTo>
                  <a:pt x="523" y="425"/>
                </a:lnTo>
                <a:lnTo>
                  <a:pt x="522" y="438"/>
                </a:lnTo>
                <a:lnTo>
                  <a:pt x="514" y="447"/>
                </a:lnTo>
                <a:lnTo>
                  <a:pt x="504" y="457"/>
                </a:lnTo>
                <a:lnTo>
                  <a:pt x="490" y="459"/>
                </a:lnTo>
                <a:lnTo>
                  <a:pt x="375" y="459"/>
                </a:lnTo>
                <a:lnTo>
                  <a:pt x="375" y="467"/>
                </a:lnTo>
                <a:lnTo>
                  <a:pt x="379" y="475"/>
                </a:lnTo>
                <a:lnTo>
                  <a:pt x="382" y="483"/>
                </a:lnTo>
                <a:lnTo>
                  <a:pt x="385" y="489"/>
                </a:lnTo>
                <a:lnTo>
                  <a:pt x="388" y="496"/>
                </a:lnTo>
                <a:lnTo>
                  <a:pt x="388" y="499"/>
                </a:lnTo>
                <a:lnTo>
                  <a:pt x="388" y="504"/>
                </a:lnTo>
                <a:lnTo>
                  <a:pt x="385" y="508"/>
                </a:lnTo>
                <a:lnTo>
                  <a:pt x="380" y="512"/>
                </a:lnTo>
                <a:lnTo>
                  <a:pt x="375" y="512"/>
                </a:lnTo>
                <a:lnTo>
                  <a:pt x="268" y="512"/>
                </a:lnTo>
                <a:lnTo>
                  <a:pt x="261" y="512"/>
                </a:lnTo>
                <a:lnTo>
                  <a:pt x="258" y="508"/>
                </a:lnTo>
                <a:lnTo>
                  <a:pt x="255" y="504"/>
                </a:lnTo>
                <a:lnTo>
                  <a:pt x="253" y="499"/>
                </a:lnTo>
                <a:lnTo>
                  <a:pt x="255" y="496"/>
                </a:lnTo>
                <a:lnTo>
                  <a:pt x="257" y="489"/>
                </a:lnTo>
                <a:lnTo>
                  <a:pt x="260" y="483"/>
                </a:lnTo>
                <a:lnTo>
                  <a:pt x="263" y="475"/>
                </a:lnTo>
                <a:lnTo>
                  <a:pt x="266" y="467"/>
                </a:lnTo>
                <a:lnTo>
                  <a:pt x="268" y="459"/>
                </a:lnTo>
                <a:lnTo>
                  <a:pt x="152" y="459"/>
                </a:lnTo>
                <a:lnTo>
                  <a:pt x="139" y="457"/>
                </a:lnTo>
                <a:lnTo>
                  <a:pt x="128" y="447"/>
                </a:lnTo>
                <a:lnTo>
                  <a:pt x="120" y="438"/>
                </a:lnTo>
                <a:lnTo>
                  <a:pt x="118" y="425"/>
                </a:lnTo>
                <a:lnTo>
                  <a:pt x="118" y="195"/>
                </a:lnTo>
                <a:lnTo>
                  <a:pt x="120" y="180"/>
                </a:lnTo>
                <a:lnTo>
                  <a:pt x="128" y="171"/>
                </a:lnTo>
                <a:lnTo>
                  <a:pt x="139" y="163"/>
                </a:lnTo>
                <a:lnTo>
                  <a:pt x="152" y="161"/>
                </a:lnTo>
                <a:close/>
                <a:moveTo>
                  <a:pt x="152" y="187"/>
                </a:moveTo>
                <a:lnTo>
                  <a:pt x="149" y="189"/>
                </a:lnTo>
                <a:lnTo>
                  <a:pt x="147" y="190"/>
                </a:lnTo>
                <a:lnTo>
                  <a:pt x="146" y="192"/>
                </a:lnTo>
                <a:lnTo>
                  <a:pt x="146" y="195"/>
                </a:lnTo>
                <a:lnTo>
                  <a:pt x="146" y="370"/>
                </a:lnTo>
                <a:lnTo>
                  <a:pt x="146" y="373"/>
                </a:lnTo>
                <a:lnTo>
                  <a:pt x="147" y="375"/>
                </a:lnTo>
                <a:lnTo>
                  <a:pt x="149" y="377"/>
                </a:lnTo>
                <a:lnTo>
                  <a:pt x="152" y="377"/>
                </a:lnTo>
                <a:lnTo>
                  <a:pt x="490" y="377"/>
                </a:lnTo>
                <a:lnTo>
                  <a:pt x="493" y="377"/>
                </a:lnTo>
                <a:lnTo>
                  <a:pt x="494" y="375"/>
                </a:lnTo>
                <a:lnTo>
                  <a:pt x="496" y="373"/>
                </a:lnTo>
                <a:lnTo>
                  <a:pt x="498" y="370"/>
                </a:lnTo>
                <a:lnTo>
                  <a:pt x="498" y="195"/>
                </a:lnTo>
                <a:lnTo>
                  <a:pt x="496" y="192"/>
                </a:lnTo>
                <a:lnTo>
                  <a:pt x="494" y="190"/>
                </a:lnTo>
                <a:lnTo>
                  <a:pt x="493" y="189"/>
                </a:lnTo>
                <a:lnTo>
                  <a:pt x="490" y="187"/>
                </a:lnTo>
                <a:lnTo>
                  <a:pt x="152" y="1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8533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Usage Scenarios</a:t>
            </a:r>
            <a:endParaRPr lang="de-AT" dirty="0"/>
          </a:p>
        </p:txBody>
      </p:sp>
      <p:sp>
        <p:nvSpPr>
          <p:cNvPr id="5" name="Text Placeholder 4"/>
          <p:cNvSpPr>
            <a:spLocks noGrp="1"/>
          </p:cNvSpPr>
          <p:nvPr>
            <p:ph type="body" idx="1"/>
          </p:nvPr>
        </p:nvSpPr>
        <p:spPr>
          <a:xfrm>
            <a:off x="395536" y="1131590"/>
            <a:ext cx="4040188" cy="504056"/>
          </a:xfrm>
        </p:spPr>
        <p:txBody>
          <a:bodyPr>
            <a:normAutofit lnSpcReduction="10000"/>
          </a:bodyPr>
          <a:lstStyle/>
          <a:p>
            <a:r>
              <a:rPr lang="de-AT" sz="2800" dirty="0" smtClean="0">
                <a:solidFill>
                  <a:srgbClr val="00B0F0"/>
                </a:solidFill>
              </a:rPr>
              <a:t>Gapminder</a:t>
            </a:r>
            <a:endParaRPr lang="de-AT" dirty="0" smtClean="0">
              <a:solidFill>
                <a:srgbClr val="00B0F0"/>
              </a:solidFill>
            </a:endParaRPr>
          </a:p>
        </p:txBody>
      </p:sp>
      <p:sp>
        <p:nvSpPr>
          <p:cNvPr id="6" name="Text Placeholder 5"/>
          <p:cNvSpPr>
            <a:spLocks noGrp="1"/>
          </p:cNvSpPr>
          <p:nvPr>
            <p:ph type="body" sz="quarter" idx="3"/>
          </p:nvPr>
        </p:nvSpPr>
        <p:spPr>
          <a:xfrm>
            <a:off x="4756400" y="1131590"/>
            <a:ext cx="4041775" cy="504056"/>
          </a:xfrm>
        </p:spPr>
        <p:txBody>
          <a:bodyPr>
            <a:normAutofit lnSpcReduction="10000"/>
          </a:bodyPr>
          <a:lstStyle/>
          <a:p>
            <a:r>
              <a:rPr lang="de-AT" sz="2800" dirty="0" err="1" smtClean="0">
                <a:solidFill>
                  <a:srgbClr val="00B0F0"/>
                </a:solidFill>
              </a:rPr>
              <a:t>StratomeX</a:t>
            </a:r>
            <a:endParaRPr lang="de-AT" dirty="0"/>
          </a:p>
        </p:txBody>
      </p:sp>
      <p:sp>
        <p:nvSpPr>
          <p:cNvPr id="9" name="Text Placeholder 4"/>
          <p:cNvSpPr txBox="1">
            <a:spLocks/>
          </p:cNvSpPr>
          <p:nvPr/>
        </p:nvSpPr>
        <p:spPr>
          <a:xfrm>
            <a:off x="400894" y="3809544"/>
            <a:ext cx="4040188" cy="504056"/>
          </a:xfrm>
          <a:prstGeom prst="rect">
            <a:avLst/>
          </a:prstGeom>
        </p:spPr>
        <p:txBody>
          <a:bodyPr vert="horz" lIns="81640" tIns="40820" rIns="81640" bIns="40820" rtlCol="0" anchor="b">
            <a:normAutofit/>
          </a:bodyPr>
          <a:lstStyle>
            <a:lvl1pPr marL="0" indent="0" algn="l" defTabSz="816397" rtl="0" eaLnBrk="1" latinLnBrk="0" hangingPunct="1">
              <a:spcBef>
                <a:spcPct val="20000"/>
              </a:spcBef>
              <a:buFont typeface="Arial" panose="020B0604020202020204" pitchFamily="34" charset="0"/>
              <a:buNone/>
              <a:defRPr sz="2100" b="1" kern="1200">
                <a:solidFill>
                  <a:schemeClr val="tx1"/>
                </a:solidFill>
                <a:latin typeface="Yantramanav Thin" panose="02000000000000000000" pitchFamily="2" charset="0"/>
                <a:ea typeface="+mn-ea"/>
                <a:cs typeface="Yantramanav Thin" panose="02000000000000000000" pitchFamily="2" charset="0"/>
              </a:defRPr>
            </a:lvl1pPr>
            <a:lvl2pPr marL="408198" indent="0" algn="l" defTabSz="816397" rtl="0" eaLnBrk="1" latinLnBrk="0" hangingPunct="1">
              <a:spcBef>
                <a:spcPct val="20000"/>
              </a:spcBef>
              <a:buFont typeface="Arial" panose="020B0604020202020204" pitchFamily="34" charset="0"/>
              <a:buNone/>
              <a:defRPr sz="1900" b="1" kern="1200">
                <a:solidFill>
                  <a:schemeClr val="tx1"/>
                </a:solidFill>
                <a:latin typeface="Yantramanav Thin" panose="02000000000000000000" pitchFamily="2" charset="0"/>
                <a:ea typeface="+mn-ea"/>
                <a:cs typeface="Yantramanav Thin" panose="02000000000000000000" pitchFamily="2" charset="0"/>
              </a:defRPr>
            </a:lvl2pPr>
            <a:lvl3pPr marL="816397" indent="0" algn="l" defTabSz="816397" rtl="0" eaLnBrk="1" latinLnBrk="0" hangingPunct="1">
              <a:spcBef>
                <a:spcPct val="20000"/>
              </a:spcBef>
              <a:buFont typeface="Arial" panose="020B0604020202020204" pitchFamily="34" charset="0"/>
              <a:buNone/>
              <a:defRPr sz="1600" b="1" kern="1200">
                <a:solidFill>
                  <a:schemeClr val="tx1"/>
                </a:solidFill>
                <a:latin typeface="Yantramanav Thin" panose="02000000000000000000" pitchFamily="2" charset="0"/>
                <a:ea typeface="+mn-ea"/>
                <a:cs typeface="Yantramanav Thin" panose="02000000000000000000" pitchFamily="2" charset="0"/>
              </a:defRPr>
            </a:lvl3pPr>
            <a:lvl4pPr marL="1224595" indent="0" algn="l" defTabSz="816397" rtl="0" eaLnBrk="1" latinLnBrk="0" hangingPunct="1">
              <a:spcBef>
                <a:spcPct val="20000"/>
              </a:spcBef>
              <a:buFont typeface="Arial" panose="020B0604020202020204" pitchFamily="34" charset="0"/>
              <a:buNone/>
              <a:defRPr sz="1500" b="1" kern="1200">
                <a:solidFill>
                  <a:schemeClr val="tx1"/>
                </a:solidFill>
                <a:latin typeface="Yantramanav Thin" panose="02000000000000000000" pitchFamily="2" charset="0"/>
                <a:ea typeface="+mn-ea"/>
                <a:cs typeface="Yantramanav Thin" panose="02000000000000000000" pitchFamily="2" charset="0"/>
              </a:defRPr>
            </a:lvl4pPr>
            <a:lvl5pPr marL="1632794" indent="0" algn="l" defTabSz="816397" rtl="0" eaLnBrk="1" latinLnBrk="0" hangingPunct="1">
              <a:spcBef>
                <a:spcPct val="20000"/>
              </a:spcBef>
              <a:buFont typeface="Arial" panose="020B0604020202020204" pitchFamily="34" charset="0"/>
              <a:buNone/>
              <a:defRPr sz="1500" b="1" kern="1200">
                <a:solidFill>
                  <a:schemeClr val="tx1"/>
                </a:solidFill>
                <a:latin typeface="Yantramanav Thin" panose="02000000000000000000" pitchFamily="2" charset="0"/>
                <a:ea typeface="+mn-ea"/>
                <a:cs typeface="Yantramanav Thin" panose="02000000000000000000" pitchFamily="2" charset="0"/>
              </a:defRPr>
            </a:lvl5pPr>
            <a:lvl6pPr marL="2040992" indent="0" algn="l" defTabSz="816397" rtl="0" eaLnBrk="1" latinLnBrk="0" hangingPunct="1">
              <a:spcBef>
                <a:spcPct val="20000"/>
              </a:spcBef>
              <a:buFont typeface="Arial" panose="020B0604020202020204" pitchFamily="34" charset="0"/>
              <a:buNone/>
              <a:defRPr sz="1500" b="1" kern="1200">
                <a:solidFill>
                  <a:schemeClr val="tx1"/>
                </a:solidFill>
                <a:latin typeface="+mn-lt"/>
                <a:ea typeface="+mn-ea"/>
                <a:cs typeface="+mn-cs"/>
              </a:defRPr>
            </a:lvl6pPr>
            <a:lvl7pPr marL="2449191" indent="0" algn="l" defTabSz="816397" rtl="0" eaLnBrk="1" latinLnBrk="0" hangingPunct="1">
              <a:spcBef>
                <a:spcPct val="20000"/>
              </a:spcBef>
              <a:buFont typeface="Arial" panose="020B0604020202020204" pitchFamily="34" charset="0"/>
              <a:buNone/>
              <a:defRPr sz="1500" b="1" kern="1200">
                <a:solidFill>
                  <a:schemeClr val="tx1"/>
                </a:solidFill>
                <a:latin typeface="+mn-lt"/>
                <a:ea typeface="+mn-ea"/>
                <a:cs typeface="+mn-cs"/>
              </a:defRPr>
            </a:lvl7pPr>
            <a:lvl8pPr marL="2857389" indent="0" algn="l" defTabSz="816397" rtl="0" eaLnBrk="1" latinLnBrk="0" hangingPunct="1">
              <a:spcBef>
                <a:spcPct val="20000"/>
              </a:spcBef>
              <a:buFont typeface="Arial" panose="020B0604020202020204" pitchFamily="34" charset="0"/>
              <a:buNone/>
              <a:defRPr sz="1500" b="1" kern="1200">
                <a:solidFill>
                  <a:schemeClr val="tx1"/>
                </a:solidFill>
                <a:latin typeface="+mn-lt"/>
                <a:ea typeface="+mn-ea"/>
                <a:cs typeface="+mn-cs"/>
              </a:defRPr>
            </a:lvl8pPr>
            <a:lvl9pPr marL="3265588" indent="0" algn="l" defTabSz="816397" rtl="0" eaLnBrk="1" latinLnBrk="0" hangingPunct="1">
              <a:spcBef>
                <a:spcPct val="20000"/>
              </a:spcBef>
              <a:buFont typeface="Arial" panose="020B0604020202020204" pitchFamily="34" charset="0"/>
              <a:buNone/>
              <a:defRPr sz="1500" b="1" kern="1200">
                <a:solidFill>
                  <a:schemeClr val="tx1"/>
                </a:solidFill>
                <a:latin typeface="+mn-lt"/>
                <a:ea typeface="+mn-ea"/>
                <a:cs typeface="+mn-cs"/>
              </a:defRPr>
            </a:lvl9pPr>
          </a:lstStyle>
          <a:p>
            <a:pPr algn="ctr"/>
            <a:r>
              <a:rPr lang="de-AT" b="0" u="sng" dirty="0" smtClean="0">
                <a:latin typeface="Yantramanav" panose="02000000000000000000" pitchFamily="2" charset="0"/>
                <a:cs typeface="Yantramanav" panose="02000000000000000000" pitchFamily="2" charset="0"/>
                <a:hlinkClick r:id="rId3"/>
              </a:rPr>
              <a:t>http://vistories.org/v/gapminder</a:t>
            </a:r>
            <a:endParaRPr lang="de-AT" b="0" u="sng" dirty="0" smtClean="0">
              <a:latin typeface="Yantramanav" panose="02000000000000000000" pitchFamily="2" charset="0"/>
              <a:cs typeface="Yantramanav" panose="02000000000000000000" pitchFamily="2" charset="0"/>
            </a:endParaRPr>
          </a:p>
        </p:txBody>
      </p:sp>
      <p:sp>
        <p:nvSpPr>
          <p:cNvPr id="10" name="Text Placeholder 4"/>
          <p:cNvSpPr txBox="1">
            <a:spLocks/>
          </p:cNvSpPr>
          <p:nvPr/>
        </p:nvSpPr>
        <p:spPr>
          <a:xfrm>
            <a:off x="4646612" y="3809544"/>
            <a:ext cx="4040188" cy="504056"/>
          </a:xfrm>
          <a:prstGeom prst="rect">
            <a:avLst/>
          </a:prstGeom>
        </p:spPr>
        <p:txBody>
          <a:bodyPr vert="horz" lIns="81640" tIns="40820" rIns="81640" bIns="40820" rtlCol="0" anchor="b">
            <a:normAutofit/>
          </a:bodyPr>
          <a:lstStyle>
            <a:lvl1pPr marL="0" indent="0" algn="l" defTabSz="816397" rtl="0" eaLnBrk="1" latinLnBrk="0" hangingPunct="1">
              <a:spcBef>
                <a:spcPct val="20000"/>
              </a:spcBef>
              <a:buFont typeface="Arial" panose="020B0604020202020204" pitchFamily="34" charset="0"/>
              <a:buNone/>
              <a:defRPr sz="2100" b="1" kern="1200">
                <a:solidFill>
                  <a:schemeClr val="tx1"/>
                </a:solidFill>
                <a:latin typeface="Yantramanav Thin" panose="02000000000000000000" pitchFamily="2" charset="0"/>
                <a:ea typeface="+mn-ea"/>
                <a:cs typeface="Yantramanav Thin" panose="02000000000000000000" pitchFamily="2" charset="0"/>
              </a:defRPr>
            </a:lvl1pPr>
            <a:lvl2pPr marL="408198" indent="0" algn="l" defTabSz="816397" rtl="0" eaLnBrk="1" latinLnBrk="0" hangingPunct="1">
              <a:spcBef>
                <a:spcPct val="20000"/>
              </a:spcBef>
              <a:buFont typeface="Arial" panose="020B0604020202020204" pitchFamily="34" charset="0"/>
              <a:buNone/>
              <a:defRPr sz="1900" b="1" kern="1200">
                <a:solidFill>
                  <a:schemeClr val="tx1"/>
                </a:solidFill>
                <a:latin typeface="Yantramanav Thin" panose="02000000000000000000" pitchFamily="2" charset="0"/>
                <a:ea typeface="+mn-ea"/>
                <a:cs typeface="Yantramanav Thin" panose="02000000000000000000" pitchFamily="2" charset="0"/>
              </a:defRPr>
            </a:lvl2pPr>
            <a:lvl3pPr marL="816397" indent="0" algn="l" defTabSz="816397" rtl="0" eaLnBrk="1" latinLnBrk="0" hangingPunct="1">
              <a:spcBef>
                <a:spcPct val="20000"/>
              </a:spcBef>
              <a:buFont typeface="Arial" panose="020B0604020202020204" pitchFamily="34" charset="0"/>
              <a:buNone/>
              <a:defRPr sz="1600" b="1" kern="1200">
                <a:solidFill>
                  <a:schemeClr val="tx1"/>
                </a:solidFill>
                <a:latin typeface="Yantramanav Thin" panose="02000000000000000000" pitchFamily="2" charset="0"/>
                <a:ea typeface="+mn-ea"/>
                <a:cs typeface="Yantramanav Thin" panose="02000000000000000000" pitchFamily="2" charset="0"/>
              </a:defRPr>
            </a:lvl3pPr>
            <a:lvl4pPr marL="1224595" indent="0" algn="l" defTabSz="816397" rtl="0" eaLnBrk="1" latinLnBrk="0" hangingPunct="1">
              <a:spcBef>
                <a:spcPct val="20000"/>
              </a:spcBef>
              <a:buFont typeface="Arial" panose="020B0604020202020204" pitchFamily="34" charset="0"/>
              <a:buNone/>
              <a:defRPr sz="1500" b="1" kern="1200">
                <a:solidFill>
                  <a:schemeClr val="tx1"/>
                </a:solidFill>
                <a:latin typeface="Yantramanav Thin" panose="02000000000000000000" pitchFamily="2" charset="0"/>
                <a:ea typeface="+mn-ea"/>
                <a:cs typeface="Yantramanav Thin" panose="02000000000000000000" pitchFamily="2" charset="0"/>
              </a:defRPr>
            </a:lvl4pPr>
            <a:lvl5pPr marL="1632794" indent="0" algn="l" defTabSz="816397" rtl="0" eaLnBrk="1" latinLnBrk="0" hangingPunct="1">
              <a:spcBef>
                <a:spcPct val="20000"/>
              </a:spcBef>
              <a:buFont typeface="Arial" panose="020B0604020202020204" pitchFamily="34" charset="0"/>
              <a:buNone/>
              <a:defRPr sz="1500" b="1" kern="1200">
                <a:solidFill>
                  <a:schemeClr val="tx1"/>
                </a:solidFill>
                <a:latin typeface="Yantramanav Thin" panose="02000000000000000000" pitchFamily="2" charset="0"/>
                <a:ea typeface="+mn-ea"/>
                <a:cs typeface="Yantramanav Thin" panose="02000000000000000000" pitchFamily="2" charset="0"/>
              </a:defRPr>
            </a:lvl5pPr>
            <a:lvl6pPr marL="2040992" indent="0" algn="l" defTabSz="816397" rtl="0" eaLnBrk="1" latinLnBrk="0" hangingPunct="1">
              <a:spcBef>
                <a:spcPct val="20000"/>
              </a:spcBef>
              <a:buFont typeface="Arial" panose="020B0604020202020204" pitchFamily="34" charset="0"/>
              <a:buNone/>
              <a:defRPr sz="1500" b="1" kern="1200">
                <a:solidFill>
                  <a:schemeClr val="tx1"/>
                </a:solidFill>
                <a:latin typeface="+mn-lt"/>
                <a:ea typeface="+mn-ea"/>
                <a:cs typeface="+mn-cs"/>
              </a:defRPr>
            </a:lvl6pPr>
            <a:lvl7pPr marL="2449191" indent="0" algn="l" defTabSz="816397" rtl="0" eaLnBrk="1" latinLnBrk="0" hangingPunct="1">
              <a:spcBef>
                <a:spcPct val="20000"/>
              </a:spcBef>
              <a:buFont typeface="Arial" panose="020B0604020202020204" pitchFamily="34" charset="0"/>
              <a:buNone/>
              <a:defRPr sz="1500" b="1" kern="1200">
                <a:solidFill>
                  <a:schemeClr val="tx1"/>
                </a:solidFill>
                <a:latin typeface="+mn-lt"/>
                <a:ea typeface="+mn-ea"/>
                <a:cs typeface="+mn-cs"/>
              </a:defRPr>
            </a:lvl7pPr>
            <a:lvl8pPr marL="2857389" indent="0" algn="l" defTabSz="816397" rtl="0" eaLnBrk="1" latinLnBrk="0" hangingPunct="1">
              <a:spcBef>
                <a:spcPct val="20000"/>
              </a:spcBef>
              <a:buFont typeface="Arial" panose="020B0604020202020204" pitchFamily="34" charset="0"/>
              <a:buNone/>
              <a:defRPr sz="1500" b="1" kern="1200">
                <a:solidFill>
                  <a:schemeClr val="tx1"/>
                </a:solidFill>
                <a:latin typeface="+mn-lt"/>
                <a:ea typeface="+mn-ea"/>
                <a:cs typeface="+mn-cs"/>
              </a:defRPr>
            </a:lvl8pPr>
            <a:lvl9pPr marL="3265588" indent="0" algn="l" defTabSz="816397" rtl="0" eaLnBrk="1" latinLnBrk="0" hangingPunct="1">
              <a:spcBef>
                <a:spcPct val="20000"/>
              </a:spcBef>
              <a:buFont typeface="Arial" panose="020B0604020202020204" pitchFamily="34" charset="0"/>
              <a:buNone/>
              <a:defRPr sz="1500" b="1" kern="1200">
                <a:solidFill>
                  <a:schemeClr val="tx1"/>
                </a:solidFill>
                <a:latin typeface="+mn-lt"/>
                <a:ea typeface="+mn-ea"/>
                <a:cs typeface="+mn-cs"/>
              </a:defRPr>
            </a:lvl9pPr>
          </a:lstStyle>
          <a:p>
            <a:pPr algn="ctr"/>
            <a:r>
              <a:rPr lang="de-AT" b="0" u="sng" dirty="0" smtClean="0">
                <a:latin typeface="Yantramanav" panose="02000000000000000000" pitchFamily="2" charset="0"/>
                <a:cs typeface="Yantramanav" panose="02000000000000000000" pitchFamily="2" charset="0"/>
                <a:hlinkClick r:id="rId4"/>
              </a:rPr>
              <a:t>http://vistories.org/v/stratomex</a:t>
            </a:r>
            <a:endParaRPr lang="de-AT" b="0" u="sng" dirty="0" smtClean="0">
              <a:latin typeface="Yantramanav" panose="02000000000000000000" pitchFamily="2" charset="0"/>
              <a:cs typeface="Yantramanav" panose="02000000000000000000" pitchFamily="2" charset="0"/>
            </a:endParaRPr>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75" y="1732485"/>
            <a:ext cx="3816424" cy="1908212"/>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6400" y="1735654"/>
            <a:ext cx="3819027" cy="1909514"/>
          </a:xfrm>
          <a:prstGeom prst="rect">
            <a:avLst/>
          </a:prstGeom>
        </p:spPr>
      </p:pic>
      <p:sp>
        <p:nvSpPr>
          <p:cNvPr id="3" name="Fußzeilenplatzhalter 2"/>
          <p:cNvSpPr>
            <a:spLocks noGrp="1"/>
          </p:cNvSpPr>
          <p:nvPr>
            <p:ph type="ftr" sz="quarter" idx="10"/>
          </p:nvPr>
        </p:nvSpPr>
        <p:spPr>
          <a:xfrm>
            <a:off x="-3956" y="4874421"/>
            <a:ext cx="2895600" cy="273843"/>
          </a:xfrm>
        </p:spPr>
        <p:txBody>
          <a:bodyPr/>
          <a:lstStyle/>
          <a:p>
            <a:r>
              <a:rPr lang="de-AT" dirty="0" smtClean="0"/>
              <a:t>Samuel </a:t>
            </a:r>
            <a:r>
              <a:rPr lang="de-AT" dirty="0" err="1" smtClean="0"/>
              <a:t>Gratzl</a:t>
            </a:r>
            <a:endParaRPr lang="de-AT" dirty="0"/>
          </a:p>
        </p:txBody>
      </p:sp>
      <p:sp>
        <p:nvSpPr>
          <p:cNvPr id="7" name="Foliennummernplatzhalter 6"/>
          <p:cNvSpPr>
            <a:spLocks noGrp="1"/>
          </p:cNvSpPr>
          <p:nvPr>
            <p:ph type="sldNum" sz="quarter" idx="11"/>
          </p:nvPr>
        </p:nvSpPr>
        <p:spPr>
          <a:xfrm>
            <a:off x="7010400" y="4865626"/>
            <a:ext cx="2133600" cy="273843"/>
          </a:xfrm>
        </p:spPr>
        <p:txBody>
          <a:bodyPr/>
          <a:lstStyle/>
          <a:p>
            <a:fld id="{23E7C59B-2D79-4572-A72F-95D49BF03B51}" type="slidenum">
              <a:rPr lang="de-AT" smtClean="0"/>
              <a:t>20</a:t>
            </a:fld>
            <a:endParaRPr lang="de-AT" dirty="0"/>
          </a:p>
        </p:txBody>
      </p:sp>
    </p:spTree>
    <p:extLst>
      <p:ext uri="{BB962C8B-B14F-4D97-AF65-F5344CB8AC3E}">
        <p14:creationId xmlns:p14="http://schemas.microsoft.com/office/powerpoint/2010/main" val="397226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dirty="0" smtClean="0"/>
              <a:t>Implementation</a:t>
            </a:r>
            <a:endParaRPr lang="de-AT" dirty="0"/>
          </a:p>
        </p:txBody>
      </p:sp>
      <p:sp>
        <p:nvSpPr>
          <p:cNvPr id="8" name="Content Placeholder 7"/>
          <p:cNvSpPr>
            <a:spLocks noGrp="1"/>
          </p:cNvSpPr>
          <p:nvPr>
            <p:ph idx="1"/>
          </p:nvPr>
        </p:nvSpPr>
        <p:spPr/>
        <p:txBody>
          <a:bodyPr>
            <a:normAutofit lnSpcReduction="10000"/>
          </a:bodyPr>
          <a:lstStyle/>
          <a:p>
            <a:pPr marL="0" indent="0">
              <a:buNone/>
            </a:pPr>
            <a:r>
              <a:rPr lang="en-US" dirty="0" smtClean="0"/>
              <a:t>wrapper library around </a:t>
            </a:r>
            <a:r>
              <a:rPr lang="en-US" dirty="0" err="1" smtClean="0"/>
              <a:t>Caleydo</a:t>
            </a:r>
            <a:r>
              <a:rPr lang="en-US" dirty="0" smtClean="0"/>
              <a:t> </a:t>
            </a:r>
            <a:r>
              <a:rPr lang="en-US" dirty="0"/>
              <a:t>Web </a:t>
            </a:r>
            <a:r>
              <a:rPr lang="en-US" dirty="0" smtClean="0"/>
              <a:t>applications</a:t>
            </a:r>
          </a:p>
          <a:p>
            <a:pPr marL="0" indent="0">
              <a:buNone/>
            </a:pPr>
            <a:endParaRPr lang="en-US" dirty="0" smtClean="0"/>
          </a:p>
          <a:p>
            <a:pPr marL="0" indent="0">
              <a:buNone/>
            </a:pPr>
            <a:endParaRPr lang="en-US" dirty="0"/>
          </a:p>
          <a:p>
            <a:pPr marL="0" indent="0">
              <a:buNone/>
            </a:pPr>
            <a:r>
              <a:rPr lang="en-US" dirty="0" smtClean="0"/>
              <a:t>requires: </a:t>
            </a:r>
            <a:r>
              <a:rPr lang="en-US" dirty="0" smtClean="0">
                <a:solidFill>
                  <a:srgbClr val="00B0F0"/>
                </a:solidFill>
              </a:rPr>
              <a:t>command design pattern</a:t>
            </a:r>
          </a:p>
          <a:p>
            <a:endParaRPr lang="en-US" dirty="0">
              <a:solidFill>
                <a:srgbClr val="00B0F0"/>
              </a:solidFill>
            </a:endParaRPr>
          </a:p>
          <a:p>
            <a:pPr marL="0" indent="0">
              <a:buNone/>
            </a:pPr>
            <a:r>
              <a:rPr lang="en-US" dirty="0"/>
              <a:t>open source (BSD license)</a:t>
            </a:r>
            <a:br>
              <a:rPr lang="en-US" dirty="0"/>
            </a:br>
            <a:r>
              <a:rPr lang="en-US" dirty="0"/>
              <a:t>http://</a:t>
            </a:r>
            <a:r>
              <a:rPr lang="en-US" dirty="0">
                <a:hlinkClick r:id="rId3"/>
              </a:rPr>
              <a:t>github.com/Caleydo/caleydo_clue</a:t>
            </a:r>
            <a:endParaRPr lang="en-US" dirty="0"/>
          </a:p>
          <a:p>
            <a:endParaRPr lang="en-US" dirty="0">
              <a:solidFill>
                <a:srgbClr val="00B0F0"/>
              </a:solidFill>
            </a:endParaRP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0" y="0"/>
            <a:ext cx="1580051" cy="1580051"/>
          </a:xfrm>
          <a:prstGeom prst="rect">
            <a:avLst/>
          </a:prstGeom>
        </p:spPr>
      </p:pic>
      <p:sp>
        <p:nvSpPr>
          <p:cNvPr id="3" name="Fußzeilenplatzhalter 2"/>
          <p:cNvSpPr>
            <a:spLocks noGrp="1"/>
          </p:cNvSpPr>
          <p:nvPr>
            <p:ph type="ftr" sz="quarter" idx="3"/>
          </p:nvPr>
        </p:nvSpPr>
        <p:spPr>
          <a:xfrm>
            <a:off x="-1" y="4874421"/>
            <a:ext cx="2895600" cy="273843"/>
          </a:xfrm>
          <a:prstGeom prst="rect">
            <a:avLst/>
          </a:prstGeom>
        </p:spPr>
        <p:txBody>
          <a:bodyPr/>
          <a:lstStyle/>
          <a:p>
            <a:r>
              <a:rPr lang="de-AT" dirty="0" smtClean="0"/>
              <a:t>Samuel </a:t>
            </a:r>
            <a:r>
              <a:rPr lang="de-AT" dirty="0" err="1" smtClean="0"/>
              <a:t>Gratzl</a:t>
            </a:r>
            <a:endParaRPr lang="de-AT" dirty="0"/>
          </a:p>
        </p:txBody>
      </p:sp>
      <p:sp>
        <p:nvSpPr>
          <p:cNvPr id="4" name="Foliennummernplatzhalter 3"/>
          <p:cNvSpPr>
            <a:spLocks noGrp="1"/>
          </p:cNvSpPr>
          <p:nvPr>
            <p:ph type="sldNum" sz="quarter" idx="4"/>
          </p:nvPr>
        </p:nvSpPr>
        <p:spPr>
          <a:xfrm>
            <a:off x="7010400" y="4874421"/>
            <a:ext cx="2133600" cy="273843"/>
          </a:xfrm>
        </p:spPr>
        <p:txBody>
          <a:bodyPr/>
          <a:lstStyle/>
          <a:p>
            <a:fld id="{23E7C59B-2D79-4572-A72F-95D49BF03B51}" type="slidenum">
              <a:rPr lang="de-AT" smtClean="0"/>
              <a:t>21</a:t>
            </a:fld>
            <a:endParaRPr lang="de-AT" dirty="0"/>
          </a:p>
        </p:txBody>
      </p:sp>
      <p:pic>
        <p:nvPicPr>
          <p:cNvPr id="2050" name="Picture 2" descr="D:\Downloads\caleydo-horizontal-whi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6747" y="1679589"/>
            <a:ext cx="3710505" cy="73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76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6563" y="1059582"/>
            <a:ext cx="5427925" cy="3520901"/>
          </a:xfrm>
        </p:spPr>
        <p:txBody>
          <a:bodyPr>
            <a:normAutofit fontScale="92500" lnSpcReduction="20000"/>
          </a:bodyPr>
          <a:lstStyle/>
          <a:p>
            <a:pPr marL="0" indent="0">
              <a:buNone/>
            </a:pPr>
            <a:r>
              <a:rPr lang="en-US" smtClean="0">
                <a:solidFill>
                  <a:srgbClr val="00B0F0"/>
                </a:solidFill>
              </a:rPr>
              <a:t>what is tracked</a:t>
            </a:r>
          </a:p>
          <a:p>
            <a:r>
              <a:rPr lang="en-US" smtClean="0"/>
              <a:t>visual exploration actions</a:t>
            </a:r>
          </a:p>
          <a:p>
            <a:endParaRPr lang="en-US" smtClean="0"/>
          </a:p>
          <a:p>
            <a:pPr marL="0" indent="0">
              <a:buNone/>
            </a:pPr>
            <a:r>
              <a:rPr lang="en-US" smtClean="0">
                <a:solidFill>
                  <a:srgbClr val="00B0F0"/>
                </a:solidFill>
              </a:rPr>
              <a:t>what not</a:t>
            </a:r>
          </a:p>
          <a:p>
            <a:r>
              <a:rPr lang="en-US" smtClean="0"/>
              <a:t>datasets</a:t>
            </a:r>
          </a:p>
          <a:p>
            <a:r>
              <a:rPr lang="en-US" smtClean="0"/>
              <a:t>data processing / wrangling</a:t>
            </a:r>
          </a:p>
          <a:p>
            <a:r>
              <a:rPr lang="en-US" smtClean="0"/>
              <a:t>application</a:t>
            </a:r>
          </a:p>
          <a:p>
            <a:r>
              <a:rPr lang="en-US" smtClean="0"/>
              <a:t>meta provenance </a:t>
            </a:r>
            <a:endParaRPr lang="en-US" dirty="0"/>
          </a:p>
        </p:txBody>
      </p:sp>
      <p:sp>
        <p:nvSpPr>
          <p:cNvPr id="4" name="Fußzeilenplatzhalter 3"/>
          <p:cNvSpPr>
            <a:spLocks noGrp="1"/>
          </p:cNvSpPr>
          <p:nvPr>
            <p:ph type="ftr" sz="quarter" idx="3"/>
          </p:nvPr>
        </p:nvSpPr>
        <p:spPr>
          <a:xfrm>
            <a:off x="13953" y="4869657"/>
            <a:ext cx="2895600" cy="273843"/>
          </a:xfrm>
          <a:prstGeom prst="rect">
            <a:avLst/>
          </a:prstGeom>
        </p:spPr>
        <p:txBody>
          <a:bodyPr/>
          <a:lstStyle/>
          <a:p>
            <a:r>
              <a:rPr lang="de-AT" dirty="0" smtClean="0"/>
              <a:t>Samuel </a:t>
            </a:r>
            <a:r>
              <a:rPr lang="de-AT" dirty="0" err="1" smtClean="0"/>
              <a:t>Gratzl</a:t>
            </a:r>
            <a:endParaRPr lang="de-AT" dirty="0"/>
          </a:p>
        </p:txBody>
      </p:sp>
      <p:sp>
        <p:nvSpPr>
          <p:cNvPr id="5" name="Foliennummernplatzhalter 4"/>
          <p:cNvSpPr>
            <a:spLocks noGrp="1"/>
          </p:cNvSpPr>
          <p:nvPr>
            <p:ph type="sldNum" sz="quarter" idx="4"/>
          </p:nvPr>
        </p:nvSpPr>
        <p:spPr>
          <a:xfrm>
            <a:off x="6997774" y="4840039"/>
            <a:ext cx="2133600" cy="273843"/>
          </a:xfrm>
        </p:spPr>
        <p:txBody>
          <a:bodyPr/>
          <a:lstStyle/>
          <a:p>
            <a:fld id="{23E7C59B-2D79-4572-A72F-95D49BF03B51}" type="slidenum">
              <a:rPr lang="de-AT" smtClean="0"/>
              <a:pPr/>
              <a:t>22</a:t>
            </a:fld>
            <a:endParaRPr lang="de-AT"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843558"/>
            <a:ext cx="3007356" cy="3694895"/>
          </a:xfrm>
          <a:prstGeom prst="rect">
            <a:avLst/>
          </a:prstGeom>
        </p:spPr>
      </p:pic>
      <p:sp>
        <p:nvSpPr>
          <p:cNvPr id="15" name="Rechteck 14"/>
          <p:cNvSpPr/>
          <p:nvPr/>
        </p:nvSpPr>
        <p:spPr>
          <a:xfrm>
            <a:off x="6257904" y="4897919"/>
            <a:ext cx="2509020" cy="253916"/>
          </a:xfrm>
          <a:prstGeom prst="rect">
            <a:avLst/>
          </a:prstGeom>
        </p:spPr>
        <p:txBody>
          <a:bodyPr wrap="none">
            <a:spAutoFit/>
          </a:bodyPr>
          <a:lstStyle/>
          <a:p>
            <a:r>
              <a:rPr lang="en-US" sz="1050" dirty="0">
                <a:latin typeface="Yantramanav Thin" panose="02000000000000000000" pitchFamily="2" charset="0"/>
                <a:cs typeface="Yantramanav Thin" panose="02000000000000000000" pitchFamily="2" charset="0"/>
              </a:rPr>
              <a:t>https://en.wiktionary.org/wiki/File:Iceberg.jpg</a:t>
            </a:r>
          </a:p>
        </p:txBody>
      </p:sp>
    </p:spTree>
    <p:extLst>
      <p:ext uri="{BB962C8B-B14F-4D97-AF65-F5344CB8AC3E}">
        <p14:creationId xmlns:p14="http://schemas.microsoft.com/office/powerpoint/2010/main" val="278158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05556E-6 1.85185E-6 L -0.32188 0.00494 " pathEditMode="relative" rAng="0" ptsTypes="AA">
                                      <p:cBhvr>
                                        <p:cTn id="6" dur="1000" fill="hold"/>
                                        <p:tgtEl>
                                          <p:spTgt spid="7"/>
                                        </p:tgtEl>
                                        <p:attrNameLst>
                                          <p:attrName>ppt_x</p:attrName>
                                          <p:attrName>ppt_y</p:attrName>
                                        </p:attrNameLst>
                                      </p:cBhvr>
                                      <p:rCtr x="-16094" y="247"/>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0510" y="622891"/>
            <a:ext cx="2716830" cy="2431258"/>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7577" y="3311155"/>
            <a:ext cx="2902695" cy="1451348"/>
          </a:xfrm>
          <a:prstGeom prst="rect">
            <a:avLst/>
          </a:prstGeom>
        </p:spPr>
      </p:pic>
      <p:sp>
        <p:nvSpPr>
          <p:cNvPr id="4" name="Fußzeilenplatzhalter 3"/>
          <p:cNvSpPr>
            <a:spLocks noGrp="1"/>
          </p:cNvSpPr>
          <p:nvPr>
            <p:ph type="ftr" sz="quarter" idx="3"/>
          </p:nvPr>
        </p:nvSpPr>
        <p:spPr>
          <a:xfrm>
            <a:off x="0" y="4877159"/>
            <a:ext cx="2895600" cy="273843"/>
          </a:xfrm>
          <a:prstGeom prst="rect">
            <a:avLst/>
          </a:prstGeom>
        </p:spPr>
        <p:txBody>
          <a:bodyPr/>
          <a:lstStyle/>
          <a:p>
            <a:r>
              <a:rPr lang="de-AT" dirty="0" smtClean="0"/>
              <a:t>Samuel </a:t>
            </a:r>
            <a:r>
              <a:rPr lang="de-AT" dirty="0" err="1" smtClean="0"/>
              <a:t>Gratzl</a:t>
            </a:r>
            <a:endParaRPr lang="de-AT" dirty="0"/>
          </a:p>
        </p:txBody>
      </p:sp>
      <p:sp>
        <p:nvSpPr>
          <p:cNvPr id="5" name="Foliennummernplatzhalter 4"/>
          <p:cNvSpPr>
            <a:spLocks noGrp="1"/>
          </p:cNvSpPr>
          <p:nvPr>
            <p:ph type="sldNum" sz="quarter" idx="4"/>
          </p:nvPr>
        </p:nvSpPr>
        <p:spPr>
          <a:xfrm>
            <a:off x="7010400" y="4869657"/>
            <a:ext cx="2133600" cy="273843"/>
          </a:xfrm>
        </p:spPr>
        <p:txBody>
          <a:bodyPr/>
          <a:lstStyle/>
          <a:p>
            <a:fld id="{23E7C59B-2D79-4572-A72F-95D49BF03B51}" type="slidenum">
              <a:rPr lang="de-AT" smtClean="0"/>
              <a:t>23</a:t>
            </a:fld>
            <a:endParaRPr lang="de-AT" dirty="0"/>
          </a:p>
        </p:txBody>
      </p:sp>
      <p:sp>
        <p:nvSpPr>
          <p:cNvPr id="8" name="CLUE Text"/>
          <p:cNvSpPr txBox="1">
            <a:spLocks/>
          </p:cNvSpPr>
          <p:nvPr/>
        </p:nvSpPr>
        <p:spPr>
          <a:xfrm>
            <a:off x="1260560" y="617301"/>
            <a:ext cx="4285456" cy="1961477"/>
          </a:xfrm>
          <a:prstGeom prst="rect">
            <a:avLst/>
          </a:prstGeom>
        </p:spPr>
        <p:txBody>
          <a:bodyPr vert="horz" lIns="81640" tIns="40820" rIns="81640" bIns="40820" rtlCol="0">
            <a:noAutofit/>
          </a:bodyPr>
          <a:lstStyle>
            <a:lvl1pPr marL="306149" indent="-306149" algn="l" defTabSz="816397" rtl="0" eaLnBrk="1" latinLnBrk="0" hangingPunct="1">
              <a:spcBef>
                <a:spcPct val="20000"/>
              </a:spcBef>
              <a:buFont typeface="Arial" panose="020B0604020202020204" pitchFamily="34" charset="0"/>
              <a:buChar char="•"/>
              <a:defRPr sz="2900" kern="1200">
                <a:solidFill>
                  <a:schemeClr val="tx1"/>
                </a:solidFill>
                <a:latin typeface="Yantramanav" panose="02000000000000000000" pitchFamily="2" charset="0"/>
                <a:ea typeface="+mn-ea"/>
                <a:cs typeface="Yantramanav" panose="02000000000000000000" pitchFamily="2" charset="0"/>
              </a:defRPr>
            </a:lvl1pPr>
            <a:lvl2pPr marL="663322" indent="-255124" algn="l" defTabSz="816397" rtl="0" eaLnBrk="1" latinLnBrk="0" hangingPunct="1">
              <a:spcBef>
                <a:spcPct val="20000"/>
              </a:spcBef>
              <a:buFont typeface="Arial" panose="020B0604020202020204" pitchFamily="34" charset="0"/>
              <a:buChar char="–"/>
              <a:defRPr sz="2500" kern="1200">
                <a:solidFill>
                  <a:schemeClr val="tx1"/>
                </a:solidFill>
                <a:latin typeface="Yantramanav" panose="02000000000000000000" pitchFamily="2" charset="0"/>
                <a:ea typeface="+mn-ea"/>
                <a:cs typeface="Yantramanav" panose="02000000000000000000" pitchFamily="2" charset="0"/>
              </a:defRPr>
            </a:lvl2pPr>
            <a:lvl3pPr marL="1020496" indent="-204099" algn="l" defTabSz="816397" rtl="0" eaLnBrk="1" latinLnBrk="0" hangingPunct="1">
              <a:spcBef>
                <a:spcPct val="20000"/>
              </a:spcBef>
              <a:buFont typeface="Arial" panose="020B0604020202020204" pitchFamily="34" charset="0"/>
              <a:buChar char="•"/>
              <a:defRPr sz="2100" kern="1200">
                <a:solidFill>
                  <a:schemeClr val="tx1"/>
                </a:solidFill>
                <a:latin typeface="Yantramanav" panose="02000000000000000000" pitchFamily="2" charset="0"/>
                <a:ea typeface="+mn-ea"/>
                <a:cs typeface="Yantramanav" panose="02000000000000000000" pitchFamily="2" charset="0"/>
              </a:defRPr>
            </a:lvl3pPr>
            <a:lvl4pPr marL="1428695"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panose="02000000000000000000" pitchFamily="2" charset="0"/>
                <a:ea typeface="+mn-ea"/>
                <a:cs typeface="Yantramanav" panose="02000000000000000000" pitchFamily="2" charset="0"/>
              </a:defRPr>
            </a:lvl4pPr>
            <a:lvl5pPr marL="1836893"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panose="02000000000000000000" pitchFamily="2" charset="0"/>
                <a:ea typeface="+mn-ea"/>
                <a:cs typeface="Yantramanav" panose="02000000000000000000" pitchFamily="2" charset="0"/>
              </a:defRPr>
            </a:lvl5pPr>
            <a:lvl6pPr marL="2245091"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653290"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061488"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469687"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t>C</a:t>
            </a:r>
            <a:r>
              <a:rPr lang="en-US" sz="3600" dirty="0" smtClean="0">
                <a:solidFill>
                  <a:srgbClr val="00B0F0"/>
                </a:solidFill>
              </a:rPr>
              <a:t> </a:t>
            </a:r>
            <a:r>
              <a:rPr lang="en-US" sz="3600" dirty="0" err="1" smtClean="0">
                <a:solidFill>
                  <a:srgbClr val="00B0F0"/>
                </a:solidFill>
              </a:rPr>
              <a:t>apture</a:t>
            </a:r>
            <a:r>
              <a:rPr lang="en-US" sz="3600" dirty="0" smtClean="0">
                <a:solidFill>
                  <a:srgbClr val="00B0F0"/>
                </a:solidFill>
              </a:rPr>
              <a:t/>
            </a:r>
            <a:br>
              <a:rPr lang="en-US" sz="3600" dirty="0" smtClean="0">
                <a:solidFill>
                  <a:srgbClr val="00B0F0"/>
                </a:solidFill>
              </a:rPr>
            </a:br>
            <a:r>
              <a:rPr lang="en-US" sz="3600" b="1" dirty="0" smtClean="0"/>
              <a:t>L</a:t>
            </a:r>
            <a:r>
              <a:rPr lang="en-US" sz="3600" dirty="0" smtClean="0">
                <a:solidFill>
                  <a:srgbClr val="00B0F0"/>
                </a:solidFill>
              </a:rPr>
              <a:t> </a:t>
            </a:r>
            <a:r>
              <a:rPr lang="en-US" sz="3600" dirty="0" err="1" smtClean="0">
                <a:solidFill>
                  <a:srgbClr val="00B0F0"/>
                </a:solidFill>
              </a:rPr>
              <a:t>abel</a:t>
            </a:r>
            <a:r>
              <a:rPr lang="en-US" sz="3600" dirty="0" smtClean="0">
                <a:solidFill>
                  <a:srgbClr val="00B0F0"/>
                </a:solidFill>
              </a:rPr>
              <a:t/>
            </a:r>
            <a:br>
              <a:rPr lang="en-US" sz="3600" dirty="0" smtClean="0">
                <a:solidFill>
                  <a:srgbClr val="00B0F0"/>
                </a:solidFill>
              </a:rPr>
            </a:br>
            <a:r>
              <a:rPr lang="en-US" sz="3600" b="1" dirty="0" smtClean="0"/>
              <a:t>U</a:t>
            </a:r>
            <a:r>
              <a:rPr lang="en-US" sz="3600" dirty="0" smtClean="0">
                <a:solidFill>
                  <a:srgbClr val="00B0F0"/>
                </a:solidFill>
              </a:rPr>
              <a:t> </a:t>
            </a:r>
            <a:r>
              <a:rPr lang="en-US" sz="3600" dirty="0" err="1" smtClean="0">
                <a:solidFill>
                  <a:srgbClr val="00B0F0"/>
                </a:solidFill>
              </a:rPr>
              <a:t>nderstand</a:t>
            </a:r>
            <a:r>
              <a:rPr lang="en-US" sz="3600" dirty="0" smtClean="0">
                <a:solidFill>
                  <a:srgbClr val="00B0F0"/>
                </a:solidFill>
              </a:rPr>
              <a:t/>
            </a:r>
            <a:br>
              <a:rPr lang="en-US" sz="3600" dirty="0" smtClean="0">
                <a:solidFill>
                  <a:srgbClr val="00B0F0"/>
                </a:solidFill>
              </a:rPr>
            </a:br>
            <a:r>
              <a:rPr lang="en-US" sz="3600" b="1" dirty="0" smtClean="0"/>
              <a:t>E</a:t>
            </a:r>
            <a:r>
              <a:rPr lang="en-US" sz="3600" dirty="0" smtClean="0">
                <a:solidFill>
                  <a:srgbClr val="00B0F0"/>
                </a:solidFill>
              </a:rPr>
              <a:t> </a:t>
            </a:r>
            <a:r>
              <a:rPr lang="en-US" sz="3600" dirty="0" err="1" smtClean="0">
                <a:solidFill>
                  <a:srgbClr val="00B0F0"/>
                </a:solidFill>
              </a:rPr>
              <a:t>xplain</a:t>
            </a:r>
            <a:r>
              <a:rPr lang="en-US" sz="3600" dirty="0" smtClean="0"/>
              <a:t> </a:t>
            </a:r>
          </a:p>
        </p:txBody>
      </p:sp>
      <p:sp>
        <p:nvSpPr>
          <p:cNvPr id="9" name="vis driven"/>
          <p:cNvSpPr txBox="1">
            <a:spLocks/>
          </p:cNvSpPr>
          <p:nvPr/>
        </p:nvSpPr>
        <p:spPr>
          <a:xfrm>
            <a:off x="785566" y="3178327"/>
            <a:ext cx="4746876" cy="1584176"/>
          </a:xfrm>
          <a:prstGeom prst="rect">
            <a:avLst/>
          </a:prstGeom>
        </p:spPr>
        <p:txBody>
          <a:bodyPr vert="horz" lIns="81640" tIns="40820" rIns="81640" bIns="40820" rtlCol="0">
            <a:noAutofit/>
          </a:bodyPr>
          <a:lstStyle>
            <a:lvl1pPr marL="306149" indent="-306149" algn="l" defTabSz="816397" rtl="0" eaLnBrk="1" latinLnBrk="0" hangingPunct="1">
              <a:spcBef>
                <a:spcPct val="20000"/>
              </a:spcBef>
              <a:buFont typeface="Arial" panose="020B0604020202020204" pitchFamily="34" charset="0"/>
              <a:buChar char="•"/>
              <a:defRPr sz="2900" kern="1200">
                <a:solidFill>
                  <a:schemeClr val="tx1"/>
                </a:solidFill>
                <a:latin typeface="Yantramanav Thin" panose="02000000000000000000" pitchFamily="2" charset="0"/>
                <a:ea typeface="+mn-ea"/>
                <a:cs typeface="Yantramanav Thin" panose="02000000000000000000" pitchFamily="2" charset="0"/>
              </a:defRPr>
            </a:lvl1pPr>
            <a:lvl2pPr marL="663322" indent="-255124" algn="l" defTabSz="816397" rtl="0" eaLnBrk="1" latinLnBrk="0" hangingPunct="1">
              <a:spcBef>
                <a:spcPct val="20000"/>
              </a:spcBef>
              <a:buFont typeface="Arial" panose="020B0604020202020204" pitchFamily="34" charset="0"/>
              <a:buChar char="–"/>
              <a:defRPr sz="2500" kern="1200">
                <a:solidFill>
                  <a:schemeClr val="tx1"/>
                </a:solidFill>
                <a:latin typeface="Yantramanav Thin" panose="02000000000000000000" pitchFamily="2" charset="0"/>
                <a:ea typeface="+mn-ea"/>
                <a:cs typeface="Yantramanav Thin" panose="02000000000000000000" pitchFamily="2" charset="0"/>
              </a:defRPr>
            </a:lvl2pPr>
            <a:lvl3pPr marL="1020496" indent="-204099" algn="l" defTabSz="816397" rtl="0" eaLnBrk="1" latinLnBrk="0" hangingPunct="1">
              <a:spcBef>
                <a:spcPct val="20000"/>
              </a:spcBef>
              <a:buFont typeface="Arial" panose="020B0604020202020204" pitchFamily="34" charset="0"/>
              <a:buChar char="•"/>
              <a:defRPr sz="2100" kern="1200">
                <a:solidFill>
                  <a:schemeClr val="tx1"/>
                </a:solidFill>
                <a:latin typeface="Yantramanav Thin" panose="02000000000000000000" pitchFamily="2" charset="0"/>
                <a:ea typeface="+mn-ea"/>
                <a:cs typeface="Yantramanav Thin" panose="02000000000000000000" pitchFamily="2" charset="0"/>
              </a:defRPr>
            </a:lvl3pPr>
            <a:lvl4pPr marL="1428695"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4pPr>
            <a:lvl5pPr marL="1836893"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5pPr>
            <a:lvl6pPr marL="2245091"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653290"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061488"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469687"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2700" dirty="0" smtClean="0">
                <a:latin typeface="Yantramanav" panose="02000000000000000000" pitchFamily="2" charset="0"/>
                <a:cs typeface="Yantramanav" panose="02000000000000000000" pitchFamily="2" charset="0"/>
              </a:rPr>
              <a:t>a framework for </a:t>
            </a:r>
            <a:r>
              <a:rPr lang="en-US" sz="2700" dirty="0">
                <a:latin typeface="Yantramanav" panose="02000000000000000000" pitchFamily="2" charset="0"/>
                <a:cs typeface="Yantramanav" panose="02000000000000000000" pitchFamily="2" charset="0"/>
              </a:rPr>
              <a:t>reproducible, shareable, and communicable visual explorations</a:t>
            </a:r>
            <a:r>
              <a:rPr lang="en-US" sz="2700" dirty="0" smtClean="0">
                <a:latin typeface="Yantramanav" panose="02000000000000000000" pitchFamily="2" charset="0"/>
                <a:cs typeface="Yantramanav" panose="02000000000000000000" pitchFamily="2" charset="0"/>
              </a:rPr>
              <a:t> </a:t>
            </a:r>
          </a:p>
        </p:txBody>
      </p:sp>
    </p:spTree>
    <p:extLst>
      <p:ext uri="{BB962C8B-B14F-4D97-AF65-F5344CB8AC3E}">
        <p14:creationId xmlns:p14="http://schemas.microsoft.com/office/powerpoint/2010/main" val="16280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err="1" smtClean="0"/>
              <a:t>Provenance</a:t>
            </a:r>
            <a:r>
              <a:rPr lang="de-AT" dirty="0" smtClean="0"/>
              <a:t> Graph Analysis</a:t>
            </a:r>
            <a:endParaRPr lang="de-AT" dirty="0"/>
          </a:p>
        </p:txBody>
      </p:sp>
      <p:sp>
        <p:nvSpPr>
          <p:cNvPr id="3" name="Content Placeholder 2"/>
          <p:cNvSpPr>
            <a:spLocks noGrp="1"/>
          </p:cNvSpPr>
          <p:nvPr>
            <p:ph idx="1"/>
          </p:nvPr>
        </p:nvSpPr>
        <p:spPr/>
        <p:txBody>
          <a:bodyPr>
            <a:normAutofit/>
          </a:bodyPr>
          <a:lstStyle/>
          <a:p>
            <a:pPr marL="0" indent="0">
              <a:buNone/>
            </a:pPr>
            <a:r>
              <a:rPr lang="en-US" sz="2400" dirty="0" smtClean="0">
                <a:solidFill>
                  <a:srgbClr val="00B0F0"/>
                </a:solidFill>
              </a:rPr>
              <a:t>support user</a:t>
            </a:r>
          </a:p>
          <a:p>
            <a:r>
              <a:rPr lang="en-US" sz="2400" dirty="0"/>
              <a:t>s</a:t>
            </a:r>
            <a:r>
              <a:rPr lang="en-US" sz="2400" dirty="0" smtClean="0"/>
              <a:t>imilar states</a:t>
            </a:r>
          </a:p>
          <a:p>
            <a:r>
              <a:rPr lang="en-US" sz="2400" dirty="0" smtClean="0"/>
              <a:t>possible next actions</a:t>
            </a:r>
          </a:p>
          <a:p>
            <a:pPr marL="0" indent="0">
              <a:buNone/>
            </a:pPr>
            <a:endParaRPr lang="en-US" sz="2400" dirty="0" smtClean="0"/>
          </a:p>
          <a:p>
            <a:pPr marL="0" indent="0">
              <a:buNone/>
            </a:pPr>
            <a:r>
              <a:rPr lang="en-US" sz="2400" dirty="0">
                <a:solidFill>
                  <a:srgbClr val="00B0F0"/>
                </a:solidFill>
              </a:rPr>
              <a:t>i</a:t>
            </a:r>
            <a:r>
              <a:rPr lang="en-US" sz="2400" dirty="0" smtClean="0">
                <a:solidFill>
                  <a:srgbClr val="00B0F0"/>
                </a:solidFill>
              </a:rPr>
              <a:t>nsights</a:t>
            </a:r>
            <a:endParaRPr lang="en-US" sz="2400" dirty="0" smtClean="0"/>
          </a:p>
          <a:p>
            <a:r>
              <a:rPr lang="en-US" sz="2400" dirty="0"/>
              <a:t>u</a:t>
            </a:r>
            <a:r>
              <a:rPr lang="en-US" sz="2400" dirty="0" smtClean="0"/>
              <a:t>sage </a:t>
            </a:r>
            <a:r>
              <a:rPr lang="en-US" sz="2400" dirty="0" smtClean="0"/>
              <a:t>patterns</a:t>
            </a:r>
            <a:endParaRPr lang="en-US" sz="2400" dirty="0" smtClean="0"/>
          </a:p>
          <a:p>
            <a:r>
              <a:rPr lang="en-US" sz="2400" dirty="0"/>
              <a:t>e</a:t>
            </a:r>
            <a:r>
              <a:rPr lang="en-US" sz="2400" dirty="0" smtClean="0"/>
              <a:t>xploration strategies</a:t>
            </a:r>
            <a:endParaRPr lang="en-US" sz="2400" dirty="0" smtClean="0"/>
          </a:p>
          <a:p>
            <a:endParaRPr lang="en-US" sz="2400" dirty="0" smtClean="0"/>
          </a:p>
        </p:txBody>
      </p:sp>
      <p:sp>
        <p:nvSpPr>
          <p:cNvPr id="4" name="Fußzeilenplatzhalter 3"/>
          <p:cNvSpPr>
            <a:spLocks noGrp="1"/>
          </p:cNvSpPr>
          <p:nvPr>
            <p:ph type="ftr" sz="quarter" idx="3"/>
          </p:nvPr>
        </p:nvSpPr>
        <p:spPr>
          <a:xfrm>
            <a:off x="-508" y="4869657"/>
            <a:ext cx="2895600" cy="273843"/>
          </a:xfrm>
          <a:prstGeom prst="rect">
            <a:avLst/>
          </a:prstGeom>
        </p:spPr>
        <p:txBody>
          <a:bodyPr/>
          <a:lstStyle/>
          <a:p>
            <a:r>
              <a:rPr lang="de-AT" dirty="0" smtClean="0"/>
              <a:t>Samuel </a:t>
            </a:r>
            <a:r>
              <a:rPr lang="de-AT" dirty="0" err="1" smtClean="0"/>
              <a:t>Gratzl</a:t>
            </a:r>
            <a:endParaRPr lang="de-AT" dirty="0"/>
          </a:p>
        </p:txBody>
      </p:sp>
      <p:sp>
        <p:nvSpPr>
          <p:cNvPr id="5" name="Foliennummernplatzhalter 4"/>
          <p:cNvSpPr>
            <a:spLocks noGrp="1"/>
          </p:cNvSpPr>
          <p:nvPr>
            <p:ph type="sldNum" sz="quarter" idx="4"/>
          </p:nvPr>
        </p:nvSpPr>
        <p:spPr>
          <a:xfrm>
            <a:off x="7010400" y="4869657"/>
            <a:ext cx="2133600" cy="273843"/>
          </a:xfrm>
        </p:spPr>
        <p:txBody>
          <a:bodyPr/>
          <a:lstStyle/>
          <a:p>
            <a:fld id="{23E7C59B-2D79-4572-A72F-95D49BF03B51}" type="slidenum">
              <a:rPr lang="de-AT" smtClean="0"/>
              <a:t>24</a:t>
            </a:fld>
            <a:endParaRPr lang="de-AT"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9654" y="1282245"/>
            <a:ext cx="1772062" cy="2681064"/>
          </a:xfrm>
          <a:prstGeom prst="rect">
            <a:avLst/>
          </a:prstGeom>
        </p:spPr>
      </p:pic>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567" y="1486014"/>
            <a:ext cx="1772062" cy="2681064"/>
          </a:xfrm>
          <a:prstGeom prst="rect">
            <a:avLst/>
          </a:prstGeom>
        </p:spPr>
      </p:pic>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9634" y="1705030"/>
            <a:ext cx="1772062" cy="2681064"/>
          </a:xfrm>
          <a:prstGeom prst="rect">
            <a:avLst/>
          </a:prstGeom>
        </p:spPr>
      </p:pic>
    </p:spTree>
    <p:extLst>
      <p:ext uri="{BB962C8B-B14F-4D97-AF65-F5344CB8AC3E}">
        <p14:creationId xmlns:p14="http://schemas.microsoft.com/office/powerpoint/2010/main" val="346449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5936" y="1104192"/>
            <a:ext cx="4536504" cy="3497224"/>
          </a:xfrm>
        </p:spPr>
        <p:txBody>
          <a:bodyPr>
            <a:normAutofit/>
          </a:bodyPr>
          <a:lstStyle/>
          <a:p>
            <a:r>
              <a:rPr lang="en-US" dirty="0" smtClean="0"/>
              <a:t>visual explorations tracked like source code</a:t>
            </a:r>
          </a:p>
          <a:p>
            <a:r>
              <a:rPr lang="en-US" dirty="0"/>
              <a:t>provenance part of the supplementary material</a:t>
            </a:r>
          </a:p>
          <a:p>
            <a:r>
              <a:rPr lang="en-US" dirty="0" smtClean="0"/>
              <a:t>use case figures </a:t>
            </a:r>
            <a:r>
              <a:rPr lang="en-US" dirty="0" smtClean="0"/>
              <a:t>have a DOI linking </a:t>
            </a:r>
            <a:r>
              <a:rPr lang="en-US" dirty="0" smtClean="0"/>
              <a:t>to their </a:t>
            </a:r>
            <a:r>
              <a:rPr lang="en-US" dirty="0" err="1" smtClean="0"/>
              <a:t>Vistory</a:t>
            </a:r>
            <a:endParaRPr lang="en-US" dirty="0" smtClean="0"/>
          </a:p>
        </p:txBody>
      </p:sp>
      <p:sp>
        <p:nvSpPr>
          <p:cNvPr id="4" name="Fußzeilenplatzhalter 3"/>
          <p:cNvSpPr>
            <a:spLocks noGrp="1"/>
          </p:cNvSpPr>
          <p:nvPr>
            <p:ph type="ftr" sz="quarter" idx="3"/>
          </p:nvPr>
        </p:nvSpPr>
        <p:spPr>
          <a:xfrm>
            <a:off x="0" y="4864896"/>
            <a:ext cx="2895600" cy="273843"/>
          </a:xfrm>
          <a:prstGeom prst="rect">
            <a:avLst/>
          </a:prstGeom>
        </p:spPr>
        <p:txBody>
          <a:bodyPr/>
          <a:lstStyle/>
          <a:p>
            <a:r>
              <a:rPr lang="de-AT" dirty="0" smtClean="0"/>
              <a:t>Samuel </a:t>
            </a:r>
            <a:r>
              <a:rPr lang="de-AT" dirty="0" err="1" smtClean="0"/>
              <a:t>Gratzl</a:t>
            </a:r>
            <a:endParaRPr lang="de-AT" dirty="0"/>
          </a:p>
        </p:txBody>
      </p:sp>
      <p:sp>
        <p:nvSpPr>
          <p:cNvPr id="5" name="Foliennummernplatzhalter 4"/>
          <p:cNvSpPr>
            <a:spLocks noGrp="1"/>
          </p:cNvSpPr>
          <p:nvPr>
            <p:ph type="sldNum" sz="quarter" idx="4"/>
          </p:nvPr>
        </p:nvSpPr>
        <p:spPr>
          <a:xfrm>
            <a:off x="7010400" y="4869657"/>
            <a:ext cx="2133600" cy="273843"/>
          </a:xfrm>
        </p:spPr>
        <p:txBody>
          <a:bodyPr/>
          <a:lstStyle/>
          <a:p>
            <a:fld id="{23E7C59B-2D79-4572-A72F-95D49BF03B51}" type="slidenum">
              <a:rPr lang="de-AT" smtClean="0"/>
              <a:t>25</a:t>
            </a:fld>
            <a:endParaRPr lang="de-AT" dirty="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104192"/>
            <a:ext cx="2951481" cy="2404081"/>
          </a:xfrm>
          <a:prstGeom prst="rect">
            <a:avLst/>
          </a:prstGeom>
        </p:spPr>
      </p:pic>
      <p:sp>
        <p:nvSpPr>
          <p:cNvPr id="8" name="Title 1"/>
          <p:cNvSpPr>
            <a:spLocks noGrp="1"/>
          </p:cNvSpPr>
          <p:nvPr>
            <p:ph type="title"/>
          </p:nvPr>
        </p:nvSpPr>
        <p:spPr>
          <a:xfrm>
            <a:off x="459314" y="3579862"/>
            <a:ext cx="2951482" cy="692886"/>
          </a:xfrm>
        </p:spPr>
        <p:txBody>
          <a:bodyPr/>
          <a:lstStyle/>
          <a:p>
            <a:r>
              <a:rPr lang="de-AT" dirty="0" smtClean="0"/>
              <a:t>vistories.org</a:t>
            </a:r>
            <a:endParaRPr lang="de-AT" dirty="0"/>
          </a:p>
        </p:txBody>
      </p:sp>
    </p:spTree>
    <p:extLst>
      <p:ext uri="{BB962C8B-B14F-4D97-AF65-F5344CB8AC3E}">
        <p14:creationId xmlns:p14="http://schemas.microsoft.com/office/powerpoint/2010/main" val="413555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4294967295"/>
          </p:nvPr>
        </p:nvSpPr>
        <p:spPr>
          <a:xfrm>
            <a:off x="0" y="4762500"/>
            <a:ext cx="2895600" cy="274638"/>
          </a:xfrm>
          <a:prstGeom prst="rect">
            <a:avLst/>
          </a:prstGeom>
        </p:spPr>
        <p:txBody>
          <a:bodyPr/>
          <a:lstStyle/>
          <a:p>
            <a:r>
              <a:rPr lang="de-AT" smtClean="0"/>
              <a:t>Samuel Gratzl</a:t>
            </a:r>
            <a:endParaRPr lang="de-AT"/>
          </a:p>
        </p:txBody>
      </p:sp>
      <p:sp>
        <p:nvSpPr>
          <p:cNvPr id="5" name="Foliennummernplatzhalter 4"/>
          <p:cNvSpPr>
            <a:spLocks noGrp="1"/>
          </p:cNvSpPr>
          <p:nvPr>
            <p:ph type="sldNum" sz="quarter" idx="4294967295"/>
          </p:nvPr>
        </p:nvSpPr>
        <p:spPr>
          <a:xfrm>
            <a:off x="7010400" y="4767263"/>
            <a:ext cx="2133600" cy="274637"/>
          </a:xfrm>
        </p:spPr>
        <p:txBody>
          <a:bodyPr/>
          <a:lstStyle/>
          <a:p>
            <a:fld id="{23E7C59B-2D79-4572-A72F-95D49BF03B51}" type="slidenum">
              <a:rPr lang="de-AT" smtClean="0"/>
              <a:t>26</a:t>
            </a:fld>
            <a:endParaRPr lang="de-AT"/>
          </a:p>
        </p:txBody>
      </p:sp>
      <p:sp>
        <p:nvSpPr>
          <p:cNvPr id="7" name="Content Placeholder 2"/>
          <p:cNvSpPr txBox="1">
            <a:spLocks/>
          </p:cNvSpPr>
          <p:nvPr/>
        </p:nvSpPr>
        <p:spPr>
          <a:xfrm>
            <a:off x="1187624" y="2350138"/>
            <a:ext cx="2448272" cy="1035928"/>
          </a:xfrm>
          <a:prstGeom prst="rect">
            <a:avLst/>
          </a:prstGeom>
          <a:noFill/>
        </p:spPr>
        <p:txBody>
          <a:bodyPr vert="horz" lIns="81640" tIns="40820" rIns="81640" bIns="40820" rtlCol="0" anchor="ctr">
            <a:noAutofit/>
          </a:bodyPr>
          <a:lstStyle>
            <a:lvl1pPr marL="306149" indent="-306149" algn="l" defTabSz="816397" rtl="0" eaLnBrk="1" latinLnBrk="0" hangingPunct="1">
              <a:spcBef>
                <a:spcPct val="20000"/>
              </a:spcBef>
              <a:buFont typeface="Arial" panose="020B0604020202020204" pitchFamily="34" charset="0"/>
              <a:buChar char="•"/>
              <a:defRPr sz="2900" kern="1200">
                <a:solidFill>
                  <a:schemeClr val="tx1"/>
                </a:solidFill>
                <a:latin typeface="Yantramanav Thin" panose="02000000000000000000" pitchFamily="2" charset="0"/>
                <a:ea typeface="+mn-ea"/>
                <a:cs typeface="Yantramanav Thin" panose="02000000000000000000" pitchFamily="2" charset="0"/>
              </a:defRPr>
            </a:lvl1pPr>
            <a:lvl2pPr marL="663322" indent="-255124" algn="l" defTabSz="816397" rtl="0" eaLnBrk="1" latinLnBrk="0" hangingPunct="1">
              <a:spcBef>
                <a:spcPct val="20000"/>
              </a:spcBef>
              <a:buFont typeface="Arial" panose="020B0604020202020204" pitchFamily="34" charset="0"/>
              <a:buChar char="–"/>
              <a:defRPr sz="2500" kern="1200">
                <a:solidFill>
                  <a:schemeClr val="tx1"/>
                </a:solidFill>
                <a:latin typeface="Yantramanav Thin" panose="02000000000000000000" pitchFamily="2" charset="0"/>
                <a:ea typeface="+mn-ea"/>
                <a:cs typeface="Yantramanav Thin" panose="02000000000000000000" pitchFamily="2" charset="0"/>
              </a:defRPr>
            </a:lvl2pPr>
            <a:lvl3pPr marL="1020496" indent="-204099" algn="l" defTabSz="816397" rtl="0" eaLnBrk="1" latinLnBrk="0" hangingPunct="1">
              <a:spcBef>
                <a:spcPct val="20000"/>
              </a:spcBef>
              <a:buFont typeface="Arial" panose="020B0604020202020204" pitchFamily="34" charset="0"/>
              <a:buChar char="•"/>
              <a:defRPr sz="2100" kern="1200">
                <a:solidFill>
                  <a:schemeClr val="tx1"/>
                </a:solidFill>
                <a:latin typeface="Yantramanav Thin" panose="02000000000000000000" pitchFamily="2" charset="0"/>
                <a:ea typeface="+mn-ea"/>
                <a:cs typeface="Yantramanav Thin" panose="02000000000000000000" pitchFamily="2" charset="0"/>
              </a:defRPr>
            </a:lvl3pPr>
            <a:lvl4pPr marL="1428695"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4pPr>
            <a:lvl5pPr marL="1836893"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5pPr>
            <a:lvl6pPr marL="2245091"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653290"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061488"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469687"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lgn="ctr">
              <a:buNone/>
            </a:pPr>
            <a:r>
              <a:rPr lang="en-US" sz="3200" dirty="0" smtClean="0">
                <a:latin typeface="Yantramanav Medium" panose="02000000000000000000" pitchFamily="2" charset="0"/>
                <a:cs typeface="Yantramanav Medium" panose="02000000000000000000" pitchFamily="2" charset="0"/>
              </a:rPr>
              <a:t>efficient</a:t>
            </a:r>
            <a:endParaRPr lang="en-US" sz="3200" dirty="0">
              <a:latin typeface="Yantramanav Medium" panose="02000000000000000000" pitchFamily="2" charset="0"/>
              <a:cs typeface="Yantramanav Medium" panose="02000000000000000000" pitchFamily="2" charset="0"/>
            </a:endParaRPr>
          </a:p>
        </p:txBody>
      </p:sp>
      <p:sp>
        <p:nvSpPr>
          <p:cNvPr id="8" name="Content Placeholder 2"/>
          <p:cNvSpPr txBox="1">
            <a:spLocks/>
          </p:cNvSpPr>
          <p:nvPr/>
        </p:nvSpPr>
        <p:spPr>
          <a:xfrm>
            <a:off x="5580112" y="2318083"/>
            <a:ext cx="2304256" cy="1063611"/>
          </a:xfrm>
          <a:prstGeom prst="rect">
            <a:avLst/>
          </a:prstGeom>
          <a:noFill/>
        </p:spPr>
        <p:txBody>
          <a:bodyPr vert="horz" lIns="81640" tIns="40820" rIns="81640" bIns="40820" rtlCol="0" anchor="ctr">
            <a:noAutofit/>
          </a:bodyPr>
          <a:lstStyle>
            <a:lvl1pPr marL="306149" indent="-306149" algn="l" defTabSz="816397" rtl="0" eaLnBrk="1" latinLnBrk="0" hangingPunct="1">
              <a:spcBef>
                <a:spcPct val="20000"/>
              </a:spcBef>
              <a:buFont typeface="Arial" panose="020B0604020202020204" pitchFamily="34" charset="0"/>
              <a:buChar char="•"/>
              <a:defRPr sz="2900" kern="1200">
                <a:solidFill>
                  <a:schemeClr val="tx1"/>
                </a:solidFill>
                <a:latin typeface="Yantramanav Thin" panose="02000000000000000000" pitchFamily="2" charset="0"/>
                <a:ea typeface="+mn-ea"/>
                <a:cs typeface="Yantramanav Thin" panose="02000000000000000000" pitchFamily="2" charset="0"/>
              </a:defRPr>
            </a:lvl1pPr>
            <a:lvl2pPr marL="663322" indent="-255124" algn="l" defTabSz="816397" rtl="0" eaLnBrk="1" latinLnBrk="0" hangingPunct="1">
              <a:spcBef>
                <a:spcPct val="20000"/>
              </a:spcBef>
              <a:buFont typeface="Arial" panose="020B0604020202020204" pitchFamily="34" charset="0"/>
              <a:buChar char="–"/>
              <a:defRPr sz="2500" kern="1200">
                <a:solidFill>
                  <a:schemeClr val="tx1"/>
                </a:solidFill>
                <a:latin typeface="Yantramanav Thin" panose="02000000000000000000" pitchFamily="2" charset="0"/>
                <a:ea typeface="+mn-ea"/>
                <a:cs typeface="Yantramanav Thin" panose="02000000000000000000" pitchFamily="2" charset="0"/>
              </a:defRPr>
            </a:lvl2pPr>
            <a:lvl3pPr marL="1020496" indent="-204099" algn="l" defTabSz="816397" rtl="0" eaLnBrk="1" latinLnBrk="0" hangingPunct="1">
              <a:spcBef>
                <a:spcPct val="20000"/>
              </a:spcBef>
              <a:buFont typeface="Arial" panose="020B0604020202020204" pitchFamily="34" charset="0"/>
              <a:buChar char="•"/>
              <a:defRPr sz="2100" kern="1200">
                <a:solidFill>
                  <a:schemeClr val="tx1"/>
                </a:solidFill>
                <a:latin typeface="Yantramanav Thin" panose="02000000000000000000" pitchFamily="2" charset="0"/>
                <a:ea typeface="+mn-ea"/>
                <a:cs typeface="Yantramanav Thin" panose="02000000000000000000" pitchFamily="2" charset="0"/>
              </a:defRPr>
            </a:lvl3pPr>
            <a:lvl4pPr marL="1428695"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4pPr>
            <a:lvl5pPr marL="1836893"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5pPr>
            <a:lvl6pPr marL="2245091"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653290"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061488"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469687"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lgn="ctr">
              <a:buNone/>
            </a:pPr>
            <a:r>
              <a:rPr lang="en-US" sz="3200" dirty="0" smtClean="0">
                <a:latin typeface="Yantramanav Medium" panose="02000000000000000000" pitchFamily="2" charset="0"/>
                <a:cs typeface="Yantramanav Medium" panose="02000000000000000000" pitchFamily="2" charset="0"/>
              </a:rPr>
              <a:t>collaborative</a:t>
            </a:r>
            <a:endParaRPr lang="en-US" sz="3200" dirty="0">
              <a:latin typeface="Yantramanav Medium" panose="02000000000000000000" pitchFamily="2" charset="0"/>
              <a:cs typeface="Yantramanav Medium" panose="02000000000000000000" pitchFamily="2" charset="0"/>
            </a:endParaRPr>
          </a:p>
        </p:txBody>
      </p:sp>
      <p:sp>
        <p:nvSpPr>
          <p:cNvPr id="10" name="Content Placeholder 2"/>
          <p:cNvSpPr txBox="1">
            <a:spLocks/>
          </p:cNvSpPr>
          <p:nvPr/>
        </p:nvSpPr>
        <p:spPr>
          <a:xfrm>
            <a:off x="2452109" y="3659358"/>
            <a:ext cx="4239779" cy="864096"/>
          </a:xfrm>
          <a:prstGeom prst="rect">
            <a:avLst/>
          </a:prstGeom>
          <a:noFill/>
        </p:spPr>
        <p:txBody>
          <a:bodyPr vert="horz" lIns="81640" tIns="40820" rIns="81640" bIns="40820" rtlCol="0" anchor="ctr">
            <a:noAutofit/>
          </a:bodyPr>
          <a:lstStyle>
            <a:lvl1pPr marL="306149" indent="-306149" algn="l" defTabSz="816397" rtl="0" eaLnBrk="1" latinLnBrk="0" hangingPunct="1">
              <a:spcBef>
                <a:spcPct val="20000"/>
              </a:spcBef>
              <a:buFont typeface="Arial" panose="020B0604020202020204" pitchFamily="34" charset="0"/>
              <a:buChar char="•"/>
              <a:defRPr sz="2900" kern="1200">
                <a:solidFill>
                  <a:schemeClr val="tx1"/>
                </a:solidFill>
                <a:latin typeface="Yantramanav Thin" panose="02000000000000000000" pitchFamily="2" charset="0"/>
                <a:ea typeface="+mn-ea"/>
                <a:cs typeface="Yantramanav Thin" panose="02000000000000000000" pitchFamily="2" charset="0"/>
              </a:defRPr>
            </a:lvl1pPr>
            <a:lvl2pPr marL="663322" indent="-255124" algn="l" defTabSz="816397" rtl="0" eaLnBrk="1" latinLnBrk="0" hangingPunct="1">
              <a:spcBef>
                <a:spcPct val="20000"/>
              </a:spcBef>
              <a:buFont typeface="Arial" panose="020B0604020202020204" pitchFamily="34" charset="0"/>
              <a:buChar char="–"/>
              <a:defRPr sz="2500" kern="1200">
                <a:solidFill>
                  <a:schemeClr val="tx1"/>
                </a:solidFill>
                <a:latin typeface="Yantramanav Thin" panose="02000000000000000000" pitchFamily="2" charset="0"/>
                <a:ea typeface="+mn-ea"/>
                <a:cs typeface="Yantramanav Thin" panose="02000000000000000000" pitchFamily="2" charset="0"/>
              </a:defRPr>
            </a:lvl2pPr>
            <a:lvl3pPr marL="1020496" indent="-204099" algn="l" defTabSz="816397" rtl="0" eaLnBrk="1" latinLnBrk="0" hangingPunct="1">
              <a:spcBef>
                <a:spcPct val="20000"/>
              </a:spcBef>
              <a:buFont typeface="Arial" panose="020B0604020202020204" pitchFamily="34" charset="0"/>
              <a:buChar char="•"/>
              <a:defRPr sz="2100" kern="1200">
                <a:solidFill>
                  <a:schemeClr val="tx1"/>
                </a:solidFill>
                <a:latin typeface="Yantramanav Thin" panose="02000000000000000000" pitchFamily="2" charset="0"/>
                <a:ea typeface="+mn-ea"/>
                <a:cs typeface="Yantramanav Thin" panose="02000000000000000000" pitchFamily="2" charset="0"/>
              </a:defRPr>
            </a:lvl3pPr>
            <a:lvl4pPr marL="1428695"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4pPr>
            <a:lvl5pPr marL="1836893"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5pPr>
            <a:lvl6pPr marL="2245091"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653290"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061488"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469687"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lgn="ctr">
              <a:buNone/>
            </a:pPr>
            <a:r>
              <a:rPr lang="en-US" sz="3200" dirty="0" smtClean="0">
                <a:latin typeface="Yantramanav Medium" panose="02000000000000000000" pitchFamily="2" charset="0"/>
                <a:cs typeface="Yantramanav Medium" panose="02000000000000000000" pitchFamily="2" charset="0"/>
              </a:rPr>
              <a:t>sustainable</a:t>
            </a:r>
            <a:endParaRPr lang="en-US" sz="3200" dirty="0">
              <a:latin typeface="Yantramanav Medium" panose="02000000000000000000" pitchFamily="2" charset="0"/>
              <a:cs typeface="Yantramanav Medium" panose="02000000000000000000" pitchFamily="2" charset="0"/>
            </a:endParaRPr>
          </a:p>
        </p:txBody>
      </p:sp>
      <p:pic>
        <p:nvPicPr>
          <p:cNvPr id="11"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104192"/>
            <a:ext cx="2951481" cy="2404081"/>
          </a:xfrm>
          <a:prstGeom prst="rect">
            <a:avLst/>
          </a:prstGeom>
        </p:spPr>
      </p:pic>
      <p:sp>
        <p:nvSpPr>
          <p:cNvPr id="2" name="Rechteck 1"/>
          <p:cNvSpPr/>
          <p:nvPr/>
        </p:nvSpPr>
        <p:spPr>
          <a:xfrm>
            <a:off x="0" y="4754219"/>
            <a:ext cx="9144000" cy="389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85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72222E-6 4.75455E-6 L 0.28872 -0.00433 " pathEditMode="relative" rAng="0" ptsTypes="AA">
                                      <p:cBhvr>
                                        <p:cTn id="6" dur="1000" fill="hold"/>
                                        <p:tgtEl>
                                          <p:spTgt spid="11"/>
                                        </p:tgtEl>
                                        <p:attrNameLst>
                                          <p:attrName>ppt_x</p:attrName>
                                          <p:attrName>ppt_y</p:attrName>
                                        </p:attrNameLst>
                                      </p:cBhvr>
                                      <p:rCtr x="14427" y="-216"/>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1500"/>
                            </p:stCondLst>
                            <p:childTnLst>
                              <p:par>
                                <p:cTn id="12" presetID="10"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2500"/>
                            </p:stCondLst>
                            <p:childTnLst>
                              <p:par>
                                <p:cTn id="16" presetID="10" presetClass="entr" presetSubtype="0" fill="hold" grpId="0" nodeType="after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323528" y="483518"/>
            <a:ext cx="7772400" cy="1102519"/>
          </a:xfrm>
        </p:spPr>
        <p:txBody>
          <a:bodyPr>
            <a:normAutofit fontScale="90000"/>
          </a:bodyPr>
          <a:lstStyle/>
          <a:p>
            <a:pPr algn="l"/>
            <a:r>
              <a:rPr lang="en-US" dirty="0" smtClean="0"/>
              <a:t>From Visual Exploration to Storytelling and Back Again</a:t>
            </a:r>
            <a:endParaRPr lang="en-US" dirty="0"/>
          </a:p>
        </p:txBody>
      </p:sp>
      <p:sp>
        <p:nvSpPr>
          <p:cNvPr id="5" name="Untertitel 4"/>
          <p:cNvSpPr>
            <a:spLocks noGrp="1"/>
          </p:cNvSpPr>
          <p:nvPr>
            <p:ph type="subTitle" idx="1"/>
          </p:nvPr>
        </p:nvSpPr>
        <p:spPr>
          <a:xfrm>
            <a:off x="323528" y="1727234"/>
            <a:ext cx="8280115" cy="913705"/>
          </a:xfrm>
        </p:spPr>
        <p:txBody>
          <a:bodyPr>
            <a:noAutofit/>
          </a:bodyPr>
          <a:lstStyle/>
          <a:p>
            <a:pPr algn="l"/>
            <a:r>
              <a:rPr lang="en-US" sz="1800" dirty="0" smtClean="0"/>
              <a:t>Samuel </a:t>
            </a:r>
            <a:r>
              <a:rPr lang="en-US" sz="1800" dirty="0" err="1" smtClean="0"/>
              <a:t>Gratzl</a:t>
            </a:r>
            <a:r>
              <a:rPr lang="en-US" sz="1800" dirty="0" smtClean="0"/>
              <a:t>, Alexander Lex, Nils </a:t>
            </a:r>
            <a:r>
              <a:rPr lang="en-US" sz="1800" dirty="0" err="1" smtClean="0"/>
              <a:t>Gehlenborg</a:t>
            </a:r>
            <a:r>
              <a:rPr lang="en-US" sz="1800" dirty="0" smtClean="0"/>
              <a:t>, Nicola Cosgrove, and Marc </a:t>
            </a:r>
            <a:r>
              <a:rPr lang="en-US" sz="1800" dirty="0" err="1" smtClean="0"/>
              <a:t>Streit</a:t>
            </a:r>
            <a:endParaRPr lang="en-US" sz="1800"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39" y="2461229"/>
            <a:ext cx="2012224" cy="1800715"/>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84" y="2427734"/>
            <a:ext cx="3591809" cy="1795905"/>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7914" y="3365798"/>
            <a:ext cx="1036143" cy="495061"/>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4480" y="3681640"/>
            <a:ext cx="1419583" cy="358437"/>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6336" y="3112875"/>
            <a:ext cx="1355873" cy="338566"/>
          </a:xfrm>
          <a:prstGeom prst="rect">
            <a:avLst/>
          </a:prstGeom>
        </p:spPr>
      </p:pic>
      <p:pic>
        <p:nvPicPr>
          <p:cNvPr id="14" name="Grafik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7505" y="4667726"/>
            <a:ext cx="378014" cy="378014"/>
          </a:xfrm>
          <a:prstGeom prst="rect">
            <a:avLst/>
          </a:prstGeom>
        </p:spPr>
      </p:pic>
      <p:pic>
        <p:nvPicPr>
          <p:cNvPr id="15" name="Grafik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9469" y="4658808"/>
            <a:ext cx="430792" cy="430792"/>
          </a:xfrm>
          <a:prstGeom prst="rect">
            <a:avLst/>
          </a:prstGeom>
        </p:spPr>
      </p:pic>
      <p:sp>
        <p:nvSpPr>
          <p:cNvPr id="16" name="Rechteck 15"/>
          <p:cNvSpPr/>
          <p:nvPr/>
        </p:nvSpPr>
        <p:spPr>
          <a:xfrm>
            <a:off x="745512" y="4731990"/>
            <a:ext cx="910827" cy="276999"/>
          </a:xfrm>
          <a:prstGeom prst="rect">
            <a:avLst/>
          </a:prstGeom>
        </p:spPr>
        <p:txBody>
          <a:bodyPr wrap="none">
            <a:spAutoFit/>
          </a:bodyPr>
          <a:lstStyle/>
          <a:p>
            <a:r>
              <a:rPr lang="en-US" sz="1200" dirty="0" smtClean="0">
                <a:latin typeface="Yantramanav" panose="02000000000000000000" pitchFamily="2" charset="0"/>
                <a:cs typeface="Yantramanav" panose="02000000000000000000" pitchFamily="2" charset="0"/>
              </a:rPr>
              <a:t>caleydo.org</a:t>
            </a:r>
            <a:endParaRPr lang="en-US" sz="1200" dirty="0">
              <a:latin typeface="Yantramanav" panose="02000000000000000000" pitchFamily="2" charset="0"/>
              <a:cs typeface="Yantramanav" panose="02000000000000000000" pitchFamily="2" charset="0"/>
            </a:endParaRPr>
          </a:p>
        </p:txBody>
      </p:sp>
      <p:sp>
        <p:nvSpPr>
          <p:cNvPr id="17" name="Rechteck 16"/>
          <p:cNvSpPr/>
          <p:nvPr/>
        </p:nvSpPr>
        <p:spPr>
          <a:xfrm>
            <a:off x="2401696" y="4731990"/>
            <a:ext cx="1449436" cy="276999"/>
          </a:xfrm>
          <a:prstGeom prst="rect">
            <a:avLst/>
          </a:prstGeom>
        </p:spPr>
        <p:txBody>
          <a:bodyPr wrap="none">
            <a:spAutoFit/>
          </a:bodyPr>
          <a:lstStyle/>
          <a:p>
            <a:r>
              <a:rPr lang="en-US" sz="1200" dirty="0" smtClean="0">
                <a:latin typeface="Yantramanav" panose="02000000000000000000" pitchFamily="2" charset="0"/>
                <a:cs typeface="Yantramanav" panose="02000000000000000000" pitchFamily="2" charset="0"/>
              </a:rPr>
              <a:t>github.com/</a:t>
            </a:r>
            <a:r>
              <a:rPr lang="en-US" sz="1200" dirty="0" err="1" smtClean="0">
                <a:latin typeface="Yantramanav" panose="02000000000000000000" pitchFamily="2" charset="0"/>
                <a:cs typeface="Yantramanav" panose="02000000000000000000" pitchFamily="2" charset="0"/>
              </a:rPr>
              <a:t>Caleydo</a:t>
            </a:r>
            <a:endParaRPr lang="en-US" sz="1200" dirty="0">
              <a:latin typeface="Yantramanav" panose="02000000000000000000" pitchFamily="2" charset="0"/>
              <a:cs typeface="Yantramanav" panose="02000000000000000000" pitchFamily="2" charset="0"/>
            </a:endParaRPr>
          </a:p>
        </p:txBody>
      </p:sp>
      <p:sp>
        <p:nvSpPr>
          <p:cNvPr id="18" name="Rechteck 17"/>
          <p:cNvSpPr/>
          <p:nvPr/>
        </p:nvSpPr>
        <p:spPr>
          <a:xfrm>
            <a:off x="4269502" y="4731990"/>
            <a:ext cx="1710725" cy="276999"/>
          </a:xfrm>
          <a:prstGeom prst="rect">
            <a:avLst/>
          </a:prstGeom>
        </p:spPr>
        <p:txBody>
          <a:bodyPr wrap="none">
            <a:spAutoFit/>
          </a:bodyPr>
          <a:lstStyle/>
          <a:p>
            <a:r>
              <a:rPr lang="en-US" sz="1200" dirty="0" smtClean="0">
                <a:latin typeface="Yantramanav" panose="02000000000000000000" pitchFamily="2" charset="0"/>
                <a:cs typeface="Yantramanav" panose="02000000000000000000" pitchFamily="2" charset="0"/>
              </a:rPr>
              <a:t>twitter.com/</a:t>
            </a:r>
            <a:r>
              <a:rPr lang="en-US" sz="1200" dirty="0" err="1" smtClean="0">
                <a:latin typeface="Yantramanav" panose="02000000000000000000" pitchFamily="2" charset="0"/>
                <a:cs typeface="Yantramanav" panose="02000000000000000000" pitchFamily="2" charset="0"/>
              </a:rPr>
              <a:t>caleydo_org</a:t>
            </a:r>
            <a:endParaRPr lang="en-US" sz="1200" dirty="0">
              <a:latin typeface="Yantramanav" panose="02000000000000000000" pitchFamily="2" charset="0"/>
              <a:cs typeface="Yantramanav" panose="02000000000000000000" pitchFamily="2" charset="0"/>
            </a:endParaRPr>
          </a:p>
        </p:txBody>
      </p:sp>
      <p:pic>
        <p:nvPicPr>
          <p:cNvPr id="19" name="Grafik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6266" y="4727329"/>
            <a:ext cx="334177" cy="334177"/>
          </a:xfrm>
          <a:prstGeom prst="rect">
            <a:avLst/>
          </a:prstGeom>
        </p:spPr>
      </p:pic>
      <p:grpSp>
        <p:nvGrpSpPr>
          <p:cNvPr id="2" name="Gruppieren 1"/>
          <p:cNvGrpSpPr/>
          <p:nvPr/>
        </p:nvGrpSpPr>
        <p:grpSpPr>
          <a:xfrm>
            <a:off x="6387086" y="2354943"/>
            <a:ext cx="2306312" cy="590997"/>
            <a:chOff x="6048487" y="2073052"/>
            <a:chExt cx="2411516" cy="619765"/>
          </a:xfrm>
        </p:grpSpPr>
        <p:sp>
          <p:nvSpPr>
            <p:cNvPr id="11" name="Rechteck 10"/>
            <p:cNvSpPr/>
            <p:nvPr/>
          </p:nvSpPr>
          <p:spPr>
            <a:xfrm>
              <a:off x="6351102" y="2079577"/>
              <a:ext cx="2108901" cy="613240"/>
            </a:xfrm>
            <a:prstGeom prst="rect">
              <a:avLst/>
            </a:prstGeom>
          </p:spPr>
          <p:txBody>
            <a:bodyPr wrap="none">
              <a:spAutoFit/>
            </a:bodyPr>
            <a:lstStyle/>
            <a:p>
              <a:r>
                <a:rPr lang="en-US" dirty="0" smtClean="0">
                  <a:latin typeface="Yantramanav Light" panose="02000000000000000000" pitchFamily="2" charset="0"/>
                  <a:cs typeface="Yantramanav Light" panose="02000000000000000000" pitchFamily="2" charset="0"/>
                </a:rPr>
                <a:t>contact@caleydo.org</a:t>
              </a:r>
            </a:p>
            <a:p>
              <a:r>
                <a:rPr lang="en-US" dirty="0" smtClean="0">
                  <a:latin typeface="Yantramanav Light" panose="02000000000000000000" pitchFamily="2" charset="0"/>
                  <a:cs typeface="Yantramanav Light" panose="02000000000000000000" pitchFamily="2" charset="0"/>
                </a:rPr>
                <a:t>http://clue.caleydo.org</a:t>
              </a:r>
              <a:endParaRPr lang="en-US" dirty="0">
                <a:latin typeface="Yantramanav Light" panose="02000000000000000000" pitchFamily="2" charset="0"/>
                <a:cs typeface="Yantramanav Light" panose="02000000000000000000" pitchFamily="2" charset="0"/>
              </a:endParaRPr>
            </a:p>
          </p:txBody>
        </p:sp>
        <p:pic>
          <p:nvPicPr>
            <p:cNvPr id="12" name="Grafik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48487" y="2073052"/>
              <a:ext cx="302615" cy="302615"/>
            </a:xfrm>
            <a:prstGeom prst="rect">
              <a:avLst/>
            </a:prstGeom>
          </p:spPr>
        </p:pic>
        <p:pic>
          <p:nvPicPr>
            <p:cNvPr id="13" name="Grafik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8487" y="2329529"/>
              <a:ext cx="334177" cy="334177"/>
            </a:xfrm>
            <a:prstGeom prst="rect">
              <a:avLst/>
            </a:prstGeom>
          </p:spPr>
        </p:pic>
      </p:grpSp>
      <p:pic>
        <p:nvPicPr>
          <p:cNvPr id="3" name="Grafik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47689" y="4688636"/>
            <a:ext cx="472410" cy="320353"/>
          </a:xfrm>
          <a:prstGeom prst="rect">
            <a:avLst/>
          </a:prstGeom>
        </p:spPr>
      </p:pic>
      <p:pic>
        <p:nvPicPr>
          <p:cNvPr id="21" name="Grafik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81541" y="4687925"/>
            <a:ext cx="1022786" cy="321064"/>
          </a:xfrm>
          <a:prstGeom prst="rect">
            <a:avLst/>
          </a:prstGeom>
        </p:spPr>
      </p:pic>
      <p:pic>
        <p:nvPicPr>
          <p:cNvPr id="22" name="Grafik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63460" y="4577682"/>
            <a:ext cx="565024" cy="565024"/>
          </a:xfrm>
          <a:prstGeom prst="rect">
            <a:avLst/>
          </a:prstGeom>
        </p:spPr>
      </p:pic>
    </p:spTree>
    <p:extLst>
      <p:ext uri="{BB962C8B-B14F-4D97-AF65-F5344CB8AC3E}">
        <p14:creationId xmlns:p14="http://schemas.microsoft.com/office/powerpoint/2010/main" val="4377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308" y="483518"/>
            <a:ext cx="2263756" cy="2819405"/>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4988" y="2328457"/>
            <a:ext cx="2313436" cy="2304256"/>
          </a:xfrm>
          <a:prstGeom prst="rect">
            <a:avLst/>
          </a:prstGeom>
        </p:spPr>
      </p:pic>
      <p:sp>
        <p:nvSpPr>
          <p:cNvPr id="5" name="Textfeld 4"/>
          <p:cNvSpPr txBox="1"/>
          <p:nvPr/>
        </p:nvSpPr>
        <p:spPr>
          <a:xfrm>
            <a:off x="251519" y="1744719"/>
            <a:ext cx="5040561" cy="1815882"/>
          </a:xfrm>
          <a:prstGeom prst="rect">
            <a:avLst/>
          </a:prstGeom>
          <a:noFill/>
        </p:spPr>
        <p:txBody>
          <a:bodyPr wrap="square" rtlCol="0">
            <a:spAutoFit/>
          </a:bodyPr>
          <a:lstStyle/>
          <a:p>
            <a:r>
              <a:rPr lang="en-US" sz="2400" dirty="0" smtClean="0">
                <a:solidFill>
                  <a:srgbClr val="00B0F0"/>
                </a:solidFill>
                <a:latin typeface="Yantramanav" panose="02000000000000000000" pitchFamily="2" charset="0"/>
                <a:cs typeface="Yantramanav" panose="02000000000000000000" pitchFamily="2" charset="0"/>
              </a:rPr>
              <a:t>Guided visual exploration of genomic stratifications in </a:t>
            </a:r>
            <a:r>
              <a:rPr lang="en-US" sz="2400" dirty="0" smtClean="0">
                <a:solidFill>
                  <a:srgbClr val="00B0F0"/>
                </a:solidFill>
                <a:latin typeface="Yantramanav" panose="02000000000000000000" pitchFamily="2" charset="0"/>
                <a:cs typeface="Yantramanav" panose="02000000000000000000" pitchFamily="2" charset="0"/>
              </a:rPr>
              <a:t>cancer</a:t>
            </a:r>
            <a:r>
              <a:rPr lang="en-US" sz="2000" dirty="0" smtClean="0">
                <a:latin typeface="Yantramanav" panose="02000000000000000000" pitchFamily="2" charset="0"/>
                <a:cs typeface="Yantramanav" panose="02000000000000000000" pitchFamily="2" charset="0"/>
              </a:rPr>
              <a:t> </a:t>
            </a:r>
            <a:r>
              <a:rPr lang="en-US" sz="2000" dirty="0" smtClean="0">
                <a:latin typeface="Yantramanav" panose="02000000000000000000" pitchFamily="2" charset="0"/>
                <a:cs typeface="Yantramanav" panose="02000000000000000000" pitchFamily="2" charset="0"/>
              </a:rPr>
              <a:t/>
            </a:r>
            <a:br>
              <a:rPr lang="en-US" sz="2000" dirty="0" smtClean="0">
                <a:latin typeface="Yantramanav" panose="02000000000000000000" pitchFamily="2" charset="0"/>
                <a:cs typeface="Yantramanav" panose="02000000000000000000" pitchFamily="2" charset="0"/>
              </a:rPr>
            </a:br>
            <a:r>
              <a:rPr lang="en-US" dirty="0" smtClean="0">
                <a:latin typeface="Yantramanav" panose="02000000000000000000" pitchFamily="2" charset="0"/>
                <a:cs typeface="Yantramanav" panose="02000000000000000000" pitchFamily="2" charset="0"/>
              </a:rPr>
              <a:t>Marc </a:t>
            </a:r>
            <a:r>
              <a:rPr lang="en-US" dirty="0" err="1" smtClean="0">
                <a:latin typeface="Yantramanav" panose="02000000000000000000" pitchFamily="2" charset="0"/>
                <a:cs typeface="Yantramanav" panose="02000000000000000000" pitchFamily="2" charset="0"/>
              </a:rPr>
              <a:t>Streit</a:t>
            </a:r>
            <a:r>
              <a:rPr lang="en-US" dirty="0" smtClean="0">
                <a:latin typeface="Yantramanav" panose="02000000000000000000" pitchFamily="2" charset="0"/>
                <a:cs typeface="Yantramanav" panose="02000000000000000000" pitchFamily="2" charset="0"/>
              </a:rPr>
              <a:t>, Alexander Lex, Samuel </a:t>
            </a:r>
            <a:r>
              <a:rPr lang="en-US" dirty="0" err="1" smtClean="0">
                <a:latin typeface="Yantramanav" panose="02000000000000000000" pitchFamily="2" charset="0"/>
                <a:cs typeface="Yantramanav" panose="02000000000000000000" pitchFamily="2" charset="0"/>
              </a:rPr>
              <a:t>Gratzl</a:t>
            </a:r>
            <a:r>
              <a:rPr lang="en-US" dirty="0" smtClean="0">
                <a:latin typeface="Yantramanav" panose="02000000000000000000" pitchFamily="2" charset="0"/>
                <a:cs typeface="Yantramanav" panose="02000000000000000000" pitchFamily="2" charset="0"/>
              </a:rPr>
              <a:t>, Christian </a:t>
            </a:r>
            <a:r>
              <a:rPr lang="en-US" dirty="0" err="1" smtClean="0">
                <a:latin typeface="Yantramanav" panose="02000000000000000000" pitchFamily="2" charset="0"/>
                <a:cs typeface="Yantramanav" panose="02000000000000000000" pitchFamily="2" charset="0"/>
              </a:rPr>
              <a:t>Partl</a:t>
            </a:r>
            <a:r>
              <a:rPr lang="en-US" dirty="0" smtClean="0">
                <a:latin typeface="Yantramanav" panose="02000000000000000000" pitchFamily="2" charset="0"/>
                <a:cs typeface="Yantramanav" panose="02000000000000000000" pitchFamily="2" charset="0"/>
              </a:rPr>
              <a:t>, Dieter </a:t>
            </a:r>
            <a:r>
              <a:rPr lang="en-US" dirty="0" err="1" smtClean="0">
                <a:latin typeface="Yantramanav" panose="02000000000000000000" pitchFamily="2" charset="0"/>
                <a:cs typeface="Yantramanav" panose="02000000000000000000" pitchFamily="2" charset="0"/>
              </a:rPr>
              <a:t>Schmalstieg</a:t>
            </a:r>
            <a:r>
              <a:rPr lang="en-US" dirty="0" smtClean="0">
                <a:latin typeface="Yantramanav" panose="02000000000000000000" pitchFamily="2" charset="0"/>
                <a:cs typeface="Yantramanav" panose="02000000000000000000" pitchFamily="2" charset="0"/>
              </a:rPr>
              <a:t>, </a:t>
            </a:r>
            <a:r>
              <a:rPr lang="en-US" dirty="0" err="1" smtClean="0">
                <a:latin typeface="Yantramanav" panose="02000000000000000000" pitchFamily="2" charset="0"/>
                <a:cs typeface="Yantramanav" panose="02000000000000000000" pitchFamily="2" charset="0"/>
              </a:rPr>
              <a:t>Hanspeter</a:t>
            </a:r>
            <a:r>
              <a:rPr lang="en-US" dirty="0" smtClean="0">
                <a:latin typeface="Yantramanav" panose="02000000000000000000" pitchFamily="2" charset="0"/>
                <a:cs typeface="Yantramanav" panose="02000000000000000000" pitchFamily="2" charset="0"/>
              </a:rPr>
              <a:t> </a:t>
            </a:r>
            <a:r>
              <a:rPr lang="en-US" dirty="0" err="1" smtClean="0">
                <a:latin typeface="Yantramanav" panose="02000000000000000000" pitchFamily="2" charset="0"/>
                <a:cs typeface="Yantramanav" panose="02000000000000000000" pitchFamily="2" charset="0"/>
              </a:rPr>
              <a:t>Pfister</a:t>
            </a:r>
            <a:r>
              <a:rPr lang="en-US" dirty="0" smtClean="0">
                <a:latin typeface="Yantramanav" panose="02000000000000000000" pitchFamily="2" charset="0"/>
                <a:cs typeface="Yantramanav" panose="02000000000000000000" pitchFamily="2" charset="0"/>
              </a:rPr>
              <a:t>, Peter J. Park, and</a:t>
            </a:r>
            <a:r>
              <a:rPr lang="en-US" dirty="0">
                <a:latin typeface="Yantramanav" panose="02000000000000000000" pitchFamily="2" charset="0"/>
                <a:cs typeface="Yantramanav" panose="02000000000000000000" pitchFamily="2" charset="0"/>
              </a:rPr>
              <a:t/>
            </a:r>
            <a:br>
              <a:rPr lang="en-US" dirty="0">
                <a:latin typeface="Yantramanav" panose="02000000000000000000" pitchFamily="2" charset="0"/>
                <a:cs typeface="Yantramanav" panose="02000000000000000000" pitchFamily="2" charset="0"/>
              </a:rPr>
            </a:br>
            <a:r>
              <a:rPr lang="en-US" dirty="0" smtClean="0">
                <a:latin typeface="Yantramanav" panose="02000000000000000000" pitchFamily="2" charset="0"/>
                <a:cs typeface="Yantramanav" panose="02000000000000000000" pitchFamily="2" charset="0"/>
              </a:rPr>
              <a:t>Nils </a:t>
            </a:r>
            <a:r>
              <a:rPr lang="en-US" dirty="0" err="1" smtClean="0">
                <a:latin typeface="Yantramanav" panose="02000000000000000000" pitchFamily="2" charset="0"/>
                <a:cs typeface="Yantramanav" panose="02000000000000000000" pitchFamily="2" charset="0"/>
              </a:rPr>
              <a:t>Gehlenborg</a:t>
            </a:r>
            <a:r>
              <a:rPr lang="en-US" dirty="0" smtClean="0">
                <a:latin typeface="Yantramanav" panose="02000000000000000000" pitchFamily="2" charset="0"/>
                <a:cs typeface="Yantramanav" panose="02000000000000000000" pitchFamily="2" charset="0"/>
              </a:rPr>
              <a:t>, </a:t>
            </a:r>
            <a:br>
              <a:rPr lang="en-US" dirty="0" smtClean="0">
                <a:latin typeface="Yantramanav" panose="02000000000000000000" pitchFamily="2" charset="0"/>
                <a:cs typeface="Yantramanav" panose="02000000000000000000" pitchFamily="2" charset="0"/>
              </a:rPr>
            </a:br>
            <a:r>
              <a:rPr lang="en-US" i="1" dirty="0" smtClean="0">
                <a:latin typeface="Yantramanav" panose="02000000000000000000" pitchFamily="2" charset="0"/>
                <a:cs typeface="Yantramanav" panose="02000000000000000000" pitchFamily="2" charset="0"/>
              </a:rPr>
              <a:t>Nature Methods 11</a:t>
            </a:r>
            <a:r>
              <a:rPr lang="en-US" dirty="0" smtClean="0">
                <a:latin typeface="Yantramanav" panose="02000000000000000000" pitchFamily="2" charset="0"/>
                <a:cs typeface="Yantramanav" panose="02000000000000000000" pitchFamily="2" charset="0"/>
              </a:rPr>
              <a:t>, 9 (2014), 884–885</a:t>
            </a:r>
            <a:endParaRPr lang="en-US" dirty="0">
              <a:latin typeface="Yantramanav" panose="02000000000000000000" pitchFamily="2" charset="0"/>
              <a:cs typeface="Yantramanav" panose="02000000000000000000" pitchFamily="2" charset="0"/>
            </a:endParaRPr>
          </a:p>
        </p:txBody>
      </p:sp>
      <p:pic>
        <p:nvPicPr>
          <p:cNvPr id="20" name="Grafi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13" y="14809"/>
            <a:ext cx="1853281" cy="1364864"/>
          </a:xfrm>
          <a:prstGeom prst="rect">
            <a:avLst/>
          </a:prstGeom>
        </p:spPr>
      </p:pic>
      <p:pic>
        <p:nvPicPr>
          <p:cNvPr id="21" name="Grafik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0468" y="11673"/>
            <a:ext cx="1857539" cy="1368000"/>
          </a:xfrm>
          <a:prstGeom prst="rect">
            <a:avLst/>
          </a:prstGeom>
        </p:spPr>
      </p:pic>
      <p:pic>
        <p:nvPicPr>
          <p:cNvPr id="43" name="Grafik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8" y="1391554"/>
            <a:ext cx="5516682" cy="2657990"/>
          </a:xfrm>
          <a:prstGeom prst="rect">
            <a:avLst/>
          </a:prstGeom>
        </p:spPr>
      </p:pic>
      <p:sp>
        <p:nvSpPr>
          <p:cNvPr id="44" name="Fußzeilenplatzhalter 43"/>
          <p:cNvSpPr>
            <a:spLocks noGrp="1"/>
          </p:cNvSpPr>
          <p:nvPr>
            <p:ph type="ftr" sz="quarter" idx="3"/>
          </p:nvPr>
        </p:nvSpPr>
        <p:spPr/>
        <p:txBody>
          <a:bodyPr/>
          <a:lstStyle/>
          <a:p>
            <a:r>
              <a:rPr lang="de-AT" smtClean="0"/>
              <a:t>Samuel Gratzl</a:t>
            </a:r>
            <a:endParaRPr lang="de-AT"/>
          </a:p>
        </p:txBody>
      </p:sp>
      <p:sp>
        <p:nvSpPr>
          <p:cNvPr id="45" name="Foliennummernplatzhalter 44"/>
          <p:cNvSpPr>
            <a:spLocks noGrp="1"/>
          </p:cNvSpPr>
          <p:nvPr>
            <p:ph type="sldNum" sz="quarter" idx="4"/>
          </p:nvPr>
        </p:nvSpPr>
        <p:spPr/>
        <p:txBody>
          <a:bodyPr/>
          <a:lstStyle/>
          <a:p>
            <a:fld id="{23E7C59B-2D79-4572-A72F-95D49BF03B51}" type="slidenum">
              <a:rPr lang="de-AT" smtClean="0"/>
              <a:pPr/>
              <a:t>3</a:t>
            </a:fld>
            <a:endParaRPr lang="de-AT"/>
          </a:p>
        </p:txBody>
      </p:sp>
      <p:grpSp>
        <p:nvGrpSpPr>
          <p:cNvPr id="3" name="Gruppieren 2"/>
          <p:cNvGrpSpPr/>
          <p:nvPr/>
        </p:nvGrpSpPr>
        <p:grpSpPr>
          <a:xfrm>
            <a:off x="-45023" y="11673"/>
            <a:ext cx="9258611" cy="5405871"/>
            <a:chOff x="-45023" y="11673"/>
            <a:chExt cx="9258611" cy="5405871"/>
          </a:xfrm>
        </p:grpSpPr>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7596" y="4049544"/>
              <a:ext cx="1857539" cy="1368000"/>
            </a:xfrm>
            <a:prstGeom prst="rect">
              <a:avLst/>
            </a:prstGeom>
          </p:spPr>
        </p:pic>
        <p:pic>
          <p:nvPicPr>
            <p:cNvPr id="9" name="Grafik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98507" y="4049544"/>
              <a:ext cx="1857539" cy="1368000"/>
            </a:xfrm>
            <a:prstGeom prst="rect">
              <a:avLst/>
            </a:prstGeom>
          </p:spPr>
        </p:pic>
        <p:pic>
          <p:nvPicPr>
            <p:cNvPr id="10" name="Grafik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6049" y="11673"/>
              <a:ext cx="1857539" cy="1368000"/>
            </a:xfrm>
            <a:prstGeom prst="rect">
              <a:avLst/>
            </a:prstGeom>
          </p:spPr>
        </p:pic>
        <p:pic>
          <p:nvPicPr>
            <p:cNvPr id="12" name="Grafik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41915" y="4049544"/>
              <a:ext cx="1857539" cy="1368000"/>
            </a:xfrm>
            <a:prstGeom prst="rect">
              <a:avLst/>
            </a:prstGeom>
          </p:spPr>
        </p:pic>
        <p:pic>
          <p:nvPicPr>
            <p:cNvPr id="13" name="Grafik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56047" y="4049544"/>
              <a:ext cx="1857539" cy="1368000"/>
            </a:xfrm>
            <a:prstGeom prst="rect">
              <a:avLst/>
            </a:prstGeom>
          </p:spPr>
        </p:pic>
        <p:pic>
          <p:nvPicPr>
            <p:cNvPr id="15" name="Grafik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9114" y="2714215"/>
              <a:ext cx="1857539" cy="1368000"/>
            </a:xfrm>
            <a:prstGeom prst="rect">
              <a:avLst/>
            </a:prstGeom>
          </p:spPr>
        </p:pic>
        <p:pic>
          <p:nvPicPr>
            <p:cNvPr id="17" name="Grafik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56048" y="2728616"/>
              <a:ext cx="1857539" cy="1368000"/>
            </a:xfrm>
            <a:prstGeom prst="rect">
              <a:avLst/>
            </a:prstGeom>
          </p:spPr>
        </p:pic>
        <p:pic>
          <p:nvPicPr>
            <p:cNvPr id="18" name="Grafik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43874" y="1371687"/>
              <a:ext cx="1857539" cy="1368000"/>
            </a:xfrm>
            <a:prstGeom prst="rect">
              <a:avLst/>
            </a:prstGeom>
          </p:spPr>
        </p:pic>
        <p:pic>
          <p:nvPicPr>
            <p:cNvPr id="19" name="Grafik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023" y="4049544"/>
              <a:ext cx="1857539" cy="1368000"/>
            </a:xfrm>
            <a:prstGeom prst="rect">
              <a:avLst/>
            </a:prstGeom>
          </p:spPr>
        </p:pic>
        <p:pic>
          <p:nvPicPr>
            <p:cNvPr id="22" name="Grafik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73750" y="11673"/>
              <a:ext cx="1857539" cy="1368000"/>
            </a:xfrm>
            <a:prstGeom prst="rect">
              <a:avLst/>
            </a:prstGeom>
          </p:spPr>
        </p:pic>
        <p:pic>
          <p:nvPicPr>
            <p:cNvPr id="23" name="Grafik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27031" y="11673"/>
              <a:ext cx="1857539" cy="1368000"/>
            </a:xfrm>
            <a:prstGeom prst="rect">
              <a:avLst/>
            </a:prstGeom>
          </p:spPr>
        </p:pic>
        <p:pic>
          <p:nvPicPr>
            <p:cNvPr id="24" name="Grafik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527031" y="1364486"/>
              <a:ext cx="1857539" cy="1368000"/>
            </a:xfrm>
            <a:prstGeom prst="rect">
              <a:avLst/>
            </a:prstGeom>
          </p:spPr>
        </p:pic>
        <p:pic>
          <p:nvPicPr>
            <p:cNvPr id="25" name="Grafik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53" y="14809"/>
              <a:ext cx="1853281" cy="1364864"/>
            </a:xfrm>
            <a:prstGeom prst="rect">
              <a:avLst/>
            </a:prstGeom>
          </p:spPr>
        </p:pic>
        <p:pic>
          <p:nvPicPr>
            <p:cNvPr id="26" name="Grafik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2680" y="11673"/>
              <a:ext cx="1857539" cy="1368000"/>
            </a:xfrm>
            <a:prstGeom prst="rect">
              <a:avLst/>
            </a:prstGeom>
          </p:spPr>
        </p:pic>
      </p:grpSp>
    </p:spTree>
    <p:extLst>
      <p:ext uri="{BB962C8B-B14F-4D97-AF65-F5344CB8AC3E}">
        <p14:creationId xmlns:p14="http://schemas.microsoft.com/office/powerpoint/2010/main" val="244690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71008" y="4697792"/>
            <a:ext cx="1615792" cy="338554"/>
          </a:xfrm>
          <a:prstGeom prst="rect">
            <a:avLst/>
          </a:prstGeom>
        </p:spPr>
        <p:txBody>
          <a:bodyPr wrap="square">
            <a:spAutoFit/>
          </a:bodyPr>
          <a:lstStyle/>
          <a:p>
            <a:r>
              <a:rPr lang="de-AT" dirty="0" smtClean="0">
                <a:latin typeface="Yantramanav" panose="02000000000000000000" pitchFamily="2" charset="0"/>
                <a:cs typeface="Yantramanav" panose="02000000000000000000" pitchFamily="2" charset="0"/>
              </a:rPr>
              <a:t>gapminder.org</a:t>
            </a:r>
            <a:endParaRPr lang="de-AT" dirty="0">
              <a:latin typeface="Yantramanav" panose="02000000000000000000" pitchFamily="2" charset="0"/>
              <a:cs typeface="Yantramanav" panose="02000000000000000000" pitchFamily="2" charset="0"/>
            </a:endParaRPr>
          </a:p>
        </p:txBody>
      </p:sp>
      <p:sp>
        <p:nvSpPr>
          <p:cNvPr id="7" name="Fußzeilenplatzhalter 6"/>
          <p:cNvSpPr>
            <a:spLocks noGrp="1"/>
          </p:cNvSpPr>
          <p:nvPr>
            <p:ph type="ftr" sz="quarter" idx="3"/>
          </p:nvPr>
        </p:nvSpPr>
        <p:spPr/>
        <p:txBody>
          <a:bodyPr/>
          <a:lstStyle/>
          <a:p>
            <a:r>
              <a:rPr lang="de-AT" smtClean="0"/>
              <a:t>Samuel Gratzl</a:t>
            </a:r>
            <a:endParaRPr lang="de-AT"/>
          </a:p>
        </p:txBody>
      </p:sp>
      <p:sp>
        <p:nvSpPr>
          <p:cNvPr id="8" name="Foliennummernplatzhalter 7"/>
          <p:cNvSpPr>
            <a:spLocks noGrp="1"/>
          </p:cNvSpPr>
          <p:nvPr>
            <p:ph type="sldNum" sz="quarter" idx="4"/>
          </p:nvPr>
        </p:nvSpPr>
        <p:spPr/>
        <p:txBody>
          <a:bodyPr/>
          <a:lstStyle/>
          <a:p>
            <a:fld id="{23E7C59B-2D79-4572-A72F-95D49BF03B51}" type="slidenum">
              <a:rPr lang="de-AT" smtClean="0"/>
              <a:pPr/>
              <a:t>4</a:t>
            </a:fld>
            <a:endParaRPr lang="de-AT"/>
          </a:p>
        </p:txBody>
      </p:sp>
      <p:pic>
        <p:nvPicPr>
          <p:cNvPr id="1026" name="Picture 2" descr="D:\Desktop\presentation.js\assets\motivation\hans_rosl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14476"/>
            <a:ext cx="9923590" cy="529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44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AT" smtClean="0"/>
              <a:t>Samuel Gratzl</a:t>
            </a:r>
            <a:endParaRPr lang="de-AT"/>
          </a:p>
        </p:txBody>
      </p:sp>
      <p:sp>
        <p:nvSpPr>
          <p:cNvPr id="5" name="Foliennummernplatzhalter 4"/>
          <p:cNvSpPr>
            <a:spLocks noGrp="1"/>
          </p:cNvSpPr>
          <p:nvPr>
            <p:ph type="sldNum" sz="quarter" idx="4"/>
          </p:nvPr>
        </p:nvSpPr>
        <p:spPr/>
        <p:txBody>
          <a:bodyPr/>
          <a:lstStyle/>
          <a:p>
            <a:fld id="{23E7C59B-2D79-4572-A72F-95D49BF03B51}" type="slidenum">
              <a:rPr lang="de-AT" smtClean="0"/>
              <a:pPr/>
              <a:t>5</a:t>
            </a:fld>
            <a:endParaRPr lang="de-AT"/>
          </a:p>
        </p:txBody>
      </p:sp>
      <p:sp>
        <p:nvSpPr>
          <p:cNvPr id="12" name="Textfeld 11"/>
          <p:cNvSpPr txBox="1"/>
          <p:nvPr/>
        </p:nvSpPr>
        <p:spPr>
          <a:xfrm>
            <a:off x="5896596" y="4251656"/>
            <a:ext cx="2048959" cy="523220"/>
          </a:xfrm>
          <a:prstGeom prst="rect">
            <a:avLst/>
          </a:prstGeom>
          <a:noFill/>
        </p:spPr>
        <p:txBody>
          <a:bodyPr wrap="none" rtlCol="0">
            <a:spAutoFit/>
          </a:bodyPr>
          <a:lstStyle/>
          <a:p>
            <a:r>
              <a:rPr lang="en-US" sz="2800" dirty="0" smtClean="0">
                <a:latin typeface="Yantramanav Light" panose="02000000000000000000" pitchFamily="2" charset="0"/>
                <a:cs typeface="Yantramanav Light" panose="02000000000000000000" pitchFamily="2" charset="0"/>
              </a:rPr>
              <a:t>Presentation</a:t>
            </a:r>
            <a:endParaRPr lang="en-US" sz="2800" dirty="0">
              <a:latin typeface="Yantramanav Light" panose="02000000000000000000" pitchFamily="2" charset="0"/>
              <a:cs typeface="Yantramanav Light" panose="02000000000000000000" pitchFamily="2" charset="0"/>
            </a:endParaRPr>
          </a:p>
        </p:txBody>
      </p:sp>
      <p:sp>
        <p:nvSpPr>
          <p:cNvPr id="15" name="presentation_figure"/>
          <p:cNvSpPr>
            <a:spLocks noEditPoints="1"/>
          </p:cNvSpPr>
          <p:nvPr/>
        </p:nvSpPr>
        <p:spPr bwMode="auto">
          <a:xfrm>
            <a:off x="5292080" y="4230191"/>
            <a:ext cx="567914" cy="566151"/>
          </a:xfrm>
          <a:custGeom>
            <a:avLst/>
            <a:gdLst>
              <a:gd name="T0" fmla="*/ 289 w 642"/>
              <a:gd name="T1" fmla="*/ 2 h 643"/>
              <a:gd name="T2" fmla="*/ 168 w 642"/>
              <a:gd name="T3" fmla="*/ 39 h 643"/>
              <a:gd name="T4" fmla="*/ 73 w 642"/>
              <a:gd name="T5" fmla="*/ 118 h 643"/>
              <a:gd name="T6" fmla="*/ 14 w 642"/>
              <a:gd name="T7" fmla="*/ 227 h 643"/>
              <a:gd name="T8" fmla="*/ 0 w 642"/>
              <a:gd name="T9" fmla="*/ 322 h 643"/>
              <a:gd name="T10" fmla="*/ 14 w 642"/>
              <a:gd name="T11" fmla="*/ 418 h 643"/>
              <a:gd name="T12" fmla="*/ 73 w 642"/>
              <a:gd name="T13" fmla="*/ 528 h 643"/>
              <a:gd name="T14" fmla="*/ 168 w 642"/>
              <a:gd name="T15" fmla="*/ 606 h 643"/>
              <a:gd name="T16" fmla="*/ 289 w 642"/>
              <a:gd name="T17" fmla="*/ 643 h 643"/>
              <a:gd name="T18" fmla="*/ 355 w 642"/>
              <a:gd name="T19" fmla="*/ 643 h 643"/>
              <a:gd name="T20" fmla="*/ 475 w 642"/>
              <a:gd name="T21" fmla="*/ 606 h 643"/>
              <a:gd name="T22" fmla="*/ 570 w 642"/>
              <a:gd name="T23" fmla="*/ 528 h 643"/>
              <a:gd name="T24" fmla="*/ 629 w 642"/>
              <a:gd name="T25" fmla="*/ 418 h 643"/>
              <a:gd name="T26" fmla="*/ 642 w 642"/>
              <a:gd name="T27" fmla="*/ 322 h 643"/>
              <a:gd name="T28" fmla="*/ 629 w 642"/>
              <a:gd name="T29" fmla="*/ 227 h 643"/>
              <a:gd name="T30" fmla="*/ 570 w 642"/>
              <a:gd name="T31" fmla="*/ 118 h 643"/>
              <a:gd name="T32" fmla="*/ 475 w 642"/>
              <a:gd name="T33" fmla="*/ 39 h 643"/>
              <a:gd name="T34" fmla="*/ 355 w 642"/>
              <a:gd name="T35" fmla="*/ 2 h 643"/>
              <a:gd name="T36" fmla="*/ 152 w 642"/>
              <a:gd name="T37" fmla="*/ 161 h 643"/>
              <a:gd name="T38" fmla="*/ 504 w 642"/>
              <a:gd name="T39" fmla="*/ 163 h 643"/>
              <a:gd name="T40" fmla="*/ 522 w 642"/>
              <a:gd name="T41" fmla="*/ 180 h 643"/>
              <a:gd name="T42" fmla="*/ 523 w 642"/>
              <a:gd name="T43" fmla="*/ 425 h 643"/>
              <a:gd name="T44" fmla="*/ 514 w 642"/>
              <a:gd name="T45" fmla="*/ 447 h 643"/>
              <a:gd name="T46" fmla="*/ 490 w 642"/>
              <a:gd name="T47" fmla="*/ 459 h 643"/>
              <a:gd name="T48" fmla="*/ 375 w 642"/>
              <a:gd name="T49" fmla="*/ 467 h 643"/>
              <a:gd name="T50" fmla="*/ 382 w 642"/>
              <a:gd name="T51" fmla="*/ 483 h 643"/>
              <a:gd name="T52" fmla="*/ 388 w 642"/>
              <a:gd name="T53" fmla="*/ 496 h 643"/>
              <a:gd name="T54" fmla="*/ 388 w 642"/>
              <a:gd name="T55" fmla="*/ 504 h 643"/>
              <a:gd name="T56" fmla="*/ 380 w 642"/>
              <a:gd name="T57" fmla="*/ 512 h 643"/>
              <a:gd name="T58" fmla="*/ 268 w 642"/>
              <a:gd name="T59" fmla="*/ 512 h 643"/>
              <a:gd name="T60" fmla="*/ 258 w 642"/>
              <a:gd name="T61" fmla="*/ 508 h 643"/>
              <a:gd name="T62" fmla="*/ 253 w 642"/>
              <a:gd name="T63" fmla="*/ 499 h 643"/>
              <a:gd name="T64" fmla="*/ 257 w 642"/>
              <a:gd name="T65" fmla="*/ 489 h 643"/>
              <a:gd name="T66" fmla="*/ 263 w 642"/>
              <a:gd name="T67" fmla="*/ 475 h 643"/>
              <a:gd name="T68" fmla="*/ 268 w 642"/>
              <a:gd name="T69" fmla="*/ 459 h 643"/>
              <a:gd name="T70" fmla="*/ 139 w 642"/>
              <a:gd name="T71" fmla="*/ 457 h 643"/>
              <a:gd name="T72" fmla="*/ 120 w 642"/>
              <a:gd name="T73" fmla="*/ 438 h 643"/>
              <a:gd name="T74" fmla="*/ 118 w 642"/>
              <a:gd name="T75" fmla="*/ 195 h 643"/>
              <a:gd name="T76" fmla="*/ 128 w 642"/>
              <a:gd name="T77" fmla="*/ 171 h 643"/>
              <a:gd name="T78" fmla="*/ 152 w 642"/>
              <a:gd name="T79" fmla="*/ 161 h 643"/>
              <a:gd name="T80" fmla="*/ 149 w 642"/>
              <a:gd name="T81" fmla="*/ 189 h 643"/>
              <a:gd name="T82" fmla="*/ 146 w 642"/>
              <a:gd name="T83" fmla="*/ 192 h 643"/>
              <a:gd name="T84" fmla="*/ 146 w 642"/>
              <a:gd name="T85" fmla="*/ 370 h 643"/>
              <a:gd name="T86" fmla="*/ 147 w 642"/>
              <a:gd name="T87" fmla="*/ 375 h 643"/>
              <a:gd name="T88" fmla="*/ 152 w 642"/>
              <a:gd name="T89" fmla="*/ 377 h 643"/>
              <a:gd name="T90" fmla="*/ 493 w 642"/>
              <a:gd name="T91" fmla="*/ 377 h 643"/>
              <a:gd name="T92" fmla="*/ 496 w 642"/>
              <a:gd name="T93" fmla="*/ 373 h 643"/>
              <a:gd name="T94" fmla="*/ 498 w 642"/>
              <a:gd name="T95" fmla="*/ 195 h 643"/>
              <a:gd name="T96" fmla="*/ 494 w 642"/>
              <a:gd name="T97" fmla="*/ 190 h 643"/>
              <a:gd name="T98" fmla="*/ 490 w 642"/>
              <a:gd name="T99" fmla="*/ 1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2" h="643">
                <a:moveTo>
                  <a:pt x="321" y="0"/>
                </a:moveTo>
                <a:lnTo>
                  <a:pt x="289" y="2"/>
                </a:lnTo>
                <a:lnTo>
                  <a:pt x="226" y="15"/>
                </a:lnTo>
                <a:lnTo>
                  <a:pt x="168" y="39"/>
                </a:lnTo>
                <a:lnTo>
                  <a:pt x="117" y="74"/>
                </a:lnTo>
                <a:lnTo>
                  <a:pt x="73" y="118"/>
                </a:lnTo>
                <a:lnTo>
                  <a:pt x="38" y="169"/>
                </a:lnTo>
                <a:lnTo>
                  <a:pt x="14" y="227"/>
                </a:lnTo>
                <a:lnTo>
                  <a:pt x="1" y="290"/>
                </a:lnTo>
                <a:lnTo>
                  <a:pt x="0" y="322"/>
                </a:lnTo>
                <a:lnTo>
                  <a:pt x="1" y="356"/>
                </a:lnTo>
                <a:lnTo>
                  <a:pt x="14" y="418"/>
                </a:lnTo>
                <a:lnTo>
                  <a:pt x="38" y="476"/>
                </a:lnTo>
                <a:lnTo>
                  <a:pt x="73" y="528"/>
                </a:lnTo>
                <a:lnTo>
                  <a:pt x="117" y="571"/>
                </a:lnTo>
                <a:lnTo>
                  <a:pt x="168" y="606"/>
                </a:lnTo>
                <a:lnTo>
                  <a:pt x="226" y="631"/>
                </a:lnTo>
                <a:lnTo>
                  <a:pt x="289" y="643"/>
                </a:lnTo>
                <a:lnTo>
                  <a:pt x="321" y="643"/>
                </a:lnTo>
                <a:lnTo>
                  <a:pt x="355" y="643"/>
                </a:lnTo>
                <a:lnTo>
                  <a:pt x="417" y="631"/>
                </a:lnTo>
                <a:lnTo>
                  <a:pt x="475" y="606"/>
                </a:lnTo>
                <a:lnTo>
                  <a:pt x="526" y="571"/>
                </a:lnTo>
                <a:lnTo>
                  <a:pt x="570" y="528"/>
                </a:lnTo>
                <a:lnTo>
                  <a:pt x="604" y="476"/>
                </a:lnTo>
                <a:lnTo>
                  <a:pt x="629" y="418"/>
                </a:lnTo>
                <a:lnTo>
                  <a:pt x="642" y="356"/>
                </a:lnTo>
                <a:lnTo>
                  <a:pt x="642" y="322"/>
                </a:lnTo>
                <a:lnTo>
                  <a:pt x="642" y="290"/>
                </a:lnTo>
                <a:lnTo>
                  <a:pt x="629" y="227"/>
                </a:lnTo>
                <a:lnTo>
                  <a:pt x="604" y="169"/>
                </a:lnTo>
                <a:lnTo>
                  <a:pt x="570" y="118"/>
                </a:lnTo>
                <a:lnTo>
                  <a:pt x="526" y="74"/>
                </a:lnTo>
                <a:lnTo>
                  <a:pt x="475" y="39"/>
                </a:lnTo>
                <a:lnTo>
                  <a:pt x="417" y="15"/>
                </a:lnTo>
                <a:lnTo>
                  <a:pt x="355" y="2"/>
                </a:lnTo>
                <a:lnTo>
                  <a:pt x="321" y="0"/>
                </a:lnTo>
                <a:close/>
                <a:moveTo>
                  <a:pt x="152" y="161"/>
                </a:moveTo>
                <a:lnTo>
                  <a:pt x="490" y="161"/>
                </a:lnTo>
                <a:lnTo>
                  <a:pt x="504" y="163"/>
                </a:lnTo>
                <a:lnTo>
                  <a:pt x="514" y="171"/>
                </a:lnTo>
                <a:lnTo>
                  <a:pt x="522" y="180"/>
                </a:lnTo>
                <a:lnTo>
                  <a:pt x="523" y="195"/>
                </a:lnTo>
                <a:lnTo>
                  <a:pt x="523" y="425"/>
                </a:lnTo>
                <a:lnTo>
                  <a:pt x="522" y="438"/>
                </a:lnTo>
                <a:lnTo>
                  <a:pt x="514" y="447"/>
                </a:lnTo>
                <a:lnTo>
                  <a:pt x="504" y="457"/>
                </a:lnTo>
                <a:lnTo>
                  <a:pt x="490" y="459"/>
                </a:lnTo>
                <a:lnTo>
                  <a:pt x="375" y="459"/>
                </a:lnTo>
                <a:lnTo>
                  <a:pt x="375" y="467"/>
                </a:lnTo>
                <a:lnTo>
                  <a:pt x="379" y="475"/>
                </a:lnTo>
                <a:lnTo>
                  <a:pt x="382" y="483"/>
                </a:lnTo>
                <a:lnTo>
                  <a:pt x="385" y="489"/>
                </a:lnTo>
                <a:lnTo>
                  <a:pt x="388" y="496"/>
                </a:lnTo>
                <a:lnTo>
                  <a:pt x="388" y="499"/>
                </a:lnTo>
                <a:lnTo>
                  <a:pt x="388" y="504"/>
                </a:lnTo>
                <a:lnTo>
                  <a:pt x="385" y="508"/>
                </a:lnTo>
                <a:lnTo>
                  <a:pt x="380" y="512"/>
                </a:lnTo>
                <a:lnTo>
                  <a:pt x="375" y="512"/>
                </a:lnTo>
                <a:lnTo>
                  <a:pt x="268" y="512"/>
                </a:lnTo>
                <a:lnTo>
                  <a:pt x="261" y="512"/>
                </a:lnTo>
                <a:lnTo>
                  <a:pt x="258" y="508"/>
                </a:lnTo>
                <a:lnTo>
                  <a:pt x="255" y="504"/>
                </a:lnTo>
                <a:lnTo>
                  <a:pt x="253" y="499"/>
                </a:lnTo>
                <a:lnTo>
                  <a:pt x="255" y="496"/>
                </a:lnTo>
                <a:lnTo>
                  <a:pt x="257" y="489"/>
                </a:lnTo>
                <a:lnTo>
                  <a:pt x="260" y="483"/>
                </a:lnTo>
                <a:lnTo>
                  <a:pt x="263" y="475"/>
                </a:lnTo>
                <a:lnTo>
                  <a:pt x="266" y="467"/>
                </a:lnTo>
                <a:lnTo>
                  <a:pt x="268" y="459"/>
                </a:lnTo>
                <a:lnTo>
                  <a:pt x="152" y="459"/>
                </a:lnTo>
                <a:lnTo>
                  <a:pt x="139" y="457"/>
                </a:lnTo>
                <a:lnTo>
                  <a:pt x="128" y="447"/>
                </a:lnTo>
                <a:lnTo>
                  <a:pt x="120" y="438"/>
                </a:lnTo>
                <a:lnTo>
                  <a:pt x="118" y="425"/>
                </a:lnTo>
                <a:lnTo>
                  <a:pt x="118" y="195"/>
                </a:lnTo>
                <a:lnTo>
                  <a:pt x="120" y="180"/>
                </a:lnTo>
                <a:lnTo>
                  <a:pt x="128" y="171"/>
                </a:lnTo>
                <a:lnTo>
                  <a:pt x="139" y="163"/>
                </a:lnTo>
                <a:lnTo>
                  <a:pt x="152" y="161"/>
                </a:lnTo>
                <a:close/>
                <a:moveTo>
                  <a:pt x="152" y="187"/>
                </a:moveTo>
                <a:lnTo>
                  <a:pt x="149" y="189"/>
                </a:lnTo>
                <a:lnTo>
                  <a:pt x="147" y="190"/>
                </a:lnTo>
                <a:lnTo>
                  <a:pt x="146" y="192"/>
                </a:lnTo>
                <a:lnTo>
                  <a:pt x="146" y="195"/>
                </a:lnTo>
                <a:lnTo>
                  <a:pt x="146" y="370"/>
                </a:lnTo>
                <a:lnTo>
                  <a:pt x="146" y="373"/>
                </a:lnTo>
                <a:lnTo>
                  <a:pt x="147" y="375"/>
                </a:lnTo>
                <a:lnTo>
                  <a:pt x="149" y="377"/>
                </a:lnTo>
                <a:lnTo>
                  <a:pt x="152" y="377"/>
                </a:lnTo>
                <a:lnTo>
                  <a:pt x="490" y="377"/>
                </a:lnTo>
                <a:lnTo>
                  <a:pt x="493" y="377"/>
                </a:lnTo>
                <a:lnTo>
                  <a:pt x="494" y="375"/>
                </a:lnTo>
                <a:lnTo>
                  <a:pt x="496" y="373"/>
                </a:lnTo>
                <a:lnTo>
                  <a:pt x="498" y="370"/>
                </a:lnTo>
                <a:lnTo>
                  <a:pt x="498" y="195"/>
                </a:lnTo>
                <a:lnTo>
                  <a:pt x="496" y="192"/>
                </a:lnTo>
                <a:lnTo>
                  <a:pt x="494" y="190"/>
                </a:lnTo>
                <a:lnTo>
                  <a:pt x="493" y="189"/>
                </a:lnTo>
                <a:lnTo>
                  <a:pt x="490" y="187"/>
                </a:lnTo>
                <a:lnTo>
                  <a:pt x="152" y="1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exploration_figure"/>
          <p:cNvSpPr>
            <a:spLocks noEditPoints="1"/>
          </p:cNvSpPr>
          <p:nvPr/>
        </p:nvSpPr>
        <p:spPr bwMode="auto">
          <a:xfrm>
            <a:off x="1302247" y="4227934"/>
            <a:ext cx="566151" cy="566151"/>
          </a:xfrm>
          <a:custGeom>
            <a:avLst/>
            <a:gdLst>
              <a:gd name="T0" fmla="*/ 322 w 643"/>
              <a:gd name="T1" fmla="*/ 0 h 643"/>
              <a:gd name="T2" fmla="*/ 289 w 643"/>
              <a:gd name="T3" fmla="*/ 2 h 643"/>
              <a:gd name="T4" fmla="*/ 227 w 643"/>
              <a:gd name="T5" fmla="*/ 15 h 643"/>
              <a:gd name="T6" fmla="*/ 169 w 643"/>
              <a:gd name="T7" fmla="*/ 39 h 643"/>
              <a:gd name="T8" fmla="*/ 117 w 643"/>
              <a:gd name="T9" fmla="*/ 74 h 643"/>
              <a:gd name="T10" fmla="*/ 74 w 643"/>
              <a:gd name="T11" fmla="*/ 118 h 643"/>
              <a:gd name="T12" fmla="*/ 39 w 643"/>
              <a:gd name="T13" fmla="*/ 169 h 643"/>
              <a:gd name="T14" fmla="*/ 15 w 643"/>
              <a:gd name="T15" fmla="*/ 225 h 643"/>
              <a:gd name="T16" fmla="*/ 2 w 643"/>
              <a:gd name="T17" fmla="*/ 290 h 643"/>
              <a:gd name="T18" fmla="*/ 0 w 643"/>
              <a:gd name="T19" fmla="*/ 322 h 643"/>
              <a:gd name="T20" fmla="*/ 2 w 643"/>
              <a:gd name="T21" fmla="*/ 356 h 643"/>
              <a:gd name="T22" fmla="*/ 15 w 643"/>
              <a:gd name="T23" fmla="*/ 418 h 643"/>
              <a:gd name="T24" fmla="*/ 39 w 643"/>
              <a:gd name="T25" fmla="*/ 476 h 643"/>
              <a:gd name="T26" fmla="*/ 74 w 643"/>
              <a:gd name="T27" fmla="*/ 526 h 643"/>
              <a:gd name="T28" fmla="*/ 117 w 643"/>
              <a:gd name="T29" fmla="*/ 571 h 643"/>
              <a:gd name="T30" fmla="*/ 169 w 643"/>
              <a:gd name="T31" fmla="*/ 605 h 643"/>
              <a:gd name="T32" fmla="*/ 227 w 643"/>
              <a:gd name="T33" fmla="*/ 629 h 643"/>
              <a:gd name="T34" fmla="*/ 289 w 643"/>
              <a:gd name="T35" fmla="*/ 642 h 643"/>
              <a:gd name="T36" fmla="*/ 322 w 643"/>
              <a:gd name="T37" fmla="*/ 643 h 643"/>
              <a:gd name="T38" fmla="*/ 355 w 643"/>
              <a:gd name="T39" fmla="*/ 642 h 643"/>
              <a:gd name="T40" fmla="*/ 418 w 643"/>
              <a:gd name="T41" fmla="*/ 629 h 643"/>
              <a:gd name="T42" fmla="*/ 476 w 643"/>
              <a:gd name="T43" fmla="*/ 605 h 643"/>
              <a:gd name="T44" fmla="*/ 527 w 643"/>
              <a:gd name="T45" fmla="*/ 571 h 643"/>
              <a:gd name="T46" fmla="*/ 571 w 643"/>
              <a:gd name="T47" fmla="*/ 526 h 643"/>
              <a:gd name="T48" fmla="*/ 604 w 643"/>
              <a:gd name="T49" fmla="*/ 476 h 643"/>
              <a:gd name="T50" fmla="*/ 628 w 643"/>
              <a:gd name="T51" fmla="*/ 418 h 643"/>
              <a:gd name="T52" fmla="*/ 641 w 643"/>
              <a:gd name="T53" fmla="*/ 356 h 643"/>
              <a:gd name="T54" fmla="*/ 643 w 643"/>
              <a:gd name="T55" fmla="*/ 322 h 643"/>
              <a:gd name="T56" fmla="*/ 641 w 643"/>
              <a:gd name="T57" fmla="*/ 290 h 643"/>
              <a:gd name="T58" fmla="*/ 628 w 643"/>
              <a:gd name="T59" fmla="*/ 225 h 643"/>
              <a:gd name="T60" fmla="*/ 604 w 643"/>
              <a:gd name="T61" fmla="*/ 169 h 643"/>
              <a:gd name="T62" fmla="*/ 571 w 643"/>
              <a:gd name="T63" fmla="*/ 118 h 643"/>
              <a:gd name="T64" fmla="*/ 527 w 643"/>
              <a:gd name="T65" fmla="*/ 74 h 643"/>
              <a:gd name="T66" fmla="*/ 476 w 643"/>
              <a:gd name="T67" fmla="*/ 39 h 643"/>
              <a:gd name="T68" fmla="*/ 418 w 643"/>
              <a:gd name="T69" fmla="*/ 15 h 643"/>
              <a:gd name="T70" fmla="*/ 355 w 643"/>
              <a:gd name="T71" fmla="*/ 2 h 643"/>
              <a:gd name="T72" fmla="*/ 322 w 643"/>
              <a:gd name="T73" fmla="*/ 0 h 643"/>
              <a:gd name="T74" fmla="*/ 447 w 643"/>
              <a:gd name="T75" fmla="*/ 121 h 643"/>
              <a:gd name="T76" fmla="*/ 447 w 643"/>
              <a:gd name="T77" fmla="*/ 388 h 643"/>
              <a:gd name="T78" fmla="*/ 196 w 643"/>
              <a:gd name="T79" fmla="*/ 513 h 643"/>
              <a:gd name="T80" fmla="*/ 196 w 643"/>
              <a:gd name="T81" fmla="*/ 246 h 643"/>
              <a:gd name="T82" fmla="*/ 447 w 643"/>
              <a:gd name="T83" fmla="*/ 121 h 643"/>
              <a:gd name="T84" fmla="*/ 259 w 643"/>
              <a:gd name="T85" fmla="*/ 287 h 643"/>
              <a:gd name="T86" fmla="*/ 259 w 643"/>
              <a:gd name="T87" fmla="*/ 412 h 643"/>
              <a:gd name="T88" fmla="*/ 384 w 643"/>
              <a:gd name="T89" fmla="*/ 349 h 643"/>
              <a:gd name="T90" fmla="*/ 259 w 643"/>
              <a:gd name="T91" fmla="*/ 2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3" h="643">
                <a:moveTo>
                  <a:pt x="322" y="0"/>
                </a:moveTo>
                <a:lnTo>
                  <a:pt x="289" y="2"/>
                </a:lnTo>
                <a:lnTo>
                  <a:pt x="227" y="15"/>
                </a:lnTo>
                <a:lnTo>
                  <a:pt x="169" y="39"/>
                </a:lnTo>
                <a:lnTo>
                  <a:pt x="117" y="74"/>
                </a:lnTo>
                <a:lnTo>
                  <a:pt x="74" y="118"/>
                </a:lnTo>
                <a:lnTo>
                  <a:pt x="39" y="169"/>
                </a:lnTo>
                <a:lnTo>
                  <a:pt x="15" y="225"/>
                </a:lnTo>
                <a:lnTo>
                  <a:pt x="2" y="290"/>
                </a:lnTo>
                <a:lnTo>
                  <a:pt x="0" y="322"/>
                </a:lnTo>
                <a:lnTo>
                  <a:pt x="2" y="356"/>
                </a:lnTo>
                <a:lnTo>
                  <a:pt x="15" y="418"/>
                </a:lnTo>
                <a:lnTo>
                  <a:pt x="39" y="476"/>
                </a:lnTo>
                <a:lnTo>
                  <a:pt x="74" y="526"/>
                </a:lnTo>
                <a:lnTo>
                  <a:pt x="117" y="571"/>
                </a:lnTo>
                <a:lnTo>
                  <a:pt x="169" y="605"/>
                </a:lnTo>
                <a:lnTo>
                  <a:pt x="227" y="629"/>
                </a:lnTo>
                <a:lnTo>
                  <a:pt x="289" y="642"/>
                </a:lnTo>
                <a:lnTo>
                  <a:pt x="322" y="643"/>
                </a:lnTo>
                <a:lnTo>
                  <a:pt x="355" y="642"/>
                </a:lnTo>
                <a:lnTo>
                  <a:pt x="418" y="629"/>
                </a:lnTo>
                <a:lnTo>
                  <a:pt x="476" y="605"/>
                </a:lnTo>
                <a:lnTo>
                  <a:pt x="527" y="571"/>
                </a:lnTo>
                <a:lnTo>
                  <a:pt x="571" y="526"/>
                </a:lnTo>
                <a:lnTo>
                  <a:pt x="604" y="476"/>
                </a:lnTo>
                <a:lnTo>
                  <a:pt x="628" y="418"/>
                </a:lnTo>
                <a:lnTo>
                  <a:pt x="641" y="356"/>
                </a:lnTo>
                <a:lnTo>
                  <a:pt x="643" y="322"/>
                </a:lnTo>
                <a:lnTo>
                  <a:pt x="641" y="290"/>
                </a:lnTo>
                <a:lnTo>
                  <a:pt x="628" y="225"/>
                </a:lnTo>
                <a:lnTo>
                  <a:pt x="604" y="169"/>
                </a:lnTo>
                <a:lnTo>
                  <a:pt x="571" y="118"/>
                </a:lnTo>
                <a:lnTo>
                  <a:pt x="527" y="74"/>
                </a:lnTo>
                <a:lnTo>
                  <a:pt x="476" y="39"/>
                </a:lnTo>
                <a:lnTo>
                  <a:pt x="418" y="15"/>
                </a:lnTo>
                <a:lnTo>
                  <a:pt x="355" y="2"/>
                </a:lnTo>
                <a:lnTo>
                  <a:pt x="322" y="0"/>
                </a:lnTo>
                <a:close/>
                <a:moveTo>
                  <a:pt x="447" y="121"/>
                </a:moveTo>
                <a:lnTo>
                  <a:pt x="447" y="388"/>
                </a:lnTo>
                <a:lnTo>
                  <a:pt x="196" y="513"/>
                </a:lnTo>
                <a:lnTo>
                  <a:pt x="196" y="246"/>
                </a:lnTo>
                <a:lnTo>
                  <a:pt x="447" y="121"/>
                </a:lnTo>
                <a:close/>
                <a:moveTo>
                  <a:pt x="259" y="287"/>
                </a:moveTo>
                <a:lnTo>
                  <a:pt x="259" y="412"/>
                </a:lnTo>
                <a:lnTo>
                  <a:pt x="384" y="349"/>
                </a:lnTo>
                <a:lnTo>
                  <a:pt x="259" y="2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exploration"/>
          <p:cNvSpPr txBox="1"/>
          <p:nvPr/>
        </p:nvSpPr>
        <p:spPr>
          <a:xfrm>
            <a:off x="1905000" y="4249399"/>
            <a:ext cx="1786066" cy="523220"/>
          </a:xfrm>
          <a:prstGeom prst="rect">
            <a:avLst/>
          </a:prstGeom>
          <a:noFill/>
        </p:spPr>
        <p:txBody>
          <a:bodyPr wrap="none" rtlCol="0">
            <a:spAutoFit/>
          </a:bodyPr>
          <a:lstStyle/>
          <a:p>
            <a:r>
              <a:rPr lang="de-AT" sz="2800" dirty="0" smtClean="0">
                <a:latin typeface="Yantramanav Light" panose="02000000000000000000" pitchFamily="2" charset="0"/>
                <a:cs typeface="Yantramanav Light" panose="02000000000000000000" pitchFamily="2" charset="0"/>
              </a:rPr>
              <a:t>Exploration</a:t>
            </a:r>
            <a:endParaRPr lang="en-US" sz="2000" dirty="0">
              <a:latin typeface="Yantramanav Light" panose="02000000000000000000" pitchFamily="2" charset="0"/>
              <a:cs typeface="Yantramanav Light" panose="02000000000000000000" pitchFamily="2" charset="0"/>
            </a:endParaRPr>
          </a:p>
        </p:txBody>
      </p:sp>
      <p:grpSp>
        <p:nvGrpSpPr>
          <p:cNvPr id="24" name="Gruppieren 23"/>
          <p:cNvGrpSpPr/>
          <p:nvPr/>
        </p:nvGrpSpPr>
        <p:grpSpPr>
          <a:xfrm>
            <a:off x="2209870" y="684301"/>
            <a:ext cx="4522431" cy="3766206"/>
            <a:chOff x="2209870" y="684301"/>
            <a:chExt cx="4522431" cy="3766206"/>
          </a:xfrm>
        </p:grpSpPr>
        <p:sp>
          <p:nvSpPr>
            <p:cNvPr id="25" name="finding_figure"/>
            <p:cNvSpPr>
              <a:spLocks noEditPoints="1"/>
            </p:cNvSpPr>
            <p:nvPr/>
          </p:nvSpPr>
          <p:spPr bwMode="auto">
            <a:xfrm>
              <a:off x="3741349" y="2588505"/>
              <a:ext cx="301594" cy="245156"/>
            </a:xfrm>
            <a:custGeom>
              <a:avLst/>
              <a:gdLst>
                <a:gd name="T0" fmla="*/ 35 w 342"/>
                <a:gd name="T1" fmla="*/ 108 h 279"/>
                <a:gd name="T2" fmla="*/ 139 w 342"/>
                <a:gd name="T3" fmla="*/ 219 h 279"/>
                <a:gd name="T4" fmla="*/ 90 w 342"/>
                <a:gd name="T5" fmla="*/ 108 h 279"/>
                <a:gd name="T6" fmla="*/ 35 w 342"/>
                <a:gd name="T7" fmla="*/ 108 h 279"/>
                <a:gd name="T8" fmla="*/ 170 w 342"/>
                <a:gd name="T9" fmla="*/ 237 h 279"/>
                <a:gd name="T10" fmla="*/ 229 w 342"/>
                <a:gd name="T11" fmla="*/ 108 h 279"/>
                <a:gd name="T12" fmla="*/ 112 w 342"/>
                <a:gd name="T13" fmla="*/ 108 h 279"/>
                <a:gd name="T14" fmla="*/ 170 w 342"/>
                <a:gd name="T15" fmla="*/ 237 h 279"/>
                <a:gd name="T16" fmla="*/ 90 w 342"/>
                <a:gd name="T17" fmla="*/ 86 h 279"/>
                <a:gd name="T18" fmla="*/ 123 w 342"/>
                <a:gd name="T19" fmla="*/ 23 h 279"/>
                <a:gd name="T20" fmla="*/ 80 w 342"/>
                <a:gd name="T21" fmla="*/ 23 h 279"/>
                <a:gd name="T22" fmla="*/ 32 w 342"/>
                <a:gd name="T23" fmla="*/ 86 h 279"/>
                <a:gd name="T24" fmla="*/ 90 w 342"/>
                <a:gd name="T25" fmla="*/ 86 h 279"/>
                <a:gd name="T26" fmla="*/ 202 w 342"/>
                <a:gd name="T27" fmla="*/ 219 h 279"/>
                <a:gd name="T28" fmla="*/ 306 w 342"/>
                <a:gd name="T29" fmla="*/ 108 h 279"/>
                <a:gd name="T30" fmla="*/ 252 w 342"/>
                <a:gd name="T31" fmla="*/ 108 h 279"/>
                <a:gd name="T32" fmla="*/ 202 w 342"/>
                <a:gd name="T33" fmla="*/ 219 h 279"/>
                <a:gd name="T34" fmla="*/ 114 w 342"/>
                <a:gd name="T35" fmla="*/ 86 h 279"/>
                <a:gd name="T36" fmla="*/ 228 w 342"/>
                <a:gd name="T37" fmla="*/ 86 h 279"/>
                <a:gd name="T38" fmla="*/ 194 w 342"/>
                <a:gd name="T39" fmla="*/ 23 h 279"/>
                <a:gd name="T40" fmla="*/ 147 w 342"/>
                <a:gd name="T41" fmla="*/ 23 h 279"/>
                <a:gd name="T42" fmla="*/ 114 w 342"/>
                <a:gd name="T43" fmla="*/ 86 h 279"/>
                <a:gd name="T44" fmla="*/ 252 w 342"/>
                <a:gd name="T45" fmla="*/ 86 h 279"/>
                <a:gd name="T46" fmla="*/ 310 w 342"/>
                <a:gd name="T47" fmla="*/ 86 h 279"/>
                <a:gd name="T48" fmla="*/ 261 w 342"/>
                <a:gd name="T49" fmla="*/ 23 h 279"/>
                <a:gd name="T50" fmla="*/ 218 w 342"/>
                <a:gd name="T51" fmla="*/ 23 h 279"/>
                <a:gd name="T52" fmla="*/ 252 w 342"/>
                <a:gd name="T53" fmla="*/ 86 h 279"/>
                <a:gd name="T54" fmla="*/ 274 w 342"/>
                <a:gd name="T55" fmla="*/ 5 h 279"/>
                <a:gd name="T56" fmla="*/ 339 w 342"/>
                <a:gd name="T57" fmla="*/ 90 h 279"/>
                <a:gd name="T58" fmla="*/ 340 w 342"/>
                <a:gd name="T59" fmla="*/ 94 h 279"/>
                <a:gd name="T60" fmla="*/ 342 w 342"/>
                <a:gd name="T61" fmla="*/ 97 h 279"/>
                <a:gd name="T62" fmla="*/ 340 w 342"/>
                <a:gd name="T63" fmla="*/ 102 h 279"/>
                <a:gd name="T64" fmla="*/ 339 w 342"/>
                <a:gd name="T65" fmla="*/ 105 h 279"/>
                <a:gd name="T66" fmla="*/ 178 w 342"/>
                <a:gd name="T67" fmla="*/ 275 h 279"/>
                <a:gd name="T68" fmla="*/ 175 w 342"/>
                <a:gd name="T69" fmla="*/ 277 h 279"/>
                <a:gd name="T70" fmla="*/ 170 w 342"/>
                <a:gd name="T71" fmla="*/ 279 h 279"/>
                <a:gd name="T72" fmla="*/ 167 w 342"/>
                <a:gd name="T73" fmla="*/ 277 h 279"/>
                <a:gd name="T74" fmla="*/ 163 w 342"/>
                <a:gd name="T75" fmla="*/ 275 h 279"/>
                <a:gd name="T76" fmla="*/ 3 w 342"/>
                <a:gd name="T77" fmla="*/ 105 h 279"/>
                <a:gd name="T78" fmla="*/ 1 w 342"/>
                <a:gd name="T79" fmla="*/ 102 h 279"/>
                <a:gd name="T80" fmla="*/ 0 w 342"/>
                <a:gd name="T81" fmla="*/ 97 h 279"/>
                <a:gd name="T82" fmla="*/ 1 w 342"/>
                <a:gd name="T83" fmla="*/ 94 h 279"/>
                <a:gd name="T84" fmla="*/ 3 w 342"/>
                <a:gd name="T85" fmla="*/ 90 h 279"/>
                <a:gd name="T86" fmla="*/ 67 w 342"/>
                <a:gd name="T87" fmla="*/ 5 h 279"/>
                <a:gd name="T88" fmla="*/ 70 w 342"/>
                <a:gd name="T89" fmla="*/ 2 h 279"/>
                <a:gd name="T90" fmla="*/ 75 w 342"/>
                <a:gd name="T91" fmla="*/ 0 h 279"/>
                <a:gd name="T92" fmla="*/ 266 w 342"/>
                <a:gd name="T93" fmla="*/ 0 h 279"/>
                <a:gd name="T94" fmla="*/ 271 w 342"/>
                <a:gd name="T95" fmla="*/ 2 h 279"/>
                <a:gd name="T96" fmla="*/ 274 w 342"/>
                <a:gd name="T97" fmla="*/ 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2" h="279">
                  <a:moveTo>
                    <a:pt x="35" y="108"/>
                  </a:moveTo>
                  <a:lnTo>
                    <a:pt x="139" y="219"/>
                  </a:lnTo>
                  <a:lnTo>
                    <a:pt x="90" y="108"/>
                  </a:lnTo>
                  <a:lnTo>
                    <a:pt x="35" y="108"/>
                  </a:lnTo>
                  <a:close/>
                  <a:moveTo>
                    <a:pt x="170" y="237"/>
                  </a:moveTo>
                  <a:lnTo>
                    <a:pt x="229" y="108"/>
                  </a:lnTo>
                  <a:lnTo>
                    <a:pt x="112" y="108"/>
                  </a:lnTo>
                  <a:lnTo>
                    <a:pt x="170" y="237"/>
                  </a:lnTo>
                  <a:close/>
                  <a:moveTo>
                    <a:pt x="90" y="86"/>
                  </a:moveTo>
                  <a:lnTo>
                    <a:pt x="123" y="23"/>
                  </a:lnTo>
                  <a:lnTo>
                    <a:pt x="80" y="23"/>
                  </a:lnTo>
                  <a:lnTo>
                    <a:pt x="32" y="86"/>
                  </a:lnTo>
                  <a:lnTo>
                    <a:pt x="90" y="86"/>
                  </a:lnTo>
                  <a:close/>
                  <a:moveTo>
                    <a:pt x="202" y="219"/>
                  </a:moveTo>
                  <a:lnTo>
                    <a:pt x="306" y="108"/>
                  </a:lnTo>
                  <a:lnTo>
                    <a:pt x="252" y="108"/>
                  </a:lnTo>
                  <a:lnTo>
                    <a:pt x="202" y="219"/>
                  </a:lnTo>
                  <a:close/>
                  <a:moveTo>
                    <a:pt x="114" y="86"/>
                  </a:moveTo>
                  <a:lnTo>
                    <a:pt x="228" y="86"/>
                  </a:lnTo>
                  <a:lnTo>
                    <a:pt x="194" y="23"/>
                  </a:lnTo>
                  <a:lnTo>
                    <a:pt x="147" y="23"/>
                  </a:lnTo>
                  <a:lnTo>
                    <a:pt x="114" y="86"/>
                  </a:lnTo>
                  <a:close/>
                  <a:moveTo>
                    <a:pt x="252" y="86"/>
                  </a:moveTo>
                  <a:lnTo>
                    <a:pt x="310" y="86"/>
                  </a:lnTo>
                  <a:lnTo>
                    <a:pt x="261" y="23"/>
                  </a:lnTo>
                  <a:lnTo>
                    <a:pt x="218" y="23"/>
                  </a:lnTo>
                  <a:lnTo>
                    <a:pt x="252" y="86"/>
                  </a:lnTo>
                  <a:close/>
                  <a:moveTo>
                    <a:pt x="274" y="5"/>
                  </a:moveTo>
                  <a:lnTo>
                    <a:pt x="339" y="90"/>
                  </a:lnTo>
                  <a:lnTo>
                    <a:pt x="340" y="94"/>
                  </a:lnTo>
                  <a:lnTo>
                    <a:pt x="342" y="97"/>
                  </a:lnTo>
                  <a:lnTo>
                    <a:pt x="340" y="102"/>
                  </a:lnTo>
                  <a:lnTo>
                    <a:pt x="339" y="105"/>
                  </a:lnTo>
                  <a:lnTo>
                    <a:pt x="178" y="275"/>
                  </a:lnTo>
                  <a:lnTo>
                    <a:pt x="175" y="277"/>
                  </a:lnTo>
                  <a:lnTo>
                    <a:pt x="170" y="279"/>
                  </a:lnTo>
                  <a:lnTo>
                    <a:pt x="167" y="277"/>
                  </a:lnTo>
                  <a:lnTo>
                    <a:pt x="163" y="275"/>
                  </a:lnTo>
                  <a:lnTo>
                    <a:pt x="3" y="105"/>
                  </a:lnTo>
                  <a:lnTo>
                    <a:pt x="1" y="102"/>
                  </a:lnTo>
                  <a:lnTo>
                    <a:pt x="0" y="97"/>
                  </a:lnTo>
                  <a:lnTo>
                    <a:pt x="1" y="94"/>
                  </a:lnTo>
                  <a:lnTo>
                    <a:pt x="3" y="90"/>
                  </a:lnTo>
                  <a:lnTo>
                    <a:pt x="67" y="5"/>
                  </a:lnTo>
                  <a:lnTo>
                    <a:pt x="70" y="2"/>
                  </a:lnTo>
                  <a:lnTo>
                    <a:pt x="75" y="0"/>
                  </a:lnTo>
                  <a:lnTo>
                    <a:pt x="266" y="0"/>
                  </a:lnTo>
                  <a:lnTo>
                    <a:pt x="271" y="2"/>
                  </a:lnTo>
                  <a:lnTo>
                    <a:pt x="2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igure"/>
            <p:cNvSpPr>
              <a:spLocks noEditPoints="1"/>
            </p:cNvSpPr>
            <p:nvPr/>
          </p:nvSpPr>
          <p:spPr bwMode="auto">
            <a:xfrm>
              <a:off x="4766064" y="2588505"/>
              <a:ext cx="305122" cy="245156"/>
            </a:xfrm>
            <a:custGeom>
              <a:avLst/>
              <a:gdLst>
                <a:gd name="T0" fmla="*/ 114 w 347"/>
                <a:gd name="T1" fmla="*/ 95 h 279"/>
                <a:gd name="T2" fmla="*/ 95 w 347"/>
                <a:gd name="T3" fmla="*/ 115 h 279"/>
                <a:gd name="T4" fmla="*/ 68 w 347"/>
                <a:gd name="T5" fmla="*/ 115 h 279"/>
                <a:gd name="T6" fmla="*/ 48 w 347"/>
                <a:gd name="T7" fmla="*/ 95 h 279"/>
                <a:gd name="T8" fmla="*/ 48 w 347"/>
                <a:gd name="T9" fmla="*/ 68 h 279"/>
                <a:gd name="T10" fmla="*/ 68 w 347"/>
                <a:gd name="T11" fmla="*/ 49 h 279"/>
                <a:gd name="T12" fmla="*/ 95 w 347"/>
                <a:gd name="T13" fmla="*/ 49 h 279"/>
                <a:gd name="T14" fmla="*/ 114 w 347"/>
                <a:gd name="T15" fmla="*/ 68 h 279"/>
                <a:gd name="T16" fmla="*/ 301 w 347"/>
                <a:gd name="T17" fmla="*/ 152 h 279"/>
                <a:gd name="T18" fmla="*/ 47 w 347"/>
                <a:gd name="T19" fmla="*/ 232 h 279"/>
                <a:gd name="T20" fmla="*/ 105 w 347"/>
                <a:gd name="T21" fmla="*/ 140 h 279"/>
                <a:gd name="T22" fmla="*/ 225 w 347"/>
                <a:gd name="T23" fmla="*/ 76 h 279"/>
                <a:gd name="T24" fmla="*/ 318 w 347"/>
                <a:gd name="T25" fmla="*/ 25 h 279"/>
                <a:gd name="T26" fmla="*/ 27 w 347"/>
                <a:gd name="T27" fmla="*/ 25 h 279"/>
                <a:gd name="T28" fmla="*/ 24 w 347"/>
                <a:gd name="T29" fmla="*/ 28 h 279"/>
                <a:gd name="T30" fmla="*/ 24 w 347"/>
                <a:gd name="T31" fmla="*/ 250 h 279"/>
                <a:gd name="T32" fmla="*/ 26 w 347"/>
                <a:gd name="T33" fmla="*/ 253 h 279"/>
                <a:gd name="T34" fmla="*/ 29 w 347"/>
                <a:gd name="T35" fmla="*/ 254 h 279"/>
                <a:gd name="T36" fmla="*/ 320 w 347"/>
                <a:gd name="T37" fmla="*/ 254 h 279"/>
                <a:gd name="T38" fmla="*/ 323 w 347"/>
                <a:gd name="T39" fmla="*/ 251 h 279"/>
                <a:gd name="T40" fmla="*/ 323 w 347"/>
                <a:gd name="T41" fmla="*/ 29 h 279"/>
                <a:gd name="T42" fmla="*/ 321 w 347"/>
                <a:gd name="T43" fmla="*/ 26 h 279"/>
                <a:gd name="T44" fmla="*/ 318 w 347"/>
                <a:gd name="T45" fmla="*/ 25 h 279"/>
                <a:gd name="T46" fmla="*/ 347 w 347"/>
                <a:gd name="T47" fmla="*/ 250 h 279"/>
                <a:gd name="T48" fmla="*/ 338 w 347"/>
                <a:gd name="T49" fmla="*/ 269 h 279"/>
                <a:gd name="T50" fmla="*/ 318 w 347"/>
                <a:gd name="T51" fmla="*/ 279 h 279"/>
                <a:gd name="T52" fmla="*/ 18 w 347"/>
                <a:gd name="T53" fmla="*/ 277 h 279"/>
                <a:gd name="T54" fmla="*/ 2 w 347"/>
                <a:gd name="T55" fmla="*/ 261 h 279"/>
                <a:gd name="T56" fmla="*/ 0 w 347"/>
                <a:gd name="T57" fmla="*/ 29 h 279"/>
                <a:gd name="T58" fmla="*/ 8 w 347"/>
                <a:gd name="T59" fmla="*/ 10 h 279"/>
                <a:gd name="T60" fmla="*/ 29 w 347"/>
                <a:gd name="T61" fmla="*/ 0 h 279"/>
                <a:gd name="T62" fmla="*/ 329 w 347"/>
                <a:gd name="T63" fmla="*/ 2 h 279"/>
                <a:gd name="T64" fmla="*/ 346 w 347"/>
                <a:gd name="T65" fmla="*/ 1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7" h="279">
                  <a:moveTo>
                    <a:pt x="116" y="82"/>
                  </a:moveTo>
                  <a:lnTo>
                    <a:pt x="114" y="95"/>
                  </a:lnTo>
                  <a:lnTo>
                    <a:pt x="106" y="107"/>
                  </a:lnTo>
                  <a:lnTo>
                    <a:pt x="95" y="115"/>
                  </a:lnTo>
                  <a:lnTo>
                    <a:pt x="80" y="116"/>
                  </a:lnTo>
                  <a:lnTo>
                    <a:pt x="68" y="115"/>
                  </a:lnTo>
                  <a:lnTo>
                    <a:pt x="56" y="107"/>
                  </a:lnTo>
                  <a:lnTo>
                    <a:pt x="48" y="95"/>
                  </a:lnTo>
                  <a:lnTo>
                    <a:pt x="47" y="82"/>
                  </a:lnTo>
                  <a:lnTo>
                    <a:pt x="48" y="68"/>
                  </a:lnTo>
                  <a:lnTo>
                    <a:pt x="56" y="57"/>
                  </a:lnTo>
                  <a:lnTo>
                    <a:pt x="68" y="49"/>
                  </a:lnTo>
                  <a:lnTo>
                    <a:pt x="80" y="47"/>
                  </a:lnTo>
                  <a:lnTo>
                    <a:pt x="95" y="49"/>
                  </a:lnTo>
                  <a:lnTo>
                    <a:pt x="106" y="57"/>
                  </a:lnTo>
                  <a:lnTo>
                    <a:pt x="114" y="68"/>
                  </a:lnTo>
                  <a:lnTo>
                    <a:pt x="116" y="82"/>
                  </a:lnTo>
                  <a:close/>
                  <a:moveTo>
                    <a:pt x="301" y="152"/>
                  </a:moveTo>
                  <a:lnTo>
                    <a:pt x="301" y="232"/>
                  </a:lnTo>
                  <a:lnTo>
                    <a:pt x="47" y="232"/>
                  </a:lnTo>
                  <a:lnTo>
                    <a:pt x="47" y="197"/>
                  </a:lnTo>
                  <a:lnTo>
                    <a:pt x="105" y="140"/>
                  </a:lnTo>
                  <a:lnTo>
                    <a:pt x="133" y="168"/>
                  </a:lnTo>
                  <a:lnTo>
                    <a:pt x="225" y="76"/>
                  </a:lnTo>
                  <a:lnTo>
                    <a:pt x="301" y="152"/>
                  </a:lnTo>
                  <a:close/>
                  <a:moveTo>
                    <a:pt x="318" y="25"/>
                  </a:moveTo>
                  <a:lnTo>
                    <a:pt x="29" y="25"/>
                  </a:lnTo>
                  <a:lnTo>
                    <a:pt x="27" y="25"/>
                  </a:lnTo>
                  <a:lnTo>
                    <a:pt x="26" y="26"/>
                  </a:lnTo>
                  <a:lnTo>
                    <a:pt x="24" y="28"/>
                  </a:lnTo>
                  <a:lnTo>
                    <a:pt x="24" y="29"/>
                  </a:lnTo>
                  <a:lnTo>
                    <a:pt x="24" y="250"/>
                  </a:lnTo>
                  <a:lnTo>
                    <a:pt x="24" y="251"/>
                  </a:lnTo>
                  <a:lnTo>
                    <a:pt x="26" y="253"/>
                  </a:lnTo>
                  <a:lnTo>
                    <a:pt x="27" y="254"/>
                  </a:lnTo>
                  <a:lnTo>
                    <a:pt x="29" y="254"/>
                  </a:lnTo>
                  <a:lnTo>
                    <a:pt x="318" y="254"/>
                  </a:lnTo>
                  <a:lnTo>
                    <a:pt x="320" y="254"/>
                  </a:lnTo>
                  <a:lnTo>
                    <a:pt x="321" y="253"/>
                  </a:lnTo>
                  <a:lnTo>
                    <a:pt x="323" y="251"/>
                  </a:lnTo>
                  <a:lnTo>
                    <a:pt x="323" y="250"/>
                  </a:lnTo>
                  <a:lnTo>
                    <a:pt x="323" y="29"/>
                  </a:lnTo>
                  <a:lnTo>
                    <a:pt x="323" y="28"/>
                  </a:lnTo>
                  <a:lnTo>
                    <a:pt x="321" y="26"/>
                  </a:lnTo>
                  <a:lnTo>
                    <a:pt x="320" y="25"/>
                  </a:lnTo>
                  <a:lnTo>
                    <a:pt x="318" y="25"/>
                  </a:lnTo>
                  <a:close/>
                  <a:moveTo>
                    <a:pt x="347" y="29"/>
                  </a:moveTo>
                  <a:lnTo>
                    <a:pt x="347" y="250"/>
                  </a:lnTo>
                  <a:lnTo>
                    <a:pt x="346" y="261"/>
                  </a:lnTo>
                  <a:lnTo>
                    <a:pt x="338" y="269"/>
                  </a:lnTo>
                  <a:lnTo>
                    <a:pt x="329" y="277"/>
                  </a:lnTo>
                  <a:lnTo>
                    <a:pt x="318" y="279"/>
                  </a:lnTo>
                  <a:lnTo>
                    <a:pt x="29" y="279"/>
                  </a:lnTo>
                  <a:lnTo>
                    <a:pt x="18" y="277"/>
                  </a:lnTo>
                  <a:lnTo>
                    <a:pt x="8" y="269"/>
                  </a:lnTo>
                  <a:lnTo>
                    <a:pt x="2" y="261"/>
                  </a:lnTo>
                  <a:lnTo>
                    <a:pt x="0" y="250"/>
                  </a:lnTo>
                  <a:lnTo>
                    <a:pt x="0" y="29"/>
                  </a:lnTo>
                  <a:lnTo>
                    <a:pt x="2" y="18"/>
                  </a:lnTo>
                  <a:lnTo>
                    <a:pt x="8" y="10"/>
                  </a:lnTo>
                  <a:lnTo>
                    <a:pt x="18" y="2"/>
                  </a:lnTo>
                  <a:lnTo>
                    <a:pt x="29" y="0"/>
                  </a:lnTo>
                  <a:lnTo>
                    <a:pt x="318" y="0"/>
                  </a:lnTo>
                  <a:lnTo>
                    <a:pt x="329" y="2"/>
                  </a:lnTo>
                  <a:lnTo>
                    <a:pt x="338" y="10"/>
                  </a:lnTo>
                  <a:lnTo>
                    <a:pt x="346" y="18"/>
                  </a:lnTo>
                  <a:lnTo>
                    <a:pt x="347"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exploration-authoring"/>
            <p:cNvSpPr>
              <a:spLocks noChangeShapeType="1"/>
            </p:cNvSpPr>
            <p:nvPr/>
          </p:nvSpPr>
          <p:spPr bwMode="auto">
            <a:xfrm flipV="1">
              <a:off x="3155797" y="1676668"/>
              <a:ext cx="1001787" cy="1758418"/>
            </a:xfrm>
            <a:prstGeom prst="line">
              <a:avLst/>
            </a:prstGeom>
            <a:noFill/>
            <a:ln w="34925">
              <a:solidFill>
                <a:srgbClr val="FFFFFF"/>
              </a:solidFill>
              <a:prstDash val="sysDash"/>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authoring_figure"/>
            <p:cNvSpPr>
              <a:spLocks noEditPoints="1"/>
            </p:cNvSpPr>
            <p:nvPr/>
          </p:nvSpPr>
          <p:spPr bwMode="auto">
            <a:xfrm>
              <a:off x="4101145" y="1145791"/>
              <a:ext cx="566151" cy="567914"/>
            </a:xfrm>
            <a:custGeom>
              <a:avLst/>
              <a:gdLst>
                <a:gd name="T0" fmla="*/ 287 w 642"/>
                <a:gd name="T1" fmla="*/ 1 h 643"/>
                <a:gd name="T2" fmla="*/ 167 w 642"/>
                <a:gd name="T3" fmla="*/ 38 h 643"/>
                <a:gd name="T4" fmla="*/ 72 w 642"/>
                <a:gd name="T5" fmla="*/ 117 h 643"/>
                <a:gd name="T6" fmla="*/ 14 w 642"/>
                <a:gd name="T7" fmla="*/ 226 h 643"/>
                <a:gd name="T8" fmla="*/ 0 w 642"/>
                <a:gd name="T9" fmla="*/ 321 h 643"/>
                <a:gd name="T10" fmla="*/ 14 w 642"/>
                <a:gd name="T11" fmla="*/ 418 h 643"/>
                <a:gd name="T12" fmla="*/ 72 w 642"/>
                <a:gd name="T13" fmla="*/ 527 h 643"/>
                <a:gd name="T14" fmla="*/ 167 w 642"/>
                <a:gd name="T15" fmla="*/ 604 h 643"/>
                <a:gd name="T16" fmla="*/ 287 w 642"/>
                <a:gd name="T17" fmla="*/ 641 h 643"/>
                <a:gd name="T18" fmla="*/ 353 w 642"/>
                <a:gd name="T19" fmla="*/ 641 h 643"/>
                <a:gd name="T20" fmla="*/ 474 w 642"/>
                <a:gd name="T21" fmla="*/ 604 h 643"/>
                <a:gd name="T22" fmla="*/ 568 w 642"/>
                <a:gd name="T23" fmla="*/ 527 h 643"/>
                <a:gd name="T24" fmla="*/ 628 w 642"/>
                <a:gd name="T25" fmla="*/ 418 h 643"/>
                <a:gd name="T26" fmla="*/ 642 w 642"/>
                <a:gd name="T27" fmla="*/ 321 h 643"/>
                <a:gd name="T28" fmla="*/ 628 w 642"/>
                <a:gd name="T29" fmla="*/ 226 h 643"/>
                <a:gd name="T30" fmla="*/ 568 w 642"/>
                <a:gd name="T31" fmla="*/ 117 h 643"/>
                <a:gd name="T32" fmla="*/ 474 w 642"/>
                <a:gd name="T33" fmla="*/ 38 h 643"/>
                <a:gd name="T34" fmla="*/ 353 w 642"/>
                <a:gd name="T35" fmla="*/ 1 h 643"/>
                <a:gd name="T36" fmla="*/ 419 w 642"/>
                <a:gd name="T37" fmla="*/ 114 h 643"/>
                <a:gd name="T38" fmla="*/ 441 w 642"/>
                <a:gd name="T39" fmla="*/ 124 h 643"/>
                <a:gd name="T40" fmla="*/ 506 w 642"/>
                <a:gd name="T41" fmla="*/ 189 h 643"/>
                <a:gd name="T42" fmla="*/ 506 w 642"/>
                <a:gd name="T43" fmla="*/ 214 h 643"/>
                <a:gd name="T44" fmla="*/ 458 w 642"/>
                <a:gd name="T45" fmla="*/ 263 h 643"/>
                <a:gd name="T46" fmla="*/ 398 w 642"/>
                <a:gd name="T47" fmla="*/ 124 h 643"/>
                <a:gd name="T48" fmla="*/ 419 w 642"/>
                <a:gd name="T49" fmla="*/ 114 h 643"/>
                <a:gd name="T50" fmla="*/ 443 w 642"/>
                <a:gd name="T51" fmla="*/ 278 h 643"/>
                <a:gd name="T52" fmla="*/ 143 w 642"/>
                <a:gd name="T53" fmla="*/ 479 h 643"/>
                <a:gd name="T54" fmla="*/ 342 w 642"/>
                <a:gd name="T55" fmla="*/ 178 h 643"/>
                <a:gd name="T56" fmla="*/ 348 w 642"/>
                <a:gd name="T57" fmla="*/ 220 h 643"/>
                <a:gd name="T58" fmla="*/ 215 w 642"/>
                <a:gd name="T59" fmla="*/ 352 h 643"/>
                <a:gd name="T60" fmla="*/ 213 w 642"/>
                <a:gd name="T61" fmla="*/ 355 h 643"/>
                <a:gd name="T62" fmla="*/ 220 w 642"/>
                <a:gd name="T63" fmla="*/ 361 h 643"/>
                <a:gd name="T64" fmla="*/ 223 w 642"/>
                <a:gd name="T65" fmla="*/ 360 h 643"/>
                <a:gd name="T66" fmla="*/ 355 w 642"/>
                <a:gd name="T67" fmla="*/ 226 h 643"/>
                <a:gd name="T68" fmla="*/ 355 w 642"/>
                <a:gd name="T69" fmla="*/ 220 h 643"/>
                <a:gd name="T70" fmla="*/ 196 w 642"/>
                <a:gd name="T71" fmla="*/ 370 h 643"/>
                <a:gd name="T72" fmla="*/ 173 w 642"/>
                <a:gd name="T73" fmla="*/ 418 h 643"/>
                <a:gd name="T74" fmla="*/ 204 w 642"/>
                <a:gd name="T75" fmla="*/ 448 h 643"/>
                <a:gd name="T76" fmla="*/ 252 w 642"/>
                <a:gd name="T77" fmla="*/ 42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2" h="643">
                  <a:moveTo>
                    <a:pt x="321" y="0"/>
                  </a:moveTo>
                  <a:lnTo>
                    <a:pt x="287" y="1"/>
                  </a:lnTo>
                  <a:lnTo>
                    <a:pt x="225" y="14"/>
                  </a:lnTo>
                  <a:lnTo>
                    <a:pt x="167" y="38"/>
                  </a:lnTo>
                  <a:lnTo>
                    <a:pt x="115" y="74"/>
                  </a:lnTo>
                  <a:lnTo>
                    <a:pt x="72" y="117"/>
                  </a:lnTo>
                  <a:lnTo>
                    <a:pt x="38" y="169"/>
                  </a:lnTo>
                  <a:lnTo>
                    <a:pt x="14" y="226"/>
                  </a:lnTo>
                  <a:lnTo>
                    <a:pt x="1" y="289"/>
                  </a:lnTo>
                  <a:lnTo>
                    <a:pt x="0" y="321"/>
                  </a:lnTo>
                  <a:lnTo>
                    <a:pt x="1" y="355"/>
                  </a:lnTo>
                  <a:lnTo>
                    <a:pt x="14" y="418"/>
                  </a:lnTo>
                  <a:lnTo>
                    <a:pt x="38" y="476"/>
                  </a:lnTo>
                  <a:lnTo>
                    <a:pt x="72" y="527"/>
                  </a:lnTo>
                  <a:lnTo>
                    <a:pt x="115" y="570"/>
                  </a:lnTo>
                  <a:lnTo>
                    <a:pt x="167" y="604"/>
                  </a:lnTo>
                  <a:lnTo>
                    <a:pt x="225" y="628"/>
                  </a:lnTo>
                  <a:lnTo>
                    <a:pt x="287" y="641"/>
                  </a:lnTo>
                  <a:lnTo>
                    <a:pt x="321" y="643"/>
                  </a:lnTo>
                  <a:lnTo>
                    <a:pt x="353" y="641"/>
                  </a:lnTo>
                  <a:lnTo>
                    <a:pt x="417" y="628"/>
                  </a:lnTo>
                  <a:lnTo>
                    <a:pt x="474" y="604"/>
                  </a:lnTo>
                  <a:lnTo>
                    <a:pt x="525" y="570"/>
                  </a:lnTo>
                  <a:lnTo>
                    <a:pt x="568" y="527"/>
                  </a:lnTo>
                  <a:lnTo>
                    <a:pt x="604" y="476"/>
                  </a:lnTo>
                  <a:lnTo>
                    <a:pt x="628" y="418"/>
                  </a:lnTo>
                  <a:lnTo>
                    <a:pt x="641" y="355"/>
                  </a:lnTo>
                  <a:lnTo>
                    <a:pt x="642" y="321"/>
                  </a:lnTo>
                  <a:lnTo>
                    <a:pt x="641" y="289"/>
                  </a:lnTo>
                  <a:lnTo>
                    <a:pt x="628" y="226"/>
                  </a:lnTo>
                  <a:lnTo>
                    <a:pt x="604" y="169"/>
                  </a:lnTo>
                  <a:lnTo>
                    <a:pt x="568" y="117"/>
                  </a:lnTo>
                  <a:lnTo>
                    <a:pt x="525" y="74"/>
                  </a:lnTo>
                  <a:lnTo>
                    <a:pt x="474" y="38"/>
                  </a:lnTo>
                  <a:lnTo>
                    <a:pt x="417" y="14"/>
                  </a:lnTo>
                  <a:lnTo>
                    <a:pt x="353" y="1"/>
                  </a:lnTo>
                  <a:lnTo>
                    <a:pt x="321" y="0"/>
                  </a:lnTo>
                  <a:close/>
                  <a:moveTo>
                    <a:pt x="419" y="114"/>
                  </a:moveTo>
                  <a:lnTo>
                    <a:pt x="432" y="116"/>
                  </a:lnTo>
                  <a:lnTo>
                    <a:pt x="441" y="124"/>
                  </a:lnTo>
                  <a:lnTo>
                    <a:pt x="498" y="180"/>
                  </a:lnTo>
                  <a:lnTo>
                    <a:pt x="506" y="189"/>
                  </a:lnTo>
                  <a:lnTo>
                    <a:pt x="507" y="202"/>
                  </a:lnTo>
                  <a:lnTo>
                    <a:pt x="506" y="214"/>
                  </a:lnTo>
                  <a:lnTo>
                    <a:pt x="498" y="223"/>
                  </a:lnTo>
                  <a:lnTo>
                    <a:pt x="458" y="263"/>
                  </a:lnTo>
                  <a:lnTo>
                    <a:pt x="358" y="164"/>
                  </a:lnTo>
                  <a:lnTo>
                    <a:pt x="398" y="124"/>
                  </a:lnTo>
                  <a:lnTo>
                    <a:pt x="408" y="116"/>
                  </a:lnTo>
                  <a:lnTo>
                    <a:pt x="419" y="114"/>
                  </a:lnTo>
                  <a:close/>
                  <a:moveTo>
                    <a:pt x="342" y="178"/>
                  </a:moveTo>
                  <a:lnTo>
                    <a:pt x="443" y="278"/>
                  </a:lnTo>
                  <a:lnTo>
                    <a:pt x="242" y="479"/>
                  </a:lnTo>
                  <a:lnTo>
                    <a:pt x="143" y="479"/>
                  </a:lnTo>
                  <a:lnTo>
                    <a:pt x="143" y="379"/>
                  </a:lnTo>
                  <a:lnTo>
                    <a:pt x="342" y="178"/>
                  </a:lnTo>
                  <a:close/>
                  <a:moveTo>
                    <a:pt x="350" y="220"/>
                  </a:moveTo>
                  <a:lnTo>
                    <a:pt x="348" y="220"/>
                  </a:lnTo>
                  <a:lnTo>
                    <a:pt x="347" y="222"/>
                  </a:lnTo>
                  <a:lnTo>
                    <a:pt x="215" y="352"/>
                  </a:lnTo>
                  <a:lnTo>
                    <a:pt x="215" y="353"/>
                  </a:lnTo>
                  <a:lnTo>
                    <a:pt x="213" y="355"/>
                  </a:lnTo>
                  <a:lnTo>
                    <a:pt x="215" y="360"/>
                  </a:lnTo>
                  <a:lnTo>
                    <a:pt x="220" y="361"/>
                  </a:lnTo>
                  <a:lnTo>
                    <a:pt x="221" y="360"/>
                  </a:lnTo>
                  <a:lnTo>
                    <a:pt x="223" y="360"/>
                  </a:lnTo>
                  <a:lnTo>
                    <a:pt x="353" y="228"/>
                  </a:lnTo>
                  <a:lnTo>
                    <a:pt x="355" y="226"/>
                  </a:lnTo>
                  <a:lnTo>
                    <a:pt x="356" y="225"/>
                  </a:lnTo>
                  <a:lnTo>
                    <a:pt x="355" y="220"/>
                  </a:lnTo>
                  <a:lnTo>
                    <a:pt x="350" y="220"/>
                  </a:lnTo>
                  <a:close/>
                  <a:moveTo>
                    <a:pt x="196" y="370"/>
                  </a:moveTo>
                  <a:lnTo>
                    <a:pt x="173" y="392"/>
                  </a:lnTo>
                  <a:lnTo>
                    <a:pt x="173" y="418"/>
                  </a:lnTo>
                  <a:lnTo>
                    <a:pt x="204" y="418"/>
                  </a:lnTo>
                  <a:lnTo>
                    <a:pt x="204" y="448"/>
                  </a:lnTo>
                  <a:lnTo>
                    <a:pt x="229" y="448"/>
                  </a:lnTo>
                  <a:lnTo>
                    <a:pt x="252" y="426"/>
                  </a:lnTo>
                  <a:lnTo>
                    <a:pt x="196" y="3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exploration_figure"/>
            <p:cNvSpPr>
              <a:spLocks noEditPoints="1"/>
            </p:cNvSpPr>
            <p:nvPr/>
          </p:nvSpPr>
          <p:spPr bwMode="auto">
            <a:xfrm>
              <a:off x="2778363" y="3433322"/>
              <a:ext cx="566151" cy="566151"/>
            </a:xfrm>
            <a:custGeom>
              <a:avLst/>
              <a:gdLst>
                <a:gd name="T0" fmla="*/ 322 w 643"/>
                <a:gd name="T1" fmla="*/ 0 h 643"/>
                <a:gd name="T2" fmla="*/ 289 w 643"/>
                <a:gd name="T3" fmla="*/ 2 h 643"/>
                <a:gd name="T4" fmla="*/ 227 w 643"/>
                <a:gd name="T5" fmla="*/ 15 h 643"/>
                <a:gd name="T6" fmla="*/ 169 w 643"/>
                <a:gd name="T7" fmla="*/ 39 h 643"/>
                <a:gd name="T8" fmla="*/ 117 w 643"/>
                <a:gd name="T9" fmla="*/ 74 h 643"/>
                <a:gd name="T10" fmla="*/ 74 w 643"/>
                <a:gd name="T11" fmla="*/ 118 h 643"/>
                <a:gd name="T12" fmla="*/ 39 w 643"/>
                <a:gd name="T13" fmla="*/ 169 h 643"/>
                <a:gd name="T14" fmla="*/ 15 w 643"/>
                <a:gd name="T15" fmla="*/ 225 h 643"/>
                <a:gd name="T16" fmla="*/ 2 w 643"/>
                <a:gd name="T17" fmla="*/ 290 h 643"/>
                <a:gd name="T18" fmla="*/ 0 w 643"/>
                <a:gd name="T19" fmla="*/ 322 h 643"/>
                <a:gd name="T20" fmla="*/ 2 w 643"/>
                <a:gd name="T21" fmla="*/ 356 h 643"/>
                <a:gd name="T22" fmla="*/ 15 w 643"/>
                <a:gd name="T23" fmla="*/ 418 h 643"/>
                <a:gd name="T24" fmla="*/ 39 w 643"/>
                <a:gd name="T25" fmla="*/ 476 h 643"/>
                <a:gd name="T26" fmla="*/ 74 w 643"/>
                <a:gd name="T27" fmla="*/ 526 h 643"/>
                <a:gd name="T28" fmla="*/ 117 w 643"/>
                <a:gd name="T29" fmla="*/ 571 h 643"/>
                <a:gd name="T30" fmla="*/ 169 w 643"/>
                <a:gd name="T31" fmla="*/ 605 h 643"/>
                <a:gd name="T32" fmla="*/ 227 w 643"/>
                <a:gd name="T33" fmla="*/ 629 h 643"/>
                <a:gd name="T34" fmla="*/ 289 w 643"/>
                <a:gd name="T35" fmla="*/ 642 h 643"/>
                <a:gd name="T36" fmla="*/ 322 w 643"/>
                <a:gd name="T37" fmla="*/ 643 h 643"/>
                <a:gd name="T38" fmla="*/ 355 w 643"/>
                <a:gd name="T39" fmla="*/ 642 h 643"/>
                <a:gd name="T40" fmla="*/ 418 w 643"/>
                <a:gd name="T41" fmla="*/ 629 h 643"/>
                <a:gd name="T42" fmla="*/ 476 w 643"/>
                <a:gd name="T43" fmla="*/ 605 h 643"/>
                <a:gd name="T44" fmla="*/ 527 w 643"/>
                <a:gd name="T45" fmla="*/ 571 h 643"/>
                <a:gd name="T46" fmla="*/ 571 w 643"/>
                <a:gd name="T47" fmla="*/ 526 h 643"/>
                <a:gd name="T48" fmla="*/ 604 w 643"/>
                <a:gd name="T49" fmla="*/ 476 h 643"/>
                <a:gd name="T50" fmla="*/ 628 w 643"/>
                <a:gd name="T51" fmla="*/ 418 h 643"/>
                <a:gd name="T52" fmla="*/ 641 w 643"/>
                <a:gd name="T53" fmla="*/ 356 h 643"/>
                <a:gd name="T54" fmla="*/ 643 w 643"/>
                <a:gd name="T55" fmla="*/ 322 h 643"/>
                <a:gd name="T56" fmla="*/ 641 w 643"/>
                <a:gd name="T57" fmla="*/ 290 h 643"/>
                <a:gd name="T58" fmla="*/ 628 w 643"/>
                <a:gd name="T59" fmla="*/ 225 h 643"/>
                <a:gd name="T60" fmla="*/ 604 w 643"/>
                <a:gd name="T61" fmla="*/ 169 h 643"/>
                <a:gd name="T62" fmla="*/ 571 w 643"/>
                <a:gd name="T63" fmla="*/ 118 h 643"/>
                <a:gd name="T64" fmla="*/ 527 w 643"/>
                <a:gd name="T65" fmla="*/ 74 h 643"/>
                <a:gd name="T66" fmla="*/ 476 w 643"/>
                <a:gd name="T67" fmla="*/ 39 h 643"/>
                <a:gd name="T68" fmla="*/ 418 w 643"/>
                <a:gd name="T69" fmla="*/ 15 h 643"/>
                <a:gd name="T70" fmla="*/ 355 w 643"/>
                <a:gd name="T71" fmla="*/ 2 h 643"/>
                <a:gd name="T72" fmla="*/ 322 w 643"/>
                <a:gd name="T73" fmla="*/ 0 h 643"/>
                <a:gd name="T74" fmla="*/ 447 w 643"/>
                <a:gd name="T75" fmla="*/ 121 h 643"/>
                <a:gd name="T76" fmla="*/ 447 w 643"/>
                <a:gd name="T77" fmla="*/ 388 h 643"/>
                <a:gd name="T78" fmla="*/ 196 w 643"/>
                <a:gd name="T79" fmla="*/ 513 h 643"/>
                <a:gd name="T80" fmla="*/ 196 w 643"/>
                <a:gd name="T81" fmla="*/ 246 h 643"/>
                <a:gd name="T82" fmla="*/ 447 w 643"/>
                <a:gd name="T83" fmla="*/ 121 h 643"/>
                <a:gd name="T84" fmla="*/ 259 w 643"/>
                <a:gd name="T85" fmla="*/ 287 h 643"/>
                <a:gd name="T86" fmla="*/ 259 w 643"/>
                <a:gd name="T87" fmla="*/ 412 h 643"/>
                <a:gd name="T88" fmla="*/ 384 w 643"/>
                <a:gd name="T89" fmla="*/ 349 h 643"/>
                <a:gd name="T90" fmla="*/ 259 w 643"/>
                <a:gd name="T91" fmla="*/ 2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3" h="643">
                  <a:moveTo>
                    <a:pt x="322" y="0"/>
                  </a:moveTo>
                  <a:lnTo>
                    <a:pt x="289" y="2"/>
                  </a:lnTo>
                  <a:lnTo>
                    <a:pt x="227" y="15"/>
                  </a:lnTo>
                  <a:lnTo>
                    <a:pt x="169" y="39"/>
                  </a:lnTo>
                  <a:lnTo>
                    <a:pt x="117" y="74"/>
                  </a:lnTo>
                  <a:lnTo>
                    <a:pt x="74" y="118"/>
                  </a:lnTo>
                  <a:lnTo>
                    <a:pt x="39" y="169"/>
                  </a:lnTo>
                  <a:lnTo>
                    <a:pt x="15" y="225"/>
                  </a:lnTo>
                  <a:lnTo>
                    <a:pt x="2" y="290"/>
                  </a:lnTo>
                  <a:lnTo>
                    <a:pt x="0" y="322"/>
                  </a:lnTo>
                  <a:lnTo>
                    <a:pt x="2" y="356"/>
                  </a:lnTo>
                  <a:lnTo>
                    <a:pt x="15" y="418"/>
                  </a:lnTo>
                  <a:lnTo>
                    <a:pt x="39" y="476"/>
                  </a:lnTo>
                  <a:lnTo>
                    <a:pt x="74" y="526"/>
                  </a:lnTo>
                  <a:lnTo>
                    <a:pt x="117" y="571"/>
                  </a:lnTo>
                  <a:lnTo>
                    <a:pt x="169" y="605"/>
                  </a:lnTo>
                  <a:lnTo>
                    <a:pt x="227" y="629"/>
                  </a:lnTo>
                  <a:lnTo>
                    <a:pt x="289" y="642"/>
                  </a:lnTo>
                  <a:lnTo>
                    <a:pt x="322" y="643"/>
                  </a:lnTo>
                  <a:lnTo>
                    <a:pt x="355" y="642"/>
                  </a:lnTo>
                  <a:lnTo>
                    <a:pt x="418" y="629"/>
                  </a:lnTo>
                  <a:lnTo>
                    <a:pt x="476" y="605"/>
                  </a:lnTo>
                  <a:lnTo>
                    <a:pt x="527" y="571"/>
                  </a:lnTo>
                  <a:lnTo>
                    <a:pt x="571" y="526"/>
                  </a:lnTo>
                  <a:lnTo>
                    <a:pt x="604" y="476"/>
                  </a:lnTo>
                  <a:lnTo>
                    <a:pt x="628" y="418"/>
                  </a:lnTo>
                  <a:lnTo>
                    <a:pt x="641" y="356"/>
                  </a:lnTo>
                  <a:lnTo>
                    <a:pt x="643" y="322"/>
                  </a:lnTo>
                  <a:lnTo>
                    <a:pt x="641" y="290"/>
                  </a:lnTo>
                  <a:lnTo>
                    <a:pt x="628" y="225"/>
                  </a:lnTo>
                  <a:lnTo>
                    <a:pt x="604" y="169"/>
                  </a:lnTo>
                  <a:lnTo>
                    <a:pt x="571" y="118"/>
                  </a:lnTo>
                  <a:lnTo>
                    <a:pt x="527" y="74"/>
                  </a:lnTo>
                  <a:lnTo>
                    <a:pt x="476" y="39"/>
                  </a:lnTo>
                  <a:lnTo>
                    <a:pt x="418" y="15"/>
                  </a:lnTo>
                  <a:lnTo>
                    <a:pt x="355" y="2"/>
                  </a:lnTo>
                  <a:lnTo>
                    <a:pt x="322" y="0"/>
                  </a:lnTo>
                  <a:close/>
                  <a:moveTo>
                    <a:pt x="447" y="121"/>
                  </a:moveTo>
                  <a:lnTo>
                    <a:pt x="447" y="388"/>
                  </a:lnTo>
                  <a:lnTo>
                    <a:pt x="196" y="513"/>
                  </a:lnTo>
                  <a:lnTo>
                    <a:pt x="196" y="246"/>
                  </a:lnTo>
                  <a:lnTo>
                    <a:pt x="447" y="121"/>
                  </a:lnTo>
                  <a:close/>
                  <a:moveTo>
                    <a:pt x="259" y="287"/>
                  </a:moveTo>
                  <a:lnTo>
                    <a:pt x="259" y="412"/>
                  </a:lnTo>
                  <a:lnTo>
                    <a:pt x="384" y="349"/>
                  </a:lnTo>
                  <a:lnTo>
                    <a:pt x="259" y="2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presentation_figure"/>
            <p:cNvSpPr>
              <a:spLocks noEditPoints="1"/>
            </p:cNvSpPr>
            <p:nvPr/>
          </p:nvSpPr>
          <p:spPr bwMode="auto">
            <a:xfrm>
              <a:off x="5422164" y="3433322"/>
              <a:ext cx="567914" cy="566151"/>
            </a:xfrm>
            <a:custGeom>
              <a:avLst/>
              <a:gdLst>
                <a:gd name="T0" fmla="*/ 289 w 642"/>
                <a:gd name="T1" fmla="*/ 2 h 643"/>
                <a:gd name="T2" fmla="*/ 168 w 642"/>
                <a:gd name="T3" fmla="*/ 39 h 643"/>
                <a:gd name="T4" fmla="*/ 73 w 642"/>
                <a:gd name="T5" fmla="*/ 118 h 643"/>
                <a:gd name="T6" fmla="*/ 14 w 642"/>
                <a:gd name="T7" fmla="*/ 227 h 643"/>
                <a:gd name="T8" fmla="*/ 0 w 642"/>
                <a:gd name="T9" fmla="*/ 322 h 643"/>
                <a:gd name="T10" fmla="*/ 14 w 642"/>
                <a:gd name="T11" fmla="*/ 418 h 643"/>
                <a:gd name="T12" fmla="*/ 73 w 642"/>
                <a:gd name="T13" fmla="*/ 528 h 643"/>
                <a:gd name="T14" fmla="*/ 168 w 642"/>
                <a:gd name="T15" fmla="*/ 606 h 643"/>
                <a:gd name="T16" fmla="*/ 289 w 642"/>
                <a:gd name="T17" fmla="*/ 643 h 643"/>
                <a:gd name="T18" fmla="*/ 355 w 642"/>
                <a:gd name="T19" fmla="*/ 643 h 643"/>
                <a:gd name="T20" fmla="*/ 475 w 642"/>
                <a:gd name="T21" fmla="*/ 606 h 643"/>
                <a:gd name="T22" fmla="*/ 570 w 642"/>
                <a:gd name="T23" fmla="*/ 528 h 643"/>
                <a:gd name="T24" fmla="*/ 629 w 642"/>
                <a:gd name="T25" fmla="*/ 418 h 643"/>
                <a:gd name="T26" fmla="*/ 642 w 642"/>
                <a:gd name="T27" fmla="*/ 322 h 643"/>
                <a:gd name="T28" fmla="*/ 629 w 642"/>
                <a:gd name="T29" fmla="*/ 227 h 643"/>
                <a:gd name="T30" fmla="*/ 570 w 642"/>
                <a:gd name="T31" fmla="*/ 118 h 643"/>
                <a:gd name="T32" fmla="*/ 475 w 642"/>
                <a:gd name="T33" fmla="*/ 39 h 643"/>
                <a:gd name="T34" fmla="*/ 355 w 642"/>
                <a:gd name="T35" fmla="*/ 2 h 643"/>
                <a:gd name="T36" fmla="*/ 152 w 642"/>
                <a:gd name="T37" fmla="*/ 161 h 643"/>
                <a:gd name="T38" fmla="*/ 504 w 642"/>
                <a:gd name="T39" fmla="*/ 163 h 643"/>
                <a:gd name="T40" fmla="*/ 522 w 642"/>
                <a:gd name="T41" fmla="*/ 180 h 643"/>
                <a:gd name="T42" fmla="*/ 523 w 642"/>
                <a:gd name="T43" fmla="*/ 425 h 643"/>
                <a:gd name="T44" fmla="*/ 514 w 642"/>
                <a:gd name="T45" fmla="*/ 447 h 643"/>
                <a:gd name="T46" fmla="*/ 490 w 642"/>
                <a:gd name="T47" fmla="*/ 459 h 643"/>
                <a:gd name="T48" fmla="*/ 375 w 642"/>
                <a:gd name="T49" fmla="*/ 467 h 643"/>
                <a:gd name="T50" fmla="*/ 382 w 642"/>
                <a:gd name="T51" fmla="*/ 483 h 643"/>
                <a:gd name="T52" fmla="*/ 388 w 642"/>
                <a:gd name="T53" fmla="*/ 496 h 643"/>
                <a:gd name="T54" fmla="*/ 388 w 642"/>
                <a:gd name="T55" fmla="*/ 504 h 643"/>
                <a:gd name="T56" fmla="*/ 380 w 642"/>
                <a:gd name="T57" fmla="*/ 512 h 643"/>
                <a:gd name="T58" fmla="*/ 268 w 642"/>
                <a:gd name="T59" fmla="*/ 512 h 643"/>
                <a:gd name="T60" fmla="*/ 258 w 642"/>
                <a:gd name="T61" fmla="*/ 508 h 643"/>
                <a:gd name="T62" fmla="*/ 253 w 642"/>
                <a:gd name="T63" fmla="*/ 499 h 643"/>
                <a:gd name="T64" fmla="*/ 257 w 642"/>
                <a:gd name="T65" fmla="*/ 489 h 643"/>
                <a:gd name="T66" fmla="*/ 263 w 642"/>
                <a:gd name="T67" fmla="*/ 475 h 643"/>
                <a:gd name="T68" fmla="*/ 268 w 642"/>
                <a:gd name="T69" fmla="*/ 459 h 643"/>
                <a:gd name="T70" fmla="*/ 139 w 642"/>
                <a:gd name="T71" fmla="*/ 457 h 643"/>
                <a:gd name="T72" fmla="*/ 120 w 642"/>
                <a:gd name="T73" fmla="*/ 438 h 643"/>
                <a:gd name="T74" fmla="*/ 118 w 642"/>
                <a:gd name="T75" fmla="*/ 195 h 643"/>
                <a:gd name="T76" fmla="*/ 128 w 642"/>
                <a:gd name="T77" fmla="*/ 171 h 643"/>
                <a:gd name="T78" fmla="*/ 152 w 642"/>
                <a:gd name="T79" fmla="*/ 161 h 643"/>
                <a:gd name="T80" fmla="*/ 149 w 642"/>
                <a:gd name="T81" fmla="*/ 189 h 643"/>
                <a:gd name="T82" fmla="*/ 146 w 642"/>
                <a:gd name="T83" fmla="*/ 192 h 643"/>
                <a:gd name="T84" fmla="*/ 146 w 642"/>
                <a:gd name="T85" fmla="*/ 370 h 643"/>
                <a:gd name="T86" fmla="*/ 147 w 642"/>
                <a:gd name="T87" fmla="*/ 375 h 643"/>
                <a:gd name="T88" fmla="*/ 152 w 642"/>
                <a:gd name="T89" fmla="*/ 377 h 643"/>
                <a:gd name="T90" fmla="*/ 493 w 642"/>
                <a:gd name="T91" fmla="*/ 377 h 643"/>
                <a:gd name="T92" fmla="*/ 496 w 642"/>
                <a:gd name="T93" fmla="*/ 373 h 643"/>
                <a:gd name="T94" fmla="*/ 498 w 642"/>
                <a:gd name="T95" fmla="*/ 195 h 643"/>
                <a:gd name="T96" fmla="*/ 494 w 642"/>
                <a:gd name="T97" fmla="*/ 190 h 643"/>
                <a:gd name="T98" fmla="*/ 490 w 642"/>
                <a:gd name="T99" fmla="*/ 1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2" h="643">
                  <a:moveTo>
                    <a:pt x="321" y="0"/>
                  </a:moveTo>
                  <a:lnTo>
                    <a:pt x="289" y="2"/>
                  </a:lnTo>
                  <a:lnTo>
                    <a:pt x="226" y="15"/>
                  </a:lnTo>
                  <a:lnTo>
                    <a:pt x="168" y="39"/>
                  </a:lnTo>
                  <a:lnTo>
                    <a:pt x="117" y="74"/>
                  </a:lnTo>
                  <a:lnTo>
                    <a:pt x="73" y="118"/>
                  </a:lnTo>
                  <a:lnTo>
                    <a:pt x="38" y="169"/>
                  </a:lnTo>
                  <a:lnTo>
                    <a:pt x="14" y="227"/>
                  </a:lnTo>
                  <a:lnTo>
                    <a:pt x="1" y="290"/>
                  </a:lnTo>
                  <a:lnTo>
                    <a:pt x="0" y="322"/>
                  </a:lnTo>
                  <a:lnTo>
                    <a:pt x="1" y="356"/>
                  </a:lnTo>
                  <a:lnTo>
                    <a:pt x="14" y="418"/>
                  </a:lnTo>
                  <a:lnTo>
                    <a:pt x="38" y="476"/>
                  </a:lnTo>
                  <a:lnTo>
                    <a:pt x="73" y="528"/>
                  </a:lnTo>
                  <a:lnTo>
                    <a:pt x="117" y="571"/>
                  </a:lnTo>
                  <a:lnTo>
                    <a:pt x="168" y="606"/>
                  </a:lnTo>
                  <a:lnTo>
                    <a:pt x="226" y="631"/>
                  </a:lnTo>
                  <a:lnTo>
                    <a:pt x="289" y="643"/>
                  </a:lnTo>
                  <a:lnTo>
                    <a:pt x="321" y="643"/>
                  </a:lnTo>
                  <a:lnTo>
                    <a:pt x="355" y="643"/>
                  </a:lnTo>
                  <a:lnTo>
                    <a:pt x="417" y="631"/>
                  </a:lnTo>
                  <a:lnTo>
                    <a:pt x="475" y="606"/>
                  </a:lnTo>
                  <a:lnTo>
                    <a:pt x="526" y="571"/>
                  </a:lnTo>
                  <a:lnTo>
                    <a:pt x="570" y="528"/>
                  </a:lnTo>
                  <a:lnTo>
                    <a:pt x="604" y="476"/>
                  </a:lnTo>
                  <a:lnTo>
                    <a:pt x="629" y="418"/>
                  </a:lnTo>
                  <a:lnTo>
                    <a:pt x="642" y="356"/>
                  </a:lnTo>
                  <a:lnTo>
                    <a:pt x="642" y="322"/>
                  </a:lnTo>
                  <a:lnTo>
                    <a:pt x="642" y="290"/>
                  </a:lnTo>
                  <a:lnTo>
                    <a:pt x="629" y="227"/>
                  </a:lnTo>
                  <a:lnTo>
                    <a:pt x="604" y="169"/>
                  </a:lnTo>
                  <a:lnTo>
                    <a:pt x="570" y="118"/>
                  </a:lnTo>
                  <a:lnTo>
                    <a:pt x="526" y="74"/>
                  </a:lnTo>
                  <a:lnTo>
                    <a:pt x="475" y="39"/>
                  </a:lnTo>
                  <a:lnTo>
                    <a:pt x="417" y="15"/>
                  </a:lnTo>
                  <a:lnTo>
                    <a:pt x="355" y="2"/>
                  </a:lnTo>
                  <a:lnTo>
                    <a:pt x="321" y="0"/>
                  </a:lnTo>
                  <a:close/>
                  <a:moveTo>
                    <a:pt x="152" y="161"/>
                  </a:moveTo>
                  <a:lnTo>
                    <a:pt x="490" y="161"/>
                  </a:lnTo>
                  <a:lnTo>
                    <a:pt x="504" y="163"/>
                  </a:lnTo>
                  <a:lnTo>
                    <a:pt x="514" y="171"/>
                  </a:lnTo>
                  <a:lnTo>
                    <a:pt x="522" y="180"/>
                  </a:lnTo>
                  <a:lnTo>
                    <a:pt x="523" y="195"/>
                  </a:lnTo>
                  <a:lnTo>
                    <a:pt x="523" y="425"/>
                  </a:lnTo>
                  <a:lnTo>
                    <a:pt x="522" y="438"/>
                  </a:lnTo>
                  <a:lnTo>
                    <a:pt x="514" y="447"/>
                  </a:lnTo>
                  <a:lnTo>
                    <a:pt x="504" y="457"/>
                  </a:lnTo>
                  <a:lnTo>
                    <a:pt x="490" y="459"/>
                  </a:lnTo>
                  <a:lnTo>
                    <a:pt x="375" y="459"/>
                  </a:lnTo>
                  <a:lnTo>
                    <a:pt x="375" y="467"/>
                  </a:lnTo>
                  <a:lnTo>
                    <a:pt x="379" y="475"/>
                  </a:lnTo>
                  <a:lnTo>
                    <a:pt x="382" y="483"/>
                  </a:lnTo>
                  <a:lnTo>
                    <a:pt x="385" y="489"/>
                  </a:lnTo>
                  <a:lnTo>
                    <a:pt x="388" y="496"/>
                  </a:lnTo>
                  <a:lnTo>
                    <a:pt x="388" y="499"/>
                  </a:lnTo>
                  <a:lnTo>
                    <a:pt x="388" y="504"/>
                  </a:lnTo>
                  <a:lnTo>
                    <a:pt x="385" y="508"/>
                  </a:lnTo>
                  <a:lnTo>
                    <a:pt x="380" y="512"/>
                  </a:lnTo>
                  <a:lnTo>
                    <a:pt x="375" y="512"/>
                  </a:lnTo>
                  <a:lnTo>
                    <a:pt x="268" y="512"/>
                  </a:lnTo>
                  <a:lnTo>
                    <a:pt x="261" y="512"/>
                  </a:lnTo>
                  <a:lnTo>
                    <a:pt x="258" y="508"/>
                  </a:lnTo>
                  <a:lnTo>
                    <a:pt x="255" y="504"/>
                  </a:lnTo>
                  <a:lnTo>
                    <a:pt x="253" y="499"/>
                  </a:lnTo>
                  <a:lnTo>
                    <a:pt x="255" y="496"/>
                  </a:lnTo>
                  <a:lnTo>
                    <a:pt x="257" y="489"/>
                  </a:lnTo>
                  <a:lnTo>
                    <a:pt x="260" y="483"/>
                  </a:lnTo>
                  <a:lnTo>
                    <a:pt x="263" y="475"/>
                  </a:lnTo>
                  <a:lnTo>
                    <a:pt x="266" y="467"/>
                  </a:lnTo>
                  <a:lnTo>
                    <a:pt x="268" y="459"/>
                  </a:lnTo>
                  <a:lnTo>
                    <a:pt x="152" y="459"/>
                  </a:lnTo>
                  <a:lnTo>
                    <a:pt x="139" y="457"/>
                  </a:lnTo>
                  <a:lnTo>
                    <a:pt x="128" y="447"/>
                  </a:lnTo>
                  <a:lnTo>
                    <a:pt x="120" y="438"/>
                  </a:lnTo>
                  <a:lnTo>
                    <a:pt x="118" y="425"/>
                  </a:lnTo>
                  <a:lnTo>
                    <a:pt x="118" y="195"/>
                  </a:lnTo>
                  <a:lnTo>
                    <a:pt x="120" y="180"/>
                  </a:lnTo>
                  <a:lnTo>
                    <a:pt x="128" y="171"/>
                  </a:lnTo>
                  <a:lnTo>
                    <a:pt x="139" y="163"/>
                  </a:lnTo>
                  <a:lnTo>
                    <a:pt x="152" y="161"/>
                  </a:lnTo>
                  <a:close/>
                  <a:moveTo>
                    <a:pt x="152" y="187"/>
                  </a:moveTo>
                  <a:lnTo>
                    <a:pt x="149" y="189"/>
                  </a:lnTo>
                  <a:lnTo>
                    <a:pt x="147" y="190"/>
                  </a:lnTo>
                  <a:lnTo>
                    <a:pt x="146" y="192"/>
                  </a:lnTo>
                  <a:lnTo>
                    <a:pt x="146" y="195"/>
                  </a:lnTo>
                  <a:lnTo>
                    <a:pt x="146" y="370"/>
                  </a:lnTo>
                  <a:lnTo>
                    <a:pt x="146" y="373"/>
                  </a:lnTo>
                  <a:lnTo>
                    <a:pt x="147" y="375"/>
                  </a:lnTo>
                  <a:lnTo>
                    <a:pt x="149" y="377"/>
                  </a:lnTo>
                  <a:lnTo>
                    <a:pt x="152" y="377"/>
                  </a:lnTo>
                  <a:lnTo>
                    <a:pt x="490" y="377"/>
                  </a:lnTo>
                  <a:lnTo>
                    <a:pt x="493" y="377"/>
                  </a:lnTo>
                  <a:lnTo>
                    <a:pt x="494" y="375"/>
                  </a:lnTo>
                  <a:lnTo>
                    <a:pt x="496" y="373"/>
                  </a:lnTo>
                  <a:lnTo>
                    <a:pt x="498" y="370"/>
                  </a:lnTo>
                  <a:lnTo>
                    <a:pt x="498" y="195"/>
                  </a:lnTo>
                  <a:lnTo>
                    <a:pt x="496" y="192"/>
                  </a:lnTo>
                  <a:lnTo>
                    <a:pt x="494" y="190"/>
                  </a:lnTo>
                  <a:lnTo>
                    <a:pt x="493" y="189"/>
                  </a:lnTo>
                  <a:lnTo>
                    <a:pt x="490" y="187"/>
                  </a:lnTo>
                  <a:lnTo>
                    <a:pt x="152" y="1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authoring-presentation"/>
            <p:cNvSpPr>
              <a:spLocks noChangeShapeType="1"/>
            </p:cNvSpPr>
            <p:nvPr/>
          </p:nvSpPr>
          <p:spPr bwMode="auto">
            <a:xfrm>
              <a:off x="4593220" y="1657267"/>
              <a:ext cx="1000023" cy="1756654"/>
            </a:xfrm>
            <a:prstGeom prst="line">
              <a:avLst/>
            </a:prstGeom>
            <a:noFill/>
            <a:ln w="34925">
              <a:solidFill>
                <a:srgbClr val="FFFFFF"/>
              </a:solidFill>
              <a:prstDash val="sysDash"/>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e-a-trans"/>
            <p:cNvSpPr>
              <a:spLocks/>
            </p:cNvSpPr>
            <p:nvPr/>
          </p:nvSpPr>
          <p:spPr bwMode="auto">
            <a:xfrm>
              <a:off x="2824220" y="1449149"/>
              <a:ext cx="1220487" cy="1971827"/>
            </a:xfrm>
            <a:custGeom>
              <a:avLst/>
              <a:gdLst>
                <a:gd name="T0" fmla="*/ 84 w 1383"/>
                <a:gd name="T1" fmla="*/ 2236 h 2236"/>
                <a:gd name="T2" fmla="*/ 60 w 1383"/>
                <a:gd name="T3" fmla="*/ 2146 h 2236"/>
                <a:gd name="T4" fmla="*/ 24 w 1383"/>
                <a:gd name="T5" fmla="*/ 1969 h 2236"/>
                <a:gd name="T6" fmla="*/ 5 w 1383"/>
                <a:gd name="T7" fmla="*/ 1794 h 2236"/>
                <a:gd name="T8" fmla="*/ 0 w 1383"/>
                <a:gd name="T9" fmla="*/ 1620 h 2236"/>
                <a:gd name="T10" fmla="*/ 13 w 1383"/>
                <a:gd name="T11" fmla="*/ 1451 h 2236"/>
                <a:gd name="T12" fmla="*/ 40 w 1383"/>
                <a:gd name="T13" fmla="*/ 1287 h 2236"/>
                <a:gd name="T14" fmla="*/ 85 w 1383"/>
                <a:gd name="T15" fmla="*/ 1127 h 2236"/>
                <a:gd name="T16" fmla="*/ 146 w 1383"/>
                <a:gd name="T17" fmla="*/ 974 h 2236"/>
                <a:gd name="T18" fmla="*/ 224 w 1383"/>
                <a:gd name="T19" fmla="*/ 826 h 2236"/>
                <a:gd name="T20" fmla="*/ 320 w 1383"/>
                <a:gd name="T21" fmla="*/ 685 h 2236"/>
                <a:gd name="T22" fmla="*/ 432 w 1383"/>
                <a:gd name="T23" fmla="*/ 553 h 2236"/>
                <a:gd name="T24" fmla="*/ 564 w 1383"/>
                <a:gd name="T25" fmla="*/ 429 h 2236"/>
                <a:gd name="T26" fmla="*/ 714 w 1383"/>
                <a:gd name="T27" fmla="*/ 315 h 2236"/>
                <a:gd name="T28" fmla="*/ 881 w 1383"/>
                <a:gd name="T29" fmla="*/ 210 h 2236"/>
                <a:gd name="T30" fmla="*/ 1067 w 1383"/>
                <a:gd name="T31" fmla="*/ 117 h 2236"/>
                <a:gd name="T32" fmla="*/ 1273 w 1383"/>
                <a:gd name="T33" fmla="*/ 35 h 2236"/>
                <a:gd name="T34" fmla="*/ 1383 w 1383"/>
                <a:gd name="T35" fmla="*/ 0 h 2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3" h="2236">
                  <a:moveTo>
                    <a:pt x="84" y="2236"/>
                  </a:moveTo>
                  <a:lnTo>
                    <a:pt x="60" y="2146"/>
                  </a:lnTo>
                  <a:lnTo>
                    <a:pt x="24" y="1969"/>
                  </a:lnTo>
                  <a:lnTo>
                    <a:pt x="5" y="1794"/>
                  </a:lnTo>
                  <a:lnTo>
                    <a:pt x="0" y="1620"/>
                  </a:lnTo>
                  <a:lnTo>
                    <a:pt x="13" y="1451"/>
                  </a:lnTo>
                  <a:lnTo>
                    <a:pt x="40" y="1287"/>
                  </a:lnTo>
                  <a:lnTo>
                    <a:pt x="85" y="1127"/>
                  </a:lnTo>
                  <a:lnTo>
                    <a:pt x="146" y="974"/>
                  </a:lnTo>
                  <a:lnTo>
                    <a:pt x="224" y="826"/>
                  </a:lnTo>
                  <a:lnTo>
                    <a:pt x="320" y="685"/>
                  </a:lnTo>
                  <a:lnTo>
                    <a:pt x="432" y="553"/>
                  </a:lnTo>
                  <a:lnTo>
                    <a:pt x="564" y="429"/>
                  </a:lnTo>
                  <a:lnTo>
                    <a:pt x="714" y="315"/>
                  </a:lnTo>
                  <a:lnTo>
                    <a:pt x="881" y="210"/>
                  </a:lnTo>
                  <a:lnTo>
                    <a:pt x="1067" y="117"/>
                  </a:lnTo>
                  <a:lnTo>
                    <a:pt x="1273" y="35"/>
                  </a:lnTo>
                  <a:lnTo>
                    <a:pt x="1383" y="0"/>
                  </a:lnTo>
                </a:path>
              </a:pathLst>
            </a:custGeom>
            <a:noFill/>
            <a:ln w="34925">
              <a:solidFill>
                <a:srgbClr val="FFFFFF"/>
              </a:solidFill>
              <a:prstDash val="solid"/>
              <a:round/>
              <a:headEnd type="triangle" w="lg" len="lg"/>
              <a:tailEnd type="triangle"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a-p-trans"/>
            <p:cNvSpPr>
              <a:spLocks/>
            </p:cNvSpPr>
            <p:nvPr/>
          </p:nvSpPr>
          <p:spPr bwMode="auto">
            <a:xfrm>
              <a:off x="4686697" y="1449149"/>
              <a:ext cx="1195795" cy="1947135"/>
            </a:xfrm>
            <a:custGeom>
              <a:avLst/>
              <a:gdLst>
                <a:gd name="T0" fmla="*/ 0 w 1358"/>
                <a:gd name="T1" fmla="*/ 0 h 2207"/>
                <a:gd name="T2" fmla="*/ 103 w 1358"/>
                <a:gd name="T3" fmla="*/ 30 h 2207"/>
                <a:gd name="T4" fmla="*/ 293 w 1358"/>
                <a:gd name="T5" fmla="*/ 101 h 2207"/>
                <a:gd name="T6" fmla="*/ 466 w 1358"/>
                <a:gd name="T7" fmla="*/ 183 h 2207"/>
                <a:gd name="T8" fmla="*/ 625 w 1358"/>
                <a:gd name="T9" fmla="*/ 276 h 2207"/>
                <a:gd name="T10" fmla="*/ 766 w 1358"/>
                <a:gd name="T11" fmla="*/ 379 h 2207"/>
                <a:gd name="T12" fmla="*/ 893 w 1358"/>
                <a:gd name="T13" fmla="*/ 493 h 2207"/>
                <a:gd name="T14" fmla="*/ 1004 w 1358"/>
                <a:gd name="T15" fmla="*/ 615 h 2207"/>
                <a:gd name="T16" fmla="*/ 1101 w 1358"/>
                <a:gd name="T17" fmla="*/ 747 h 2207"/>
                <a:gd name="T18" fmla="*/ 1181 w 1358"/>
                <a:gd name="T19" fmla="*/ 889 h 2207"/>
                <a:gd name="T20" fmla="*/ 1247 w 1358"/>
                <a:gd name="T21" fmla="*/ 1040 h 2207"/>
                <a:gd name="T22" fmla="*/ 1297 w 1358"/>
                <a:gd name="T23" fmla="*/ 1197 h 2207"/>
                <a:gd name="T24" fmla="*/ 1332 w 1358"/>
                <a:gd name="T25" fmla="*/ 1364 h 2207"/>
                <a:gd name="T26" fmla="*/ 1353 w 1358"/>
                <a:gd name="T27" fmla="*/ 1538 h 2207"/>
                <a:gd name="T28" fmla="*/ 1358 w 1358"/>
                <a:gd name="T29" fmla="*/ 1721 h 2207"/>
                <a:gd name="T30" fmla="*/ 1348 w 1358"/>
                <a:gd name="T31" fmla="*/ 1909 h 2207"/>
                <a:gd name="T32" fmla="*/ 1326 w 1358"/>
                <a:gd name="T33" fmla="*/ 2105 h 2207"/>
                <a:gd name="T34" fmla="*/ 1308 w 1358"/>
                <a:gd name="T35" fmla="*/ 2207 h 2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8" h="2207">
                  <a:moveTo>
                    <a:pt x="0" y="0"/>
                  </a:moveTo>
                  <a:lnTo>
                    <a:pt x="103" y="30"/>
                  </a:lnTo>
                  <a:lnTo>
                    <a:pt x="293" y="101"/>
                  </a:lnTo>
                  <a:lnTo>
                    <a:pt x="466" y="183"/>
                  </a:lnTo>
                  <a:lnTo>
                    <a:pt x="625" y="276"/>
                  </a:lnTo>
                  <a:lnTo>
                    <a:pt x="766" y="379"/>
                  </a:lnTo>
                  <a:lnTo>
                    <a:pt x="893" y="493"/>
                  </a:lnTo>
                  <a:lnTo>
                    <a:pt x="1004" y="615"/>
                  </a:lnTo>
                  <a:lnTo>
                    <a:pt x="1101" y="747"/>
                  </a:lnTo>
                  <a:lnTo>
                    <a:pt x="1181" y="889"/>
                  </a:lnTo>
                  <a:lnTo>
                    <a:pt x="1247" y="1040"/>
                  </a:lnTo>
                  <a:lnTo>
                    <a:pt x="1297" y="1197"/>
                  </a:lnTo>
                  <a:lnTo>
                    <a:pt x="1332" y="1364"/>
                  </a:lnTo>
                  <a:lnTo>
                    <a:pt x="1353" y="1538"/>
                  </a:lnTo>
                  <a:lnTo>
                    <a:pt x="1358" y="1721"/>
                  </a:lnTo>
                  <a:lnTo>
                    <a:pt x="1348" y="1909"/>
                  </a:lnTo>
                  <a:lnTo>
                    <a:pt x="1326" y="2105"/>
                  </a:lnTo>
                  <a:lnTo>
                    <a:pt x="1308" y="2207"/>
                  </a:lnTo>
                </a:path>
              </a:pathLst>
            </a:custGeom>
            <a:noFill/>
            <a:ln w="34925">
              <a:solidFill>
                <a:srgbClr val="FFFFFF"/>
              </a:solidFill>
              <a:prstDash val="solid"/>
              <a:round/>
              <a:headEnd/>
              <a:tailEnd type="triangle"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authoring"/>
            <p:cNvSpPr txBox="1"/>
            <p:nvPr/>
          </p:nvSpPr>
          <p:spPr>
            <a:xfrm>
              <a:off x="3563888" y="684301"/>
              <a:ext cx="1576072" cy="523220"/>
            </a:xfrm>
            <a:prstGeom prst="rect">
              <a:avLst/>
            </a:prstGeom>
            <a:noFill/>
          </p:spPr>
          <p:txBody>
            <a:bodyPr wrap="none" rtlCol="0">
              <a:spAutoFit/>
            </a:bodyPr>
            <a:lstStyle/>
            <a:p>
              <a:r>
                <a:rPr lang="en-US" sz="2800" dirty="0" smtClean="0">
                  <a:latin typeface="Yantramanav Light" panose="02000000000000000000" pitchFamily="2" charset="0"/>
                  <a:cs typeface="Yantramanav Light" panose="02000000000000000000" pitchFamily="2" charset="0"/>
                </a:rPr>
                <a:t>Authoring</a:t>
              </a:r>
              <a:endParaRPr lang="en-US" sz="2000" dirty="0">
                <a:latin typeface="Yantramanav Light" panose="02000000000000000000" pitchFamily="2" charset="0"/>
                <a:cs typeface="Yantramanav Light" panose="02000000000000000000" pitchFamily="2" charset="0"/>
              </a:endParaRPr>
            </a:p>
          </p:txBody>
        </p:sp>
        <p:sp>
          <p:nvSpPr>
            <p:cNvPr id="35" name="exploration"/>
            <p:cNvSpPr txBox="1"/>
            <p:nvPr/>
          </p:nvSpPr>
          <p:spPr>
            <a:xfrm>
              <a:off x="2209870" y="3927287"/>
              <a:ext cx="1786066" cy="523220"/>
            </a:xfrm>
            <a:prstGeom prst="rect">
              <a:avLst/>
            </a:prstGeom>
            <a:noFill/>
          </p:spPr>
          <p:txBody>
            <a:bodyPr wrap="none" rtlCol="0">
              <a:spAutoFit/>
            </a:bodyPr>
            <a:lstStyle/>
            <a:p>
              <a:r>
                <a:rPr lang="de-AT" sz="2800" dirty="0" smtClean="0">
                  <a:latin typeface="Yantramanav Light" panose="02000000000000000000" pitchFamily="2" charset="0"/>
                  <a:cs typeface="Yantramanav Light" panose="02000000000000000000" pitchFamily="2" charset="0"/>
                </a:rPr>
                <a:t>Exploration</a:t>
              </a:r>
              <a:endParaRPr lang="en-US" sz="2000" dirty="0">
                <a:latin typeface="Yantramanav Light" panose="02000000000000000000" pitchFamily="2" charset="0"/>
                <a:cs typeface="Yantramanav Light" panose="02000000000000000000" pitchFamily="2" charset="0"/>
              </a:endParaRPr>
            </a:p>
          </p:txBody>
        </p:sp>
        <p:sp>
          <p:nvSpPr>
            <p:cNvPr id="36" name="presentation"/>
            <p:cNvSpPr txBox="1"/>
            <p:nvPr/>
          </p:nvSpPr>
          <p:spPr>
            <a:xfrm>
              <a:off x="4737844" y="3923740"/>
              <a:ext cx="1994457" cy="523220"/>
            </a:xfrm>
            <a:prstGeom prst="rect">
              <a:avLst/>
            </a:prstGeom>
            <a:noFill/>
          </p:spPr>
          <p:txBody>
            <a:bodyPr wrap="none" rtlCol="0">
              <a:spAutoFit/>
            </a:bodyPr>
            <a:lstStyle/>
            <a:p>
              <a:r>
                <a:rPr lang="en-US" sz="2800" dirty="0" smtClean="0">
                  <a:latin typeface="Yantramanav Light" panose="02000000000000000000" pitchFamily="2" charset="0"/>
                  <a:cs typeface="Yantramanav Light" panose="02000000000000000000" pitchFamily="2" charset="0"/>
                </a:rPr>
                <a:t>Presentation</a:t>
              </a:r>
              <a:endParaRPr lang="en-US" sz="2000" dirty="0">
                <a:latin typeface="Yantramanav Light" panose="02000000000000000000" pitchFamily="2" charset="0"/>
                <a:cs typeface="Yantramanav Light" panose="02000000000000000000" pitchFamily="2" charset="0"/>
              </a:endParaRPr>
            </a:p>
          </p:txBody>
        </p:sp>
        <p:sp>
          <p:nvSpPr>
            <p:cNvPr id="37" name="finding"/>
            <p:cNvSpPr txBox="1"/>
            <p:nvPr/>
          </p:nvSpPr>
          <p:spPr>
            <a:xfrm>
              <a:off x="3586851" y="2803973"/>
              <a:ext cx="601447" cy="276999"/>
            </a:xfrm>
            <a:prstGeom prst="rect">
              <a:avLst/>
            </a:prstGeom>
            <a:noFill/>
          </p:spPr>
          <p:txBody>
            <a:bodyPr wrap="none" rtlCol="0">
              <a:spAutoFit/>
            </a:bodyPr>
            <a:lstStyle/>
            <a:p>
              <a:r>
                <a:rPr lang="en-US" sz="1200" dirty="0" smtClean="0">
                  <a:latin typeface="Yantramanav Light" panose="02000000000000000000" pitchFamily="2" charset="0"/>
                  <a:cs typeface="Yantramanav Light" panose="02000000000000000000" pitchFamily="2" charset="0"/>
                </a:rPr>
                <a:t>finding</a:t>
              </a:r>
              <a:endParaRPr lang="en-US" sz="1050" dirty="0">
                <a:latin typeface="Yantramanav Light" panose="02000000000000000000" pitchFamily="2" charset="0"/>
                <a:cs typeface="Yantramanav Light" panose="02000000000000000000" pitchFamily="2" charset="0"/>
              </a:endParaRPr>
            </a:p>
          </p:txBody>
        </p:sp>
        <p:sp>
          <p:nvSpPr>
            <p:cNvPr id="38" name="figure_video"/>
            <p:cNvSpPr txBox="1"/>
            <p:nvPr/>
          </p:nvSpPr>
          <p:spPr>
            <a:xfrm>
              <a:off x="4651413" y="2803973"/>
              <a:ext cx="534121" cy="461665"/>
            </a:xfrm>
            <a:prstGeom prst="rect">
              <a:avLst/>
            </a:prstGeom>
            <a:noFill/>
          </p:spPr>
          <p:txBody>
            <a:bodyPr wrap="none" rtlCol="0">
              <a:spAutoFit/>
            </a:bodyPr>
            <a:lstStyle/>
            <a:p>
              <a:r>
                <a:rPr lang="en-US" sz="1200" dirty="0">
                  <a:latin typeface="Yantramanav Light" panose="02000000000000000000" pitchFamily="2" charset="0"/>
                  <a:cs typeface="Yantramanav Light" panose="02000000000000000000" pitchFamily="2" charset="0"/>
                </a:rPr>
                <a:t>f</a:t>
              </a:r>
              <a:r>
                <a:rPr lang="en-US" sz="1200" dirty="0" smtClean="0">
                  <a:latin typeface="Yantramanav Light" panose="02000000000000000000" pitchFamily="2" charset="0"/>
                  <a:cs typeface="Yantramanav Light" panose="02000000000000000000" pitchFamily="2" charset="0"/>
                </a:rPr>
                <a:t>igure</a:t>
              </a:r>
            </a:p>
            <a:p>
              <a:r>
                <a:rPr lang="de-AT" sz="1200" dirty="0" err="1" smtClean="0">
                  <a:latin typeface="Yantramanav Light" panose="02000000000000000000" pitchFamily="2" charset="0"/>
                  <a:cs typeface="Yantramanav Light" panose="02000000000000000000" pitchFamily="2" charset="0"/>
                </a:rPr>
                <a:t>video</a:t>
              </a:r>
              <a:endParaRPr lang="en-US" sz="1050" dirty="0">
                <a:latin typeface="Yantramanav Light" panose="02000000000000000000" pitchFamily="2" charset="0"/>
                <a:cs typeface="Yantramanav Light" panose="02000000000000000000" pitchFamily="2" charset="0"/>
              </a:endParaRPr>
            </a:p>
          </p:txBody>
        </p:sp>
      </p:grpSp>
      <p:grpSp>
        <p:nvGrpSpPr>
          <p:cNvPr id="39" name="Gruppieren 38"/>
          <p:cNvGrpSpPr/>
          <p:nvPr/>
        </p:nvGrpSpPr>
        <p:grpSpPr>
          <a:xfrm>
            <a:off x="5310610" y="286386"/>
            <a:ext cx="1776155" cy="833641"/>
            <a:chOff x="5310610" y="286386"/>
            <a:chExt cx="1776155" cy="833641"/>
          </a:xfrm>
        </p:grpSpPr>
        <p:pic>
          <p:nvPicPr>
            <p:cNvPr id="40" name="Grafik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0610" y="286386"/>
              <a:ext cx="848924" cy="833641"/>
            </a:xfrm>
            <a:prstGeom prst="rect">
              <a:avLst/>
            </a:prstGeom>
          </p:spPr>
        </p:pic>
        <p:pic>
          <p:nvPicPr>
            <p:cNvPr id="41" name="Grafik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2958" y="286386"/>
              <a:ext cx="833807" cy="812962"/>
            </a:xfrm>
            <a:prstGeom prst="rect">
              <a:avLst/>
            </a:prstGeom>
          </p:spPr>
        </p:pic>
      </p:grpSp>
      <p:grpSp>
        <p:nvGrpSpPr>
          <p:cNvPr id="6" name="Gruppieren 5"/>
          <p:cNvGrpSpPr/>
          <p:nvPr/>
        </p:nvGrpSpPr>
        <p:grpSpPr>
          <a:xfrm>
            <a:off x="1177715" y="123478"/>
            <a:ext cx="7138701" cy="4026310"/>
            <a:chOff x="1177715" y="123478"/>
            <a:chExt cx="7138701" cy="4026310"/>
          </a:xfrm>
        </p:grpSpPr>
        <p:sp>
          <p:nvSpPr>
            <p:cNvPr id="2" name="Pfeil nach rechts 1"/>
            <p:cNvSpPr/>
            <p:nvPr/>
          </p:nvSpPr>
          <p:spPr>
            <a:xfrm>
              <a:off x="4320527" y="961959"/>
              <a:ext cx="294328" cy="41784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feil nach rechts 41"/>
            <p:cNvSpPr/>
            <p:nvPr/>
          </p:nvSpPr>
          <p:spPr>
            <a:xfrm>
              <a:off x="4313122" y="3054003"/>
              <a:ext cx="294328" cy="41784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uppieren 42"/>
            <p:cNvGrpSpPr/>
            <p:nvPr/>
          </p:nvGrpSpPr>
          <p:grpSpPr>
            <a:xfrm>
              <a:off x="1177715" y="123478"/>
              <a:ext cx="7138701" cy="4026310"/>
              <a:chOff x="1187624" y="114470"/>
              <a:chExt cx="7138701" cy="4026310"/>
            </a:xfrm>
          </p:grpSpPr>
          <p:pic>
            <p:nvPicPr>
              <p:cNvPr id="44" name="Grafik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624" y="2183664"/>
                <a:ext cx="2598603" cy="1957116"/>
              </a:xfrm>
              <a:prstGeom prst="rect">
                <a:avLst/>
              </a:prstGeom>
            </p:spPr>
          </p:pic>
          <p:pic>
            <p:nvPicPr>
              <p:cNvPr id="45" name="Grafik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624" y="114470"/>
                <a:ext cx="2598603" cy="1913762"/>
              </a:xfrm>
              <a:prstGeom prst="rect">
                <a:avLst/>
              </a:prstGeom>
            </p:spPr>
          </p:pic>
          <p:pic>
            <p:nvPicPr>
              <p:cNvPr id="46" name="Picture 2" descr="D:\Desktop\presentation.js\assets\motivation\hans_roslin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6607" y="2283718"/>
                <a:ext cx="3376130" cy="1800016"/>
              </a:xfrm>
              <a:prstGeom prst="rect">
                <a:avLst/>
              </a:prstGeom>
              <a:noFill/>
              <a:extLst>
                <a:ext uri="{909E8E84-426E-40DD-AFC4-6F175D3DCCD1}">
                  <a14:hiddenFill xmlns:a14="http://schemas.microsoft.com/office/drawing/2010/main">
                    <a:solidFill>
                      <a:srgbClr val="FFFFFF"/>
                    </a:solidFill>
                  </a14:hiddenFill>
                </a:ext>
              </a:extLst>
            </p:spPr>
          </p:pic>
          <p:pic>
            <p:nvPicPr>
              <p:cNvPr id="47" name="Grafik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3181" y="135746"/>
                <a:ext cx="1893144" cy="1885632"/>
              </a:xfrm>
              <a:prstGeom prst="rect">
                <a:avLst/>
              </a:prstGeom>
            </p:spPr>
          </p:pic>
          <p:pic>
            <p:nvPicPr>
              <p:cNvPr id="48" name="Grafik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6607" y="126954"/>
                <a:ext cx="1526574" cy="1901278"/>
              </a:xfrm>
              <a:prstGeom prst="rect">
                <a:avLst/>
              </a:prstGeom>
            </p:spPr>
          </p:pic>
        </p:grpSp>
      </p:grpSp>
    </p:spTree>
    <p:extLst>
      <p:ext uri="{BB962C8B-B14F-4D97-AF65-F5344CB8AC3E}">
        <p14:creationId xmlns:p14="http://schemas.microsoft.com/office/powerpoint/2010/main" val="159027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grpId="0" nodeType="afterEffect">
                                  <p:stCondLst>
                                    <p:cond delay="0"/>
                                  </p:stCondLst>
                                  <p:childTnLst>
                                    <p:animMotion origin="layout" path="M -3.88889E-6 -1.85185E-6 L 0.16129 -0.15123 " pathEditMode="relative" rAng="0" ptsTypes="AA">
                                      <p:cBhvr>
                                        <p:cTn id="10" dur="1000" fill="hold"/>
                                        <p:tgtEl>
                                          <p:spTgt spid="10"/>
                                        </p:tgtEl>
                                        <p:attrNameLst>
                                          <p:attrName>ppt_x</p:attrName>
                                          <p:attrName>ppt_y</p:attrName>
                                        </p:attrNameLst>
                                      </p:cBhvr>
                                      <p:rCtr x="8056" y="-7562"/>
                                    </p:animMotion>
                                  </p:childTnLst>
                                </p:cTn>
                              </p:par>
                              <p:par>
                                <p:cTn id="11" presetID="42" presetClass="path" presetSubtype="0" accel="50000" decel="50000" fill="hold" grpId="0" nodeType="withEffect">
                                  <p:stCondLst>
                                    <p:cond delay="0"/>
                                  </p:stCondLst>
                                  <p:childTnLst>
                                    <p:animMotion origin="layout" path="M -0.00208 0.0034 L 0.03264 -0.06173 " pathEditMode="relative" rAng="0" ptsTypes="AA">
                                      <p:cBhvr>
                                        <p:cTn id="12" dur="1000" fill="hold"/>
                                        <p:tgtEl>
                                          <p:spTgt spid="11"/>
                                        </p:tgtEl>
                                        <p:attrNameLst>
                                          <p:attrName>ppt_x</p:attrName>
                                          <p:attrName>ppt_y</p:attrName>
                                        </p:attrNameLst>
                                      </p:cBhvr>
                                      <p:rCtr x="1736" y="-3272"/>
                                    </p:animMotion>
                                  </p:childTnLst>
                                </p:cTn>
                              </p:par>
                              <p:par>
                                <p:cTn id="13" presetID="42" presetClass="path" presetSubtype="0" accel="50000" decel="50000" fill="hold" grpId="0" nodeType="withEffect">
                                  <p:stCondLst>
                                    <p:cond delay="0"/>
                                  </p:stCondLst>
                                  <p:childTnLst>
                                    <p:animMotion origin="layout" path="M -8.33333E-7 8.64198E-7 L -0.12691 -0.06235 " pathEditMode="relative" rAng="0" ptsTypes="AA">
                                      <p:cBhvr>
                                        <p:cTn id="14" dur="1000" fill="hold"/>
                                        <p:tgtEl>
                                          <p:spTgt spid="12"/>
                                        </p:tgtEl>
                                        <p:attrNameLst>
                                          <p:attrName>ppt_x</p:attrName>
                                          <p:attrName>ppt_y</p:attrName>
                                        </p:attrNameLst>
                                      </p:cBhvr>
                                      <p:rCtr x="-6354" y="-3117"/>
                                    </p:animMotion>
                                  </p:childTnLst>
                                </p:cTn>
                              </p:par>
                              <p:par>
                                <p:cTn id="15" presetID="42" presetClass="path" presetSubtype="0" accel="50000" decel="50000" fill="hold" grpId="0" nodeType="withEffect">
                                  <p:stCondLst>
                                    <p:cond delay="0"/>
                                  </p:stCondLst>
                                  <p:childTnLst>
                                    <p:animMotion origin="layout" path="M -2.22222E-6 8.64198E-7 L 0.0165 -0.15309 " pathEditMode="relative" rAng="0" ptsTypes="AA">
                                      <p:cBhvr>
                                        <p:cTn id="16" dur="1000" fill="hold"/>
                                        <p:tgtEl>
                                          <p:spTgt spid="15"/>
                                        </p:tgtEl>
                                        <p:attrNameLst>
                                          <p:attrName>ppt_x</p:attrName>
                                          <p:attrName>ppt_y</p:attrName>
                                        </p:attrNameLst>
                                      </p:cBhvr>
                                      <p:rCtr x="816" y="-7654"/>
                                    </p:animMotion>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5" grpId="0" animBg="1"/>
      <p:bldP spid="15" grpId="1" animBg="1"/>
      <p:bldP spid="10" grpId="0" animBg="1"/>
      <p:bldP spid="10" grpId="1" animBg="1"/>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3"/>
          </p:nvPr>
        </p:nvSpPr>
        <p:spPr>
          <a:xfrm>
            <a:off x="0" y="4854191"/>
            <a:ext cx="2895600" cy="273843"/>
          </a:xfrm>
          <a:prstGeom prst="rect">
            <a:avLst/>
          </a:prstGeom>
        </p:spPr>
        <p:txBody>
          <a:bodyPr/>
          <a:lstStyle/>
          <a:p>
            <a:r>
              <a:rPr lang="de-AT" dirty="0" smtClean="0"/>
              <a:t>Samuel </a:t>
            </a:r>
            <a:r>
              <a:rPr lang="de-AT" dirty="0" err="1" smtClean="0"/>
              <a:t>Gratzl</a:t>
            </a:r>
            <a:endParaRPr lang="de-AT" dirty="0"/>
          </a:p>
        </p:txBody>
      </p:sp>
      <p:sp>
        <p:nvSpPr>
          <p:cNvPr id="3" name="Foliennummernplatzhalter 2"/>
          <p:cNvSpPr>
            <a:spLocks noGrp="1"/>
          </p:cNvSpPr>
          <p:nvPr>
            <p:ph type="sldNum" sz="quarter" idx="4"/>
          </p:nvPr>
        </p:nvSpPr>
        <p:spPr>
          <a:xfrm>
            <a:off x="7010400" y="4845251"/>
            <a:ext cx="2133600" cy="273843"/>
          </a:xfrm>
        </p:spPr>
        <p:txBody>
          <a:bodyPr/>
          <a:lstStyle/>
          <a:p>
            <a:fld id="{23E7C59B-2D79-4572-A72F-95D49BF03B51}" type="slidenum">
              <a:rPr lang="de-AT" smtClean="0"/>
              <a:t>6</a:t>
            </a:fld>
            <a:endParaRPr lang="de-AT" dirty="0"/>
          </a:p>
        </p:txBody>
      </p:sp>
      <p:grpSp>
        <p:nvGrpSpPr>
          <p:cNvPr id="4" name="workflow"/>
          <p:cNvGrpSpPr/>
          <p:nvPr/>
        </p:nvGrpSpPr>
        <p:grpSpPr>
          <a:xfrm>
            <a:off x="2209870" y="684301"/>
            <a:ext cx="4522431" cy="3766206"/>
            <a:chOff x="2209870" y="684301"/>
            <a:chExt cx="4522431" cy="3766206"/>
          </a:xfrm>
        </p:grpSpPr>
        <p:sp>
          <p:nvSpPr>
            <p:cNvPr id="32" name="finding_figure"/>
            <p:cNvSpPr>
              <a:spLocks noEditPoints="1"/>
            </p:cNvSpPr>
            <p:nvPr/>
          </p:nvSpPr>
          <p:spPr bwMode="auto">
            <a:xfrm>
              <a:off x="3741349" y="2588505"/>
              <a:ext cx="301594" cy="245156"/>
            </a:xfrm>
            <a:custGeom>
              <a:avLst/>
              <a:gdLst>
                <a:gd name="T0" fmla="*/ 35 w 342"/>
                <a:gd name="T1" fmla="*/ 108 h 279"/>
                <a:gd name="T2" fmla="*/ 139 w 342"/>
                <a:gd name="T3" fmla="*/ 219 h 279"/>
                <a:gd name="T4" fmla="*/ 90 w 342"/>
                <a:gd name="T5" fmla="*/ 108 h 279"/>
                <a:gd name="T6" fmla="*/ 35 w 342"/>
                <a:gd name="T7" fmla="*/ 108 h 279"/>
                <a:gd name="T8" fmla="*/ 170 w 342"/>
                <a:gd name="T9" fmla="*/ 237 h 279"/>
                <a:gd name="T10" fmla="*/ 229 w 342"/>
                <a:gd name="T11" fmla="*/ 108 h 279"/>
                <a:gd name="T12" fmla="*/ 112 w 342"/>
                <a:gd name="T13" fmla="*/ 108 h 279"/>
                <a:gd name="T14" fmla="*/ 170 w 342"/>
                <a:gd name="T15" fmla="*/ 237 h 279"/>
                <a:gd name="T16" fmla="*/ 90 w 342"/>
                <a:gd name="T17" fmla="*/ 86 h 279"/>
                <a:gd name="T18" fmla="*/ 123 w 342"/>
                <a:gd name="T19" fmla="*/ 23 h 279"/>
                <a:gd name="T20" fmla="*/ 80 w 342"/>
                <a:gd name="T21" fmla="*/ 23 h 279"/>
                <a:gd name="T22" fmla="*/ 32 w 342"/>
                <a:gd name="T23" fmla="*/ 86 h 279"/>
                <a:gd name="T24" fmla="*/ 90 w 342"/>
                <a:gd name="T25" fmla="*/ 86 h 279"/>
                <a:gd name="T26" fmla="*/ 202 w 342"/>
                <a:gd name="T27" fmla="*/ 219 h 279"/>
                <a:gd name="T28" fmla="*/ 306 w 342"/>
                <a:gd name="T29" fmla="*/ 108 h 279"/>
                <a:gd name="T30" fmla="*/ 252 w 342"/>
                <a:gd name="T31" fmla="*/ 108 h 279"/>
                <a:gd name="T32" fmla="*/ 202 w 342"/>
                <a:gd name="T33" fmla="*/ 219 h 279"/>
                <a:gd name="T34" fmla="*/ 114 w 342"/>
                <a:gd name="T35" fmla="*/ 86 h 279"/>
                <a:gd name="T36" fmla="*/ 228 w 342"/>
                <a:gd name="T37" fmla="*/ 86 h 279"/>
                <a:gd name="T38" fmla="*/ 194 w 342"/>
                <a:gd name="T39" fmla="*/ 23 h 279"/>
                <a:gd name="T40" fmla="*/ 147 w 342"/>
                <a:gd name="T41" fmla="*/ 23 h 279"/>
                <a:gd name="T42" fmla="*/ 114 w 342"/>
                <a:gd name="T43" fmla="*/ 86 h 279"/>
                <a:gd name="T44" fmla="*/ 252 w 342"/>
                <a:gd name="T45" fmla="*/ 86 h 279"/>
                <a:gd name="T46" fmla="*/ 310 w 342"/>
                <a:gd name="T47" fmla="*/ 86 h 279"/>
                <a:gd name="T48" fmla="*/ 261 w 342"/>
                <a:gd name="T49" fmla="*/ 23 h 279"/>
                <a:gd name="T50" fmla="*/ 218 w 342"/>
                <a:gd name="T51" fmla="*/ 23 h 279"/>
                <a:gd name="T52" fmla="*/ 252 w 342"/>
                <a:gd name="T53" fmla="*/ 86 h 279"/>
                <a:gd name="T54" fmla="*/ 274 w 342"/>
                <a:gd name="T55" fmla="*/ 5 h 279"/>
                <a:gd name="T56" fmla="*/ 339 w 342"/>
                <a:gd name="T57" fmla="*/ 90 h 279"/>
                <a:gd name="T58" fmla="*/ 340 w 342"/>
                <a:gd name="T59" fmla="*/ 94 h 279"/>
                <a:gd name="T60" fmla="*/ 342 w 342"/>
                <a:gd name="T61" fmla="*/ 97 h 279"/>
                <a:gd name="T62" fmla="*/ 340 w 342"/>
                <a:gd name="T63" fmla="*/ 102 h 279"/>
                <a:gd name="T64" fmla="*/ 339 w 342"/>
                <a:gd name="T65" fmla="*/ 105 h 279"/>
                <a:gd name="T66" fmla="*/ 178 w 342"/>
                <a:gd name="T67" fmla="*/ 275 h 279"/>
                <a:gd name="T68" fmla="*/ 175 w 342"/>
                <a:gd name="T69" fmla="*/ 277 h 279"/>
                <a:gd name="T70" fmla="*/ 170 w 342"/>
                <a:gd name="T71" fmla="*/ 279 h 279"/>
                <a:gd name="T72" fmla="*/ 167 w 342"/>
                <a:gd name="T73" fmla="*/ 277 h 279"/>
                <a:gd name="T74" fmla="*/ 163 w 342"/>
                <a:gd name="T75" fmla="*/ 275 h 279"/>
                <a:gd name="T76" fmla="*/ 3 w 342"/>
                <a:gd name="T77" fmla="*/ 105 h 279"/>
                <a:gd name="T78" fmla="*/ 1 w 342"/>
                <a:gd name="T79" fmla="*/ 102 h 279"/>
                <a:gd name="T80" fmla="*/ 0 w 342"/>
                <a:gd name="T81" fmla="*/ 97 h 279"/>
                <a:gd name="T82" fmla="*/ 1 w 342"/>
                <a:gd name="T83" fmla="*/ 94 h 279"/>
                <a:gd name="T84" fmla="*/ 3 w 342"/>
                <a:gd name="T85" fmla="*/ 90 h 279"/>
                <a:gd name="T86" fmla="*/ 67 w 342"/>
                <a:gd name="T87" fmla="*/ 5 h 279"/>
                <a:gd name="T88" fmla="*/ 70 w 342"/>
                <a:gd name="T89" fmla="*/ 2 h 279"/>
                <a:gd name="T90" fmla="*/ 75 w 342"/>
                <a:gd name="T91" fmla="*/ 0 h 279"/>
                <a:gd name="T92" fmla="*/ 266 w 342"/>
                <a:gd name="T93" fmla="*/ 0 h 279"/>
                <a:gd name="T94" fmla="*/ 271 w 342"/>
                <a:gd name="T95" fmla="*/ 2 h 279"/>
                <a:gd name="T96" fmla="*/ 274 w 342"/>
                <a:gd name="T97" fmla="*/ 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2" h="279">
                  <a:moveTo>
                    <a:pt x="35" y="108"/>
                  </a:moveTo>
                  <a:lnTo>
                    <a:pt x="139" y="219"/>
                  </a:lnTo>
                  <a:lnTo>
                    <a:pt x="90" y="108"/>
                  </a:lnTo>
                  <a:lnTo>
                    <a:pt x="35" y="108"/>
                  </a:lnTo>
                  <a:close/>
                  <a:moveTo>
                    <a:pt x="170" y="237"/>
                  </a:moveTo>
                  <a:lnTo>
                    <a:pt x="229" y="108"/>
                  </a:lnTo>
                  <a:lnTo>
                    <a:pt x="112" y="108"/>
                  </a:lnTo>
                  <a:lnTo>
                    <a:pt x="170" y="237"/>
                  </a:lnTo>
                  <a:close/>
                  <a:moveTo>
                    <a:pt x="90" y="86"/>
                  </a:moveTo>
                  <a:lnTo>
                    <a:pt x="123" y="23"/>
                  </a:lnTo>
                  <a:lnTo>
                    <a:pt x="80" y="23"/>
                  </a:lnTo>
                  <a:lnTo>
                    <a:pt x="32" y="86"/>
                  </a:lnTo>
                  <a:lnTo>
                    <a:pt x="90" y="86"/>
                  </a:lnTo>
                  <a:close/>
                  <a:moveTo>
                    <a:pt x="202" y="219"/>
                  </a:moveTo>
                  <a:lnTo>
                    <a:pt x="306" y="108"/>
                  </a:lnTo>
                  <a:lnTo>
                    <a:pt x="252" y="108"/>
                  </a:lnTo>
                  <a:lnTo>
                    <a:pt x="202" y="219"/>
                  </a:lnTo>
                  <a:close/>
                  <a:moveTo>
                    <a:pt x="114" y="86"/>
                  </a:moveTo>
                  <a:lnTo>
                    <a:pt x="228" y="86"/>
                  </a:lnTo>
                  <a:lnTo>
                    <a:pt x="194" y="23"/>
                  </a:lnTo>
                  <a:lnTo>
                    <a:pt x="147" y="23"/>
                  </a:lnTo>
                  <a:lnTo>
                    <a:pt x="114" y="86"/>
                  </a:lnTo>
                  <a:close/>
                  <a:moveTo>
                    <a:pt x="252" y="86"/>
                  </a:moveTo>
                  <a:lnTo>
                    <a:pt x="310" y="86"/>
                  </a:lnTo>
                  <a:lnTo>
                    <a:pt x="261" y="23"/>
                  </a:lnTo>
                  <a:lnTo>
                    <a:pt x="218" y="23"/>
                  </a:lnTo>
                  <a:lnTo>
                    <a:pt x="252" y="86"/>
                  </a:lnTo>
                  <a:close/>
                  <a:moveTo>
                    <a:pt x="274" y="5"/>
                  </a:moveTo>
                  <a:lnTo>
                    <a:pt x="339" y="90"/>
                  </a:lnTo>
                  <a:lnTo>
                    <a:pt x="340" y="94"/>
                  </a:lnTo>
                  <a:lnTo>
                    <a:pt x="342" y="97"/>
                  </a:lnTo>
                  <a:lnTo>
                    <a:pt x="340" y="102"/>
                  </a:lnTo>
                  <a:lnTo>
                    <a:pt x="339" y="105"/>
                  </a:lnTo>
                  <a:lnTo>
                    <a:pt x="178" y="275"/>
                  </a:lnTo>
                  <a:lnTo>
                    <a:pt x="175" y="277"/>
                  </a:lnTo>
                  <a:lnTo>
                    <a:pt x="170" y="279"/>
                  </a:lnTo>
                  <a:lnTo>
                    <a:pt x="167" y="277"/>
                  </a:lnTo>
                  <a:lnTo>
                    <a:pt x="163" y="275"/>
                  </a:lnTo>
                  <a:lnTo>
                    <a:pt x="3" y="105"/>
                  </a:lnTo>
                  <a:lnTo>
                    <a:pt x="1" y="102"/>
                  </a:lnTo>
                  <a:lnTo>
                    <a:pt x="0" y="97"/>
                  </a:lnTo>
                  <a:lnTo>
                    <a:pt x="1" y="94"/>
                  </a:lnTo>
                  <a:lnTo>
                    <a:pt x="3" y="90"/>
                  </a:lnTo>
                  <a:lnTo>
                    <a:pt x="67" y="5"/>
                  </a:lnTo>
                  <a:lnTo>
                    <a:pt x="70" y="2"/>
                  </a:lnTo>
                  <a:lnTo>
                    <a:pt x="75" y="0"/>
                  </a:lnTo>
                  <a:lnTo>
                    <a:pt x="266" y="0"/>
                  </a:lnTo>
                  <a:lnTo>
                    <a:pt x="271" y="2"/>
                  </a:lnTo>
                  <a:lnTo>
                    <a:pt x="2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igure"/>
            <p:cNvSpPr>
              <a:spLocks noEditPoints="1"/>
            </p:cNvSpPr>
            <p:nvPr/>
          </p:nvSpPr>
          <p:spPr bwMode="auto">
            <a:xfrm>
              <a:off x="4766064" y="2588505"/>
              <a:ext cx="305122" cy="245156"/>
            </a:xfrm>
            <a:custGeom>
              <a:avLst/>
              <a:gdLst>
                <a:gd name="T0" fmla="*/ 114 w 347"/>
                <a:gd name="T1" fmla="*/ 95 h 279"/>
                <a:gd name="T2" fmla="*/ 95 w 347"/>
                <a:gd name="T3" fmla="*/ 115 h 279"/>
                <a:gd name="T4" fmla="*/ 68 w 347"/>
                <a:gd name="T5" fmla="*/ 115 h 279"/>
                <a:gd name="T6" fmla="*/ 48 w 347"/>
                <a:gd name="T7" fmla="*/ 95 h 279"/>
                <a:gd name="T8" fmla="*/ 48 w 347"/>
                <a:gd name="T9" fmla="*/ 68 h 279"/>
                <a:gd name="T10" fmla="*/ 68 w 347"/>
                <a:gd name="T11" fmla="*/ 49 h 279"/>
                <a:gd name="T12" fmla="*/ 95 w 347"/>
                <a:gd name="T13" fmla="*/ 49 h 279"/>
                <a:gd name="T14" fmla="*/ 114 w 347"/>
                <a:gd name="T15" fmla="*/ 68 h 279"/>
                <a:gd name="T16" fmla="*/ 301 w 347"/>
                <a:gd name="T17" fmla="*/ 152 h 279"/>
                <a:gd name="T18" fmla="*/ 47 w 347"/>
                <a:gd name="T19" fmla="*/ 232 h 279"/>
                <a:gd name="T20" fmla="*/ 105 w 347"/>
                <a:gd name="T21" fmla="*/ 140 h 279"/>
                <a:gd name="T22" fmla="*/ 225 w 347"/>
                <a:gd name="T23" fmla="*/ 76 h 279"/>
                <a:gd name="T24" fmla="*/ 318 w 347"/>
                <a:gd name="T25" fmla="*/ 25 h 279"/>
                <a:gd name="T26" fmla="*/ 27 w 347"/>
                <a:gd name="T27" fmla="*/ 25 h 279"/>
                <a:gd name="T28" fmla="*/ 24 w 347"/>
                <a:gd name="T29" fmla="*/ 28 h 279"/>
                <a:gd name="T30" fmla="*/ 24 w 347"/>
                <a:gd name="T31" fmla="*/ 250 h 279"/>
                <a:gd name="T32" fmla="*/ 26 w 347"/>
                <a:gd name="T33" fmla="*/ 253 h 279"/>
                <a:gd name="T34" fmla="*/ 29 w 347"/>
                <a:gd name="T35" fmla="*/ 254 h 279"/>
                <a:gd name="T36" fmla="*/ 320 w 347"/>
                <a:gd name="T37" fmla="*/ 254 h 279"/>
                <a:gd name="T38" fmla="*/ 323 w 347"/>
                <a:gd name="T39" fmla="*/ 251 h 279"/>
                <a:gd name="T40" fmla="*/ 323 w 347"/>
                <a:gd name="T41" fmla="*/ 29 h 279"/>
                <a:gd name="T42" fmla="*/ 321 w 347"/>
                <a:gd name="T43" fmla="*/ 26 h 279"/>
                <a:gd name="T44" fmla="*/ 318 w 347"/>
                <a:gd name="T45" fmla="*/ 25 h 279"/>
                <a:gd name="T46" fmla="*/ 347 w 347"/>
                <a:gd name="T47" fmla="*/ 250 h 279"/>
                <a:gd name="T48" fmla="*/ 338 w 347"/>
                <a:gd name="T49" fmla="*/ 269 h 279"/>
                <a:gd name="T50" fmla="*/ 318 w 347"/>
                <a:gd name="T51" fmla="*/ 279 h 279"/>
                <a:gd name="T52" fmla="*/ 18 w 347"/>
                <a:gd name="T53" fmla="*/ 277 h 279"/>
                <a:gd name="T54" fmla="*/ 2 w 347"/>
                <a:gd name="T55" fmla="*/ 261 h 279"/>
                <a:gd name="T56" fmla="*/ 0 w 347"/>
                <a:gd name="T57" fmla="*/ 29 h 279"/>
                <a:gd name="T58" fmla="*/ 8 w 347"/>
                <a:gd name="T59" fmla="*/ 10 h 279"/>
                <a:gd name="T60" fmla="*/ 29 w 347"/>
                <a:gd name="T61" fmla="*/ 0 h 279"/>
                <a:gd name="T62" fmla="*/ 329 w 347"/>
                <a:gd name="T63" fmla="*/ 2 h 279"/>
                <a:gd name="T64" fmla="*/ 346 w 347"/>
                <a:gd name="T65" fmla="*/ 1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7" h="279">
                  <a:moveTo>
                    <a:pt x="116" y="82"/>
                  </a:moveTo>
                  <a:lnTo>
                    <a:pt x="114" y="95"/>
                  </a:lnTo>
                  <a:lnTo>
                    <a:pt x="106" y="107"/>
                  </a:lnTo>
                  <a:lnTo>
                    <a:pt x="95" y="115"/>
                  </a:lnTo>
                  <a:lnTo>
                    <a:pt x="80" y="116"/>
                  </a:lnTo>
                  <a:lnTo>
                    <a:pt x="68" y="115"/>
                  </a:lnTo>
                  <a:lnTo>
                    <a:pt x="56" y="107"/>
                  </a:lnTo>
                  <a:lnTo>
                    <a:pt x="48" y="95"/>
                  </a:lnTo>
                  <a:lnTo>
                    <a:pt x="47" y="82"/>
                  </a:lnTo>
                  <a:lnTo>
                    <a:pt x="48" y="68"/>
                  </a:lnTo>
                  <a:lnTo>
                    <a:pt x="56" y="57"/>
                  </a:lnTo>
                  <a:lnTo>
                    <a:pt x="68" y="49"/>
                  </a:lnTo>
                  <a:lnTo>
                    <a:pt x="80" y="47"/>
                  </a:lnTo>
                  <a:lnTo>
                    <a:pt x="95" y="49"/>
                  </a:lnTo>
                  <a:lnTo>
                    <a:pt x="106" y="57"/>
                  </a:lnTo>
                  <a:lnTo>
                    <a:pt x="114" y="68"/>
                  </a:lnTo>
                  <a:lnTo>
                    <a:pt x="116" y="82"/>
                  </a:lnTo>
                  <a:close/>
                  <a:moveTo>
                    <a:pt x="301" y="152"/>
                  </a:moveTo>
                  <a:lnTo>
                    <a:pt x="301" y="232"/>
                  </a:lnTo>
                  <a:lnTo>
                    <a:pt x="47" y="232"/>
                  </a:lnTo>
                  <a:lnTo>
                    <a:pt x="47" y="197"/>
                  </a:lnTo>
                  <a:lnTo>
                    <a:pt x="105" y="140"/>
                  </a:lnTo>
                  <a:lnTo>
                    <a:pt x="133" y="168"/>
                  </a:lnTo>
                  <a:lnTo>
                    <a:pt x="225" y="76"/>
                  </a:lnTo>
                  <a:lnTo>
                    <a:pt x="301" y="152"/>
                  </a:lnTo>
                  <a:close/>
                  <a:moveTo>
                    <a:pt x="318" y="25"/>
                  </a:moveTo>
                  <a:lnTo>
                    <a:pt x="29" y="25"/>
                  </a:lnTo>
                  <a:lnTo>
                    <a:pt x="27" y="25"/>
                  </a:lnTo>
                  <a:lnTo>
                    <a:pt x="26" y="26"/>
                  </a:lnTo>
                  <a:lnTo>
                    <a:pt x="24" y="28"/>
                  </a:lnTo>
                  <a:lnTo>
                    <a:pt x="24" y="29"/>
                  </a:lnTo>
                  <a:lnTo>
                    <a:pt x="24" y="250"/>
                  </a:lnTo>
                  <a:lnTo>
                    <a:pt x="24" y="251"/>
                  </a:lnTo>
                  <a:lnTo>
                    <a:pt x="26" y="253"/>
                  </a:lnTo>
                  <a:lnTo>
                    <a:pt x="27" y="254"/>
                  </a:lnTo>
                  <a:lnTo>
                    <a:pt x="29" y="254"/>
                  </a:lnTo>
                  <a:lnTo>
                    <a:pt x="318" y="254"/>
                  </a:lnTo>
                  <a:lnTo>
                    <a:pt x="320" y="254"/>
                  </a:lnTo>
                  <a:lnTo>
                    <a:pt x="321" y="253"/>
                  </a:lnTo>
                  <a:lnTo>
                    <a:pt x="323" y="251"/>
                  </a:lnTo>
                  <a:lnTo>
                    <a:pt x="323" y="250"/>
                  </a:lnTo>
                  <a:lnTo>
                    <a:pt x="323" y="29"/>
                  </a:lnTo>
                  <a:lnTo>
                    <a:pt x="323" y="28"/>
                  </a:lnTo>
                  <a:lnTo>
                    <a:pt x="321" y="26"/>
                  </a:lnTo>
                  <a:lnTo>
                    <a:pt x="320" y="25"/>
                  </a:lnTo>
                  <a:lnTo>
                    <a:pt x="318" y="25"/>
                  </a:lnTo>
                  <a:close/>
                  <a:moveTo>
                    <a:pt x="347" y="29"/>
                  </a:moveTo>
                  <a:lnTo>
                    <a:pt x="347" y="250"/>
                  </a:lnTo>
                  <a:lnTo>
                    <a:pt x="346" y="261"/>
                  </a:lnTo>
                  <a:lnTo>
                    <a:pt x="338" y="269"/>
                  </a:lnTo>
                  <a:lnTo>
                    <a:pt x="329" y="277"/>
                  </a:lnTo>
                  <a:lnTo>
                    <a:pt x="318" y="279"/>
                  </a:lnTo>
                  <a:lnTo>
                    <a:pt x="29" y="279"/>
                  </a:lnTo>
                  <a:lnTo>
                    <a:pt x="18" y="277"/>
                  </a:lnTo>
                  <a:lnTo>
                    <a:pt x="8" y="269"/>
                  </a:lnTo>
                  <a:lnTo>
                    <a:pt x="2" y="261"/>
                  </a:lnTo>
                  <a:lnTo>
                    <a:pt x="0" y="250"/>
                  </a:lnTo>
                  <a:lnTo>
                    <a:pt x="0" y="29"/>
                  </a:lnTo>
                  <a:lnTo>
                    <a:pt x="2" y="18"/>
                  </a:lnTo>
                  <a:lnTo>
                    <a:pt x="8" y="10"/>
                  </a:lnTo>
                  <a:lnTo>
                    <a:pt x="18" y="2"/>
                  </a:lnTo>
                  <a:lnTo>
                    <a:pt x="29" y="0"/>
                  </a:lnTo>
                  <a:lnTo>
                    <a:pt x="318" y="0"/>
                  </a:lnTo>
                  <a:lnTo>
                    <a:pt x="329" y="2"/>
                  </a:lnTo>
                  <a:lnTo>
                    <a:pt x="338" y="10"/>
                  </a:lnTo>
                  <a:lnTo>
                    <a:pt x="346" y="18"/>
                  </a:lnTo>
                  <a:lnTo>
                    <a:pt x="347"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exploration-authoring"/>
            <p:cNvSpPr>
              <a:spLocks noChangeShapeType="1"/>
            </p:cNvSpPr>
            <p:nvPr/>
          </p:nvSpPr>
          <p:spPr bwMode="auto">
            <a:xfrm flipV="1">
              <a:off x="3155797" y="1676668"/>
              <a:ext cx="1001787" cy="1758418"/>
            </a:xfrm>
            <a:prstGeom prst="line">
              <a:avLst/>
            </a:prstGeom>
            <a:noFill/>
            <a:ln w="34925">
              <a:solidFill>
                <a:srgbClr val="FFFFFF"/>
              </a:solidFill>
              <a:prstDash val="sysDash"/>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authoring_figure"/>
            <p:cNvSpPr>
              <a:spLocks noEditPoints="1"/>
            </p:cNvSpPr>
            <p:nvPr/>
          </p:nvSpPr>
          <p:spPr bwMode="auto">
            <a:xfrm>
              <a:off x="4101145" y="1145791"/>
              <a:ext cx="566151" cy="567914"/>
            </a:xfrm>
            <a:custGeom>
              <a:avLst/>
              <a:gdLst>
                <a:gd name="T0" fmla="*/ 287 w 642"/>
                <a:gd name="T1" fmla="*/ 1 h 643"/>
                <a:gd name="T2" fmla="*/ 167 w 642"/>
                <a:gd name="T3" fmla="*/ 38 h 643"/>
                <a:gd name="T4" fmla="*/ 72 w 642"/>
                <a:gd name="T5" fmla="*/ 117 h 643"/>
                <a:gd name="T6" fmla="*/ 14 w 642"/>
                <a:gd name="T7" fmla="*/ 226 h 643"/>
                <a:gd name="T8" fmla="*/ 0 w 642"/>
                <a:gd name="T9" fmla="*/ 321 h 643"/>
                <a:gd name="T10" fmla="*/ 14 w 642"/>
                <a:gd name="T11" fmla="*/ 418 h 643"/>
                <a:gd name="T12" fmla="*/ 72 w 642"/>
                <a:gd name="T13" fmla="*/ 527 h 643"/>
                <a:gd name="T14" fmla="*/ 167 w 642"/>
                <a:gd name="T15" fmla="*/ 604 h 643"/>
                <a:gd name="T16" fmla="*/ 287 w 642"/>
                <a:gd name="T17" fmla="*/ 641 h 643"/>
                <a:gd name="T18" fmla="*/ 353 w 642"/>
                <a:gd name="T19" fmla="*/ 641 h 643"/>
                <a:gd name="T20" fmla="*/ 474 w 642"/>
                <a:gd name="T21" fmla="*/ 604 h 643"/>
                <a:gd name="T22" fmla="*/ 568 w 642"/>
                <a:gd name="T23" fmla="*/ 527 h 643"/>
                <a:gd name="T24" fmla="*/ 628 w 642"/>
                <a:gd name="T25" fmla="*/ 418 h 643"/>
                <a:gd name="T26" fmla="*/ 642 w 642"/>
                <a:gd name="T27" fmla="*/ 321 h 643"/>
                <a:gd name="T28" fmla="*/ 628 w 642"/>
                <a:gd name="T29" fmla="*/ 226 h 643"/>
                <a:gd name="T30" fmla="*/ 568 w 642"/>
                <a:gd name="T31" fmla="*/ 117 h 643"/>
                <a:gd name="T32" fmla="*/ 474 w 642"/>
                <a:gd name="T33" fmla="*/ 38 h 643"/>
                <a:gd name="T34" fmla="*/ 353 w 642"/>
                <a:gd name="T35" fmla="*/ 1 h 643"/>
                <a:gd name="T36" fmla="*/ 419 w 642"/>
                <a:gd name="T37" fmla="*/ 114 h 643"/>
                <a:gd name="T38" fmla="*/ 441 w 642"/>
                <a:gd name="T39" fmla="*/ 124 h 643"/>
                <a:gd name="T40" fmla="*/ 506 w 642"/>
                <a:gd name="T41" fmla="*/ 189 h 643"/>
                <a:gd name="T42" fmla="*/ 506 w 642"/>
                <a:gd name="T43" fmla="*/ 214 h 643"/>
                <a:gd name="T44" fmla="*/ 458 w 642"/>
                <a:gd name="T45" fmla="*/ 263 h 643"/>
                <a:gd name="T46" fmla="*/ 398 w 642"/>
                <a:gd name="T47" fmla="*/ 124 h 643"/>
                <a:gd name="T48" fmla="*/ 419 w 642"/>
                <a:gd name="T49" fmla="*/ 114 h 643"/>
                <a:gd name="T50" fmla="*/ 443 w 642"/>
                <a:gd name="T51" fmla="*/ 278 h 643"/>
                <a:gd name="T52" fmla="*/ 143 w 642"/>
                <a:gd name="T53" fmla="*/ 479 h 643"/>
                <a:gd name="T54" fmla="*/ 342 w 642"/>
                <a:gd name="T55" fmla="*/ 178 h 643"/>
                <a:gd name="T56" fmla="*/ 348 w 642"/>
                <a:gd name="T57" fmla="*/ 220 h 643"/>
                <a:gd name="T58" fmla="*/ 215 w 642"/>
                <a:gd name="T59" fmla="*/ 352 h 643"/>
                <a:gd name="T60" fmla="*/ 213 w 642"/>
                <a:gd name="T61" fmla="*/ 355 h 643"/>
                <a:gd name="T62" fmla="*/ 220 w 642"/>
                <a:gd name="T63" fmla="*/ 361 h 643"/>
                <a:gd name="T64" fmla="*/ 223 w 642"/>
                <a:gd name="T65" fmla="*/ 360 h 643"/>
                <a:gd name="T66" fmla="*/ 355 w 642"/>
                <a:gd name="T67" fmla="*/ 226 h 643"/>
                <a:gd name="T68" fmla="*/ 355 w 642"/>
                <a:gd name="T69" fmla="*/ 220 h 643"/>
                <a:gd name="T70" fmla="*/ 196 w 642"/>
                <a:gd name="T71" fmla="*/ 370 h 643"/>
                <a:gd name="T72" fmla="*/ 173 w 642"/>
                <a:gd name="T73" fmla="*/ 418 h 643"/>
                <a:gd name="T74" fmla="*/ 204 w 642"/>
                <a:gd name="T75" fmla="*/ 448 h 643"/>
                <a:gd name="T76" fmla="*/ 252 w 642"/>
                <a:gd name="T77" fmla="*/ 42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2" h="643">
                  <a:moveTo>
                    <a:pt x="321" y="0"/>
                  </a:moveTo>
                  <a:lnTo>
                    <a:pt x="287" y="1"/>
                  </a:lnTo>
                  <a:lnTo>
                    <a:pt x="225" y="14"/>
                  </a:lnTo>
                  <a:lnTo>
                    <a:pt x="167" y="38"/>
                  </a:lnTo>
                  <a:lnTo>
                    <a:pt x="115" y="74"/>
                  </a:lnTo>
                  <a:lnTo>
                    <a:pt x="72" y="117"/>
                  </a:lnTo>
                  <a:lnTo>
                    <a:pt x="38" y="169"/>
                  </a:lnTo>
                  <a:lnTo>
                    <a:pt x="14" y="226"/>
                  </a:lnTo>
                  <a:lnTo>
                    <a:pt x="1" y="289"/>
                  </a:lnTo>
                  <a:lnTo>
                    <a:pt x="0" y="321"/>
                  </a:lnTo>
                  <a:lnTo>
                    <a:pt x="1" y="355"/>
                  </a:lnTo>
                  <a:lnTo>
                    <a:pt x="14" y="418"/>
                  </a:lnTo>
                  <a:lnTo>
                    <a:pt x="38" y="476"/>
                  </a:lnTo>
                  <a:lnTo>
                    <a:pt x="72" y="527"/>
                  </a:lnTo>
                  <a:lnTo>
                    <a:pt x="115" y="570"/>
                  </a:lnTo>
                  <a:lnTo>
                    <a:pt x="167" y="604"/>
                  </a:lnTo>
                  <a:lnTo>
                    <a:pt x="225" y="628"/>
                  </a:lnTo>
                  <a:lnTo>
                    <a:pt x="287" y="641"/>
                  </a:lnTo>
                  <a:lnTo>
                    <a:pt x="321" y="643"/>
                  </a:lnTo>
                  <a:lnTo>
                    <a:pt x="353" y="641"/>
                  </a:lnTo>
                  <a:lnTo>
                    <a:pt x="417" y="628"/>
                  </a:lnTo>
                  <a:lnTo>
                    <a:pt x="474" y="604"/>
                  </a:lnTo>
                  <a:lnTo>
                    <a:pt x="525" y="570"/>
                  </a:lnTo>
                  <a:lnTo>
                    <a:pt x="568" y="527"/>
                  </a:lnTo>
                  <a:lnTo>
                    <a:pt x="604" y="476"/>
                  </a:lnTo>
                  <a:lnTo>
                    <a:pt x="628" y="418"/>
                  </a:lnTo>
                  <a:lnTo>
                    <a:pt x="641" y="355"/>
                  </a:lnTo>
                  <a:lnTo>
                    <a:pt x="642" y="321"/>
                  </a:lnTo>
                  <a:lnTo>
                    <a:pt x="641" y="289"/>
                  </a:lnTo>
                  <a:lnTo>
                    <a:pt x="628" y="226"/>
                  </a:lnTo>
                  <a:lnTo>
                    <a:pt x="604" y="169"/>
                  </a:lnTo>
                  <a:lnTo>
                    <a:pt x="568" y="117"/>
                  </a:lnTo>
                  <a:lnTo>
                    <a:pt x="525" y="74"/>
                  </a:lnTo>
                  <a:lnTo>
                    <a:pt x="474" y="38"/>
                  </a:lnTo>
                  <a:lnTo>
                    <a:pt x="417" y="14"/>
                  </a:lnTo>
                  <a:lnTo>
                    <a:pt x="353" y="1"/>
                  </a:lnTo>
                  <a:lnTo>
                    <a:pt x="321" y="0"/>
                  </a:lnTo>
                  <a:close/>
                  <a:moveTo>
                    <a:pt x="419" y="114"/>
                  </a:moveTo>
                  <a:lnTo>
                    <a:pt x="432" y="116"/>
                  </a:lnTo>
                  <a:lnTo>
                    <a:pt x="441" y="124"/>
                  </a:lnTo>
                  <a:lnTo>
                    <a:pt x="498" y="180"/>
                  </a:lnTo>
                  <a:lnTo>
                    <a:pt x="506" y="189"/>
                  </a:lnTo>
                  <a:lnTo>
                    <a:pt x="507" y="202"/>
                  </a:lnTo>
                  <a:lnTo>
                    <a:pt x="506" y="214"/>
                  </a:lnTo>
                  <a:lnTo>
                    <a:pt x="498" y="223"/>
                  </a:lnTo>
                  <a:lnTo>
                    <a:pt x="458" y="263"/>
                  </a:lnTo>
                  <a:lnTo>
                    <a:pt x="358" y="164"/>
                  </a:lnTo>
                  <a:lnTo>
                    <a:pt x="398" y="124"/>
                  </a:lnTo>
                  <a:lnTo>
                    <a:pt x="408" y="116"/>
                  </a:lnTo>
                  <a:lnTo>
                    <a:pt x="419" y="114"/>
                  </a:lnTo>
                  <a:close/>
                  <a:moveTo>
                    <a:pt x="342" y="178"/>
                  </a:moveTo>
                  <a:lnTo>
                    <a:pt x="443" y="278"/>
                  </a:lnTo>
                  <a:lnTo>
                    <a:pt x="242" y="479"/>
                  </a:lnTo>
                  <a:lnTo>
                    <a:pt x="143" y="479"/>
                  </a:lnTo>
                  <a:lnTo>
                    <a:pt x="143" y="379"/>
                  </a:lnTo>
                  <a:lnTo>
                    <a:pt x="342" y="178"/>
                  </a:lnTo>
                  <a:close/>
                  <a:moveTo>
                    <a:pt x="350" y="220"/>
                  </a:moveTo>
                  <a:lnTo>
                    <a:pt x="348" y="220"/>
                  </a:lnTo>
                  <a:lnTo>
                    <a:pt x="347" y="222"/>
                  </a:lnTo>
                  <a:lnTo>
                    <a:pt x="215" y="352"/>
                  </a:lnTo>
                  <a:lnTo>
                    <a:pt x="215" y="353"/>
                  </a:lnTo>
                  <a:lnTo>
                    <a:pt x="213" y="355"/>
                  </a:lnTo>
                  <a:lnTo>
                    <a:pt x="215" y="360"/>
                  </a:lnTo>
                  <a:lnTo>
                    <a:pt x="220" y="361"/>
                  </a:lnTo>
                  <a:lnTo>
                    <a:pt x="221" y="360"/>
                  </a:lnTo>
                  <a:lnTo>
                    <a:pt x="223" y="360"/>
                  </a:lnTo>
                  <a:lnTo>
                    <a:pt x="353" y="228"/>
                  </a:lnTo>
                  <a:lnTo>
                    <a:pt x="355" y="226"/>
                  </a:lnTo>
                  <a:lnTo>
                    <a:pt x="356" y="225"/>
                  </a:lnTo>
                  <a:lnTo>
                    <a:pt x="355" y="220"/>
                  </a:lnTo>
                  <a:lnTo>
                    <a:pt x="350" y="220"/>
                  </a:lnTo>
                  <a:close/>
                  <a:moveTo>
                    <a:pt x="196" y="370"/>
                  </a:moveTo>
                  <a:lnTo>
                    <a:pt x="173" y="392"/>
                  </a:lnTo>
                  <a:lnTo>
                    <a:pt x="173" y="418"/>
                  </a:lnTo>
                  <a:lnTo>
                    <a:pt x="204" y="418"/>
                  </a:lnTo>
                  <a:lnTo>
                    <a:pt x="204" y="448"/>
                  </a:lnTo>
                  <a:lnTo>
                    <a:pt x="229" y="448"/>
                  </a:lnTo>
                  <a:lnTo>
                    <a:pt x="252" y="426"/>
                  </a:lnTo>
                  <a:lnTo>
                    <a:pt x="196" y="3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exploration_figure"/>
            <p:cNvSpPr>
              <a:spLocks noEditPoints="1"/>
            </p:cNvSpPr>
            <p:nvPr/>
          </p:nvSpPr>
          <p:spPr bwMode="auto">
            <a:xfrm>
              <a:off x="2778363" y="3433322"/>
              <a:ext cx="566151" cy="566151"/>
            </a:xfrm>
            <a:custGeom>
              <a:avLst/>
              <a:gdLst>
                <a:gd name="T0" fmla="*/ 322 w 643"/>
                <a:gd name="T1" fmla="*/ 0 h 643"/>
                <a:gd name="T2" fmla="*/ 289 w 643"/>
                <a:gd name="T3" fmla="*/ 2 h 643"/>
                <a:gd name="T4" fmla="*/ 227 w 643"/>
                <a:gd name="T5" fmla="*/ 15 h 643"/>
                <a:gd name="T6" fmla="*/ 169 w 643"/>
                <a:gd name="T7" fmla="*/ 39 h 643"/>
                <a:gd name="T8" fmla="*/ 117 w 643"/>
                <a:gd name="T9" fmla="*/ 74 h 643"/>
                <a:gd name="T10" fmla="*/ 74 w 643"/>
                <a:gd name="T11" fmla="*/ 118 h 643"/>
                <a:gd name="T12" fmla="*/ 39 w 643"/>
                <a:gd name="T13" fmla="*/ 169 h 643"/>
                <a:gd name="T14" fmla="*/ 15 w 643"/>
                <a:gd name="T15" fmla="*/ 225 h 643"/>
                <a:gd name="T16" fmla="*/ 2 w 643"/>
                <a:gd name="T17" fmla="*/ 290 h 643"/>
                <a:gd name="T18" fmla="*/ 0 w 643"/>
                <a:gd name="T19" fmla="*/ 322 h 643"/>
                <a:gd name="T20" fmla="*/ 2 w 643"/>
                <a:gd name="T21" fmla="*/ 356 h 643"/>
                <a:gd name="T22" fmla="*/ 15 w 643"/>
                <a:gd name="T23" fmla="*/ 418 h 643"/>
                <a:gd name="T24" fmla="*/ 39 w 643"/>
                <a:gd name="T25" fmla="*/ 476 h 643"/>
                <a:gd name="T26" fmla="*/ 74 w 643"/>
                <a:gd name="T27" fmla="*/ 526 h 643"/>
                <a:gd name="T28" fmla="*/ 117 w 643"/>
                <a:gd name="T29" fmla="*/ 571 h 643"/>
                <a:gd name="T30" fmla="*/ 169 w 643"/>
                <a:gd name="T31" fmla="*/ 605 h 643"/>
                <a:gd name="T32" fmla="*/ 227 w 643"/>
                <a:gd name="T33" fmla="*/ 629 h 643"/>
                <a:gd name="T34" fmla="*/ 289 w 643"/>
                <a:gd name="T35" fmla="*/ 642 h 643"/>
                <a:gd name="T36" fmla="*/ 322 w 643"/>
                <a:gd name="T37" fmla="*/ 643 h 643"/>
                <a:gd name="T38" fmla="*/ 355 w 643"/>
                <a:gd name="T39" fmla="*/ 642 h 643"/>
                <a:gd name="T40" fmla="*/ 418 w 643"/>
                <a:gd name="T41" fmla="*/ 629 h 643"/>
                <a:gd name="T42" fmla="*/ 476 w 643"/>
                <a:gd name="T43" fmla="*/ 605 h 643"/>
                <a:gd name="T44" fmla="*/ 527 w 643"/>
                <a:gd name="T45" fmla="*/ 571 h 643"/>
                <a:gd name="T46" fmla="*/ 571 w 643"/>
                <a:gd name="T47" fmla="*/ 526 h 643"/>
                <a:gd name="T48" fmla="*/ 604 w 643"/>
                <a:gd name="T49" fmla="*/ 476 h 643"/>
                <a:gd name="T50" fmla="*/ 628 w 643"/>
                <a:gd name="T51" fmla="*/ 418 h 643"/>
                <a:gd name="T52" fmla="*/ 641 w 643"/>
                <a:gd name="T53" fmla="*/ 356 h 643"/>
                <a:gd name="T54" fmla="*/ 643 w 643"/>
                <a:gd name="T55" fmla="*/ 322 h 643"/>
                <a:gd name="T56" fmla="*/ 641 w 643"/>
                <a:gd name="T57" fmla="*/ 290 h 643"/>
                <a:gd name="T58" fmla="*/ 628 w 643"/>
                <a:gd name="T59" fmla="*/ 225 h 643"/>
                <a:gd name="T60" fmla="*/ 604 w 643"/>
                <a:gd name="T61" fmla="*/ 169 h 643"/>
                <a:gd name="T62" fmla="*/ 571 w 643"/>
                <a:gd name="T63" fmla="*/ 118 h 643"/>
                <a:gd name="T64" fmla="*/ 527 w 643"/>
                <a:gd name="T65" fmla="*/ 74 h 643"/>
                <a:gd name="T66" fmla="*/ 476 w 643"/>
                <a:gd name="T67" fmla="*/ 39 h 643"/>
                <a:gd name="T68" fmla="*/ 418 w 643"/>
                <a:gd name="T69" fmla="*/ 15 h 643"/>
                <a:gd name="T70" fmla="*/ 355 w 643"/>
                <a:gd name="T71" fmla="*/ 2 h 643"/>
                <a:gd name="T72" fmla="*/ 322 w 643"/>
                <a:gd name="T73" fmla="*/ 0 h 643"/>
                <a:gd name="T74" fmla="*/ 447 w 643"/>
                <a:gd name="T75" fmla="*/ 121 h 643"/>
                <a:gd name="T76" fmla="*/ 447 w 643"/>
                <a:gd name="T77" fmla="*/ 388 h 643"/>
                <a:gd name="T78" fmla="*/ 196 w 643"/>
                <a:gd name="T79" fmla="*/ 513 h 643"/>
                <a:gd name="T80" fmla="*/ 196 w 643"/>
                <a:gd name="T81" fmla="*/ 246 h 643"/>
                <a:gd name="T82" fmla="*/ 447 w 643"/>
                <a:gd name="T83" fmla="*/ 121 h 643"/>
                <a:gd name="T84" fmla="*/ 259 w 643"/>
                <a:gd name="T85" fmla="*/ 287 h 643"/>
                <a:gd name="T86" fmla="*/ 259 w 643"/>
                <a:gd name="T87" fmla="*/ 412 h 643"/>
                <a:gd name="T88" fmla="*/ 384 w 643"/>
                <a:gd name="T89" fmla="*/ 349 h 643"/>
                <a:gd name="T90" fmla="*/ 259 w 643"/>
                <a:gd name="T91" fmla="*/ 2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3" h="643">
                  <a:moveTo>
                    <a:pt x="322" y="0"/>
                  </a:moveTo>
                  <a:lnTo>
                    <a:pt x="289" y="2"/>
                  </a:lnTo>
                  <a:lnTo>
                    <a:pt x="227" y="15"/>
                  </a:lnTo>
                  <a:lnTo>
                    <a:pt x="169" y="39"/>
                  </a:lnTo>
                  <a:lnTo>
                    <a:pt x="117" y="74"/>
                  </a:lnTo>
                  <a:lnTo>
                    <a:pt x="74" y="118"/>
                  </a:lnTo>
                  <a:lnTo>
                    <a:pt x="39" y="169"/>
                  </a:lnTo>
                  <a:lnTo>
                    <a:pt x="15" y="225"/>
                  </a:lnTo>
                  <a:lnTo>
                    <a:pt x="2" y="290"/>
                  </a:lnTo>
                  <a:lnTo>
                    <a:pt x="0" y="322"/>
                  </a:lnTo>
                  <a:lnTo>
                    <a:pt x="2" y="356"/>
                  </a:lnTo>
                  <a:lnTo>
                    <a:pt x="15" y="418"/>
                  </a:lnTo>
                  <a:lnTo>
                    <a:pt x="39" y="476"/>
                  </a:lnTo>
                  <a:lnTo>
                    <a:pt x="74" y="526"/>
                  </a:lnTo>
                  <a:lnTo>
                    <a:pt x="117" y="571"/>
                  </a:lnTo>
                  <a:lnTo>
                    <a:pt x="169" y="605"/>
                  </a:lnTo>
                  <a:lnTo>
                    <a:pt x="227" y="629"/>
                  </a:lnTo>
                  <a:lnTo>
                    <a:pt x="289" y="642"/>
                  </a:lnTo>
                  <a:lnTo>
                    <a:pt x="322" y="643"/>
                  </a:lnTo>
                  <a:lnTo>
                    <a:pt x="355" y="642"/>
                  </a:lnTo>
                  <a:lnTo>
                    <a:pt x="418" y="629"/>
                  </a:lnTo>
                  <a:lnTo>
                    <a:pt x="476" y="605"/>
                  </a:lnTo>
                  <a:lnTo>
                    <a:pt x="527" y="571"/>
                  </a:lnTo>
                  <a:lnTo>
                    <a:pt x="571" y="526"/>
                  </a:lnTo>
                  <a:lnTo>
                    <a:pt x="604" y="476"/>
                  </a:lnTo>
                  <a:lnTo>
                    <a:pt x="628" y="418"/>
                  </a:lnTo>
                  <a:lnTo>
                    <a:pt x="641" y="356"/>
                  </a:lnTo>
                  <a:lnTo>
                    <a:pt x="643" y="322"/>
                  </a:lnTo>
                  <a:lnTo>
                    <a:pt x="641" y="290"/>
                  </a:lnTo>
                  <a:lnTo>
                    <a:pt x="628" y="225"/>
                  </a:lnTo>
                  <a:lnTo>
                    <a:pt x="604" y="169"/>
                  </a:lnTo>
                  <a:lnTo>
                    <a:pt x="571" y="118"/>
                  </a:lnTo>
                  <a:lnTo>
                    <a:pt x="527" y="74"/>
                  </a:lnTo>
                  <a:lnTo>
                    <a:pt x="476" y="39"/>
                  </a:lnTo>
                  <a:lnTo>
                    <a:pt x="418" y="15"/>
                  </a:lnTo>
                  <a:lnTo>
                    <a:pt x="355" y="2"/>
                  </a:lnTo>
                  <a:lnTo>
                    <a:pt x="322" y="0"/>
                  </a:lnTo>
                  <a:close/>
                  <a:moveTo>
                    <a:pt x="447" y="121"/>
                  </a:moveTo>
                  <a:lnTo>
                    <a:pt x="447" y="388"/>
                  </a:lnTo>
                  <a:lnTo>
                    <a:pt x="196" y="513"/>
                  </a:lnTo>
                  <a:lnTo>
                    <a:pt x="196" y="246"/>
                  </a:lnTo>
                  <a:lnTo>
                    <a:pt x="447" y="121"/>
                  </a:lnTo>
                  <a:close/>
                  <a:moveTo>
                    <a:pt x="259" y="287"/>
                  </a:moveTo>
                  <a:lnTo>
                    <a:pt x="259" y="412"/>
                  </a:lnTo>
                  <a:lnTo>
                    <a:pt x="384" y="349"/>
                  </a:lnTo>
                  <a:lnTo>
                    <a:pt x="259" y="2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presentation_figure"/>
            <p:cNvSpPr>
              <a:spLocks noEditPoints="1"/>
            </p:cNvSpPr>
            <p:nvPr/>
          </p:nvSpPr>
          <p:spPr bwMode="auto">
            <a:xfrm>
              <a:off x="5422164" y="3433322"/>
              <a:ext cx="567914" cy="566151"/>
            </a:xfrm>
            <a:custGeom>
              <a:avLst/>
              <a:gdLst>
                <a:gd name="T0" fmla="*/ 289 w 642"/>
                <a:gd name="T1" fmla="*/ 2 h 643"/>
                <a:gd name="T2" fmla="*/ 168 w 642"/>
                <a:gd name="T3" fmla="*/ 39 h 643"/>
                <a:gd name="T4" fmla="*/ 73 w 642"/>
                <a:gd name="T5" fmla="*/ 118 h 643"/>
                <a:gd name="T6" fmla="*/ 14 w 642"/>
                <a:gd name="T7" fmla="*/ 227 h 643"/>
                <a:gd name="T8" fmla="*/ 0 w 642"/>
                <a:gd name="T9" fmla="*/ 322 h 643"/>
                <a:gd name="T10" fmla="*/ 14 w 642"/>
                <a:gd name="T11" fmla="*/ 418 h 643"/>
                <a:gd name="T12" fmla="*/ 73 w 642"/>
                <a:gd name="T13" fmla="*/ 528 h 643"/>
                <a:gd name="T14" fmla="*/ 168 w 642"/>
                <a:gd name="T15" fmla="*/ 606 h 643"/>
                <a:gd name="T16" fmla="*/ 289 w 642"/>
                <a:gd name="T17" fmla="*/ 643 h 643"/>
                <a:gd name="T18" fmla="*/ 355 w 642"/>
                <a:gd name="T19" fmla="*/ 643 h 643"/>
                <a:gd name="T20" fmla="*/ 475 w 642"/>
                <a:gd name="T21" fmla="*/ 606 h 643"/>
                <a:gd name="T22" fmla="*/ 570 w 642"/>
                <a:gd name="T23" fmla="*/ 528 h 643"/>
                <a:gd name="T24" fmla="*/ 629 w 642"/>
                <a:gd name="T25" fmla="*/ 418 h 643"/>
                <a:gd name="T26" fmla="*/ 642 w 642"/>
                <a:gd name="T27" fmla="*/ 322 h 643"/>
                <a:gd name="T28" fmla="*/ 629 w 642"/>
                <a:gd name="T29" fmla="*/ 227 h 643"/>
                <a:gd name="T30" fmla="*/ 570 w 642"/>
                <a:gd name="T31" fmla="*/ 118 h 643"/>
                <a:gd name="T32" fmla="*/ 475 w 642"/>
                <a:gd name="T33" fmla="*/ 39 h 643"/>
                <a:gd name="T34" fmla="*/ 355 w 642"/>
                <a:gd name="T35" fmla="*/ 2 h 643"/>
                <a:gd name="T36" fmla="*/ 152 w 642"/>
                <a:gd name="T37" fmla="*/ 161 h 643"/>
                <a:gd name="T38" fmla="*/ 504 w 642"/>
                <a:gd name="T39" fmla="*/ 163 h 643"/>
                <a:gd name="T40" fmla="*/ 522 w 642"/>
                <a:gd name="T41" fmla="*/ 180 h 643"/>
                <a:gd name="T42" fmla="*/ 523 w 642"/>
                <a:gd name="T43" fmla="*/ 425 h 643"/>
                <a:gd name="T44" fmla="*/ 514 w 642"/>
                <a:gd name="T45" fmla="*/ 447 h 643"/>
                <a:gd name="T46" fmla="*/ 490 w 642"/>
                <a:gd name="T47" fmla="*/ 459 h 643"/>
                <a:gd name="T48" fmla="*/ 375 w 642"/>
                <a:gd name="T49" fmla="*/ 467 h 643"/>
                <a:gd name="T50" fmla="*/ 382 w 642"/>
                <a:gd name="T51" fmla="*/ 483 h 643"/>
                <a:gd name="T52" fmla="*/ 388 w 642"/>
                <a:gd name="T53" fmla="*/ 496 h 643"/>
                <a:gd name="T54" fmla="*/ 388 w 642"/>
                <a:gd name="T55" fmla="*/ 504 h 643"/>
                <a:gd name="T56" fmla="*/ 380 w 642"/>
                <a:gd name="T57" fmla="*/ 512 h 643"/>
                <a:gd name="T58" fmla="*/ 268 w 642"/>
                <a:gd name="T59" fmla="*/ 512 h 643"/>
                <a:gd name="T60" fmla="*/ 258 w 642"/>
                <a:gd name="T61" fmla="*/ 508 h 643"/>
                <a:gd name="T62" fmla="*/ 253 w 642"/>
                <a:gd name="T63" fmla="*/ 499 h 643"/>
                <a:gd name="T64" fmla="*/ 257 w 642"/>
                <a:gd name="T65" fmla="*/ 489 h 643"/>
                <a:gd name="T66" fmla="*/ 263 w 642"/>
                <a:gd name="T67" fmla="*/ 475 h 643"/>
                <a:gd name="T68" fmla="*/ 268 w 642"/>
                <a:gd name="T69" fmla="*/ 459 h 643"/>
                <a:gd name="T70" fmla="*/ 139 w 642"/>
                <a:gd name="T71" fmla="*/ 457 h 643"/>
                <a:gd name="T72" fmla="*/ 120 w 642"/>
                <a:gd name="T73" fmla="*/ 438 h 643"/>
                <a:gd name="T74" fmla="*/ 118 w 642"/>
                <a:gd name="T75" fmla="*/ 195 h 643"/>
                <a:gd name="T76" fmla="*/ 128 w 642"/>
                <a:gd name="T77" fmla="*/ 171 h 643"/>
                <a:gd name="T78" fmla="*/ 152 w 642"/>
                <a:gd name="T79" fmla="*/ 161 h 643"/>
                <a:gd name="T80" fmla="*/ 149 w 642"/>
                <a:gd name="T81" fmla="*/ 189 h 643"/>
                <a:gd name="T82" fmla="*/ 146 w 642"/>
                <a:gd name="T83" fmla="*/ 192 h 643"/>
                <a:gd name="T84" fmla="*/ 146 w 642"/>
                <a:gd name="T85" fmla="*/ 370 h 643"/>
                <a:gd name="T86" fmla="*/ 147 w 642"/>
                <a:gd name="T87" fmla="*/ 375 h 643"/>
                <a:gd name="T88" fmla="*/ 152 w 642"/>
                <a:gd name="T89" fmla="*/ 377 h 643"/>
                <a:gd name="T90" fmla="*/ 493 w 642"/>
                <a:gd name="T91" fmla="*/ 377 h 643"/>
                <a:gd name="T92" fmla="*/ 496 w 642"/>
                <a:gd name="T93" fmla="*/ 373 h 643"/>
                <a:gd name="T94" fmla="*/ 498 w 642"/>
                <a:gd name="T95" fmla="*/ 195 h 643"/>
                <a:gd name="T96" fmla="*/ 494 w 642"/>
                <a:gd name="T97" fmla="*/ 190 h 643"/>
                <a:gd name="T98" fmla="*/ 490 w 642"/>
                <a:gd name="T99" fmla="*/ 1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2" h="643">
                  <a:moveTo>
                    <a:pt x="321" y="0"/>
                  </a:moveTo>
                  <a:lnTo>
                    <a:pt x="289" y="2"/>
                  </a:lnTo>
                  <a:lnTo>
                    <a:pt x="226" y="15"/>
                  </a:lnTo>
                  <a:lnTo>
                    <a:pt x="168" y="39"/>
                  </a:lnTo>
                  <a:lnTo>
                    <a:pt x="117" y="74"/>
                  </a:lnTo>
                  <a:lnTo>
                    <a:pt x="73" y="118"/>
                  </a:lnTo>
                  <a:lnTo>
                    <a:pt x="38" y="169"/>
                  </a:lnTo>
                  <a:lnTo>
                    <a:pt x="14" y="227"/>
                  </a:lnTo>
                  <a:lnTo>
                    <a:pt x="1" y="290"/>
                  </a:lnTo>
                  <a:lnTo>
                    <a:pt x="0" y="322"/>
                  </a:lnTo>
                  <a:lnTo>
                    <a:pt x="1" y="356"/>
                  </a:lnTo>
                  <a:lnTo>
                    <a:pt x="14" y="418"/>
                  </a:lnTo>
                  <a:lnTo>
                    <a:pt x="38" y="476"/>
                  </a:lnTo>
                  <a:lnTo>
                    <a:pt x="73" y="528"/>
                  </a:lnTo>
                  <a:lnTo>
                    <a:pt x="117" y="571"/>
                  </a:lnTo>
                  <a:lnTo>
                    <a:pt x="168" y="606"/>
                  </a:lnTo>
                  <a:lnTo>
                    <a:pt x="226" y="631"/>
                  </a:lnTo>
                  <a:lnTo>
                    <a:pt x="289" y="643"/>
                  </a:lnTo>
                  <a:lnTo>
                    <a:pt x="321" y="643"/>
                  </a:lnTo>
                  <a:lnTo>
                    <a:pt x="355" y="643"/>
                  </a:lnTo>
                  <a:lnTo>
                    <a:pt x="417" y="631"/>
                  </a:lnTo>
                  <a:lnTo>
                    <a:pt x="475" y="606"/>
                  </a:lnTo>
                  <a:lnTo>
                    <a:pt x="526" y="571"/>
                  </a:lnTo>
                  <a:lnTo>
                    <a:pt x="570" y="528"/>
                  </a:lnTo>
                  <a:lnTo>
                    <a:pt x="604" y="476"/>
                  </a:lnTo>
                  <a:lnTo>
                    <a:pt x="629" y="418"/>
                  </a:lnTo>
                  <a:lnTo>
                    <a:pt x="642" y="356"/>
                  </a:lnTo>
                  <a:lnTo>
                    <a:pt x="642" y="322"/>
                  </a:lnTo>
                  <a:lnTo>
                    <a:pt x="642" y="290"/>
                  </a:lnTo>
                  <a:lnTo>
                    <a:pt x="629" y="227"/>
                  </a:lnTo>
                  <a:lnTo>
                    <a:pt x="604" y="169"/>
                  </a:lnTo>
                  <a:lnTo>
                    <a:pt x="570" y="118"/>
                  </a:lnTo>
                  <a:lnTo>
                    <a:pt x="526" y="74"/>
                  </a:lnTo>
                  <a:lnTo>
                    <a:pt x="475" y="39"/>
                  </a:lnTo>
                  <a:lnTo>
                    <a:pt x="417" y="15"/>
                  </a:lnTo>
                  <a:lnTo>
                    <a:pt x="355" y="2"/>
                  </a:lnTo>
                  <a:lnTo>
                    <a:pt x="321" y="0"/>
                  </a:lnTo>
                  <a:close/>
                  <a:moveTo>
                    <a:pt x="152" y="161"/>
                  </a:moveTo>
                  <a:lnTo>
                    <a:pt x="490" y="161"/>
                  </a:lnTo>
                  <a:lnTo>
                    <a:pt x="504" y="163"/>
                  </a:lnTo>
                  <a:lnTo>
                    <a:pt x="514" y="171"/>
                  </a:lnTo>
                  <a:lnTo>
                    <a:pt x="522" y="180"/>
                  </a:lnTo>
                  <a:lnTo>
                    <a:pt x="523" y="195"/>
                  </a:lnTo>
                  <a:lnTo>
                    <a:pt x="523" y="425"/>
                  </a:lnTo>
                  <a:lnTo>
                    <a:pt x="522" y="438"/>
                  </a:lnTo>
                  <a:lnTo>
                    <a:pt x="514" y="447"/>
                  </a:lnTo>
                  <a:lnTo>
                    <a:pt x="504" y="457"/>
                  </a:lnTo>
                  <a:lnTo>
                    <a:pt x="490" y="459"/>
                  </a:lnTo>
                  <a:lnTo>
                    <a:pt x="375" y="459"/>
                  </a:lnTo>
                  <a:lnTo>
                    <a:pt x="375" y="467"/>
                  </a:lnTo>
                  <a:lnTo>
                    <a:pt x="379" y="475"/>
                  </a:lnTo>
                  <a:lnTo>
                    <a:pt x="382" y="483"/>
                  </a:lnTo>
                  <a:lnTo>
                    <a:pt x="385" y="489"/>
                  </a:lnTo>
                  <a:lnTo>
                    <a:pt x="388" y="496"/>
                  </a:lnTo>
                  <a:lnTo>
                    <a:pt x="388" y="499"/>
                  </a:lnTo>
                  <a:lnTo>
                    <a:pt x="388" y="504"/>
                  </a:lnTo>
                  <a:lnTo>
                    <a:pt x="385" y="508"/>
                  </a:lnTo>
                  <a:lnTo>
                    <a:pt x="380" y="512"/>
                  </a:lnTo>
                  <a:lnTo>
                    <a:pt x="375" y="512"/>
                  </a:lnTo>
                  <a:lnTo>
                    <a:pt x="268" y="512"/>
                  </a:lnTo>
                  <a:lnTo>
                    <a:pt x="261" y="512"/>
                  </a:lnTo>
                  <a:lnTo>
                    <a:pt x="258" y="508"/>
                  </a:lnTo>
                  <a:lnTo>
                    <a:pt x="255" y="504"/>
                  </a:lnTo>
                  <a:lnTo>
                    <a:pt x="253" y="499"/>
                  </a:lnTo>
                  <a:lnTo>
                    <a:pt x="255" y="496"/>
                  </a:lnTo>
                  <a:lnTo>
                    <a:pt x="257" y="489"/>
                  </a:lnTo>
                  <a:lnTo>
                    <a:pt x="260" y="483"/>
                  </a:lnTo>
                  <a:lnTo>
                    <a:pt x="263" y="475"/>
                  </a:lnTo>
                  <a:lnTo>
                    <a:pt x="266" y="467"/>
                  </a:lnTo>
                  <a:lnTo>
                    <a:pt x="268" y="459"/>
                  </a:lnTo>
                  <a:lnTo>
                    <a:pt x="152" y="459"/>
                  </a:lnTo>
                  <a:lnTo>
                    <a:pt x="139" y="457"/>
                  </a:lnTo>
                  <a:lnTo>
                    <a:pt x="128" y="447"/>
                  </a:lnTo>
                  <a:lnTo>
                    <a:pt x="120" y="438"/>
                  </a:lnTo>
                  <a:lnTo>
                    <a:pt x="118" y="425"/>
                  </a:lnTo>
                  <a:lnTo>
                    <a:pt x="118" y="195"/>
                  </a:lnTo>
                  <a:lnTo>
                    <a:pt x="120" y="180"/>
                  </a:lnTo>
                  <a:lnTo>
                    <a:pt x="128" y="171"/>
                  </a:lnTo>
                  <a:lnTo>
                    <a:pt x="139" y="163"/>
                  </a:lnTo>
                  <a:lnTo>
                    <a:pt x="152" y="161"/>
                  </a:lnTo>
                  <a:close/>
                  <a:moveTo>
                    <a:pt x="152" y="187"/>
                  </a:moveTo>
                  <a:lnTo>
                    <a:pt x="149" y="189"/>
                  </a:lnTo>
                  <a:lnTo>
                    <a:pt x="147" y="190"/>
                  </a:lnTo>
                  <a:lnTo>
                    <a:pt x="146" y="192"/>
                  </a:lnTo>
                  <a:lnTo>
                    <a:pt x="146" y="195"/>
                  </a:lnTo>
                  <a:lnTo>
                    <a:pt x="146" y="370"/>
                  </a:lnTo>
                  <a:lnTo>
                    <a:pt x="146" y="373"/>
                  </a:lnTo>
                  <a:lnTo>
                    <a:pt x="147" y="375"/>
                  </a:lnTo>
                  <a:lnTo>
                    <a:pt x="149" y="377"/>
                  </a:lnTo>
                  <a:lnTo>
                    <a:pt x="152" y="377"/>
                  </a:lnTo>
                  <a:lnTo>
                    <a:pt x="490" y="377"/>
                  </a:lnTo>
                  <a:lnTo>
                    <a:pt x="493" y="377"/>
                  </a:lnTo>
                  <a:lnTo>
                    <a:pt x="494" y="375"/>
                  </a:lnTo>
                  <a:lnTo>
                    <a:pt x="496" y="373"/>
                  </a:lnTo>
                  <a:lnTo>
                    <a:pt x="498" y="370"/>
                  </a:lnTo>
                  <a:lnTo>
                    <a:pt x="498" y="195"/>
                  </a:lnTo>
                  <a:lnTo>
                    <a:pt x="496" y="192"/>
                  </a:lnTo>
                  <a:lnTo>
                    <a:pt x="494" y="190"/>
                  </a:lnTo>
                  <a:lnTo>
                    <a:pt x="493" y="189"/>
                  </a:lnTo>
                  <a:lnTo>
                    <a:pt x="490" y="187"/>
                  </a:lnTo>
                  <a:lnTo>
                    <a:pt x="152" y="1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authoring-presentation"/>
            <p:cNvSpPr>
              <a:spLocks noChangeShapeType="1"/>
            </p:cNvSpPr>
            <p:nvPr/>
          </p:nvSpPr>
          <p:spPr bwMode="auto">
            <a:xfrm>
              <a:off x="4593220" y="1657267"/>
              <a:ext cx="1000023" cy="1756654"/>
            </a:xfrm>
            <a:prstGeom prst="line">
              <a:avLst/>
            </a:prstGeom>
            <a:noFill/>
            <a:ln w="34925">
              <a:solidFill>
                <a:srgbClr val="FFFFFF"/>
              </a:solidFill>
              <a:prstDash val="sysDash"/>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e-a-trans"/>
            <p:cNvSpPr>
              <a:spLocks/>
            </p:cNvSpPr>
            <p:nvPr/>
          </p:nvSpPr>
          <p:spPr bwMode="auto">
            <a:xfrm>
              <a:off x="2824220" y="1449149"/>
              <a:ext cx="1220487" cy="1971827"/>
            </a:xfrm>
            <a:custGeom>
              <a:avLst/>
              <a:gdLst>
                <a:gd name="T0" fmla="*/ 84 w 1383"/>
                <a:gd name="T1" fmla="*/ 2236 h 2236"/>
                <a:gd name="T2" fmla="*/ 60 w 1383"/>
                <a:gd name="T3" fmla="*/ 2146 h 2236"/>
                <a:gd name="T4" fmla="*/ 24 w 1383"/>
                <a:gd name="T5" fmla="*/ 1969 h 2236"/>
                <a:gd name="T6" fmla="*/ 5 w 1383"/>
                <a:gd name="T7" fmla="*/ 1794 h 2236"/>
                <a:gd name="T8" fmla="*/ 0 w 1383"/>
                <a:gd name="T9" fmla="*/ 1620 h 2236"/>
                <a:gd name="T10" fmla="*/ 13 w 1383"/>
                <a:gd name="T11" fmla="*/ 1451 h 2236"/>
                <a:gd name="T12" fmla="*/ 40 w 1383"/>
                <a:gd name="T13" fmla="*/ 1287 h 2236"/>
                <a:gd name="T14" fmla="*/ 85 w 1383"/>
                <a:gd name="T15" fmla="*/ 1127 h 2236"/>
                <a:gd name="T16" fmla="*/ 146 w 1383"/>
                <a:gd name="T17" fmla="*/ 974 h 2236"/>
                <a:gd name="T18" fmla="*/ 224 w 1383"/>
                <a:gd name="T19" fmla="*/ 826 h 2236"/>
                <a:gd name="T20" fmla="*/ 320 w 1383"/>
                <a:gd name="T21" fmla="*/ 685 h 2236"/>
                <a:gd name="T22" fmla="*/ 432 w 1383"/>
                <a:gd name="T23" fmla="*/ 553 h 2236"/>
                <a:gd name="T24" fmla="*/ 564 w 1383"/>
                <a:gd name="T25" fmla="*/ 429 h 2236"/>
                <a:gd name="T26" fmla="*/ 714 w 1383"/>
                <a:gd name="T27" fmla="*/ 315 h 2236"/>
                <a:gd name="T28" fmla="*/ 881 w 1383"/>
                <a:gd name="T29" fmla="*/ 210 h 2236"/>
                <a:gd name="T30" fmla="*/ 1067 w 1383"/>
                <a:gd name="T31" fmla="*/ 117 h 2236"/>
                <a:gd name="T32" fmla="*/ 1273 w 1383"/>
                <a:gd name="T33" fmla="*/ 35 h 2236"/>
                <a:gd name="T34" fmla="*/ 1383 w 1383"/>
                <a:gd name="T35" fmla="*/ 0 h 2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3" h="2236">
                  <a:moveTo>
                    <a:pt x="84" y="2236"/>
                  </a:moveTo>
                  <a:lnTo>
                    <a:pt x="60" y="2146"/>
                  </a:lnTo>
                  <a:lnTo>
                    <a:pt x="24" y="1969"/>
                  </a:lnTo>
                  <a:lnTo>
                    <a:pt x="5" y="1794"/>
                  </a:lnTo>
                  <a:lnTo>
                    <a:pt x="0" y="1620"/>
                  </a:lnTo>
                  <a:lnTo>
                    <a:pt x="13" y="1451"/>
                  </a:lnTo>
                  <a:lnTo>
                    <a:pt x="40" y="1287"/>
                  </a:lnTo>
                  <a:lnTo>
                    <a:pt x="85" y="1127"/>
                  </a:lnTo>
                  <a:lnTo>
                    <a:pt x="146" y="974"/>
                  </a:lnTo>
                  <a:lnTo>
                    <a:pt x="224" y="826"/>
                  </a:lnTo>
                  <a:lnTo>
                    <a:pt x="320" y="685"/>
                  </a:lnTo>
                  <a:lnTo>
                    <a:pt x="432" y="553"/>
                  </a:lnTo>
                  <a:lnTo>
                    <a:pt x="564" y="429"/>
                  </a:lnTo>
                  <a:lnTo>
                    <a:pt x="714" y="315"/>
                  </a:lnTo>
                  <a:lnTo>
                    <a:pt x="881" y="210"/>
                  </a:lnTo>
                  <a:lnTo>
                    <a:pt x="1067" y="117"/>
                  </a:lnTo>
                  <a:lnTo>
                    <a:pt x="1273" y="35"/>
                  </a:lnTo>
                  <a:lnTo>
                    <a:pt x="1383" y="0"/>
                  </a:lnTo>
                </a:path>
              </a:pathLst>
            </a:custGeom>
            <a:noFill/>
            <a:ln w="34925">
              <a:solidFill>
                <a:srgbClr val="FFFFFF"/>
              </a:solidFill>
              <a:prstDash val="solid"/>
              <a:round/>
              <a:headEnd/>
              <a:tailEnd type="triangle"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a-p-trans"/>
            <p:cNvSpPr>
              <a:spLocks/>
            </p:cNvSpPr>
            <p:nvPr/>
          </p:nvSpPr>
          <p:spPr bwMode="auto">
            <a:xfrm>
              <a:off x="4686697" y="1449149"/>
              <a:ext cx="1195795" cy="1947135"/>
            </a:xfrm>
            <a:custGeom>
              <a:avLst/>
              <a:gdLst>
                <a:gd name="T0" fmla="*/ 0 w 1358"/>
                <a:gd name="T1" fmla="*/ 0 h 2207"/>
                <a:gd name="T2" fmla="*/ 103 w 1358"/>
                <a:gd name="T3" fmla="*/ 30 h 2207"/>
                <a:gd name="T4" fmla="*/ 293 w 1358"/>
                <a:gd name="T5" fmla="*/ 101 h 2207"/>
                <a:gd name="T6" fmla="*/ 466 w 1358"/>
                <a:gd name="T7" fmla="*/ 183 h 2207"/>
                <a:gd name="T8" fmla="*/ 625 w 1358"/>
                <a:gd name="T9" fmla="*/ 276 h 2207"/>
                <a:gd name="T10" fmla="*/ 766 w 1358"/>
                <a:gd name="T11" fmla="*/ 379 h 2207"/>
                <a:gd name="T12" fmla="*/ 893 w 1358"/>
                <a:gd name="T13" fmla="*/ 493 h 2207"/>
                <a:gd name="T14" fmla="*/ 1004 w 1358"/>
                <a:gd name="T15" fmla="*/ 615 h 2207"/>
                <a:gd name="T16" fmla="*/ 1101 w 1358"/>
                <a:gd name="T17" fmla="*/ 747 h 2207"/>
                <a:gd name="T18" fmla="*/ 1181 w 1358"/>
                <a:gd name="T19" fmla="*/ 889 h 2207"/>
                <a:gd name="T20" fmla="*/ 1247 w 1358"/>
                <a:gd name="T21" fmla="*/ 1040 h 2207"/>
                <a:gd name="T22" fmla="*/ 1297 w 1358"/>
                <a:gd name="T23" fmla="*/ 1197 h 2207"/>
                <a:gd name="T24" fmla="*/ 1332 w 1358"/>
                <a:gd name="T25" fmla="*/ 1364 h 2207"/>
                <a:gd name="T26" fmla="*/ 1353 w 1358"/>
                <a:gd name="T27" fmla="*/ 1538 h 2207"/>
                <a:gd name="T28" fmla="*/ 1358 w 1358"/>
                <a:gd name="T29" fmla="*/ 1721 h 2207"/>
                <a:gd name="T30" fmla="*/ 1348 w 1358"/>
                <a:gd name="T31" fmla="*/ 1909 h 2207"/>
                <a:gd name="T32" fmla="*/ 1326 w 1358"/>
                <a:gd name="T33" fmla="*/ 2105 h 2207"/>
                <a:gd name="T34" fmla="*/ 1308 w 1358"/>
                <a:gd name="T35" fmla="*/ 2207 h 2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8" h="2207">
                  <a:moveTo>
                    <a:pt x="0" y="0"/>
                  </a:moveTo>
                  <a:lnTo>
                    <a:pt x="103" y="30"/>
                  </a:lnTo>
                  <a:lnTo>
                    <a:pt x="293" y="101"/>
                  </a:lnTo>
                  <a:lnTo>
                    <a:pt x="466" y="183"/>
                  </a:lnTo>
                  <a:lnTo>
                    <a:pt x="625" y="276"/>
                  </a:lnTo>
                  <a:lnTo>
                    <a:pt x="766" y="379"/>
                  </a:lnTo>
                  <a:lnTo>
                    <a:pt x="893" y="493"/>
                  </a:lnTo>
                  <a:lnTo>
                    <a:pt x="1004" y="615"/>
                  </a:lnTo>
                  <a:lnTo>
                    <a:pt x="1101" y="747"/>
                  </a:lnTo>
                  <a:lnTo>
                    <a:pt x="1181" y="889"/>
                  </a:lnTo>
                  <a:lnTo>
                    <a:pt x="1247" y="1040"/>
                  </a:lnTo>
                  <a:lnTo>
                    <a:pt x="1297" y="1197"/>
                  </a:lnTo>
                  <a:lnTo>
                    <a:pt x="1332" y="1364"/>
                  </a:lnTo>
                  <a:lnTo>
                    <a:pt x="1353" y="1538"/>
                  </a:lnTo>
                  <a:lnTo>
                    <a:pt x="1358" y="1721"/>
                  </a:lnTo>
                  <a:lnTo>
                    <a:pt x="1348" y="1909"/>
                  </a:lnTo>
                  <a:lnTo>
                    <a:pt x="1326" y="2105"/>
                  </a:lnTo>
                  <a:lnTo>
                    <a:pt x="1308" y="2207"/>
                  </a:lnTo>
                </a:path>
              </a:pathLst>
            </a:custGeom>
            <a:noFill/>
            <a:ln w="34925">
              <a:solidFill>
                <a:srgbClr val="FFFFFF"/>
              </a:solidFill>
              <a:prstDash val="solid"/>
              <a:round/>
              <a:headEnd/>
              <a:tailEnd type="triangle"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authoring"/>
            <p:cNvSpPr txBox="1"/>
            <p:nvPr/>
          </p:nvSpPr>
          <p:spPr>
            <a:xfrm>
              <a:off x="3563888" y="684301"/>
              <a:ext cx="1576072" cy="523220"/>
            </a:xfrm>
            <a:prstGeom prst="rect">
              <a:avLst/>
            </a:prstGeom>
            <a:noFill/>
          </p:spPr>
          <p:txBody>
            <a:bodyPr wrap="none" rtlCol="0">
              <a:spAutoFit/>
            </a:bodyPr>
            <a:lstStyle/>
            <a:p>
              <a:r>
                <a:rPr lang="en-US" sz="2800" dirty="0" smtClean="0">
                  <a:latin typeface="Yantramanav Light" panose="02000000000000000000" pitchFamily="2" charset="0"/>
                  <a:cs typeface="Yantramanav Light" panose="02000000000000000000" pitchFamily="2" charset="0"/>
                </a:rPr>
                <a:t>Authoring</a:t>
              </a:r>
              <a:endParaRPr lang="en-US" sz="2000" dirty="0">
                <a:latin typeface="Yantramanav Light" panose="02000000000000000000" pitchFamily="2" charset="0"/>
                <a:cs typeface="Yantramanav Light" panose="02000000000000000000" pitchFamily="2" charset="0"/>
              </a:endParaRPr>
            </a:p>
          </p:txBody>
        </p:sp>
        <p:sp>
          <p:nvSpPr>
            <p:cNvPr id="75" name="exploration"/>
            <p:cNvSpPr txBox="1"/>
            <p:nvPr/>
          </p:nvSpPr>
          <p:spPr>
            <a:xfrm>
              <a:off x="2209870" y="3927287"/>
              <a:ext cx="1786066" cy="523220"/>
            </a:xfrm>
            <a:prstGeom prst="rect">
              <a:avLst/>
            </a:prstGeom>
            <a:noFill/>
          </p:spPr>
          <p:txBody>
            <a:bodyPr wrap="none" rtlCol="0">
              <a:spAutoFit/>
            </a:bodyPr>
            <a:lstStyle/>
            <a:p>
              <a:r>
                <a:rPr lang="de-AT" sz="2800" dirty="0" smtClean="0">
                  <a:latin typeface="Yantramanav Light" panose="02000000000000000000" pitchFamily="2" charset="0"/>
                  <a:cs typeface="Yantramanav Light" panose="02000000000000000000" pitchFamily="2" charset="0"/>
                </a:rPr>
                <a:t>Exploration</a:t>
              </a:r>
              <a:endParaRPr lang="en-US" sz="2000" dirty="0">
                <a:latin typeface="Yantramanav Light" panose="02000000000000000000" pitchFamily="2" charset="0"/>
                <a:cs typeface="Yantramanav Light" panose="02000000000000000000" pitchFamily="2" charset="0"/>
              </a:endParaRPr>
            </a:p>
          </p:txBody>
        </p:sp>
        <p:sp>
          <p:nvSpPr>
            <p:cNvPr id="76" name="presentation"/>
            <p:cNvSpPr txBox="1"/>
            <p:nvPr/>
          </p:nvSpPr>
          <p:spPr>
            <a:xfrm>
              <a:off x="4737844" y="3923740"/>
              <a:ext cx="1994457" cy="523220"/>
            </a:xfrm>
            <a:prstGeom prst="rect">
              <a:avLst/>
            </a:prstGeom>
            <a:noFill/>
          </p:spPr>
          <p:txBody>
            <a:bodyPr wrap="none" rtlCol="0">
              <a:spAutoFit/>
            </a:bodyPr>
            <a:lstStyle/>
            <a:p>
              <a:r>
                <a:rPr lang="en-US" sz="2800" dirty="0" smtClean="0">
                  <a:latin typeface="Yantramanav Light" panose="02000000000000000000" pitchFamily="2" charset="0"/>
                  <a:cs typeface="Yantramanav Light" panose="02000000000000000000" pitchFamily="2" charset="0"/>
                </a:rPr>
                <a:t>Presentation</a:t>
              </a:r>
              <a:endParaRPr lang="en-US" sz="2000" dirty="0">
                <a:latin typeface="Yantramanav Light" panose="02000000000000000000" pitchFamily="2" charset="0"/>
                <a:cs typeface="Yantramanav Light" panose="02000000000000000000" pitchFamily="2" charset="0"/>
              </a:endParaRPr>
            </a:p>
          </p:txBody>
        </p:sp>
        <p:sp>
          <p:nvSpPr>
            <p:cNvPr id="77" name="finding"/>
            <p:cNvSpPr txBox="1"/>
            <p:nvPr/>
          </p:nvSpPr>
          <p:spPr>
            <a:xfrm>
              <a:off x="3586851" y="2803973"/>
              <a:ext cx="601447" cy="276999"/>
            </a:xfrm>
            <a:prstGeom prst="rect">
              <a:avLst/>
            </a:prstGeom>
            <a:noFill/>
          </p:spPr>
          <p:txBody>
            <a:bodyPr wrap="none" rtlCol="0">
              <a:spAutoFit/>
            </a:bodyPr>
            <a:lstStyle/>
            <a:p>
              <a:r>
                <a:rPr lang="en-US" sz="1200" dirty="0" smtClean="0">
                  <a:latin typeface="Yantramanav Light" panose="02000000000000000000" pitchFamily="2" charset="0"/>
                  <a:cs typeface="Yantramanav Light" panose="02000000000000000000" pitchFamily="2" charset="0"/>
                </a:rPr>
                <a:t>finding</a:t>
              </a:r>
              <a:endParaRPr lang="en-US" sz="1050" dirty="0">
                <a:latin typeface="Yantramanav Light" panose="02000000000000000000" pitchFamily="2" charset="0"/>
                <a:cs typeface="Yantramanav Light" panose="02000000000000000000" pitchFamily="2" charset="0"/>
              </a:endParaRPr>
            </a:p>
          </p:txBody>
        </p:sp>
        <p:sp>
          <p:nvSpPr>
            <p:cNvPr id="78" name="figure_video"/>
            <p:cNvSpPr txBox="1"/>
            <p:nvPr/>
          </p:nvSpPr>
          <p:spPr>
            <a:xfrm>
              <a:off x="4651413" y="2803973"/>
              <a:ext cx="534121" cy="461665"/>
            </a:xfrm>
            <a:prstGeom prst="rect">
              <a:avLst/>
            </a:prstGeom>
            <a:noFill/>
          </p:spPr>
          <p:txBody>
            <a:bodyPr wrap="none" rtlCol="0">
              <a:spAutoFit/>
            </a:bodyPr>
            <a:lstStyle/>
            <a:p>
              <a:r>
                <a:rPr lang="en-US" sz="1200" dirty="0">
                  <a:latin typeface="Yantramanav Light" panose="02000000000000000000" pitchFamily="2" charset="0"/>
                  <a:cs typeface="Yantramanav Light" panose="02000000000000000000" pitchFamily="2" charset="0"/>
                </a:rPr>
                <a:t>f</a:t>
              </a:r>
              <a:r>
                <a:rPr lang="en-US" sz="1200" dirty="0" smtClean="0">
                  <a:latin typeface="Yantramanav Light" panose="02000000000000000000" pitchFamily="2" charset="0"/>
                  <a:cs typeface="Yantramanav Light" panose="02000000000000000000" pitchFamily="2" charset="0"/>
                </a:rPr>
                <a:t>igure</a:t>
              </a:r>
            </a:p>
            <a:p>
              <a:r>
                <a:rPr lang="de-AT" sz="1200" dirty="0" err="1" smtClean="0">
                  <a:latin typeface="Yantramanav Light" panose="02000000000000000000" pitchFamily="2" charset="0"/>
                  <a:cs typeface="Yantramanav Light" panose="02000000000000000000" pitchFamily="2" charset="0"/>
                </a:rPr>
                <a:t>video</a:t>
              </a:r>
              <a:endParaRPr lang="en-US" sz="1050" dirty="0">
                <a:latin typeface="Yantramanav Light" panose="02000000000000000000" pitchFamily="2" charset="0"/>
                <a:cs typeface="Yantramanav Light" panose="02000000000000000000" pitchFamily="2" charset="0"/>
              </a:endParaRPr>
            </a:p>
          </p:txBody>
        </p:sp>
      </p:grpSp>
      <p:sp>
        <p:nvSpPr>
          <p:cNvPr id="19" name="Content Placeholder 2"/>
          <p:cNvSpPr>
            <a:spLocks noGrp="1"/>
          </p:cNvSpPr>
          <p:nvPr>
            <p:ph idx="1"/>
          </p:nvPr>
        </p:nvSpPr>
        <p:spPr>
          <a:xfrm>
            <a:off x="4502462" y="1136424"/>
            <a:ext cx="4762873" cy="3394473"/>
          </a:xfrm>
        </p:spPr>
        <p:txBody>
          <a:bodyPr/>
          <a:lstStyle/>
          <a:p>
            <a:pPr marL="0" indent="0">
              <a:buNone/>
            </a:pPr>
            <a:r>
              <a:rPr lang="de-AT" smtClean="0">
                <a:solidFill>
                  <a:srgbClr val="00B0F0"/>
                </a:solidFill>
              </a:rPr>
              <a:t>Issues</a:t>
            </a:r>
            <a:endParaRPr lang="en-US" smtClean="0">
              <a:solidFill>
                <a:srgbClr val="00B0F0"/>
              </a:solidFill>
            </a:endParaRPr>
          </a:p>
          <a:p>
            <a:r>
              <a:rPr lang="en-US" smtClean="0"/>
              <a:t>fraction/selection</a:t>
            </a:r>
            <a:r>
              <a:rPr lang="de-AT" smtClean="0"/>
              <a:t> of the </a:t>
            </a:r>
            <a:r>
              <a:rPr lang="en-US" smtClean="0"/>
              <a:t>exploration</a:t>
            </a:r>
            <a:r>
              <a:rPr lang="de-AT" smtClean="0"/>
              <a:t> </a:t>
            </a:r>
          </a:p>
          <a:p>
            <a:r>
              <a:rPr lang="de-AT" smtClean="0"/>
              <a:t>tell just the „good“ parts</a:t>
            </a:r>
          </a:p>
          <a:p>
            <a:r>
              <a:rPr lang="de-AT" smtClean="0"/>
              <a:t>no back link</a:t>
            </a:r>
            <a:endParaRPr lang="de-AT" dirty="0" smtClean="0"/>
          </a:p>
        </p:txBody>
      </p:sp>
      <p:grpSp>
        <p:nvGrpSpPr>
          <p:cNvPr id="5" name="quote_edison"/>
          <p:cNvGrpSpPr/>
          <p:nvPr/>
        </p:nvGrpSpPr>
        <p:grpSpPr>
          <a:xfrm>
            <a:off x="0" y="1"/>
            <a:ext cx="9180512" cy="5176710"/>
            <a:chOff x="0" y="1"/>
            <a:chExt cx="9180512" cy="5176710"/>
          </a:xfrm>
        </p:grpSpPr>
        <p:sp>
          <p:nvSpPr>
            <p:cNvPr id="20" name="Rechteck 19"/>
            <p:cNvSpPr/>
            <p:nvPr/>
          </p:nvSpPr>
          <p:spPr>
            <a:xfrm>
              <a:off x="0" y="1"/>
              <a:ext cx="9144000" cy="4443412"/>
            </a:xfrm>
            <a:prstGeom prst="rect">
              <a:avLst/>
            </a:prstGeom>
            <a:solidFill>
              <a:srgbClr val="000000">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txBox="1">
              <a:spLocks/>
            </p:cNvSpPr>
            <p:nvPr/>
          </p:nvSpPr>
          <p:spPr>
            <a:xfrm>
              <a:off x="2130413" y="1706839"/>
              <a:ext cx="3544446" cy="2088232"/>
            </a:xfrm>
            <a:prstGeom prst="rect">
              <a:avLst/>
            </a:prstGeom>
          </p:spPr>
          <p:txBody>
            <a:bodyPr vert="horz" lIns="81640" tIns="40820" rIns="81640" bIns="40820" rtlCol="0">
              <a:normAutofit/>
            </a:bodyPr>
            <a:lstStyle>
              <a:lvl1pPr marL="306149" indent="-306149" algn="l" defTabSz="816397" rtl="0" eaLnBrk="1" latinLnBrk="0" hangingPunct="1">
                <a:spcBef>
                  <a:spcPct val="20000"/>
                </a:spcBef>
                <a:buFont typeface="Arial" panose="020B0604020202020204" pitchFamily="34" charset="0"/>
                <a:buChar char="•"/>
                <a:defRPr sz="2900" kern="1200">
                  <a:solidFill>
                    <a:schemeClr val="tx1"/>
                  </a:solidFill>
                  <a:latin typeface="Yantramanav Thin" panose="02000000000000000000" pitchFamily="2" charset="0"/>
                  <a:ea typeface="+mn-ea"/>
                  <a:cs typeface="Yantramanav Thin" panose="02000000000000000000" pitchFamily="2" charset="0"/>
                </a:defRPr>
              </a:lvl1pPr>
              <a:lvl2pPr marL="663322" indent="-255124" algn="l" defTabSz="816397" rtl="0" eaLnBrk="1" latinLnBrk="0" hangingPunct="1">
                <a:spcBef>
                  <a:spcPct val="20000"/>
                </a:spcBef>
                <a:buFont typeface="Arial" panose="020B0604020202020204" pitchFamily="34" charset="0"/>
                <a:buChar char="–"/>
                <a:defRPr sz="2500" kern="1200">
                  <a:solidFill>
                    <a:schemeClr val="tx1"/>
                  </a:solidFill>
                  <a:latin typeface="Yantramanav Thin" panose="02000000000000000000" pitchFamily="2" charset="0"/>
                  <a:ea typeface="+mn-ea"/>
                  <a:cs typeface="Yantramanav Thin" panose="02000000000000000000" pitchFamily="2" charset="0"/>
                </a:defRPr>
              </a:lvl2pPr>
              <a:lvl3pPr marL="1020496" indent="-204099" algn="l" defTabSz="816397" rtl="0" eaLnBrk="1" latinLnBrk="0" hangingPunct="1">
                <a:spcBef>
                  <a:spcPct val="20000"/>
                </a:spcBef>
                <a:buFont typeface="Arial" panose="020B0604020202020204" pitchFamily="34" charset="0"/>
                <a:buChar char="•"/>
                <a:defRPr sz="2100" kern="1200">
                  <a:solidFill>
                    <a:schemeClr val="tx1"/>
                  </a:solidFill>
                  <a:latin typeface="Yantramanav Thin" panose="02000000000000000000" pitchFamily="2" charset="0"/>
                  <a:ea typeface="+mn-ea"/>
                  <a:cs typeface="Yantramanav Thin" panose="02000000000000000000" pitchFamily="2" charset="0"/>
                </a:defRPr>
              </a:lvl3pPr>
              <a:lvl4pPr marL="1428695"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4pPr>
              <a:lvl5pPr marL="1836893"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5pPr>
              <a:lvl6pPr marL="2245091"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653290"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061488"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469687"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lvl="1" indent="0">
                <a:buFont typeface="Arial" panose="020B0604020202020204" pitchFamily="34" charset="0"/>
                <a:buNone/>
              </a:pPr>
              <a:r>
                <a:rPr lang="de-AT" dirty="0" smtClean="0">
                  <a:latin typeface="Yantramanav" panose="02000000000000000000" pitchFamily="2" charset="0"/>
                  <a:cs typeface="Yantramanav" panose="02000000000000000000" pitchFamily="2" charset="0"/>
                  <a:sym typeface="Wingdings" panose="05000000000000000000" pitchFamily="2" charset="2"/>
                </a:rPr>
                <a:t>„</a:t>
              </a:r>
              <a:r>
                <a:rPr lang="en-US" dirty="0" smtClean="0">
                  <a:latin typeface="Yantramanav" panose="02000000000000000000" pitchFamily="2" charset="0"/>
                  <a:cs typeface="Yantramanav" panose="02000000000000000000" pitchFamily="2" charset="0"/>
                </a:rPr>
                <a:t>I have not failed. I've just found 10,000 ways that won't work”</a:t>
              </a:r>
              <a:endParaRPr lang="de-AT" dirty="0" smtClean="0">
                <a:latin typeface="Yantramanav" panose="02000000000000000000" pitchFamily="2" charset="0"/>
                <a:cs typeface="Yantramanav" panose="02000000000000000000" pitchFamily="2" charset="0"/>
              </a:endParaRPr>
            </a:p>
            <a:p>
              <a:pPr marL="357174" lvl="2" indent="0" algn="r">
                <a:buFont typeface="Arial" panose="020B0604020202020204" pitchFamily="34" charset="0"/>
                <a:buNone/>
              </a:pPr>
              <a:r>
                <a:rPr lang="de-AT" dirty="0" smtClean="0">
                  <a:latin typeface="Yantramanav" panose="02000000000000000000" pitchFamily="2" charset="0"/>
                  <a:cs typeface="Yantramanav" panose="02000000000000000000" pitchFamily="2" charset="0"/>
                  <a:sym typeface="Wingdings" panose="05000000000000000000" pitchFamily="2" charset="2"/>
                </a:rPr>
                <a:t>Thomas A. Edison</a:t>
              </a:r>
              <a:endParaRPr lang="de-AT" dirty="0">
                <a:latin typeface="Yantramanav" panose="02000000000000000000" pitchFamily="2" charset="0"/>
                <a:cs typeface="Yantramanav" panose="02000000000000000000" pitchFamily="2" charset="0"/>
                <a:sym typeface="Wingdings" panose="05000000000000000000" pitchFamily="2" charset="2"/>
              </a:endParaRPr>
            </a:p>
          </p:txBody>
        </p:sp>
        <p:sp>
          <p:nvSpPr>
            <p:cNvPr id="22" name="Rechteck 21"/>
            <p:cNvSpPr/>
            <p:nvPr/>
          </p:nvSpPr>
          <p:spPr>
            <a:xfrm>
              <a:off x="6660232" y="4961267"/>
              <a:ext cx="2520280" cy="215444"/>
            </a:xfrm>
            <a:prstGeom prst="rect">
              <a:avLst/>
            </a:prstGeom>
          </p:spPr>
          <p:txBody>
            <a:bodyPr vert="horz" wrap="square">
              <a:spAutoFit/>
            </a:bodyPr>
            <a:lstStyle/>
            <a:p>
              <a:r>
                <a:rPr lang="en-US" sz="800" dirty="0">
                  <a:latin typeface="Yantramanav Light" panose="02000000000000000000" pitchFamily="2" charset="0"/>
                  <a:cs typeface="Yantramanav Light" panose="02000000000000000000" pitchFamily="2" charset="0"/>
                </a:rPr>
                <a:t>https://en.wikipedia.org/wiki/File:Thomas_Edison2.jpg</a:t>
              </a:r>
            </a:p>
          </p:txBody>
        </p:sp>
        <p:pic>
          <p:nvPicPr>
            <p:cNvPr id="23" name="Grafik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1206" y="1507334"/>
              <a:ext cx="1651211" cy="2112423"/>
            </a:xfrm>
            <a:prstGeom prst="rect">
              <a:avLst/>
            </a:prstGeom>
          </p:spPr>
        </p:pic>
      </p:grpSp>
      <p:grpSp>
        <p:nvGrpSpPr>
          <p:cNvPr id="7" name="quote_repo"/>
          <p:cNvGrpSpPr/>
          <p:nvPr/>
        </p:nvGrpSpPr>
        <p:grpSpPr>
          <a:xfrm>
            <a:off x="0" y="-164554"/>
            <a:ext cx="9265335" cy="5225152"/>
            <a:chOff x="0" y="-164554"/>
            <a:chExt cx="9265335" cy="5225152"/>
          </a:xfrm>
        </p:grpSpPr>
        <p:sp>
          <p:nvSpPr>
            <p:cNvPr id="26" name="Rechteck 25"/>
            <p:cNvSpPr/>
            <p:nvPr/>
          </p:nvSpPr>
          <p:spPr>
            <a:xfrm>
              <a:off x="0" y="-164554"/>
              <a:ext cx="9265335" cy="4760367"/>
            </a:xfrm>
            <a:prstGeom prst="rect">
              <a:avLst/>
            </a:prstGeom>
            <a:solidFill>
              <a:srgbClr val="000000">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p:cNvSpPr txBox="1">
              <a:spLocks/>
            </p:cNvSpPr>
            <p:nvPr/>
          </p:nvSpPr>
          <p:spPr>
            <a:xfrm>
              <a:off x="5674859" y="4965667"/>
              <a:ext cx="3384376" cy="94931"/>
            </a:xfrm>
            <a:prstGeom prst="rect">
              <a:avLst/>
            </a:prstGeom>
          </p:spPr>
          <p:txBody>
            <a:bodyPr vert="horz" lIns="81640" tIns="40820" rIns="81640" bIns="40820" rtlCol="0">
              <a:noAutofit/>
            </a:bodyPr>
            <a:lstStyle>
              <a:lvl1pPr marL="306149" indent="-306149" algn="l" defTabSz="816397" rtl="0" eaLnBrk="1" latinLnBrk="0" hangingPunct="1">
                <a:spcBef>
                  <a:spcPct val="20000"/>
                </a:spcBef>
                <a:buFont typeface="Arial" panose="020B0604020202020204" pitchFamily="34" charset="0"/>
                <a:buChar char="•"/>
                <a:defRPr sz="2900" kern="1200">
                  <a:solidFill>
                    <a:schemeClr val="tx1"/>
                  </a:solidFill>
                  <a:latin typeface="Yantramanav Thin" panose="02000000000000000000" pitchFamily="2" charset="0"/>
                  <a:ea typeface="+mn-ea"/>
                  <a:cs typeface="Yantramanav Thin" panose="02000000000000000000" pitchFamily="2" charset="0"/>
                </a:defRPr>
              </a:lvl1pPr>
              <a:lvl2pPr marL="663322" indent="-255124" algn="l" defTabSz="816397" rtl="0" eaLnBrk="1" latinLnBrk="0" hangingPunct="1">
                <a:spcBef>
                  <a:spcPct val="20000"/>
                </a:spcBef>
                <a:buFont typeface="Arial" panose="020B0604020202020204" pitchFamily="34" charset="0"/>
                <a:buChar char="–"/>
                <a:defRPr sz="2500" kern="1200">
                  <a:solidFill>
                    <a:schemeClr val="tx1"/>
                  </a:solidFill>
                  <a:latin typeface="Yantramanav Thin" panose="02000000000000000000" pitchFamily="2" charset="0"/>
                  <a:ea typeface="+mn-ea"/>
                  <a:cs typeface="Yantramanav Thin" panose="02000000000000000000" pitchFamily="2" charset="0"/>
                </a:defRPr>
              </a:lvl2pPr>
              <a:lvl3pPr marL="1020496" indent="-204099" algn="l" defTabSz="816397" rtl="0" eaLnBrk="1" latinLnBrk="0" hangingPunct="1">
                <a:spcBef>
                  <a:spcPct val="20000"/>
                </a:spcBef>
                <a:buFont typeface="Arial" panose="020B0604020202020204" pitchFamily="34" charset="0"/>
                <a:buChar char="•"/>
                <a:defRPr sz="2100" kern="1200">
                  <a:solidFill>
                    <a:schemeClr val="tx1"/>
                  </a:solidFill>
                  <a:latin typeface="Yantramanav Thin" panose="02000000000000000000" pitchFamily="2" charset="0"/>
                  <a:ea typeface="+mn-ea"/>
                  <a:cs typeface="Yantramanav Thin" panose="02000000000000000000" pitchFamily="2" charset="0"/>
                </a:defRPr>
              </a:lvl3pPr>
              <a:lvl4pPr marL="1428695"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4pPr>
              <a:lvl5pPr marL="1836893"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5pPr>
              <a:lvl6pPr marL="2245091"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653290"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061488"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469687"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lvl="1" indent="0">
                <a:buNone/>
              </a:pPr>
              <a:r>
                <a:rPr lang="en-US" sz="800" dirty="0">
                  <a:latin typeface="Yantramanav Light" panose="02000000000000000000" pitchFamily="2" charset="0"/>
                  <a:cs typeface="Yantramanav Light" panose="02000000000000000000" pitchFamily="2" charset="0"/>
                </a:rPr>
                <a:t>J. Kaiser, “The Cancer Test,” Science, vol. 348, no. 6242, pp. 1411–1413, 2015.</a:t>
              </a:r>
              <a:endParaRPr lang="de-AT" sz="800" dirty="0">
                <a:latin typeface="Yantramanav Light" panose="02000000000000000000" pitchFamily="2" charset="0"/>
                <a:cs typeface="Yantramanav Light" panose="02000000000000000000" pitchFamily="2" charset="0"/>
                <a:sym typeface="Wingdings" panose="05000000000000000000" pitchFamily="2" charset="2"/>
              </a:endParaRP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551" y="555526"/>
              <a:ext cx="5740897" cy="4074513"/>
            </a:xfrm>
            <a:prstGeom prst="rect">
              <a:avLst/>
            </a:prstGeom>
          </p:spPr>
        </p:pic>
      </p:grpSp>
    </p:spTree>
    <p:extLst>
      <p:ext uri="{BB962C8B-B14F-4D97-AF65-F5344CB8AC3E}">
        <p14:creationId xmlns:p14="http://schemas.microsoft.com/office/powerpoint/2010/main" val="99757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11111E-6 -4.07407E-6 L -0.22517 0.00155 " pathEditMode="relative" rAng="0" ptsTypes="AA">
                                      <p:cBhvr>
                                        <p:cTn id="6" dur="1000" fill="hold"/>
                                        <p:tgtEl>
                                          <p:spTgt spid="4"/>
                                        </p:tgtEl>
                                        <p:attrNameLst>
                                          <p:attrName>ppt_x</p:attrName>
                                          <p:attrName>ppt_y</p:attrName>
                                        </p:attrNameLst>
                                      </p:cBhvr>
                                      <p:rCtr x="-11267" y="62"/>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46200" y="1887674"/>
            <a:ext cx="6769100" cy="1584325"/>
          </a:xfrm>
        </p:spPr>
        <p:txBody>
          <a:bodyPr>
            <a:noAutofit/>
          </a:bodyPr>
          <a:lstStyle/>
          <a:p>
            <a:pPr marL="0" indent="0">
              <a:lnSpc>
                <a:spcPct val="110000"/>
              </a:lnSpc>
              <a:spcBef>
                <a:spcPts val="0"/>
              </a:spcBef>
              <a:buNone/>
            </a:pPr>
            <a:r>
              <a:rPr lang="en-US" sz="2800" dirty="0" smtClean="0"/>
              <a:t>              </a:t>
            </a:r>
            <a:r>
              <a:rPr lang="en-US" sz="2800" dirty="0" smtClean="0">
                <a:solidFill>
                  <a:srgbClr val="00B0F0"/>
                </a:solidFill>
              </a:rPr>
              <a:t>continue</a:t>
            </a:r>
            <a:r>
              <a:rPr lang="en-US" sz="2800" dirty="0" smtClean="0"/>
              <a:t/>
            </a:r>
            <a:br>
              <a:rPr lang="en-US" sz="2800" dirty="0" smtClean="0"/>
            </a:br>
            <a:r>
              <a:rPr lang="en-US" sz="2800" dirty="0" smtClean="0"/>
              <a:t>How to </a:t>
            </a:r>
            <a:r>
              <a:rPr lang="en-US" sz="2800" dirty="0" smtClean="0">
                <a:solidFill>
                  <a:srgbClr val="00B0F0"/>
                </a:solidFill>
              </a:rPr>
              <a:t>reproduce</a:t>
            </a:r>
            <a:r>
              <a:rPr lang="en-US" sz="2800" dirty="0" smtClean="0"/>
              <a:t> the presented exploration?</a:t>
            </a:r>
          </a:p>
          <a:p>
            <a:pPr marL="0" indent="0">
              <a:buNone/>
            </a:pPr>
            <a:r>
              <a:rPr lang="en-US" sz="2800" dirty="0" smtClean="0"/>
              <a:t>                 </a:t>
            </a:r>
            <a:r>
              <a:rPr lang="en-US" sz="2800" dirty="0" smtClean="0">
                <a:solidFill>
                  <a:srgbClr val="00B0F0"/>
                </a:solidFill>
              </a:rPr>
              <a:t>alter</a:t>
            </a:r>
            <a:endParaRPr lang="en-US" sz="2800" dirty="0">
              <a:solidFill>
                <a:srgbClr val="00B0F0"/>
              </a:solidFill>
            </a:endParaRPr>
          </a:p>
        </p:txBody>
      </p:sp>
    </p:spTree>
    <p:extLst>
      <p:ext uri="{BB962C8B-B14F-4D97-AF65-F5344CB8AC3E}">
        <p14:creationId xmlns:p14="http://schemas.microsoft.com/office/powerpoint/2010/main" val="321511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187624" y="1923678"/>
            <a:ext cx="6768752" cy="1584176"/>
          </a:xfrm>
          <a:prstGeom prst="rect">
            <a:avLst/>
          </a:prstGeom>
        </p:spPr>
        <p:txBody>
          <a:bodyPr vert="horz" lIns="81640" tIns="40820" rIns="81640" bIns="40820" rtlCol="0">
            <a:normAutofit lnSpcReduction="10000"/>
          </a:bodyPr>
          <a:lstStyle>
            <a:lvl1pPr marL="306149" indent="-306149" algn="l" defTabSz="816397" rtl="0" eaLnBrk="1" latinLnBrk="0" hangingPunct="1">
              <a:spcBef>
                <a:spcPct val="20000"/>
              </a:spcBef>
              <a:buFont typeface="Arial" panose="020B0604020202020204" pitchFamily="34" charset="0"/>
              <a:buChar char="•"/>
              <a:defRPr sz="2900" kern="1200">
                <a:solidFill>
                  <a:schemeClr val="tx1"/>
                </a:solidFill>
                <a:latin typeface="Yantramanav Thin" panose="02000000000000000000" pitchFamily="2" charset="0"/>
                <a:ea typeface="+mn-ea"/>
                <a:cs typeface="Yantramanav Thin" panose="02000000000000000000" pitchFamily="2" charset="0"/>
              </a:defRPr>
            </a:lvl1pPr>
            <a:lvl2pPr marL="663322" indent="-255124" algn="l" defTabSz="816397" rtl="0" eaLnBrk="1" latinLnBrk="0" hangingPunct="1">
              <a:spcBef>
                <a:spcPct val="20000"/>
              </a:spcBef>
              <a:buFont typeface="Arial" panose="020B0604020202020204" pitchFamily="34" charset="0"/>
              <a:buChar char="–"/>
              <a:defRPr sz="2500" kern="1200">
                <a:solidFill>
                  <a:schemeClr val="tx1"/>
                </a:solidFill>
                <a:latin typeface="Yantramanav Thin" panose="02000000000000000000" pitchFamily="2" charset="0"/>
                <a:ea typeface="+mn-ea"/>
                <a:cs typeface="Yantramanav Thin" panose="02000000000000000000" pitchFamily="2" charset="0"/>
              </a:defRPr>
            </a:lvl2pPr>
            <a:lvl3pPr marL="1020496" indent="-204099" algn="l" defTabSz="816397" rtl="0" eaLnBrk="1" latinLnBrk="0" hangingPunct="1">
              <a:spcBef>
                <a:spcPct val="20000"/>
              </a:spcBef>
              <a:buFont typeface="Arial" panose="020B0604020202020204" pitchFamily="34" charset="0"/>
              <a:buChar char="•"/>
              <a:defRPr sz="2100" kern="1200">
                <a:solidFill>
                  <a:schemeClr val="tx1"/>
                </a:solidFill>
                <a:latin typeface="Yantramanav Thin" panose="02000000000000000000" pitchFamily="2" charset="0"/>
                <a:ea typeface="+mn-ea"/>
                <a:cs typeface="Yantramanav Thin" panose="02000000000000000000" pitchFamily="2" charset="0"/>
              </a:defRPr>
            </a:lvl3pPr>
            <a:lvl4pPr marL="1428695"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4pPr>
            <a:lvl5pPr marL="1836893" indent="-204099" algn="l" defTabSz="816397" rtl="0" eaLnBrk="1" latinLnBrk="0" hangingPunct="1">
              <a:spcBef>
                <a:spcPct val="20000"/>
              </a:spcBef>
              <a:buFont typeface="Arial" panose="020B0604020202020204" pitchFamily="34" charset="0"/>
              <a:buChar char="»"/>
              <a:defRPr sz="1900" kern="1200">
                <a:solidFill>
                  <a:schemeClr val="tx1"/>
                </a:solidFill>
                <a:latin typeface="Yantramanav Thin" panose="02000000000000000000" pitchFamily="2" charset="0"/>
                <a:ea typeface="+mn-ea"/>
                <a:cs typeface="Yantramanav Thin" panose="02000000000000000000" pitchFamily="2" charset="0"/>
              </a:defRPr>
            </a:lvl5pPr>
            <a:lvl6pPr marL="2245091"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653290"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061488"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469687" indent="-204099" algn="l" defTabSz="81639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3200" dirty="0" smtClean="0">
                <a:latin typeface="Yantramanav" panose="02000000000000000000" pitchFamily="2" charset="0"/>
                <a:cs typeface="Yantramanav" panose="02000000000000000000" pitchFamily="2" charset="0"/>
              </a:rPr>
              <a:t>How to go from </a:t>
            </a:r>
            <a:br>
              <a:rPr lang="en-US" sz="3200" dirty="0" smtClean="0">
                <a:latin typeface="Yantramanav" panose="02000000000000000000" pitchFamily="2" charset="0"/>
                <a:cs typeface="Yantramanav" panose="02000000000000000000" pitchFamily="2" charset="0"/>
              </a:rPr>
            </a:br>
            <a:r>
              <a:rPr lang="en-US" sz="3200" dirty="0" smtClean="0">
                <a:latin typeface="Yantramanav" panose="02000000000000000000" pitchFamily="2" charset="0"/>
                <a:cs typeface="Yantramanav" panose="02000000000000000000" pitchFamily="2" charset="0"/>
              </a:rPr>
              <a:t>visual exploration to storytelling </a:t>
            </a:r>
            <a:br>
              <a:rPr lang="en-US" sz="3200" dirty="0" smtClean="0">
                <a:latin typeface="Yantramanav" panose="02000000000000000000" pitchFamily="2" charset="0"/>
                <a:cs typeface="Yantramanav" panose="02000000000000000000" pitchFamily="2" charset="0"/>
              </a:rPr>
            </a:br>
            <a:r>
              <a:rPr lang="en-US" sz="3200" dirty="0" smtClean="0">
                <a:solidFill>
                  <a:srgbClr val="00B0F0"/>
                </a:solidFill>
                <a:latin typeface="Yantramanav" panose="02000000000000000000" pitchFamily="2" charset="0"/>
                <a:cs typeface="Yantramanav" panose="02000000000000000000" pitchFamily="2" charset="0"/>
              </a:rPr>
              <a:t>and back again</a:t>
            </a:r>
            <a:r>
              <a:rPr lang="en-US" sz="3200" dirty="0" smtClean="0">
                <a:latin typeface="Yantramanav" panose="02000000000000000000" pitchFamily="2" charset="0"/>
                <a:cs typeface="Yantramanav" panose="02000000000000000000" pitchFamily="2" charset="0"/>
              </a:rPr>
              <a:t>?</a:t>
            </a:r>
            <a:endParaRPr lang="en-US" sz="3200" dirty="0">
              <a:solidFill>
                <a:srgbClr val="00B0F0"/>
              </a:solidFill>
              <a:latin typeface="Yantramanav" panose="02000000000000000000" pitchFamily="2" charset="0"/>
              <a:cs typeface="Yantramanav" panose="02000000000000000000" pitchFamily="2" charset="0"/>
            </a:endParaRPr>
          </a:p>
        </p:txBody>
      </p:sp>
    </p:spTree>
    <p:extLst>
      <p:ext uri="{BB962C8B-B14F-4D97-AF65-F5344CB8AC3E}">
        <p14:creationId xmlns:p14="http://schemas.microsoft.com/office/powerpoint/2010/main" val="159446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57200" y="4762503"/>
            <a:ext cx="2895600" cy="273843"/>
          </a:xfrm>
          <a:prstGeom prst="rect">
            <a:avLst/>
          </a:prstGeom>
        </p:spPr>
        <p:txBody>
          <a:bodyPr/>
          <a:lstStyle/>
          <a:p>
            <a:r>
              <a:rPr lang="de-AT" smtClean="0"/>
              <a:t>Samuel Gratzl</a:t>
            </a:r>
            <a:endParaRPr lang="de-AT"/>
          </a:p>
        </p:txBody>
      </p:sp>
      <p:sp>
        <p:nvSpPr>
          <p:cNvPr id="5" name="Foliennummernplatzhalter 4"/>
          <p:cNvSpPr>
            <a:spLocks noGrp="1"/>
          </p:cNvSpPr>
          <p:nvPr>
            <p:ph type="sldNum" sz="quarter" idx="4"/>
          </p:nvPr>
        </p:nvSpPr>
        <p:spPr>
          <a:xfrm>
            <a:off x="6553200" y="4767264"/>
            <a:ext cx="2133600" cy="273843"/>
          </a:xfrm>
        </p:spPr>
        <p:txBody>
          <a:bodyPr/>
          <a:lstStyle/>
          <a:p>
            <a:fld id="{23E7C59B-2D79-4572-A72F-95D49BF03B51}" type="slidenum">
              <a:rPr lang="de-AT" smtClean="0"/>
              <a:t>9</a:t>
            </a:fld>
            <a:endParaRPr lang="de-AT"/>
          </a:p>
        </p:txBody>
      </p:sp>
      <p:pic>
        <p:nvPicPr>
          <p:cNvPr id="16" name="demo_ful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60" y="1503"/>
            <a:ext cx="9144000" cy="5141997"/>
          </a:xfrm>
        </p:spPr>
      </p:pic>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3"/>
            <a:ext cx="9144000" cy="5151902"/>
          </a:xfrm>
          <a:prstGeom prst="rect">
            <a:avLst/>
          </a:prstGeom>
        </p:spPr>
      </p:pic>
    </p:spTree>
    <p:extLst>
      <p:ext uri="{BB962C8B-B14F-4D97-AF65-F5344CB8AC3E}">
        <p14:creationId xmlns:p14="http://schemas.microsoft.com/office/powerpoint/2010/main" val="96394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076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6"/>
                </p:tgtEl>
              </p:cMediaNode>
            </p:video>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theme/theme1.xml><?xml version="1.0" encoding="utf-8"?>
<a:theme xmlns:a="http://schemas.openxmlformats.org/drawingml/2006/main" name="Office Theme">
  <a:themeElements>
    <a:clrScheme name="Benutzerdefiniert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2531</Words>
  <Application>Microsoft Office PowerPoint</Application>
  <PresentationFormat>Bildschirmpräsentation (16:9)</PresentationFormat>
  <Paragraphs>249</Paragraphs>
  <Slides>27</Slides>
  <Notes>26</Notes>
  <HiddenSlides>0</HiddenSlides>
  <MMClips>3</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27</vt:i4>
      </vt:variant>
    </vt:vector>
  </HeadingPairs>
  <TitlesOfParts>
    <vt:vector size="37" baseType="lpstr">
      <vt:lpstr>Source Sans Pro Black</vt:lpstr>
      <vt:lpstr>Yantramanav Thin</vt:lpstr>
      <vt:lpstr>Yantramanav</vt:lpstr>
      <vt:lpstr>Yantramanav Light</vt:lpstr>
      <vt:lpstr>Yantramanav Medium</vt:lpstr>
      <vt:lpstr>Arial</vt:lpstr>
      <vt:lpstr>Calibri</vt:lpstr>
      <vt:lpstr>Wingdings</vt:lpstr>
      <vt:lpstr>Yantramanav Black</vt:lpstr>
      <vt:lpstr>Office Theme</vt:lpstr>
      <vt:lpstr>From  Visual Exploration to Storytelling  and Back Again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Provenance Graph Recording</vt:lpstr>
      <vt:lpstr>Provenance Graph View</vt:lpstr>
      <vt:lpstr>PowerPoint-Präsentation</vt:lpstr>
      <vt:lpstr>Story Editor View</vt:lpstr>
      <vt:lpstr>PowerPoint-Präsentation</vt:lpstr>
      <vt:lpstr>Usage Scenarios</vt:lpstr>
      <vt:lpstr>Implementation</vt:lpstr>
      <vt:lpstr>PowerPoint-Präsentation</vt:lpstr>
      <vt:lpstr>PowerPoint-Präsentation</vt:lpstr>
      <vt:lpstr>Provenance Graph Analysis</vt:lpstr>
      <vt:lpstr>vistories.org</vt:lpstr>
      <vt:lpstr>PowerPoint-Präsentation</vt:lpstr>
      <vt:lpstr>From Visual Exploration to Storytelling and Back Again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AK113797</dc:creator>
  <cp:lastModifiedBy>sam</cp:lastModifiedBy>
  <cp:revision>154</cp:revision>
  <dcterms:created xsi:type="dcterms:W3CDTF">2016-05-24T14:12:56Z</dcterms:created>
  <dcterms:modified xsi:type="dcterms:W3CDTF">2016-06-10T06:15:53Z</dcterms:modified>
</cp:coreProperties>
</file>