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wdp" ContentType="image/vnd.ms-photo"/>
  <Default Extension="png" ContentType="image/png"/>
  <Default Extension="avi" ContentType="video/x-msvide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37.xml" ContentType="application/vnd.openxmlformats-officedocument.presentationml.notesSlide+xml"/>
  <Override PartName="/ppt/charts/chart3.xml" ContentType="application/vnd.openxmlformats-officedocument.drawingml.chart+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55"/>
  </p:notesMasterIdLst>
  <p:sldIdLst>
    <p:sldId id="256" r:id="rId2"/>
    <p:sldId id="516" r:id="rId3"/>
    <p:sldId id="487" r:id="rId4"/>
    <p:sldId id="490" r:id="rId5"/>
    <p:sldId id="493" r:id="rId6"/>
    <p:sldId id="496" r:id="rId7"/>
    <p:sldId id="494" r:id="rId8"/>
    <p:sldId id="507" r:id="rId9"/>
    <p:sldId id="515" r:id="rId10"/>
    <p:sldId id="499" r:id="rId11"/>
    <p:sldId id="520" r:id="rId12"/>
    <p:sldId id="519" r:id="rId13"/>
    <p:sldId id="531" r:id="rId14"/>
    <p:sldId id="524" r:id="rId15"/>
    <p:sldId id="522" r:id="rId16"/>
    <p:sldId id="500" r:id="rId17"/>
    <p:sldId id="501" r:id="rId18"/>
    <p:sldId id="502" r:id="rId19"/>
    <p:sldId id="503" r:id="rId20"/>
    <p:sldId id="504" r:id="rId21"/>
    <p:sldId id="505" r:id="rId22"/>
    <p:sldId id="506" r:id="rId23"/>
    <p:sldId id="530" r:id="rId24"/>
    <p:sldId id="550" r:id="rId25"/>
    <p:sldId id="518" r:id="rId26"/>
    <p:sldId id="527" r:id="rId27"/>
    <p:sldId id="551" r:id="rId28"/>
    <p:sldId id="466" r:id="rId29"/>
    <p:sldId id="554" r:id="rId30"/>
    <p:sldId id="553" r:id="rId31"/>
    <p:sldId id="552" r:id="rId32"/>
    <p:sldId id="555" r:id="rId33"/>
    <p:sldId id="556" r:id="rId34"/>
    <p:sldId id="557" r:id="rId35"/>
    <p:sldId id="558" r:id="rId36"/>
    <p:sldId id="559" r:id="rId37"/>
    <p:sldId id="560" r:id="rId38"/>
    <p:sldId id="561" r:id="rId39"/>
    <p:sldId id="562" r:id="rId40"/>
    <p:sldId id="563" r:id="rId41"/>
    <p:sldId id="564" r:id="rId42"/>
    <p:sldId id="565" r:id="rId43"/>
    <p:sldId id="566" r:id="rId44"/>
    <p:sldId id="567" r:id="rId45"/>
    <p:sldId id="568" r:id="rId46"/>
    <p:sldId id="569" r:id="rId47"/>
    <p:sldId id="570" r:id="rId48"/>
    <p:sldId id="571" r:id="rId49"/>
    <p:sldId id="572" r:id="rId50"/>
    <p:sldId id="573" r:id="rId51"/>
    <p:sldId id="574" r:id="rId52"/>
    <p:sldId id="575" r:id="rId53"/>
    <p:sldId id="576" r:id="rId54"/>
    <p:sldId id="577" r:id="rId55"/>
    <p:sldId id="578" r:id="rId56"/>
    <p:sldId id="579" r:id="rId57"/>
    <p:sldId id="580" r:id="rId58"/>
    <p:sldId id="581" r:id="rId59"/>
    <p:sldId id="582" r:id="rId60"/>
    <p:sldId id="583" r:id="rId61"/>
    <p:sldId id="584" r:id="rId62"/>
    <p:sldId id="585" r:id="rId63"/>
    <p:sldId id="586" r:id="rId64"/>
    <p:sldId id="587" r:id="rId65"/>
    <p:sldId id="588" r:id="rId66"/>
    <p:sldId id="589" r:id="rId67"/>
    <p:sldId id="590" r:id="rId68"/>
    <p:sldId id="591" r:id="rId69"/>
    <p:sldId id="592" r:id="rId70"/>
    <p:sldId id="593" r:id="rId71"/>
    <p:sldId id="594" r:id="rId72"/>
    <p:sldId id="595" r:id="rId73"/>
    <p:sldId id="596" r:id="rId74"/>
    <p:sldId id="597" r:id="rId75"/>
    <p:sldId id="598" r:id="rId76"/>
    <p:sldId id="599" r:id="rId77"/>
    <p:sldId id="600" r:id="rId78"/>
    <p:sldId id="601" r:id="rId79"/>
    <p:sldId id="602" r:id="rId80"/>
    <p:sldId id="603" r:id="rId81"/>
    <p:sldId id="604" r:id="rId82"/>
    <p:sldId id="605" r:id="rId83"/>
    <p:sldId id="606" r:id="rId84"/>
    <p:sldId id="607" r:id="rId85"/>
    <p:sldId id="608" r:id="rId86"/>
    <p:sldId id="609" r:id="rId87"/>
    <p:sldId id="610" r:id="rId88"/>
    <p:sldId id="611" r:id="rId89"/>
    <p:sldId id="612" r:id="rId90"/>
    <p:sldId id="613" r:id="rId91"/>
    <p:sldId id="614" r:id="rId92"/>
    <p:sldId id="615" r:id="rId93"/>
    <p:sldId id="616" r:id="rId94"/>
    <p:sldId id="617" r:id="rId95"/>
    <p:sldId id="618" r:id="rId96"/>
    <p:sldId id="619" r:id="rId97"/>
    <p:sldId id="620" r:id="rId98"/>
    <p:sldId id="621" r:id="rId99"/>
    <p:sldId id="622" r:id="rId100"/>
    <p:sldId id="623" r:id="rId101"/>
    <p:sldId id="624" r:id="rId102"/>
    <p:sldId id="625" r:id="rId103"/>
    <p:sldId id="626" r:id="rId104"/>
    <p:sldId id="627" r:id="rId105"/>
    <p:sldId id="628" r:id="rId106"/>
    <p:sldId id="629" r:id="rId107"/>
    <p:sldId id="630" r:id="rId108"/>
    <p:sldId id="631" r:id="rId109"/>
    <p:sldId id="632" r:id="rId110"/>
    <p:sldId id="633" r:id="rId111"/>
    <p:sldId id="634" r:id="rId112"/>
    <p:sldId id="635" r:id="rId113"/>
    <p:sldId id="636" r:id="rId114"/>
    <p:sldId id="637" r:id="rId115"/>
    <p:sldId id="638" r:id="rId116"/>
    <p:sldId id="639" r:id="rId117"/>
    <p:sldId id="640" r:id="rId118"/>
    <p:sldId id="641" r:id="rId119"/>
    <p:sldId id="642" r:id="rId120"/>
    <p:sldId id="643" r:id="rId121"/>
    <p:sldId id="644" r:id="rId122"/>
    <p:sldId id="645" r:id="rId123"/>
    <p:sldId id="646" r:id="rId124"/>
    <p:sldId id="647" r:id="rId125"/>
    <p:sldId id="648" r:id="rId126"/>
    <p:sldId id="649" r:id="rId127"/>
    <p:sldId id="650" r:id="rId128"/>
    <p:sldId id="651" r:id="rId129"/>
    <p:sldId id="652" r:id="rId130"/>
    <p:sldId id="653" r:id="rId131"/>
    <p:sldId id="654" r:id="rId132"/>
    <p:sldId id="655" r:id="rId133"/>
    <p:sldId id="656" r:id="rId134"/>
    <p:sldId id="657" r:id="rId135"/>
    <p:sldId id="658" r:id="rId136"/>
    <p:sldId id="659" r:id="rId137"/>
    <p:sldId id="660" r:id="rId138"/>
    <p:sldId id="661" r:id="rId139"/>
    <p:sldId id="662" r:id="rId140"/>
    <p:sldId id="663" r:id="rId141"/>
    <p:sldId id="664" r:id="rId142"/>
    <p:sldId id="665" r:id="rId143"/>
    <p:sldId id="666" r:id="rId144"/>
    <p:sldId id="667" r:id="rId145"/>
    <p:sldId id="668" r:id="rId146"/>
    <p:sldId id="669" r:id="rId147"/>
    <p:sldId id="670" r:id="rId148"/>
    <p:sldId id="671" r:id="rId149"/>
    <p:sldId id="672" r:id="rId150"/>
    <p:sldId id="673" r:id="rId151"/>
    <p:sldId id="674" r:id="rId152"/>
    <p:sldId id="675" r:id="rId153"/>
    <p:sldId id="676" r:id="rId154"/>
    <p:sldId id="677" r:id="rId155"/>
    <p:sldId id="678" r:id="rId156"/>
    <p:sldId id="679" r:id="rId157"/>
    <p:sldId id="680" r:id="rId158"/>
    <p:sldId id="681" r:id="rId159"/>
    <p:sldId id="682" r:id="rId160"/>
    <p:sldId id="683" r:id="rId161"/>
    <p:sldId id="684" r:id="rId162"/>
    <p:sldId id="685" r:id="rId163"/>
    <p:sldId id="686" r:id="rId164"/>
    <p:sldId id="687" r:id="rId165"/>
    <p:sldId id="688" r:id="rId166"/>
    <p:sldId id="689" r:id="rId167"/>
    <p:sldId id="690" r:id="rId168"/>
    <p:sldId id="691" r:id="rId169"/>
    <p:sldId id="692" r:id="rId170"/>
    <p:sldId id="693" r:id="rId171"/>
    <p:sldId id="694" r:id="rId172"/>
    <p:sldId id="695" r:id="rId173"/>
    <p:sldId id="696" r:id="rId174"/>
    <p:sldId id="697" r:id="rId175"/>
    <p:sldId id="698" r:id="rId176"/>
    <p:sldId id="699" r:id="rId177"/>
    <p:sldId id="700" r:id="rId178"/>
    <p:sldId id="701" r:id="rId179"/>
    <p:sldId id="702" r:id="rId180"/>
    <p:sldId id="703" r:id="rId181"/>
    <p:sldId id="704" r:id="rId182"/>
    <p:sldId id="705" r:id="rId183"/>
    <p:sldId id="706" r:id="rId184"/>
    <p:sldId id="707" r:id="rId185"/>
    <p:sldId id="708" r:id="rId186"/>
    <p:sldId id="709" r:id="rId187"/>
    <p:sldId id="710" r:id="rId188"/>
    <p:sldId id="711" r:id="rId189"/>
    <p:sldId id="712" r:id="rId190"/>
    <p:sldId id="713" r:id="rId191"/>
    <p:sldId id="714" r:id="rId192"/>
    <p:sldId id="715" r:id="rId193"/>
    <p:sldId id="716" r:id="rId194"/>
    <p:sldId id="717" r:id="rId195"/>
    <p:sldId id="718" r:id="rId196"/>
    <p:sldId id="719" r:id="rId197"/>
    <p:sldId id="720" r:id="rId198"/>
    <p:sldId id="721" r:id="rId199"/>
    <p:sldId id="722" r:id="rId200"/>
    <p:sldId id="723" r:id="rId201"/>
    <p:sldId id="724" r:id="rId202"/>
    <p:sldId id="725" r:id="rId203"/>
    <p:sldId id="726" r:id="rId204"/>
    <p:sldId id="727" r:id="rId205"/>
    <p:sldId id="728" r:id="rId206"/>
    <p:sldId id="729" r:id="rId207"/>
    <p:sldId id="730" r:id="rId208"/>
    <p:sldId id="731" r:id="rId209"/>
    <p:sldId id="732" r:id="rId210"/>
    <p:sldId id="733" r:id="rId211"/>
    <p:sldId id="734" r:id="rId212"/>
    <p:sldId id="735" r:id="rId213"/>
    <p:sldId id="736" r:id="rId214"/>
    <p:sldId id="737" r:id="rId215"/>
    <p:sldId id="738" r:id="rId216"/>
    <p:sldId id="739" r:id="rId217"/>
    <p:sldId id="740" r:id="rId218"/>
    <p:sldId id="741" r:id="rId219"/>
    <p:sldId id="742" r:id="rId220"/>
    <p:sldId id="743" r:id="rId221"/>
    <p:sldId id="744" r:id="rId222"/>
    <p:sldId id="745" r:id="rId223"/>
    <p:sldId id="746" r:id="rId224"/>
    <p:sldId id="747" r:id="rId225"/>
    <p:sldId id="748" r:id="rId226"/>
    <p:sldId id="749" r:id="rId227"/>
    <p:sldId id="750" r:id="rId228"/>
    <p:sldId id="751" r:id="rId229"/>
    <p:sldId id="752" r:id="rId230"/>
    <p:sldId id="753" r:id="rId231"/>
    <p:sldId id="754" r:id="rId232"/>
    <p:sldId id="755" r:id="rId233"/>
    <p:sldId id="756" r:id="rId234"/>
    <p:sldId id="757" r:id="rId235"/>
    <p:sldId id="758" r:id="rId236"/>
    <p:sldId id="759" r:id="rId237"/>
    <p:sldId id="760" r:id="rId238"/>
    <p:sldId id="761" r:id="rId239"/>
    <p:sldId id="762" r:id="rId240"/>
    <p:sldId id="763" r:id="rId241"/>
    <p:sldId id="764" r:id="rId242"/>
    <p:sldId id="765" r:id="rId243"/>
    <p:sldId id="766" r:id="rId244"/>
    <p:sldId id="767" r:id="rId245"/>
    <p:sldId id="768" r:id="rId246"/>
    <p:sldId id="769" r:id="rId247"/>
    <p:sldId id="770" r:id="rId248"/>
    <p:sldId id="771" r:id="rId249"/>
    <p:sldId id="772" r:id="rId250"/>
    <p:sldId id="773" r:id="rId251"/>
    <p:sldId id="774" r:id="rId252"/>
    <p:sldId id="775" r:id="rId253"/>
    <p:sldId id="776" r:id="rId25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5D55B343-ABDB-4275-9554-C22EA832C22B}">
          <p14:sldIdLst/>
        </p14:section>
        <p14:section name="Intro" id="{A9A20755-D07E-564F-94B3-69B7E64812AA}">
          <p14:sldIdLst>
            <p14:sldId id="256"/>
            <p14:sldId id="516"/>
            <p14:sldId id="487"/>
            <p14:sldId id="490"/>
            <p14:sldId id="493"/>
            <p14:sldId id="496"/>
            <p14:sldId id="494"/>
            <p14:sldId id="507"/>
            <p14:sldId id="515"/>
            <p14:sldId id="499"/>
            <p14:sldId id="520"/>
            <p14:sldId id="519"/>
            <p14:sldId id="531"/>
            <p14:sldId id="524"/>
            <p14:sldId id="522"/>
            <p14:sldId id="500"/>
            <p14:sldId id="501"/>
            <p14:sldId id="502"/>
            <p14:sldId id="503"/>
            <p14:sldId id="504"/>
            <p14:sldId id="505"/>
            <p14:sldId id="506"/>
            <p14:sldId id="530"/>
            <p14:sldId id="550"/>
            <p14:sldId id="518"/>
            <p14:sldId id="527"/>
            <p14:sldId id="551"/>
            <p14:sldId id="466"/>
            <p14:sldId id="554"/>
            <p14:sldId id="553"/>
            <p14:sldId id="552"/>
          </p14:sldIdLst>
        </p14:section>
        <p14:section name="Part I: What to Link" id="{4B0A7DE9-A799-9449-A3C6-155A31370FBE}">
          <p14:sldIdLst>
            <p14:sldId id="555"/>
            <p14:sldId id="556"/>
            <p14:sldId id="557"/>
            <p14:sldId id="558"/>
            <p14:sldId id="559"/>
            <p14:sldId id="560"/>
            <p14:sldId id="561"/>
            <p14:sldId id="562"/>
            <p14:sldId id="563"/>
            <p14:sldId id="564"/>
            <p14:sldId id="565"/>
            <p14:sldId id="566"/>
            <p14:sldId id="567"/>
            <p14:sldId id="568"/>
            <p14:sldId id="569"/>
            <p14:sldId id="570"/>
            <p14:sldId id="571"/>
            <p14:sldId id="572"/>
            <p14:sldId id="573"/>
            <p14:sldId id="574"/>
            <p14:sldId id="575"/>
            <p14:sldId id="576"/>
            <p14:sldId id="577"/>
            <p14:sldId id="578"/>
            <p14:sldId id="579"/>
            <p14:sldId id="580"/>
            <p14:sldId id="581"/>
            <p14:sldId id="582"/>
            <p14:sldId id="583"/>
            <p14:sldId id="584"/>
            <p14:sldId id="585"/>
            <p14:sldId id="586"/>
            <p14:sldId id="587"/>
            <p14:sldId id="588"/>
            <p14:sldId id="589"/>
            <p14:sldId id="590"/>
            <p14:sldId id="591"/>
            <p14:sldId id="592"/>
            <p14:sldId id="593"/>
            <p14:sldId id="594"/>
          </p14:sldIdLst>
        </p14:section>
        <p14:section name="Part II: How to Link" id="{F0746A79-5796-4645-BF82-63DC2797D4D8}">
          <p14:sldIdLst>
            <p14:sldId id="595"/>
            <p14:sldId id="596"/>
            <p14:sldId id="597"/>
            <p14:sldId id="598"/>
            <p14:sldId id="599"/>
            <p14:sldId id="600"/>
            <p14:sldId id="601"/>
            <p14:sldId id="602"/>
            <p14:sldId id="603"/>
            <p14:sldId id="604"/>
            <p14:sldId id="605"/>
            <p14:sldId id="606"/>
            <p14:sldId id="607"/>
            <p14:sldId id="608"/>
            <p14:sldId id="609"/>
            <p14:sldId id="610"/>
            <p14:sldId id="611"/>
            <p14:sldId id="612"/>
            <p14:sldId id="613"/>
            <p14:sldId id="614"/>
            <p14:sldId id="615"/>
            <p14:sldId id="616"/>
            <p14:sldId id="617"/>
            <p14:sldId id="618"/>
            <p14:sldId id="619"/>
            <p14:sldId id="620"/>
            <p14:sldId id="621"/>
            <p14:sldId id="622"/>
            <p14:sldId id="623"/>
            <p14:sldId id="624"/>
            <p14:sldId id="625"/>
            <p14:sldId id="626"/>
            <p14:sldId id="627"/>
            <p14:sldId id="628"/>
            <p14:sldId id="629"/>
            <p14:sldId id="630"/>
            <p14:sldId id="631"/>
            <p14:sldId id="632"/>
            <p14:sldId id="633"/>
            <p14:sldId id="634"/>
            <p14:sldId id="635"/>
            <p14:sldId id="636"/>
            <p14:sldId id="637"/>
            <p14:sldId id="638"/>
            <p14:sldId id="639"/>
            <p14:sldId id="640"/>
            <p14:sldId id="641"/>
            <p14:sldId id="642"/>
            <p14:sldId id="643"/>
            <p14:sldId id="644"/>
            <p14:sldId id="645"/>
            <p14:sldId id="646"/>
            <p14:sldId id="647"/>
            <p14:sldId id="648"/>
            <p14:sldId id="649"/>
            <p14:sldId id="650"/>
            <p14:sldId id="651"/>
            <p14:sldId id="652"/>
            <p14:sldId id="653"/>
            <p14:sldId id="654"/>
            <p14:sldId id="655"/>
            <p14:sldId id="656"/>
            <p14:sldId id="657"/>
            <p14:sldId id="658"/>
            <p14:sldId id="659"/>
            <p14:sldId id="660"/>
            <p14:sldId id="661"/>
            <p14:sldId id="662"/>
            <p14:sldId id="663"/>
            <p14:sldId id="664"/>
            <p14:sldId id="665"/>
            <p14:sldId id="666"/>
            <p14:sldId id="667"/>
            <p14:sldId id="668"/>
            <p14:sldId id="669"/>
            <p14:sldId id="670"/>
            <p14:sldId id="671"/>
            <p14:sldId id="672"/>
            <p14:sldId id="673"/>
            <p14:sldId id="674"/>
            <p14:sldId id="675"/>
            <p14:sldId id="676"/>
            <p14:sldId id="677"/>
            <p14:sldId id="678"/>
            <p14:sldId id="679"/>
            <p14:sldId id="680"/>
            <p14:sldId id="681"/>
          </p14:sldIdLst>
        </p14:section>
        <p14:section name="Part III: When to Link" id="{8E9AB489-1E4C-0345-814E-D50F773A835A}">
          <p14:sldIdLst>
            <p14:sldId id="682"/>
            <p14:sldId id="683"/>
            <p14:sldId id="684"/>
            <p14:sldId id="685"/>
            <p14:sldId id="686"/>
            <p14:sldId id="687"/>
            <p14:sldId id="688"/>
            <p14:sldId id="689"/>
            <p14:sldId id="690"/>
            <p14:sldId id="691"/>
            <p14:sldId id="692"/>
            <p14:sldId id="693"/>
            <p14:sldId id="694"/>
            <p14:sldId id="695"/>
            <p14:sldId id="696"/>
            <p14:sldId id="697"/>
            <p14:sldId id="698"/>
            <p14:sldId id="699"/>
            <p14:sldId id="700"/>
            <p14:sldId id="701"/>
            <p14:sldId id="702"/>
            <p14:sldId id="703"/>
            <p14:sldId id="704"/>
            <p14:sldId id="705"/>
            <p14:sldId id="706"/>
            <p14:sldId id="707"/>
            <p14:sldId id="708"/>
            <p14:sldId id="709"/>
            <p14:sldId id="710"/>
            <p14:sldId id="711"/>
            <p14:sldId id="712"/>
            <p14:sldId id="713"/>
            <p14:sldId id="714"/>
            <p14:sldId id="715"/>
            <p14:sldId id="716"/>
            <p14:sldId id="717"/>
            <p14:sldId id="718"/>
            <p14:sldId id="719"/>
            <p14:sldId id="720"/>
            <p14:sldId id="721"/>
            <p14:sldId id="722"/>
            <p14:sldId id="723"/>
            <p14:sldId id="724"/>
            <p14:sldId id="725"/>
            <p14:sldId id="726"/>
            <p14:sldId id="727"/>
            <p14:sldId id="728"/>
            <p14:sldId id="729"/>
            <p14:sldId id="730"/>
            <p14:sldId id="731"/>
            <p14:sldId id="732"/>
            <p14:sldId id="733"/>
            <p14:sldId id="734"/>
            <p14:sldId id="735"/>
            <p14:sldId id="736"/>
            <p14:sldId id="737"/>
            <p14:sldId id="738"/>
            <p14:sldId id="739"/>
            <p14:sldId id="740"/>
            <p14:sldId id="741"/>
            <p14:sldId id="742"/>
            <p14:sldId id="743"/>
            <p14:sldId id="744"/>
            <p14:sldId id="745"/>
            <p14:sldId id="746"/>
            <p14:sldId id="747"/>
            <p14:sldId id="748"/>
            <p14:sldId id="749"/>
            <p14:sldId id="750"/>
            <p14:sldId id="751"/>
            <p14:sldId id="752"/>
            <p14:sldId id="753"/>
            <p14:sldId id="754"/>
            <p14:sldId id="755"/>
            <p14:sldId id="756"/>
            <p14:sldId id="757"/>
            <p14:sldId id="758"/>
            <p14:sldId id="759"/>
            <p14:sldId id="760"/>
            <p14:sldId id="761"/>
            <p14:sldId id="762"/>
            <p14:sldId id="763"/>
            <p14:sldId id="764"/>
            <p14:sldId id="765"/>
            <p14:sldId id="766"/>
            <p14:sldId id="767"/>
            <p14:sldId id="768"/>
            <p14:sldId id="769"/>
            <p14:sldId id="770"/>
            <p14:sldId id="771"/>
            <p14:sldId id="772"/>
            <p14:sldId id="773"/>
            <p14:sldId id="774"/>
            <p14:sldId id="775"/>
            <p14:sldId id="7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650"/>
    <a:srgbClr val="00ACDC"/>
    <a:srgbClr val="636466"/>
    <a:srgbClr val="B8B8B8"/>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4"/>
    <p:restoredTop sz="81776" autoAdjust="0"/>
  </p:normalViewPr>
  <p:slideViewPr>
    <p:cSldViewPr>
      <p:cViewPr>
        <p:scale>
          <a:sx n="100" d="100"/>
          <a:sy n="100" d="100"/>
        </p:scale>
        <p:origin x="6144" y="236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173" Type="http://schemas.openxmlformats.org/officeDocument/2006/relationships/slide" Target="slides/slide172.xml"/><Relationship Id="rId174" Type="http://schemas.openxmlformats.org/officeDocument/2006/relationships/slide" Target="slides/slide173.xml"/><Relationship Id="rId175" Type="http://schemas.openxmlformats.org/officeDocument/2006/relationships/slide" Target="slides/slide174.xml"/><Relationship Id="rId176" Type="http://schemas.openxmlformats.org/officeDocument/2006/relationships/slide" Target="slides/slide175.xml"/><Relationship Id="rId177" Type="http://schemas.openxmlformats.org/officeDocument/2006/relationships/slide" Target="slides/slide176.xml"/><Relationship Id="rId178" Type="http://schemas.openxmlformats.org/officeDocument/2006/relationships/slide" Target="slides/slide177.xml"/><Relationship Id="rId179" Type="http://schemas.openxmlformats.org/officeDocument/2006/relationships/slide" Target="slides/slide17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200" Type="http://schemas.openxmlformats.org/officeDocument/2006/relationships/slide" Target="slides/slide199.xml"/><Relationship Id="rId201" Type="http://schemas.openxmlformats.org/officeDocument/2006/relationships/slide" Target="slides/slide200.xml"/><Relationship Id="rId202" Type="http://schemas.openxmlformats.org/officeDocument/2006/relationships/slide" Target="slides/slide201.xml"/><Relationship Id="rId203" Type="http://schemas.openxmlformats.org/officeDocument/2006/relationships/slide" Target="slides/slide202.xml"/><Relationship Id="rId204" Type="http://schemas.openxmlformats.org/officeDocument/2006/relationships/slide" Target="slides/slide203.xml"/><Relationship Id="rId205" Type="http://schemas.openxmlformats.org/officeDocument/2006/relationships/slide" Target="slides/slide204.xml"/><Relationship Id="rId206" Type="http://schemas.openxmlformats.org/officeDocument/2006/relationships/slide" Target="slides/slide205.xml"/><Relationship Id="rId207" Type="http://schemas.openxmlformats.org/officeDocument/2006/relationships/slide" Target="slides/slide206.xml"/><Relationship Id="rId208" Type="http://schemas.openxmlformats.org/officeDocument/2006/relationships/slide" Target="slides/slide207.xml"/><Relationship Id="rId209" Type="http://schemas.openxmlformats.org/officeDocument/2006/relationships/slide" Target="slides/slide20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80" Type="http://schemas.openxmlformats.org/officeDocument/2006/relationships/slide" Target="slides/slide179.xml"/><Relationship Id="rId181" Type="http://schemas.openxmlformats.org/officeDocument/2006/relationships/slide" Target="slides/slide180.xml"/><Relationship Id="rId182" Type="http://schemas.openxmlformats.org/officeDocument/2006/relationships/slide" Target="slides/slide181.xml"/><Relationship Id="rId183" Type="http://schemas.openxmlformats.org/officeDocument/2006/relationships/slide" Target="slides/slide182.xml"/><Relationship Id="rId184" Type="http://schemas.openxmlformats.org/officeDocument/2006/relationships/slide" Target="slides/slide183.xml"/><Relationship Id="rId185" Type="http://schemas.openxmlformats.org/officeDocument/2006/relationships/slide" Target="slides/slide184.xml"/><Relationship Id="rId186" Type="http://schemas.openxmlformats.org/officeDocument/2006/relationships/slide" Target="slides/slide185.xml"/><Relationship Id="rId187" Type="http://schemas.openxmlformats.org/officeDocument/2006/relationships/slide" Target="slides/slide186.xml"/><Relationship Id="rId188" Type="http://schemas.openxmlformats.org/officeDocument/2006/relationships/slide" Target="slides/slide187.xml"/><Relationship Id="rId189" Type="http://schemas.openxmlformats.org/officeDocument/2006/relationships/slide" Target="slides/slide18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210" Type="http://schemas.openxmlformats.org/officeDocument/2006/relationships/slide" Target="slides/slide209.xml"/><Relationship Id="rId211" Type="http://schemas.openxmlformats.org/officeDocument/2006/relationships/slide" Target="slides/slide210.xml"/><Relationship Id="rId212" Type="http://schemas.openxmlformats.org/officeDocument/2006/relationships/slide" Target="slides/slide211.xml"/><Relationship Id="rId213" Type="http://schemas.openxmlformats.org/officeDocument/2006/relationships/slide" Target="slides/slide212.xml"/><Relationship Id="rId214" Type="http://schemas.openxmlformats.org/officeDocument/2006/relationships/slide" Target="slides/slide213.xml"/><Relationship Id="rId215" Type="http://schemas.openxmlformats.org/officeDocument/2006/relationships/slide" Target="slides/slide214.xml"/><Relationship Id="rId216" Type="http://schemas.openxmlformats.org/officeDocument/2006/relationships/slide" Target="slides/slide215.xml"/><Relationship Id="rId217" Type="http://schemas.openxmlformats.org/officeDocument/2006/relationships/slide" Target="slides/slide216.xml"/><Relationship Id="rId218" Type="http://schemas.openxmlformats.org/officeDocument/2006/relationships/slide" Target="slides/slide217.xml"/><Relationship Id="rId219" Type="http://schemas.openxmlformats.org/officeDocument/2006/relationships/slide" Target="slides/slide21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90" Type="http://schemas.openxmlformats.org/officeDocument/2006/relationships/slide" Target="slides/slide189.xml"/><Relationship Id="rId191" Type="http://schemas.openxmlformats.org/officeDocument/2006/relationships/slide" Target="slides/slide190.xml"/><Relationship Id="rId192" Type="http://schemas.openxmlformats.org/officeDocument/2006/relationships/slide" Target="slides/slide191.xml"/><Relationship Id="rId193" Type="http://schemas.openxmlformats.org/officeDocument/2006/relationships/slide" Target="slides/slide192.xml"/><Relationship Id="rId194" Type="http://schemas.openxmlformats.org/officeDocument/2006/relationships/slide" Target="slides/slide193.xml"/><Relationship Id="rId195" Type="http://schemas.openxmlformats.org/officeDocument/2006/relationships/slide" Target="slides/slide194.xml"/><Relationship Id="rId196" Type="http://schemas.openxmlformats.org/officeDocument/2006/relationships/slide" Target="slides/slide195.xml"/><Relationship Id="rId197" Type="http://schemas.openxmlformats.org/officeDocument/2006/relationships/slide" Target="slides/slide196.xml"/><Relationship Id="rId198" Type="http://schemas.openxmlformats.org/officeDocument/2006/relationships/slide" Target="slides/slide197.xml"/><Relationship Id="rId199" Type="http://schemas.openxmlformats.org/officeDocument/2006/relationships/slide" Target="slides/slide19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220" Type="http://schemas.openxmlformats.org/officeDocument/2006/relationships/slide" Target="slides/slide219.xml"/><Relationship Id="rId221" Type="http://schemas.openxmlformats.org/officeDocument/2006/relationships/slide" Target="slides/slide220.xml"/><Relationship Id="rId222" Type="http://schemas.openxmlformats.org/officeDocument/2006/relationships/slide" Target="slides/slide221.xml"/><Relationship Id="rId223" Type="http://schemas.openxmlformats.org/officeDocument/2006/relationships/slide" Target="slides/slide222.xml"/><Relationship Id="rId224" Type="http://schemas.openxmlformats.org/officeDocument/2006/relationships/slide" Target="slides/slide223.xml"/><Relationship Id="rId225" Type="http://schemas.openxmlformats.org/officeDocument/2006/relationships/slide" Target="slides/slide224.xml"/><Relationship Id="rId226" Type="http://schemas.openxmlformats.org/officeDocument/2006/relationships/slide" Target="slides/slide225.xml"/><Relationship Id="rId227" Type="http://schemas.openxmlformats.org/officeDocument/2006/relationships/slide" Target="slides/slide226.xml"/><Relationship Id="rId228" Type="http://schemas.openxmlformats.org/officeDocument/2006/relationships/slide" Target="slides/slide227.xml"/><Relationship Id="rId229" Type="http://schemas.openxmlformats.org/officeDocument/2006/relationships/slide" Target="slides/slide228.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40" Type="http://schemas.openxmlformats.org/officeDocument/2006/relationships/slide" Target="slides/slide139.xml"/><Relationship Id="rId141" Type="http://schemas.openxmlformats.org/officeDocument/2006/relationships/slide" Target="slides/slide140.xml"/><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230" Type="http://schemas.openxmlformats.org/officeDocument/2006/relationships/slide" Target="slides/slide229.xml"/><Relationship Id="rId231" Type="http://schemas.openxmlformats.org/officeDocument/2006/relationships/slide" Target="slides/slide230.xml"/><Relationship Id="rId232" Type="http://schemas.openxmlformats.org/officeDocument/2006/relationships/slide" Target="slides/slide231.xml"/><Relationship Id="rId233" Type="http://schemas.openxmlformats.org/officeDocument/2006/relationships/slide" Target="slides/slide232.xml"/><Relationship Id="rId234" Type="http://schemas.openxmlformats.org/officeDocument/2006/relationships/slide" Target="slides/slide233.xml"/><Relationship Id="rId235" Type="http://schemas.openxmlformats.org/officeDocument/2006/relationships/slide" Target="slides/slide234.xml"/><Relationship Id="rId236" Type="http://schemas.openxmlformats.org/officeDocument/2006/relationships/slide" Target="slides/slide235.xml"/><Relationship Id="rId237" Type="http://schemas.openxmlformats.org/officeDocument/2006/relationships/slide" Target="slides/slide236.xml"/><Relationship Id="rId238" Type="http://schemas.openxmlformats.org/officeDocument/2006/relationships/slide" Target="slides/slide237.xml"/><Relationship Id="rId239" Type="http://schemas.openxmlformats.org/officeDocument/2006/relationships/slide" Target="slides/slide2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240" Type="http://schemas.openxmlformats.org/officeDocument/2006/relationships/slide" Target="slides/slide239.xml"/><Relationship Id="rId241" Type="http://schemas.openxmlformats.org/officeDocument/2006/relationships/slide" Target="slides/slide240.xml"/><Relationship Id="rId242" Type="http://schemas.openxmlformats.org/officeDocument/2006/relationships/slide" Target="slides/slide241.xml"/><Relationship Id="rId243" Type="http://schemas.openxmlformats.org/officeDocument/2006/relationships/slide" Target="slides/slide242.xml"/><Relationship Id="rId244" Type="http://schemas.openxmlformats.org/officeDocument/2006/relationships/slide" Target="slides/slide243.xml"/><Relationship Id="rId245" Type="http://schemas.openxmlformats.org/officeDocument/2006/relationships/slide" Target="slides/slide244.xml"/><Relationship Id="rId246" Type="http://schemas.openxmlformats.org/officeDocument/2006/relationships/slide" Target="slides/slide245.xml"/><Relationship Id="rId247" Type="http://schemas.openxmlformats.org/officeDocument/2006/relationships/slide" Target="slides/slide246.xml"/><Relationship Id="rId248" Type="http://schemas.openxmlformats.org/officeDocument/2006/relationships/slide" Target="slides/slide247.xml"/><Relationship Id="rId249" Type="http://schemas.openxmlformats.org/officeDocument/2006/relationships/slide" Target="slides/slide2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250" Type="http://schemas.openxmlformats.org/officeDocument/2006/relationships/slide" Target="slides/slide249.xml"/><Relationship Id="rId251" Type="http://schemas.openxmlformats.org/officeDocument/2006/relationships/slide" Target="slides/slide250.xml"/><Relationship Id="rId252" Type="http://schemas.openxmlformats.org/officeDocument/2006/relationships/slide" Target="slides/slide251.xml"/><Relationship Id="rId253" Type="http://schemas.openxmlformats.org/officeDocument/2006/relationships/slide" Target="slides/slide252.xml"/><Relationship Id="rId254" Type="http://schemas.openxmlformats.org/officeDocument/2006/relationships/slide" Target="slides/slide253.xml"/><Relationship Id="rId255" Type="http://schemas.openxmlformats.org/officeDocument/2006/relationships/notesMaster" Target="notesMasters/notesMaster1.xml"/><Relationship Id="rId256" Type="http://schemas.openxmlformats.org/officeDocument/2006/relationships/presProps" Target="presProps.xml"/><Relationship Id="rId257" Type="http://schemas.openxmlformats.org/officeDocument/2006/relationships/viewProps" Target="viewProps.xml"/><Relationship Id="rId258" Type="http://schemas.openxmlformats.org/officeDocument/2006/relationships/theme" Target="theme/theme1.xml"/><Relationship Id="rId259" Type="http://schemas.openxmlformats.org/officeDocument/2006/relationships/tableStyles" Target="tableStyles.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s>
</file>

<file path=ppt/charts/_rels/chart1.xml.rels><?xml version="1.0" encoding="UTF-8" standalone="yes"?>
<Relationships xmlns="http://schemas.openxmlformats.org/package/2006/relationships"><Relationship Id="rId1" Type="http://schemas.openxmlformats.org/officeDocument/2006/relationships/oleObject" Target="file:////D:\TUG\icg_1\linksrouting_paper\userstudy\results\correctnessResults.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D:\TUG\icg_1\linksrouting_paper\userstudy\results\correctnessResults.xls"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D:\TUG\icg_1\linksrouting_paper\userstudy\results\correctnessResults.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200">
                <a:latin typeface="+mn-lt"/>
              </a:defRPr>
            </a:pPr>
            <a:r>
              <a:rPr lang="de-AT" sz="2200" dirty="0" err="1">
                <a:latin typeface="+mn-lt"/>
              </a:rPr>
              <a:t>Average</a:t>
            </a:r>
            <a:r>
              <a:rPr lang="de-AT" sz="2200" baseline="0" dirty="0">
                <a:latin typeface="+mn-lt"/>
              </a:rPr>
              <a:t> </a:t>
            </a:r>
            <a:r>
              <a:rPr lang="de-AT" sz="2200" baseline="0" dirty="0" err="1">
                <a:latin typeface="+mn-lt"/>
              </a:rPr>
              <a:t>Search</a:t>
            </a:r>
            <a:r>
              <a:rPr lang="de-AT" sz="2200" baseline="0" dirty="0">
                <a:latin typeface="+mn-lt"/>
              </a:rPr>
              <a:t> </a:t>
            </a:r>
            <a:r>
              <a:rPr lang="de-AT" sz="2200" baseline="0" dirty="0" smtClean="0">
                <a:latin typeface="+mn-lt"/>
              </a:rPr>
              <a:t>Time</a:t>
            </a:r>
            <a:endParaRPr lang="de-AT" sz="2200" dirty="0">
              <a:latin typeface="+mn-lt"/>
            </a:endParaRPr>
          </a:p>
        </c:rich>
      </c:tx>
      <c:layout>
        <c:manualLayout>
          <c:xMode val="edge"/>
          <c:yMode val="edge"/>
          <c:x val="0.217946798181845"/>
          <c:y val="0.0329142721515792"/>
        </c:manualLayout>
      </c:layout>
      <c:overlay val="1"/>
    </c:title>
    <c:autoTitleDeleted val="0"/>
    <c:plotArea>
      <c:layout>
        <c:manualLayout>
          <c:layoutTarget val="inner"/>
          <c:xMode val="edge"/>
          <c:yMode val="edge"/>
          <c:x val="0.195025431956836"/>
          <c:y val="0.180337285756129"/>
          <c:w val="0.778157197509456"/>
          <c:h val="0.719013123121"/>
        </c:manualLayout>
      </c:layout>
      <c:barChart>
        <c:barDir val="col"/>
        <c:grouping val="clustered"/>
        <c:varyColors val="0"/>
        <c:ser>
          <c:idx val="0"/>
          <c:order val="0"/>
          <c:tx>
            <c:strRef>
              <c:f>Performance!$AB$5</c:f>
              <c:strCache>
                <c:ptCount val="1"/>
                <c:pt idx="0">
                  <c:v>H</c:v>
                </c:pt>
              </c:strCache>
            </c:strRef>
          </c:tx>
          <c:spPr>
            <a:solidFill>
              <a:srgbClr val="FFC000"/>
            </a:solidFill>
            <a:ln w="12700">
              <a:solidFill>
                <a:srgbClr val="000000"/>
              </a:solidFill>
              <a:prstDash val="solid"/>
            </a:ln>
          </c:spPr>
          <c:invertIfNegative val="0"/>
          <c:errBars>
            <c:errBarType val="both"/>
            <c:errValType val="cust"/>
            <c:noEndCap val="0"/>
            <c:plus>
              <c:numRef>
                <c:f>Performance!$AB$30</c:f>
                <c:numCache>
                  <c:formatCode>General</c:formatCode>
                  <c:ptCount val="1"/>
                  <c:pt idx="0">
                    <c:v>214.0173933246862</c:v>
                  </c:pt>
                </c:numCache>
              </c:numRef>
            </c:plus>
            <c:minus>
              <c:numRef>
                <c:f>Performance!$AB$30</c:f>
                <c:numCache>
                  <c:formatCode>General</c:formatCode>
                  <c:ptCount val="1"/>
                  <c:pt idx="0">
                    <c:v>214.0173933246862</c:v>
                  </c:pt>
                </c:numCache>
              </c:numRef>
            </c:minus>
            <c:spPr>
              <a:ln w="12700">
                <a:solidFill>
                  <a:srgbClr val="000000"/>
                </a:solidFill>
                <a:prstDash val="solid"/>
              </a:ln>
            </c:spPr>
          </c:errBars>
          <c:val>
            <c:numRef>
              <c:f>Performance!$AB$27</c:f>
              <c:numCache>
                <c:formatCode>General</c:formatCode>
                <c:ptCount val="1"/>
                <c:pt idx="0">
                  <c:v>4897.01259920635</c:v>
                </c:pt>
              </c:numCache>
            </c:numRef>
          </c:val>
        </c:ser>
        <c:ser>
          <c:idx val="1"/>
          <c:order val="1"/>
          <c:tx>
            <c:strRef>
              <c:f>Performance!$AC$5</c:f>
              <c:strCache>
                <c:ptCount val="1"/>
                <c:pt idx="0">
                  <c:v>L</c:v>
                </c:pt>
              </c:strCache>
            </c:strRef>
          </c:tx>
          <c:spPr>
            <a:solidFill>
              <a:srgbClr val="00ACDC"/>
            </a:solidFill>
            <a:ln w="12700">
              <a:solidFill>
                <a:srgbClr val="000000"/>
              </a:solidFill>
              <a:prstDash val="solid"/>
            </a:ln>
          </c:spPr>
          <c:invertIfNegative val="0"/>
          <c:errBars>
            <c:errBarType val="both"/>
            <c:errValType val="cust"/>
            <c:noEndCap val="0"/>
            <c:plus>
              <c:numRef>
                <c:f>Performance!$AC$30</c:f>
                <c:numCache>
                  <c:formatCode>General</c:formatCode>
                  <c:ptCount val="1"/>
                  <c:pt idx="0">
                    <c:v>163.2796496144545</c:v>
                  </c:pt>
                </c:numCache>
              </c:numRef>
            </c:plus>
            <c:minus>
              <c:numRef>
                <c:f>Performance!$AC$30</c:f>
                <c:numCache>
                  <c:formatCode>General</c:formatCode>
                  <c:ptCount val="1"/>
                  <c:pt idx="0">
                    <c:v>163.2796496144545</c:v>
                  </c:pt>
                </c:numCache>
              </c:numRef>
            </c:minus>
            <c:spPr>
              <a:ln w="12700">
                <a:solidFill>
                  <a:srgbClr val="000000"/>
                </a:solidFill>
                <a:prstDash val="solid"/>
              </a:ln>
            </c:spPr>
          </c:errBars>
          <c:val>
            <c:numRef>
              <c:f>Performance!$AC$27</c:f>
              <c:numCache>
                <c:formatCode>General</c:formatCode>
                <c:ptCount val="1"/>
                <c:pt idx="0">
                  <c:v>4175.725694444445</c:v>
                </c:pt>
              </c:numCache>
            </c:numRef>
          </c:val>
        </c:ser>
        <c:ser>
          <c:idx val="2"/>
          <c:order val="2"/>
          <c:tx>
            <c:strRef>
              <c:f>Performance!$AD$5</c:f>
              <c:strCache>
                <c:ptCount val="1"/>
                <c:pt idx="0">
                  <c:v>CL</c:v>
                </c:pt>
              </c:strCache>
            </c:strRef>
          </c:tx>
          <c:spPr>
            <a:solidFill>
              <a:srgbClr val="00A650"/>
            </a:solidFill>
            <a:ln w="12700">
              <a:solidFill>
                <a:srgbClr val="000000"/>
              </a:solidFill>
              <a:prstDash val="solid"/>
            </a:ln>
          </c:spPr>
          <c:invertIfNegative val="0"/>
          <c:errBars>
            <c:errBarType val="both"/>
            <c:errValType val="cust"/>
            <c:noEndCap val="0"/>
            <c:plus>
              <c:numRef>
                <c:f>Performance!$AD$30</c:f>
                <c:numCache>
                  <c:formatCode>General</c:formatCode>
                  <c:ptCount val="1"/>
                  <c:pt idx="0">
                    <c:v>157.7256240107789</c:v>
                  </c:pt>
                </c:numCache>
              </c:numRef>
            </c:plus>
            <c:minus>
              <c:numRef>
                <c:f>Performance!$AD$30</c:f>
                <c:numCache>
                  <c:formatCode>General</c:formatCode>
                  <c:ptCount val="1"/>
                  <c:pt idx="0">
                    <c:v>157.7256240107789</c:v>
                  </c:pt>
                </c:numCache>
              </c:numRef>
            </c:minus>
            <c:spPr>
              <a:ln w="12700">
                <a:solidFill>
                  <a:srgbClr val="000000"/>
                </a:solidFill>
                <a:prstDash val="solid"/>
              </a:ln>
            </c:spPr>
          </c:errBars>
          <c:val>
            <c:numRef>
              <c:f>Performance!$AD$27</c:f>
              <c:numCache>
                <c:formatCode>General</c:formatCode>
                <c:ptCount val="1"/>
                <c:pt idx="0">
                  <c:v>4023.819444444446</c:v>
                </c:pt>
              </c:numCache>
            </c:numRef>
          </c:val>
        </c:ser>
        <c:dLbls>
          <c:showLegendKey val="0"/>
          <c:showVal val="0"/>
          <c:showCatName val="0"/>
          <c:showSerName val="0"/>
          <c:showPercent val="0"/>
          <c:showBubbleSize val="0"/>
        </c:dLbls>
        <c:gapWidth val="150"/>
        <c:axId val="1059484384"/>
        <c:axId val="1059505872"/>
      </c:barChart>
      <c:catAx>
        <c:axId val="1059484384"/>
        <c:scaling>
          <c:orientation val="minMax"/>
        </c:scaling>
        <c:delete val="1"/>
        <c:axPos val="b"/>
        <c:majorTickMark val="out"/>
        <c:minorTickMark val="none"/>
        <c:tickLblPos val="none"/>
        <c:crossAx val="1059505872"/>
        <c:crossesAt val="0.0"/>
        <c:auto val="1"/>
        <c:lblAlgn val="ctr"/>
        <c:lblOffset val="100"/>
        <c:noMultiLvlLbl val="0"/>
      </c:catAx>
      <c:valAx>
        <c:axId val="1059505872"/>
        <c:scaling>
          <c:orientation val="minMax"/>
        </c:scaling>
        <c:delete val="0"/>
        <c:axPos val="l"/>
        <c:majorGridlines>
          <c:spPr>
            <a:ln w="3175">
              <a:solidFill>
                <a:srgbClr val="000000"/>
              </a:solidFill>
              <a:prstDash val="solid"/>
            </a:ln>
          </c:spPr>
        </c:majorGridlines>
        <c:numFmt formatCode="General" sourceLinked="1"/>
        <c:majorTickMark val="out"/>
        <c:minorTickMark val="none"/>
        <c:tickLblPos val="nextTo"/>
        <c:spPr>
          <a:ln w="3175">
            <a:solidFill>
              <a:srgbClr val="000000"/>
            </a:solidFill>
            <a:prstDash val="solid"/>
          </a:ln>
        </c:spPr>
        <c:txPr>
          <a:bodyPr rot="0" vert="horz"/>
          <a:lstStyle/>
          <a:p>
            <a:pPr>
              <a:defRPr sz="1600" b="0" i="0" u="none" strike="noStrike" baseline="0">
                <a:solidFill>
                  <a:srgbClr val="000000"/>
                </a:solidFill>
                <a:latin typeface="Arial"/>
                <a:ea typeface="Arial"/>
                <a:cs typeface="Arial"/>
              </a:defRPr>
            </a:pPr>
            <a:endParaRPr lang="en-US"/>
          </a:p>
        </c:txPr>
        <c:crossAx val="1059484384"/>
        <c:crosses val="autoZero"/>
        <c:crossBetween val="between"/>
      </c:valAx>
      <c:spPr>
        <a:solidFill>
          <a:srgbClr val="FFFFFF"/>
        </a:solidFill>
        <a:ln w="12700">
          <a:solidFill>
            <a:srgbClr val="808080"/>
          </a:solidFill>
          <a:prstDash val="solid"/>
        </a:ln>
      </c:spPr>
    </c:plotArea>
    <c:legend>
      <c:legendPos val="r"/>
      <c:layout>
        <c:manualLayout>
          <c:xMode val="edge"/>
          <c:yMode val="edge"/>
          <c:x val="0.346431616293843"/>
          <c:y val="0.914778516672752"/>
          <c:w val="0.456832183885384"/>
          <c:h val="0.0844155844155843"/>
        </c:manualLayout>
      </c:layout>
      <c:overlay val="0"/>
      <c:spPr>
        <a:solidFill>
          <a:srgbClr val="FFFFFF"/>
        </a:solidFill>
        <a:ln w="25400">
          <a:noFill/>
        </a:ln>
      </c:spPr>
      <c:txPr>
        <a:bodyPr/>
        <a:lstStyle/>
        <a:p>
          <a:pPr>
            <a:defRPr sz="1400" b="0" i="0" u="none" strike="noStrike" baseline="0">
              <a:solidFill>
                <a:srgbClr val="000000"/>
              </a:solidFill>
              <a:latin typeface="Arial"/>
              <a:ea typeface="Arial"/>
              <a:cs typeface="Arial"/>
            </a:defRPr>
          </a:pPr>
          <a:endParaRPr lang="en-US"/>
        </a:p>
      </c:txPr>
    </c:legend>
    <c:plotVisOnly val="1"/>
    <c:dispBlanksAs val="gap"/>
    <c:showDLblsOverMax val="0"/>
  </c:chart>
  <c:spPr>
    <a:solidFill>
      <a:srgbClr val="FFFFFF"/>
    </a:solidFill>
    <a:ln w="9525">
      <a:noFill/>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200">
                <a:latin typeface="+mn-lt"/>
              </a:defRPr>
            </a:pPr>
            <a:r>
              <a:rPr lang="de-AT" sz="2200">
                <a:latin typeface="+mn-lt"/>
              </a:rPr>
              <a:t>Average Misestimation</a:t>
            </a:r>
          </a:p>
        </c:rich>
      </c:tx>
      <c:layout>
        <c:manualLayout>
          <c:xMode val="edge"/>
          <c:yMode val="edge"/>
          <c:x val="0.282194447360374"/>
          <c:y val="0.0318911882700695"/>
        </c:manualLayout>
      </c:layout>
      <c:overlay val="1"/>
    </c:title>
    <c:autoTitleDeleted val="0"/>
    <c:plotArea>
      <c:layout>
        <c:manualLayout>
          <c:layoutTarget val="inner"/>
          <c:xMode val="edge"/>
          <c:yMode val="edge"/>
          <c:x val="0.226207537094426"/>
          <c:y val="0.184303445911948"/>
          <c:w val="0.745385275418412"/>
          <c:h val="0.714392122876497"/>
        </c:manualLayout>
      </c:layout>
      <c:barChart>
        <c:barDir val="col"/>
        <c:grouping val="clustered"/>
        <c:varyColors val="0"/>
        <c:ser>
          <c:idx val="0"/>
          <c:order val="0"/>
          <c:tx>
            <c:strRef>
              <c:f>Correctness!$BZ$3</c:f>
              <c:strCache>
                <c:ptCount val="1"/>
                <c:pt idx="0">
                  <c:v>H</c:v>
                </c:pt>
              </c:strCache>
            </c:strRef>
          </c:tx>
          <c:spPr>
            <a:solidFill>
              <a:srgbClr val="FFC000"/>
            </a:solidFill>
            <a:ln w="12700">
              <a:solidFill>
                <a:srgbClr val="000000"/>
              </a:solidFill>
              <a:prstDash val="solid"/>
            </a:ln>
          </c:spPr>
          <c:invertIfNegative val="0"/>
          <c:errBars>
            <c:errBarType val="both"/>
            <c:errValType val="cust"/>
            <c:noEndCap val="0"/>
            <c:plus>
              <c:numRef>
                <c:f>Correctness!$BZ$30</c:f>
                <c:numCache>
                  <c:formatCode>General</c:formatCode>
                  <c:ptCount val="1"/>
                  <c:pt idx="0">
                    <c:v>0.020824650582457</c:v>
                  </c:pt>
                </c:numCache>
              </c:numRef>
            </c:plus>
            <c:minus>
              <c:numRef>
                <c:f>Correctness!$BZ$30</c:f>
                <c:numCache>
                  <c:formatCode>General</c:formatCode>
                  <c:ptCount val="1"/>
                  <c:pt idx="0">
                    <c:v>0.020824650582457</c:v>
                  </c:pt>
                </c:numCache>
              </c:numRef>
            </c:minus>
            <c:spPr>
              <a:ln w="12700">
                <a:solidFill>
                  <a:srgbClr val="000000"/>
                </a:solidFill>
                <a:prstDash val="solid"/>
              </a:ln>
            </c:spPr>
          </c:errBars>
          <c:val>
            <c:numRef>
              <c:f>Correctness!$BZ$27</c:f>
              <c:numCache>
                <c:formatCode>General</c:formatCode>
                <c:ptCount val="1"/>
                <c:pt idx="0">
                  <c:v>0.100165343915344</c:v>
                </c:pt>
              </c:numCache>
            </c:numRef>
          </c:val>
        </c:ser>
        <c:ser>
          <c:idx val="1"/>
          <c:order val="1"/>
          <c:tx>
            <c:strRef>
              <c:f>Correctness!$CA$3</c:f>
              <c:strCache>
                <c:ptCount val="1"/>
                <c:pt idx="0">
                  <c:v>L</c:v>
                </c:pt>
              </c:strCache>
            </c:strRef>
          </c:tx>
          <c:spPr>
            <a:solidFill>
              <a:srgbClr val="00ACDC"/>
            </a:solidFill>
            <a:ln w="12700">
              <a:solidFill>
                <a:srgbClr val="000000"/>
              </a:solidFill>
              <a:prstDash val="solid"/>
            </a:ln>
          </c:spPr>
          <c:invertIfNegative val="0"/>
          <c:errBars>
            <c:errBarType val="both"/>
            <c:errValType val="cust"/>
            <c:noEndCap val="0"/>
            <c:plus>
              <c:numRef>
                <c:f>Correctness!$CA$30</c:f>
                <c:numCache>
                  <c:formatCode>General</c:formatCode>
                  <c:ptCount val="1"/>
                  <c:pt idx="0">
                    <c:v>0.019659899919662</c:v>
                  </c:pt>
                </c:numCache>
              </c:numRef>
            </c:plus>
            <c:minus>
              <c:numRef>
                <c:f>Correctness!$CA$30</c:f>
                <c:numCache>
                  <c:formatCode>General</c:formatCode>
                  <c:ptCount val="1"/>
                  <c:pt idx="0">
                    <c:v>0.019659899919662</c:v>
                  </c:pt>
                </c:numCache>
              </c:numRef>
            </c:minus>
            <c:spPr>
              <a:ln w="12700">
                <a:solidFill>
                  <a:srgbClr val="000000"/>
                </a:solidFill>
                <a:prstDash val="solid"/>
              </a:ln>
            </c:spPr>
          </c:errBars>
          <c:val>
            <c:numRef>
              <c:f>Correctness!$CA$27</c:f>
              <c:numCache>
                <c:formatCode>General</c:formatCode>
                <c:ptCount val="1"/>
                <c:pt idx="0">
                  <c:v>0.0868055555555555</c:v>
                </c:pt>
              </c:numCache>
            </c:numRef>
          </c:val>
        </c:ser>
        <c:ser>
          <c:idx val="2"/>
          <c:order val="2"/>
          <c:tx>
            <c:strRef>
              <c:f>Correctness!$CB$3</c:f>
              <c:strCache>
                <c:ptCount val="1"/>
                <c:pt idx="0">
                  <c:v>CL</c:v>
                </c:pt>
              </c:strCache>
            </c:strRef>
          </c:tx>
          <c:spPr>
            <a:solidFill>
              <a:srgbClr val="00A650"/>
            </a:solidFill>
            <a:ln w="12700">
              <a:solidFill>
                <a:srgbClr val="000000"/>
              </a:solidFill>
              <a:prstDash val="solid"/>
            </a:ln>
          </c:spPr>
          <c:invertIfNegative val="0"/>
          <c:errBars>
            <c:errBarType val="both"/>
            <c:errValType val="cust"/>
            <c:noEndCap val="0"/>
            <c:plus>
              <c:numRef>
                <c:f>Correctness!$CB$30</c:f>
                <c:numCache>
                  <c:formatCode>General</c:formatCode>
                  <c:ptCount val="1"/>
                  <c:pt idx="0">
                    <c:v>0.0112984613447217</c:v>
                  </c:pt>
                </c:numCache>
              </c:numRef>
            </c:plus>
            <c:minus>
              <c:numRef>
                <c:f>Correctness!$CB$30</c:f>
                <c:numCache>
                  <c:formatCode>General</c:formatCode>
                  <c:ptCount val="1"/>
                  <c:pt idx="0">
                    <c:v>0.0112984613447217</c:v>
                  </c:pt>
                </c:numCache>
              </c:numRef>
            </c:minus>
            <c:spPr>
              <a:ln w="12700">
                <a:solidFill>
                  <a:srgbClr val="000000"/>
                </a:solidFill>
                <a:prstDash val="solid"/>
              </a:ln>
            </c:spPr>
          </c:errBars>
          <c:val>
            <c:numRef>
              <c:f>Correctness!$CB$27</c:f>
              <c:numCache>
                <c:formatCode>General</c:formatCode>
                <c:ptCount val="1"/>
                <c:pt idx="0">
                  <c:v>0.0416666666666667</c:v>
                </c:pt>
              </c:numCache>
            </c:numRef>
          </c:val>
        </c:ser>
        <c:dLbls>
          <c:showLegendKey val="0"/>
          <c:showVal val="0"/>
          <c:showCatName val="0"/>
          <c:showSerName val="0"/>
          <c:showPercent val="0"/>
          <c:showBubbleSize val="0"/>
        </c:dLbls>
        <c:gapWidth val="150"/>
        <c:axId val="989424336"/>
        <c:axId val="1059416720"/>
      </c:barChart>
      <c:catAx>
        <c:axId val="989424336"/>
        <c:scaling>
          <c:orientation val="minMax"/>
        </c:scaling>
        <c:delete val="1"/>
        <c:axPos val="b"/>
        <c:majorTickMark val="out"/>
        <c:minorTickMark val="none"/>
        <c:tickLblPos val="none"/>
        <c:crossAx val="1059416720"/>
        <c:crossesAt val="0.0"/>
        <c:auto val="1"/>
        <c:lblAlgn val="ctr"/>
        <c:lblOffset val="100"/>
        <c:noMultiLvlLbl val="0"/>
      </c:catAx>
      <c:valAx>
        <c:axId val="1059416720"/>
        <c:scaling>
          <c:orientation val="minMax"/>
        </c:scaling>
        <c:delete val="0"/>
        <c:axPos val="l"/>
        <c:majorGridlines>
          <c:spPr>
            <a:ln w="3175">
              <a:solidFill>
                <a:srgbClr val="000000"/>
              </a:solidFill>
              <a:prstDash val="solid"/>
            </a:ln>
          </c:spPr>
        </c:majorGridlines>
        <c:numFmt formatCode="General" sourceLinked="0"/>
        <c:majorTickMark val="out"/>
        <c:minorTickMark val="none"/>
        <c:tickLblPos val="nextTo"/>
        <c:spPr>
          <a:ln w="3175">
            <a:solidFill>
              <a:srgbClr val="000000"/>
            </a:solidFill>
            <a:prstDash val="solid"/>
          </a:ln>
        </c:spPr>
        <c:txPr>
          <a:bodyPr rot="0" vert="horz"/>
          <a:lstStyle/>
          <a:p>
            <a:pPr>
              <a:defRPr sz="1600" b="0" i="0" u="none" strike="noStrike" baseline="0">
                <a:solidFill>
                  <a:srgbClr val="000000"/>
                </a:solidFill>
                <a:latin typeface="Arial"/>
                <a:ea typeface="Arial"/>
                <a:cs typeface="Arial"/>
              </a:defRPr>
            </a:pPr>
            <a:endParaRPr lang="en-US"/>
          </a:p>
        </c:txPr>
        <c:crossAx val="989424336"/>
        <c:crosses val="autoZero"/>
        <c:crossBetween val="between"/>
      </c:valAx>
      <c:spPr>
        <a:solidFill>
          <a:srgbClr val="FFFFFF"/>
        </a:solidFill>
        <a:ln w="12700">
          <a:solidFill>
            <a:srgbClr val="808080"/>
          </a:solidFill>
          <a:prstDash val="solid"/>
        </a:ln>
      </c:spPr>
    </c:plotArea>
    <c:legend>
      <c:legendPos val="r"/>
      <c:layout>
        <c:manualLayout>
          <c:xMode val="edge"/>
          <c:yMode val="edge"/>
          <c:x val="0.223379186957732"/>
          <c:y val="0.914226064879144"/>
          <c:w val="0.750064353295026"/>
          <c:h val="0.0849676633558063"/>
        </c:manualLayout>
      </c:layout>
      <c:overlay val="0"/>
      <c:spPr>
        <a:solidFill>
          <a:srgbClr val="FFFFFF"/>
        </a:solidFill>
        <a:ln w="25400">
          <a:noFill/>
        </a:ln>
      </c:spPr>
      <c:txPr>
        <a:bodyPr/>
        <a:lstStyle/>
        <a:p>
          <a:pPr>
            <a:defRPr sz="1400" b="0" i="0" u="none" strike="noStrike" baseline="0">
              <a:solidFill>
                <a:srgbClr val="000000"/>
              </a:solidFill>
              <a:latin typeface="Arial"/>
              <a:ea typeface="Arial"/>
              <a:cs typeface="Arial"/>
            </a:defRPr>
          </a:pPr>
          <a:endParaRPr lang="en-US"/>
        </a:p>
      </c:txPr>
    </c:legend>
    <c:plotVisOnly val="1"/>
    <c:dispBlanksAs val="gap"/>
    <c:showDLblsOverMax val="0"/>
  </c:chart>
  <c:spPr>
    <a:solidFill>
      <a:srgbClr val="FFFFFF"/>
    </a:solidFill>
    <a:ln w="9525">
      <a:noFill/>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0742917269040186"/>
          <c:y val="0.0515913999025084"/>
          <c:w val="0.909971037888903"/>
          <c:h val="0.60117366104426"/>
        </c:manualLayout>
      </c:layout>
      <c:barChart>
        <c:barDir val="col"/>
        <c:grouping val="clustered"/>
        <c:varyColors val="0"/>
        <c:ser>
          <c:idx val="0"/>
          <c:order val="0"/>
          <c:tx>
            <c:strRef>
              <c:f>Questionnaires!$P$49</c:f>
              <c:strCache>
                <c:ptCount val="1"/>
                <c:pt idx="0">
                  <c:v>H</c:v>
                </c:pt>
              </c:strCache>
            </c:strRef>
          </c:tx>
          <c:spPr>
            <a:solidFill>
              <a:srgbClr val="FFC000"/>
            </a:solidFill>
            <a:ln w="12700">
              <a:solidFill>
                <a:srgbClr val="000000"/>
              </a:solidFill>
              <a:prstDash val="solid"/>
            </a:ln>
          </c:spPr>
          <c:invertIfNegative val="0"/>
          <c:errBars>
            <c:errBarType val="both"/>
            <c:errValType val="cust"/>
            <c:noEndCap val="0"/>
            <c:plus>
              <c:numRef>
                <c:f>Questionnaires!$U$50:$U$55</c:f>
                <c:numCache>
                  <c:formatCode>General</c:formatCode>
                  <c:ptCount val="6"/>
                  <c:pt idx="0">
                    <c:v>0.435364770807345</c:v>
                  </c:pt>
                  <c:pt idx="1">
                    <c:v>0.389588539629445</c:v>
                  </c:pt>
                  <c:pt idx="2">
                    <c:v>0.405347336646081</c:v>
                  </c:pt>
                  <c:pt idx="3">
                    <c:v>0.325897453697935</c:v>
                  </c:pt>
                  <c:pt idx="4">
                    <c:v>0.328118245685575</c:v>
                  </c:pt>
                  <c:pt idx="5">
                    <c:v>0.30038706572021</c:v>
                  </c:pt>
                </c:numCache>
              </c:numRef>
            </c:plus>
            <c:minus>
              <c:numRef>
                <c:f>Questionnaires!$U$50:$U$55</c:f>
                <c:numCache>
                  <c:formatCode>General</c:formatCode>
                  <c:ptCount val="6"/>
                  <c:pt idx="0">
                    <c:v>0.435364770807345</c:v>
                  </c:pt>
                  <c:pt idx="1">
                    <c:v>0.389588539629445</c:v>
                  </c:pt>
                  <c:pt idx="2">
                    <c:v>0.405347336646081</c:v>
                  </c:pt>
                  <c:pt idx="3">
                    <c:v>0.325897453697935</c:v>
                  </c:pt>
                  <c:pt idx="4">
                    <c:v>0.328118245685575</c:v>
                  </c:pt>
                  <c:pt idx="5">
                    <c:v>0.30038706572021</c:v>
                  </c:pt>
                </c:numCache>
              </c:numRef>
            </c:minus>
            <c:spPr>
              <a:ln w="12700">
                <a:solidFill>
                  <a:srgbClr val="000000"/>
                </a:solidFill>
                <a:prstDash val="solid"/>
              </a:ln>
            </c:spPr>
          </c:errBars>
          <c:cat>
            <c:strRef>
              <c:f>Questionnaires!$O$50:$O$55</c:f>
              <c:strCache>
                <c:ptCount val="6"/>
                <c:pt idx="0">
                  <c:v>Mental demand*</c:v>
                </c:pt>
                <c:pt idx="1">
                  <c:v>Background visibility</c:v>
                </c:pt>
                <c:pt idx="2">
                  <c:v>Visual clutter*</c:v>
                </c:pt>
                <c:pt idx="3">
                  <c:v>Visual attractiveness</c:v>
                </c:pt>
                <c:pt idx="4">
                  <c:v>Usefulness</c:v>
                </c:pt>
                <c:pt idx="5">
                  <c:v>Overall Preference</c:v>
                </c:pt>
              </c:strCache>
            </c:strRef>
          </c:cat>
          <c:val>
            <c:numRef>
              <c:f>Questionnaires!$P$50:$P$55</c:f>
              <c:numCache>
                <c:formatCode>General</c:formatCode>
                <c:ptCount val="6"/>
                <c:pt idx="0">
                  <c:v>3.0</c:v>
                </c:pt>
                <c:pt idx="1">
                  <c:v>5.555555555555538</c:v>
                </c:pt>
                <c:pt idx="2">
                  <c:v>4.611111111111111</c:v>
                </c:pt>
                <c:pt idx="3">
                  <c:v>3.5</c:v>
                </c:pt>
                <c:pt idx="4">
                  <c:v>2.944444444444444</c:v>
                </c:pt>
                <c:pt idx="5">
                  <c:v>2.722222222222223</c:v>
                </c:pt>
              </c:numCache>
            </c:numRef>
          </c:val>
        </c:ser>
        <c:ser>
          <c:idx val="1"/>
          <c:order val="1"/>
          <c:tx>
            <c:strRef>
              <c:f>Questionnaires!$Q$49</c:f>
              <c:strCache>
                <c:ptCount val="1"/>
                <c:pt idx="0">
                  <c:v>L</c:v>
                </c:pt>
              </c:strCache>
            </c:strRef>
          </c:tx>
          <c:spPr>
            <a:solidFill>
              <a:srgbClr val="00ACDC"/>
            </a:solidFill>
            <a:ln w="12700">
              <a:solidFill>
                <a:srgbClr val="000000"/>
              </a:solidFill>
              <a:prstDash val="solid"/>
            </a:ln>
          </c:spPr>
          <c:invertIfNegative val="0"/>
          <c:errBars>
            <c:errBarType val="both"/>
            <c:errValType val="cust"/>
            <c:noEndCap val="0"/>
            <c:plus>
              <c:numRef>
                <c:f>Questionnaires!$V$50:$V$55</c:f>
                <c:numCache>
                  <c:formatCode>General</c:formatCode>
                  <c:ptCount val="6"/>
                  <c:pt idx="0">
                    <c:v>0.296738504435344</c:v>
                  </c:pt>
                  <c:pt idx="1">
                    <c:v>0.328947177311416</c:v>
                  </c:pt>
                  <c:pt idx="2">
                    <c:v>0.403326761321348</c:v>
                  </c:pt>
                  <c:pt idx="3">
                    <c:v>0.258479999127912</c:v>
                  </c:pt>
                  <c:pt idx="4">
                    <c:v>0.268133222179948</c:v>
                  </c:pt>
                  <c:pt idx="5">
                    <c:v>0.270828096145107</c:v>
                  </c:pt>
                </c:numCache>
              </c:numRef>
            </c:plus>
            <c:minus>
              <c:numRef>
                <c:f>Questionnaires!$V$50:$V$55</c:f>
                <c:numCache>
                  <c:formatCode>General</c:formatCode>
                  <c:ptCount val="6"/>
                  <c:pt idx="0">
                    <c:v>0.296738504435344</c:v>
                  </c:pt>
                  <c:pt idx="1">
                    <c:v>0.328947177311416</c:v>
                  </c:pt>
                  <c:pt idx="2">
                    <c:v>0.403326761321348</c:v>
                  </c:pt>
                  <c:pt idx="3">
                    <c:v>0.258479999127912</c:v>
                  </c:pt>
                  <c:pt idx="4">
                    <c:v>0.268133222179948</c:v>
                  </c:pt>
                  <c:pt idx="5">
                    <c:v>0.270828096145107</c:v>
                  </c:pt>
                </c:numCache>
              </c:numRef>
            </c:minus>
            <c:spPr>
              <a:ln w="12700">
                <a:solidFill>
                  <a:srgbClr val="000000"/>
                </a:solidFill>
                <a:prstDash val="solid"/>
              </a:ln>
            </c:spPr>
          </c:errBars>
          <c:cat>
            <c:strRef>
              <c:f>Questionnaires!$O$50:$O$55</c:f>
              <c:strCache>
                <c:ptCount val="6"/>
                <c:pt idx="0">
                  <c:v>Mental demand*</c:v>
                </c:pt>
                <c:pt idx="1">
                  <c:v>Background visibility</c:v>
                </c:pt>
                <c:pt idx="2">
                  <c:v>Visual clutter*</c:v>
                </c:pt>
                <c:pt idx="3">
                  <c:v>Visual attractiveness</c:v>
                </c:pt>
                <c:pt idx="4">
                  <c:v>Usefulness</c:v>
                </c:pt>
                <c:pt idx="5">
                  <c:v>Overall Preference</c:v>
                </c:pt>
              </c:strCache>
            </c:strRef>
          </c:cat>
          <c:val>
            <c:numRef>
              <c:f>Questionnaires!$Q$50:$Q$55</c:f>
              <c:numCache>
                <c:formatCode>General</c:formatCode>
                <c:ptCount val="6"/>
                <c:pt idx="0">
                  <c:v>4.055555555555538</c:v>
                </c:pt>
                <c:pt idx="1">
                  <c:v>5.222222222222222</c:v>
                </c:pt>
                <c:pt idx="2">
                  <c:v>3.888888888888883</c:v>
                </c:pt>
                <c:pt idx="3">
                  <c:v>5.444444444444446</c:v>
                </c:pt>
                <c:pt idx="4">
                  <c:v>5.333333333333342</c:v>
                </c:pt>
                <c:pt idx="5">
                  <c:v>5.444444444444446</c:v>
                </c:pt>
              </c:numCache>
            </c:numRef>
          </c:val>
        </c:ser>
        <c:ser>
          <c:idx val="2"/>
          <c:order val="2"/>
          <c:tx>
            <c:strRef>
              <c:f>Questionnaires!$R$49</c:f>
              <c:strCache>
                <c:ptCount val="1"/>
                <c:pt idx="0">
                  <c:v>CL</c:v>
                </c:pt>
              </c:strCache>
            </c:strRef>
          </c:tx>
          <c:spPr>
            <a:solidFill>
              <a:srgbClr val="00A650"/>
            </a:solidFill>
            <a:ln w="12700">
              <a:solidFill>
                <a:srgbClr val="000000"/>
              </a:solidFill>
              <a:prstDash val="solid"/>
            </a:ln>
          </c:spPr>
          <c:invertIfNegative val="0"/>
          <c:errBars>
            <c:errBarType val="both"/>
            <c:errValType val="cust"/>
            <c:noEndCap val="0"/>
            <c:plus>
              <c:numRef>
                <c:f>Questionnaires!$W$50:$W$55</c:f>
                <c:numCache>
                  <c:formatCode>General</c:formatCode>
                  <c:ptCount val="6"/>
                  <c:pt idx="0">
                    <c:v>0.245511633607751</c:v>
                  </c:pt>
                  <c:pt idx="1">
                    <c:v>0.294281000388307</c:v>
                  </c:pt>
                  <c:pt idx="2">
                    <c:v>0.180775381515547</c:v>
                  </c:pt>
                  <c:pt idx="3">
                    <c:v>0.210904611768138</c:v>
                  </c:pt>
                  <c:pt idx="4">
                    <c:v>0.270828096145107</c:v>
                  </c:pt>
                  <c:pt idx="5">
                    <c:v>0.249909206461506</c:v>
                  </c:pt>
                </c:numCache>
              </c:numRef>
            </c:plus>
            <c:minus>
              <c:numRef>
                <c:f>Questionnaires!$W$50:$W$55</c:f>
                <c:numCache>
                  <c:formatCode>General</c:formatCode>
                  <c:ptCount val="6"/>
                  <c:pt idx="0">
                    <c:v>0.245511633607751</c:v>
                  </c:pt>
                  <c:pt idx="1">
                    <c:v>0.294281000388307</c:v>
                  </c:pt>
                  <c:pt idx="2">
                    <c:v>0.180775381515547</c:v>
                  </c:pt>
                  <c:pt idx="3">
                    <c:v>0.210904611768138</c:v>
                  </c:pt>
                  <c:pt idx="4">
                    <c:v>0.270828096145107</c:v>
                  </c:pt>
                  <c:pt idx="5">
                    <c:v>0.249909206461506</c:v>
                  </c:pt>
                </c:numCache>
              </c:numRef>
            </c:minus>
            <c:spPr>
              <a:ln w="12700">
                <a:solidFill>
                  <a:srgbClr val="000000"/>
                </a:solidFill>
                <a:prstDash val="solid"/>
              </a:ln>
            </c:spPr>
          </c:errBars>
          <c:cat>
            <c:strRef>
              <c:f>Questionnaires!$O$50:$O$55</c:f>
              <c:strCache>
                <c:ptCount val="6"/>
                <c:pt idx="0">
                  <c:v>Mental demand*</c:v>
                </c:pt>
                <c:pt idx="1">
                  <c:v>Background visibility</c:v>
                </c:pt>
                <c:pt idx="2">
                  <c:v>Visual clutter*</c:v>
                </c:pt>
                <c:pt idx="3">
                  <c:v>Visual attractiveness</c:v>
                </c:pt>
                <c:pt idx="4">
                  <c:v>Usefulness</c:v>
                </c:pt>
                <c:pt idx="5">
                  <c:v>Overall Preference</c:v>
                </c:pt>
              </c:strCache>
            </c:strRef>
          </c:cat>
          <c:val>
            <c:numRef>
              <c:f>Questionnaires!$R$50:$R$55</c:f>
              <c:numCache>
                <c:formatCode>General</c:formatCode>
                <c:ptCount val="6"/>
                <c:pt idx="0">
                  <c:v>4.444444444444446</c:v>
                </c:pt>
                <c:pt idx="1">
                  <c:v>5.833333333333342</c:v>
                </c:pt>
                <c:pt idx="2">
                  <c:v>4.666666666666666</c:v>
                </c:pt>
                <c:pt idx="3">
                  <c:v>6.277777777777778</c:v>
                </c:pt>
                <c:pt idx="4">
                  <c:v>5.555555555555538</c:v>
                </c:pt>
                <c:pt idx="5">
                  <c:v>6.222222222222222</c:v>
                </c:pt>
              </c:numCache>
            </c:numRef>
          </c:val>
        </c:ser>
        <c:dLbls>
          <c:showLegendKey val="0"/>
          <c:showVal val="0"/>
          <c:showCatName val="0"/>
          <c:showSerName val="0"/>
          <c:showPercent val="0"/>
          <c:showBubbleSize val="0"/>
        </c:dLbls>
        <c:gapWidth val="150"/>
        <c:axId val="1020982736"/>
        <c:axId val="1020986640"/>
      </c:barChart>
      <c:catAx>
        <c:axId val="1020982736"/>
        <c:scaling>
          <c:orientation val="minMax"/>
        </c:scaling>
        <c:delete val="0"/>
        <c:axPos val="b"/>
        <c:numFmt formatCode="General" sourceLinked="1"/>
        <c:majorTickMark val="out"/>
        <c:minorTickMark val="none"/>
        <c:tickLblPos val="nextTo"/>
        <c:spPr>
          <a:ln w="3175">
            <a:solidFill>
              <a:srgbClr val="000000"/>
            </a:solidFill>
            <a:prstDash val="solid"/>
          </a:ln>
        </c:spPr>
        <c:txPr>
          <a:bodyPr rot="0" vert="horz"/>
          <a:lstStyle/>
          <a:p>
            <a:pPr>
              <a:defRPr sz="1800" b="0" i="0" u="none" strike="noStrike" baseline="0">
                <a:solidFill>
                  <a:srgbClr val="000000"/>
                </a:solidFill>
                <a:latin typeface="+mn-lt"/>
                <a:ea typeface="Arial"/>
                <a:cs typeface="Arial"/>
              </a:defRPr>
            </a:pPr>
            <a:endParaRPr lang="en-US"/>
          </a:p>
        </c:txPr>
        <c:crossAx val="1020986640"/>
        <c:crossesAt val="0.0"/>
        <c:auto val="1"/>
        <c:lblAlgn val="ctr"/>
        <c:lblOffset val="100"/>
        <c:tickLblSkip val="1"/>
        <c:tickMarkSkip val="1"/>
        <c:noMultiLvlLbl val="0"/>
      </c:catAx>
      <c:valAx>
        <c:axId val="1020986640"/>
        <c:scaling>
          <c:orientation val="minMax"/>
          <c:max val="7.0"/>
          <c:min val="1.0"/>
        </c:scaling>
        <c:delete val="0"/>
        <c:axPos val="l"/>
        <c:majorGridlines>
          <c:spPr>
            <a:ln w="3175">
              <a:solidFill>
                <a:srgbClr val="000000"/>
              </a:solidFill>
              <a:prstDash val="solid"/>
            </a:ln>
          </c:spPr>
        </c:majorGridlines>
        <c:numFmt formatCode="General" sourceLinked="1"/>
        <c:majorTickMark val="out"/>
        <c:minorTickMark val="none"/>
        <c:tickLblPos val="nextTo"/>
        <c:spPr>
          <a:ln w="3175">
            <a:solidFill>
              <a:srgbClr val="000000"/>
            </a:solidFill>
            <a:prstDash val="solid"/>
          </a:ln>
        </c:spPr>
        <c:txPr>
          <a:bodyPr rot="0" vert="horz"/>
          <a:lstStyle/>
          <a:p>
            <a:pPr>
              <a:defRPr sz="1600" b="0" i="0" u="none" strike="noStrike" baseline="0">
                <a:solidFill>
                  <a:srgbClr val="000000"/>
                </a:solidFill>
                <a:latin typeface="Arial"/>
                <a:ea typeface="Arial"/>
                <a:cs typeface="Arial"/>
              </a:defRPr>
            </a:pPr>
            <a:endParaRPr lang="en-US"/>
          </a:p>
        </c:txPr>
        <c:crossAx val="1020982736"/>
        <c:crosses val="autoZero"/>
        <c:crossBetween val="between"/>
      </c:valAx>
      <c:spPr>
        <a:solidFill>
          <a:srgbClr val="FFFFFF"/>
        </a:solidFill>
        <a:ln w="12700">
          <a:solidFill>
            <a:srgbClr val="808080"/>
          </a:solidFill>
          <a:prstDash val="solid"/>
        </a:ln>
      </c:spPr>
    </c:plotArea>
    <c:legend>
      <c:legendPos val="r"/>
      <c:layout>
        <c:manualLayout>
          <c:xMode val="edge"/>
          <c:yMode val="edge"/>
          <c:x val="0.442523697276694"/>
          <c:y val="0.918052508393716"/>
          <c:w val="0.13588110403397"/>
          <c:h val="0.0797343921753371"/>
        </c:manualLayout>
      </c:layout>
      <c:overlay val="0"/>
      <c:spPr>
        <a:solidFill>
          <a:srgbClr val="FFFFFF"/>
        </a:solidFill>
        <a:ln w="25400">
          <a:noFill/>
        </a:ln>
      </c:spPr>
      <c:txPr>
        <a:bodyPr/>
        <a:lstStyle/>
        <a:p>
          <a:pPr>
            <a:defRPr sz="1600" b="0" i="0" u="none" strike="noStrike" baseline="0">
              <a:solidFill>
                <a:srgbClr val="000000"/>
              </a:solidFill>
              <a:latin typeface="Arial"/>
              <a:ea typeface="Arial"/>
              <a:cs typeface="Arial"/>
            </a:defRPr>
          </a:pPr>
          <a:endParaRPr lang="en-US"/>
        </a:p>
      </c:txPr>
    </c:legend>
    <c:plotVisOnly val="1"/>
    <c:dispBlanksAs val="gap"/>
    <c:showDLblsOverMax val="0"/>
  </c:chart>
  <c:spPr>
    <a:solidFill>
      <a:srgbClr val="FFFFFF"/>
    </a:solidFill>
    <a:ln w="9525">
      <a:noFill/>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AT"/>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03EF61E-FAFC-4FB4-B79B-74006E684774}" type="datetimeFigureOut">
              <a:rPr lang="de-AT" smtClean="0"/>
              <a:t>18.04.17</a:t>
            </a:fld>
            <a:endParaRPr lang="de-AT"/>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AT"/>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AT"/>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AT"/>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F3A073-D8C2-4133-A67E-A828A6A31404}" type="slidenum">
              <a:rPr lang="de-AT" smtClean="0"/>
              <a:t>‹#›</a:t>
            </a:fld>
            <a:endParaRPr lang="de-AT"/>
          </a:p>
        </p:txBody>
      </p:sp>
    </p:spTree>
    <p:extLst>
      <p:ext uri="{BB962C8B-B14F-4D97-AF65-F5344CB8AC3E}">
        <p14:creationId xmlns:p14="http://schemas.microsoft.com/office/powerpoint/2010/main" val="28424134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3.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5.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9.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0.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2.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3.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2.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6.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7.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9.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2.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3.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5.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5.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7.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8.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9.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0.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2.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3.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4.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5.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7.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8.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9.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0.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2.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3.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4.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5.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Reveal relationships, patterns, and connections</a:t>
            </a:r>
            <a:endParaRPr lang="en-US" dirty="0"/>
          </a:p>
        </p:txBody>
      </p:sp>
      <p:sp>
        <p:nvSpPr>
          <p:cNvPr id="4" name="Foliennummernplatzhalter 3"/>
          <p:cNvSpPr>
            <a:spLocks noGrp="1"/>
          </p:cNvSpPr>
          <p:nvPr>
            <p:ph type="sldNum" sz="quarter" idx="10"/>
          </p:nvPr>
        </p:nvSpPr>
        <p:spPr/>
        <p:txBody>
          <a:bodyPr/>
          <a:lstStyle/>
          <a:p>
            <a:fld id="{3EF3A073-D8C2-4133-A67E-A828A6A31404}" type="slidenum">
              <a:rPr lang="de-AT" smtClean="0"/>
              <a:t>2</a:t>
            </a:fld>
            <a:endParaRPr lang="de-AT"/>
          </a:p>
        </p:txBody>
      </p:sp>
    </p:spTree>
    <p:extLst>
      <p:ext uri="{BB962C8B-B14F-4D97-AF65-F5344CB8AC3E}">
        <p14:creationId xmlns:p14="http://schemas.microsoft.com/office/powerpoint/2010/main" val="1885145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sz="1800" dirty="0" smtClean="0"/>
              <a:t>It might be acceptable to (partially)</a:t>
            </a:r>
          </a:p>
          <a:p>
            <a:r>
              <a:rPr lang="de-AT" sz="1800" dirty="0" smtClean="0"/>
              <a:t> </a:t>
            </a:r>
            <a:r>
              <a:rPr lang="de-AT" sz="1800" dirty="0" err="1" smtClean="0"/>
              <a:t>occlude</a:t>
            </a:r>
            <a:endParaRPr lang="de-AT" sz="1800" dirty="0" smtClean="0"/>
          </a:p>
          <a:p>
            <a:r>
              <a:rPr lang="de-AT" sz="1800" dirty="0" smtClean="0"/>
              <a:t> modify</a:t>
            </a:r>
          </a:p>
          <a:p>
            <a:r>
              <a:rPr lang="de-AT" sz="1800" dirty="0" err="1" smtClean="0"/>
              <a:t>the</a:t>
            </a:r>
            <a:r>
              <a:rPr lang="de-AT" sz="1800" dirty="0" smtClean="0"/>
              <a:t> </a:t>
            </a:r>
            <a:r>
              <a:rPr lang="de-AT" sz="1800" dirty="0" err="1" smtClean="0"/>
              <a:t>base</a:t>
            </a:r>
            <a:r>
              <a:rPr lang="de-AT" sz="1800" dirty="0" smtClean="0"/>
              <a:t> </a:t>
            </a:r>
            <a:r>
              <a:rPr lang="de-AT" sz="1800" dirty="0" err="1" smtClean="0"/>
              <a:t>representation</a:t>
            </a:r>
            <a:endParaRPr lang="de-AT" sz="1800" dirty="0" smtClean="0"/>
          </a:p>
          <a:p>
            <a:endParaRPr lang="de-AT" sz="1800" dirty="0" smtClean="0"/>
          </a:p>
          <a:p>
            <a:r>
              <a:rPr lang="de-AT" sz="1800" dirty="0" smtClean="0"/>
              <a:t>Not</a:t>
            </a:r>
            <a:r>
              <a:rPr lang="de-AT" sz="1800" baseline="0" dirty="0" smtClean="0"/>
              <a:t> all forms of encoding visual links work with all encodings in a BR </a:t>
            </a:r>
            <a:endParaRPr lang="de-AT" sz="1800" dirty="0" smtClean="0"/>
          </a:p>
        </p:txBody>
      </p:sp>
      <p:sp>
        <p:nvSpPr>
          <p:cNvPr id="4" name="Slide Number Placeholder 3"/>
          <p:cNvSpPr>
            <a:spLocks noGrp="1"/>
          </p:cNvSpPr>
          <p:nvPr>
            <p:ph type="sldNum" sz="quarter" idx="10"/>
          </p:nvPr>
        </p:nvSpPr>
        <p:spPr/>
        <p:txBody>
          <a:bodyPr/>
          <a:lstStyle/>
          <a:p>
            <a:fld id="{3EF3A073-D8C2-4133-A67E-A828A6A31404}" type="slidenum">
              <a:rPr lang="de-AT" smtClean="0"/>
              <a:t>79</a:t>
            </a:fld>
            <a:endParaRPr lang="de-AT"/>
          </a:p>
        </p:txBody>
      </p:sp>
    </p:spTree>
    <p:extLst>
      <p:ext uri="{BB962C8B-B14F-4D97-AF65-F5344CB8AC3E}">
        <p14:creationId xmlns:p14="http://schemas.microsoft.com/office/powerpoint/2010/main" val="12232158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smtClean="0"/>
              <a:t>Early </a:t>
            </a:r>
            <a:r>
              <a:rPr lang="de-AT" dirty="0" err="1" smtClean="0"/>
              <a:t>examples</a:t>
            </a:r>
            <a:r>
              <a:rPr lang="de-AT" dirty="0" smtClean="0"/>
              <a:t> </a:t>
            </a:r>
            <a:r>
              <a:rPr lang="de-AT" dirty="0" err="1" smtClean="0"/>
              <a:t>of</a:t>
            </a:r>
            <a:r>
              <a:rPr lang="de-AT" dirty="0" smtClean="0"/>
              <a:t> </a:t>
            </a:r>
            <a:r>
              <a:rPr lang="de-AT" dirty="0" err="1" smtClean="0"/>
              <a:t>using</a:t>
            </a:r>
            <a:r>
              <a:rPr lang="de-AT" dirty="0" smtClean="0"/>
              <a:t> explicit </a:t>
            </a:r>
            <a:r>
              <a:rPr lang="de-AT" dirty="0" err="1" smtClean="0"/>
              <a:t>linking</a:t>
            </a:r>
            <a:r>
              <a:rPr lang="de-AT" dirty="0" smtClean="0"/>
              <a:t> </a:t>
            </a:r>
            <a:r>
              <a:rPr lang="de-AT" dirty="0" err="1" smtClean="0"/>
              <a:t>from</a:t>
            </a:r>
            <a:r>
              <a:rPr lang="de-AT" baseline="0" dirty="0" smtClean="0"/>
              <a:t> </a:t>
            </a:r>
            <a:r>
              <a:rPr lang="de-AT" baseline="0" dirty="0" err="1" smtClean="0"/>
              <a:t>the</a:t>
            </a:r>
            <a:r>
              <a:rPr lang="de-AT" baseline="0" dirty="0" smtClean="0"/>
              <a:t> VR </a:t>
            </a:r>
            <a:r>
              <a:rPr lang="de-AT" baseline="0" dirty="0" err="1" smtClean="0"/>
              <a:t>community</a:t>
            </a:r>
            <a:endParaRPr lang="en-US" dirty="0"/>
          </a:p>
        </p:txBody>
      </p:sp>
      <p:sp>
        <p:nvSpPr>
          <p:cNvPr id="4" name="Foliennummernplatzhalter 3"/>
          <p:cNvSpPr>
            <a:spLocks noGrp="1"/>
          </p:cNvSpPr>
          <p:nvPr>
            <p:ph type="sldNum" sz="quarter" idx="10"/>
          </p:nvPr>
        </p:nvSpPr>
        <p:spPr/>
        <p:txBody>
          <a:bodyPr/>
          <a:lstStyle/>
          <a:p>
            <a:fld id="{3EF3A073-D8C2-4133-A67E-A828A6A31404}" type="slidenum">
              <a:rPr lang="de-AT" smtClean="0"/>
              <a:t>248</a:t>
            </a:fld>
            <a:endParaRPr lang="de-AT"/>
          </a:p>
        </p:txBody>
      </p:sp>
    </p:spTree>
    <p:extLst>
      <p:ext uri="{BB962C8B-B14F-4D97-AF65-F5344CB8AC3E}">
        <p14:creationId xmlns:p14="http://schemas.microsoft.com/office/powerpoint/2010/main" val="9579654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fld id="{3EF3A073-D8C2-4133-A67E-A828A6A31404}" type="slidenum">
              <a:rPr lang="de-AT" smtClean="0"/>
              <a:t>81</a:t>
            </a:fld>
            <a:endParaRPr lang="de-AT"/>
          </a:p>
        </p:txBody>
      </p:sp>
    </p:spTree>
    <p:extLst>
      <p:ext uri="{BB962C8B-B14F-4D97-AF65-F5344CB8AC3E}">
        <p14:creationId xmlns:p14="http://schemas.microsoft.com/office/powerpoint/2010/main" val="8128573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F3A073-D8C2-4133-A67E-A828A6A31404}" type="slidenum">
              <a:rPr lang="de-AT" smtClean="0"/>
              <a:t>86</a:t>
            </a:fld>
            <a:endParaRPr lang="de-AT"/>
          </a:p>
        </p:txBody>
      </p:sp>
    </p:spTree>
    <p:extLst>
      <p:ext uri="{BB962C8B-B14F-4D97-AF65-F5344CB8AC3E}">
        <p14:creationId xmlns:p14="http://schemas.microsoft.com/office/powerpoint/2010/main" val="190018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sz="2400" dirty="0" err="1" smtClean="0"/>
              <a:t>Scalability</a:t>
            </a:r>
            <a:r>
              <a:rPr lang="de-AT" sz="2400" dirty="0" smtClean="0"/>
              <a:t>: </a:t>
            </a:r>
          </a:p>
          <a:p>
            <a:r>
              <a:rPr lang="de-AT" sz="2400" dirty="0" err="1" smtClean="0"/>
              <a:t>very</a:t>
            </a:r>
            <a:r>
              <a:rPr lang="de-AT" sz="2400" dirty="0" smtClean="0"/>
              <a:t> </a:t>
            </a:r>
            <a:r>
              <a:rPr lang="de-AT" sz="2400" dirty="0" err="1" smtClean="0"/>
              <a:t>many</a:t>
            </a:r>
            <a:r>
              <a:rPr lang="de-AT" sz="2400" dirty="0" smtClean="0"/>
              <a:t> </a:t>
            </a:r>
            <a:r>
              <a:rPr lang="de-AT" sz="2400" dirty="0" err="1" smtClean="0"/>
              <a:t>items</a:t>
            </a:r>
            <a:endParaRPr lang="de-AT" sz="2400" dirty="0" smtClean="0"/>
          </a:p>
          <a:p>
            <a:r>
              <a:rPr lang="de-AT" sz="2400" dirty="0" smtClean="0"/>
              <a:t>Can</a:t>
            </a:r>
            <a:r>
              <a:rPr lang="de-AT" sz="2400" baseline="0" dirty="0" smtClean="0"/>
              <a:t> become „tight“ if good grouping criteria is not fulfiled – as hansi explained</a:t>
            </a:r>
          </a:p>
          <a:p>
            <a:endParaRPr lang="de-AT" sz="2400" baseline="0" dirty="0" smtClean="0"/>
          </a:p>
          <a:p>
            <a:pPr marL="1079500" lvl="3" indent="-457200">
              <a:buFont typeface="Arial" pitchFamily="34" charset="0"/>
              <a:buChar char="•"/>
            </a:pPr>
            <a:r>
              <a:rPr lang="en-US" sz="2400" b="1" dirty="0" smtClean="0"/>
              <a:t>Compact: </a:t>
            </a:r>
            <a:r>
              <a:rPr lang="en-US" sz="2400" dirty="0" smtClean="0"/>
              <a:t>elements in cluster are similar</a:t>
            </a:r>
          </a:p>
          <a:p>
            <a:pPr marL="1079500" lvl="3" indent="-457200">
              <a:buFont typeface="Arial" pitchFamily="34" charset="0"/>
              <a:buChar char="•"/>
            </a:pPr>
            <a:r>
              <a:rPr lang="en-US" sz="2400" b="1" dirty="0" smtClean="0"/>
              <a:t>Separated: </a:t>
            </a:r>
            <a:r>
              <a:rPr lang="en-US" sz="2400" dirty="0" smtClean="0"/>
              <a:t>clusters are different</a:t>
            </a:r>
          </a:p>
          <a:p>
            <a:pPr marL="1079500" lvl="3" indent="-457200">
              <a:buFont typeface="Arial" pitchFamily="34" charset="0"/>
              <a:buChar char="•"/>
            </a:pPr>
            <a:r>
              <a:rPr lang="en-US" sz="2400" b="1" dirty="0" smtClean="0"/>
              <a:t>Balanced: </a:t>
            </a:r>
            <a:r>
              <a:rPr lang="en-US" sz="2400" dirty="0" smtClean="0"/>
              <a:t>cluster membership is equally probable</a:t>
            </a:r>
          </a:p>
          <a:p>
            <a:pPr marL="1079500" lvl="3" indent="-457200">
              <a:buFont typeface="Arial" pitchFamily="34" charset="0"/>
              <a:buChar char="•"/>
            </a:pPr>
            <a:r>
              <a:rPr lang="en-US" sz="2400" b="1" dirty="0" smtClean="0"/>
              <a:t>Parsimonious: </a:t>
            </a:r>
            <a:r>
              <a:rPr lang="en-US" sz="2400" dirty="0" smtClean="0"/>
              <a:t>much fewer clusters than data objects</a:t>
            </a:r>
          </a:p>
          <a:p>
            <a:endParaRPr lang="en-US" sz="2400" dirty="0"/>
          </a:p>
        </p:txBody>
      </p:sp>
      <p:sp>
        <p:nvSpPr>
          <p:cNvPr id="4" name="Slide Number Placeholder 3"/>
          <p:cNvSpPr>
            <a:spLocks noGrp="1"/>
          </p:cNvSpPr>
          <p:nvPr>
            <p:ph type="sldNum" sz="quarter" idx="10"/>
          </p:nvPr>
        </p:nvSpPr>
        <p:spPr/>
        <p:txBody>
          <a:bodyPr/>
          <a:lstStyle/>
          <a:p>
            <a:fld id="{3EF3A073-D8C2-4133-A67E-A828A6A31404}" type="slidenum">
              <a:rPr lang="de-AT" smtClean="0"/>
              <a:t>90</a:t>
            </a:fld>
            <a:endParaRPr lang="de-AT"/>
          </a:p>
        </p:txBody>
      </p:sp>
    </p:spTree>
    <p:extLst>
      <p:ext uri="{BB962C8B-B14F-4D97-AF65-F5344CB8AC3E}">
        <p14:creationId xmlns:p14="http://schemas.microsoft.com/office/powerpoint/2010/main" val="5428794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err="1" smtClean="0"/>
              <a:t>Inria</a:t>
            </a:r>
            <a:r>
              <a:rPr lang="de-AT" dirty="0" smtClean="0"/>
              <a:t>/</a:t>
            </a:r>
            <a:r>
              <a:rPr lang="de-AT" dirty="0" err="1" smtClean="0"/>
              <a:t>Purdue</a:t>
            </a:r>
            <a:r>
              <a:rPr lang="de-AT" dirty="0" smtClean="0"/>
              <a:t> @ </a:t>
            </a:r>
            <a:r>
              <a:rPr lang="de-AT" dirty="0" err="1" smtClean="0"/>
              <a:t>EuroVis</a:t>
            </a:r>
            <a:r>
              <a:rPr lang="de-AT" dirty="0" smtClean="0"/>
              <a:t> 2010</a:t>
            </a:r>
            <a:endParaRPr lang="en-US" dirty="0"/>
          </a:p>
        </p:txBody>
      </p:sp>
      <p:sp>
        <p:nvSpPr>
          <p:cNvPr id="4" name="Slide Number Placeholder 3"/>
          <p:cNvSpPr>
            <a:spLocks noGrp="1"/>
          </p:cNvSpPr>
          <p:nvPr>
            <p:ph type="sldNum" sz="quarter" idx="10"/>
          </p:nvPr>
        </p:nvSpPr>
        <p:spPr/>
        <p:txBody>
          <a:bodyPr/>
          <a:lstStyle/>
          <a:p>
            <a:fld id="{3EF3A073-D8C2-4133-A67E-A828A6A31404}" type="slidenum">
              <a:rPr lang="de-AT" smtClean="0"/>
              <a:t>93</a:t>
            </a:fld>
            <a:endParaRPr lang="de-AT"/>
          </a:p>
        </p:txBody>
      </p:sp>
    </p:spTree>
    <p:extLst>
      <p:ext uri="{BB962C8B-B14F-4D97-AF65-F5344CB8AC3E}">
        <p14:creationId xmlns:p14="http://schemas.microsoft.com/office/powerpoint/2010/main" val="6783431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err="1" smtClean="0"/>
              <a:t>Sandford</a:t>
            </a:r>
            <a:r>
              <a:rPr lang="de-AT" dirty="0" smtClean="0"/>
              <a:t> </a:t>
            </a:r>
            <a:r>
              <a:rPr lang="de-AT" dirty="0" err="1" smtClean="0"/>
              <a:t>group</a:t>
            </a:r>
            <a:r>
              <a:rPr lang="de-AT" dirty="0" smtClean="0"/>
              <a:t> @ CHI</a:t>
            </a:r>
            <a:r>
              <a:rPr lang="de-AT" baseline="0" dirty="0" smtClean="0"/>
              <a:t> 2012</a:t>
            </a:r>
            <a:endParaRPr lang="en-US" dirty="0"/>
          </a:p>
        </p:txBody>
      </p:sp>
      <p:sp>
        <p:nvSpPr>
          <p:cNvPr id="4" name="Slide Number Placeholder 3"/>
          <p:cNvSpPr>
            <a:spLocks noGrp="1"/>
          </p:cNvSpPr>
          <p:nvPr>
            <p:ph type="sldNum" sz="quarter" idx="10"/>
          </p:nvPr>
        </p:nvSpPr>
        <p:spPr/>
        <p:txBody>
          <a:bodyPr/>
          <a:lstStyle/>
          <a:p>
            <a:fld id="{3EF3A073-D8C2-4133-A67E-A828A6A31404}" type="slidenum">
              <a:rPr lang="de-AT" smtClean="0"/>
              <a:t>95</a:t>
            </a:fld>
            <a:endParaRPr lang="de-AT"/>
          </a:p>
        </p:txBody>
      </p:sp>
    </p:spTree>
    <p:extLst>
      <p:ext uri="{BB962C8B-B14F-4D97-AF65-F5344CB8AC3E}">
        <p14:creationId xmlns:p14="http://schemas.microsoft.com/office/powerpoint/2010/main" val="18435943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Table Lens: CHI</a:t>
            </a:r>
          </a:p>
          <a:p>
            <a:r>
              <a:rPr lang="de-AT" dirty="0" smtClean="0"/>
              <a:t>Hansi:</a:t>
            </a:r>
            <a:r>
              <a:rPr lang="de-AT" baseline="0" dirty="0" smtClean="0"/>
              <a:t> VCBM </a:t>
            </a:r>
            <a:endParaRPr lang="en-US" dirty="0"/>
          </a:p>
        </p:txBody>
      </p:sp>
      <p:sp>
        <p:nvSpPr>
          <p:cNvPr id="4" name="Slide Number Placeholder 3"/>
          <p:cNvSpPr>
            <a:spLocks noGrp="1"/>
          </p:cNvSpPr>
          <p:nvPr>
            <p:ph type="sldNum" sz="quarter" idx="10"/>
          </p:nvPr>
        </p:nvSpPr>
        <p:spPr/>
        <p:txBody>
          <a:bodyPr/>
          <a:lstStyle/>
          <a:p>
            <a:fld id="{3EF3A073-D8C2-4133-A67E-A828A6A31404}" type="slidenum">
              <a:rPr lang="de-AT" smtClean="0"/>
              <a:t>96</a:t>
            </a:fld>
            <a:endParaRPr lang="de-AT"/>
          </a:p>
        </p:txBody>
      </p:sp>
    </p:spTree>
    <p:extLst>
      <p:ext uri="{BB962C8B-B14F-4D97-AF65-F5344CB8AC3E}">
        <p14:creationId xmlns:p14="http://schemas.microsoft.com/office/powerpoint/2010/main" val="15360872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dual </a:t>
            </a:r>
            <a:r>
              <a:rPr lang="de-AT" dirty="0" err="1" smtClean="0"/>
              <a:t>encoding</a:t>
            </a:r>
            <a:r>
              <a:rPr lang="de-AT" dirty="0" smtClean="0"/>
              <a:t> </a:t>
            </a:r>
            <a:r>
              <a:rPr lang="de-AT" dirty="0" err="1" smtClean="0"/>
              <a:t>makes</a:t>
            </a:r>
            <a:r>
              <a:rPr lang="de-AT" dirty="0" smtClean="0"/>
              <a:t> </a:t>
            </a:r>
            <a:r>
              <a:rPr lang="de-AT" dirty="0" err="1" smtClean="0"/>
              <a:t>it</a:t>
            </a:r>
            <a:r>
              <a:rPr lang="de-AT" dirty="0" smtClean="0"/>
              <a:t> </a:t>
            </a:r>
            <a:r>
              <a:rPr lang="de-AT" dirty="0" err="1" smtClean="0"/>
              <a:t>more</a:t>
            </a:r>
            <a:r>
              <a:rPr lang="de-AT" baseline="0" dirty="0" smtClean="0"/>
              <a:t> </a:t>
            </a:r>
            <a:r>
              <a:rPr lang="de-AT" baseline="0" dirty="0" err="1" smtClean="0"/>
              <a:t>obvious</a:t>
            </a:r>
            <a:r>
              <a:rPr lang="de-AT" baseline="0" dirty="0" smtClean="0"/>
              <a:t>, </a:t>
            </a:r>
            <a:r>
              <a:rPr lang="de-AT" baseline="0" dirty="0" err="1" smtClean="0"/>
              <a:t>trustworthy</a:t>
            </a:r>
            <a:endParaRPr lang="de-AT" baseline="0" dirty="0" smtClean="0"/>
          </a:p>
          <a:p>
            <a:r>
              <a:rPr lang="de-AT" baseline="0" dirty="0" err="1" smtClean="0"/>
              <a:t>common</a:t>
            </a:r>
            <a:r>
              <a:rPr lang="de-AT" baseline="0" dirty="0" smtClean="0"/>
              <a:t> </a:t>
            </a:r>
            <a:r>
              <a:rPr lang="de-AT" baseline="0" dirty="0" err="1" smtClean="0"/>
              <a:t>example</a:t>
            </a:r>
            <a:r>
              <a:rPr lang="de-AT" baseline="0" dirty="0" smtClean="0"/>
              <a:t>: observable </a:t>
            </a:r>
            <a:r>
              <a:rPr lang="de-AT" baseline="0" dirty="0" err="1" smtClean="0"/>
              <a:t>clustering</a:t>
            </a:r>
            <a:r>
              <a:rPr lang="de-AT" baseline="0" dirty="0" smtClean="0"/>
              <a:t> in </a:t>
            </a:r>
            <a:r>
              <a:rPr lang="de-AT" baseline="0" dirty="0" err="1" smtClean="0"/>
              <a:t>scatterplot</a:t>
            </a:r>
            <a:r>
              <a:rPr lang="de-AT" baseline="0" dirty="0" smtClean="0"/>
              <a:t> </a:t>
            </a:r>
            <a:r>
              <a:rPr lang="de-AT" baseline="0" dirty="0" err="1" smtClean="0"/>
              <a:t>is</a:t>
            </a:r>
            <a:r>
              <a:rPr lang="de-AT" baseline="0" dirty="0" smtClean="0"/>
              <a:t> </a:t>
            </a:r>
            <a:r>
              <a:rPr lang="de-AT" baseline="0" dirty="0" err="1" smtClean="0"/>
              <a:t>enhanced</a:t>
            </a:r>
            <a:r>
              <a:rPr lang="de-AT" baseline="0" dirty="0" smtClean="0"/>
              <a:t> </a:t>
            </a:r>
            <a:r>
              <a:rPr lang="de-AT" baseline="0" dirty="0" err="1" smtClean="0"/>
              <a:t>by</a:t>
            </a:r>
            <a:r>
              <a:rPr lang="de-AT" baseline="0" dirty="0" smtClean="0"/>
              <a:t> </a:t>
            </a:r>
            <a:r>
              <a:rPr lang="de-AT" baseline="0" dirty="0" err="1" smtClean="0"/>
              <a:t>color</a:t>
            </a:r>
            <a:endParaRPr lang="en-US" dirty="0"/>
          </a:p>
        </p:txBody>
      </p:sp>
      <p:sp>
        <p:nvSpPr>
          <p:cNvPr id="4" name="Slide Number Placeholder 3"/>
          <p:cNvSpPr>
            <a:spLocks noGrp="1"/>
          </p:cNvSpPr>
          <p:nvPr>
            <p:ph type="sldNum" sz="quarter" idx="10"/>
          </p:nvPr>
        </p:nvSpPr>
        <p:spPr/>
        <p:txBody>
          <a:bodyPr/>
          <a:lstStyle/>
          <a:p>
            <a:fld id="{3EF3A073-D8C2-4133-A67E-A828A6A31404}" type="slidenum">
              <a:rPr lang="de-AT" smtClean="0"/>
              <a:t>97</a:t>
            </a:fld>
            <a:endParaRPr lang="de-AT"/>
          </a:p>
        </p:txBody>
      </p:sp>
    </p:spTree>
    <p:extLst>
      <p:ext uri="{BB962C8B-B14F-4D97-AF65-F5344CB8AC3E}">
        <p14:creationId xmlns:p14="http://schemas.microsoft.com/office/powerpoint/2010/main" val="14667945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F3A073-D8C2-4133-A67E-A828A6A31404}" type="slidenum">
              <a:rPr lang="de-AT" smtClean="0"/>
              <a:t>99</a:t>
            </a:fld>
            <a:endParaRPr lang="de-AT"/>
          </a:p>
        </p:txBody>
      </p:sp>
    </p:spTree>
    <p:extLst>
      <p:ext uri="{BB962C8B-B14F-4D97-AF65-F5344CB8AC3E}">
        <p14:creationId xmlns:p14="http://schemas.microsoft.com/office/powerpoint/2010/main" val="20791813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Point </a:t>
            </a:r>
            <a:r>
              <a:rPr lang="de-AT" dirty="0" err="1" smtClean="0"/>
              <a:t>to</a:t>
            </a:r>
            <a:r>
              <a:rPr lang="de-AT" dirty="0" smtClean="0"/>
              <a:t> </a:t>
            </a:r>
            <a:r>
              <a:rPr lang="de-AT" dirty="0" err="1" smtClean="0"/>
              <a:t>hidden</a:t>
            </a:r>
            <a:r>
              <a:rPr lang="de-AT" dirty="0" smtClean="0"/>
              <a:t> </a:t>
            </a:r>
            <a:r>
              <a:rPr lang="de-AT" dirty="0" err="1" smtClean="0"/>
              <a:t>dot</a:t>
            </a:r>
            <a:r>
              <a:rPr lang="de-AT" dirty="0" smtClean="0"/>
              <a:t> on </a:t>
            </a:r>
            <a:r>
              <a:rPr lang="de-AT" dirty="0" err="1" smtClean="0"/>
              <a:t>picture</a:t>
            </a:r>
            <a:endParaRPr lang="en-US" dirty="0"/>
          </a:p>
        </p:txBody>
      </p:sp>
      <p:sp>
        <p:nvSpPr>
          <p:cNvPr id="4" name="Slide Number Placeholder 3"/>
          <p:cNvSpPr>
            <a:spLocks noGrp="1"/>
          </p:cNvSpPr>
          <p:nvPr>
            <p:ph type="sldNum" sz="quarter" idx="10"/>
          </p:nvPr>
        </p:nvSpPr>
        <p:spPr/>
        <p:txBody>
          <a:bodyPr/>
          <a:lstStyle/>
          <a:p>
            <a:fld id="{3EF3A073-D8C2-4133-A67E-A828A6A31404}" type="slidenum">
              <a:rPr lang="de-AT" smtClean="0"/>
              <a:t>101</a:t>
            </a:fld>
            <a:endParaRPr lang="de-AT"/>
          </a:p>
        </p:txBody>
      </p:sp>
    </p:spTree>
    <p:extLst>
      <p:ext uri="{BB962C8B-B14F-4D97-AF65-F5344CB8AC3E}">
        <p14:creationId xmlns:p14="http://schemas.microsoft.com/office/powerpoint/2010/main" val="242770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dirty="0" err="1" smtClean="0"/>
              <a:t>Well</a:t>
            </a:r>
            <a:r>
              <a:rPr lang="de-AT" sz="1200" dirty="0" smtClean="0"/>
              <a:t>, </a:t>
            </a:r>
            <a:r>
              <a:rPr lang="de-AT" sz="1200" dirty="0" err="1" smtClean="0"/>
              <a:t>his</a:t>
            </a:r>
            <a:r>
              <a:rPr lang="de-AT" sz="1200" dirty="0" smtClean="0"/>
              <a:t> </a:t>
            </a:r>
            <a:r>
              <a:rPr lang="de-AT" sz="1200" dirty="0" err="1" smtClean="0"/>
              <a:t>name</a:t>
            </a:r>
            <a:r>
              <a:rPr lang="de-AT" sz="1200" dirty="0" smtClean="0"/>
              <a:t> </a:t>
            </a:r>
            <a:r>
              <a:rPr lang="de-AT" sz="1200" dirty="0" err="1" smtClean="0"/>
              <a:t>depends</a:t>
            </a:r>
            <a:r>
              <a:rPr lang="de-AT" sz="1200" dirty="0" smtClean="0"/>
              <a:t> </a:t>
            </a:r>
            <a:r>
              <a:rPr lang="de-AT" sz="1200" dirty="0" err="1" smtClean="0"/>
              <a:t>from</a:t>
            </a:r>
            <a:r>
              <a:rPr lang="de-AT" sz="1200" dirty="0" smtClean="0"/>
              <a:t> </a:t>
            </a:r>
            <a:r>
              <a:rPr lang="de-AT" sz="1200" dirty="0" err="1" smtClean="0"/>
              <a:t>where</a:t>
            </a:r>
            <a:r>
              <a:rPr lang="de-AT" sz="1200" dirty="0" smtClean="0"/>
              <a:t> </a:t>
            </a:r>
            <a:r>
              <a:rPr lang="de-AT" sz="1200" dirty="0" err="1" smtClean="0"/>
              <a:t>you</a:t>
            </a:r>
            <a:r>
              <a:rPr lang="de-AT" sz="1200" dirty="0" smtClean="0"/>
              <a:t> </a:t>
            </a:r>
            <a:r>
              <a:rPr lang="de-AT" sz="1200" dirty="0" err="1" smtClean="0"/>
              <a:t>are</a:t>
            </a:r>
            <a:r>
              <a:rPr lang="de-AT" sz="1200" dirty="0" smtClean="0"/>
              <a:t>…</a:t>
            </a:r>
            <a:br>
              <a:rPr lang="de-AT" sz="1200" dirty="0" smtClean="0"/>
            </a:br>
            <a:r>
              <a:rPr lang="de-AT" sz="1200" dirty="0" err="1" smtClean="0"/>
              <a:t>Let‘s</a:t>
            </a:r>
            <a:r>
              <a:rPr lang="de-AT" sz="1200" dirty="0" smtClean="0"/>
              <a:t> </a:t>
            </a:r>
            <a:r>
              <a:rPr lang="de-AT" sz="1200" dirty="0" err="1" smtClean="0"/>
              <a:t>call</a:t>
            </a:r>
            <a:r>
              <a:rPr lang="de-AT" sz="1200" dirty="0" smtClean="0"/>
              <a:t> </a:t>
            </a:r>
            <a:r>
              <a:rPr lang="de-AT" sz="1200" dirty="0" err="1" smtClean="0"/>
              <a:t>him</a:t>
            </a:r>
            <a:r>
              <a:rPr lang="de-AT" sz="1200" dirty="0" smtClean="0"/>
              <a:t> </a:t>
            </a:r>
            <a:r>
              <a:rPr lang="de-AT" sz="1200" dirty="0" err="1" smtClean="0"/>
              <a:t>wally</a:t>
            </a:r>
            <a:endParaRPr lang="en-US" sz="1200" b="1" dirty="0"/>
          </a:p>
        </p:txBody>
      </p:sp>
      <p:sp>
        <p:nvSpPr>
          <p:cNvPr id="4" name="Foliennummernplatzhalter 3"/>
          <p:cNvSpPr>
            <a:spLocks noGrp="1"/>
          </p:cNvSpPr>
          <p:nvPr>
            <p:ph type="sldNum" sz="quarter" idx="10"/>
          </p:nvPr>
        </p:nvSpPr>
        <p:spPr/>
        <p:txBody>
          <a:bodyPr/>
          <a:lstStyle/>
          <a:p>
            <a:fld id="{3EF3A073-D8C2-4133-A67E-A828A6A31404}" type="slidenum">
              <a:rPr lang="de-AT" smtClean="0"/>
              <a:t>4</a:t>
            </a:fld>
            <a:endParaRPr lang="de-AT"/>
          </a:p>
        </p:txBody>
      </p:sp>
    </p:spTree>
    <p:extLst>
      <p:ext uri="{BB962C8B-B14F-4D97-AF65-F5344CB8AC3E}">
        <p14:creationId xmlns:p14="http://schemas.microsoft.com/office/powerpoint/2010/main" val="1458233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fld id="{3EF3A073-D8C2-4133-A67E-A828A6A31404}" type="slidenum">
              <a:rPr lang="de-AT" smtClean="0"/>
              <a:t>102</a:t>
            </a:fld>
            <a:endParaRPr lang="de-AT"/>
          </a:p>
        </p:txBody>
      </p:sp>
    </p:spTree>
    <p:extLst>
      <p:ext uri="{BB962C8B-B14F-4D97-AF65-F5344CB8AC3E}">
        <p14:creationId xmlns:p14="http://schemas.microsoft.com/office/powerpoint/2010/main" val="8281497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F3A073-D8C2-4133-A67E-A828A6A31404}" type="slidenum">
              <a:rPr lang="de-AT" smtClean="0"/>
              <a:t>103</a:t>
            </a:fld>
            <a:endParaRPr lang="de-AT"/>
          </a:p>
        </p:txBody>
      </p:sp>
    </p:spTree>
    <p:extLst>
      <p:ext uri="{BB962C8B-B14F-4D97-AF65-F5344CB8AC3E}">
        <p14:creationId xmlns:p14="http://schemas.microsoft.com/office/powerpoint/2010/main" val="12971285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Shape:</a:t>
            </a:r>
          </a:p>
          <a:p>
            <a:pPr marL="171450" indent="-171450">
              <a:buFont typeface="Arial" pitchFamily="34" charset="0"/>
              <a:buChar char="•"/>
            </a:pPr>
            <a:r>
              <a:rPr lang="de-AT" dirty="0" smtClean="0"/>
              <a:t>e.g. </a:t>
            </a:r>
            <a:r>
              <a:rPr lang="de-AT" dirty="0" err="1" smtClean="0"/>
              <a:t>you</a:t>
            </a:r>
            <a:r>
              <a:rPr lang="de-AT" dirty="0" smtClean="0"/>
              <a:t> </a:t>
            </a:r>
            <a:r>
              <a:rPr lang="de-AT" dirty="0" err="1" smtClean="0"/>
              <a:t>know</a:t>
            </a:r>
            <a:r>
              <a:rPr lang="de-AT" baseline="0" dirty="0" smtClean="0"/>
              <a:t> a </a:t>
            </a:r>
            <a:r>
              <a:rPr lang="de-AT" baseline="0" dirty="0" err="1" smtClean="0"/>
              <a:t>lot</a:t>
            </a:r>
            <a:r>
              <a:rPr lang="de-AT" baseline="0" dirty="0" smtClean="0"/>
              <a:t> </a:t>
            </a:r>
            <a:r>
              <a:rPr lang="de-AT" baseline="0" dirty="0" err="1" smtClean="0"/>
              <a:t>of</a:t>
            </a:r>
            <a:r>
              <a:rPr lang="de-AT" baseline="0" dirty="0" smtClean="0"/>
              <a:t> </a:t>
            </a:r>
            <a:r>
              <a:rPr lang="de-AT" baseline="0" dirty="0" err="1" smtClean="0"/>
              <a:t>shapes</a:t>
            </a:r>
            <a:r>
              <a:rPr lang="de-AT" baseline="0" dirty="0" smtClean="0"/>
              <a:t> </a:t>
            </a:r>
            <a:r>
              <a:rPr lang="de-AT" baseline="0" dirty="0" err="1" smtClean="0"/>
              <a:t>from</a:t>
            </a:r>
            <a:r>
              <a:rPr lang="de-AT" baseline="0" dirty="0" smtClean="0"/>
              <a:t> </a:t>
            </a:r>
            <a:r>
              <a:rPr lang="de-AT" baseline="0" dirty="0" err="1" smtClean="0"/>
              <a:t>symbols</a:t>
            </a:r>
            <a:r>
              <a:rPr lang="de-AT" baseline="0" dirty="0" smtClean="0"/>
              <a:t>, </a:t>
            </a:r>
            <a:r>
              <a:rPr lang="de-AT" baseline="0" dirty="0" err="1" smtClean="0"/>
              <a:t>traffic</a:t>
            </a:r>
            <a:r>
              <a:rPr lang="de-AT" baseline="0" dirty="0" smtClean="0"/>
              <a:t> </a:t>
            </a:r>
            <a:r>
              <a:rPr lang="de-AT" baseline="0" dirty="0" err="1" smtClean="0"/>
              <a:t>signs</a:t>
            </a:r>
            <a:r>
              <a:rPr lang="de-AT" baseline="0" dirty="0" smtClean="0"/>
              <a:t> </a:t>
            </a:r>
            <a:r>
              <a:rPr lang="de-AT" baseline="0" dirty="0" err="1" smtClean="0"/>
              <a:t>and</a:t>
            </a:r>
            <a:r>
              <a:rPr lang="de-AT" baseline="0" dirty="0" smtClean="0"/>
              <a:t> </a:t>
            </a:r>
          </a:p>
          <a:p>
            <a:pPr marL="171450" indent="-171450">
              <a:buFont typeface="Arial" pitchFamily="34" charset="0"/>
              <a:buChar char="•"/>
            </a:pPr>
            <a:r>
              <a:rPr lang="de-AT" baseline="0" dirty="0" smtClean="0"/>
              <a:t>they are obvious to distinquish</a:t>
            </a:r>
          </a:p>
          <a:p>
            <a:pPr marL="171450" indent="-171450">
              <a:buFont typeface="Arial" pitchFamily="34" charset="0"/>
              <a:buChar char="•"/>
            </a:pPr>
            <a:r>
              <a:rPr lang="de-AT" baseline="0" dirty="0" smtClean="0"/>
              <a:t>Doesn‘t work for  many encodings – e.g. Parallel coordinates plots, line charts, theme-river, etc</a:t>
            </a:r>
          </a:p>
          <a:p>
            <a:pPr marL="171450" indent="-171450">
              <a:buFont typeface="Arial" pitchFamily="34" charset="0"/>
              <a:buChar char="•"/>
            </a:pPr>
            <a:endParaRPr lang="de-AT" baseline="0" dirty="0" smtClean="0"/>
          </a:p>
          <a:p>
            <a:pPr marL="0" indent="0">
              <a:buFont typeface="Arial" pitchFamily="34" charset="0"/>
              <a:buNone/>
            </a:pPr>
            <a:r>
              <a:rPr lang="de-AT" baseline="0" dirty="0" smtClean="0"/>
              <a:t>Size:</a:t>
            </a:r>
          </a:p>
          <a:p>
            <a:pPr marL="171450" indent="-171450">
              <a:buFont typeface="Arial" pitchFamily="34" charset="0"/>
              <a:buChar char="•"/>
            </a:pPr>
            <a:r>
              <a:rPr lang="de-AT" baseline="0" dirty="0" err="1" smtClean="0"/>
              <a:t>works</a:t>
            </a:r>
            <a:r>
              <a:rPr lang="de-AT" baseline="0" dirty="0" smtClean="0"/>
              <a:t> </a:t>
            </a:r>
            <a:r>
              <a:rPr lang="de-AT" baseline="0" dirty="0" err="1" smtClean="0"/>
              <a:t>for</a:t>
            </a:r>
            <a:r>
              <a:rPr lang="de-AT" baseline="0" dirty="0" smtClean="0"/>
              <a:t> </a:t>
            </a:r>
            <a:r>
              <a:rPr lang="de-AT" baseline="0" dirty="0" err="1" smtClean="0"/>
              <a:t>highlighting</a:t>
            </a:r>
            <a:r>
              <a:rPr lang="de-AT" baseline="0" dirty="0" smtClean="0"/>
              <a:t> individual </a:t>
            </a:r>
            <a:r>
              <a:rPr lang="de-AT" baseline="0" dirty="0" err="1" smtClean="0"/>
              <a:t>items</a:t>
            </a:r>
            <a:endParaRPr lang="en-US" dirty="0"/>
          </a:p>
        </p:txBody>
      </p:sp>
      <p:sp>
        <p:nvSpPr>
          <p:cNvPr id="4" name="Slide Number Placeholder 3"/>
          <p:cNvSpPr>
            <a:spLocks noGrp="1"/>
          </p:cNvSpPr>
          <p:nvPr>
            <p:ph type="sldNum" sz="quarter" idx="10"/>
          </p:nvPr>
        </p:nvSpPr>
        <p:spPr/>
        <p:txBody>
          <a:bodyPr/>
          <a:lstStyle/>
          <a:p>
            <a:fld id="{3EF3A073-D8C2-4133-A67E-A828A6A31404}" type="slidenum">
              <a:rPr lang="de-AT" smtClean="0"/>
              <a:t>105</a:t>
            </a:fld>
            <a:endParaRPr lang="de-AT"/>
          </a:p>
        </p:txBody>
      </p:sp>
    </p:spTree>
    <p:extLst>
      <p:ext uri="{BB962C8B-B14F-4D97-AF65-F5344CB8AC3E}">
        <p14:creationId xmlns:p14="http://schemas.microsoft.com/office/powerpoint/2010/main" val="6076661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Orientation:</a:t>
            </a:r>
          </a:p>
          <a:p>
            <a:r>
              <a:rPr lang="de-AT" dirty="0" smtClean="0"/>
              <a:t>you</a:t>
            </a:r>
            <a:r>
              <a:rPr lang="de-AT" baseline="0" dirty="0" smtClean="0"/>
              <a:t> have to have marks that have a clear orientation. A dot, for example, does not</a:t>
            </a:r>
            <a:endParaRPr lang="en-US" dirty="0" smtClean="0"/>
          </a:p>
          <a:p>
            <a:endParaRPr lang="de-AT" dirty="0" smtClean="0"/>
          </a:p>
          <a:p>
            <a:r>
              <a:rPr lang="de-AT" dirty="0" smtClean="0"/>
              <a:t>Texture: </a:t>
            </a:r>
          </a:p>
          <a:p>
            <a:r>
              <a:rPr lang="de-AT" dirty="0" smtClean="0"/>
              <a:t>Putting texture on a pc</a:t>
            </a:r>
            <a:r>
              <a:rPr lang="de-AT" baseline="0" dirty="0" smtClean="0"/>
              <a:t> plot will be difficult – but could be done – i.e. stippling</a:t>
            </a:r>
            <a:endParaRPr lang="de-AT" dirty="0"/>
          </a:p>
        </p:txBody>
      </p:sp>
      <p:sp>
        <p:nvSpPr>
          <p:cNvPr id="4" name="Slide Number Placeholder 3"/>
          <p:cNvSpPr>
            <a:spLocks noGrp="1"/>
          </p:cNvSpPr>
          <p:nvPr>
            <p:ph type="sldNum" sz="quarter" idx="10"/>
          </p:nvPr>
        </p:nvSpPr>
        <p:spPr/>
        <p:txBody>
          <a:bodyPr/>
          <a:lstStyle/>
          <a:p>
            <a:fld id="{3EF3A073-D8C2-4133-A67E-A828A6A31404}" type="slidenum">
              <a:rPr lang="de-AT" smtClean="0"/>
              <a:t>106</a:t>
            </a:fld>
            <a:endParaRPr lang="de-AT"/>
          </a:p>
        </p:txBody>
      </p:sp>
    </p:spTree>
    <p:extLst>
      <p:ext uri="{BB962C8B-B14F-4D97-AF65-F5344CB8AC3E}">
        <p14:creationId xmlns:p14="http://schemas.microsoft.com/office/powerpoint/2010/main" val="3627866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Only</a:t>
            </a:r>
            <a:r>
              <a:rPr lang="de-AT" baseline="0" dirty="0" smtClean="0"/>
              <a:t> that instead of directly exchanging a mark an exiting mark is supplemented</a:t>
            </a:r>
            <a:endParaRPr lang="de-AT" dirty="0"/>
          </a:p>
        </p:txBody>
      </p:sp>
      <p:sp>
        <p:nvSpPr>
          <p:cNvPr id="4" name="Slide Number Placeholder 3"/>
          <p:cNvSpPr>
            <a:spLocks noGrp="1"/>
          </p:cNvSpPr>
          <p:nvPr>
            <p:ph type="sldNum" sz="quarter" idx="10"/>
          </p:nvPr>
        </p:nvSpPr>
        <p:spPr/>
        <p:txBody>
          <a:bodyPr/>
          <a:lstStyle/>
          <a:p>
            <a:fld id="{3EF3A073-D8C2-4133-A67E-A828A6A31404}" type="slidenum">
              <a:rPr lang="de-AT" smtClean="0"/>
              <a:t>107</a:t>
            </a:fld>
            <a:endParaRPr lang="de-AT"/>
          </a:p>
        </p:txBody>
      </p:sp>
    </p:spTree>
    <p:extLst>
      <p:ext uri="{BB962C8B-B14F-4D97-AF65-F5344CB8AC3E}">
        <p14:creationId xmlns:p14="http://schemas.microsoft.com/office/powerpoint/2010/main" val="8681511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err="1" smtClean="0"/>
              <a:t>Perception</a:t>
            </a:r>
            <a:r>
              <a:rPr lang="de-AT" dirty="0" smtClean="0"/>
              <a:t>: </a:t>
            </a:r>
          </a:p>
          <a:p>
            <a:r>
              <a:rPr lang="de-AT" dirty="0" err="1" smtClean="0"/>
              <a:t>depends</a:t>
            </a:r>
            <a:r>
              <a:rPr lang="de-AT" dirty="0" smtClean="0"/>
              <a:t> also</a:t>
            </a:r>
            <a:r>
              <a:rPr lang="de-AT" baseline="0" dirty="0" smtClean="0"/>
              <a:t> on </a:t>
            </a:r>
            <a:r>
              <a:rPr lang="de-AT" baseline="0" dirty="0" err="1" smtClean="0"/>
              <a:t>the</a:t>
            </a:r>
            <a:r>
              <a:rPr lang="de-AT" baseline="0" dirty="0" smtClean="0"/>
              <a:t> BR</a:t>
            </a:r>
          </a:p>
          <a:p>
            <a:r>
              <a:rPr lang="de-AT" baseline="0" dirty="0" err="1" smtClean="0"/>
              <a:t>works</a:t>
            </a:r>
            <a:r>
              <a:rPr lang="de-AT" baseline="0" dirty="0" smtClean="0"/>
              <a:t> </a:t>
            </a:r>
            <a:r>
              <a:rPr lang="de-AT" baseline="0" dirty="0" err="1" smtClean="0"/>
              <a:t>good</a:t>
            </a:r>
            <a:r>
              <a:rPr lang="de-AT" baseline="0" dirty="0" smtClean="0"/>
              <a:t> </a:t>
            </a:r>
            <a:r>
              <a:rPr lang="de-AT" baseline="0" dirty="0" err="1" smtClean="0"/>
              <a:t>with</a:t>
            </a:r>
            <a:r>
              <a:rPr lang="de-AT" baseline="0" dirty="0" smtClean="0"/>
              <a:t> </a:t>
            </a:r>
            <a:r>
              <a:rPr lang="de-AT" baseline="0" dirty="0" err="1" smtClean="0"/>
              <a:t>items</a:t>
            </a:r>
            <a:r>
              <a:rPr lang="de-AT" baseline="0" dirty="0" smtClean="0"/>
              <a:t> </a:t>
            </a:r>
            <a:r>
              <a:rPr lang="de-AT" baseline="0" dirty="0" err="1" smtClean="0"/>
              <a:t>with</a:t>
            </a:r>
            <a:r>
              <a:rPr lang="de-AT" baseline="0" dirty="0" smtClean="0"/>
              <a:t> </a:t>
            </a:r>
            <a:r>
              <a:rPr lang="de-AT" baseline="0" dirty="0" err="1" smtClean="0"/>
              <a:t>clear</a:t>
            </a:r>
            <a:r>
              <a:rPr lang="de-AT" baseline="0" dirty="0" smtClean="0"/>
              <a:t> </a:t>
            </a:r>
            <a:r>
              <a:rPr lang="de-AT" baseline="0" dirty="0" err="1" smtClean="0"/>
              <a:t>edges</a:t>
            </a:r>
            <a:r>
              <a:rPr lang="de-AT" baseline="0" dirty="0" smtClean="0"/>
              <a:t> – </a:t>
            </a:r>
            <a:r>
              <a:rPr lang="de-AT" baseline="0" dirty="0" err="1" smtClean="0"/>
              <a:t>glyphs</a:t>
            </a:r>
            <a:r>
              <a:rPr lang="de-AT" baseline="0" dirty="0" smtClean="0"/>
              <a:t>, </a:t>
            </a:r>
            <a:r>
              <a:rPr lang="de-AT" baseline="0" dirty="0" err="1" smtClean="0"/>
              <a:t>lines</a:t>
            </a:r>
            <a:r>
              <a:rPr lang="de-AT" baseline="0" dirty="0" smtClean="0"/>
              <a:t>, </a:t>
            </a:r>
          </a:p>
          <a:p>
            <a:r>
              <a:rPr lang="de-AT" baseline="0" dirty="0" smtClean="0"/>
              <a:t>not so </a:t>
            </a:r>
            <a:r>
              <a:rPr lang="de-AT" baseline="0" dirty="0" err="1" smtClean="0"/>
              <a:t>good</a:t>
            </a:r>
            <a:r>
              <a:rPr lang="de-AT" baseline="0" dirty="0" smtClean="0"/>
              <a:t> </a:t>
            </a:r>
            <a:r>
              <a:rPr lang="de-AT" baseline="0" dirty="0" err="1" smtClean="0"/>
              <a:t>with</a:t>
            </a:r>
            <a:r>
              <a:rPr lang="de-AT" baseline="0" dirty="0" smtClean="0"/>
              <a:t> </a:t>
            </a:r>
            <a:r>
              <a:rPr lang="de-AT" baseline="0" dirty="0" err="1" smtClean="0"/>
              <a:t>heat</a:t>
            </a:r>
            <a:r>
              <a:rPr lang="de-AT" baseline="0" dirty="0" smtClean="0"/>
              <a:t> </a:t>
            </a:r>
            <a:r>
              <a:rPr lang="de-AT" baseline="0" dirty="0" err="1" smtClean="0"/>
              <a:t>maps</a:t>
            </a:r>
            <a:r>
              <a:rPr lang="de-AT" baseline="0" dirty="0" smtClean="0"/>
              <a:t>, </a:t>
            </a:r>
            <a:r>
              <a:rPr lang="de-AT" baseline="0" dirty="0" err="1" smtClean="0"/>
              <a:t>etc</a:t>
            </a:r>
            <a:endParaRPr lang="de-AT" baseline="0" dirty="0" smtClean="0"/>
          </a:p>
          <a:p>
            <a:endParaRPr lang="en-US" dirty="0"/>
          </a:p>
        </p:txBody>
      </p:sp>
      <p:sp>
        <p:nvSpPr>
          <p:cNvPr id="4" name="Slide Number Placeholder 3"/>
          <p:cNvSpPr>
            <a:spLocks noGrp="1"/>
          </p:cNvSpPr>
          <p:nvPr>
            <p:ph type="sldNum" sz="quarter" idx="10"/>
          </p:nvPr>
        </p:nvSpPr>
        <p:spPr/>
        <p:txBody>
          <a:bodyPr/>
          <a:lstStyle/>
          <a:p>
            <a:fld id="{3EF3A073-D8C2-4133-A67E-A828A6A31404}" type="slidenum">
              <a:rPr lang="de-AT" smtClean="0"/>
              <a:t>108</a:t>
            </a:fld>
            <a:endParaRPr lang="de-AT"/>
          </a:p>
        </p:txBody>
      </p:sp>
    </p:spTree>
    <p:extLst>
      <p:ext uri="{BB962C8B-B14F-4D97-AF65-F5344CB8AC3E}">
        <p14:creationId xmlns:p14="http://schemas.microsoft.com/office/powerpoint/2010/main" val="11685835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a:t>
            </a:r>
            <a:r>
              <a:rPr lang="de-AT" dirty="0" err="1" smtClean="0"/>
              <a:t>Occlusion</a:t>
            </a:r>
            <a:r>
              <a:rPr lang="de-AT" baseline="0" dirty="0" smtClean="0"/>
              <a:t> – links </a:t>
            </a:r>
            <a:r>
              <a:rPr lang="de-AT" baseline="0" dirty="0" err="1" smtClean="0"/>
              <a:t>add</a:t>
            </a:r>
            <a:r>
              <a:rPr lang="de-AT" baseline="0" dirty="0" smtClean="0"/>
              <a:t> a </a:t>
            </a:r>
            <a:r>
              <a:rPr lang="de-AT" baseline="0" dirty="0" err="1" smtClean="0"/>
              <a:t>lot</a:t>
            </a:r>
            <a:r>
              <a:rPr lang="de-AT" baseline="0" dirty="0" smtClean="0"/>
              <a:t> </a:t>
            </a:r>
            <a:r>
              <a:rPr lang="de-AT" baseline="0" dirty="0" err="1" smtClean="0"/>
              <a:t>of</a:t>
            </a:r>
            <a:r>
              <a:rPr lang="de-AT" baseline="0" dirty="0" smtClean="0"/>
              <a:t> „</a:t>
            </a:r>
            <a:r>
              <a:rPr lang="de-AT" baseline="0" dirty="0" err="1" smtClean="0"/>
              <a:t>ink</a:t>
            </a:r>
            <a:r>
              <a:rPr lang="de-AT" baseline="0" dirty="0" smtClean="0"/>
              <a:t>“ </a:t>
            </a:r>
            <a:endParaRPr lang="en-US" dirty="0"/>
          </a:p>
        </p:txBody>
      </p:sp>
      <p:sp>
        <p:nvSpPr>
          <p:cNvPr id="4" name="Slide Number Placeholder 3"/>
          <p:cNvSpPr>
            <a:spLocks noGrp="1"/>
          </p:cNvSpPr>
          <p:nvPr>
            <p:ph type="sldNum" sz="quarter" idx="10"/>
          </p:nvPr>
        </p:nvSpPr>
        <p:spPr/>
        <p:txBody>
          <a:bodyPr/>
          <a:lstStyle/>
          <a:p>
            <a:fld id="{3EF3A073-D8C2-4133-A67E-A828A6A31404}" type="slidenum">
              <a:rPr lang="de-AT" smtClean="0"/>
              <a:t>111</a:t>
            </a:fld>
            <a:endParaRPr lang="de-AT"/>
          </a:p>
        </p:txBody>
      </p:sp>
    </p:spTree>
    <p:extLst>
      <p:ext uri="{BB962C8B-B14F-4D97-AF65-F5344CB8AC3E}">
        <p14:creationId xmlns:p14="http://schemas.microsoft.com/office/powerpoint/2010/main" val="12326995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de-AT" dirty="0" err="1" smtClean="0"/>
              <a:t>Perception</a:t>
            </a:r>
            <a:r>
              <a:rPr lang="de-AT" dirty="0" smtClean="0"/>
              <a:t>:</a:t>
            </a:r>
          </a:p>
          <a:p>
            <a:pPr marL="0" marR="0" lvl="1" indent="0" algn="l" defTabSz="914400" rtl="0" eaLnBrk="1" fontAlgn="auto" latinLnBrk="0" hangingPunct="1">
              <a:lnSpc>
                <a:spcPct val="100000"/>
              </a:lnSpc>
              <a:spcBef>
                <a:spcPts val="0"/>
              </a:spcBef>
              <a:spcAft>
                <a:spcPts val="0"/>
              </a:spcAft>
              <a:buClrTx/>
              <a:buSzTx/>
              <a:buFontTx/>
              <a:buNone/>
              <a:tabLst/>
              <a:defRPr/>
            </a:pPr>
            <a:r>
              <a:rPr lang="de-AT" dirty="0" smtClean="0"/>
              <a:t>Even </a:t>
            </a:r>
            <a:r>
              <a:rPr lang="de-AT" dirty="0" err="1" smtClean="0"/>
              <a:t>works</a:t>
            </a:r>
            <a:r>
              <a:rPr lang="de-AT" dirty="0" smtClean="0"/>
              <a:t> </a:t>
            </a:r>
            <a:r>
              <a:rPr lang="de-AT" dirty="0" err="1" smtClean="0"/>
              <a:t>for</a:t>
            </a:r>
            <a:r>
              <a:rPr lang="de-AT" dirty="0" smtClean="0"/>
              <a:t> </a:t>
            </a:r>
            <a:r>
              <a:rPr lang="de-AT" dirty="0" err="1" smtClean="0"/>
              <a:t>elements</a:t>
            </a:r>
            <a:r>
              <a:rPr lang="de-AT" dirty="0" smtClean="0"/>
              <a:t> outside </a:t>
            </a:r>
            <a:r>
              <a:rPr lang="de-AT" dirty="0" err="1" smtClean="0"/>
              <a:t>of</a:t>
            </a:r>
            <a:r>
              <a:rPr lang="de-AT" dirty="0" smtClean="0"/>
              <a:t> </a:t>
            </a:r>
            <a:r>
              <a:rPr lang="de-AT" dirty="0" err="1" smtClean="0"/>
              <a:t>field</a:t>
            </a:r>
            <a:r>
              <a:rPr lang="de-AT" dirty="0" smtClean="0"/>
              <a:t> </a:t>
            </a:r>
            <a:r>
              <a:rPr lang="de-AT" dirty="0" err="1" smtClean="0"/>
              <a:t>of</a:t>
            </a:r>
            <a:r>
              <a:rPr lang="de-AT" dirty="0" smtClean="0"/>
              <a:t> </a:t>
            </a:r>
            <a:r>
              <a:rPr lang="de-AT" dirty="0" err="1" smtClean="0"/>
              <a:t>view</a:t>
            </a:r>
            <a:endParaRPr lang="en-US" dirty="0" smtClean="0"/>
          </a:p>
          <a:p>
            <a:endParaRPr lang="en-US" dirty="0"/>
          </a:p>
        </p:txBody>
      </p:sp>
      <p:sp>
        <p:nvSpPr>
          <p:cNvPr id="4" name="Slide Number Placeholder 3"/>
          <p:cNvSpPr>
            <a:spLocks noGrp="1"/>
          </p:cNvSpPr>
          <p:nvPr>
            <p:ph type="sldNum" sz="quarter" idx="10"/>
          </p:nvPr>
        </p:nvSpPr>
        <p:spPr/>
        <p:txBody>
          <a:bodyPr/>
          <a:lstStyle/>
          <a:p>
            <a:fld id="{3EF3A073-D8C2-4133-A67E-A828A6A31404}" type="slidenum">
              <a:rPr lang="de-AT" smtClean="0"/>
              <a:t>113</a:t>
            </a:fld>
            <a:endParaRPr lang="de-AT"/>
          </a:p>
        </p:txBody>
      </p:sp>
    </p:spTree>
    <p:extLst>
      <p:ext uri="{BB962C8B-B14F-4D97-AF65-F5344CB8AC3E}">
        <p14:creationId xmlns:p14="http://schemas.microsoft.com/office/powerpoint/2010/main" val="17707146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err="1" smtClean="0"/>
              <a:t>Only</a:t>
            </a:r>
            <a:r>
              <a:rPr lang="de-AT" baseline="0" dirty="0" smtClean="0"/>
              <a:t> </a:t>
            </a:r>
            <a:r>
              <a:rPr lang="de-AT" baseline="0" dirty="0" err="1" smtClean="0"/>
              <a:t>these</a:t>
            </a:r>
            <a:r>
              <a:rPr lang="de-AT" baseline="0" dirty="0" smtClean="0"/>
              <a:t> </a:t>
            </a:r>
            <a:r>
              <a:rPr lang="de-AT" baseline="0" dirty="0" err="1" smtClean="0"/>
              <a:t>two</a:t>
            </a:r>
            <a:r>
              <a:rPr lang="de-AT" baseline="0" dirty="0" smtClean="0"/>
              <a:t> </a:t>
            </a:r>
            <a:r>
              <a:rPr lang="de-AT" baseline="0" dirty="0" err="1" smtClean="0"/>
              <a:t>fullfill</a:t>
            </a:r>
            <a:r>
              <a:rPr lang="de-AT" baseline="0" dirty="0" smtClean="0"/>
              <a:t> </a:t>
            </a:r>
            <a:r>
              <a:rPr lang="de-AT" baseline="0" dirty="0" err="1" smtClean="0"/>
              <a:t>the</a:t>
            </a:r>
            <a:r>
              <a:rPr lang="de-AT" baseline="0" dirty="0" smtClean="0"/>
              <a:t> „</a:t>
            </a:r>
            <a:r>
              <a:rPr lang="de-AT" baseline="0" dirty="0" err="1" smtClean="0"/>
              <a:t>supplementing</a:t>
            </a:r>
            <a:r>
              <a:rPr lang="de-AT" baseline="0" dirty="0" smtClean="0"/>
              <a:t>“ </a:t>
            </a:r>
            <a:r>
              <a:rPr lang="de-AT" baseline="0" dirty="0" err="1" smtClean="0"/>
              <a:t>critereon</a:t>
            </a:r>
            <a:r>
              <a:rPr lang="de-AT" baseline="0" dirty="0" smtClean="0"/>
              <a:t> </a:t>
            </a:r>
            <a:r>
              <a:rPr lang="de-AT" baseline="0" dirty="0" err="1" smtClean="0"/>
              <a:t>for</a:t>
            </a:r>
            <a:r>
              <a:rPr lang="de-AT" baseline="0" dirty="0" smtClean="0"/>
              <a:t> </a:t>
            </a:r>
            <a:r>
              <a:rPr lang="de-AT" baseline="0" dirty="0" err="1" smtClean="0"/>
              <a:t>linking</a:t>
            </a:r>
            <a:endParaRPr lang="en-US" dirty="0"/>
          </a:p>
        </p:txBody>
      </p:sp>
      <p:sp>
        <p:nvSpPr>
          <p:cNvPr id="4" name="Slide Number Placeholder 3"/>
          <p:cNvSpPr>
            <a:spLocks noGrp="1"/>
          </p:cNvSpPr>
          <p:nvPr>
            <p:ph type="sldNum" sz="quarter" idx="10"/>
          </p:nvPr>
        </p:nvSpPr>
        <p:spPr/>
        <p:txBody>
          <a:bodyPr/>
          <a:lstStyle/>
          <a:p>
            <a:fld id="{3EF3A073-D8C2-4133-A67E-A828A6A31404}" type="slidenum">
              <a:rPr lang="de-AT" smtClean="0"/>
              <a:t>121</a:t>
            </a:fld>
            <a:endParaRPr lang="de-AT"/>
          </a:p>
        </p:txBody>
      </p:sp>
    </p:spTree>
    <p:extLst>
      <p:ext uri="{BB962C8B-B14F-4D97-AF65-F5344CB8AC3E}">
        <p14:creationId xmlns:p14="http://schemas.microsoft.com/office/powerpoint/2010/main" val="7696309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err="1" smtClean="0"/>
              <a:t>Example</a:t>
            </a:r>
            <a:r>
              <a:rPr lang="de-AT" dirty="0" smtClean="0"/>
              <a:t>: Software</a:t>
            </a:r>
            <a:r>
              <a:rPr lang="de-AT" baseline="0" dirty="0" smtClean="0"/>
              <a:t> System </a:t>
            </a:r>
            <a:r>
              <a:rPr lang="de-AT" baseline="0" dirty="0" err="1" smtClean="0"/>
              <a:t>and</a:t>
            </a:r>
            <a:r>
              <a:rPr lang="de-AT" baseline="0" dirty="0" smtClean="0"/>
              <a:t> Call Graph</a:t>
            </a:r>
            <a:endParaRPr lang="de-AT" dirty="0" smtClean="0"/>
          </a:p>
          <a:p>
            <a:r>
              <a:rPr lang="de-AT" dirty="0" err="1" smtClean="0"/>
              <a:t>Notice</a:t>
            </a:r>
            <a:r>
              <a:rPr lang="de-AT" baseline="0" dirty="0" smtClean="0"/>
              <a:t> </a:t>
            </a:r>
            <a:r>
              <a:rPr lang="de-AT" baseline="0" dirty="0" err="1" smtClean="0"/>
              <a:t>that</a:t>
            </a:r>
            <a:r>
              <a:rPr lang="de-AT" baseline="0" dirty="0" smtClean="0"/>
              <a:t> </a:t>
            </a:r>
            <a:r>
              <a:rPr lang="de-AT" baseline="0" dirty="0" err="1" smtClean="0"/>
              <a:t>the</a:t>
            </a:r>
            <a:r>
              <a:rPr lang="de-AT" baseline="0" dirty="0" smtClean="0"/>
              <a:t> </a:t>
            </a:r>
            <a:r>
              <a:rPr lang="de-AT" baseline="0" dirty="0" err="1" smtClean="0"/>
              <a:t>layout</a:t>
            </a:r>
            <a:r>
              <a:rPr lang="de-AT" baseline="0" dirty="0" smtClean="0"/>
              <a:t> </a:t>
            </a:r>
            <a:r>
              <a:rPr lang="de-AT" baseline="0" dirty="0" err="1" smtClean="0"/>
              <a:t>of</a:t>
            </a:r>
            <a:r>
              <a:rPr lang="de-AT" baseline="0" dirty="0" smtClean="0"/>
              <a:t> </a:t>
            </a:r>
            <a:r>
              <a:rPr lang="de-AT" baseline="0" dirty="0" err="1" smtClean="0"/>
              <a:t>the</a:t>
            </a:r>
            <a:r>
              <a:rPr lang="de-AT" baseline="0" dirty="0" smtClean="0"/>
              <a:t> </a:t>
            </a:r>
            <a:r>
              <a:rPr lang="de-AT" baseline="0" dirty="0" err="1" smtClean="0"/>
              <a:t>base</a:t>
            </a:r>
            <a:r>
              <a:rPr lang="de-AT" baseline="0" dirty="0" smtClean="0"/>
              <a:t> </a:t>
            </a:r>
            <a:r>
              <a:rPr lang="de-AT" baseline="0" dirty="0" err="1" smtClean="0"/>
              <a:t>representation</a:t>
            </a:r>
            <a:r>
              <a:rPr lang="de-AT" baseline="0" dirty="0" smtClean="0"/>
              <a:t> </a:t>
            </a:r>
            <a:r>
              <a:rPr lang="de-AT" baseline="0" dirty="0" err="1" smtClean="0"/>
              <a:t>is</a:t>
            </a:r>
            <a:r>
              <a:rPr lang="de-AT" baseline="0" dirty="0" smtClean="0"/>
              <a:t> </a:t>
            </a:r>
            <a:r>
              <a:rPr lang="de-AT" baseline="0" dirty="0" err="1" smtClean="0"/>
              <a:t>suitable</a:t>
            </a:r>
            <a:r>
              <a:rPr lang="de-AT" baseline="0" dirty="0" smtClean="0"/>
              <a:t> </a:t>
            </a:r>
            <a:r>
              <a:rPr lang="de-AT" baseline="0" dirty="0" err="1" smtClean="0"/>
              <a:t>to</a:t>
            </a:r>
            <a:r>
              <a:rPr lang="de-AT" baseline="0" dirty="0" smtClean="0"/>
              <a:t> </a:t>
            </a:r>
            <a:r>
              <a:rPr lang="de-AT" baseline="0" dirty="0" err="1" smtClean="0"/>
              <a:t>this</a:t>
            </a:r>
            <a:r>
              <a:rPr lang="de-AT" baseline="0" dirty="0" smtClean="0"/>
              <a:t> type </a:t>
            </a:r>
            <a:r>
              <a:rPr lang="de-AT" baseline="0" dirty="0" err="1" smtClean="0"/>
              <a:t>of</a:t>
            </a:r>
            <a:r>
              <a:rPr lang="de-AT" baseline="0" dirty="0" smtClean="0"/>
              <a:t> </a:t>
            </a:r>
            <a:r>
              <a:rPr lang="de-AT" baseline="0" dirty="0" err="1" smtClean="0"/>
              <a:t>linking</a:t>
            </a:r>
            <a:endParaRPr lang="de-AT" baseline="0" dirty="0" smtClean="0"/>
          </a:p>
          <a:p>
            <a:endParaRPr lang="en-US" dirty="0"/>
          </a:p>
        </p:txBody>
      </p:sp>
      <p:sp>
        <p:nvSpPr>
          <p:cNvPr id="4" name="Slide Number Placeholder 3"/>
          <p:cNvSpPr>
            <a:spLocks noGrp="1"/>
          </p:cNvSpPr>
          <p:nvPr>
            <p:ph type="sldNum" sz="quarter" idx="10"/>
          </p:nvPr>
        </p:nvSpPr>
        <p:spPr/>
        <p:txBody>
          <a:bodyPr/>
          <a:lstStyle/>
          <a:p>
            <a:fld id="{3EF3A073-D8C2-4133-A67E-A828A6A31404}" type="slidenum">
              <a:rPr lang="de-AT" smtClean="0"/>
              <a:t>122</a:t>
            </a:fld>
            <a:endParaRPr lang="de-AT"/>
          </a:p>
        </p:txBody>
      </p:sp>
    </p:spTree>
    <p:extLst>
      <p:ext uri="{BB962C8B-B14F-4D97-AF65-F5344CB8AC3E}">
        <p14:creationId xmlns:p14="http://schemas.microsoft.com/office/powerpoint/2010/main" val="1375065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smtClean="0"/>
              <a:t>Transition:</a:t>
            </a:r>
            <a:r>
              <a:rPr lang="de-AT" baseline="0" dirty="0" smtClean="0"/>
              <a:t> </a:t>
            </a:r>
            <a:r>
              <a:rPr lang="de-AT" dirty="0" err="1" smtClean="0"/>
              <a:t>Let‘s</a:t>
            </a:r>
            <a:r>
              <a:rPr lang="de-AT" dirty="0" smtClean="0"/>
              <a:t> </a:t>
            </a:r>
            <a:r>
              <a:rPr lang="de-AT" dirty="0" err="1" smtClean="0"/>
              <a:t>try</a:t>
            </a:r>
            <a:r>
              <a:rPr lang="de-AT" dirty="0" smtClean="0"/>
              <a:t> an</a:t>
            </a:r>
            <a:r>
              <a:rPr lang="de-AT" baseline="0" dirty="0" smtClean="0"/>
              <a:t> </a:t>
            </a:r>
            <a:r>
              <a:rPr lang="de-AT" baseline="0" dirty="0" err="1" smtClean="0"/>
              <a:t>easier</a:t>
            </a:r>
            <a:r>
              <a:rPr lang="de-AT" baseline="0" dirty="0" smtClean="0"/>
              <a:t> </a:t>
            </a:r>
            <a:r>
              <a:rPr lang="de-AT" baseline="0" dirty="0" err="1" smtClean="0"/>
              <a:t>one</a:t>
            </a:r>
            <a:r>
              <a:rPr lang="de-AT" baseline="0" dirty="0" smtClean="0"/>
              <a:t>…</a:t>
            </a:r>
            <a:endParaRPr lang="en-US" dirty="0"/>
          </a:p>
        </p:txBody>
      </p:sp>
      <p:sp>
        <p:nvSpPr>
          <p:cNvPr id="4" name="Foliennummernplatzhalter 3"/>
          <p:cNvSpPr>
            <a:spLocks noGrp="1"/>
          </p:cNvSpPr>
          <p:nvPr>
            <p:ph type="sldNum" sz="quarter" idx="10"/>
          </p:nvPr>
        </p:nvSpPr>
        <p:spPr/>
        <p:txBody>
          <a:bodyPr/>
          <a:lstStyle/>
          <a:p>
            <a:fld id="{3EF3A073-D8C2-4133-A67E-A828A6A31404}" type="slidenum">
              <a:rPr lang="de-AT" smtClean="0"/>
              <a:t>5</a:t>
            </a:fld>
            <a:endParaRPr lang="de-AT"/>
          </a:p>
        </p:txBody>
      </p:sp>
    </p:spTree>
    <p:extLst>
      <p:ext uri="{BB962C8B-B14F-4D97-AF65-F5344CB8AC3E}">
        <p14:creationId xmlns:p14="http://schemas.microsoft.com/office/powerpoint/2010/main" val="9801310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Skeleton: </a:t>
            </a:r>
          </a:p>
          <a:p>
            <a:r>
              <a:rPr lang="de-AT" dirty="0" err="1" smtClean="0"/>
              <a:t>edges</a:t>
            </a:r>
            <a:r>
              <a:rPr lang="de-AT" baseline="0" dirty="0" smtClean="0"/>
              <a:t> </a:t>
            </a:r>
            <a:r>
              <a:rPr lang="de-AT" baseline="0" dirty="0" err="1" smtClean="0"/>
              <a:t>are</a:t>
            </a:r>
            <a:r>
              <a:rPr lang="de-AT" baseline="0" dirty="0" smtClean="0"/>
              <a:t> </a:t>
            </a:r>
            <a:r>
              <a:rPr lang="de-AT" baseline="0" dirty="0" err="1" smtClean="0"/>
              <a:t>clustered</a:t>
            </a:r>
            <a:r>
              <a:rPr lang="de-AT" baseline="0" dirty="0" smtClean="0"/>
              <a:t>, </a:t>
            </a:r>
          </a:p>
          <a:p>
            <a:r>
              <a:rPr lang="de-AT" baseline="0" dirty="0" err="1" smtClean="0"/>
              <a:t>shapes</a:t>
            </a:r>
            <a:r>
              <a:rPr lang="de-AT" baseline="0" dirty="0" smtClean="0"/>
              <a:t> </a:t>
            </a:r>
            <a:r>
              <a:rPr lang="de-AT" baseline="0" dirty="0" err="1" smtClean="0"/>
              <a:t>for</a:t>
            </a:r>
            <a:r>
              <a:rPr lang="de-AT" baseline="0" dirty="0" smtClean="0"/>
              <a:t> </a:t>
            </a:r>
            <a:r>
              <a:rPr lang="de-AT" baseline="0" dirty="0" err="1" smtClean="0"/>
              <a:t>the</a:t>
            </a:r>
            <a:r>
              <a:rPr lang="de-AT" baseline="0" dirty="0" smtClean="0"/>
              <a:t> </a:t>
            </a:r>
            <a:r>
              <a:rPr lang="de-AT" baseline="0" dirty="0" err="1" smtClean="0"/>
              <a:t>clusters</a:t>
            </a:r>
            <a:r>
              <a:rPr lang="de-AT" baseline="0" dirty="0" smtClean="0"/>
              <a:t> </a:t>
            </a:r>
            <a:r>
              <a:rPr lang="de-AT" baseline="0" dirty="0" err="1" smtClean="0"/>
              <a:t>created</a:t>
            </a:r>
            <a:r>
              <a:rPr lang="de-AT" baseline="0" dirty="0" smtClean="0"/>
              <a:t>, </a:t>
            </a:r>
          </a:p>
          <a:p>
            <a:r>
              <a:rPr lang="de-AT" baseline="0" dirty="0" err="1" smtClean="0"/>
              <a:t>skeleton</a:t>
            </a:r>
            <a:r>
              <a:rPr lang="de-AT" baseline="0" dirty="0" smtClean="0"/>
              <a:t> </a:t>
            </a:r>
            <a:r>
              <a:rPr lang="de-AT" baseline="0" dirty="0" err="1" smtClean="0"/>
              <a:t>for</a:t>
            </a:r>
            <a:r>
              <a:rPr lang="de-AT" baseline="0" dirty="0" smtClean="0"/>
              <a:t> </a:t>
            </a:r>
            <a:r>
              <a:rPr lang="de-AT" baseline="0" dirty="0" err="1" smtClean="0"/>
              <a:t>the</a:t>
            </a:r>
            <a:r>
              <a:rPr lang="de-AT" baseline="0" dirty="0" smtClean="0"/>
              <a:t> </a:t>
            </a:r>
            <a:r>
              <a:rPr lang="de-AT" baseline="0" dirty="0" err="1" smtClean="0"/>
              <a:t>cluster</a:t>
            </a:r>
            <a:r>
              <a:rPr lang="de-AT" baseline="0" dirty="0" smtClean="0"/>
              <a:t> </a:t>
            </a:r>
            <a:r>
              <a:rPr lang="de-AT" baseline="0" dirty="0" err="1" smtClean="0"/>
              <a:t>calcolated</a:t>
            </a:r>
            <a:endParaRPr lang="de-AT" baseline="0" dirty="0" smtClean="0"/>
          </a:p>
          <a:p>
            <a:r>
              <a:rPr lang="de-AT" baseline="0" dirty="0" err="1" smtClean="0"/>
              <a:t>edges</a:t>
            </a:r>
            <a:r>
              <a:rPr lang="de-AT" baseline="0" dirty="0" smtClean="0"/>
              <a:t> </a:t>
            </a:r>
            <a:r>
              <a:rPr lang="de-AT" baseline="0" dirty="0" err="1" smtClean="0"/>
              <a:t>attracted</a:t>
            </a:r>
            <a:r>
              <a:rPr lang="de-AT" baseline="0" dirty="0" smtClean="0"/>
              <a:t> </a:t>
            </a:r>
            <a:r>
              <a:rPr lang="de-AT" baseline="0" dirty="0" err="1" smtClean="0"/>
              <a:t>to</a:t>
            </a:r>
            <a:r>
              <a:rPr lang="de-AT" baseline="0" dirty="0" smtClean="0"/>
              <a:t> </a:t>
            </a:r>
            <a:r>
              <a:rPr lang="de-AT" baseline="0" dirty="0" err="1" smtClean="0"/>
              <a:t>skeleton</a:t>
            </a:r>
            <a:endParaRPr lang="en-US" dirty="0"/>
          </a:p>
        </p:txBody>
      </p:sp>
      <p:sp>
        <p:nvSpPr>
          <p:cNvPr id="4" name="Slide Number Placeholder 3"/>
          <p:cNvSpPr>
            <a:spLocks noGrp="1"/>
          </p:cNvSpPr>
          <p:nvPr>
            <p:ph type="sldNum" sz="quarter" idx="10"/>
          </p:nvPr>
        </p:nvSpPr>
        <p:spPr/>
        <p:txBody>
          <a:bodyPr/>
          <a:lstStyle/>
          <a:p>
            <a:fld id="{3EF3A073-D8C2-4133-A67E-A828A6A31404}" type="slidenum">
              <a:rPr lang="de-AT" smtClean="0"/>
              <a:t>127</a:t>
            </a:fld>
            <a:endParaRPr lang="de-AT"/>
          </a:p>
        </p:txBody>
      </p:sp>
    </p:spTree>
    <p:extLst>
      <p:ext uri="{BB962C8B-B14F-4D97-AF65-F5344CB8AC3E}">
        <p14:creationId xmlns:p14="http://schemas.microsoft.com/office/powerpoint/2010/main" val="5179180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92188" y="768350"/>
            <a:ext cx="5114925" cy="3836988"/>
          </a:xfrm>
        </p:spPr>
      </p:sp>
      <p:sp>
        <p:nvSpPr>
          <p:cNvPr id="3" name="Notizenplatzhalter 2"/>
          <p:cNvSpPr>
            <a:spLocks noGrp="1"/>
          </p:cNvSpPr>
          <p:nvPr>
            <p:ph type="body" idx="1"/>
          </p:nvPr>
        </p:nvSpPr>
        <p:spPr/>
        <p:txBody>
          <a:bodyPr/>
          <a:lstStyle/>
          <a:p>
            <a:r>
              <a:rPr lang="de-AT" dirty="0" smtClean="0"/>
              <a:t>Base </a:t>
            </a:r>
            <a:r>
              <a:rPr lang="de-AT" dirty="0" err="1" smtClean="0"/>
              <a:t>representation</a:t>
            </a:r>
            <a:endParaRPr lang="de-AT" dirty="0" smtClean="0"/>
          </a:p>
          <a:p>
            <a:endParaRPr lang="de-AT" dirty="0" smtClean="0"/>
          </a:p>
          <a:p>
            <a:r>
              <a:rPr lang="de-AT" dirty="0" err="1" smtClean="0"/>
              <a:t>various</a:t>
            </a:r>
            <a:r>
              <a:rPr lang="de-AT" baseline="0" dirty="0" smtClean="0"/>
              <a:t> </a:t>
            </a:r>
            <a:r>
              <a:rPr lang="de-AT" baseline="0" dirty="0" err="1" smtClean="0"/>
              <a:t>highlighting</a:t>
            </a:r>
            <a:r>
              <a:rPr lang="de-AT" baseline="0" dirty="0" smtClean="0"/>
              <a:t> </a:t>
            </a:r>
            <a:r>
              <a:rPr lang="de-AT" baseline="0" dirty="0" err="1" smtClean="0"/>
              <a:t>techniques</a:t>
            </a:r>
            <a:r>
              <a:rPr lang="de-AT" baseline="0" dirty="0" smtClean="0"/>
              <a:t> </a:t>
            </a:r>
            <a:r>
              <a:rPr lang="de-AT" baseline="0" dirty="0" err="1" smtClean="0"/>
              <a:t>around</a:t>
            </a:r>
            <a:endParaRPr lang="de-AT" dirty="0"/>
          </a:p>
        </p:txBody>
      </p:sp>
      <p:sp>
        <p:nvSpPr>
          <p:cNvPr id="4" name="Foliennummernplatzhalter 3"/>
          <p:cNvSpPr>
            <a:spLocks noGrp="1"/>
          </p:cNvSpPr>
          <p:nvPr>
            <p:ph type="sldNum" sz="quarter" idx="10"/>
          </p:nvPr>
        </p:nvSpPr>
        <p:spPr/>
        <p:txBody>
          <a:bodyPr/>
          <a:lstStyle/>
          <a:p>
            <a:fld id="{3EF3A073-D8C2-4133-A67E-A828A6A31404}" type="slidenum">
              <a:rPr lang="de-AT" smtClean="0"/>
              <a:pPr/>
              <a:t>130</a:t>
            </a:fld>
            <a:endParaRPr lang="de-AT"/>
          </a:p>
        </p:txBody>
      </p:sp>
    </p:spTree>
    <p:extLst>
      <p:ext uri="{BB962C8B-B14F-4D97-AF65-F5344CB8AC3E}">
        <p14:creationId xmlns:p14="http://schemas.microsoft.com/office/powerpoint/2010/main" val="5559608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92188" y="768350"/>
            <a:ext cx="5114925" cy="3836988"/>
          </a:xfrm>
        </p:spPr>
      </p:sp>
      <p:sp>
        <p:nvSpPr>
          <p:cNvPr id="3" name="Notizenplatzhalter 2"/>
          <p:cNvSpPr>
            <a:spLocks noGrp="1"/>
          </p:cNvSpPr>
          <p:nvPr>
            <p:ph type="body" idx="1"/>
          </p:nvPr>
        </p:nvSpPr>
        <p:spPr/>
        <p:txBody>
          <a:bodyPr/>
          <a:lstStyle/>
          <a:p>
            <a:r>
              <a:rPr lang="de-AT" dirty="0" smtClean="0"/>
              <a:t>Advantages</a:t>
            </a:r>
            <a:r>
              <a:rPr lang="de-AT" baseline="0" dirty="0" smtClean="0"/>
              <a:t> sagen für großen </a:t>
            </a:r>
            <a:r>
              <a:rPr lang="de-AT" baseline="0" dirty="0" err="1" smtClean="0"/>
              <a:t>screen</a:t>
            </a:r>
            <a:r>
              <a:rPr lang="de-AT" baseline="0" dirty="0" smtClean="0"/>
              <a:t> (oder auch bei </a:t>
            </a:r>
            <a:r>
              <a:rPr lang="de-AT" baseline="0" dirty="0" err="1" smtClean="0"/>
              <a:t>blinking</a:t>
            </a:r>
            <a:r>
              <a:rPr lang="de-AT" baseline="0" dirty="0" smtClean="0"/>
              <a:t>)</a:t>
            </a:r>
            <a:endParaRPr lang="de-AT" dirty="0"/>
          </a:p>
        </p:txBody>
      </p:sp>
      <p:sp>
        <p:nvSpPr>
          <p:cNvPr id="4" name="Foliennummernplatzhalter 3"/>
          <p:cNvSpPr>
            <a:spLocks noGrp="1"/>
          </p:cNvSpPr>
          <p:nvPr>
            <p:ph type="sldNum" sz="quarter" idx="10"/>
          </p:nvPr>
        </p:nvSpPr>
        <p:spPr/>
        <p:txBody>
          <a:bodyPr/>
          <a:lstStyle/>
          <a:p>
            <a:fld id="{3EF3A073-D8C2-4133-A67E-A828A6A31404}" type="slidenum">
              <a:rPr lang="de-AT" smtClean="0"/>
              <a:pPr/>
              <a:t>135</a:t>
            </a:fld>
            <a:endParaRPr lang="de-AT"/>
          </a:p>
        </p:txBody>
      </p:sp>
    </p:spTree>
    <p:extLst>
      <p:ext uri="{BB962C8B-B14F-4D97-AF65-F5344CB8AC3E}">
        <p14:creationId xmlns:p14="http://schemas.microsoft.com/office/powerpoint/2010/main" val="2590302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Base on contrast </a:t>
            </a:r>
            <a:endParaRPr lang="de-AT" dirty="0"/>
          </a:p>
        </p:txBody>
      </p:sp>
      <p:sp>
        <p:nvSpPr>
          <p:cNvPr id="4" name="Slide Number Placeholder 3"/>
          <p:cNvSpPr>
            <a:spLocks noGrp="1"/>
          </p:cNvSpPr>
          <p:nvPr>
            <p:ph type="sldNum" sz="quarter" idx="10"/>
          </p:nvPr>
        </p:nvSpPr>
        <p:spPr/>
        <p:txBody>
          <a:bodyPr/>
          <a:lstStyle/>
          <a:p>
            <a:fld id="{3EF3A073-D8C2-4133-A67E-A828A6A31404}" type="slidenum">
              <a:rPr lang="de-AT" smtClean="0"/>
              <a:t>140</a:t>
            </a:fld>
            <a:endParaRPr lang="de-AT"/>
          </a:p>
        </p:txBody>
      </p:sp>
    </p:spTree>
    <p:extLst>
      <p:ext uri="{BB962C8B-B14F-4D97-AF65-F5344CB8AC3E}">
        <p14:creationId xmlns:p14="http://schemas.microsoft.com/office/powerpoint/2010/main" val="12414087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Additional </a:t>
            </a:r>
            <a:r>
              <a:rPr lang="de-DE" dirty="0" err="1" smtClean="0"/>
              <a:t>pic</a:t>
            </a:r>
            <a:r>
              <a:rPr lang="de-DE" dirty="0" smtClean="0"/>
              <a:t> (</a:t>
            </a:r>
            <a:r>
              <a:rPr lang="de-DE" dirty="0" err="1" smtClean="0"/>
              <a:t>rendered</a:t>
            </a:r>
            <a:r>
              <a:rPr lang="de-DE" dirty="0" smtClean="0"/>
              <a:t>)</a:t>
            </a:r>
            <a:endParaRPr lang="de-AT" dirty="0"/>
          </a:p>
        </p:txBody>
      </p:sp>
      <p:sp>
        <p:nvSpPr>
          <p:cNvPr id="4" name="Foliennummernplatzhalter 3"/>
          <p:cNvSpPr>
            <a:spLocks noGrp="1"/>
          </p:cNvSpPr>
          <p:nvPr>
            <p:ph type="sldNum" sz="quarter" idx="10"/>
          </p:nvPr>
        </p:nvSpPr>
        <p:spPr/>
        <p:txBody>
          <a:bodyPr/>
          <a:lstStyle/>
          <a:p>
            <a:fld id="{3EF3A073-D8C2-4133-A67E-A828A6A31404}" type="slidenum">
              <a:rPr lang="de-AT" smtClean="0"/>
              <a:pPr/>
              <a:t>147</a:t>
            </a:fld>
            <a:endParaRPr lang="de-AT"/>
          </a:p>
        </p:txBody>
      </p:sp>
    </p:spTree>
    <p:extLst>
      <p:ext uri="{BB962C8B-B14F-4D97-AF65-F5344CB8AC3E}">
        <p14:creationId xmlns:p14="http://schemas.microsoft.com/office/powerpoint/2010/main" val="21065253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a:t>
            </a:r>
            <a:r>
              <a:rPr lang="de-DE" baseline="0" dirty="0" smtClean="0"/>
              <a:t> </a:t>
            </a:r>
            <a:r>
              <a:rPr lang="de-DE" baseline="0" dirty="0" err="1" smtClean="0"/>
              <a:t>pathways</a:t>
            </a:r>
            <a:r>
              <a:rPr lang="de-DE" baseline="0" dirty="0" smtClean="0"/>
              <a:t>?</a:t>
            </a:r>
            <a:endParaRPr lang="de-AT" dirty="0"/>
          </a:p>
        </p:txBody>
      </p:sp>
      <p:sp>
        <p:nvSpPr>
          <p:cNvPr id="4" name="Foliennummernplatzhalter 3"/>
          <p:cNvSpPr>
            <a:spLocks noGrp="1"/>
          </p:cNvSpPr>
          <p:nvPr>
            <p:ph type="sldNum" sz="quarter" idx="10"/>
          </p:nvPr>
        </p:nvSpPr>
        <p:spPr/>
        <p:txBody>
          <a:bodyPr/>
          <a:lstStyle/>
          <a:p>
            <a:fld id="{3EF3A073-D8C2-4133-A67E-A828A6A31404}" type="slidenum">
              <a:rPr lang="de-AT" smtClean="0"/>
              <a:pPr/>
              <a:t>150</a:t>
            </a:fld>
            <a:endParaRPr lang="de-AT"/>
          </a:p>
        </p:txBody>
      </p:sp>
    </p:spTree>
    <p:extLst>
      <p:ext uri="{BB962C8B-B14F-4D97-AF65-F5344CB8AC3E}">
        <p14:creationId xmlns:p14="http://schemas.microsoft.com/office/powerpoint/2010/main" val="16653655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Check </a:t>
            </a:r>
            <a:r>
              <a:rPr lang="de-DE" dirty="0" err="1" smtClean="0"/>
              <a:t>significance</a:t>
            </a:r>
            <a:endParaRPr lang="de-AT" dirty="0"/>
          </a:p>
        </p:txBody>
      </p:sp>
      <p:sp>
        <p:nvSpPr>
          <p:cNvPr id="4" name="Foliennummernplatzhalter 3"/>
          <p:cNvSpPr>
            <a:spLocks noGrp="1"/>
          </p:cNvSpPr>
          <p:nvPr>
            <p:ph type="sldNum" sz="quarter" idx="10"/>
          </p:nvPr>
        </p:nvSpPr>
        <p:spPr/>
        <p:txBody>
          <a:bodyPr/>
          <a:lstStyle/>
          <a:p>
            <a:fld id="{3EF3A073-D8C2-4133-A67E-A828A6A31404}" type="slidenum">
              <a:rPr lang="de-AT" smtClean="0"/>
              <a:pPr/>
              <a:t>152</a:t>
            </a:fld>
            <a:endParaRPr lang="de-AT"/>
          </a:p>
        </p:txBody>
      </p:sp>
    </p:spTree>
    <p:extLst>
      <p:ext uri="{BB962C8B-B14F-4D97-AF65-F5344CB8AC3E}">
        <p14:creationId xmlns:p14="http://schemas.microsoft.com/office/powerpoint/2010/main" val="17198947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Show </a:t>
            </a:r>
            <a:r>
              <a:rPr lang="de-DE" dirty="0" err="1" smtClean="0"/>
              <a:t>highlight</a:t>
            </a:r>
            <a:r>
              <a:rPr lang="de-DE" dirty="0" smtClean="0"/>
              <a:t> </a:t>
            </a:r>
            <a:r>
              <a:rPr lang="de-DE" dirty="0" err="1" smtClean="0"/>
              <a:t>regions</a:t>
            </a:r>
            <a:r>
              <a:rPr lang="de-DE" dirty="0" smtClean="0"/>
              <a:t> also</a:t>
            </a:r>
            <a:endParaRPr lang="de-AT" dirty="0"/>
          </a:p>
        </p:txBody>
      </p:sp>
      <p:sp>
        <p:nvSpPr>
          <p:cNvPr id="4" name="Foliennummernplatzhalter 3"/>
          <p:cNvSpPr>
            <a:spLocks noGrp="1"/>
          </p:cNvSpPr>
          <p:nvPr>
            <p:ph type="sldNum" sz="quarter" idx="10"/>
          </p:nvPr>
        </p:nvSpPr>
        <p:spPr/>
        <p:txBody>
          <a:bodyPr/>
          <a:lstStyle/>
          <a:p>
            <a:fld id="{3EF3A073-D8C2-4133-A67E-A828A6A31404}" type="slidenum">
              <a:rPr lang="de-AT" smtClean="0"/>
              <a:pPr/>
              <a:t>153</a:t>
            </a:fld>
            <a:endParaRPr lang="de-AT"/>
          </a:p>
        </p:txBody>
      </p:sp>
    </p:spTree>
    <p:extLst>
      <p:ext uri="{BB962C8B-B14F-4D97-AF65-F5344CB8AC3E}">
        <p14:creationId xmlns:p14="http://schemas.microsoft.com/office/powerpoint/2010/main" val="6578733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92188" y="768350"/>
            <a:ext cx="5114925" cy="3836988"/>
          </a:xfrm>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3EF3A073-D8C2-4133-A67E-A828A6A31404}" type="slidenum">
              <a:rPr lang="de-AT" smtClean="0"/>
              <a:pPr/>
              <a:t>155</a:t>
            </a:fld>
            <a:endParaRPr lang="de-AT"/>
          </a:p>
        </p:txBody>
      </p:sp>
    </p:spTree>
    <p:extLst>
      <p:ext uri="{BB962C8B-B14F-4D97-AF65-F5344CB8AC3E}">
        <p14:creationId xmlns:p14="http://schemas.microsoft.com/office/powerpoint/2010/main" val="18453999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err="1" smtClean="0"/>
              <a:t>eg</a:t>
            </a:r>
            <a:r>
              <a:rPr lang="de-AT" dirty="0" smtClean="0"/>
              <a:t>.</a:t>
            </a:r>
            <a:r>
              <a:rPr lang="de-AT" baseline="0" dirty="0" smtClean="0"/>
              <a:t> </a:t>
            </a:r>
            <a:r>
              <a:rPr lang="de-AT" baseline="0" dirty="0" err="1" smtClean="0"/>
              <a:t>brushing</a:t>
            </a:r>
            <a:r>
              <a:rPr lang="de-AT" baseline="0" dirty="0" smtClean="0"/>
              <a:t> in PCS, </a:t>
            </a:r>
            <a:r>
              <a:rPr lang="de-AT" baseline="0" dirty="0" err="1" smtClean="0"/>
              <a:t>scatterplots</a:t>
            </a:r>
            <a:endParaRPr lang="en-US" dirty="0"/>
          </a:p>
        </p:txBody>
      </p:sp>
      <p:sp>
        <p:nvSpPr>
          <p:cNvPr id="4" name="Slide Number Placeholder 3"/>
          <p:cNvSpPr>
            <a:spLocks noGrp="1"/>
          </p:cNvSpPr>
          <p:nvPr>
            <p:ph type="sldNum" sz="quarter" idx="10"/>
          </p:nvPr>
        </p:nvSpPr>
        <p:spPr/>
        <p:txBody>
          <a:bodyPr/>
          <a:lstStyle/>
          <a:p>
            <a:fld id="{3EF3A073-D8C2-4133-A67E-A828A6A31404}" type="slidenum">
              <a:rPr lang="de-AT" smtClean="0"/>
              <a:t>157</a:t>
            </a:fld>
            <a:endParaRPr lang="de-AT"/>
          </a:p>
        </p:txBody>
      </p:sp>
    </p:spTree>
    <p:extLst>
      <p:ext uri="{BB962C8B-B14F-4D97-AF65-F5344CB8AC3E}">
        <p14:creationId xmlns:p14="http://schemas.microsoft.com/office/powerpoint/2010/main" val="2003550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err="1" smtClean="0"/>
              <a:t>Comparing</a:t>
            </a:r>
            <a:r>
              <a:rPr lang="de-AT" dirty="0" smtClean="0"/>
              <a:t>, </a:t>
            </a:r>
            <a:r>
              <a:rPr lang="de-AT" dirty="0" err="1" smtClean="0"/>
              <a:t>correlating</a:t>
            </a:r>
            <a:r>
              <a:rPr lang="de-AT" dirty="0" smtClean="0"/>
              <a:t>,</a:t>
            </a:r>
            <a:r>
              <a:rPr lang="de-AT" baseline="0" dirty="0" smtClean="0"/>
              <a:t> </a:t>
            </a:r>
            <a:r>
              <a:rPr lang="de-AT" baseline="0" dirty="0" err="1" smtClean="0"/>
              <a:t>iterpreting</a:t>
            </a:r>
            <a:r>
              <a:rPr lang="de-AT" baseline="0" dirty="0" smtClean="0"/>
              <a:t> </a:t>
            </a:r>
            <a:r>
              <a:rPr lang="de-AT" baseline="0" dirty="0" err="1" smtClean="0"/>
              <a:t>connected</a:t>
            </a:r>
            <a:r>
              <a:rPr lang="de-AT" baseline="0" dirty="0" smtClean="0"/>
              <a:t> </a:t>
            </a:r>
            <a:r>
              <a:rPr lang="de-AT" baseline="0" dirty="0" err="1" smtClean="0"/>
              <a:t>pieces</a:t>
            </a:r>
            <a:r>
              <a:rPr lang="de-AT" baseline="0" dirty="0" smtClean="0"/>
              <a:t> </a:t>
            </a:r>
            <a:r>
              <a:rPr lang="de-AT" baseline="0" dirty="0" err="1" smtClean="0"/>
              <a:t>of</a:t>
            </a:r>
            <a:r>
              <a:rPr lang="de-AT" baseline="0" dirty="0" smtClean="0"/>
              <a:t> </a:t>
            </a:r>
            <a:r>
              <a:rPr lang="de-AT" baseline="0" dirty="0" err="1" smtClean="0"/>
              <a:t>information</a:t>
            </a:r>
            <a:endParaRPr lang="en-US" dirty="0"/>
          </a:p>
        </p:txBody>
      </p:sp>
      <p:sp>
        <p:nvSpPr>
          <p:cNvPr id="4" name="Foliennummernplatzhalter 3"/>
          <p:cNvSpPr>
            <a:spLocks noGrp="1"/>
          </p:cNvSpPr>
          <p:nvPr>
            <p:ph type="sldNum" sz="quarter" idx="10"/>
          </p:nvPr>
        </p:nvSpPr>
        <p:spPr/>
        <p:txBody>
          <a:bodyPr/>
          <a:lstStyle/>
          <a:p>
            <a:fld id="{3EF3A073-D8C2-4133-A67E-A828A6A31404}" type="slidenum">
              <a:rPr lang="de-AT" smtClean="0"/>
              <a:t>8</a:t>
            </a:fld>
            <a:endParaRPr lang="de-AT"/>
          </a:p>
        </p:txBody>
      </p:sp>
    </p:spTree>
    <p:extLst>
      <p:ext uri="{BB962C8B-B14F-4D97-AF65-F5344CB8AC3E}">
        <p14:creationId xmlns:p14="http://schemas.microsoft.com/office/powerpoint/2010/main" val="40156750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bg1">
                    <a:lumMod val="50000"/>
                  </a:schemeClr>
                </a:solidFill>
              </a:rPr>
              <a:t>Scenarios when</a:t>
            </a:r>
            <a:r>
              <a:rPr lang="en-US" baseline="0" dirty="0" smtClean="0">
                <a:solidFill>
                  <a:schemeClr val="bg1">
                    <a:lumMod val="50000"/>
                  </a:schemeClr>
                </a:solidFill>
              </a:rPr>
              <a:t> linking can be applied</a:t>
            </a:r>
            <a:endParaRPr lang="en-US" dirty="0" smtClean="0"/>
          </a:p>
        </p:txBody>
      </p:sp>
      <p:sp>
        <p:nvSpPr>
          <p:cNvPr id="4" name="Foliennummernplatzhalter 3"/>
          <p:cNvSpPr>
            <a:spLocks noGrp="1"/>
          </p:cNvSpPr>
          <p:nvPr>
            <p:ph type="sldNum" sz="quarter" idx="10"/>
          </p:nvPr>
        </p:nvSpPr>
        <p:spPr/>
        <p:txBody>
          <a:bodyPr/>
          <a:lstStyle/>
          <a:p>
            <a:fld id="{3EF3A073-D8C2-4133-A67E-A828A6A31404}" type="slidenum">
              <a:rPr lang="de-AT" smtClean="0"/>
              <a:t>159</a:t>
            </a:fld>
            <a:endParaRPr lang="de-AT"/>
          </a:p>
        </p:txBody>
      </p:sp>
    </p:spTree>
    <p:extLst>
      <p:ext uri="{BB962C8B-B14F-4D97-AF65-F5344CB8AC3E}">
        <p14:creationId xmlns:p14="http://schemas.microsoft.com/office/powerpoint/2010/main" val="680084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771D0F6-41D3-4F72-B8F8-A722F9A67A00}" type="slidenum">
              <a:rPr lang="en-US" smtClean="0"/>
              <a:pPr/>
              <a:t>160</a:t>
            </a:fld>
            <a:endParaRPr lang="en-US" dirty="0"/>
          </a:p>
        </p:txBody>
      </p:sp>
    </p:spTree>
    <p:extLst>
      <p:ext uri="{BB962C8B-B14F-4D97-AF65-F5344CB8AC3E}">
        <p14:creationId xmlns:p14="http://schemas.microsoft.com/office/powerpoint/2010/main" val="3558735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smtClean="0"/>
              <a:t>D3 = Data</a:t>
            </a:r>
            <a:r>
              <a:rPr lang="de-AT" baseline="0" dirty="0" smtClean="0"/>
              <a:t> </a:t>
            </a:r>
            <a:r>
              <a:rPr lang="de-AT" baseline="0" dirty="0" err="1" smtClean="0"/>
              <a:t>Driven</a:t>
            </a:r>
            <a:r>
              <a:rPr lang="de-AT" baseline="0" dirty="0" smtClean="0"/>
              <a:t> </a:t>
            </a:r>
            <a:r>
              <a:rPr lang="de-AT" baseline="0" dirty="0" err="1" smtClean="0"/>
              <a:t>Documents</a:t>
            </a:r>
            <a:endParaRPr lang="en-US" dirty="0" smtClean="0"/>
          </a:p>
          <a:p>
            <a:r>
              <a:rPr lang="en-US" dirty="0" smtClean="0"/>
              <a:t>D3.js is a JavaScript library for manipulating documents based on data. D3 helps you bring data to life using HTML, SVG and CSS. D3’s emphasis on web standards gives you the full capabilities of modern browsers without tying yourself to a proprietary framework, combining powerful visualization components and a data-driven approach to DOM manipulation.</a:t>
            </a:r>
          </a:p>
          <a:p>
            <a:endParaRPr lang="de-AT" dirty="0" smtClean="0"/>
          </a:p>
          <a:p>
            <a:r>
              <a:rPr lang="de-AT" dirty="0" err="1" smtClean="0"/>
              <a:t>Tutorial</a:t>
            </a:r>
            <a:r>
              <a:rPr lang="de-AT" dirty="0" smtClean="0"/>
              <a:t> </a:t>
            </a:r>
            <a:r>
              <a:rPr lang="de-AT" dirty="0" err="1" smtClean="0"/>
              <a:t>today</a:t>
            </a:r>
            <a:r>
              <a:rPr lang="de-AT" dirty="0" smtClean="0"/>
              <a:t> in</a:t>
            </a:r>
            <a:r>
              <a:rPr lang="de-AT" baseline="0" dirty="0" smtClean="0"/>
              <a:t> </a:t>
            </a:r>
            <a:r>
              <a:rPr lang="de-AT" baseline="0" dirty="0" err="1" smtClean="0"/>
              <a:t>the</a:t>
            </a:r>
            <a:r>
              <a:rPr lang="de-AT" baseline="0" dirty="0" smtClean="0"/>
              <a:t> </a:t>
            </a:r>
            <a:r>
              <a:rPr lang="de-AT" baseline="0" dirty="0" err="1" smtClean="0"/>
              <a:t>morning</a:t>
            </a:r>
            <a:r>
              <a:rPr lang="de-AT" baseline="0" dirty="0" smtClean="0"/>
              <a:t> </a:t>
            </a:r>
            <a:r>
              <a:rPr lang="de-AT" baseline="0" dirty="0" err="1" smtClean="0"/>
              <a:t>sessions</a:t>
            </a:r>
            <a:endParaRPr lang="en-US" dirty="0"/>
          </a:p>
        </p:txBody>
      </p:sp>
      <p:sp>
        <p:nvSpPr>
          <p:cNvPr id="4" name="Foliennummernplatzhalter 3"/>
          <p:cNvSpPr>
            <a:spLocks noGrp="1"/>
          </p:cNvSpPr>
          <p:nvPr>
            <p:ph type="sldNum" sz="quarter" idx="10"/>
          </p:nvPr>
        </p:nvSpPr>
        <p:spPr/>
        <p:txBody>
          <a:bodyPr/>
          <a:lstStyle/>
          <a:p>
            <a:fld id="{3EF3A073-D8C2-4133-A67E-A828A6A31404}" type="slidenum">
              <a:rPr lang="de-AT" smtClean="0"/>
              <a:t>163</a:t>
            </a:fld>
            <a:endParaRPr lang="de-AT"/>
          </a:p>
        </p:txBody>
      </p:sp>
    </p:spTree>
    <p:extLst>
      <p:ext uri="{BB962C8B-B14F-4D97-AF65-F5344CB8AC3E}">
        <p14:creationId xmlns:p14="http://schemas.microsoft.com/office/powerpoint/2010/main" val="14241454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smtClean="0"/>
              <a:t>Design </a:t>
            </a:r>
            <a:r>
              <a:rPr lang="de-AT" dirty="0" err="1" smtClean="0"/>
              <a:t>patterns</a:t>
            </a:r>
            <a:endParaRPr lang="en-US" dirty="0"/>
          </a:p>
        </p:txBody>
      </p:sp>
      <p:sp>
        <p:nvSpPr>
          <p:cNvPr id="4" name="Foliennummernplatzhalter 3"/>
          <p:cNvSpPr>
            <a:spLocks noGrp="1"/>
          </p:cNvSpPr>
          <p:nvPr>
            <p:ph type="sldNum" sz="quarter" idx="10"/>
          </p:nvPr>
        </p:nvSpPr>
        <p:spPr/>
        <p:txBody>
          <a:bodyPr/>
          <a:lstStyle/>
          <a:p>
            <a:fld id="{3EF3A073-D8C2-4133-A67E-A828A6A31404}" type="slidenum">
              <a:rPr lang="de-AT" smtClean="0"/>
              <a:t>164</a:t>
            </a:fld>
            <a:endParaRPr lang="de-AT"/>
          </a:p>
        </p:txBody>
      </p:sp>
    </p:spTree>
    <p:extLst>
      <p:ext uri="{BB962C8B-B14F-4D97-AF65-F5344CB8AC3E}">
        <p14:creationId xmlns:p14="http://schemas.microsoft.com/office/powerpoint/2010/main" val="4267252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smtClean="0"/>
              <a:t>Bar </a:t>
            </a:r>
            <a:r>
              <a:rPr lang="de-AT" dirty="0" err="1" smtClean="0"/>
              <a:t>chart</a:t>
            </a:r>
            <a:r>
              <a:rPr lang="de-AT" baseline="0" dirty="0" smtClean="0"/>
              <a:t> + </a:t>
            </a:r>
            <a:r>
              <a:rPr lang="de-AT" baseline="0" dirty="0" err="1" smtClean="0"/>
              <a:t>scatterplot</a:t>
            </a:r>
            <a:endParaRPr lang="en-US" dirty="0"/>
          </a:p>
        </p:txBody>
      </p:sp>
      <p:sp>
        <p:nvSpPr>
          <p:cNvPr id="4" name="Foliennummernplatzhalter 3"/>
          <p:cNvSpPr>
            <a:spLocks noGrp="1"/>
          </p:cNvSpPr>
          <p:nvPr>
            <p:ph type="sldNum" sz="quarter" idx="10"/>
          </p:nvPr>
        </p:nvSpPr>
        <p:spPr/>
        <p:txBody>
          <a:bodyPr/>
          <a:lstStyle/>
          <a:p>
            <a:fld id="{3EF3A073-D8C2-4133-A67E-A828A6A31404}" type="slidenum">
              <a:rPr lang="de-AT" smtClean="0"/>
              <a:t>165</a:t>
            </a:fld>
            <a:endParaRPr lang="de-AT"/>
          </a:p>
        </p:txBody>
      </p:sp>
    </p:spTree>
    <p:extLst>
      <p:ext uri="{BB962C8B-B14F-4D97-AF65-F5344CB8AC3E}">
        <p14:creationId xmlns:p14="http://schemas.microsoft.com/office/powerpoint/2010/main" val="1168805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interaction techniques that assist in con-</a:t>
            </a:r>
          </a:p>
          <a:p>
            <a:r>
              <a:rPr lang="en-US" dirty="0" smtClean="0"/>
              <a:t>ducting comparison tasks for table-based and matrix-based visual</a:t>
            </a:r>
          </a:p>
          <a:p>
            <a:r>
              <a:rPr lang="en-US" dirty="0" smtClean="0"/>
              <a:t>representations.</a:t>
            </a:r>
          </a:p>
          <a:p>
            <a:endParaRPr lang="de-AT" dirty="0" smtClean="0"/>
          </a:p>
          <a:p>
            <a:r>
              <a:rPr lang="de-AT" dirty="0" err="1" smtClean="0"/>
              <a:t>Temporarily</a:t>
            </a:r>
            <a:r>
              <a:rPr lang="de-AT" dirty="0" smtClean="0"/>
              <a:t> </a:t>
            </a:r>
            <a:r>
              <a:rPr lang="de-AT" dirty="0" err="1" smtClean="0"/>
              <a:t>fold</a:t>
            </a:r>
            <a:r>
              <a:rPr lang="de-AT" dirty="0" smtClean="0"/>
              <a:t> </a:t>
            </a:r>
            <a:r>
              <a:rPr lang="de-AT" dirty="0" err="1" smtClean="0"/>
              <a:t>layers</a:t>
            </a:r>
            <a:r>
              <a:rPr lang="de-AT" baseline="0" dirty="0" smtClean="0"/>
              <a:t> </a:t>
            </a:r>
            <a:r>
              <a:rPr lang="de-AT" baseline="0" dirty="0" err="1" smtClean="0"/>
              <a:t>away</a:t>
            </a:r>
            <a:endParaRPr lang="en-US" dirty="0"/>
          </a:p>
        </p:txBody>
      </p:sp>
      <p:sp>
        <p:nvSpPr>
          <p:cNvPr id="4" name="Foliennummernplatzhalter 3"/>
          <p:cNvSpPr>
            <a:spLocks noGrp="1"/>
          </p:cNvSpPr>
          <p:nvPr>
            <p:ph type="sldNum" sz="quarter" idx="10"/>
          </p:nvPr>
        </p:nvSpPr>
        <p:spPr/>
        <p:txBody>
          <a:bodyPr/>
          <a:lstStyle/>
          <a:p>
            <a:fld id="{3EF3A073-D8C2-4133-A67E-A828A6A31404}" type="slidenum">
              <a:rPr lang="de-AT" smtClean="0"/>
              <a:t>171</a:t>
            </a:fld>
            <a:endParaRPr lang="de-AT"/>
          </a:p>
        </p:txBody>
      </p:sp>
    </p:spTree>
    <p:extLst>
      <p:ext uri="{BB962C8B-B14F-4D97-AF65-F5344CB8AC3E}">
        <p14:creationId xmlns:p14="http://schemas.microsoft.com/office/powerpoint/2010/main" val="2902943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previous design patterns have all operated on speciﬁc</a:t>
            </a:r>
          </a:p>
          <a:p>
            <a:r>
              <a:rPr lang="en-US" dirty="0" smtClean="0"/>
              <a:t>views of component visualizations, overloaded views (and also the</a:t>
            </a:r>
          </a:p>
          <a:p>
            <a:r>
              <a:rPr lang="en-US" dirty="0" smtClean="0"/>
              <a:t>next pattern, Nested Views) operate on the visual structure themselves. In other words, it is no longer possible to merely use visual layout operations to organize the views together, but the visual structures themselves must be modiﬁed to combine the components. We will see examples of this below</a:t>
            </a:r>
            <a:endParaRPr lang="de-AT" dirty="0" smtClean="0"/>
          </a:p>
          <a:p>
            <a:endParaRPr lang="de-AT" dirty="0" smtClean="0"/>
          </a:p>
          <a:p>
            <a:endParaRPr lang="de-AT" dirty="0"/>
          </a:p>
        </p:txBody>
      </p:sp>
      <p:sp>
        <p:nvSpPr>
          <p:cNvPr id="4" name="Slide Number Placeholder 3"/>
          <p:cNvSpPr>
            <a:spLocks noGrp="1"/>
          </p:cNvSpPr>
          <p:nvPr>
            <p:ph type="sldNum" sz="quarter" idx="10"/>
          </p:nvPr>
        </p:nvSpPr>
        <p:spPr/>
        <p:txBody>
          <a:bodyPr/>
          <a:lstStyle/>
          <a:p>
            <a:fld id="{3EF3A073-D8C2-4133-A67E-A828A6A31404}" type="slidenum">
              <a:rPr lang="de-AT" smtClean="0"/>
              <a:t>172</a:t>
            </a:fld>
            <a:endParaRPr lang="de-AT"/>
          </a:p>
        </p:txBody>
      </p:sp>
    </p:spTree>
    <p:extLst>
      <p:ext uri="{BB962C8B-B14F-4D97-AF65-F5344CB8AC3E}">
        <p14:creationId xmlns:p14="http://schemas.microsoft.com/office/powerpoint/2010/main" val="21463388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graph links are not just a separate</a:t>
            </a:r>
          </a:p>
          <a:p>
            <a:r>
              <a:rPr lang="en-US" dirty="0" smtClean="0"/>
              <a:t>layer on top of the </a:t>
            </a:r>
            <a:r>
              <a:rPr lang="en-US" dirty="0" err="1" smtClean="0"/>
              <a:t>treemap</a:t>
            </a:r>
            <a:r>
              <a:rPr lang="en-US" dirty="0" smtClean="0"/>
              <a:t>, but they are embedded into the visual</a:t>
            </a:r>
          </a:p>
          <a:p>
            <a:r>
              <a:rPr lang="en-US" dirty="0" smtClean="0"/>
              <a:t>structure of the </a:t>
            </a:r>
            <a:r>
              <a:rPr lang="en-US" dirty="0" err="1" smtClean="0"/>
              <a:t>treemap</a:t>
            </a:r>
            <a:r>
              <a:rPr lang="en-US" dirty="0" smtClean="0"/>
              <a:t> and use the node positions as anchors.</a:t>
            </a:r>
            <a:endParaRPr lang="de-AT" dirty="0"/>
          </a:p>
        </p:txBody>
      </p:sp>
      <p:sp>
        <p:nvSpPr>
          <p:cNvPr id="4" name="Slide Number Placeholder 3"/>
          <p:cNvSpPr>
            <a:spLocks noGrp="1"/>
          </p:cNvSpPr>
          <p:nvPr>
            <p:ph type="sldNum" sz="quarter" idx="10"/>
          </p:nvPr>
        </p:nvSpPr>
        <p:spPr/>
        <p:txBody>
          <a:bodyPr/>
          <a:lstStyle/>
          <a:p>
            <a:fld id="{3EF3A073-D8C2-4133-A67E-A828A6A31404}" type="slidenum">
              <a:rPr lang="de-AT" smtClean="0"/>
              <a:t>173</a:t>
            </a:fld>
            <a:endParaRPr lang="de-AT"/>
          </a:p>
        </p:txBody>
      </p:sp>
    </p:spTree>
    <p:extLst>
      <p:ext uri="{BB962C8B-B14F-4D97-AF65-F5344CB8AC3E}">
        <p14:creationId xmlns:p14="http://schemas.microsoft.com/office/powerpoint/2010/main" val="20651926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4F2EC018-06E9-4F24-971D-68F6340990EE}" type="slidenum">
              <a:rPr lang="en-US"/>
              <a:pPr/>
              <a:t>182</a:t>
            </a:fld>
            <a:endParaRPr lang="en-US"/>
          </a:p>
        </p:txBody>
      </p:sp>
      <p:sp>
        <p:nvSpPr>
          <p:cNvPr id="614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4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b="1" dirty="0" smtClean="0"/>
              <a:t>Rule of Diversity</a:t>
            </a:r>
          </a:p>
          <a:p>
            <a:r>
              <a:rPr lang="en-US" dirty="0" smtClean="0"/>
              <a:t>Use multiple views when there is a diversity of</a:t>
            </a:r>
          </a:p>
          <a:p>
            <a:r>
              <a:rPr lang="en-US" dirty="0" smtClean="0"/>
              <a:t>attributes, models, user profiles, levels of abstraction, or genres.</a:t>
            </a:r>
          </a:p>
          <a:p>
            <a:r>
              <a:rPr lang="en-US" b="1" dirty="0" smtClean="0"/>
              <a:t>Rule of Complementarity</a:t>
            </a:r>
          </a:p>
          <a:p>
            <a:r>
              <a:rPr lang="en-US" dirty="0" smtClean="0"/>
              <a:t>Use multiple views when different views bring</a:t>
            </a:r>
          </a:p>
          <a:p>
            <a:r>
              <a:rPr lang="en-US" dirty="0" smtClean="0"/>
              <a:t>out correlations and/or disparities.</a:t>
            </a:r>
          </a:p>
          <a:p>
            <a:r>
              <a:rPr lang="en-US" b="1" dirty="0" smtClean="0"/>
              <a:t>Rule of Decomposition</a:t>
            </a:r>
          </a:p>
          <a:p>
            <a:r>
              <a:rPr lang="en-US" dirty="0" smtClean="0"/>
              <a:t>Partition complex data into multiple views to</a:t>
            </a:r>
          </a:p>
          <a:p>
            <a:r>
              <a:rPr lang="en-US" dirty="0" smtClean="0"/>
              <a:t>create manageable chunks and to provide insight</a:t>
            </a:r>
          </a:p>
          <a:p>
            <a:r>
              <a:rPr lang="en-US" dirty="0" smtClean="0"/>
              <a:t>into the interaction among different dimensions.</a:t>
            </a:r>
          </a:p>
          <a:p>
            <a:r>
              <a:rPr lang="en-US" b="1" dirty="0" smtClean="0"/>
              <a:t>Rule of Parsimony</a:t>
            </a:r>
          </a:p>
          <a:p>
            <a:r>
              <a:rPr lang="en-US" dirty="0" smtClean="0"/>
              <a:t>Use multiple views minimally.</a:t>
            </a:r>
          </a:p>
          <a:p>
            <a:endParaRPr lang="en-US" dirty="0" smtClean="0"/>
          </a:p>
          <a:p>
            <a:endParaRPr lang="en-US" dirty="0" smtClean="0"/>
          </a:p>
          <a:p>
            <a:endParaRPr lang="de-DE" dirty="0"/>
          </a:p>
        </p:txBody>
      </p:sp>
    </p:spTree>
    <p:extLst>
      <p:ext uri="{BB962C8B-B14F-4D97-AF65-F5344CB8AC3E}">
        <p14:creationId xmlns:p14="http://schemas.microsoft.com/office/powerpoint/2010/main" val="19418838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798C336E-6887-489A-9C81-506DCCBF37A5}" type="slidenum">
              <a:rPr lang="de-AT" smtClean="0"/>
              <a:t>185</a:t>
            </a:fld>
            <a:endParaRPr lang="de-AT"/>
          </a:p>
        </p:txBody>
      </p:sp>
    </p:spTree>
    <p:extLst>
      <p:ext uri="{BB962C8B-B14F-4D97-AF65-F5344CB8AC3E}">
        <p14:creationId xmlns:p14="http://schemas.microsoft.com/office/powerpoint/2010/main" val="18517055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43000" y="685800"/>
            <a:ext cx="4572000" cy="3429000"/>
          </a:xfrm>
        </p:spPr>
      </p:sp>
      <p:sp>
        <p:nvSpPr>
          <p:cNvPr id="3" name="Notizenplatzhalter 2"/>
          <p:cNvSpPr>
            <a:spLocks noGrp="1"/>
          </p:cNvSpPr>
          <p:nvPr>
            <p:ph type="body" idx="1"/>
          </p:nvPr>
        </p:nvSpPr>
        <p:spPr/>
        <p:txBody>
          <a:bodyPr/>
          <a:lstStyle/>
          <a:p>
            <a:r>
              <a:rPr lang="de-AT" dirty="0" smtClean="0"/>
              <a:t>In real </a:t>
            </a:r>
            <a:r>
              <a:rPr lang="de-AT" dirty="0" err="1" smtClean="0"/>
              <a:t>world</a:t>
            </a:r>
            <a:r>
              <a:rPr lang="de-AT" dirty="0" smtClean="0"/>
              <a:t> </a:t>
            </a:r>
            <a:r>
              <a:rPr lang="de-AT" dirty="0" err="1" smtClean="0"/>
              <a:t>situations</a:t>
            </a:r>
            <a:r>
              <a:rPr lang="de-AT" dirty="0" smtClean="0"/>
              <a:t> </a:t>
            </a:r>
            <a:r>
              <a:rPr lang="de-AT" dirty="0" err="1" smtClean="0"/>
              <a:t>we</a:t>
            </a:r>
            <a:r>
              <a:rPr lang="de-AT" dirty="0" smtClean="0"/>
              <a:t> </a:t>
            </a:r>
            <a:r>
              <a:rPr lang="de-AT" dirty="0" err="1" smtClean="0"/>
              <a:t>often</a:t>
            </a:r>
            <a:r>
              <a:rPr lang="de-AT" dirty="0" smtClean="0"/>
              <a:t> </a:t>
            </a:r>
            <a:r>
              <a:rPr lang="de-AT" dirty="0" err="1" smtClean="0"/>
              <a:t>want</a:t>
            </a:r>
            <a:r>
              <a:rPr lang="de-AT" dirty="0" smtClean="0"/>
              <a:t> </a:t>
            </a:r>
            <a:r>
              <a:rPr lang="de-AT" dirty="0" err="1" smtClean="0"/>
              <a:t>things</a:t>
            </a:r>
            <a:r>
              <a:rPr lang="de-AT" dirty="0" smtClean="0"/>
              <a:t> </a:t>
            </a:r>
            <a:r>
              <a:rPr lang="de-AT" dirty="0" err="1" smtClean="0"/>
              <a:t>to</a:t>
            </a:r>
            <a:r>
              <a:rPr lang="de-AT" dirty="0" smtClean="0"/>
              <a:t> stand out…</a:t>
            </a:r>
          </a:p>
          <a:p>
            <a:r>
              <a:rPr lang="de-AT" dirty="0" smtClean="0"/>
              <a:t>…</a:t>
            </a:r>
          </a:p>
          <a:p>
            <a:r>
              <a:rPr lang="de-AT" dirty="0" err="1" smtClean="0"/>
              <a:t>If</a:t>
            </a:r>
            <a:r>
              <a:rPr lang="de-AT" dirty="0" smtClean="0"/>
              <a:t> </a:t>
            </a:r>
            <a:r>
              <a:rPr lang="de-AT" dirty="0" err="1" smtClean="0"/>
              <a:t>you</a:t>
            </a:r>
            <a:r>
              <a:rPr lang="de-AT" dirty="0" smtClean="0"/>
              <a:t> </a:t>
            </a:r>
            <a:r>
              <a:rPr lang="de-AT" dirty="0" err="1" smtClean="0"/>
              <a:t>use</a:t>
            </a:r>
            <a:r>
              <a:rPr lang="de-AT" dirty="0" smtClean="0"/>
              <a:t> </a:t>
            </a:r>
            <a:r>
              <a:rPr lang="de-AT" dirty="0" err="1" smtClean="0"/>
              <a:t>computers</a:t>
            </a:r>
            <a:r>
              <a:rPr lang="de-AT" dirty="0" smtClean="0"/>
              <a:t>,</a:t>
            </a:r>
            <a:r>
              <a:rPr lang="de-AT" baseline="0" dirty="0" smtClean="0"/>
              <a:t> </a:t>
            </a:r>
            <a:r>
              <a:rPr lang="de-AT" baseline="0" dirty="0" err="1" smtClean="0"/>
              <a:t>you</a:t>
            </a:r>
            <a:r>
              <a:rPr lang="de-AT" baseline="0" dirty="0" smtClean="0"/>
              <a:t> also find </a:t>
            </a:r>
            <a:r>
              <a:rPr lang="de-AT" baseline="0" dirty="0" err="1" smtClean="0"/>
              <a:t>hilighting</a:t>
            </a:r>
            <a:r>
              <a:rPr lang="de-AT" baseline="0" dirty="0" smtClean="0"/>
              <a:t> </a:t>
            </a:r>
            <a:r>
              <a:rPr lang="de-AT" baseline="0" dirty="0" err="1" smtClean="0"/>
              <a:t>often</a:t>
            </a:r>
            <a:r>
              <a:rPr lang="de-AT" baseline="0" dirty="0" smtClean="0"/>
              <a:t>…</a:t>
            </a:r>
            <a:br>
              <a:rPr lang="de-AT" baseline="0" dirty="0" smtClean="0"/>
            </a:br>
            <a:r>
              <a:rPr lang="de-AT" baseline="0" dirty="0" smtClean="0"/>
              <a:t/>
            </a:r>
            <a:br>
              <a:rPr lang="de-AT" baseline="0" dirty="0" smtClean="0"/>
            </a:br>
            <a:r>
              <a:rPr lang="en-US" dirty="0" smtClean="0"/>
              <a:t>Synchronized visual highlighting </a:t>
            </a:r>
          </a:p>
          <a:p>
            <a:r>
              <a:rPr lang="en-US" dirty="0" smtClean="0"/>
              <a:t>Well-known technique used to assist this task</a:t>
            </a:r>
          </a:p>
          <a:p>
            <a:endParaRPr lang="de-AT" dirty="0"/>
          </a:p>
        </p:txBody>
      </p:sp>
      <p:sp>
        <p:nvSpPr>
          <p:cNvPr id="4" name="Foliennummernplatzhalter 3"/>
          <p:cNvSpPr>
            <a:spLocks noGrp="1"/>
          </p:cNvSpPr>
          <p:nvPr>
            <p:ph type="sldNum" sz="quarter" idx="10"/>
          </p:nvPr>
        </p:nvSpPr>
        <p:spPr/>
        <p:txBody>
          <a:bodyPr/>
          <a:lstStyle/>
          <a:p>
            <a:fld id="{3EF3A073-D8C2-4133-A67E-A828A6A31404}" type="slidenum">
              <a:rPr lang="de-AT" smtClean="0"/>
              <a:pPr/>
              <a:t>10</a:t>
            </a:fld>
            <a:endParaRPr lang="de-AT"/>
          </a:p>
        </p:txBody>
      </p:sp>
    </p:spTree>
    <p:extLst>
      <p:ext uri="{BB962C8B-B14F-4D97-AF65-F5344CB8AC3E}">
        <p14:creationId xmlns:p14="http://schemas.microsoft.com/office/powerpoint/2010/main" val="22643503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err="1" smtClean="0"/>
              <a:t>Relationships</a:t>
            </a:r>
            <a:r>
              <a:rPr lang="de-AT" baseline="0" dirty="0" smtClean="0"/>
              <a:t> </a:t>
            </a:r>
            <a:r>
              <a:rPr lang="de-AT" baseline="0" dirty="0" err="1" smtClean="0"/>
              <a:t>between</a:t>
            </a:r>
            <a:r>
              <a:rPr lang="de-AT" baseline="0" dirty="0" smtClean="0"/>
              <a:t> multiple </a:t>
            </a:r>
            <a:r>
              <a:rPr lang="de-AT" baseline="0" dirty="0" err="1" smtClean="0"/>
              <a:t>charts</a:t>
            </a:r>
            <a:endParaRPr lang="de-AT" baseline="0" dirty="0" smtClean="0"/>
          </a:p>
          <a:p>
            <a:r>
              <a:rPr lang="en-US" dirty="0" smtClean="0"/>
              <a:t>A </a:t>
            </a:r>
            <a:r>
              <a:rPr lang="en-US" dirty="0" err="1" smtClean="0"/>
              <a:t>ConnectedChart</a:t>
            </a:r>
            <a:r>
              <a:rPr lang="en-US" dirty="0" smtClean="0"/>
              <a:t> showing a text table, bar charts, parallel coordinate axes, and scatterplots. </a:t>
            </a:r>
          </a:p>
          <a:p>
            <a:endParaRPr lang="en-US" dirty="0"/>
          </a:p>
        </p:txBody>
      </p:sp>
      <p:sp>
        <p:nvSpPr>
          <p:cNvPr id="4" name="Foliennummernplatzhalter 3"/>
          <p:cNvSpPr>
            <a:spLocks noGrp="1"/>
          </p:cNvSpPr>
          <p:nvPr>
            <p:ph type="sldNum" sz="quarter" idx="10"/>
          </p:nvPr>
        </p:nvSpPr>
        <p:spPr/>
        <p:txBody>
          <a:bodyPr/>
          <a:lstStyle/>
          <a:p>
            <a:fld id="{3EF3A073-D8C2-4133-A67E-A828A6A31404}" type="slidenum">
              <a:rPr lang="de-AT" smtClean="0"/>
              <a:t>186</a:t>
            </a:fld>
            <a:endParaRPr lang="de-AT"/>
          </a:p>
        </p:txBody>
      </p:sp>
    </p:spTree>
    <p:extLst>
      <p:ext uri="{BB962C8B-B14F-4D97-AF65-F5344CB8AC3E}">
        <p14:creationId xmlns:p14="http://schemas.microsoft.com/office/powerpoint/2010/main" val="516410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A </a:t>
            </a:r>
            <a:r>
              <a:rPr lang="en-US" dirty="0" err="1" smtClean="0"/>
              <a:t>ConnectedChart</a:t>
            </a:r>
            <a:r>
              <a:rPr lang="en-US" dirty="0" smtClean="0"/>
              <a:t> with four </a:t>
            </a:r>
            <a:r>
              <a:rPr lang="en-US" dirty="0" err="1" smtClean="0"/>
              <a:t>barcharts</a:t>
            </a:r>
            <a:r>
              <a:rPr lang="en-US" dirty="0" smtClean="0"/>
              <a:t>, and a scatterplot, displaying 5 dependent variables that are functions of time.</a:t>
            </a:r>
          </a:p>
          <a:p>
            <a:r>
              <a:rPr lang="en-US" dirty="0" smtClean="0"/>
              <a:t>In this case, GPU temperature is a smooth, slowly varying function of time, hence the connection between the scatterplot’s</a:t>
            </a:r>
          </a:p>
          <a:p>
            <a:r>
              <a:rPr lang="en-US" dirty="0" smtClean="0"/>
              <a:t>horizontal axis and the </a:t>
            </a:r>
            <a:r>
              <a:rPr lang="en-US" dirty="0" err="1" smtClean="0"/>
              <a:t>barchart</a:t>
            </a:r>
            <a:r>
              <a:rPr lang="en-US" dirty="0" smtClean="0"/>
              <a:t> below it exhibits an interesting, continuous variation. (Synthetic data set.)</a:t>
            </a:r>
          </a:p>
          <a:p>
            <a:endParaRPr lang="en-US" dirty="0"/>
          </a:p>
        </p:txBody>
      </p:sp>
      <p:sp>
        <p:nvSpPr>
          <p:cNvPr id="4" name="Foliennummernplatzhalter 3"/>
          <p:cNvSpPr>
            <a:spLocks noGrp="1"/>
          </p:cNvSpPr>
          <p:nvPr>
            <p:ph type="sldNum" sz="quarter" idx="10"/>
          </p:nvPr>
        </p:nvSpPr>
        <p:spPr/>
        <p:txBody>
          <a:bodyPr/>
          <a:lstStyle/>
          <a:p>
            <a:fld id="{3EF3A073-D8C2-4133-A67E-A828A6A31404}" type="slidenum">
              <a:rPr lang="de-AT" smtClean="0"/>
              <a:t>187</a:t>
            </a:fld>
            <a:endParaRPr lang="de-AT"/>
          </a:p>
        </p:txBody>
      </p:sp>
    </p:spTree>
    <p:extLst>
      <p:ext uri="{BB962C8B-B14F-4D97-AF65-F5344CB8AC3E}">
        <p14:creationId xmlns:p14="http://schemas.microsoft.com/office/powerpoint/2010/main" val="43890679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Nested views, like overloaded views, are also based on the notion of</a:t>
            </a:r>
          </a:p>
          <a:p>
            <a:r>
              <a:rPr lang="en-US" sz="1200" b="0" i="0" u="none" strike="noStrike" kern="1200" baseline="0" dirty="0" smtClean="0">
                <a:solidFill>
                  <a:schemeClr val="tx1"/>
                </a:solidFill>
                <a:latin typeface="+mn-lt"/>
                <a:ea typeface="+mn-ea"/>
                <a:cs typeface="+mn-cs"/>
              </a:rPr>
              <a:t>host and client visualizations. However, in this design pattern, one</a:t>
            </a:r>
          </a:p>
          <a:p>
            <a:r>
              <a:rPr lang="en-US" sz="1200" b="0" i="0" u="none" strike="noStrike" kern="1200" baseline="0" dirty="0" smtClean="0">
                <a:solidFill>
                  <a:schemeClr val="tx1"/>
                </a:solidFill>
                <a:latin typeface="+mn-lt"/>
                <a:ea typeface="+mn-ea"/>
                <a:cs typeface="+mn-cs"/>
              </a:rPr>
              <a:t>or more client visualizations are nested inside the visual marks of</a:t>
            </a:r>
          </a:p>
          <a:p>
            <a:r>
              <a:rPr lang="en-US" sz="1200" b="0" i="0" u="none" strike="noStrike" kern="1200" baseline="0" dirty="0" smtClean="0">
                <a:solidFill>
                  <a:schemeClr val="tx1"/>
                </a:solidFill>
                <a:latin typeface="+mn-lt"/>
                <a:ea typeface="+mn-ea"/>
                <a:cs typeface="+mn-cs"/>
              </a:rPr>
              <a:t>the host visualizations, based on the relational linking between the</a:t>
            </a:r>
          </a:p>
          <a:p>
            <a:r>
              <a:rPr lang="en-US" sz="1200" b="0" i="0" u="none" strike="noStrike" kern="1200" baseline="0" dirty="0" smtClean="0">
                <a:solidFill>
                  <a:schemeClr val="tx1"/>
                </a:solidFill>
                <a:latin typeface="+mn-lt"/>
                <a:ea typeface="+mn-ea"/>
                <a:cs typeface="+mn-cs"/>
              </a:rPr>
              <a:t>points. Most often, the nesting is performed simply by replacing</a:t>
            </a:r>
          </a:p>
          <a:p>
            <a:r>
              <a:rPr lang="en-US" sz="1200" b="0" i="0" u="none" strike="noStrike" kern="1200" baseline="0" dirty="0" smtClean="0">
                <a:solidFill>
                  <a:schemeClr val="tx1"/>
                </a:solidFill>
                <a:latin typeface="+mn-lt"/>
                <a:ea typeface="+mn-ea"/>
                <a:cs typeface="+mn-cs"/>
              </a:rPr>
              <a:t>the visual marks in the host visualization by nested instances of the</a:t>
            </a:r>
          </a:p>
          <a:p>
            <a:r>
              <a:rPr lang="en-US" sz="1200" b="0" i="0" u="none" strike="noStrike" kern="1200" baseline="0" dirty="0" smtClean="0">
                <a:solidFill>
                  <a:schemeClr val="tx1"/>
                </a:solidFill>
                <a:latin typeface="+mn-lt"/>
                <a:ea typeface="+mn-ea"/>
                <a:cs typeface="+mn-cs"/>
              </a:rPr>
              <a:t>client visualization.</a:t>
            </a:r>
            <a:endParaRPr lang="de-AT" dirty="0"/>
          </a:p>
        </p:txBody>
      </p:sp>
      <p:sp>
        <p:nvSpPr>
          <p:cNvPr id="4" name="Slide Number Placeholder 3"/>
          <p:cNvSpPr>
            <a:spLocks noGrp="1"/>
          </p:cNvSpPr>
          <p:nvPr>
            <p:ph type="sldNum" sz="quarter" idx="10"/>
          </p:nvPr>
        </p:nvSpPr>
        <p:spPr/>
        <p:txBody>
          <a:bodyPr/>
          <a:lstStyle/>
          <a:p>
            <a:fld id="{3EF3A073-D8C2-4133-A67E-A828A6A31404}" type="slidenum">
              <a:rPr lang="de-AT" smtClean="0"/>
              <a:t>189</a:t>
            </a:fld>
            <a:endParaRPr lang="de-AT"/>
          </a:p>
        </p:txBody>
      </p:sp>
    </p:spTree>
    <p:extLst>
      <p:ext uri="{BB962C8B-B14F-4D97-AF65-F5344CB8AC3E}">
        <p14:creationId xmlns:p14="http://schemas.microsoft.com/office/powerpoint/2010/main" val="10126196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smtClean="0"/>
              <a:t>Handle </a:t>
            </a:r>
            <a:r>
              <a:rPr lang="de-AT" dirty="0" err="1" smtClean="0"/>
              <a:t>more</a:t>
            </a:r>
            <a:r>
              <a:rPr lang="de-AT" dirty="0" smtClean="0"/>
              <a:t> </a:t>
            </a:r>
            <a:r>
              <a:rPr lang="de-AT" dirty="0" err="1" smtClean="0"/>
              <a:t>data</a:t>
            </a:r>
            <a:endParaRPr lang="de-AT" dirty="0"/>
          </a:p>
        </p:txBody>
      </p:sp>
      <p:sp>
        <p:nvSpPr>
          <p:cNvPr id="4" name="Foliennummernplatzhalter 3"/>
          <p:cNvSpPr>
            <a:spLocks noGrp="1"/>
          </p:cNvSpPr>
          <p:nvPr>
            <p:ph type="sldNum" sz="quarter" idx="10"/>
          </p:nvPr>
        </p:nvSpPr>
        <p:spPr/>
        <p:txBody>
          <a:bodyPr/>
          <a:lstStyle/>
          <a:p>
            <a:fld id="{3EF3A073-D8C2-4133-A67E-A828A6A31404}" type="slidenum">
              <a:rPr lang="de-AT" smtClean="0"/>
              <a:t>191</a:t>
            </a:fld>
            <a:endParaRPr lang="de-AT"/>
          </a:p>
        </p:txBody>
      </p:sp>
    </p:spTree>
    <p:extLst>
      <p:ext uri="{BB962C8B-B14F-4D97-AF65-F5344CB8AC3E}">
        <p14:creationId xmlns:p14="http://schemas.microsoft.com/office/powerpoint/2010/main" val="131484844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dirty="0" err="1" smtClean="0"/>
              <a:t>Distinction</a:t>
            </a:r>
            <a:r>
              <a:rPr lang="de-AT" dirty="0" smtClean="0"/>
              <a:t> </a:t>
            </a:r>
            <a:r>
              <a:rPr lang="de-AT" dirty="0" err="1" smtClean="0"/>
              <a:t>often</a:t>
            </a:r>
            <a:r>
              <a:rPr lang="de-AT" dirty="0" smtClean="0"/>
              <a:t> not </a:t>
            </a:r>
            <a:r>
              <a:rPr lang="de-AT" dirty="0" err="1" smtClean="0"/>
              <a:t>clear</a:t>
            </a:r>
            <a:endParaRPr lang="de-AT" dirty="0" smtClean="0"/>
          </a:p>
          <a:p>
            <a:endParaRPr lang="en-US" dirty="0"/>
          </a:p>
        </p:txBody>
      </p:sp>
      <p:sp>
        <p:nvSpPr>
          <p:cNvPr id="4" name="Foliennummernplatzhalter 3"/>
          <p:cNvSpPr>
            <a:spLocks noGrp="1"/>
          </p:cNvSpPr>
          <p:nvPr>
            <p:ph type="sldNum" sz="quarter" idx="10"/>
          </p:nvPr>
        </p:nvSpPr>
        <p:spPr/>
        <p:txBody>
          <a:bodyPr/>
          <a:lstStyle/>
          <a:p>
            <a:fld id="{3EF3A073-D8C2-4133-A67E-A828A6A31404}" type="slidenum">
              <a:rPr lang="de-AT" smtClean="0"/>
              <a:t>192</a:t>
            </a:fld>
            <a:endParaRPr lang="de-AT"/>
          </a:p>
        </p:txBody>
      </p:sp>
    </p:spTree>
    <p:extLst>
      <p:ext uri="{BB962C8B-B14F-4D97-AF65-F5344CB8AC3E}">
        <p14:creationId xmlns:p14="http://schemas.microsoft.com/office/powerpoint/2010/main" val="15567811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798C336E-6887-489A-9C81-506DCCBF37A5}" type="slidenum">
              <a:rPr lang="de-AT" smtClean="0"/>
              <a:t>193</a:t>
            </a:fld>
            <a:endParaRPr lang="de-AT"/>
          </a:p>
        </p:txBody>
      </p:sp>
    </p:spTree>
    <p:extLst>
      <p:ext uri="{BB962C8B-B14F-4D97-AF65-F5344CB8AC3E}">
        <p14:creationId xmlns:p14="http://schemas.microsoft.com/office/powerpoint/2010/main" val="127387158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err="1" smtClean="0"/>
              <a:t>Examples</a:t>
            </a:r>
            <a:r>
              <a:rPr lang="de-AT" dirty="0" smtClean="0"/>
              <a:t> </a:t>
            </a:r>
            <a:r>
              <a:rPr lang="de-AT" dirty="0" err="1" smtClean="0"/>
              <a:t>from</a:t>
            </a:r>
            <a:r>
              <a:rPr lang="de-AT" dirty="0" smtClean="0"/>
              <a:t> </a:t>
            </a:r>
            <a:r>
              <a:rPr lang="de-AT" dirty="0" err="1" smtClean="0"/>
              <a:t>scientific</a:t>
            </a:r>
            <a:r>
              <a:rPr lang="de-AT" dirty="0" smtClean="0"/>
              <a:t> </a:t>
            </a:r>
            <a:r>
              <a:rPr lang="de-AT" dirty="0" err="1" smtClean="0"/>
              <a:t>community</a:t>
            </a:r>
            <a:endParaRPr lang="de-AT" dirty="0" smtClean="0"/>
          </a:p>
          <a:p>
            <a:r>
              <a:rPr lang="de-AT" dirty="0" smtClean="0"/>
              <a:t>List: </a:t>
            </a:r>
            <a:r>
              <a:rPr lang="de-AT" dirty="0" err="1" smtClean="0"/>
              <a:t>relations</a:t>
            </a:r>
            <a:r>
              <a:rPr lang="de-AT" baseline="0" dirty="0" smtClean="0"/>
              <a:t> </a:t>
            </a:r>
            <a:r>
              <a:rPr lang="de-AT" baseline="0" dirty="0" err="1" smtClean="0"/>
              <a:t>between</a:t>
            </a:r>
            <a:r>
              <a:rPr lang="de-AT" baseline="0" dirty="0" smtClean="0"/>
              <a:t> </a:t>
            </a:r>
            <a:r>
              <a:rPr lang="de-AT" baseline="0" dirty="0" err="1" smtClean="0"/>
              <a:t>people</a:t>
            </a:r>
            <a:r>
              <a:rPr lang="de-AT" baseline="0" dirty="0" smtClean="0"/>
              <a:t>, </a:t>
            </a:r>
            <a:r>
              <a:rPr lang="de-AT" baseline="0" dirty="0" err="1" smtClean="0"/>
              <a:t>places</a:t>
            </a:r>
            <a:r>
              <a:rPr lang="de-AT" baseline="0" dirty="0" smtClean="0"/>
              <a:t>, </a:t>
            </a:r>
            <a:endParaRPr lang="en-US" dirty="0"/>
          </a:p>
        </p:txBody>
      </p:sp>
      <p:sp>
        <p:nvSpPr>
          <p:cNvPr id="4" name="Foliennummernplatzhalter 3"/>
          <p:cNvSpPr>
            <a:spLocks noGrp="1"/>
          </p:cNvSpPr>
          <p:nvPr>
            <p:ph type="sldNum" sz="quarter" idx="10"/>
          </p:nvPr>
        </p:nvSpPr>
        <p:spPr/>
        <p:txBody>
          <a:bodyPr/>
          <a:lstStyle/>
          <a:p>
            <a:fld id="{D3CD8096-E920-4CB7-98CE-8A98C88CDDC6}" type="slidenum">
              <a:rPr lang="en-US" smtClean="0"/>
              <a:t>195</a:t>
            </a:fld>
            <a:endParaRPr lang="en-US"/>
          </a:p>
        </p:txBody>
      </p:sp>
    </p:spTree>
    <p:extLst>
      <p:ext uri="{BB962C8B-B14F-4D97-AF65-F5344CB8AC3E}">
        <p14:creationId xmlns:p14="http://schemas.microsoft.com/office/powerpoint/2010/main" val="142467787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Clinical scenarios</a:t>
            </a:r>
          </a:p>
          <a:p>
            <a:r>
              <a:rPr lang="en-US" dirty="0" smtClean="0"/>
              <a:t>Design decision:</a:t>
            </a:r>
            <a:r>
              <a:rPr lang="en-US" baseline="0" dirty="0" smtClean="0"/>
              <a:t> should we really integrate a volume viewer in Caleydo? Answer: no, not our focus nor our expertise</a:t>
            </a:r>
            <a:endParaRPr lang="en-US" dirty="0" smtClean="0"/>
          </a:p>
          <a:p>
            <a:endParaRPr lang="de-AT" dirty="0" smtClean="0"/>
          </a:p>
          <a:p>
            <a:r>
              <a:rPr lang="de-AT" dirty="0" smtClean="0"/>
              <a:t>Eierlegende wollmilchsau = </a:t>
            </a:r>
            <a:r>
              <a:rPr lang="de-AT" dirty="0" err="1" smtClean="0"/>
              <a:t>swiss</a:t>
            </a:r>
            <a:r>
              <a:rPr lang="de-AT" dirty="0" smtClean="0"/>
              <a:t> </a:t>
            </a:r>
            <a:r>
              <a:rPr lang="de-AT" dirty="0" err="1" smtClean="0"/>
              <a:t>army</a:t>
            </a:r>
            <a:r>
              <a:rPr lang="de-AT" dirty="0" smtClean="0"/>
              <a:t> </a:t>
            </a:r>
            <a:r>
              <a:rPr lang="de-AT" dirty="0" err="1" smtClean="0"/>
              <a:t>knife</a:t>
            </a:r>
            <a:endParaRPr lang="de-AT" dirty="0"/>
          </a:p>
        </p:txBody>
      </p:sp>
      <p:sp>
        <p:nvSpPr>
          <p:cNvPr id="4" name="Slide Number Placeholder 3"/>
          <p:cNvSpPr>
            <a:spLocks noGrp="1"/>
          </p:cNvSpPr>
          <p:nvPr>
            <p:ph type="sldNum" sz="quarter" idx="10"/>
          </p:nvPr>
        </p:nvSpPr>
        <p:spPr/>
        <p:txBody>
          <a:bodyPr/>
          <a:lstStyle/>
          <a:p>
            <a:fld id="{3EF3A073-D8C2-4133-A67E-A828A6A31404}" type="slidenum">
              <a:rPr lang="de-AT" smtClean="0"/>
              <a:t>197</a:t>
            </a:fld>
            <a:endParaRPr lang="de-AT"/>
          </a:p>
        </p:txBody>
      </p:sp>
    </p:spTree>
    <p:extLst>
      <p:ext uri="{BB962C8B-B14F-4D97-AF65-F5344CB8AC3E}">
        <p14:creationId xmlns:p14="http://schemas.microsoft.com/office/powerpoint/2010/main" val="11147922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450"/>
              </a:spcBef>
              <a:spcAft>
                <a:spcPts val="0"/>
              </a:spcAft>
              <a:buClrTx/>
              <a:buSzTx/>
              <a:buFontTx/>
              <a:buNone/>
              <a:tabLst/>
              <a:defRPr/>
            </a:pPr>
            <a:r>
              <a:rPr lang="en-US" dirty="0" smtClean="0"/>
              <a:t>Connected via a central database</a:t>
            </a:r>
          </a:p>
          <a:p>
            <a:pPr>
              <a:spcBef>
                <a:spcPts val="450"/>
              </a:spcBef>
            </a:pPr>
            <a:r>
              <a:rPr lang="de-AT" dirty="0" smtClean="0">
                <a:ea typeface="DejaVu Sans" pitchFamily="32" charset="0"/>
                <a:cs typeface="DejaVu Sans" pitchFamily="32" charset="0"/>
              </a:rPr>
              <a:t>Snap-</a:t>
            </a:r>
            <a:r>
              <a:rPr lang="de-AT" dirty="0" err="1" smtClean="0">
                <a:ea typeface="DejaVu Sans" pitchFamily="32" charset="0"/>
                <a:cs typeface="DejaVu Sans" pitchFamily="32" charset="0"/>
              </a:rPr>
              <a:t>together</a:t>
            </a:r>
            <a:r>
              <a:rPr lang="de-AT" dirty="0" smtClean="0">
                <a:ea typeface="DejaVu Sans" pitchFamily="32" charset="0"/>
                <a:cs typeface="DejaVu Sans" pitchFamily="32" charset="0"/>
              </a:rPr>
              <a:t>: API </a:t>
            </a:r>
            <a:r>
              <a:rPr lang="de-AT" dirty="0" err="1" smtClean="0">
                <a:ea typeface="DejaVu Sans" pitchFamily="32" charset="0"/>
                <a:cs typeface="DejaVu Sans" pitchFamily="32" charset="0"/>
              </a:rPr>
              <a:t>based</a:t>
            </a:r>
            <a:r>
              <a:rPr lang="de-AT" dirty="0" smtClean="0">
                <a:ea typeface="DejaVu Sans" pitchFamily="32" charset="0"/>
                <a:cs typeface="DejaVu Sans" pitchFamily="32" charset="0"/>
              </a:rPr>
              <a:t> on COM, </a:t>
            </a:r>
            <a:r>
              <a:rPr lang="de-AT" dirty="0" err="1" smtClean="0">
                <a:ea typeface="DejaVu Sans" pitchFamily="32" charset="0"/>
                <a:cs typeface="DejaVu Sans" pitchFamily="32" charset="0"/>
              </a:rPr>
              <a:t>database</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for</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synchronization</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across</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applications</a:t>
            </a:r>
            <a:r>
              <a:rPr lang="de-AT" dirty="0" smtClean="0">
                <a:ea typeface="DejaVu Sans" pitchFamily="32" charset="0"/>
                <a:cs typeface="DejaVu Sans" pitchFamily="32" charset="0"/>
              </a:rPr>
              <a:t> </a:t>
            </a:r>
            <a:r>
              <a:rPr lang="de-AT" dirty="0" smtClean="0">
                <a:latin typeface="Wingdings" charset="2"/>
                <a:ea typeface="DejaVu Sans" pitchFamily="32" charset="0"/>
                <a:cs typeface="DejaVu Sans" pitchFamily="32" charset="0"/>
              </a:rPr>
              <a:t></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load</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select</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synchronized</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highlighting</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synchronized</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scrolling</a:t>
            </a:r>
            <a:r>
              <a:rPr lang="de-AT" dirty="0" smtClean="0">
                <a:ea typeface="DejaVu Sans" pitchFamily="32" charset="0"/>
                <a:cs typeface="DejaVu Sans" pitchFamily="32" charset="0"/>
              </a:rPr>
              <a:t> – </a:t>
            </a:r>
            <a:r>
              <a:rPr lang="de-AT" dirty="0" err="1" smtClean="0">
                <a:ea typeface="DejaVu Sans" pitchFamily="32" charset="0"/>
                <a:cs typeface="DejaVu Sans" pitchFamily="32" charset="0"/>
              </a:rPr>
              <a:t>our</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focus</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visualizing</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the</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relationships</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between</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selected</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items</a:t>
            </a:r>
            <a:r>
              <a:rPr lang="de-AT" dirty="0" smtClean="0">
                <a:ea typeface="DejaVu Sans" pitchFamily="32" charset="0"/>
                <a:cs typeface="DejaVu Sans" pitchFamily="32" charset="0"/>
              </a:rPr>
              <a:t> on a </a:t>
            </a:r>
            <a:r>
              <a:rPr lang="de-AT" dirty="0" err="1" smtClean="0">
                <a:ea typeface="DejaVu Sans" pitchFamily="32" charset="0"/>
                <a:cs typeface="DejaVu Sans" pitchFamily="32" charset="0"/>
              </a:rPr>
              <a:t>crowded</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desktop</a:t>
            </a:r>
            <a:r>
              <a:rPr lang="de-AT" dirty="0" smtClean="0">
                <a:ea typeface="DejaVu Sans" pitchFamily="32" charset="0"/>
                <a:cs typeface="DejaVu Sans" pitchFamily="32" charset="0"/>
              </a:rPr>
              <a:t> </a:t>
            </a:r>
          </a:p>
          <a:p>
            <a:pPr>
              <a:spcBef>
                <a:spcPts val="450"/>
              </a:spcBef>
            </a:pPr>
            <a:endParaRPr lang="de-AT" dirty="0" smtClean="0">
              <a:ea typeface="DejaVu Sans" pitchFamily="32" charset="0"/>
              <a:cs typeface="DejaVu Sans" pitchFamily="32" charset="0"/>
            </a:endParaRPr>
          </a:p>
          <a:p>
            <a:pPr>
              <a:spcBef>
                <a:spcPts val="450"/>
              </a:spcBef>
            </a:pPr>
            <a:r>
              <a:rPr lang="en-US" dirty="0" smtClean="0">
                <a:ea typeface="DejaVu Sans" pitchFamily="32" charset="0"/>
                <a:cs typeface="DejaVu Sans" pitchFamily="32" charset="0"/>
              </a:rPr>
              <a:t>A coordinated visualization environment for exploring Census data of U.S. states and counties, dynamically</a:t>
            </a:r>
          </a:p>
          <a:p>
            <a:pPr>
              <a:spcBef>
                <a:spcPts val="450"/>
              </a:spcBef>
            </a:pPr>
            <a:r>
              <a:rPr lang="en-US" dirty="0" smtClean="0">
                <a:ea typeface="DejaVu Sans" pitchFamily="32" charset="0"/>
                <a:cs typeface="DejaVu Sans" pitchFamily="32" charset="0"/>
              </a:rPr>
              <a:t>constructed using Snap-Together Visualization. Users can explore states from nominal, geographic, and numeric perspectives</a:t>
            </a:r>
          </a:p>
          <a:p>
            <a:pPr>
              <a:spcBef>
                <a:spcPts val="450"/>
              </a:spcBef>
            </a:pPr>
            <a:r>
              <a:rPr lang="en-US" dirty="0" smtClean="0">
                <a:ea typeface="DejaVu Sans" pitchFamily="32" charset="0"/>
                <a:cs typeface="DejaVu Sans" pitchFamily="32" charset="0"/>
              </a:rPr>
              <a:t>using the outliner, map, and scatter plot. Selecting a state displays detailed county and industry information for that state in</a:t>
            </a:r>
          </a:p>
          <a:p>
            <a:pPr>
              <a:spcBef>
                <a:spcPts val="450"/>
              </a:spcBef>
            </a:pPr>
            <a:r>
              <a:rPr lang="en-US" dirty="0" smtClean="0">
                <a:ea typeface="DejaVu Sans" pitchFamily="32" charset="0"/>
                <a:cs typeface="DejaVu Sans" pitchFamily="32" charset="0"/>
              </a:rPr>
              <a:t>the table and </a:t>
            </a:r>
            <a:r>
              <a:rPr lang="en-US" dirty="0" err="1" smtClean="0">
                <a:ea typeface="DejaVu Sans" pitchFamily="32" charset="0"/>
                <a:cs typeface="DejaVu Sans" pitchFamily="32" charset="0"/>
              </a:rPr>
              <a:t>Treemap</a:t>
            </a:r>
            <a:r>
              <a:rPr lang="en-US" dirty="0" smtClean="0">
                <a:ea typeface="DejaVu Sans" pitchFamily="32" charset="0"/>
                <a:cs typeface="DejaVu Sans" pitchFamily="32" charset="0"/>
              </a:rPr>
              <a:t> on the right. Selecting Maryland on the map reveals a fairly high ranking in Per Capita Income in the</a:t>
            </a:r>
          </a:p>
          <a:p>
            <a:pPr>
              <a:spcBef>
                <a:spcPts val="450"/>
              </a:spcBef>
            </a:pPr>
            <a:r>
              <a:rPr lang="en-US" dirty="0" smtClean="0">
                <a:ea typeface="DejaVu Sans" pitchFamily="32" charset="0"/>
                <a:cs typeface="DejaVu Sans" pitchFamily="32" charset="0"/>
              </a:rPr>
              <a:t>plot, and immediately reveals in the </a:t>
            </a:r>
            <a:r>
              <a:rPr lang="en-US" dirty="0" err="1" smtClean="0">
                <a:ea typeface="DejaVu Sans" pitchFamily="32" charset="0"/>
                <a:cs typeface="DejaVu Sans" pitchFamily="32" charset="0"/>
              </a:rPr>
              <a:t>Treemap</a:t>
            </a:r>
            <a:r>
              <a:rPr lang="en-US" dirty="0" smtClean="0">
                <a:ea typeface="DejaVu Sans" pitchFamily="32" charset="0"/>
                <a:cs typeface="DejaVu Sans" pitchFamily="32" charset="0"/>
              </a:rPr>
              <a:t> that the Services industry in Montgomery County is responsible for a major</a:t>
            </a:r>
          </a:p>
          <a:p>
            <a:pPr>
              <a:spcBef>
                <a:spcPts val="450"/>
              </a:spcBef>
            </a:pPr>
            <a:r>
              <a:rPr lang="en-US" dirty="0" smtClean="0">
                <a:ea typeface="DejaVu Sans" pitchFamily="32" charset="0"/>
                <a:cs typeface="DejaVu Sans" pitchFamily="32" charset="0"/>
              </a:rPr>
              <a:t>portion of that income.</a:t>
            </a:r>
          </a:p>
          <a:p>
            <a:pPr>
              <a:spcBef>
                <a:spcPts val="450"/>
              </a:spcBef>
            </a:pPr>
            <a:endParaRPr lang="de-AT" dirty="0" smtClean="0">
              <a:ea typeface="DejaVu Sans" pitchFamily="32" charset="0"/>
              <a:cs typeface="DejaVu Sans" pitchFamily="32" charset="0"/>
            </a:endParaRPr>
          </a:p>
          <a:p>
            <a:endParaRPr lang="en-US" dirty="0" smtClean="0"/>
          </a:p>
          <a:p>
            <a:endParaRPr lang="en-US" dirty="0"/>
          </a:p>
        </p:txBody>
      </p:sp>
      <p:sp>
        <p:nvSpPr>
          <p:cNvPr id="4" name="Foliennummernplatzhalter 3"/>
          <p:cNvSpPr>
            <a:spLocks noGrp="1"/>
          </p:cNvSpPr>
          <p:nvPr>
            <p:ph type="sldNum" sz="quarter" idx="10"/>
          </p:nvPr>
        </p:nvSpPr>
        <p:spPr/>
        <p:txBody>
          <a:bodyPr/>
          <a:lstStyle/>
          <a:p>
            <a:fld id="{798C336E-6887-489A-9C81-506DCCBF37A5}" type="slidenum">
              <a:rPr lang="de-AT" smtClean="0"/>
              <a:t>198</a:t>
            </a:fld>
            <a:endParaRPr lang="de-AT"/>
          </a:p>
        </p:txBody>
      </p:sp>
    </p:spTree>
    <p:extLst>
      <p:ext uri="{BB962C8B-B14F-4D97-AF65-F5344CB8AC3E}">
        <p14:creationId xmlns:p14="http://schemas.microsoft.com/office/powerpoint/2010/main" val="42682736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798C336E-6887-489A-9C81-506DCCBF37A5}" type="slidenum">
              <a:rPr lang="de-AT" smtClean="0"/>
              <a:t>199</a:t>
            </a:fld>
            <a:endParaRPr lang="de-AT"/>
          </a:p>
        </p:txBody>
      </p:sp>
    </p:spTree>
    <p:extLst>
      <p:ext uri="{BB962C8B-B14F-4D97-AF65-F5344CB8AC3E}">
        <p14:creationId xmlns:p14="http://schemas.microsoft.com/office/powerpoint/2010/main" val="19449528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43000" y="685800"/>
            <a:ext cx="4572000" cy="3429000"/>
          </a:xfrm>
        </p:spPr>
      </p:sp>
      <p:sp>
        <p:nvSpPr>
          <p:cNvPr id="3" name="Notizenplatzhalter 2"/>
          <p:cNvSpPr>
            <a:spLocks noGrp="1"/>
          </p:cNvSpPr>
          <p:nvPr>
            <p:ph type="body" idx="1"/>
          </p:nvPr>
        </p:nvSpPr>
        <p:spPr/>
        <p:txBody>
          <a:bodyPr/>
          <a:lstStyle/>
          <a:p>
            <a:r>
              <a:rPr lang="de-AT" dirty="0" smtClean="0"/>
              <a:t>Base </a:t>
            </a:r>
            <a:r>
              <a:rPr lang="de-AT" dirty="0" err="1" smtClean="0"/>
              <a:t>representation</a:t>
            </a:r>
            <a:endParaRPr lang="de-AT" dirty="0" smtClean="0"/>
          </a:p>
          <a:p>
            <a:endParaRPr lang="de-AT" dirty="0" smtClean="0"/>
          </a:p>
          <a:p>
            <a:r>
              <a:rPr lang="de-AT" dirty="0" err="1" smtClean="0"/>
              <a:t>various</a:t>
            </a:r>
            <a:r>
              <a:rPr lang="de-AT" baseline="0" dirty="0" smtClean="0"/>
              <a:t> </a:t>
            </a:r>
            <a:r>
              <a:rPr lang="de-AT" baseline="0" dirty="0" err="1" smtClean="0"/>
              <a:t>highlighting</a:t>
            </a:r>
            <a:r>
              <a:rPr lang="de-AT" baseline="0" dirty="0" smtClean="0"/>
              <a:t> </a:t>
            </a:r>
            <a:r>
              <a:rPr lang="de-AT" baseline="0" dirty="0" err="1" smtClean="0"/>
              <a:t>techniques</a:t>
            </a:r>
            <a:r>
              <a:rPr lang="de-AT" baseline="0" dirty="0" smtClean="0"/>
              <a:t> </a:t>
            </a:r>
            <a:r>
              <a:rPr lang="de-AT" baseline="0" dirty="0" err="1" smtClean="0"/>
              <a:t>around</a:t>
            </a:r>
            <a:endParaRPr lang="de-AT" dirty="0"/>
          </a:p>
        </p:txBody>
      </p:sp>
      <p:sp>
        <p:nvSpPr>
          <p:cNvPr id="4" name="Foliennummernplatzhalter 3"/>
          <p:cNvSpPr>
            <a:spLocks noGrp="1"/>
          </p:cNvSpPr>
          <p:nvPr>
            <p:ph type="sldNum" sz="quarter" idx="10"/>
          </p:nvPr>
        </p:nvSpPr>
        <p:spPr/>
        <p:txBody>
          <a:bodyPr/>
          <a:lstStyle/>
          <a:p>
            <a:fld id="{3EF3A073-D8C2-4133-A67E-A828A6A31404}" type="slidenum">
              <a:rPr lang="de-AT" smtClean="0"/>
              <a:pPr/>
              <a:t>16</a:t>
            </a:fld>
            <a:endParaRPr lang="de-AT"/>
          </a:p>
        </p:txBody>
      </p:sp>
    </p:spTree>
    <p:extLst>
      <p:ext uri="{BB962C8B-B14F-4D97-AF65-F5344CB8AC3E}">
        <p14:creationId xmlns:p14="http://schemas.microsoft.com/office/powerpoint/2010/main" val="284772095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1F3AEF16-32F3-4E9E-A72B-8E611F6947C4}" type="slidenum">
              <a:rPr lang="en-GB"/>
              <a:pPr/>
              <a:t>200</a:t>
            </a:fld>
            <a:endParaRPr lang="en-GB"/>
          </a:p>
        </p:txBody>
      </p:sp>
      <p:sp>
        <p:nvSpPr>
          <p:cNvPr id="56321" name="Text Box 1"/>
          <p:cNvSpPr txBox="1">
            <a:spLocks noChangeArrowheads="1"/>
          </p:cNvSpPr>
          <p:nvPr/>
        </p:nvSpPr>
        <p:spPr bwMode="auto">
          <a:xfrm>
            <a:off x="3884971" y="8683943"/>
            <a:ext cx="2971426" cy="4556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5pPr>
            <a:lvl6pPr marL="2514600" indent="-228600" defTabSz="457200" fontAlgn="base">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6pPr>
            <a:lvl7pPr marL="2971800" indent="-228600" defTabSz="457200" fontAlgn="base">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7pPr>
            <a:lvl8pPr marL="3429000" indent="-228600" defTabSz="457200" fontAlgn="base">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8pPr>
            <a:lvl9pPr marL="3886200" indent="-228600" defTabSz="457200" fontAlgn="base">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9pPr>
          </a:lstStyle>
          <a:p>
            <a:pPr algn="r">
              <a:lnSpc>
                <a:spcPct val="100000"/>
              </a:lnSpc>
            </a:pPr>
            <a:fld id="{0A85E7DB-0837-4190-AF74-E3BF394BD8B8}" type="slidenum">
              <a:rPr lang="en-GB" sz="1200">
                <a:solidFill>
                  <a:srgbClr val="000000"/>
                </a:solidFill>
              </a:rPr>
              <a:pPr algn="r">
                <a:lnSpc>
                  <a:spcPct val="100000"/>
                </a:lnSpc>
              </a:pPr>
              <a:t>200</a:t>
            </a:fld>
            <a:endParaRPr lang="en-GB" sz="1200">
              <a:solidFill>
                <a:srgbClr val="000000"/>
              </a:solidFill>
            </a:endParaRPr>
          </a:p>
        </p:txBody>
      </p:sp>
      <p:sp>
        <p:nvSpPr>
          <p:cNvPr id="56322" name="Rectangle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6323" name="Text Box 3"/>
          <p:cNvSpPr txBox="1">
            <a:spLocks noGrp="1" noChangeArrowheads="1"/>
          </p:cNvSpPr>
          <p:nvPr>
            <p:ph type="body" idx="1"/>
          </p:nvPr>
        </p:nvSpPr>
        <p:spPr bwMode="auto">
          <a:xfrm>
            <a:off x="685961" y="4342704"/>
            <a:ext cx="5486080" cy="411414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spcBef>
                <a:spcPts val="450"/>
              </a:spcBef>
            </a:pPr>
            <a:r>
              <a:rPr lang="de-AT" dirty="0">
                <a:ea typeface="DejaVu Sans" pitchFamily="32" charset="0"/>
                <a:cs typeface="DejaVu Sans" pitchFamily="32" charset="0"/>
              </a:rPr>
              <a:t>Large, high </a:t>
            </a:r>
            <a:r>
              <a:rPr lang="de-AT" dirty="0" err="1">
                <a:ea typeface="DejaVu Sans" pitchFamily="32" charset="0"/>
                <a:cs typeface="DejaVu Sans" pitchFamily="32" charset="0"/>
              </a:rPr>
              <a:t>resolution</a:t>
            </a:r>
            <a:r>
              <a:rPr lang="de-AT" dirty="0">
                <a:ea typeface="DejaVu Sans" pitchFamily="32" charset="0"/>
                <a:cs typeface="DejaVu Sans" pitchFamily="32" charset="0"/>
              </a:rPr>
              <a:t> </a:t>
            </a:r>
            <a:r>
              <a:rPr lang="de-AT" dirty="0" err="1">
                <a:ea typeface="DejaVu Sans" pitchFamily="32" charset="0"/>
                <a:cs typeface="DejaVu Sans" pitchFamily="32" charset="0"/>
              </a:rPr>
              <a:t>displays</a:t>
            </a:r>
            <a:r>
              <a:rPr lang="de-AT" dirty="0">
                <a:ea typeface="DejaVu Sans" pitchFamily="32" charset="0"/>
                <a:cs typeface="DejaVu Sans" pitchFamily="32" charset="0"/>
              </a:rPr>
              <a:t>: </a:t>
            </a:r>
            <a:r>
              <a:rPr lang="de-AT" dirty="0" err="1">
                <a:ea typeface="DejaVu Sans" pitchFamily="32" charset="0"/>
                <a:cs typeface="DejaVu Sans" pitchFamily="32" charset="0"/>
              </a:rPr>
              <a:t>people</a:t>
            </a:r>
            <a:r>
              <a:rPr lang="de-AT" dirty="0">
                <a:ea typeface="DejaVu Sans" pitchFamily="32" charset="0"/>
                <a:cs typeface="DejaVu Sans" pitchFamily="32" charset="0"/>
              </a:rPr>
              <a:t> </a:t>
            </a:r>
            <a:r>
              <a:rPr lang="de-AT" dirty="0" err="1">
                <a:ea typeface="DejaVu Sans" pitchFamily="32" charset="0"/>
                <a:cs typeface="DejaVu Sans" pitchFamily="32" charset="0"/>
              </a:rPr>
              <a:t>usually</a:t>
            </a:r>
            <a:r>
              <a:rPr lang="de-AT" dirty="0">
                <a:ea typeface="DejaVu Sans" pitchFamily="32" charset="0"/>
                <a:cs typeface="DejaVu Sans" pitchFamily="32" charset="0"/>
              </a:rPr>
              <a:t> do not </a:t>
            </a:r>
            <a:r>
              <a:rPr lang="de-AT" dirty="0" err="1">
                <a:ea typeface="DejaVu Sans" pitchFamily="32" charset="0"/>
                <a:cs typeface="DejaVu Sans" pitchFamily="32" charset="0"/>
              </a:rPr>
              <a:t>maximize</a:t>
            </a:r>
            <a:r>
              <a:rPr lang="de-AT" dirty="0">
                <a:ea typeface="DejaVu Sans" pitchFamily="32" charset="0"/>
                <a:cs typeface="DejaVu Sans" pitchFamily="32" charset="0"/>
              </a:rPr>
              <a:t> </a:t>
            </a:r>
            <a:r>
              <a:rPr lang="de-AT" dirty="0" err="1">
                <a:ea typeface="DejaVu Sans" pitchFamily="32" charset="0"/>
                <a:cs typeface="DejaVu Sans" pitchFamily="32" charset="0"/>
              </a:rPr>
              <a:t>content</a:t>
            </a:r>
            <a:r>
              <a:rPr lang="de-AT" dirty="0">
                <a:ea typeface="DejaVu Sans" pitchFamily="32" charset="0"/>
                <a:cs typeface="DejaVu Sans" pitchFamily="32" charset="0"/>
              </a:rPr>
              <a:t> (</a:t>
            </a:r>
            <a:r>
              <a:rPr lang="de-AT" dirty="0" err="1">
                <a:ea typeface="DejaVu Sans" pitchFamily="32" charset="0"/>
                <a:cs typeface="DejaVu Sans" pitchFamily="32" charset="0"/>
              </a:rPr>
              <a:t>wasting</a:t>
            </a:r>
            <a:r>
              <a:rPr lang="de-AT" dirty="0">
                <a:ea typeface="DejaVu Sans" pitchFamily="32" charset="0"/>
                <a:cs typeface="DejaVu Sans" pitchFamily="32" charset="0"/>
              </a:rPr>
              <a:t> </a:t>
            </a:r>
            <a:r>
              <a:rPr lang="de-AT" dirty="0" err="1">
                <a:ea typeface="DejaVu Sans" pitchFamily="32" charset="0"/>
                <a:cs typeface="DejaVu Sans" pitchFamily="32" charset="0"/>
              </a:rPr>
              <a:t>display</a:t>
            </a:r>
            <a:r>
              <a:rPr lang="de-AT" dirty="0">
                <a:ea typeface="DejaVu Sans" pitchFamily="32" charset="0"/>
                <a:cs typeface="DejaVu Sans" pitchFamily="32" charset="0"/>
              </a:rPr>
              <a:t> </a:t>
            </a:r>
            <a:r>
              <a:rPr lang="de-AT" dirty="0" err="1">
                <a:ea typeface="DejaVu Sans" pitchFamily="32" charset="0"/>
                <a:cs typeface="DejaVu Sans" pitchFamily="32" charset="0"/>
              </a:rPr>
              <a:t>space</a:t>
            </a:r>
            <a:r>
              <a:rPr lang="de-AT" dirty="0" smtClean="0">
                <a:ea typeface="DejaVu Sans" pitchFamily="32" charset="0"/>
                <a:cs typeface="DejaVu Sans" pitchFamily="32" charset="0"/>
              </a:rPr>
              <a:t>)</a:t>
            </a:r>
          </a:p>
          <a:p>
            <a:pPr>
              <a:spcBef>
                <a:spcPts val="450"/>
              </a:spcBef>
            </a:pPr>
            <a:endParaRPr lang="de-AT" dirty="0" smtClean="0">
              <a:ea typeface="DejaVu Sans" pitchFamily="32" charset="0"/>
              <a:cs typeface="DejaVu Sans" pitchFamily="32" charset="0"/>
            </a:endParaRPr>
          </a:p>
          <a:p>
            <a:pPr>
              <a:spcBef>
                <a:spcPts val="450"/>
              </a:spcBef>
            </a:pPr>
            <a:r>
              <a:rPr lang="de-AT" dirty="0" smtClean="0">
                <a:ea typeface="DejaVu Sans" pitchFamily="32" charset="0"/>
                <a:cs typeface="DejaVu Sans" pitchFamily="32" charset="0"/>
              </a:rPr>
              <a:t>This </a:t>
            </a:r>
            <a:r>
              <a:rPr lang="de-AT" dirty="0" err="1" smtClean="0">
                <a:ea typeface="DejaVu Sans" pitchFamily="32" charset="0"/>
                <a:cs typeface="DejaVu Sans" pitchFamily="32" charset="0"/>
              </a:rPr>
              <a:t>gets</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even</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more</a:t>
            </a:r>
            <a:r>
              <a:rPr lang="de-AT" baseline="0" dirty="0" smtClean="0">
                <a:ea typeface="DejaVu Sans" pitchFamily="32" charset="0"/>
                <a:cs typeface="DejaVu Sans" pitchFamily="32" charset="0"/>
              </a:rPr>
              <a:t> </a:t>
            </a:r>
            <a:endParaRPr lang="de-AT" dirty="0">
              <a:ea typeface="DejaVu Sans" pitchFamily="32" charset="0"/>
              <a:cs typeface="DejaVu Sans" pitchFamily="32" charset="0"/>
            </a:endParaRPr>
          </a:p>
        </p:txBody>
      </p:sp>
    </p:spTree>
    <p:extLst>
      <p:ext uri="{BB962C8B-B14F-4D97-AF65-F5344CB8AC3E}">
        <p14:creationId xmlns:p14="http://schemas.microsoft.com/office/powerpoint/2010/main" val="137812322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89BA7D8E-497F-48FA-8B7D-DFA3F350B626}" type="slidenum">
              <a:rPr lang="en-GB"/>
              <a:pPr/>
              <a:t>201</a:t>
            </a:fld>
            <a:endParaRPr lang="en-GB"/>
          </a:p>
        </p:txBody>
      </p:sp>
      <p:sp>
        <p:nvSpPr>
          <p:cNvPr id="57345" name="Text Box 1"/>
          <p:cNvSpPr txBox="1">
            <a:spLocks noChangeArrowheads="1"/>
          </p:cNvSpPr>
          <p:nvPr/>
        </p:nvSpPr>
        <p:spPr bwMode="auto">
          <a:xfrm>
            <a:off x="3884971" y="8683943"/>
            <a:ext cx="2971426" cy="4556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5pPr>
            <a:lvl6pPr marL="2514600" indent="-228600" defTabSz="457200" fontAlgn="base">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6pPr>
            <a:lvl7pPr marL="2971800" indent="-228600" defTabSz="457200" fontAlgn="base">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7pPr>
            <a:lvl8pPr marL="3429000" indent="-228600" defTabSz="457200" fontAlgn="base">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8pPr>
            <a:lvl9pPr marL="3886200" indent="-228600" defTabSz="457200" fontAlgn="base">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9pPr>
          </a:lstStyle>
          <a:p>
            <a:pPr algn="r">
              <a:lnSpc>
                <a:spcPct val="100000"/>
              </a:lnSpc>
            </a:pPr>
            <a:fld id="{B8F92008-58D2-4D72-88E2-1B02CDF10E7C}" type="slidenum">
              <a:rPr lang="en-GB" sz="1200">
                <a:solidFill>
                  <a:srgbClr val="000000"/>
                </a:solidFill>
              </a:rPr>
              <a:pPr algn="r">
                <a:lnSpc>
                  <a:spcPct val="100000"/>
                </a:lnSpc>
              </a:pPr>
              <a:t>201</a:t>
            </a:fld>
            <a:endParaRPr lang="en-GB" sz="1200">
              <a:solidFill>
                <a:srgbClr val="000000"/>
              </a:solidFill>
            </a:endParaRPr>
          </a:p>
        </p:txBody>
      </p:sp>
      <p:sp>
        <p:nvSpPr>
          <p:cNvPr id="57346" name="Rectangle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7347" name="Text Box 3"/>
          <p:cNvSpPr txBox="1">
            <a:spLocks noGrp="1" noChangeArrowheads="1"/>
          </p:cNvSpPr>
          <p:nvPr>
            <p:ph type="body" idx="1"/>
          </p:nvPr>
        </p:nvSpPr>
        <p:spPr bwMode="auto">
          <a:xfrm>
            <a:off x="685961" y="4342704"/>
            <a:ext cx="5486080" cy="411414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spcBef>
                <a:spcPts val="450"/>
              </a:spcBef>
            </a:pPr>
            <a:r>
              <a:rPr lang="de-AT" dirty="0" err="1">
                <a:ea typeface="DejaVu Sans" pitchFamily="32" charset="0"/>
                <a:cs typeface="DejaVu Sans" pitchFamily="32" charset="0"/>
              </a:rPr>
              <a:t>They</a:t>
            </a:r>
            <a:r>
              <a:rPr lang="de-AT" dirty="0">
                <a:ea typeface="DejaVu Sans" pitchFamily="32" charset="0"/>
                <a:cs typeface="DejaVu Sans" pitchFamily="32" charset="0"/>
              </a:rPr>
              <a:t> </a:t>
            </a:r>
            <a:r>
              <a:rPr lang="de-AT" dirty="0" err="1">
                <a:ea typeface="DejaVu Sans" pitchFamily="32" charset="0"/>
                <a:cs typeface="DejaVu Sans" pitchFamily="32" charset="0"/>
              </a:rPr>
              <a:t>rather</a:t>
            </a:r>
            <a:r>
              <a:rPr lang="de-AT" dirty="0">
                <a:ea typeface="DejaVu Sans" pitchFamily="32" charset="0"/>
                <a:cs typeface="DejaVu Sans" pitchFamily="32" charset="0"/>
              </a:rPr>
              <a:t> „</a:t>
            </a:r>
            <a:r>
              <a:rPr lang="de-AT" dirty="0" err="1">
                <a:ea typeface="DejaVu Sans" pitchFamily="32" charset="0"/>
                <a:cs typeface="DejaVu Sans" pitchFamily="32" charset="0"/>
              </a:rPr>
              <a:t>carefully</a:t>
            </a:r>
            <a:r>
              <a:rPr lang="de-AT" dirty="0">
                <a:ea typeface="DejaVu Sans" pitchFamily="32" charset="0"/>
                <a:cs typeface="DejaVu Sans" pitchFamily="32" charset="0"/>
              </a:rPr>
              <a:t> </a:t>
            </a:r>
            <a:r>
              <a:rPr lang="de-AT" dirty="0" err="1">
                <a:ea typeface="DejaVu Sans" pitchFamily="32" charset="0"/>
                <a:cs typeface="DejaVu Sans" pitchFamily="32" charset="0"/>
              </a:rPr>
              <a:t>coordinate</a:t>
            </a:r>
            <a:r>
              <a:rPr lang="de-AT" dirty="0">
                <a:ea typeface="DejaVu Sans" pitchFamily="32" charset="0"/>
                <a:cs typeface="DejaVu Sans" pitchFamily="32" charset="0"/>
              </a:rPr>
              <a:t>“ </a:t>
            </a:r>
            <a:r>
              <a:rPr lang="de-AT" dirty="0" err="1">
                <a:ea typeface="DejaVu Sans" pitchFamily="32" charset="0"/>
                <a:cs typeface="DejaVu Sans" pitchFamily="32" charset="0"/>
              </a:rPr>
              <a:t>their</a:t>
            </a:r>
            <a:r>
              <a:rPr lang="de-AT" dirty="0">
                <a:ea typeface="DejaVu Sans" pitchFamily="32" charset="0"/>
                <a:cs typeface="DejaVu Sans" pitchFamily="32" charset="0"/>
              </a:rPr>
              <a:t> </a:t>
            </a:r>
            <a:r>
              <a:rPr lang="de-AT" dirty="0" err="1">
                <a:ea typeface="DejaVu Sans" pitchFamily="32" charset="0"/>
                <a:cs typeface="DejaVu Sans" pitchFamily="32" charset="0"/>
              </a:rPr>
              <a:t>windows</a:t>
            </a:r>
            <a:r>
              <a:rPr lang="de-AT" dirty="0">
                <a:ea typeface="DejaVu Sans" pitchFamily="32" charset="0"/>
                <a:cs typeface="DejaVu Sans" pitchFamily="32" charset="0"/>
              </a:rPr>
              <a:t> on </a:t>
            </a:r>
            <a:r>
              <a:rPr lang="de-AT" dirty="0" err="1">
                <a:ea typeface="DejaVu Sans" pitchFamily="32" charset="0"/>
                <a:cs typeface="DejaVu Sans" pitchFamily="32" charset="0"/>
              </a:rPr>
              <a:t>the</a:t>
            </a:r>
            <a:r>
              <a:rPr lang="de-AT" dirty="0">
                <a:ea typeface="DejaVu Sans" pitchFamily="32" charset="0"/>
                <a:cs typeface="DejaVu Sans" pitchFamily="32" charset="0"/>
              </a:rPr>
              <a:t> </a:t>
            </a:r>
            <a:r>
              <a:rPr lang="de-AT" dirty="0" err="1">
                <a:ea typeface="DejaVu Sans" pitchFamily="32" charset="0"/>
                <a:cs typeface="DejaVu Sans" pitchFamily="32" charset="0"/>
              </a:rPr>
              <a:t>available</a:t>
            </a:r>
            <a:r>
              <a:rPr lang="de-AT" dirty="0">
                <a:ea typeface="DejaVu Sans" pitchFamily="32" charset="0"/>
                <a:cs typeface="DejaVu Sans" pitchFamily="32" charset="0"/>
              </a:rPr>
              <a:t> </a:t>
            </a:r>
            <a:r>
              <a:rPr lang="de-AT" dirty="0" err="1">
                <a:ea typeface="DejaVu Sans" pitchFamily="32" charset="0"/>
                <a:cs typeface="DejaVu Sans" pitchFamily="32" charset="0"/>
              </a:rPr>
              <a:t>screen</a:t>
            </a:r>
            <a:r>
              <a:rPr lang="de-AT" dirty="0">
                <a:ea typeface="DejaVu Sans" pitchFamily="32" charset="0"/>
                <a:cs typeface="DejaVu Sans" pitchFamily="32" charset="0"/>
              </a:rPr>
              <a:t> </a:t>
            </a:r>
            <a:r>
              <a:rPr lang="de-AT" dirty="0" err="1">
                <a:ea typeface="DejaVu Sans" pitchFamily="32" charset="0"/>
                <a:cs typeface="DejaVu Sans" pitchFamily="32" charset="0"/>
              </a:rPr>
              <a:t>space</a:t>
            </a:r>
            <a:endParaRPr lang="de-AT" dirty="0">
              <a:ea typeface="DejaVu Sans" pitchFamily="32" charset="0"/>
              <a:cs typeface="DejaVu Sans" pitchFamily="32" charset="0"/>
            </a:endParaRPr>
          </a:p>
          <a:p>
            <a:pPr>
              <a:spcBef>
                <a:spcPts val="450"/>
              </a:spcBef>
            </a:pPr>
            <a:r>
              <a:rPr lang="de-AT" dirty="0">
                <a:ea typeface="DejaVu Sans" pitchFamily="32" charset="0"/>
                <a:cs typeface="DejaVu Sans" pitchFamily="32" charset="0"/>
              </a:rPr>
              <a:t>Windows </a:t>
            </a:r>
            <a:r>
              <a:rPr lang="de-AT" dirty="0" err="1">
                <a:ea typeface="DejaVu Sans" pitchFamily="32" charset="0"/>
                <a:cs typeface="DejaVu Sans" pitchFamily="32" charset="0"/>
              </a:rPr>
              <a:t>can</a:t>
            </a:r>
            <a:r>
              <a:rPr lang="de-AT" dirty="0">
                <a:ea typeface="DejaVu Sans" pitchFamily="32" charset="0"/>
                <a:cs typeface="DejaVu Sans" pitchFamily="32" charset="0"/>
              </a:rPr>
              <a:t> </a:t>
            </a:r>
            <a:r>
              <a:rPr lang="de-AT" dirty="0" err="1">
                <a:ea typeface="DejaVu Sans" pitchFamily="32" charset="0"/>
                <a:cs typeface="DejaVu Sans" pitchFamily="32" charset="0"/>
              </a:rPr>
              <a:t>be</a:t>
            </a:r>
            <a:r>
              <a:rPr lang="de-AT" dirty="0">
                <a:ea typeface="DejaVu Sans" pitchFamily="32" charset="0"/>
                <a:cs typeface="DejaVu Sans" pitchFamily="32" charset="0"/>
              </a:rPr>
              <a:t> </a:t>
            </a:r>
            <a:r>
              <a:rPr lang="de-AT" dirty="0" err="1">
                <a:ea typeface="DejaVu Sans" pitchFamily="32" charset="0"/>
                <a:cs typeface="DejaVu Sans" pitchFamily="32" charset="0"/>
              </a:rPr>
              <a:t>arranged</a:t>
            </a:r>
            <a:r>
              <a:rPr lang="de-AT" dirty="0">
                <a:ea typeface="DejaVu Sans" pitchFamily="32" charset="0"/>
                <a:cs typeface="DejaVu Sans" pitchFamily="32" charset="0"/>
              </a:rPr>
              <a:t> so all relevant </a:t>
            </a:r>
            <a:r>
              <a:rPr lang="de-AT" dirty="0" err="1">
                <a:ea typeface="DejaVu Sans" pitchFamily="32" charset="0"/>
                <a:cs typeface="DejaVu Sans" pitchFamily="32" charset="0"/>
              </a:rPr>
              <a:t>information</a:t>
            </a:r>
            <a:r>
              <a:rPr lang="de-AT" dirty="0">
                <a:ea typeface="DejaVu Sans" pitchFamily="32" charset="0"/>
                <a:cs typeface="DejaVu Sans" pitchFamily="32" charset="0"/>
              </a:rPr>
              <a:t> </a:t>
            </a:r>
            <a:r>
              <a:rPr lang="de-AT" dirty="0" err="1">
                <a:ea typeface="DejaVu Sans" pitchFamily="32" charset="0"/>
                <a:cs typeface="DejaVu Sans" pitchFamily="32" charset="0"/>
              </a:rPr>
              <a:t>is</a:t>
            </a:r>
            <a:r>
              <a:rPr lang="de-AT" dirty="0">
                <a:ea typeface="DejaVu Sans" pitchFamily="32" charset="0"/>
                <a:cs typeface="DejaVu Sans" pitchFamily="32" charset="0"/>
              </a:rPr>
              <a:t> </a:t>
            </a:r>
            <a:r>
              <a:rPr lang="de-AT" dirty="0" err="1">
                <a:ea typeface="DejaVu Sans" pitchFamily="32" charset="0"/>
                <a:cs typeface="DejaVu Sans" pitchFamily="32" charset="0"/>
              </a:rPr>
              <a:t>simultaneously</a:t>
            </a:r>
            <a:r>
              <a:rPr lang="de-AT" dirty="0">
                <a:ea typeface="DejaVu Sans" pitchFamily="32" charset="0"/>
                <a:cs typeface="DejaVu Sans" pitchFamily="32" charset="0"/>
              </a:rPr>
              <a:t> </a:t>
            </a:r>
            <a:r>
              <a:rPr lang="de-AT" dirty="0" err="1">
                <a:ea typeface="DejaVu Sans" pitchFamily="32" charset="0"/>
                <a:cs typeface="DejaVu Sans" pitchFamily="32" charset="0"/>
              </a:rPr>
              <a:t>visible</a:t>
            </a:r>
            <a:r>
              <a:rPr lang="de-AT" dirty="0">
                <a:ea typeface="DejaVu Sans" pitchFamily="32" charset="0"/>
                <a:cs typeface="DejaVu Sans" pitchFamily="32" charset="0"/>
              </a:rPr>
              <a:t> </a:t>
            </a:r>
            <a:r>
              <a:rPr lang="de-AT" dirty="0">
                <a:latin typeface="Wingdings" charset="2"/>
                <a:ea typeface="DejaVu Sans" pitchFamily="32" charset="0"/>
                <a:cs typeface="DejaVu Sans" pitchFamily="32" charset="0"/>
              </a:rPr>
              <a:t></a:t>
            </a:r>
            <a:r>
              <a:rPr lang="de-AT" dirty="0">
                <a:ea typeface="DejaVu Sans" pitchFamily="32" charset="0"/>
                <a:cs typeface="DejaVu Sans" pitchFamily="32" charset="0"/>
              </a:rPr>
              <a:t> </a:t>
            </a:r>
            <a:r>
              <a:rPr lang="de-AT" dirty="0" err="1">
                <a:ea typeface="DejaVu Sans" pitchFamily="32" charset="0"/>
                <a:cs typeface="DejaVu Sans" pitchFamily="32" charset="0"/>
              </a:rPr>
              <a:t>results</a:t>
            </a:r>
            <a:r>
              <a:rPr lang="de-AT" dirty="0">
                <a:ea typeface="DejaVu Sans" pitchFamily="32" charset="0"/>
                <a:cs typeface="DejaVu Sans" pitchFamily="32" charset="0"/>
              </a:rPr>
              <a:t> in large </a:t>
            </a:r>
            <a:r>
              <a:rPr lang="de-AT" dirty="0" err="1">
                <a:ea typeface="DejaVu Sans" pitchFamily="32" charset="0"/>
                <a:cs typeface="DejaVu Sans" pitchFamily="32" charset="0"/>
              </a:rPr>
              <a:t>amount</a:t>
            </a:r>
            <a:r>
              <a:rPr lang="de-AT" dirty="0">
                <a:ea typeface="DejaVu Sans" pitchFamily="32" charset="0"/>
                <a:cs typeface="DejaVu Sans" pitchFamily="32" charset="0"/>
              </a:rPr>
              <a:t> </a:t>
            </a:r>
            <a:r>
              <a:rPr lang="de-AT" dirty="0" err="1">
                <a:ea typeface="DejaVu Sans" pitchFamily="32" charset="0"/>
                <a:cs typeface="DejaVu Sans" pitchFamily="32" charset="0"/>
              </a:rPr>
              <a:t>of</a:t>
            </a:r>
            <a:r>
              <a:rPr lang="de-AT" dirty="0">
                <a:ea typeface="DejaVu Sans" pitchFamily="32" charset="0"/>
                <a:cs typeface="DejaVu Sans" pitchFamily="32" charset="0"/>
              </a:rPr>
              <a:t> </a:t>
            </a:r>
            <a:r>
              <a:rPr lang="de-AT" dirty="0" err="1">
                <a:ea typeface="DejaVu Sans" pitchFamily="32" charset="0"/>
                <a:cs typeface="DejaVu Sans" pitchFamily="32" charset="0"/>
              </a:rPr>
              <a:t>visible</a:t>
            </a:r>
            <a:r>
              <a:rPr lang="de-AT" dirty="0">
                <a:ea typeface="DejaVu Sans" pitchFamily="32" charset="0"/>
                <a:cs typeface="DejaVu Sans" pitchFamily="32" charset="0"/>
              </a:rPr>
              <a:t> </a:t>
            </a:r>
            <a:r>
              <a:rPr lang="de-AT" dirty="0" err="1">
                <a:ea typeface="DejaVu Sans" pitchFamily="32" charset="0"/>
                <a:cs typeface="DejaVu Sans" pitchFamily="32" charset="0"/>
              </a:rPr>
              <a:t>information</a:t>
            </a:r>
            <a:r>
              <a:rPr lang="de-AT" dirty="0">
                <a:ea typeface="DejaVu Sans" pitchFamily="32" charset="0"/>
                <a:cs typeface="DejaVu Sans" pitchFamily="32" charset="0"/>
              </a:rPr>
              <a:t> </a:t>
            </a:r>
          </a:p>
          <a:p>
            <a:pPr>
              <a:spcBef>
                <a:spcPts val="450"/>
              </a:spcBef>
            </a:pPr>
            <a:r>
              <a:rPr lang="de-AT" dirty="0" err="1">
                <a:ea typeface="DejaVu Sans" pitchFamily="32" charset="0"/>
                <a:cs typeface="DejaVu Sans" pitchFamily="32" charset="0"/>
              </a:rPr>
              <a:t>Example</a:t>
            </a:r>
            <a:r>
              <a:rPr lang="de-AT" dirty="0">
                <a:ea typeface="DejaVu Sans" pitchFamily="32" charset="0"/>
                <a:cs typeface="DejaVu Sans" pitchFamily="32" charset="0"/>
              </a:rPr>
              <a:t>: </a:t>
            </a:r>
          </a:p>
          <a:p>
            <a:pPr>
              <a:spcBef>
                <a:spcPts val="450"/>
              </a:spcBef>
            </a:pPr>
            <a:r>
              <a:rPr lang="de-AT" dirty="0" err="1">
                <a:ea typeface="DejaVu Sans" pitchFamily="32" charset="0"/>
                <a:cs typeface="DejaVu Sans" pitchFamily="32" charset="0"/>
              </a:rPr>
              <a:t>Planning</a:t>
            </a:r>
            <a:r>
              <a:rPr lang="de-AT" dirty="0">
                <a:ea typeface="DejaVu Sans" pitchFamily="32" charset="0"/>
                <a:cs typeface="DejaVu Sans" pitchFamily="32" charset="0"/>
              </a:rPr>
              <a:t> a </a:t>
            </a:r>
            <a:r>
              <a:rPr lang="de-AT" dirty="0" err="1">
                <a:ea typeface="DejaVu Sans" pitchFamily="32" charset="0"/>
                <a:cs typeface="DejaVu Sans" pitchFamily="32" charset="0"/>
              </a:rPr>
              <a:t>trip</a:t>
            </a:r>
            <a:r>
              <a:rPr lang="de-AT" dirty="0">
                <a:ea typeface="DejaVu Sans" pitchFamily="32" charset="0"/>
                <a:cs typeface="DejaVu Sans" pitchFamily="32" charset="0"/>
              </a:rPr>
              <a:t> </a:t>
            </a:r>
            <a:r>
              <a:rPr lang="de-AT" dirty="0" err="1">
                <a:ea typeface="DejaVu Sans" pitchFamily="32" charset="0"/>
                <a:cs typeface="DejaVu Sans" pitchFamily="32" charset="0"/>
              </a:rPr>
              <a:t>to</a:t>
            </a:r>
            <a:r>
              <a:rPr lang="de-AT" dirty="0">
                <a:ea typeface="DejaVu Sans" pitchFamily="32" charset="0"/>
                <a:cs typeface="DejaVu Sans" pitchFamily="32" charset="0"/>
              </a:rPr>
              <a:t> a </a:t>
            </a:r>
            <a:r>
              <a:rPr lang="de-AT" dirty="0" err="1">
                <a:ea typeface="DejaVu Sans" pitchFamily="32" charset="0"/>
                <a:cs typeface="DejaVu Sans" pitchFamily="32" charset="0"/>
              </a:rPr>
              <a:t>conference</a:t>
            </a:r>
            <a:r>
              <a:rPr lang="de-AT" dirty="0">
                <a:ea typeface="DejaVu Sans" pitchFamily="32" charset="0"/>
                <a:cs typeface="DejaVu Sans" pitchFamily="32" charset="0"/>
              </a:rPr>
              <a:t>: </a:t>
            </a:r>
          </a:p>
          <a:p>
            <a:pPr>
              <a:spcBef>
                <a:spcPts val="450"/>
              </a:spcBef>
            </a:pPr>
            <a:r>
              <a:rPr lang="de-AT" dirty="0">
                <a:ea typeface="DejaVu Sans" pitchFamily="32" charset="0"/>
                <a:cs typeface="DejaVu Sans" pitchFamily="32" charset="0"/>
              </a:rPr>
              <a:t> - web </a:t>
            </a:r>
            <a:r>
              <a:rPr lang="de-AT" dirty="0" err="1">
                <a:ea typeface="DejaVu Sans" pitchFamily="32" charset="0"/>
                <a:cs typeface="DejaVu Sans" pitchFamily="32" charset="0"/>
              </a:rPr>
              <a:t>browser</a:t>
            </a:r>
            <a:r>
              <a:rPr lang="de-AT" dirty="0">
                <a:ea typeface="DejaVu Sans" pitchFamily="32" charset="0"/>
                <a:cs typeface="DejaVu Sans" pitchFamily="32" charset="0"/>
              </a:rPr>
              <a:t> </a:t>
            </a:r>
            <a:r>
              <a:rPr lang="de-AT" dirty="0" err="1">
                <a:ea typeface="DejaVu Sans" pitchFamily="32" charset="0"/>
                <a:cs typeface="DejaVu Sans" pitchFamily="32" charset="0"/>
              </a:rPr>
              <a:t>with</a:t>
            </a:r>
            <a:r>
              <a:rPr lang="de-AT" dirty="0">
                <a:ea typeface="DejaVu Sans" pitchFamily="32" charset="0"/>
                <a:cs typeface="DejaVu Sans" pitchFamily="32" charset="0"/>
              </a:rPr>
              <a:t> </a:t>
            </a:r>
            <a:r>
              <a:rPr lang="de-AT" dirty="0" err="1">
                <a:ea typeface="DejaVu Sans" pitchFamily="32" charset="0"/>
                <a:cs typeface="DejaVu Sans" pitchFamily="32" charset="0"/>
              </a:rPr>
              <a:t>conference</a:t>
            </a:r>
            <a:r>
              <a:rPr lang="de-AT" dirty="0">
                <a:ea typeface="DejaVu Sans" pitchFamily="32" charset="0"/>
                <a:cs typeface="DejaVu Sans" pitchFamily="32" charset="0"/>
              </a:rPr>
              <a:t> </a:t>
            </a:r>
            <a:r>
              <a:rPr lang="de-AT" dirty="0" err="1">
                <a:ea typeface="DejaVu Sans" pitchFamily="32" charset="0"/>
                <a:cs typeface="DejaVu Sans" pitchFamily="32" charset="0"/>
              </a:rPr>
              <a:t>website</a:t>
            </a:r>
            <a:endParaRPr lang="de-AT" dirty="0">
              <a:ea typeface="DejaVu Sans" pitchFamily="32" charset="0"/>
              <a:cs typeface="DejaVu Sans" pitchFamily="32" charset="0"/>
            </a:endParaRPr>
          </a:p>
          <a:p>
            <a:pPr>
              <a:spcBef>
                <a:spcPts val="450"/>
              </a:spcBef>
            </a:pPr>
            <a:r>
              <a:rPr lang="de-AT" dirty="0">
                <a:ea typeface="DejaVu Sans" pitchFamily="32" charset="0"/>
                <a:cs typeface="DejaVu Sans" pitchFamily="32" charset="0"/>
              </a:rPr>
              <a:t> - web </a:t>
            </a:r>
            <a:r>
              <a:rPr lang="de-AT" dirty="0" err="1">
                <a:ea typeface="DejaVu Sans" pitchFamily="32" charset="0"/>
                <a:cs typeface="DejaVu Sans" pitchFamily="32" charset="0"/>
              </a:rPr>
              <a:t>browser</a:t>
            </a:r>
            <a:r>
              <a:rPr lang="de-AT" dirty="0">
                <a:ea typeface="DejaVu Sans" pitchFamily="32" charset="0"/>
                <a:cs typeface="DejaVu Sans" pitchFamily="32" charset="0"/>
              </a:rPr>
              <a:t> </a:t>
            </a:r>
            <a:r>
              <a:rPr lang="de-AT" dirty="0" err="1">
                <a:ea typeface="DejaVu Sans" pitchFamily="32" charset="0"/>
                <a:cs typeface="DejaVu Sans" pitchFamily="32" charset="0"/>
              </a:rPr>
              <a:t>with</a:t>
            </a:r>
            <a:r>
              <a:rPr lang="de-AT" dirty="0">
                <a:ea typeface="DejaVu Sans" pitchFamily="32" charset="0"/>
                <a:cs typeface="DejaVu Sans" pitchFamily="32" charset="0"/>
              </a:rPr>
              <a:t> </a:t>
            </a:r>
            <a:r>
              <a:rPr lang="de-AT" dirty="0" err="1">
                <a:ea typeface="DejaVu Sans" pitchFamily="32" charset="0"/>
                <a:cs typeface="DejaVu Sans" pitchFamily="32" charset="0"/>
              </a:rPr>
              <a:t>travel</a:t>
            </a:r>
            <a:r>
              <a:rPr lang="de-AT" dirty="0">
                <a:ea typeface="DejaVu Sans" pitchFamily="32" charset="0"/>
                <a:cs typeface="DejaVu Sans" pitchFamily="32" charset="0"/>
              </a:rPr>
              <a:t> </a:t>
            </a:r>
            <a:r>
              <a:rPr lang="de-AT" dirty="0" err="1">
                <a:ea typeface="DejaVu Sans" pitchFamily="32" charset="0"/>
                <a:cs typeface="DejaVu Sans" pitchFamily="32" charset="0"/>
              </a:rPr>
              <a:t>information</a:t>
            </a:r>
            <a:r>
              <a:rPr lang="de-AT" dirty="0">
                <a:ea typeface="DejaVu Sans" pitchFamily="32" charset="0"/>
                <a:cs typeface="DejaVu Sans" pitchFamily="32" charset="0"/>
              </a:rPr>
              <a:t> on </a:t>
            </a:r>
            <a:r>
              <a:rPr lang="de-AT" dirty="0" err="1">
                <a:ea typeface="DejaVu Sans" pitchFamily="32" charset="0"/>
                <a:cs typeface="DejaVu Sans" pitchFamily="32" charset="0"/>
              </a:rPr>
              <a:t>the</a:t>
            </a:r>
            <a:r>
              <a:rPr lang="de-AT" dirty="0">
                <a:ea typeface="DejaVu Sans" pitchFamily="32" charset="0"/>
                <a:cs typeface="DejaVu Sans" pitchFamily="32" charset="0"/>
              </a:rPr>
              <a:t> </a:t>
            </a:r>
            <a:r>
              <a:rPr lang="de-AT" dirty="0" err="1">
                <a:ea typeface="DejaVu Sans" pitchFamily="32" charset="0"/>
                <a:cs typeface="DejaVu Sans" pitchFamily="32" charset="0"/>
              </a:rPr>
              <a:t>country</a:t>
            </a:r>
            <a:endParaRPr lang="de-AT" dirty="0">
              <a:ea typeface="DejaVu Sans" pitchFamily="32" charset="0"/>
              <a:cs typeface="DejaVu Sans" pitchFamily="32" charset="0"/>
            </a:endParaRPr>
          </a:p>
          <a:p>
            <a:pPr>
              <a:spcBef>
                <a:spcPts val="450"/>
              </a:spcBef>
            </a:pPr>
            <a:r>
              <a:rPr lang="de-AT" dirty="0">
                <a:ea typeface="DejaVu Sans" pitchFamily="32" charset="0"/>
                <a:cs typeface="DejaVu Sans" pitchFamily="32" charset="0"/>
              </a:rPr>
              <a:t> - </a:t>
            </a:r>
            <a:r>
              <a:rPr lang="de-AT" dirty="0" err="1">
                <a:ea typeface="DejaVu Sans" pitchFamily="32" charset="0"/>
                <a:cs typeface="DejaVu Sans" pitchFamily="32" charset="0"/>
              </a:rPr>
              <a:t>map</a:t>
            </a:r>
            <a:r>
              <a:rPr lang="de-AT" dirty="0">
                <a:ea typeface="DejaVu Sans" pitchFamily="32" charset="0"/>
                <a:cs typeface="DejaVu Sans" pitchFamily="32" charset="0"/>
              </a:rPr>
              <a:t> </a:t>
            </a:r>
            <a:r>
              <a:rPr lang="de-AT" dirty="0" err="1">
                <a:ea typeface="DejaVu Sans" pitchFamily="32" charset="0"/>
                <a:cs typeface="DejaVu Sans" pitchFamily="32" charset="0"/>
              </a:rPr>
              <a:t>to</a:t>
            </a:r>
            <a:r>
              <a:rPr lang="de-AT" dirty="0">
                <a:ea typeface="DejaVu Sans" pitchFamily="32" charset="0"/>
                <a:cs typeface="DejaVu Sans" pitchFamily="32" charset="0"/>
              </a:rPr>
              <a:t> </a:t>
            </a:r>
            <a:r>
              <a:rPr lang="de-AT" dirty="0" err="1">
                <a:ea typeface="DejaVu Sans" pitchFamily="32" charset="0"/>
                <a:cs typeface="DejaVu Sans" pitchFamily="32" charset="0"/>
              </a:rPr>
              <a:t>see</a:t>
            </a:r>
            <a:r>
              <a:rPr lang="de-AT" dirty="0">
                <a:ea typeface="DejaVu Sans" pitchFamily="32" charset="0"/>
                <a:cs typeface="DejaVu Sans" pitchFamily="32" charset="0"/>
              </a:rPr>
              <a:t> </a:t>
            </a:r>
            <a:r>
              <a:rPr lang="de-AT" dirty="0" err="1">
                <a:ea typeface="DejaVu Sans" pitchFamily="32" charset="0"/>
                <a:cs typeface="DejaVu Sans" pitchFamily="32" charset="0"/>
              </a:rPr>
              <a:t>where</a:t>
            </a:r>
            <a:r>
              <a:rPr lang="de-AT" dirty="0">
                <a:ea typeface="DejaVu Sans" pitchFamily="32" charset="0"/>
                <a:cs typeface="DejaVu Sans" pitchFamily="32" charset="0"/>
              </a:rPr>
              <a:t> </a:t>
            </a:r>
            <a:r>
              <a:rPr lang="de-AT" dirty="0" err="1">
                <a:ea typeface="DejaVu Sans" pitchFamily="32" charset="0"/>
                <a:cs typeface="DejaVu Sans" pitchFamily="32" charset="0"/>
              </a:rPr>
              <a:t>it</a:t>
            </a:r>
            <a:r>
              <a:rPr lang="de-AT" dirty="0">
                <a:ea typeface="DejaVu Sans" pitchFamily="32" charset="0"/>
                <a:cs typeface="DejaVu Sans" pitchFamily="32" charset="0"/>
              </a:rPr>
              <a:t> </a:t>
            </a:r>
            <a:r>
              <a:rPr lang="de-AT" dirty="0" err="1">
                <a:ea typeface="DejaVu Sans" pitchFamily="32" charset="0"/>
                <a:cs typeface="DejaVu Sans" pitchFamily="32" charset="0"/>
              </a:rPr>
              <a:t>is</a:t>
            </a:r>
            <a:r>
              <a:rPr lang="de-AT" dirty="0">
                <a:ea typeface="DejaVu Sans" pitchFamily="32" charset="0"/>
                <a:cs typeface="DejaVu Sans" pitchFamily="32" charset="0"/>
              </a:rPr>
              <a:t> </a:t>
            </a:r>
            <a:r>
              <a:rPr lang="de-AT" dirty="0" err="1">
                <a:ea typeface="DejaVu Sans" pitchFamily="32" charset="0"/>
                <a:cs typeface="DejaVu Sans" pitchFamily="32" charset="0"/>
              </a:rPr>
              <a:t>exactly</a:t>
            </a:r>
            <a:r>
              <a:rPr lang="de-AT" dirty="0">
                <a:ea typeface="DejaVu Sans" pitchFamily="32" charset="0"/>
                <a:cs typeface="DejaVu Sans" pitchFamily="32" charset="0"/>
              </a:rPr>
              <a:t> </a:t>
            </a:r>
            <a:r>
              <a:rPr lang="de-AT" dirty="0" err="1">
                <a:ea typeface="DejaVu Sans" pitchFamily="32" charset="0"/>
                <a:cs typeface="DejaVu Sans" pitchFamily="32" charset="0"/>
              </a:rPr>
              <a:t>located</a:t>
            </a:r>
            <a:endParaRPr lang="de-AT" dirty="0">
              <a:ea typeface="DejaVu Sans" pitchFamily="32" charset="0"/>
              <a:cs typeface="DejaVu Sans" pitchFamily="32" charset="0"/>
            </a:endParaRPr>
          </a:p>
          <a:p>
            <a:pPr>
              <a:spcBef>
                <a:spcPts val="450"/>
              </a:spcBef>
            </a:pPr>
            <a:r>
              <a:rPr lang="de-AT" dirty="0">
                <a:ea typeface="DejaVu Sans" pitchFamily="32" charset="0"/>
                <a:cs typeface="DejaVu Sans" pitchFamily="32" charset="0"/>
              </a:rPr>
              <a:t> - </a:t>
            </a:r>
            <a:r>
              <a:rPr lang="de-AT" dirty="0" err="1">
                <a:ea typeface="DejaVu Sans" pitchFamily="32" charset="0"/>
                <a:cs typeface="DejaVu Sans" pitchFamily="32" charset="0"/>
              </a:rPr>
              <a:t>and</a:t>
            </a:r>
            <a:r>
              <a:rPr lang="de-AT" dirty="0">
                <a:ea typeface="DejaVu Sans" pitchFamily="32" charset="0"/>
                <a:cs typeface="DejaVu Sans" pitchFamily="32" charset="0"/>
              </a:rPr>
              <a:t> </a:t>
            </a:r>
            <a:r>
              <a:rPr lang="de-AT" dirty="0" err="1">
                <a:ea typeface="DejaVu Sans" pitchFamily="32" charset="0"/>
                <a:cs typeface="DejaVu Sans" pitchFamily="32" charset="0"/>
              </a:rPr>
              <a:t>other</a:t>
            </a:r>
            <a:r>
              <a:rPr lang="de-AT" dirty="0">
                <a:ea typeface="DejaVu Sans" pitchFamily="32" charset="0"/>
                <a:cs typeface="DejaVu Sans" pitchFamily="32" charset="0"/>
              </a:rPr>
              <a:t> </a:t>
            </a:r>
            <a:r>
              <a:rPr lang="de-AT" dirty="0" err="1">
                <a:ea typeface="DejaVu Sans" pitchFamily="32" charset="0"/>
                <a:cs typeface="DejaVu Sans" pitchFamily="32" charset="0"/>
              </a:rPr>
              <a:t>windows</a:t>
            </a:r>
            <a:r>
              <a:rPr lang="de-AT" dirty="0">
                <a:ea typeface="DejaVu Sans" pitchFamily="32" charset="0"/>
                <a:cs typeface="DejaVu Sans" pitchFamily="32" charset="0"/>
              </a:rPr>
              <a:t> not </a:t>
            </a:r>
            <a:r>
              <a:rPr lang="de-AT" dirty="0" err="1">
                <a:ea typeface="DejaVu Sans" pitchFamily="32" charset="0"/>
                <a:cs typeface="DejaVu Sans" pitchFamily="32" charset="0"/>
              </a:rPr>
              <a:t>contributing</a:t>
            </a:r>
            <a:r>
              <a:rPr lang="de-AT" dirty="0">
                <a:ea typeface="DejaVu Sans" pitchFamily="32" charset="0"/>
                <a:cs typeface="DejaVu Sans" pitchFamily="32" charset="0"/>
              </a:rPr>
              <a:t> </a:t>
            </a:r>
            <a:r>
              <a:rPr lang="de-AT" dirty="0" err="1">
                <a:ea typeface="DejaVu Sans" pitchFamily="32" charset="0"/>
                <a:cs typeface="DejaVu Sans" pitchFamily="32" charset="0"/>
              </a:rPr>
              <a:t>to</a:t>
            </a:r>
            <a:r>
              <a:rPr lang="de-AT" dirty="0">
                <a:ea typeface="DejaVu Sans" pitchFamily="32" charset="0"/>
                <a:cs typeface="DejaVu Sans" pitchFamily="32" charset="0"/>
              </a:rPr>
              <a:t> </a:t>
            </a:r>
            <a:r>
              <a:rPr lang="de-AT" dirty="0" err="1">
                <a:ea typeface="DejaVu Sans" pitchFamily="32" charset="0"/>
                <a:cs typeface="DejaVu Sans" pitchFamily="32" charset="0"/>
              </a:rPr>
              <a:t>this</a:t>
            </a:r>
            <a:r>
              <a:rPr lang="de-AT" dirty="0">
                <a:ea typeface="DejaVu Sans" pitchFamily="32" charset="0"/>
                <a:cs typeface="DejaVu Sans" pitchFamily="32" charset="0"/>
              </a:rPr>
              <a:t> </a:t>
            </a:r>
            <a:r>
              <a:rPr lang="de-AT" dirty="0" err="1">
                <a:ea typeface="DejaVu Sans" pitchFamily="32" charset="0"/>
                <a:cs typeface="DejaVu Sans" pitchFamily="32" charset="0"/>
              </a:rPr>
              <a:t>task</a:t>
            </a:r>
            <a:r>
              <a:rPr lang="de-AT" dirty="0">
                <a:ea typeface="DejaVu Sans" pitchFamily="32" charset="0"/>
                <a:cs typeface="DejaVu Sans" pitchFamily="32" charset="0"/>
              </a:rPr>
              <a:t>, but still </a:t>
            </a:r>
            <a:r>
              <a:rPr lang="de-AT" dirty="0" err="1">
                <a:ea typeface="DejaVu Sans" pitchFamily="32" charset="0"/>
                <a:cs typeface="DejaVu Sans" pitchFamily="32" charset="0"/>
              </a:rPr>
              <a:t>visible</a:t>
            </a:r>
            <a:endParaRPr lang="de-AT" dirty="0">
              <a:ea typeface="DejaVu Sans" pitchFamily="32" charset="0"/>
              <a:cs typeface="DejaVu Sans" pitchFamily="32" charset="0"/>
            </a:endParaRPr>
          </a:p>
          <a:p>
            <a:pPr>
              <a:spcBef>
                <a:spcPts val="450"/>
              </a:spcBef>
            </a:pPr>
            <a:r>
              <a:rPr lang="de-AT" dirty="0" err="1">
                <a:ea typeface="DejaVu Sans" pitchFamily="32" charset="0"/>
                <a:cs typeface="DejaVu Sans" pitchFamily="32" charset="0"/>
              </a:rPr>
              <a:t>Comparing</a:t>
            </a:r>
            <a:r>
              <a:rPr lang="de-AT" dirty="0">
                <a:ea typeface="DejaVu Sans" pitchFamily="32" charset="0"/>
                <a:cs typeface="DejaVu Sans" pitchFamily="32" charset="0"/>
              </a:rPr>
              <a:t> </a:t>
            </a:r>
            <a:r>
              <a:rPr lang="de-AT" dirty="0" err="1">
                <a:ea typeface="DejaVu Sans" pitchFamily="32" charset="0"/>
                <a:cs typeface="DejaVu Sans" pitchFamily="32" charset="0"/>
              </a:rPr>
              <a:t>information</a:t>
            </a:r>
            <a:r>
              <a:rPr lang="de-AT" dirty="0">
                <a:ea typeface="DejaVu Sans" pitchFamily="32" charset="0"/>
                <a:cs typeface="DejaVu Sans" pitchFamily="32" charset="0"/>
              </a:rPr>
              <a:t> </a:t>
            </a:r>
            <a:r>
              <a:rPr lang="de-AT" dirty="0" err="1">
                <a:ea typeface="DejaVu Sans" pitchFamily="32" charset="0"/>
                <a:cs typeface="DejaVu Sans" pitchFamily="32" charset="0"/>
              </a:rPr>
              <a:t>across</a:t>
            </a:r>
            <a:r>
              <a:rPr lang="de-AT" dirty="0">
                <a:ea typeface="DejaVu Sans" pitchFamily="32" charset="0"/>
                <a:cs typeface="DejaVu Sans" pitchFamily="32" charset="0"/>
              </a:rPr>
              <a:t> </a:t>
            </a:r>
            <a:r>
              <a:rPr lang="de-AT" dirty="0" err="1">
                <a:ea typeface="DejaVu Sans" pitchFamily="32" charset="0"/>
                <a:cs typeface="DejaVu Sans" pitchFamily="32" charset="0"/>
              </a:rPr>
              <a:t>application</a:t>
            </a:r>
            <a:r>
              <a:rPr lang="de-AT" dirty="0">
                <a:ea typeface="DejaVu Sans" pitchFamily="32" charset="0"/>
                <a:cs typeface="DejaVu Sans" pitchFamily="32" charset="0"/>
              </a:rPr>
              <a:t> </a:t>
            </a:r>
            <a:r>
              <a:rPr lang="de-AT" dirty="0" err="1">
                <a:ea typeface="DejaVu Sans" pitchFamily="32" charset="0"/>
                <a:cs typeface="DejaVu Sans" pitchFamily="32" charset="0"/>
              </a:rPr>
              <a:t>windows</a:t>
            </a:r>
            <a:r>
              <a:rPr lang="de-AT" dirty="0">
                <a:ea typeface="DejaVu Sans" pitchFamily="32" charset="0"/>
                <a:cs typeface="DejaVu Sans" pitchFamily="32" charset="0"/>
              </a:rPr>
              <a:t> </a:t>
            </a:r>
            <a:r>
              <a:rPr lang="de-AT" dirty="0" err="1">
                <a:ea typeface="DejaVu Sans" pitchFamily="32" charset="0"/>
                <a:cs typeface="DejaVu Sans" pitchFamily="32" charset="0"/>
              </a:rPr>
              <a:t>requires</a:t>
            </a:r>
            <a:r>
              <a:rPr lang="de-AT" dirty="0">
                <a:ea typeface="DejaVu Sans" pitchFamily="32" charset="0"/>
                <a:cs typeface="DejaVu Sans" pitchFamily="32" charset="0"/>
              </a:rPr>
              <a:t> </a:t>
            </a:r>
            <a:r>
              <a:rPr lang="de-AT" dirty="0" err="1">
                <a:ea typeface="DejaVu Sans" pitchFamily="32" charset="0"/>
                <a:cs typeface="DejaVu Sans" pitchFamily="32" charset="0"/>
              </a:rPr>
              <a:t>the</a:t>
            </a:r>
            <a:r>
              <a:rPr lang="de-AT" dirty="0">
                <a:ea typeface="DejaVu Sans" pitchFamily="32" charset="0"/>
                <a:cs typeface="DejaVu Sans" pitchFamily="32" charset="0"/>
              </a:rPr>
              <a:t> </a:t>
            </a:r>
            <a:r>
              <a:rPr lang="de-AT" dirty="0" err="1">
                <a:ea typeface="DejaVu Sans" pitchFamily="32" charset="0"/>
                <a:cs typeface="DejaVu Sans" pitchFamily="32" charset="0"/>
              </a:rPr>
              <a:t>user</a:t>
            </a:r>
            <a:r>
              <a:rPr lang="de-AT" dirty="0">
                <a:ea typeface="DejaVu Sans" pitchFamily="32" charset="0"/>
                <a:cs typeface="DejaVu Sans" pitchFamily="32" charset="0"/>
              </a:rPr>
              <a:t> </a:t>
            </a:r>
            <a:r>
              <a:rPr lang="de-AT" dirty="0" err="1">
                <a:ea typeface="DejaVu Sans" pitchFamily="32" charset="0"/>
                <a:cs typeface="DejaVu Sans" pitchFamily="32" charset="0"/>
              </a:rPr>
              <a:t>to</a:t>
            </a:r>
            <a:r>
              <a:rPr lang="de-AT" dirty="0">
                <a:ea typeface="DejaVu Sans" pitchFamily="32" charset="0"/>
                <a:cs typeface="DejaVu Sans" pitchFamily="32" charset="0"/>
              </a:rPr>
              <a:t> </a:t>
            </a:r>
            <a:r>
              <a:rPr lang="de-AT" dirty="0" err="1">
                <a:ea typeface="DejaVu Sans" pitchFamily="32" charset="0"/>
                <a:cs typeface="DejaVu Sans" pitchFamily="32" charset="0"/>
              </a:rPr>
              <a:t>manually</a:t>
            </a:r>
            <a:r>
              <a:rPr lang="de-AT" dirty="0">
                <a:ea typeface="DejaVu Sans" pitchFamily="32" charset="0"/>
                <a:cs typeface="DejaVu Sans" pitchFamily="32" charset="0"/>
              </a:rPr>
              <a:t> </a:t>
            </a:r>
            <a:r>
              <a:rPr lang="de-AT" dirty="0" err="1">
                <a:ea typeface="DejaVu Sans" pitchFamily="32" charset="0"/>
                <a:cs typeface="DejaVu Sans" pitchFamily="32" charset="0"/>
              </a:rPr>
              <a:t>search</a:t>
            </a:r>
            <a:r>
              <a:rPr lang="de-AT" dirty="0">
                <a:ea typeface="DejaVu Sans" pitchFamily="32" charset="0"/>
                <a:cs typeface="DejaVu Sans" pitchFamily="32" charset="0"/>
              </a:rPr>
              <a:t> </a:t>
            </a:r>
            <a:r>
              <a:rPr lang="de-AT" dirty="0" err="1">
                <a:ea typeface="DejaVu Sans" pitchFamily="32" charset="0"/>
                <a:cs typeface="DejaVu Sans" pitchFamily="32" charset="0"/>
              </a:rPr>
              <a:t>for</a:t>
            </a:r>
            <a:r>
              <a:rPr lang="de-AT" dirty="0">
                <a:ea typeface="DejaVu Sans" pitchFamily="32" charset="0"/>
                <a:cs typeface="DejaVu Sans" pitchFamily="32" charset="0"/>
              </a:rPr>
              <a:t> relevant </a:t>
            </a:r>
            <a:r>
              <a:rPr lang="de-AT" dirty="0" err="1">
                <a:ea typeface="DejaVu Sans" pitchFamily="32" charset="0"/>
                <a:cs typeface="DejaVu Sans" pitchFamily="32" charset="0"/>
              </a:rPr>
              <a:t>items</a:t>
            </a:r>
            <a:r>
              <a:rPr lang="de-AT" dirty="0">
                <a:ea typeface="DejaVu Sans" pitchFamily="32" charset="0"/>
                <a:cs typeface="DejaVu Sans" pitchFamily="32" charset="0"/>
              </a:rPr>
              <a:t>, </a:t>
            </a:r>
            <a:r>
              <a:rPr lang="de-AT" dirty="0" err="1">
                <a:ea typeface="DejaVu Sans" pitchFamily="32" charset="0"/>
                <a:cs typeface="DejaVu Sans" pitchFamily="32" charset="0"/>
              </a:rPr>
              <a:t>which</a:t>
            </a:r>
            <a:r>
              <a:rPr lang="de-AT" dirty="0">
                <a:ea typeface="DejaVu Sans" pitchFamily="32" charset="0"/>
                <a:cs typeface="DejaVu Sans" pitchFamily="32" charset="0"/>
              </a:rPr>
              <a:t> </a:t>
            </a:r>
            <a:r>
              <a:rPr lang="de-AT" dirty="0" err="1">
                <a:ea typeface="DejaVu Sans" pitchFamily="32" charset="0"/>
                <a:cs typeface="DejaVu Sans" pitchFamily="32" charset="0"/>
              </a:rPr>
              <a:t>is</a:t>
            </a:r>
            <a:r>
              <a:rPr lang="de-AT" dirty="0">
                <a:ea typeface="DejaVu Sans" pitchFamily="32" charset="0"/>
                <a:cs typeface="DejaVu Sans" pitchFamily="32" charset="0"/>
              </a:rPr>
              <a:t> exhaustive </a:t>
            </a:r>
            <a:r>
              <a:rPr lang="de-AT" dirty="0" err="1">
                <a:ea typeface="DejaVu Sans" pitchFamily="32" charset="0"/>
                <a:cs typeface="DejaVu Sans" pitchFamily="32" charset="0"/>
              </a:rPr>
              <a:t>and</a:t>
            </a:r>
            <a:r>
              <a:rPr lang="de-AT" dirty="0">
                <a:ea typeface="DejaVu Sans" pitchFamily="32" charset="0"/>
                <a:cs typeface="DejaVu Sans" pitchFamily="32" charset="0"/>
              </a:rPr>
              <a:t> </a:t>
            </a:r>
            <a:r>
              <a:rPr lang="de-AT" dirty="0" err="1" smtClean="0">
                <a:ea typeface="DejaVu Sans" pitchFamily="32" charset="0"/>
                <a:cs typeface="DejaVu Sans" pitchFamily="32" charset="0"/>
              </a:rPr>
              <a:t>error-prone</a:t>
            </a:r>
            <a:endParaRPr lang="de-AT" dirty="0" smtClean="0">
              <a:ea typeface="DejaVu Sans" pitchFamily="32" charset="0"/>
              <a:cs typeface="DejaVu Sans" pitchFamily="32" charset="0"/>
            </a:endParaRPr>
          </a:p>
          <a:p>
            <a:pPr>
              <a:spcBef>
                <a:spcPts val="450"/>
              </a:spcBef>
            </a:pPr>
            <a:endParaRPr lang="de-AT" dirty="0" smtClean="0">
              <a:ea typeface="DejaVu Sans" pitchFamily="32" charset="0"/>
              <a:cs typeface="DejaVu Sans" pitchFamily="32" charset="0"/>
            </a:endParaRPr>
          </a:p>
          <a:p>
            <a:pPr>
              <a:spcBef>
                <a:spcPts val="450"/>
              </a:spcBef>
            </a:pPr>
            <a:r>
              <a:rPr lang="de-AT" dirty="0" smtClean="0">
                <a:ea typeface="DejaVu Sans" pitchFamily="32" charset="0"/>
                <a:cs typeface="DejaVu Sans" pitchFamily="32" charset="0"/>
              </a:rPr>
              <a:t>Visual links: </a:t>
            </a:r>
          </a:p>
          <a:p>
            <a:pPr>
              <a:spcBef>
                <a:spcPts val="450"/>
              </a:spcBef>
            </a:pPr>
            <a:r>
              <a:rPr lang="de-AT" dirty="0" smtClean="0">
                <a:ea typeface="DejaVu Sans" pitchFamily="32" charset="0"/>
                <a:cs typeface="DejaVu Sans" pitchFamily="32" charset="0"/>
              </a:rPr>
              <a:t> - </a:t>
            </a:r>
            <a:r>
              <a:rPr lang="de-AT" dirty="0" err="1" smtClean="0">
                <a:ea typeface="DejaVu Sans" pitchFamily="32" charset="0"/>
                <a:cs typeface="DejaVu Sans" pitchFamily="32" charset="0"/>
              </a:rPr>
              <a:t>connection</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lines</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linking</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related</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data</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items</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across</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application</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windows</a:t>
            </a:r>
            <a:endParaRPr lang="de-AT" dirty="0" smtClean="0">
              <a:ea typeface="DejaVu Sans" pitchFamily="32" charset="0"/>
              <a:cs typeface="DejaVu Sans" pitchFamily="32" charset="0"/>
            </a:endParaRPr>
          </a:p>
          <a:p>
            <a:pPr>
              <a:spcBef>
                <a:spcPts val="450"/>
              </a:spcBef>
            </a:pPr>
            <a:r>
              <a:rPr lang="de-AT" dirty="0" smtClean="0">
                <a:ea typeface="DejaVu Sans" pitchFamily="32" charset="0"/>
                <a:cs typeface="DejaVu Sans" pitchFamily="32" charset="0"/>
              </a:rPr>
              <a:t> - strong </a:t>
            </a:r>
            <a:r>
              <a:rPr lang="de-AT" dirty="0" err="1" smtClean="0">
                <a:ea typeface="DejaVu Sans" pitchFamily="32" charset="0"/>
                <a:cs typeface="DejaVu Sans" pitchFamily="32" charset="0"/>
              </a:rPr>
              <a:t>visual</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cue</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to</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guide</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attention</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to</a:t>
            </a:r>
            <a:r>
              <a:rPr lang="de-AT" dirty="0" smtClean="0">
                <a:ea typeface="DejaVu Sans" pitchFamily="32" charset="0"/>
                <a:cs typeface="DejaVu Sans" pitchFamily="32" charset="0"/>
              </a:rPr>
              <a:t> relevant (</a:t>
            </a:r>
            <a:r>
              <a:rPr lang="de-AT" dirty="0" err="1" smtClean="0">
                <a:ea typeface="DejaVu Sans" pitchFamily="32" charset="0"/>
                <a:cs typeface="DejaVu Sans" pitchFamily="32" charset="0"/>
              </a:rPr>
              <a:t>peripheral</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display</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regions</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and</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secondary</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windows</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contributing</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to</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primary</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task</a:t>
            </a:r>
            <a:r>
              <a:rPr lang="de-AT" dirty="0" smtClean="0">
                <a:ea typeface="DejaVu Sans" pitchFamily="32" charset="0"/>
                <a:cs typeface="DejaVu Sans" pitchFamily="32" charset="0"/>
              </a:rPr>
              <a:t> </a:t>
            </a:r>
          </a:p>
          <a:p>
            <a:pPr>
              <a:spcBef>
                <a:spcPts val="450"/>
              </a:spcBef>
            </a:pPr>
            <a:endParaRPr lang="de-AT" dirty="0">
              <a:ea typeface="DejaVu Sans" pitchFamily="32" charset="0"/>
              <a:cs typeface="DejaVu Sans" pitchFamily="32" charset="0"/>
            </a:endParaRPr>
          </a:p>
        </p:txBody>
      </p:sp>
    </p:spTree>
    <p:extLst>
      <p:ext uri="{BB962C8B-B14F-4D97-AF65-F5344CB8AC3E}">
        <p14:creationId xmlns:p14="http://schemas.microsoft.com/office/powerpoint/2010/main" val="42915396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C1341462-FAF5-499E-B0A4-B71595424D60}" type="slidenum">
              <a:rPr lang="en-GB"/>
              <a:pPr/>
              <a:t>202</a:t>
            </a:fld>
            <a:endParaRPr lang="en-GB"/>
          </a:p>
        </p:txBody>
      </p:sp>
      <p:sp>
        <p:nvSpPr>
          <p:cNvPr id="64513" name="Text Box 1"/>
          <p:cNvSpPr txBox="1">
            <a:spLocks noChangeArrowheads="1"/>
          </p:cNvSpPr>
          <p:nvPr/>
        </p:nvSpPr>
        <p:spPr bwMode="auto">
          <a:xfrm>
            <a:off x="3884971" y="8683943"/>
            <a:ext cx="2971426" cy="4556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5pPr>
            <a:lvl6pPr marL="2514600" indent="-228600" defTabSz="457200" fontAlgn="base">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6pPr>
            <a:lvl7pPr marL="2971800" indent="-228600" defTabSz="457200" fontAlgn="base">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7pPr>
            <a:lvl8pPr marL="3429000" indent="-228600" defTabSz="457200" fontAlgn="base">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8pPr>
            <a:lvl9pPr marL="3886200" indent="-228600" defTabSz="457200" fontAlgn="base">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9pPr>
          </a:lstStyle>
          <a:p>
            <a:pPr algn="r">
              <a:lnSpc>
                <a:spcPct val="100000"/>
              </a:lnSpc>
            </a:pPr>
            <a:fld id="{73E0F449-3D50-45E8-8477-37BB525321A0}" type="slidenum">
              <a:rPr lang="en-GB" sz="1200">
                <a:solidFill>
                  <a:srgbClr val="000000"/>
                </a:solidFill>
              </a:rPr>
              <a:pPr algn="r">
                <a:lnSpc>
                  <a:spcPct val="100000"/>
                </a:lnSpc>
              </a:pPr>
              <a:t>202</a:t>
            </a:fld>
            <a:endParaRPr lang="en-GB" sz="1200">
              <a:solidFill>
                <a:srgbClr val="000000"/>
              </a:solidFill>
            </a:endParaRPr>
          </a:p>
        </p:txBody>
      </p:sp>
      <p:sp>
        <p:nvSpPr>
          <p:cNvPr id="64514" name="Rectangle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5" name="Text Box 3"/>
          <p:cNvSpPr txBox="1">
            <a:spLocks noGrp="1" noChangeArrowheads="1"/>
          </p:cNvSpPr>
          <p:nvPr>
            <p:ph type="body" idx="1"/>
          </p:nvPr>
        </p:nvSpPr>
        <p:spPr bwMode="auto">
          <a:xfrm>
            <a:off x="685961" y="4342704"/>
            <a:ext cx="5486080" cy="411414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spcBef>
                <a:spcPts val="450"/>
              </a:spcBef>
            </a:pPr>
            <a:r>
              <a:rPr lang="de-AT">
                <a:ea typeface="DejaVu Sans" pitchFamily="32" charset="0"/>
                <a:cs typeface="DejaVu Sans" pitchFamily="32" charset="0"/>
              </a:rPr>
              <a:t>How do visual links across applications work? </a:t>
            </a:r>
          </a:p>
          <a:p>
            <a:pPr>
              <a:spcBef>
                <a:spcPts val="450"/>
              </a:spcBef>
            </a:pPr>
            <a:endParaRPr lang="de-AT">
              <a:ea typeface="DejaVu Sans" pitchFamily="32" charset="0"/>
              <a:cs typeface="DejaVu Sans" pitchFamily="32" charset="0"/>
            </a:endParaRPr>
          </a:p>
          <a:p>
            <a:pPr>
              <a:spcBef>
                <a:spcPts val="450"/>
              </a:spcBef>
            </a:pPr>
            <a:r>
              <a:rPr lang="de-AT">
                <a:ea typeface="DejaVu Sans" pitchFamily="32" charset="0"/>
                <a:cs typeface="DejaVu Sans" pitchFamily="32" charset="0"/>
              </a:rPr>
              <a:t>Consider a set of applications which may contribute to the information analysis task </a:t>
            </a:r>
          </a:p>
          <a:p>
            <a:pPr>
              <a:spcBef>
                <a:spcPts val="450"/>
              </a:spcBef>
            </a:pPr>
            <a:r>
              <a:rPr lang="de-AT">
                <a:ea typeface="DejaVu Sans" pitchFamily="32" charset="0"/>
                <a:cs typeface="DejaVu Sans" pitchFamily="32" charset="0"/>
              </a:rPr>
              <a:t>The user registers all these applications to a central management process</a:t>
            </a:r>
          </a:p>
          <a:p>
            <a:pPr>
              <a:spcBef>
                <a:spcPts val="450"/>
              </a:spcBef>
            </a:pPr>
            <a:endParaRPr lang="de-AT">
              <a:ea typeface="DejaVu Sans" pitchFamily="32" charset="0"/>
              <a:cs typeface="DejaVu Sans" pitchFamily="32" charset="0"/>
            </a:endParaRPr>
          </a:p>
          <a:p>
            <a:pPr>
              <a:spcBef>
                <a:spcPts val="450"/>
              </a:spcBef>
            </a:pPr>
            <a:r>
              <a:rPr lang="de-AT">
                <a:ea typeface="DejaVu Sans" pitchFamily="32" charset="0"/>
                <a:cs typeface="DejaVu Sans" pitchFamily="32" charset="0"/>
              </a:rPr>
              <a:t>The management process is based on the Tomcat Java Application Server. </a:t>
            </a:r>
          </a:p>
          <a:p>
            <a:pPr>
              <a:spcBef>
                <a:spcPts val="450"/>
              </a:spcBef>
            </a:pPr>
            <a:r>
              <a:rPr lang="de-AT">
                <a:ea typeface="DejaVu Sans" pitchFamily="32" charset="0"/>
                <a:cs typeface="DejaVu Sans" pitchFamily="32" charset="0"/>
              </a:rPr>
              <a:t>Communication between the manager and the applications is accomplished HTTP-based </a:t>
            </a:r>
            <a:r>
              <a:rPr lang="de-AT">
                <a:latin typeface="Wingdings" charset="2"/>
                <a:ea typeface="DejaVu Sans" pitchFamily="32" charset="0"/>
                <a:cs typeface="DejaVu Sans" pitchFamily="32" charset="0"/>
              </a:rPr>
              <a:t></a:t>
            </a:r>
            <a:r>
              <a:rPr lang="de-AT">
                <a:ea typeface="DejaVu Sans" pitchFamily="32" charset="0"/>
                <a:cs typeface="DejaVu Sans" pitchFamily="32" charset="0"/>
              </a:rPr>
              <a:t> web-browser applications can directly communicate</a:t>
            </a:r>
          </a:p>
        </p:txBody>
      </p:sp>
    </p:spTree>
    <p:extLst>
      <p:ext uri="{BB962C8B-B14F-4D97-AF65-F5344CB8AC3E}">
        <p14:creationId xmlns:p14="http://schemas.microsoft.com/office/powerpoint/2010/main" val="70645722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7B72BA2B-3477-4BE5-8F39-1994771F1ECB}" type="slidenum">
              <a:rPr lang="en-GB"/>
              <a:pPr/>
              <a:t>203</a:t>
            </a:fld>
            <a:endParaRPr lang="en-GB"/>
          </a:p>
        </p:txBody>
      </p:sp>
      <p:sp>
        <p:nvSpPr>
          <p:cNvPr id="65537" name="Text Box 1"/>
          <p:cNvSpPr txBox="1">
            <a:spLocks noChangeArrowheads="1"/>
          </p:cNvSpPr>
          <p:nvPr/>
        </p:nvSpPr>
        <p:spPr bwMode="auto">
          <a:xfrm>
            <a:off x="3884971" y="8683943"/>
            <a:ext cx="2971426" cy="4556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5pPr>
            <a:lvl6pPr marL="2514600" indent="-228600" defTabSz="457200" fontAlgn="base">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6pPr>
            <a:lvl7pPr marL="2971800" indent="-228600" defTabSz="457200" fontAlgn="base">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7pPr>
            <a:lvl8pPr marL="3429000" indent="-228600" defTabSz="457200" fontAlgn="base">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8pPr>
            <a:lvl9pPr marL="3886200" indent="-228600" defTabSz="457200" fontAlgn="base">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9pPr>
          </a:lstStyle>
          <a:p>
            <a:pPr algn="r">
              <a:lnSpc>
                <a:spcPct val="100000"/>
              </a:lnSpc>
            </a:pPr>
            <a:fld id="{409E1C46-EE25-4EE2-8330-82E0B6B79067}" type="slidenum">
              <a:rPr lang="en-GB" sz="1200">
                <a:solidFill>
                  <a:srgbClr val="000000"/>
                </a:solidFill>
              </a:rPr>
              <a:pPr algn="r">
                <a:lnSpc>
                  <a:spcPct val="100000"/>
                </a:lnSpc>
              </a:pPr>
              <a:t>203</a:t>
            </a:fld>
            <a:endParaRPr lang="en-GB" sz="1200">
              <a:solidFill>
                <a:srgbClr val="000000"/>
              </a:solidFill>
            </a:endParaRPr>
          </a:p>
        </p:txBody>
      </p:sp>
      <p:sp>
        <p:nvSpPr>
          <p:cNvPr id="65538" name="Rectangle 2"/>
          <p:cNvSpPr txBox="1">
            <a:spLocks noGrp="1" noRot="1" noChangeAspect="1" noChangeArrowheads="1"/>
          </p:cNvSpPr>
          <p:nvPr>
            <p:ph type="sldImg"/>
          </p:nvPr>
        </p:nvSpPr>
        <p:spPr bwMode="auto">
          <a:xfrm>
            <a:off x="1143000" y="685800"/>
            <a:ext cx="4573588" cy="34305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39" name="Text Box 3"/>
          <p:cNvSpPr txBox="1">
            <a:spLocks noGrp="1" noChangeArrowheads="1"/>
          </p:cNvSpPr>
          <p:nvPr>
            <p:ph type="body" idx="1"/>
          </p:nvPr>
        </p:nvSpPr>
        <p:spPr bwMode="auto">
          <a:xfrm>
            <a:off x="685960" y="4342704"/>
            <a:ext cx="5487682" cy="403209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spcBef>
                <a:spcPts val="450"/>
              </a:spcBef>
            </a:pPr>
            <a:r>
              <a:rPr lang="de-AT">
                <a:ea typeface="DejaVu Sans" pitchFamily="32" charset="0"/>
                <a:cs typeface="DejaVu Sans" pitchFamily="32" charset="0"/>
              </a:rPr>
              <a:t>To trigger visual links, the user needs to select an item of interest</a:t>
            </a:r>
          </a:p>
          <a:p>
            <a:pPr>
              <a:spcBef>
                <a:spcPts val="450"/>
              </a:spcBef>
            </a:pPr>
            <a:r>
              <a:rPr lang="de-AT">
                <a:ea typeface="DejaVu Sans" pitchFamily="32" charset="0"/>
                <a:cs typeface="DejaVu Sans" pitchFamily="32" charset="0"/>
              </a:rPr>
              <a:t>How this selection is triggered depends on the application</a:t>
            </a:r>
          </a:p>
          <a:p>
            <a:pPr>
              <a:spcBef>
                <a:spcPts val="450"/>
              </a:spcBef>
            </a:pPr>
            <a:r>
              <a:rPr lang="de-AT">
                <a:ea typeface="DejaVu Sans" pitchFamily="32" charset="0"/>
                <a:cs typeface="DejaVu Sans" pitchFamily="32" charset="0"/>
              </a:rPr>
              <a:t>Examples: </a:t>
            </a:r>
          </a:p>
          <a:p>
            <a:pPr>
              <a:spcBef>
                <a:spcPts val="450"/>
              </a:spcBef>
            </a:pPr>
            <a:r>
              <a:rPr lang="de-AT">
                <a:ea typeface="DejaVu Sans" pitchFamily="32" charset="0"/>
                <a:cs typeface="DejaVu Sans" pitchFamily="32" charset="0"/>
              </a:rPr>
              <a:t> - mouse-over or mouse click </a:t>
            </a:r>
          </a:p>
          <a:p>
            <a:pPr>
              <a:spcBef>
                <a:spcPts val="450"/>
              </a:spcBef>
            </a:pPr>
            <a:r>
              <a:rPr lang="de-AT">
                <a:ea typeface="DejaVu Sans" pitchFamily="32" charset="0"/>
                <a:cs typeface="DejaVu Sans" pitchFamily="32" charset="0"/>
              </a:rPr>
              <a:t> - search boxes</a:t>
            </a:r>
          </a:p>
          <a:p>
            <a:pPr>
              <a:spcBef>
                <a:spcPts val="450"/>
              </a:spcBef>
            </a:pPr>
            <a:r>
              <a:rPr lang="de-AT">
                <a:ea typeface="DejaVu Sans" pitchFamily="32" charset="0"/>
                <a:cs typeface="DejaVu Sans" pitchFamily="32" charset="0"/>
              </a:rPr>
              <a:t> - text selection </a:t>
            </a:r>
          </a:p>
        </p:txBody>
      </p:sp>
    </p:spTree>
    <p:extLst>
      <p:ext uri="{BB962C8B-B14F-4D97-AF65-F5344CB8AC3E}">
        <p14:creationId xmlns:p14="http://schemas.microsoft.com/office/powerpoint/2010/main" val="142318323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D334A4AE-C795-4710-ADA1-B39DA4F69C2C}" type="slidenum">
              <a:rPr lang="en-GB"/>
              <a:pPr/>
              <a:t>204</a:t>
            </a:fld>
            <a:endParaRPr lang="en-GB"/>
          </a:p>
        </p:txBody>
      </p:sp>
      <p:sp>
        <p:nvSpPr>
          <p:cNvPr id="66561" name="Text Box 1"/>
          <p:cNvSpPr txBox="1">
            <a:spLocks noChangeArrowheads="1"/>
          </p:cNvSpPr>
          <p:nvPr/>
        </p:nvSpPr>
        <p:spPr bwMode="auto">
          <a:xfrm>
            <a:off x="3884971" y="8683943"/>
            <a:ext cx="2971426" cy="4556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5pPr>
            <a:lvl6pPr marL="2514600" indent="-228600" defTabSz="457200" fontAlgn="base">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6pPr>
            <a:lvl7pPr marL="2971800" indent="-228600" defTabSz="457200" fontAlgn="base">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7pPr>
            <a:lvl8pPr marL="3429000" indent="-228600" defTabSz="457200" fontAlgn="base">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8pPr>
            <a:lvl9pPr marL="3886200" indent="-228600" defTabSz="457200" fontAlgn="base">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9pPr>
          </a:lstStyle>
          <a:p>
            <a:pPr algn="r">
              <a:lnSpc>
                <a:spcPct val="100000"/>
              </a:lnSpc>
            </a:pPr>
            <a:fld id="{4D38277C-0A04-4A87-95B5-B6A38CAB3B51}" type="slidenum">
              <a:rPr lang="en-GB" sz="1200">
                <a:solidFill>
                  <a:srgbClr val="000000"/>
                </a:solidFill>
              </a:rPr>
              <a:pPr algn="r">
                <a:lnSpc>
                  <a:spcPct val="100000"/>
                </a:lnSpc>
              </a:pPr>
              <a:t>204</a:t>
            </a:fld>
            <a:endParaRPr lang="en-GB" sz="1200">
              <a:solidFill>
                <a:srgbClr val="000000"/>
              </a:solidFill>
            </a:endParaRPr>
          </a:p>
        </p:txBody>
      </p:sp>
      <p:sp>
        <p:nvSpPr>
          <p:cNvPr id="66562" name="Rectangle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6563" name="Text Box 3"/>
          <p:cNvSpPr txBox="1">
            <a:spLocks noGrp="1" noChangeArrowheads="1"/>
          </p:cNvSpPr>
          <p:nvPr>
            <p:ph type="body" idx="1"/>
          </p:nvPr>
        </p:nvSpPr>
        <p:spPr bwMode="auto">
          <a:xfrm>
            <a:off x="685961" y="4342704"/>
            <a:ext cx="5486080" cy="411414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spcBef>
                <a:spcPts val="450"/>
              </a:spcBef>
            </a:pPr>
            <a:endParaRPr lang="de-AT" dirty="0" smtClean="0">
              <a:ea typeface="DejaVu Sans" pitchFamily="32" charset="0"/>
              <a:cs typeface="DejaVu Sans" pitchFamily="32" charset="0"/>
            </a:endParaRPr>
          </a:p>
        </p:txBody>
      </p:sp>
    </p:spTree>
    <p:extLst>
      <p:ext uri="{BB962C8B-B14F-4D97-AF65-F5344CB8AC3E}">
        <p14:creationId xmlns:p14="http://schemas.microsoft.com/office/powerpoint/2010/main" val="211714778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D334A4AE-C795-4710-ADA1-B39DA4F69C2C}" type="slidenum">
              <a:rPr lang="en-GB"/>
              <a:pPr/>
              <a:t>205</a:t>
            </a:fld>
            <a:endParaRPr lang="en-GB"/>
          </a:p>
        </p:txBody>
      </p:sp>
      <p:sp>
        <p:nvSpPr>
          <p:cNvPr id="66561" name="Text Box 1"/>
          <p:cNvSpPr txBox="1">
            <a:spLocks noChangeArrowheads="1"/>
          </p:cNvSpPr>
          <p:nvPr/>
        </p:nvSpPr>
        <p:spPr bwMode="auto">
          <a:xfrm>
            <a:off x="3884971" y="8683943"/>
            <a:ext cx="2971426" cy="4556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5pPr>
            <a:lvl6pPr marL="2514600" indent="-228600" defTabSz="457200" fontAlgn="base">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6pPr>
            <a:lvl7pPr marL="2971800" indent="-228600" defTabSz="457200" fontAlgn="base">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7pPr>
            <a:lvl8pPr marL="3429000" indent="-228600" defTabSz="457200" fontAlgn="base">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8pPr>
            <a:lvl9pPr marL="3886200" indent="-228600" defTabSz="457200" fontAlgn="base">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9pPr>
          </a:lstStyle>
          <a:p>
            <a:pPr algn="r">
              <a:lnSpc>
                <a:spcPct val="100000"/>
              </a:lnSpc>
            </a:pPr>
            <a:fld id="{4D38277C-0A04-4A87-95B5-B6A38CAB3B51}" type="slidenum">
              <a:rPr lang="en-GB" sz="1200">
                <a:solidFill>
                  <a:srgbClr val="000000"/>
                </a:solidFill>
              </a:rPr>
              <a:pPr algn="r">
                <a:lnSpc>
                  <a:spcPct val="100000"/>
                </a:lnSpc>
              </a:pPr>
              <a:t>205</a:t>
            </a:fld>
            <a:endParaRPr lang="en-GB" sz="1200">
              <a:solidFill>
                <a:srgbClr val="000000"/>
              </a:solidFill>
            </a:endParaRPr>
          </a:p>
        </p:txBody>
      </p:sp>
      <p:sp>
        <p:nvSpPr>
          <p:cNvPr id="66562" name="Rectangle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6563" name="Text Box 3"/>
          <p:cNvSpPr txBox="1">
            <a:spLocks noGrp="1" noChangeArrowheads="1"/>
          </p:cNvSpPr>
          <p:nvPr>
            <p:ph type="body" idx="1"/>
          </p:nvPr>
        </p:nvSpPr>
        <p:spPr bwMode="auto">
          <a:xfrm>
            <a:off x="685961" y="4342704"/>
            <a:ext cx="5486080" cy="411414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spcBef>
                <a:spcPts val="450"/>
              </a:spcBef>
            </a:pPr>
            <a:r>
              <a:rPr lang="de-AT" dirty="0">
                <a:ea typeface="DejaVu Sans" pitchFamily="32" charset="0"/>
                <a:cs typeface="DejaVu Sans" pitchFamily="32" charset="0"/>
              </a:rPr>
              <a:t>The </a:t>
            </a:r>
            <a:r>
              <a:rPr lang="de-AT" dirty="0" err="1">
                <a:ea typeface="DejaVu Sans" pitchFamily="32" charset="0"/>
                <a:cs typeface="DejaVu Sans" pitchFamily="32" charset="0"/>
              </a:rPr>
              <a:t>application</a:t>
            </a:r>
            <a:r>
              <a:rPr lang="de-AT" dirty="0">
                <a:ea typeface="DejaVu Sans" pitchFamily="32" charset="0"/>
                <a:cs typeface="DejaVu Sans" pitchFamily="32" charset="0"/>
              </a:rPr>
              <a:t> </a:t>
            </a:r>
            <a:r>
              <a:rPr lang="de-AT" dirty="0" err="1">
                <a:ea typeface="DejaVu Sans" pitchFamily="32" charset="0"/>
                <a:cs typeface="DejaVu Sans" pitchFamily="32" charset="0"/>
              </a:rPr>
              <a:t>where</a:t>
            </a:r>
            <a:r>
              <a:rPr lang="de-AT" dirty="0">
                <a:ea typeface="DejaVu Sans" pitchFamily="32" charset="0"/>
                <a:cs typeface="DejaVu Sans" pitchFamily="32" charset="0"/>
              </a:rPr>
              <a:t> </a:t>
            </a:r>
            <a:r>
              <a:rPr lang="de-AT" dirty="0" err="1">
                <a:ea typeface="DejaVu Sans" pitchFamily="32" charset="0"/>
                <a:cs typeface="DejaVu Sans" pitchFamily="32" charset="0"/>
              </a:rPr>
              <a:t>the</a:t>
            </a:r>
            <a:r>
              <a:rPr lang="de-AT" dirty="0">
                <a:ea typeface="DejaVu Sans" pitchFamily="32" charset="0"/>
                <a:cs typeface="DejaVu Sans" pitchFamily="32" charset="0"/>
              </a:rPr>
              <a:t> </a:t>
            </a:r>
            <a:r>
              <a:rPr lang="de-AT" dirty="0" err="1">
                <a:ea typeface="DejaVu Sans" pitchFamily="32" charset="0"/>
                <a:cs typeface="DejaVu Sans" pitchFamily="32" charset="0"/>
              </a:rPr>
              <a:t>input</a:t>
            </a:r>
            <a:r>
              <a:rPr lang="de-AT" dirty="0">
                <a:ea typeface="DejaVu Sans" pitchFamily="32" charset="0"/>
                <a:cs typeface="DejaVu Sans" pitchFamily="32" charset="0"/>
              </a:rPr>
              <a:t> </a:t>
            </a:r>
            <a:r>
              <a:rPr lang="de-AT" dirty="0" err="1">
                <a:ea typeface="DejaVu Sans" pitchFamily="32" charset="0"/>
                <a:cs typeface="DejaVu Sans" pitchFamily="32" charset="0"/>
              </a:rPr>
              <a:t>has</a:t>
            </a:r>
            <a:r>
              <a:rPr lang="de-AT" dirty="0">
                <a:ea typeface="DejaVu Sans" pitchFamily="32" charset="0"/>
                <a:cs typeface="DejaVu Sans" pitchFamily="32" charset="0"/>
              </a:rPr>
              <a:t> </a:t>
            </a:r>
            <a:r>
              <a:rPr lang="de-AT" dirty="0" err="1">
                <a:ea typeface="DejaVu Sans" pitchFamily="32" charset="0"/>
                <a:cs typeface="DejaVu Sans" pitchFamily="32" charset="0"/>
              </a:rPr>
              <a:t>been</a:t>
            </a:r>
            <a:r>
              <a:rPr lang="de-AT" dirty="0">
                <a:ea typeface="DejaVu Sans" pitchFamily="32" charset="0"/>
                <a:cs typeface="DejaVu Sans" pitchFamily="32" charset="0"/>
              </a:rPr>
              <a:t> registered </a:t>
            </a:r>
            <a:r>
              <a:rPr lang="de-AT" dirty="0" err="1">
                <a:ea typeface="DejaVu Sans" pitchFamily="32" charset="0"/>
                <a:cs typeface="DejaVu Sans" pitchFamily="32" charset="0"/>
              </a:rPr>
              <a:t>sends</a:t>
            </a:r>
            <a:r>
              <a:rPr lang="de-AT" dirty="0">
                <a:ea typeface="DejaVu Sans" pitchFamily="32" charset="0"/>
                <a:cs typeface="DejaVu Sans" pitchFamily="32" charset="0"/>
              </a:rPr>
              <a:t> </a:t>
            </a:r>
            <a:r>
              <a:rPr lang="de-AT" dirty="0" err="1">
                <a:ea typeface="DejaVu Sans" pitchFamily="32" charset="0"/>
                <a:cs typeface="DejaVu Sans" pitchFamily="32" charset="0"/>
              </a:rPr>
              <a:t>the</a:t>
            </a:r>
            <a:r>
              <a:rPr lang="de-AT" dirty="0">
                <a:ea typeface="DejaVu Sans" pitchFamily="32" charset="0"/>
                <a:cs typeface="DejaVu Sans" pitchFamily="32" charset="0"/>
              </a:rPr>
              <a:t> </a:t>
            </a:r>
            <a:r>
              <a:rPr lang="de-AT" dirty="0" err="1">
                <a:ea typeface="DejaVu Sans" pitchFamily="32" charset="0"/>
                <a:cs typeface="DejaVu Sans" pitchFamily="32" charset="0"/>
              </a:rPr>
              <a:t>selection</a:t>
            </a:r>
            <a:r>
              <a:rPr lang="de-AT" dirty="0">
                <a:ea typeface="DejaVu Sans" pitchFamily="32" charset="0"/>
                <a:cs typeface="DejaVu Sans" pitchFamily="32" charset="0"/>
              </a:rPr>
              <a:t> ID – in </a:t>
            </a:r>
            <a:r>
              <a:rPr lang="de-AT" dirty="0" err="1">
                <a:ea typeface="DejaVu Sans" pitchFamily="32" charset="0"/>
                <a:cs typeface="DejaVu Sans" pitchFamily="32" charset="0"/>
              </a:rPr>
              <a:t>this</a:t>
            </a:r>
            <a:r>
              <a:rPr lang="de-AT" dirty="0">
                <a:ea typeface="DejaVu Sans" pitchFamily="32" charset="0"/>
                <a:cs typeface="DejaVu Sans" pitchFamily="32" charset="0"/>
              </a:rPr>
              <a:t> </a:t>
            </a:r>
            <a:r>
              <a:rPr lang="de-AT" dirty="0" err="1">
                <a:ea typeface="DejaVu Sans" pitchFamily="32" charset="0"/>
                <a:cs typeface="DejaVu Sans" pitchFamily="32" charset="0"/>
              </a:rPr>
              <a:t>case</a:t>
            </a:r>
            <a:r>
              <a:rPr lang="de-AT" dirty="0">
                <a:ea typeface="DejaVu Sans" pitchFamily="32" charset="0"/>
                <a:cs typeface="DejaVu Sans" pitchFamily="32" charset="0"/>
              </a:rPr>
              <a:t> „Canada“, </a:t>
            </a:r>
            <a:r>
              <a:rPr lang="de-AT" dirty="0" err="1">
                <a:ea typeface="DejaVu Sans" pitchFamily="32" charset="0"/>
                <a:cs typeface="DejaVu Sans" pitchFamily="32" charset="0"/>
              </a:rPr>
              <a:t>which</a:t>
            </a:r>
            <a:r>
              <a:rPr lang="de-AT" dirty="0">
                <a:ea typeface="DejaVu Sans" pitchFamily="32" charset="0"/>
                <a:cs typeface="DejaVu Sans" pitchFamily="32" charset="0"/>
              </a:rPr>
              <a:t> </a:t>
            </a:r>
            <a:r>
              <a:rPr lang="de-AT" dirty="0" err="1">
                <a:ea typeface="DejaVu Sans" pitchFamily="32" charset="0"/>
                <a:cs typeface="DejaVu Sans" pitchFamily="32" charset="0"/>
              </a:rPr>
              <a:t>the</a:t>
            </a:r>
            <a:r>
              <a:rPr lang="de-AT" dirty="0">
                <a:ea typeface="DejaVu Sans" pitchFamily="32" charset="0"/>
                <a:cs typeface="DejaVu Sans" pitchFamily="32" charset="0"/>
              </a:rPr>
              <a:t> </a:t>
            </a:r>
            <a:r>
              <a:rPr lang="de-AT" dirty="0" err="1">
                <a:ea typeface="DejaVu Sans" pitchFamily="32" charset="0"/>
                <a:cs typeface="DejaVu Sans" pitchFamily="32" charset="0"/>
              </a:rPr>
              <a:t>user</a:t>
            </a:r>
            <a:r>
              <a:rPr lang="de-AT" dirty="0">
                <a:ea typeface="DejaVu Sans" pitchFamily="32" charset="0"/>
                <a:cs typeface="DejaVu Sans" pitchFamily="32" charset="0"/>
              </a:rPr>
              <a:t> </a:t>
            </a:r>
            <a:r>
              <a:rPr lang="de-AT" dirty="0" err="1">
                <a:ea typeface="DejaVu Sans" pitchFamily="32" charset="0"/>
                <a:cs typeface="DejaVu Sans" pitchFamily="32" charset="0"/>
              </a:rPr>
              <a:t>has</a:t>
            </a:r>
            <a:r>
              <a:rPr lang="de-AT" dirty="0">
                <a:ea typeface="DejaVu Sans" pitchFamily="32" charset="0"/>
                <a:cs typeface="DejaVu Sans" pitchFamily="32" charset="0"/>
              </a:rPr>
              <a:t> </a:t>
            </a:r>
            <a:r>
              <a:rPr lang="de-AT" dirty="0" err="1">
                <a:ea typeface="DejaVu Sans" pitchFamily="32" charset="0"/>
                <a:cs typeface="DejaVu Sans" pitchFamily="32" charset="0"/>
              </a:rPr>
              <a:t>entered</a:t>
            </a:r>
            <a:r>
              <a:rPr lang="de-AT" dirty="0">
                <a:ea typeface="DejaVu Sans" pitchFamily="32" charset="0"/>
                <a:cs typeface="DejaVu Sans" pitchFamily="32" charset="0"/>
              </a:rPr>
              <a:t> </a:t>
            </a:r>
            <a:r>
              <a:rPr lang="de-AT" dirty="0" err="1">
                <a:ea typeface="DejaVu Sans" pitchFamily="32" charset="0"/>
                <a:cs typeface="DejaVu Sans" pitchFamily="32" charset="0"/>
              </a:rPr>
              <a:t>into</a:t>
            </a:r>
            <a:r>
              <a:rPr lang="de-AT" dirty="0">
                <a:ea typeface="DejaVu Sans" pitchFamily="32" charset="0"/>
                <a:cs typeface="DejaVu Sans" pitchFamily="32" charset="0"/>
              </a:rPr>
              <a:t> a </a:t>
            </a:r>
            <a:r>
              <a:rPr lang="de-AT" dirty="0" err="1">
                <a:ea typeface="DejaVu Sans" pitchFamily="32" charset="0"/>
                <a:cs typeface="DejaVu Sans" pitchFamily="32" charset="0"/>
              </a:rPr>
              <a:t>search</a:t>
            </a:r>
            <a:r>
              <a:rPr lang="de-AT" dirty="0">
                <a:ea typeface="DejaVu Sans" pitchFamily="32" charset="0"/>
                <a:cs typeface="DejaVu Sans" pitchFamily="32" charset="0"/>
              </a:rPr>
              <a:t> box – </a:t>
            </a:r>
            <a:r>
              <a:rPr lang="de-AT" dirty="0" err="1">
                <a:ea typeface="DejaVu Sans" pitchFamily="32" charset="0"/>
                <a:cs typeface="DejaVu Sans" pitchFamily="32" charset="0"/>
              </a:rPr>
              <a:t>to</a:t>
            </a:r>
            <a:r>
              <a:rPr lang="de-AT" dirty="0">
                <a:ea typeface="DejaVu Sans" pitchFamily="32" charset="0"/>
                <a:cs typeface="DejaVu Sans" pitchFamily="32" charset="0"/>
              </a:rPr>
              <a:t> </a:t>
            </a:r>
            <a:r>
              <a:rPr lang="de-AT" dirty="0" err="1">
                <a:ea typeface="DejaVu Sans" pitchFamily="32" charset="0"/>
                <a:cs typeface="DejaVu Sans" pitchFamily="32" charset="0"/>
              </a:rPr>
              <a:t>the</a:t>
            </a:r>
            <a:r>
              <a:rPr lang="de-AT" dirty="0">
                <a:ea typeface="DejaVu Sans" pitchFamily="32" charset="0"/>
                <a:cs typeface="DejaVu Sans" pitchFamily="32" charset="0"/>
              </a:rPr>
              <a:t> </a:t>
            </a:r>
            <a:r>
              <a:rPr lang="de-AT" dirty="0" err="1">
                <a:ea typeface="DejaVu Sans" pitchFamily="32" charset="0"/>
                <a:cs typeface="DejaVu Sans" pitchFamily="32" charset="0"/>
              </a:rPr>
              <a:t>management</a:t>
            </a:r>
            <a:r>
              <a:rPr lang="de-AT" dirty="0">
                <a:ea typeface="DejaVu Sans" pitchFamily="32" charset="0"/>
                <a:cs typeface="DejaVu Sans" pitchFamily="32" charset="0"/>
              </a:rPr>
              <a:t> </a:t>
            </a:r>
            <a:r>
              <a:rPr lang="de-AT" dirty="0" err="1">
                <a:ea typeface="DejaVu Sans" pitchFamily="32" charset="0"/>
                <a:cs typeface="DejaVu Sans" pitchFamily="32" charset="0"/>
              </a:rPr>
              <a:t>process</a:t>
            </a:r>
            <a:r>
              <a:rPr lang="de-AT" dirty="0">
                <a:ea typeface="DejaVu Sans" pitchFamily="32" charset="0"/>
                <a:cs typeface="DejaVu Sans" pitchFamily="32" charset="0"/>
              </a:rPr>
              <a:t>. </a:t>
            </a:r>
          </a:p>
          <a:p>
            <a:pPr>
              <a:spcBef>
                <a:spcPts val="450"/>
              </a:spcBef>
            </a:pPr>
            <a:r>
              <a:rPr lang="de-AT" dirty="0" err="1">
                <a:ea typeface="DejaVu Sans" pitchFamily="32" charset="0"/>
                <a:cs typeface="DejaVu Sans" pitchFamily="32" charset="0"/>
              </a:rPr>
              <a:t>It</a:t>
            </a:r>
            <a:r>
              <a:rPr lang="de-AT" dirty="0">
                <a:ea typeface="DejaVu Sans" pitchFamily="32" charset="0"/>
                <a:cs typeface="DejaVu Sans" pitchFamily="32" charset="0"/>
              </a:rPr>
              <a:t> also </a:t>
            </a:r>
            <a:r>
              <a:rPr lang="de-AT" dirty="0" err="1">
                <a:ea typeface="DejaVu Sans" pitchFamily="32" charset="0"/>
                <a:cs typeface="DejaVu Sans" pitchFamily="32" charset="0"/>
              </a:rPr>
              <a:t>reports</a:t>
            </a:r>
            <a:r>
              <a:rPr lang="de-AT" dirty="0">
                <a:ea typeface="DejaVu Sans" pitchFamily="32" charset="0"/>
                <a:cs typeface="DejaVu Sans" pitchFamily="32" charset="0"/>
              </a:rPr>
              <a:t>: </a:t>
            </a:r>
          </a:p>
          <a:p>
            <a:pPr>
              <a:spcBef>
                <a:spcPts val="450"/>
              </a:spcBef>
            </a:pPr>
            <a:r>
              <a:rPr lang="de-AT" dirty="0">
                <a:ea typeface="DejaVu Sans" pitchFamily="32" charset="0"/>
                <a:cs typeface="DejaVu Sans" pitchFamily="32" charset="0"/>
              </a:rPr>
              <a:t> - </a:t>
            </a:r>
            <a:r>
              <a:rPr lang="de-AT" dirty="0" err="1">
                <a:ea typeface="DejaVu Sans" pitchFamily="32" charset="0"/>
                <a:cs typeface="DejaVu Sans" pitchFamily="32" charset="0"/>
              </a:rPr>
              <a:t>the</a:t>
            </a:r>
            <a:r>
              <a:rPr lang="de-AT" dirty="0">
                <a:ea typeface="DejaVu Sans" pitchFamily="32" charset="0"/>
                <a:cs typeface="DejaVu Sans" pitchFamily="32" charset="0"/>
              </a:rPr>
              <a:t> </a:t>
            </a:r>
            <a:r>
              <a:rPr lang="de-AT" dirty="0" err="1">
                <a:ea typeface="DejaVu Sans" pitchFamily="32" charset="0"/>
                <a:cs typeface="DejaVu Sans" pitchFamily="32" charset="0"/>
              </a:rPr>
              <a:t>application</a:t>
            </a:r>
            <a:r>
              <a:rPr lang="de-AT" dirty="0">
                <a:ea typeface="DejaVu Sans" pitchFamily="32" charset="0"/>
                <a:cs typeface="DejaVu Sans" pitchFamily="32" charset="0"/>
              </a:rPr>
              <a:t> </a:t>
            </a:r>
            <a:r>
              <a:rPr lang="de-AT" dirty="0" err="1">
                <a:ea typeface="DejaVu Sans" pitchFamily="32" charset="0"/>
                <a:cs typeface="DejaVu Sans" pitchFamily="32" charset="0"/>
              </a:rPr>
              <a:t>name</a:t>
            </a:r>
            <a:endParaRPr lang="de-AT" dirty="0">
              <a:ea typeface="DejaVu Sans" pitchFamily="32" charset="0"/>
              <a:cs typeface="DejaVu Sans" pitchFamily="32" charset="0"/>
            </a:endParaRPr>
          </a:p>
          <a:p>
            <a:pPr>
              <a:spcBef>
                <a:spcPts val="450"/>
              </a:spcBef>
            </a:pPr>
            <a:r>
              <a:rPr lang="de-AT" dirty="0">
                <a:ea typeface="DejaVu Sans" pitchFamily="32" charset="0"/>
                <a:cs typeface="DejaVu Sans" pitchFamily="32" charset="0"/>
              </a:rPr>
              <a:t> - </a:t>
            </a:r>
            <a:r>
              <a:rPr lang="de-AT" dirty="0" err="1">
                <a:ea typeface="DejaVu Sans" pitchFamily="32" charset="0"/>
                <a:cs typeface="DejaVu Sans" pitchFamily="32" charset="0"/>
              </a:rPr>
              <a:t>the</a:t>
            </a:r>
            <a:r>
              <a:rPr lang="de-AT" dirty="0">
                <a:ea typeface="DejaVu Sans" pitchFamily="32" charset="0"/>
                <a:cs typeface="DejaVu Sans" pitchFamily="32" charset="0"/>
              </a:rPr>
              <a:t> </a:t>
            </a:r>
            <a:r>
              <a:rPr lang="de-AT" dirty="0" err="1">
                <a:ea typeface="DejaVu Sans" pitchFamily="32" charset="0"/>
                <a:cs typeface="DejaVu Sans" pitchFamily="32" charset="0"/>
              </a:rPr>
              <a:t>selection</a:t>
            </a:r>
            <a:r>
              <a:rPr lang="de-AT" dirty="0">
                <a:ea typeface="DejaVu Sans" pitchFamily="32" charset="0"/>
                <a:cs typeface="DejaVu Sans" pitchFamily="32" charset="0"/>
              </a:rPr>
              <a:t> </a:t>
            </a:r>
            <a:r>
              <a:rPr lang="de-AT" dirty="0" err="1">
                <a:ea typeface="DejaVu Sans" pitchFamily="32" charset="0"/>
                <a:cs typeface="DejaVu Sans" pitchFamily="32" charset="0"/>
              </a:rPr>
              <a:t>area</a:t>
            </a:r>
            <a:r>
              <a:rPr lang="de-AT" dirty="0">
                <a:ea typeface="DejaVu Sans" pitchFamily="32" charset="0"/>
                <a:cs typeface="DejaVu Sans" pitchFamily="32" charset="0"/>
              </a:rPr>
              <a:t>(s) </a:t>
            </a:r>
            <a:r>
              <a:rPr lang="de-AT" dirty="0" err="1">
                <a:ea typeface="DejaVu Sans" pitchFamily="32" charset="0"/>
                <a:cs typeface="DejaVu Sans" pitchFamily="32" charset="0"/>
              </a:rPr>
              <a:t>where</a:t>
            </a:r>
            <a:r>
              <a:rPr lang="de-AT" dirty="0">
                <a:ea typeface="DejaVu Sans" pitchFamily="32" charset="0"/>
                <a:cs typeface="DejaVu Sans" pitchFamily="32" charset="0"/>
              </a:rPr>
              <a:t> </a:t>
            </a:r>
            <a:r>
              <a:rPr lang="de-AT" dirty="0" err="1">
                <a:ea typeface="DejaVu Sans" pitchFamily="32" charset="0"/>
                <a:cs typeface="DejaVu Sans" pitchFamily="32" charset="0"/>
              </a:rPr>
              <a:t>occurrences</a:t>
            </a:r>
            <a:r>
              <a:rPr lang="de-AT" dirty="0">
                <a:ea typeface="DejaVu Sans" pitchFamily="32" charset="0"/>
                <a:cs typeface="DejaVu Sans" pitchFamily="32" charset="0"/>
              </a:rPr>
              <a:t> </a:t>
            </a:r>
            <a:r>
              <a:rPr lang="de-AT" dirty="0" err="1">
                <a:ea typeface="DejaVu Sans" pitchFamily="32" charset="0"/>
                <a:cs typeface="DejaVu Sans" pitchFamily="32" charset="0"/>
              </a:rPr>
              <a:t>of</a:t>
            </a:r>
            <a:r>
              <a:rPr lang="de-AT" dirty="0">
                <a:ea typeface="DejaVu Sans" pitchFamily="32" charset="0"/>
                <a:cs typeface="DejaVu Sans" pitchFamily="32" charset="0"/>
              </a:rPr>
              <a:t> </a:t>
            </a:r>
            <a:r>
              <a:rPr lang="de-AT" dirty="0" err="1">
                <a:ea typeface="DejaVu Sans" pitchFamily="32" charset="0"/>
                <a:cs typeface="DejaVu Sans" pitchFamily="32" charset="0"/>
              </a:rPr>
              <a:t>the</a:t>
            </a:r>
            <a:r>
              <a:rPr lang="de-AT" dirty="0">
                <a:ea typeface="DejaVu Sans" pitchFamily="32" charset="0"/>
                <a:cs typeface="DejaVu Sans" pitchFamily="32" charset="0"/>
              </a:rPr>
              <a:t> </a:t>
            </a:r>
            <a:r>
              <a:rPr lang="de-AT" dirty="0" err="1">
                <a:ea typeface="DejaVu Sans" pitchFamily="32" charset="0"/>
                <a:cs typeface="DejaVu Sans" pitchFamily="32" charset="0"/>
              </a:rPr>
              <a:t>search</a:t>
            </a:r>
            <a:r>
              <a:rPr lang="de-AT" dirty="0">
                <a:ea typeface="DejaVu Sans" pitchFamily="32" charset="0"/>
                <a:cs typeface="DejaVu Sans" pitchFamily="32" charset="0"/>
              </a:rPr>
              <a:t> </a:t>
            </a:r>
            <a:r>
              <a:rPr lang="de-AT" dirty="0" err="1">
                <a:ea typeface="DejaVu Sans" pitchFamily="32" charset="0"/>
                <a:cs typeface="DejaVu Sans" pitchFamily="32" charset="0"/>
              </a:rPr>
              <a:t>term</a:t>
            </a:r>
            <a:r>
              <a:rPr lang="de-AT" dirty="0">
                <a:ea typeface="DejaVu Sans" pitchFamily="32" charset="0"/>
                <a:cs typeface="DejaVu Sans" pitchFamily="32" charset="0"/>
              </a:rPr>
              <a:t> </a:t>
            </a:r>
            <a:r>
              <a:rPr lang="de-AT" dirty="0" err="1">
                <a:ea typeface="DejaVu Sans" pitchFamily="32" charset="0"/>
                <a:cs typeface="DejaVu Sans" pitchFamily="32" charset="0"/>
              </a:rPr>
              <a:t>have</a:t>
            </a:r>
            <a:r>
              <a:rPr lang="de-AT" dirty="0">
                <a:ea typeface="DejaVu Sans" pitchFamily="32" charset="0"/>
                <a:cs typeface="DejaVu Sans" pitchFamily="32" charset="0"/>
              </a:rPr>
              <a:t> </a:t>
            </a:r>
            <a:r>
              <a:rPr lang="de-AT" dirty="0" err="1">
                <a:ea typeface="DejaVu Sans" pitchFamily="32" charset="0"/>
                <a:cs typeface="DejaVu Sans" pitchFamily="32" charset="0"/>
              </a:rPr>
              <a:t>been</a:t>
            </a:r>
            <a:r>
              <a:rPr lang="de-AT" dirty="0">
                <a:ea typeface="DejaVu Sans" pitchFamily="32" charset="0"/>
                <a:cs typeface="DejaVu Sans" pitchFamily="32" charset="0"/>
              </a:rPr>
              <a:t> </a:t>
            </a:r>
            <a:r>
              <a:rPr lang="de-AT" dirty="0" err="1">
                <a:ea typeface="DejaVu Sans" pitchFamily="32" charset="0"/>
                <a:cs typeface="DejaVu Sans" pitchFamily="32" charset="0"/>
              </a:rPr>
              <a:t>found</a:t>
            </a:r>
            <a:r>
              <a:rPr lang="de-AT" dirty="0">
                <a:ea typeface="DejaVu Sans" pitchFamily="32" charset="0"/>
                <a:cs typeface="DejaVu Sans" pitchFamily="32" charset="0"/>
              </a:rPr>
              <a:t> in </a:t>
            </a:r>
            <a:r>
              <a:rPr lang="de-AT" dirty="0" err="1">
                <a:ea typeface="DejaVu Sans" pitchFamily="32" charset="0"/>
                <a:cs typeface="DejaVu Sans" pitchFamily="32" charset="0"/>
              </a:rPr>
              <a:t>application</a:t>
            </a:r>
            <a:r>
              <a:rPr lang="de-AT" dirty="0">
                <a:ea typeface="DejaVu Sans" pitchFamily="32" charset="0"/>
                <a:cs typeface="DejaVu Sans" pitchFamily="32" charset="0"/>
              </a:rPr>
              <a:t> </a:t>
            </a:r>
            <a:r>
              <a:rPr lang="de-AT" dirty="0" smtClean="0">
                <a:ea typeface="DejaVu Sans" pitchFamily="32" charset="0"/>
                <a:cs typeface="DejaVu Sans" pitchFamily="32" charset="0"/>
              </a:rPr>
              <a:t>A</a:t>
            </a:r>
          </a:p>
          <a:p>
            <a:pPr>
              <a:spcBef>
                <a:spcPts val="450"/>
              </a:spcBef>
            </a:pPr>
            <a:endParaRPr lang="de-AT" dirty="0" smtClean="0">
              <a:ea typeface="DejaVu Sans" pitchFamily="32" charset="0"/>
              <a:cs typeface="DejaVu Sans" pitchFamily="32" charset="0"/>
            </a:endParaRPr>
          </a:p>
          <a:p>
            <a:pPr marL="0" marR="0" indent="0" algn="l" defTabSz="914400" rtl="0" eaLnBrk="1" fontAlgn="auto" latinLnBrk="0" hangingPunct="1">
              <a:lnSpc>
                <a:spcPct val="100000"/>
              </a:lnSpc>
              <a:spcBef>
                <a:spcPts val="45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de-AT" dirty="0" smtClean="0">
                <a:ea typeface="DejaVu Sans" pitchFamily="32" charset="0"/>
                <a:cs typeface="DejaVu Sans" pitchFamily="32" charset="0"/>
              </a:rPr>
              <a:t>The </a:t>
            </a:r>
            <a:r>
              <a:rPr lang="de-AT" dirty="0" err="1" smtClean="0">
                <a:ea typeface="DejaVu Sans" pitchFamily="32" charset="0"/>
                <a:cs typeface="DejaVu Sans" pitchFamily="32" charset="0"/>
              </a:rPr>
              <a:t>management</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process</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then</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dristributes</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the</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selection</a:t>
            </a:r>
            <a:r>
              <a:rPr lang="de-AT" dirty="0" smtClean="0">
                <a:ea typeface="DejaVu Sans" pitchFamily="32" charset="0"/>
                <a:cs typeface="DejaVu Sans" pitchFamily="32" charset="0"/>
              </a:rPr>
              <a:t> ID („Canada“) </a:t>
            </a:r>
            <a:r>
              <a:rPr lang="de-AT" dirty="0" err="1" smtClean="0">
                <a:ea typeface="DejaVu Sans" pitchFamily="32" charset="0"/>
                <a:cs typeface="DejaVu Sans" pitchFamily="32" charset="0"/>
              </a:rPr>
              <a:t>to</a:t>
            </a:r>
            <a:r>
              <a:rPr lang="de-AT" dirty="0" smtClean="0">
                <a:ea typeface="DejaVu Sans" pitchFamily="32" charset="0"/>
                <a:cs typeface="DejaVu Sans" pitchFamily="32" charset="0"/>
              </a:rPr>
              <a:t> all </a:t>
            </a:r>
            <a:r>
              <a:rPr lang="de-AT" dirty="0" err="1" smtClean="0">
                <a:ea typeface="DejaVu Sans" pitchFamily="32" charset="0"/>
                <a:cs typeface="DejaVu Sans" pitchFamily="32" charset="0"/>
              </a:rPr>
              <a:t>remaining</a:t>
            </a:r>
            <a:r>
              <a:rPr lang="de-AT" dirty="0" smtClean="0">
                <a:ea typeface="DejaVu Sans" pitchFamily="32" charset="0"/>
                <a:cs typeface="DejaVu Sans" pitchFamily="32" charset="0"/>
              </a:rPr>
              <a:t> registered </a:t>
            </a:r>
            <a:r>
              <a:rPr lang="de-AT" dirty="0" err="1" smtClean="0">
                <a:ea typeface="DejaVu Sans" pitchFamily="32" charset="0"/>
                <a:cs typeface="DejaVu Sans" pitchFamily="32" charset="0"/>
              </a:rPr>
              <a:t>applications</a:t>
            </a:r>
            <a:endParaRPr lang="de-AT" dirty="0" smtClean="0">
              <a:ea typeface="DejaVu Sans" pitchFamily="32" charset="0"/>
              <a:cs typeface="DejaVu Sans" pitchFamily="32" charset="0"/>
            </a:endParaRPr>
          </a:p>
          <a:p>
            <a:pPr>
              <a:spcBef>
                <a:spcPts val="450"/>
              </a:spcBef>
            </a:pPr>
            <a:endParaRPr lang="de-AT" dirty="0" smtClean="0">
              <a:ea typeface="DejaVu Sans" pitchFamily="32" charset="0"/>
              <a:cs typeface="DejaVu Sans" pitchFamily="32" charset="0"/>
            </a:endParaRPr>
          </a:p>
          <a:p>
            <a:pPr marL="0" marR="0" indent="0" algn="l" defTabSz="914400" rtl="0" eaLnBrk="1" fontAlgn="auto" latinLnBrk="0" hangingPunct="1">
              <a:lnSpc>
                <a:spcPct val="100000"/>
              </a:lnSpc>
              <a:spcBef>
                <a:spcPts val="45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200" dirty="0" smtClean="0">
                <a:solidFill>
                  <a:srgbClr val="000000"/>
                </a:solidFill>
              </a:rPr>
              <a:t>Applications report selection regions</a:t>
            </a:r>
            <a:endParaRPr lang="de-AT" dirty="0" smtClean="0">
              <a:ea typeface="DejaVu Sans" pitchFamily="32" charset="0"/>
              <a:cs typeface="DejaVu Sans" pitchFamily="32" charset="0"/>
            </a:endParaRPr>
          </a:p>
          <a:p>
            <a:pPr>
              <a:spcBef>
                <a:spcPts val="450"/>
              </a:spcBef>
            </a:pPr>
            <a:r>
              <a:rPr lang="de-AT" dirty="0" err="1" smtClean="0">
                <a:ea typeface="DejaVu Sans" pitchFamily="32" charset="0"/>
                <a:cs typeface="DejaVu Sans" pitchFamily="32" charset="0"/>
              </a:rPr>
              <a:t>Then</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they</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report</a:t>
            </a:r>
            <a:r>
              <a:rPr lang="de-AT" dirty="0" smtClean="0">
                <a:ea typeface="DejaVu Sans" pitchFamily="32" charset="0"/>
                <a:cs typeface="DejaVu Sans" pitchFamily="32" charset="0"/>
              </a:rPr>
              <a:t> back </a:t>
            </a:r>
            <a:r>
              <a:rPr lang="de-AT" dirty="0" err="1" smtClean="0">
                <a:ea typeface="DejaVu Sans" pitchFamily="32" charset="0"/>
                <a:cs typeface="DejaVu Sans" pitchFamily="32" charset="0"/>
              </a:rPr>
              <a:t>the</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identified</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regions</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to</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the</a:t>
            </a:r>
            <a:r>
              <a:rPr lang="de-AT" dirty="0" smtClean="0">
                <a:ea typeface="DejaVu Sans" pitchFamily="32" charset="0"/>
                <a:cs typeface="DejaVu Sans" pitchFamily="32" charset="0"/>
              </a:rPr>
              <a:t> links </a:t>
            </a:r>
            <a:r>
              <a:rPr lang="de-AT" dirty="0" err="1" smtClean="0">
                <a:ea typeface="DejaVu Sans" pitchFamily="32" charset="0"/>
                <a:cs typeface="DejaVu Sans" pitchFamily="32" charset="0"/>
              </a:rPr>
              <a:t>manager</a:t>
            </a:r>
            <a:endParaRPr lang="de-AT" dirty="0" smtClean="0">
              <a:ea typeface="DejaVu Sans" pitchFamily="32" charset="0"/>
              <a:cs typeface="DejaVu Sans" pitchFamily="32" charset="0"/>
            </a:endParaRPr>
          </a:p>
          <a:p>
            <a:pPr>
              <a:spcBef>
                <a:spcPts val="450"/>
              </a:spcBef>
            </a:pPr>
            <a:endParaRPr lang="de-AT" dirty="0" smtClean="0">
              <a:ea typeface="DejaVu Sans" pitchFamily="32" charset="0"/>
              <a:cs typeface="DejaVu Sans" pitchFamily="32" charset="0"/>
            </a:endParaRPr>
          </a:p>
        </p:txBody>
      </p:sp>
    </p:spTree>
    <p:extLst>
      <p:ext uri="{BB962C8B-B14F-4D97-AF65-F5344CB8AC3E}">
        <p14:creationId xmlns:p14="http://schemas.microsoft.com/office/powerpoint/2010/main" val="202430712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8134E7B7-22D0-4B79-B1EE-C0348F71EE2E}" type="slidenum">
              <a:rPr lang="en-GB"/>
              <a:pPr/>
              <a:t>206</a:t>
            </a:fld>
            <a:endParaRPr lang="en-GB"/>
          </a:p>
        </p:txBody>
      </p:sp>
      <p:sp>
        <p:nvSpPr>
          <p:cNvPr id="68609" name="Text Box 1"/>
          <p:cNvSpPr txBox="1">
            <a:spLocks noChangeArrowheads="1"/>
          </p:cNvSpPr>
          <p:nvPr/>
        </p:nvSpPr>
        <p:spPr bwMode="auto">
          <a:xfrm>
            <a:off x="3884971" y="8683943"/>
            <a:ext cx="2971426" cy="4556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5pPr>
            <a:lvl6pPr marL="2514600" indent="-228600" defTabSz="457200" fontAlgn="base">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6pPr>
            <a:lvl7pPr marL="2971800" indent="-228600" defTabSz="457200" fontAlgn="base">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7pPr>
            <a:lvl8pPr marL="3429000" indent="-228600" defTabSz="457200" fontAlgn="base">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8pPr>
            <a:lvl9pPr marL="3886200" indent="-228600" defTabSz="457200" fontAlgn="base">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9pPr>
          </a:lstStyle>
          <a:p>
            <a:pPr algn="r">
              <a:lnSpc>
                <a:spcPct val="100000"/>
              </a:lnSpc>
            </a:pPr>
            <a:fld id="{ACB58642-9FC7-40A3-895D-F2E04A57E034}" type="slidenum">
              <a:rPr lang="en-GB" sz="1200">
                <a:solidFill>
                  <a:srgbClr val="000000"/>
                </a:solidFill>
              </a:rPr>
              <a:pPr algn="r">
                <a:lnSpc>
                  <a:spcPct val="100000"/>
                </a:lnSpc>
              </a:pPr>
              <a:t>206</a:t>
            </a:fld>
            <a:endParaRPr lang="en-GB" sz="1200">
              <a:solidFill>
                <a:srgbClr val="000000"/>
              </a:solidFill>
            </a:endParaRPr>
          </a:p>
        </p:txBody>
      </p:sp>
      <p:sp>
        <p:nvSpPr>
          <p:cNvPr id="68610" name="Rectangle 2"/>
          <p:cNvSpPr txBox="1">
            <a:spLocks noGrp="1" noRot="1" noChangeAspect="1" noChangeArrowheads="1"/>
          </p:cNvSpPr>
          <p:nvPr>
            <p:ph type="sldImg"/>
          </p:nvPr>
        </p:nvSpPr>
        <p:spPr bwMode="auto">
          <a:xfrm>
            <a:off x="1143000" y="685800"/>
            <a:ext cx="4573588" cy="34305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8611" name="Text Box 3"/>
          <p:cNvSpPr txBox="1">
            <a:spLocks noGrp="1" noChangeArrowheads="1"/>
          </p:cNvSpPr>
          <p:nvPr>
            <p:ph type="body" idx="1"/>
          </p:nvPr>
        </p:nvSpPr>
        <p:spPr bwMode="auto">
          <a:xfrm>
            <a:off x="685960" y="4342704"/>
            <a:ext cx="5487682" cy="403209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spcBef>
                <a:spcPts val="450"/>
              </a:spcBef>
            </a:pPr>
            <a:r>
              <a:rPr lang="de-AT">
                <a:ea typeface="DejaVu Sans" pitchFamily="32" charset="0"/>
                <a:cs typeface="DejaVu Sans" pitchFamily="32" charset="0"/>
              </a:rPr>
              <a:t>The applications now have to map the incoming term onto screen regions </a:t>
            </a:r>
          </a:p>
          <a:p>
            <a:pPr>
              <a:spcBef>
                <a:spcPts val="450"/>
              </a:spcBef>
            </a:pPr>
            <a:r>
              <a:rPr lang="de-AT">
                <a:ea typeface="DejaVu Sans" pitchFamily="32" charset="0"/>
                <a:cs typeface="DejaVu Sans" pitchFamily="32" charset="0"/>
              </a:rPr>
              <a:t>Examples: </a:t>
            </a:r>
          </a:p>
          <a:p>
            <a:pPr>
              <a:spcBef>
                <a:spcPts val="450"/>
              </a:spcBef>
            </a:pPr>
            <a:r>
              <a:rPr lang="de-AT">
                <a:ea typeface="DejaVu Sans" pitchFamily="32" charset="0"/>
                <a:cs typeface="DejaVu Sans" pitchFamily="32" charset="0"/>
              </a:rPr>
              <a:t> - where the string occurs in a text</a:t>
            </a:r>
          </a:p>
          <a:p>
            <a:pPr>
              <a:spcBef>
                <a:spcPts val="450"/>
              </a:spcBef>
            </a:pPr>
            <a:r>
              <a:rPr lang="de-AT">
                <a:ea typeface="DejaVu Sans" pitchFamily="32" charset="0"/>
                <a:cs typeface="DejaVu Sans" pitchFamily="32" charset="0"/>
              </a:rPr>
              <a:t> - query for geospatial location and setting a location on the map window </a:t>
            </a:r>
          </a:p>
        </p:txBody>
      </p:sp>
    </p:spTree>
    <p:extLst>
      <p:ext uri="{BB962C8B-B14F-4D97-AF65-F5344CB8AC3E}">
        <p14:creationId xmlns:p14="http://schemas.microsoft.com/office/powerpoint/2010/main" val="75234637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D334A4AE-C795-4710-ADA1-B39DA4F69C2C}" type="slidenum">
              <a:rPr lang="en-GB"/>
              <a:pPr/>
              <a:t>207</a:t>
            </a:fld>
            <a:endParaRPr lang="en-GB"/>
          </a:p>
        </p:txBody>
      </p:sp>
      <p:sp>
        <p:nvSpPr>
          <p:cNvPr id="66561" name="Text Box 1"/>
          <p:cNvSpPr txBox="1">
            <a:spLocks noChangeArrowheads="1"/>
          </p:cNvSpPr>
          <p:nvPr/>
        </p:nvSpPr>
        <p:spPr bwMode="auto">
          <a:xfrm>
            <a:off x="3884971" y="8683943"/>
            <a:ext cx="2971426" cy="4556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5pPr>
            <a:lvl6pPr marL="2514600" indent="-228600" defTabSz="457200" fontAlgn="base">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6pPr>
            <a:lvl7pPr marL="2971800" indent="-228600" defTabSz="457200" fontAlgn="base">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7pPr>
            <a:lvl8pPr marL="3429000" indent="-228600" defTabSz="457200" fontAlgn="base">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8pPr>
            <a:lvl9pPr marL="3886200" indent="-228600" defTabSz="457200" fontAlgn="base">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9pPr>
          </a:lstStyle>
          <a:p>
            <a:pPr algn="r">
              <a:lnSpc>
                <a:spcPct val="100000"/>
              </a:lnSpc>
            </a:pPr>
            <a:fld id="{4D38277C-0A04-4A87-95B5-B6A38CAB3B51}" type="slidenum">
              <a:rPr lang="en-GB" sz="1200">
                <a:solidFill>
                  <a:srgbClr val="000000"/>
                </a:solidFill>
              </a:rPr>
              <a:pPr algn="r">
                <a:lnSpc>
                  <a:spcPct val="100000"/>
                </a:lnSpc>
              </a:pPr>
              <a:t>207</a:t>
            </a:fld>
            <a:endParaRPr lang="en-GB" sz="1200">
              <a:solidFill>
                <a:srgbClr val="000000"/>
              </a:solidFill>
            </a:endParaRPr>
          </a:p>
        </p:txBody>
      </p:sp>
      <p:sp>
        <p:nvSpPr>
          <p:cNvPr id="66562" name="Rectangle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6563" name="Text Box 3"/>
          <p:cNvSpPr txBox="1">
            <a:spLocks noGrp="1" noChangeArrowheads="1"/>
          </p:cNvSpPr>
          <p:nvPr>
            <p:ph type="body" idx="1"/>
          </p:nvPr>
        </p:nvSpPr>
        <p:spPr bwMode="auto">
          <a:xfrm>
            <a:off x="685961" y="4342704"/>
            <a:ext cx="5486080" cy="411414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spcBef>
                <a:spcPts val="450"/>
              </a:spcBef>
            </a:pPr>
            <a:r>
              <a:rPr lang="de-AT" dirty="0">
                <a:ea typeface="DejaVu Sans" pitchFamily="32" charset="0"/>
                <a:cs typeface="DejaVu Sans" pitchFamily="32" charset="0"/>
              </a:rPr>
              <a:t>The </a:t>
            </a:r>
            <a:r>
              <a:rPr lang="de-AT" dirty="0" err="1">
                <a:ea typeface="DejaVu Sans" pitchFamily="32" charset="0"/>
                <a:cs typeface="DejaVu Sans" pitchFamily="32" charset="0"/>
              </a:rPr>
              <a:t>application</a:t>
            </a:r>
            <a:r>
              <a:rPr lang="de-AT" dirty="0">
                <a:ea typeface="DejaVu Sans" pitchFamily="32" charset="0"/>
                <a:cs typeface="DejaVu Sans" pitchFamily="32" charset="0"/>
              </a:rPr>
              <a:t> </a:t>
            </a:r>
            <a:r>
              <a:rPr lang="de-AT" dirty="0" err="1">
                <a:ea typeface="DejaVu Sans" pitchFamily="32" charset="0"/>
                <a:cs typeface="DejaVu Sans" pitchFamily="32" charset="0"/>
              </a:rPr>
              <a:t>where</a:t>
            </a:r>
            <a:r>
              <a:rPr lang="de-AT" dirty="0">
                <a:ea typeface="DejaVu Sans" pitchFamily="32" charset="0"/>
                <a:cs typeface="DejaVu Sans" pitchFamily="32" charset="0"/>
              </a:rPr>
              <a:t> </a:t>
            </a:r>
            <a:r>
              <a:rPr lang="de-AT" dirty="0" err="1">
                <a:ea typeface="DejaVu Sans" pitchFamily="32" charset="0"/>
                <a:cs typeface="DejaVu Sans" pitchFamily="32" charset="0"/>
              </a:rPr>
              <a:t>the</a:t>
            </a:r>
            <a:r>
              <a:rPr lang="de-AT" dirty="0">
                <a:ea typeface="DejaVu Sans" pitchFamily="32" charset="0"/>
                <a:cs typeface="DejaVu Sans" pitchFamily="32" charset="0"/>
              </a:rPr>
              <a:t> </a:t>
            </a:r>
            <a:r>
              <a:rPr lang="de-AT" dirty="0" err="1">
                <a:ea typeface="DejaVu Sans" pitchFamily="32" charset="0"/>
                <a:cs typeface="DejaVu Sans" pitchFamily="32" charset="0"/>
              </a:rPr>
              <a:t>input</a:t>
            </a:r>
            <a:r>
              <a:rPr lang="de-AT" dirty="0">
                <a:ea typeface="DejaVu Sans" pitchFamily="32" charset="0"/>
                <a:cs typeface="DejaVu Sans" pitchFamily="32" charset="0"/>
              </a:rPr>
              <a:t> </a:t>
            </a:r>
            <a:r>
              <a:rPr lang="de-AT" dirty="0" err="1">
                <a:ea typeface="DejaVu Sans" pitchFamily="32" charset="0"/>
                <a:cs typeface="DejaVu Sans" pitchFamily="32" charset="0"/>
              </a:rPr>
              <a:t>has</a:t>
            </a:r>
            <a:r>
              <a:rPr lang="de-AT" dirty="0">
                <a:ea typeface="DejaVu Sans" pitchFamily="32" charset="0"/>
                <a:cs typeface="DejaVu Sans" pitchFamily="32" charset="0"/>
              </a:rPr>
              <a:t> </a:t>
            </a:r>
            <a:r>
              <a:rPr lang="de-AT" dirty="0" err="1">
                <a:ea typeface="DejaVu Sans" pitchFamily="32" charset="0"/>
                <a:cs typeface="DejaVu Sans" pitchFamily="32" charset="0"/>
              </a:rPr>
              <a:t>been</a:t>
            </a:r>
            <a:r>
              <a:rPr lang="de-AT" dirty="0">
                <a:ea typeface="DejaVu Sans" pitchFamily="32" charset="0"/>
                <a:cs typeface="DejaVu Sans" pitchFamily="32" charset="0"/>
              </a:rPr>
              <a:t> registered </a:t>
            </a:r>
            <a:r>
              <a:rPr lang="de-AT" dirty="0" err="1">
                <a:ea typeface="DejaVu Sans" pitchFamily="32" charset="0"/>
                <a:cs typeface="DejaVu Sans" pitchFamily="32" charset="0"/>
              </a:rPr>
              <a:t>sends</a:t>
            </a:r>
            <a:r>
              <a:rPr lang="de-AT" dirty="0">
                <a:ea typeface="DejaVu Sans" pitchFamily="32" charset="0"/>
                <a:cs typeface="DejaVu Sans" pitchFamily="32" charset="0"/>
              </a:rPr>
              <a:t> </a:t>
            </a:r>
            <a:r>
              <a:rPr lang="de-AT" dirty="0" err="1">
                <a:ea typeface="DejaVu Sans" pitchFamily="32" charset="0"/>
                <a:cs typeface="DejaVu Sans" pitchFamily="32" charset="0"/>
              </a:rPr>
              <a:t>the</a:t>
            </a:r>
            <a:r>
              <a:rPr lang="de-AT" dirty="0">
                <a:ea typeface="DejaVu Sans" pitchFamily="32" charset="0"/>
                <a:cs typeface="DejaVu Sans" pitchFamily="32" charset="0"/>
              </a:rPr>
              <a:t> </a:t>
            </a:r>
            <a:r>
              <a:rPr lang="de-AT" dirty="0" err="1">
                <a:ea typeface="DejaVu Sans" pitchFamily="32" charset="0"/>
                <a:cs typeface="DejaVu Sans" pitchFamily="32" charset="0"/>
              </a:rPr>
              <a:t>selection</a:t>
            </a:r>
            <a:r>
              <a:rPr lang="de-AT" dirty="0">
                <a:ea typeface="DejaVu Sans" pitchFamily="32" charset="0"/>
                <a:cs typeface="DejaVu Sans" pitchFamily="32" charset="0"/>
              </a:rPr>
              <a:t> ID – in </a:t>
            </a:r>
            <a:r>
              <a:rPr lang="de-AT" dirty="0" err="1">
                <a:ea typeface="DejaVu Sans" pitchFamily="32" charset="0"/>
                <a:cs typeface="DejaVu Sans" pitchFamily="32" charset="0"/>
              </a:rPr>
              <a:t>this</a:t>
            </a:r>
            <a:r>
              <a:rPr lang="de-AT" dirty="0">
                <a:ea typeface="DejaVu Sans" pitchFamily="32" charset="0"/>
                <a:cs typeface="DejaVu Sans" pitchFamily="32" charset="0"/>
              </a:rPr>
              <a:t> </a:t>
            </a:r>
            <a:r>
              <a:rPr lang="de-AT" dirty="0" err="1">
                <a:ea typeface="DejaVu Sans" pitchFamily="32" charset="0"/>
                <a:cs typeface="DejaVu Sans" pitchFamily="32" charset="0"/>
              </a:rPr>
              <a:t>case</a:t>
            </a:r>
            <a:r>
              <a:rPr lang="de-AT" dirty="0">
                <a:ea typeface="DejaVu Sans" pitchFamily="32" charset="0"/>
                <a:cs typeface="DejaVu Sans" pitchFamily="32" charset="0"/>
              </a:rPr>
              <a:t> „Canada“, </a:t>
            </a:r>
            <a:r>
              <a:rPr lang="de-AT" dirty="0" err="1">
                <a:ea typeface="DejaVu Sans" pitchFamily="32" charset="0"/>
                <a:cs typeface="DejaVu Sans" pitchFamily="32" charset="0"/>
              </a:rPr>
              <a:t>which</a:t>
            </a:r>
            <a:r>
              <a:rPr lang="de-AT" dirty="0">
                <a:ea typeface="DejaVu Sans" pitchFamily="32" charset="0"/>
                <a:cs typeface="DejaVu Sans" pitchFamily="32" charset="0"/>
              </a:rPr>
              <a:t> </a:t>
            </a:r>
            <a:r>
              <a:rPr lang="de-AT" dirty="0" err="1">
                <a:ea typeface="DejaVu Sans" pitchFamily="32" charset="0"/>
                <a:cs typeface="DejaVu Sans" pitchFamily="32" charset="0"/>
              </a:rPr>
              <a:t>the</a:t>
            </a:r>
            <a:r>
              <a:rPr lang="de-AT" dirty="0">
                <a:ea typeface="DejaVu Sans" pitchFamily="32" charset="0"/>
                <a:cs typeface="DejaVu Sans" pitchFamily="32" charset="0"/>
              </a:rPr>
              <a:t> </a:t>
            </a:r>
            <a:r>
              <a:rPr lang="de-AT" dirty="0" err="1">
                <a:ea typeface="DejaVu Sans" pitchFamily="32" charset="0"/>
                <a:cs typeface="DejaVu Sans" pitchFamily="32" charset="0"/>
              </a:rPr>
              <a:t>user</a:t>
            </a:r>
            <a:r>
              <a:rPr lang="de-AT" dirty="0">
                <a:ea typeface="DejaVu Sans" pitchFamily="32" charset="0"/>
                <a:cs typeface="DejaVu Sans" pitchFamily="32" charset="0"/>
              </a:rPr>
              <a:t> </a:t>
            </a:r>
            <a:r>
              <a:rPr lang="de-AT" dirty="0" err="1">
                <a:ea typeface="DejaVu Sans" pitchFamily="32" charset="0"/>
                <a:cs typeface="DejaVu Sans" pitchFamily="32" charset="0"/>
              </a:rPr>
              <a:t>has</a:t>
            </a:r>
            <a:r>
              <a:rPr lang="de-AT" dirty="0">
                <a:ea typeface="DejaVu Sans" pitchFamily="32" charset="0"/>
                <a:cs typeface="DejaVu Sans" pitchFamily="32" charset="0"/>
              </a:rPr>
              <a:t> </a:t>
            </a:r>
            <a:r>
              <a:rPr lang="de-AT" dirty="0" err="1">
                <a:ea typeface="DejaVu Sans" pitchFamily="32" charset="0"/>
                <a:cs typeface="DejaVu Sans" pitchFamily="32" charset="0"/>
              </a:rPr>
              <a:t>entered</a:t>
            </a:r>
            <a:r>
              <a:rPr lang="de-AT" dirty="0">
                <a:ea typeface="DejaVu Sans" pitchFamily="32" charset="0"/>
                <a:cs typeface="DejaVu Sans" pitchFamily="32" charset="0"/>
              </a:rPr>
              <a:t> </a:t>
            </a:r>
            <a:r>
              <a:rPr lang="de-AT" dirty="0" err="1">
                <a:ea typeface="DejaVu Sans" pitchFamily="32" charset="0"/>
                <a:cs typeface="DejaVu Sans" pitchFamily="32" charset="0"/>
              </a:rPr>
              <a:t>into</a:t>
            </a:r>
            <a:r>
              <a:rPr lang="de-AT" dirty="0">
                <a:ea typeface="DejaVu Sans" pitchFamily="32" charset="0"/>
                <a:cs typeface="DejaVu Sans" pitchFamily="32" charset="0"/>
              </a:rPr>
              <a:t> a </a:t>
            </a:r>
            <a:r>
              <a:rPr lang="de-AT" dirty="0" err="1">
                <a:ea typeface="DejaVu Sans" pitchFamily="32" charset="0"/>
                <a:cs typeface="DejaVu Sans" pitchFamily="32" charset="0"/>
              </a:rPr>
              <a:t>search</a:t>
            </a:r>
            <a:r>
              <a:rPr lang="de-AT" dirty="0">
                <a:ea typeface="DejaVu Sans" pitchFamily="32" charset="0"/>
                <a:cs typeface="DejaVu Sans" pitchFamily="32" charset="0"/>
              </a:rPr>
              <a:t> box – </a:t>
            </a:r>
            <a:r>
              <a:rPr lang="de-AT" dirty="0" err="1">
                <a:ea typeface="DejaVu Sans" pitchFamily="32" charset="0"/>
                <a:cs typeface="DejaVu Sans" pitchFamily="32" charset="0"/>
              </a:rPr>
              <a:t>to</a:t>
            </a:r>
            <a:r>
              <a:rPr lang="de-AT" dirty="0">
                <a:ea typeface="DejaVu Sans" pitchFamily="32" charset="0"/>
                <a:cs typeface="DejaVu Sans" pitchFamily="32" charset="0"/>
              </a:rPr>
              <a:t> </a:t>
            </a:r>
            <a:r>
              <a:rPr lang="de-AT" dirty="0" err="1">
                <a:ea typeface="DejaVu Sans" pitchFamily="32" charset="0"/>
                <a:cs typeface="DejaVu Sans" pitchFamily="32" charset="0"/>
              </a:rPr>
              <a:t>the</a:t>
            </a:r>
            <a:r>
              <a:rPr lang="de-AT" dirty="0">
                <a:ea typeface="DejaVu Sans" pitchFamily="32" charset="0"/>
                <a:cs typeface="DejaVu Sans" pitchFamily="32" charset="0"/>
              </a:rPr>
              <a:t> </a:t>
            </a:r>
            <a:r>
              <a:rPr lang="de-AT" dirty="0" err="1">
                <a:ea typeface="DejaVu Sans" pitchFamily="32" charset="0"/>
                <a:cs typeface="DejaVu Sans" pitchFamily="32" charset="0"/>
              </a:rPr>
              <a:t>management</a:t>
            </a:r>
            <a:r>
              <a:rPr lang="de-AT" dirty="0">
                <a:ea typeface="DejaVu Sans" pitchFamily="32" charset="0"/>
                <a:cs typeface="DejaVu Sans" pitchFamily="32" charset="0"/>
              </a:rPr>
              <a:t> </a:t>
            </a:r>
            <a:r>
              <a:rPr lang="de-AT" dirty="0" err="1">
                <a:ea typeface="DejaVu Sans" pitchFamily="32" charset="0"/>
                <a:cs typeface="DejaVu Sans" pitchFamily="32" charset="0"/>
              </a:rPr>
              <a:t>process</a:t>
            </a:r>
            <a:r>
              <a:rPr lang="de-AT" dirty="0">
                <a:ea typeface="DejaVu Sans" pitchFamily="32" charset="0"/>
                <a:cs typeface="DejaVu Sans" pitchFamily="32" charset="0"/>
              </a:rPr>
              <a:t>. </a:t>
            </a:r>
          </a:p>
          <a:p>
            <a:pPr>
              <a:spcBef>
                <a:spcPts val="450"/>
              </a:spcBef>
            </a:pPr>
            <a:r>
              <a:rPr lang="de-AT" dirty="0" err="1">
                <a:ea typeface="DejaVu Sans" pitchFamily="32" charset="0"/>
                <a:cs typeface="DejaVu Sans" pitchFamily="32" charset="0"/>
              </a:rPr>
              <a:t>It</a:t>
            </a:r>
            <a:r>
              <a:rPr lang="de-AT" dirty="0">
                <a:ea typeface="DejaVu Sans" pitchFamily="32" charset="0"/>
                <a:cs typeface="DejaVu Sans" pitchFamily="32" charset="0"/>
              </a:rPr>
              <a:t> also </a:t>
            </a:r>
            <a:r>
              <a:rPr lang="de-AT" dirty="0" err="1">
                <a:ea typeface="DejaVu Sans" pitchFamily="32" charset="0"/>
                <a:cs typeface="DejaVu Sans" pitchFamily="32" charset="0"/>
              </a:rPr>
              <a:t>reports</a:t>
            </a:r>
            <a:r>
              <a:rPr lang="de-AT" dirty="0">
                <a:ea typeface="DejaVu Sans" pitchFamily="32" charset="0"/>
                <a:cs typeface="DejaVu Sans" pitchFamily="32" charset="0"/>
              </a:rPr>
              <a:t>: </a:t>
            </a:r>
          </a:p>
          <a:p>
            <a:pPr>
              <a:spcBef>
                <a:spcPts val="450"/>
              </a:spcBef>
            </a:pPr>
            <a:r>
              <a:rPr lang="de-AT" dirty="0">
                <a:ea typeface="DejaVu Sans" pitchFamily="32" charset="0"/>
                <a:cs typeface="DejaVu Sans" pitchFamily="32" charset="0"/>
              </a:rPr>
              <a:t> - </a:t>
            </a:r>
            <a:r>
              <a:rPr lang="de-AT" dirty="0" err="1">
                <a:ea typeface="DejaVu Sans" pitchFamily="32" charset="0"/>
                <a:cs typeface="DejaVu Sans" pitchFamily="32" charset="0"/>
              </a:rPr>
              <a:t>the</a:t>
            </a:r>
            <a:r>
              <a:rPr lang="de-AT" dirty="0">
                <a:ea typeface="DejaVu Sans" pitchFamily="32" charset="0"/>
                <a:cs typeface="DejaVu Sans" pitchFamily="32" charset="0"/>
              </a:rPr>
              <a:t> </a:t>
            </a:r>
            <a:r>
              <a:rPr lang="de-AT" dirty="0" err="1">
                <a:ea typeface="DejaVu Sans" pitchFamily="32" charset="0"/>
                <a:cs typeface="DejaVu Sans" pitchFamily="32" charset="0"/>
              </a:rPr>
              <a:t>application</a:t>
            </a:r>
            <a:r>
              <a:rPr lang="de-AT" dirty="0">
                <a:ea typeface="DejaVu Sans" pitchFamily="32" charset="0"/>
                <a:cs typeface="DejaVu Sans" pitchFamily="32" charset="0"/>
              </a:rPr>
              <a:t> </a:t>
            </a:r>
            <a:r>
              <a:rPr lang="de-AT" dirty="0" err="1">
                <a:ea typeface="DejaVu Sans" pitchFamily="32" charset="0"/>
                <a:cs typeface="DejaVu Sans" pitchFamily="32" charset="0"/>
              </a:rPr>
              <a:t>name</a:t>
            </a:r>
            <a:endParaRPr lang="de-AT" dirty="0">
              <a:ea typeface="DejaVu Sans" pitchFamily="32" charset="0"/>
              <a:cs typeface="DejaVu Sans" pitchFamily="32" charset="0"/>
            </a:endParaRPr>
          </a:p>
          <a:p>
            <a:pPr>
              <a:spcBef>
                <a:spcPts val="450"/>
              </a:spcBef>
            </a:pPr>
            <a:r>
              <a:rPr lang="de-AT" dirty="0">
                <a:ea typeface="DejaVu Sans" pitchFamily="32" charset="0"/>
                <a:cs typeface="DejaVu Sans" pitchFamily="32" charset="0"/>
              </a:rPr>
              <a:t> - </a:t>
            </a:r>
            <a:r>
              <a:rPr lang="de-AT" dirty="0" err="1">
                <a:ea typeface="DejaVu Sans" pitchFamily="32" charset="0"/>
                <a:cs typeface="DejaVu Sans" pitchFamily="32" charset="0"/>
              </a:rPr>
              <a:t>the</a:t>
            </a:r>
            <a:r>
              <a:rPr lang="de-AT" dirty="0">
                <a:ea typeface="DejaVu Sans" pitchFamily="32" charset="0"/>
                <a:cs typeface="DejaVu Sans" pitchFamily="32" charset="0"/>
              </a:rPr>
              <a:t> </a:t>
            </a:r>
            <a:r>
              <a:rPr lang="de-AT" dirty="0" err="1">
                <a:ea typeface="DejaVu Sans" pitchFamily="32" charset="0"/>
                <a:cs typeface="DejaVu Sans" pitchFamily="32" charset="0"/>
              </a:rPr>
              <a:t>selection</a:t>
            </a:r>
            <a:r>
              <a:rPr lang="de-AT" dirty="0">
                <a:ea typeface="DejaVu Sans" pitchFamily="32" charset="0"/>
                <a:cs typeface="DejaVu Sans" pitchFamily="32" charset="0"/>
              </a:rPr>
              <a:t> </a:t>
            </a:r>
            <a:r>
              <a:rPr lang="de-AT" dirty="0" err="1">
                <a:ea typeface="DejaVu Sans" pitchFamily="32" charset="0"/>
                <a:cs typeface="DejaVu Sans" pitchFamily="32" charset="0"/>
              </a:rPr>
              <a:t>area</a:t>
            </a:r>
            <a:r>
              <a:rPr lang="de-AT" dirty="0">
                <a:ea typeface="DejaVu Sans" pitchFamily="32" charset="0"/>
                <a:cs typeface="DejaVu Sans" pitchFamily="32" charset="0"/>
              </a:rPr>
              <a:t>(s) </a:t>
            </a:r>
            <a:r>
              <a:rPr lang="de-AT" dirty="0" err="1">
                <a:ea typeface="DejaVu Sans" pitchFamily="32" charset="0"/>
                <a:cs typeface="DejaVu Sans" pitchFamily="32" charset="0"/>
              </a:rPr>
              <a:t>where</a:t>
            </a:r>
            <a:r>
              <a:rPr lang="de-AT" dirty="0">
                <a:ea typeface="DejaVu Sans" pitchFamily="32" charset="0"/>
                <a:cs typeface="DejaVu Sans" pitchFamily="32" charset="0"/>
              </a:rPr>
              <a:t> </a:t>
            </a:r>
            <a:r>
              <a:rPr lang="de-AT" dirty="0" err="1">
                <a:ea typeface="DejaVu Sans" pitchFamily="32" charset="0"/>
                <a:cs typeface="DejaVu Sans" pitchFamily="32" charset="0"/>
              </a:rPr>
              <a:t>occurrences</a:t>
            </a:r>
            <a:r>
              <a:rPr lang="de-AT" dirty="0">
                <a:ea typeface="DejaVu Sans" pitchFamily="32" charset="0"/>
                <a:cs typeface="DejaVu Sans" pitchFamily="32" charset="0"/>
              </a:rPr>
              <a:t> </a:t>
            </a:r>
            <a:r>
              <a:rPr lang="de-AT" dirty="0" err="1">
                <a:ea typeface="DejaVu Sans" pitchFamily="32" charset="0"/>
                <a:cs typeface="DejaVu Sans" pitchFamily="32" charset="0"/>
              </a:rPr>
              <a:t>of</a:t>
            </a:r>
            <a:r>
              <a:rPr lang="de-AT" dirty="0">
                <a:ea typeface="DejaVu Sans" pitchFamily="32" charset="0"/>
                <a:cs typeface="DejaVu Sans" pitchFamily="32" charset="0"/>
              </a:rPr>
              <a:t> </a:t>
            </a:r>
            <a:r>
              <a:rPr lang="de-AT" dirty="0" err="1">
                <a:ea typeface="DejaVu Sans" pitchFamily="32" charset="0"/>
                <a:cs typeface="DejaVu Sans" pitchFamily="32" charset="0"/>
              </a:rPr>
              <a:t>the</a:t>
            </a:r>
            <a:r>
              <a:rPr lang="de-AT" dirty="0">
                <a:ea typeface="DejaVu Sans" pitchFamily="32" charset="0"/>
                <a:cs typeface="DejaVu Sans" pitchFamily="32" charset="0"/>
              </a:rPr>
              <a:t> </a:t>
            </a:r>
            <a:r>
              <a:rPr lang="de-AT" dirty="0" err="1">
                <a:ea typeface="DejaVu Sans" pitchFamily="32" charset="0"/>
                <a:cs typeface="DejaVu Sans" pitchFamily="32" charset="0"/>
              </a:rPr>
              <a:t>search</a:t>
            </a:r>
            <a:r>
              <a:rPr lang="de-AT" dirty="0">
                <a:ea typeface="DejaVu Sans" pitchFamily="32" charset="0"/>
                <a:cs typeface="DejaVu Sans" pitchFamily="32" charset="0"/>
              </a:rPr>
              <a:t> </a:t>
            </a:r>
            <a:r>
              <a:rPr lang="de-AT" dirty="0" err="1">
                <a:ea typeface="DejaVu Sans" pitchFamily="32" charset="0"/>
                <a:cs typeface="DejaVu Sans" pitchFamily="32" charset="0"/>
              </a:rPr>
              <a:t>term</a:t>
            </a:r>
            <a:r>
              <a:rPr lang="de-AT" dirty="0">
                <a:ea typeface="DejaVu Sans" pitchFamily="32" charset="0"/>
                <a:cs typeface="DejaVu Sans" pitchFamily="32" charset="0"/>
              </a:rPr>
              <a:t> </a:t>
            </a:r>
            <a:r>
              <a:rPr lang="de-AT" dirty="0" err="1">
                <a:ea typeface="DejaVu Sans" pitchFamily="32" charset="0"/>
                <a:cs typeface="DejaVu Sans" pitchFamily="32" charset="0"/>
              </a:rPr>
              <a:t>have</a:t>
            </a:r>
            <a:r>
              <a:rPr lang="de-AT" dirty="0">
                <a:ea typeface="DejaVu Sans" pitchFamily="32" charset="0"/>
                <a:cs typeface="DejaVu Sans" pitchFamily="32" charset="0"/>
              </a:rPr>
              <a:t> </a:t>
            </a:r>
            <a:r>
              <a:rPr lang="de-AT" dirty="0" err="1">
                <a:ea typeface="DejaVu Sans" pitchFamily="32" charset="0"/>
                <a:cs typeface="DejaVu Sans" pitchFamily="32" charset="0"/>
              </a:rPr>
              <a:t>been</a:t>
            </a:r>
            <a:r>
              <a:rPr lang="de-AT" dirty="0">
                <a:ea typeface="DejaVu Sans" pitchFamily="32" charset="0"/>
                <a:cs typeface="DejaVu Sans" pitchFamily="32" charset="0"/>
              </a:rPr>
              <a:t> </a:t>
            </a:r>
            <a:r>
              <a:rPr lang="de-AT" dirty="0" err="1">
                <a:ea typeface="DejaVu Sans" pitchFamily="32" charset="0"/>
                <a:cs typeface="DejaVu Sans" pitchFamily="32" charset="0"/>
              </a:rPr>
              <a:t>found</a:t>
            </a:r>
            <a:r>
              <a:rPr lang="de-AT" dirty="0">
                <a:ea typeface="DejaVu Sans" pitchFamily="32" charset="0"/>
                <a:cs typeface="DejaVu Sans" pitchFamily="32" charset="0"/>
              </a:rPr>
              <a:t> in </a:t>
            </a:r>
            <a:r>
              <a:rPr lang="de-AT" dirty="0" err="1">
                <a:ea typeface="DejaVu Sans" pitchFamily="32" charset="0"/>
                <a:cs typeface="DejaVu Sans" pitchFamily="32" charset="0"/>
              </a:rPr>
              <a:t>application</a:t>
            </a:r>
            <a:r>
              <a:rPr lang="de-AT" dirty="0">
                <a:ea typeface="DejaVu Sans" pitchFamily="32" charset="0"/>
                <a:cs typeface="DejaVu Sans" pitchFamily="32" charset="0"/>
              </a:rPr>
              <a:t> </a:t>
            </a:r>
            <a:r>
              <a:rPr lang="de-AT" dirty="0" smtClean="0">
                <a:ea typeface="DejaVu Sans" pitchFamily="32" charset="0"/>
                <a:cs typeface="DejaVu Sans" pitchFamily="32" charset="0"/>
              </a:rPr>
              <a:t>A</a:t>
            </a:r>
          </a:p>
          <a:p>
            <a:pPr>
              <a:spcBef>
                <a:spcPts val="450"/>
              </a:spcBef>
            </a:pPr>
            <a:endParaRPr lang="de-AT" dirty="0" smtClean="0">
              <a:ea typeface="DejaVu Sans" pitchFamily="32" charset="0"/>
              <a:cs typeface="DejaVu Sans" pitchFamily="32" charset="0"/>
            </a:endParaRPr>
          </a:p>
          <a:p>
            <a:pPr marL="0" marR="0" indent="0" algn="l" defTabSz="914400" rtl="0" eaLnBrk="1" fontAlgn="auto" latinLnBrk="0" hangingPunct="1">
              <a:lnSpc>
                <a:spcPct val="100000"/>
              </a:lnSpc>
              <a:spcBef>
                <a:spcPts val="45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de-AT" dirty="0" smtClean="0">
                <a:ea typeface="DejaVu Sans" pitchFamily="32" charset="0"/>
                <a:cs typeface="DejaVu Sans" pitchFamily="32" charset="0"/>
              </a:rPr>
              <a:t>The </a:t>
            </a:r>
            <a:r>
              <a:rPr lang="de-AT" dirty="0" err="1" smtClean="0">
                <a:ea typeface="DejaVu Sans" pitchFamily="32" charset="0"/>
                <a:cs typeface="DejaVu Sans" pitchFamily="32" charset="0"/>
              </a:rPr>
              <a:t>management</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process</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then</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dristributes</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the</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selection</a:t>
            </a:r>
            <a:r>
              <a:rPr lang="de-AT" dirty="0" smtClean="0">
                <a:ea typeface="DejaVu Sans" pitchFamily="32" charset="0"/>
                <a:cs typeface="DejaVu Sans" pitchFamily="32" charset="0"/>
              </a:rPr>
              <a:t> ID („Canada“) </a:t>
            </a:r>
            <a:r>
              <a:rPr lang="de-AT" dirty="0" err="1" smtClean="0">
                <a:ea typeface="DejaVu Sans" pitchFamily="32" charset="0"/>
                <a:cs typeface="DejaVu Sans" pitchFamily="32" charset="0"/>
              </a:rPr>
              <a:t>to</a:t>
            </a:r>
            <a:r>
              <a:rPr lang="de-AT" dirty="0" smtClean="0">
                <a:ea typeface="DejaVu Sans" pitchFamily="32" charset="0"/>
                <a:cs typeface="DejaVu Sans" pitchFamily="32" charset="0"/>
              </a:rPr>
              <a:t> all </a:t>
            </a:r>
            <a:r>
              <a:rPr lang="de-AT" dirty="0" err="1" smtClean="0">
                <a:ea typeface="DejaVu Sans" pitchFamily="32" charset="0"/>
                <a:cs typeface="DejaVu Sans" pitchFamily="32" charset="0"/>
              </a:rPr>
              <a:t>remaining</a:t>
            </a:r>
            <a:r>
              <a:rPr lang="de-AT" dirty="0" smtClean="0">
                <a:ea typeface="DejaVu Sans" pitchFamily="32" charset="0"/>
                <a:cs typeface="DejaVu Sans" pitchFamily="32" charset="0"/>
              </a:rPr>
              <a:t> registered </a:t>
            </a:r>
            <a:r>
              <a:rPr lang="de-AT" dirty="0" err="1" smtClean="0">
                <a:ea typeface="DejaVu Sans" pitchFamily="32" charset="0"/>
                <a:cs typeface="DejaVu Sans" pitchFamily="32" charset="0"/>
              </a:rPr>
              <a:t>applications</a:t>
            </a:r>
            <a:endParaRPr lang="de-AT" dirty="0" smtClean="0">
              <a:ea typeface="DejaVu Sans" pitchFamily="32" charset="0"/>
              <a:cs typeface="DejaVu Sans" pitchFamily="32" charset="0"/>
            </a:endParaRPr>
          </a:p>
          <a:p>
            <a:pPr>
              <a:spcBef>
                <a:spcPts val="450"/>
              </a:spcBef>
            </a:pPr>
            <a:endParaRPr lang="de-AT" dirty="0" smtClean="0">
              <a:ea typeface="DejaVu Sans" pitchFamily="32" charset="0"/>
              <a:cs typeface="DejaVu Sans" pitchFamily="32" charset="0"/>
            </a:endParaRPr>
          </a:p>
          <a:p>
            <a:pPr marL="0" marR="0" indent="0" algn="l" defTabSz="914400" rtl="0" eaLnBrk="1" fontAlgn="auto" latinLnBrk="0" hangingPunct="1">
              <a:lnSpc>
                <a:spcPct val="100000"/>
              </a:lnSpc>
              <a:spcBef>
                <a:spcPts val="45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200" dirty="0" smtClean="0">
                <a:solidFill>
                  <a:srgbClr val="000000"/>
                </a:solidFill>
              </a:rPr>
              <a:t>Applications report selection regions</a:t>
            </a:r>
            <a:endParaRPr lang="de-AT" dirty="0" smtClean="0">
              <a:ea typeface="DejaVu Sans" pitchFamily="32" charset="0"/>
              <a:cs typeface="DejaVu Sans" pitchFamily="32" charset="0"/>
            </a:endParaRPr>
          </a:p>
          <a:p>
            <a:pPr>
              <a:spcBef>
                <a:spcPts val="450"/>
              </a:spcBef>
            </a:pPr>
            <a:r>
              <a:rPr lang="de-AT" dirty="0" err="1" smtClean="0">
                <a:ea typeface="DejaVu Sans" pitchFamily="32" charset="0"/>
                <a:cs typeface="DejaVu Sans" pitchFamily="32" charset="0"/>
              </a:rPr>
              <a:t>Then</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they</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report</a:t>
            </a:r>
            <a:r>
              <a:rPr lang="de-AT" dirty="0" smtClean="0">
                <a:ea typeface="DejaVu Sans" pitchFamily="32" charset="0"/>
                <a:cs typeface="DejaVu Sans" pitchFamily="32" charset="0"/>
              </a:rPr>
              <a:t> back </a:t>
            </a:r>
            <a:r>
              <a:rPr lang="de-AT" dirty="0" err="1" smtClean="0">
                <a:ea typeface="DejaVu Sans" pitchFamily="32" charset="0"/>
                <a:cs typeface="DejaVu Sans" pitchFamily="32" charset="0"/>
              </a:rPr>
              <a:t>the</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identified</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regions</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to</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the</a:t>
            </a:r>
            <a:r>
              <a:rPr lang="de-AT" dirty="0" smtClean="0">
                <a:ea typeface="DejaVu Sans" pitchFamily="32" charset="0"/>
                <a:cs typeface="DejaVu Sans" pitchFamily="32" charset="0"/>
              </a:rPr>
              <a:t> links </a:t>
            </a:r>
            <a:r>
              <a:rPr lang="de-AT" dirty="0" err="1" smtClean="0">
                <a:ea typeface="DejaVu Sans" pitchFamily="32" charset="0"/>
                <a:cs typeface="DejaVu Sans" pitchFamily="32" charset="0"/>
              </a:rPr>
              <a:t>manager</a:t>
            </a:r>
            <a:endParaRPr lang="de-AT" dirty="0" smtClean="0">
              <a:ea typeface="DejaVu Sans" pitchFamily="32" charset="0"/>
              <a:cs typeface="DejaVu Sans" pitchFamily="32" charset="0"/>
            </a:endParaRPr>
          </a:p>
          <a:p>
            <a:pPr>
              <a:spcBef>
                <a:spcPts val="450"/>
              </a:spcBef>
            </a:pPr>
            <a:endParaRPr lang="de-AT" dirty="0" smtClean="0">
              <a:ea typeface="DejaVu Sans" pitchFamily="32" charset="0"/>
              <a:cs typeface="DejaVu Sans" pitchFamily="32" charset="0"/>
            </a:endParaRPr>
          </a:p>
        </p:txBody>
      </p:sp>
    </p:spTree>
    <p:extLst>
      <p:ext uri="{BB962C8B-B14F-4D97-AF65-F5344CB8AC3E}">
        <p14:creationId xmlns:p14="http://schemas.microsoft.com/office/powerpoint/2010/main" val="120018126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42694635-9B21-4CC0-9432-965E0AD72035}" type="slidenum">
              <a:rPr lang="en-GB"/>
              <a:pPr/>
              <a:t>208</a:t>
            </a:fld>
            <a:endParaRPr lang="en-GB"/>
          </a:p>
        </p:txBody>
      </p:sp>
      <p:sp>
        <p:nvSpPr>
          <p:cNvPr id="70657" name="Text Box 1"/>
          <p:cNvSpPr txBox="1">
            <a:spLocks noChangeArrowheads="1"/>
          </p:cNvSpPr>
          <p:nvPr/>
        </p:nvSpPr>
        <p:spPr bwMode="auto">
          <a:xfrm>
            <a:off x="3884971" y="8683943"/>
            <a:ext cx="2971426" cy="4556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5pPr>
            <a:lvl6pPr marL="2514600" indent="-228600" defTabSz="457200" fontAlgn="base">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6pPr>
            <a:lvl7pPr marL="2971800" indent="-228600" defTabSz="457200" fontAlgn="base">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7pPr>
            <a:lvl8pPr marL="3429000" indent="-228600" defTabSz="457200" fontAlgn="base">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8pPr>
            <a:lvl9pPr marL="3886200" indent="-228600" defTabSz="457200" fontAlgn="base">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9pPr>
          </a:lstStyle>
          <a:p>
            <a:pPr algn="r">
              <a:lnSpc>
                <a:spcPct val="100000"/>
              </a:lnSpc>
            </a:pPr>
            <a:fld id="{A1542D60-47D1-40D0-86ED-F9AD7BF21802}" type="slidenum">
              <a:rPr lang="en-GB" sz="1200">
                <a:solidFill>
                  <a:srgbClr val="000000"/>
                </a:solidFill>
              </a:rPr>
              <a:pPr algn="r">
                <a:lnSpc>
                  <a:spcPct val="100000"/>
                </a:lnSpc>
              </a:pPr>
              <a:t>208</a:t>
            </a:fld>
            <a:endParaRPr lang="en-GB" sz="1200">
              <a:solidFill>
                <a:srgbClr val="000000"/>
              </a:solidFill>
            </a:endParaRPr>
          </a:p>
        </p:txBody>
      </p:sp>
      <p:sp>
        <p:nvSpPr>
          <p:cNvPr id="70658" name="Rectangle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0659" name="Text Box 3"/>
          <p:cNvSpPr txBox="1">
            <a:spLocks noGrp="1" noChangeArrowheads="1"/>
          </p:cNvSpPr>
          <p:nvPr>
            <p:ph type="body" idx="1"/>
          </p:nvPr>
        </p:nvSpPr>
        <p:spPr bwMode="auto">
          <a:xfrm>
            <a:off x="685961" y="4342704"/>
            <a:ext cx="5486080" cy="411414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spcBef>
                <a:spcPts val="450"/>
              </a:spcBef>
            </a:pPr>
            <a:r>
              <a:rPr lang="de-AT" dirty="0" smtClean="0">
                <a:ea typeface="DejaVu Sans" pitchFamily="32" charset="0"/>
                <a:cs typeface="DejaVu Sans" pitchFamily="32" charset="0"/>
              </a:rPr>
              <a:t>As </a:t>
            </a:r>
            <a:r>
              <a:rPr lang="de-AT" dirty="0" err="1" smtClean="0">
                <a:ea typeface="DejaVu Sans" pitchFamily="32" charset="0"/>
                <a:cs typeface="DejaVu Sans" pitchFamily="32" charset="0"/>
              </a:rPr>
              <a:t>soon</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as</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every</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application</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has</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reported</a:t>
            </a:r>
            <a:r>
              <a:rPr lang="de-AT" dirty="0" smtClean="0">
                <a:ea typeface="DejaVu Sans" pitchFamily="32" charset="0"/>
                <a:cs typeface="DejaVu Sans" pitchFamily="32" charset="0"/>
              </a:rPr>
              <a:t> back, </a:t>
            </a:r>
            <a:r>
              <a:rPr lang="de-AT" dirty="0" err="1" smtClean="0">
                <a:ea typeface="DejaVu Sans" pitchFamily="32" charset="0"/>
                <a:cs typeface="DejaVu Sans" pitchFamily="32" charset="0"/>
              </a:rPr>
              <a:t>the</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collected</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regions</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are</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sent</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to</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the</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renderer</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application</a:t>
            </a:r>
            <a:endParaRPr lang="de-AT" dirty="0" smtClean="0">
              <a:ea typeface="DejaVu Sans" pitchFamily="32" charset="0"/>
              <a:cs typeface="DejaVu Sans" pitchFamily="32" charset="0"/>
            </a:endParaRPr>
          </a:p>
          <a:p>
            <a:pPr>
              <a:spcBef>
                <a:spcPts val="450"/>
              </a:spcBef>
            </a:pPr>
            <a:endParaRPr lang="de-AT" dirty="0" smtClean="0">
              <a:ea typeface="DejaVu Sans" pitchFamily="32" charset="0"/>
              <a:cs typeface="DejaVu Sans" pitchFamily="32" charset="0"/>
            </a:endParaRPr>
          </a:p>
          <a:p>
            <a:pPr>
              <a:spcBef>
                <a:spcPts val="450"/>
              </a:spcBef>
            </a:pPr>
            <a:r>
              <a:rPr lang="de-AT" dirty="0" err="1" smtClean="0">
                <a:ea typeface="DejaVu Sans" pitchFamily="32" charset="0"/>
                <a:cs typeface="DejaVu Sans" pitchFamily="32" charset="0"/>
              </a:rPr>
              <a:t>Each</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reported</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region</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is</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assigned</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to</a:t>
            </a:r>
            <a:r>
              <a:rPr lang="de-AT" dirty="0" smtClean="0">
                <a:ea typeface="DejaVu Sans" pitchFamily="32" charset="0"/>
                <a:cs typeface="DejaVu Sans" pitchFamily="32" charset="0"/>
              </a:rPr>
              <a:t> a </a:t>
            </a:r>
            <a:r>
              <a:rPr lang="de-AT" dirty="0" err="1" smtClean="0">
                <a:ea typeface="DejaVu Sans" pitchFamily="32" charset="0"/>
                <a:cs typeface="DejaVu Sans" pitchFamily="32" charset="0"/>
              </a:rPr>
              <a:t>container</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which</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corresponds</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to</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the</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window</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extents</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of</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the</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application</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window</a:t>
            </a:r>
            <a:endParaRPr lang="de-AT" dirty="0" smtClean="0">
              <a:ea typeface="DejaVu Sans" pitchFamily="32" charset="0"/>
              <a:cs typeface="DejaVu Sans" pitchFamily="32" charset="0"/>
            </a:endParaRPr>
          </a:p>
          <a:p>
            <a:pPr>
              <a:spcBef>
                <a:spcPts val="450"/>
              </a:spcBef>
            </a:pPr>
            <a:endParaRPr lang="de-AT" dirty="0" smtClean="0">
              <a:ea typeface="DejaVu Sans" pitchFamily="32" charset="0"/>
              <a:cs typeface="DejaVu Sans" pitchFamily="32" charset="0"/>
            </a:endParaRPr>
          </a:p>
          <a:p>
            <a:pPr marL="0" marR="0" indent="0" algn="l" defTabSz="914400" rtl="0" eaLnBrk="1" fontAlgn="auto" latinLnBrk="0" hangingPunct="1">
              <a:lnSpc>
                <a:spcPct val="100000"/>
              </a:lnSpc>
              <a:spcBef>
                <a:spcPts val="45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200" dirty="0" smtClean="0">
                <a:solidFill>
                  <a:srgbClr val="000000"/>
                </a:solidFill>
              </a:rPr>
              <a:t>Plugin for Linux compositing window manager „</a:t>
            </a:r>
            <a:r>
              <a:rPr lang="en-US" sz="1200" dirty="0" err="1" smtClean="0">
                <a:solidFill>
                  <a:srgbClr val="000000"/>
                </a:solidFill>
              </a:rPr>
              <a:t>Compiz</a:t>
            </a:r>
            <a:r>
              <a:rPr lang="en-US" sz="1200" dirty="0" smtClean="0">
                <a:solidFill>
                  <a:srgbClr val="000000"/>
                </a:solidFill>
              </a:rPr>
              <a:t>“</a:t>
            </a:r>
          </a:p>
          <a:p>
            <a:pPr>
              <a:spcBef>
                <a:spcPts val="450"/>
              </a:spcBef>
            </a:pPr>
            <a:endParaRPr lang="de-AT" dirty="0">
              <a:ea typeface="DejaVu Sans" pitchFamily="32" charset="0"/>
              <a:cs typeface="DejaVu Sans" pitchFamily="32" charset="0"/>
            </a:endParaRPr>
          </a:p>
          <a:p>
            <a:pPr>
              <a:spcBef>
                <a:spcPts val="450"/>
              </a:spcBef>
            </a:pPr>
            <a:endParaRPr lang="de-AT" dirty="0">
              <a:ea typeface="DejaVu Sans" pitchFamily="32" charset="0"/>
              <a:cs typeface="DejaVu Sans" pitchFamily="32" charset="0"/>
            </a:endParaRPr>
          </a:p>
          <a:p>
            <a:pPr>
              <a:spcBef>
                <a:spcPts val="450"/>
              </a:spcBef>
            </a:pPr>
            <a:endParaRPr lang="de-AT" dirty="0">
              <a:ea typeface="DejaVu Sans" pitchFamily="32" charset="0"/>
              <a:cs typeface="DejaVu Sans" pitchFamily="32" charset="0"/>
            </a:endParaRPr>
          </a:p>
        </p:txBody>
      </p:sp>
    </p:spTree>
    <p:extLst>
      <p:ext uri="{BB962C8B-B14F-4D97-AF65-F5344CB8AC3E}">
        <p14:creationId xmlns:p14="http://schemas.microsoft.com/office/powerpoint/2010/main" val="66846510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E3DCF75D-9658-4EE6-9232-A7E2ED8B53EA}" type="slidenum">
              <a:rPr lang="en-GB"/>
              <a:pPr/>
              <a:t>209</a:t>
            </a:fld>
            <a:endParaRPr lang="en-GB"/>
          </a:p>
        </p:txBody>
      </p:sp>
      <p:sp>
        <p:nvSpPr>
          <p:cNvPr id="71681" name="Text Box 1"/>
          <p:cNvSpPr txBox="1">
            <a:spLocks noChangeArrowheads="1"/>
          </p:cNvSpPr>
          <p:nvPr/>
        </p:nvSpPr>
        <p:spPr bwMode="auto">
          <a:xfrm>
            <a:off x="3884971" y="8683943"/>
            <a:ext cx="2971426" cy="4556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5pPr>
            <a:lvl6pPr marL="2514600" indent="-228600" defTabSz="457200" fontAlgn="base">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6pPr>
            <a:lvl7pPr marL="2971800" indent="-228600" defTabSz="457200" fontAlgn="base">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7pPr>
            <a:lvl8pPr marL="3429000" indent="-228600" defTabSz="457200" fontAlgn="base">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8pPr>
            <a:lvl9pPr marL="3886200" indent="-228600" defTabSz="457200" fontAlgn="base">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9pPr>
          </a:lstStyle>
          <a:p>
            <a:pPr algn="r">
              <a:lnSpc>
                <a:spcPct val="100000"/>
              </a:lnSpc>
            </a:pPr>
            <a:fld id="{E14CAF1F-8304-489A-B9ED-543ED092B66C}" type="slidenum">
              <a:rPr lang="en-GB" sz="1200">
                <a:solidFill>
                  <a:srgbClr val="000000"/>
                </a:solidFill>
              </a:rPr>
              <a:pPr algn="r">
                <a:lnSpc>
                  <a:spcPct val="100000"/>
                </a:lnSpc>
              </a:pPr>
              <a:t>209</a:t>
            </a:fld>
            <a:endParaRPr lang="en-GB" sz="1200">
              <a:solidFill>
                <a:srgbClr val="000000"/>
              </a:solidFill>
            </a:endParaRPr>
          </a:p>
        </p:txBody>
      </p:sp>
      <p:sp>
        <p:nvSpPr>
          <p:cNvPr id="71682" name="Rectangle 2"/>
          <p:cNvSpPr txBox="1">
            <a:spLocks noGrp="1" noRot="1" noChangeAspect="1" noChangeArrowheads="1"/>
          </p:cNvSpPr>
          <p:nvPr>
            <p:ph type="sldImg"/>
          </p:nvPr>
        </p:nvSpPr>
        <p:spPr bwMode="auto">
          <a:xfrm>
            <a:off x="1143000" y="685800"/>
            <a:ext cx="4573588" cy="34305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683" name="Text Box 3"/>
          <p:cNvSpPr txBox="1">
            <a:spLocks noGrp="1" noChangeArrowheads="1"/>
          </p:cNvSpPr>
          <p:nvPr>
            <p:ph type="body" idx="1"/>
          </p:nvPr>
        </p:nvSpPr>
        <p:spPr bwMode="auto">
          <a:xfrm>
            <a:off x="685960" y="4342704"/>
            <a:ext cx="5487682" cy="403209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nchorCtr="1"/>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spcBef>
                <a:spcPts val="450"/>
              </a:spcBef>
            </a:pPr>
            <a:r>
              <a:rPr lang="de-AT" dirty="0" err="1">
                <a:ea typeface="DejaVu Sans" pitchFamily="32" charset="0"/>
                <a:cs typeface="DejaVu Sans" pitchFamily="32" charset="0"/>
              </a:rPr>
              <a:t>Example</a:t>
            </a:r>
            <a:r>
              <a:rPr lang="de-AT" dirty="0">
                <a:ea typeface="DejaVu Sans" pitchFamily="32" charset="0"/>
                <a:cs typeface="DejaVu Sans" pitchFamily="32" charset="0"/>
              </a:rPr>
              <a:t>: </a:t>
            </a:r>
          </a:p>
          <a:p>
            <a:pPr>
              <a:spcBef>
                <a:spcPts val="450"/>
              </a:spcBef>
            </a:pPr>
            <a:r>
              <a:rPr lang="de-AT" dirty="0">
                <a:ea typeface="DejaVu Sans" pitchFamily="32" charset="0"/>
                <a:cs typeface="DejaVu Sans" pitchFamily="32" charset="0"/>
              </a:rPr>
              <a:t> - 4 </a:t>
            </a:r>
            <a:r>
              <a:rPr lang="de-AT" dirty="0" err="1">
                <a:ea typeface="DejaVu Sans" pitchFamily="32" charset="0"/>
                <a:cs typeface="DejaVu Sans" pitchFamily="32" charset="0"/>
              </a:rPr>
              <a:t>windows</a:t>
            </a:r>
            <a:r>
              <a:rPr lang="de-AT" dirty="0">
                <a:ea typeface="DejaVu Sans" pitchFamily="32" charset="0"/>
                <a:cs typeface="DejaVu Sans" pitchFamily="32" charset="0"/>
              </a:rPr>
              <a:t>, </a:t>
            </a:r>
            <a:r>
              <a:rPr lang="de-AT" dirty="0" err="1">
                <a:ea typeface="DejaVu Sans" pitchFamily="32" charset="0"/>
                <a:cs typeface="DejaVu Sans" pitchFamily="32" charset="0"/>
              </a:rPr>
              <a:t>each</a:t>
            </a:r>
            <a:r>
              <a:rPr lang="de-AT" dirty="0">
                <a:ea typeface="DejaVu Sans" pitchFamily="32" charset="0"/>
                <a:cs typeface="DejaVu Sans" pitchFamily="32" charset="0"/>
              </a:rPr>
              <a:t> </a:t>
            </a:r>
            <a:r>
              <a:rPr lang="de-AT" dirty="0" err="1">
                <a:ea typeface="DejaVu Sans" pitchFamily="32" charset="0"/>
                <a:cs typeface="DejaVu Sans" pitchFamily="32" charset="0"/>
              </a:rPr>
              <a:t>containing</a:t>
            </a:r>
            <a:r>
              <a:rPr lang="de-AT" dirty="0">
                <a:ea typeface="DejaVu Sans" pitchFamily="32" charset="0"/>
                <a:cs typeface="DejaVu Sans" pitchFamily="32" charset="0"/>
              </a:rPr>
              <a:t> </a:t>
            </a:r>
            <a:r>
              <a:rPr lang="de-AT" dirty="0" err="1">
                <a:ea typeface="DejaVu Sans" pitchFamily="32" charset="0"/>
                <a:cs typeface="DejaVu Sans" pitchFamily="32" charset="0"/>
              </a:rPr>
              <a:t>some</a:t>
            </a:r>
            <a:r>
              <a:rPr lang="de-AT" dirty="0">
                <a:ea typeface="DejaVu Sans" pitchFamily="32" charset="0"/>
                <a:cs typeface="DejaVu Sans" pitchFamily="32" charset="0"/>
              </a:rPr>
              <a:t> </a:t>
            </a:r>
            <a:r>
              <a:rPr lang="de-AT" dirty="0" err="1">
                <a:ea typeface="DejaVu Sans" pitchFamily="32" charset="0"/>
                <a:cs typeface="DejaVu Sans" pitchFamily="32" charset="0"/>
              </a:rPr>
              <a:t>regions</a:t>
            </a:r>
            <a:endParaRPr lang="de-AT" dirty="0">
              <a:ea typeface="DejaVu Sans" pitchFamily="32" charset="0"/>
              <a:cs typeface="DejaVu Sans" pitchFamily="32" charset="0"/>
            </a:endParaRPr>
          </a:p>
          <a:p>
            <a:pPr>
              <a:spcBef>
                <a:spcPts val="450"/>
              </a:spcBef>
            </a:pPr>
            <a:r>
              <a:rPr lang="de-AT" dirty="0">
                <a:ea typeface="DejaVu Sans" pitchFamily="32" charset="0"/>
                <a:cs typeface="DejaVu Sans" pitchFamily="32" charset="0"/>
              </a:rPr>
              <a:t> - </a:t>
            </a:r>
            <a:r>
              <a:rPr lang="de-AT" dirty="0" err="1">
                <a:ea typeface="DejaVu Sans" pitchFamily="32" charset="0"/>
                <a:cs typeface="DejaVu Sans" pitchFamily="32" charset="0"/>
              </a:rPr>
              <a:t>some</a:t>
            </a:r>
            <a:r>
              <a:rPr lang="de-AT" dirty="0">
                <a:ea typeface="DejaVu Sans" pitchFamily="32" charset="0"/>
                <a:cs typeface="DejaVu Sans" pitchFamily="32" charset="0"/>
              </a:rPr>
              <a:t> „invisible“ </a:t>
            </a:r>
            <a:r>
              <a:rPr lang="de-AT" dirty="0" err="1">
                <a:ea typeface="DejaVu Sans" pitchFamily="32" charset="0"/>
                <a:cs typeface="DejaVu Sans" pitchFamily="32" charset="0"/>
              </a:rPr>
              <a:t>region</a:t>
            </a:r>
            <a:r>
              <a:rPr lang="de-AT" dirty="0">
                <a:ea typeface="DejaVu Sans" pitchFamily="32" charset="0"/>
                <a:cs typeface="DejaVu Sans" pitchFamily="32" charset="0"/>
              </a:rPr>
              <a:t> (e.g. Content </a:t>
            </a:r>
            <a:r>
              <a:rPr lang="de-AT" dirty="0" err="1">
                <a:ea typeface="DejaVu Sans" pitchFamily="32" charset="0"/>
                <a:cs typeface="DejaVu Sans" pitchFamily="32" charset="0"/>
              </a:rPr>
              <a:t>which</a:t>
            </a:r>
            <a:r>
              <a:rPr lang="de-AT" dirty="0">
                <a:ea typeface="DejaVu Sans" pitchFamily="32" charset="0"/>
                <a:cs typeface="DejaVu Sans" pitchFamily="32" charset="0"/>
              </a:rPr>
              <a:t> </a:t>
            </a:r>
            <a:r>
              <a:rPr lang="de-AT" dirty="0" err="1">
                <a:ea typeface="DejaVu Sans" pitchFamily="32" charset="0"/>
                <a:cs typeface="DejaVu Sans" pitchFamily="32" charset="0"/>
              </a:rPr>
              <a:t>is</a:t>
            </a:r>
            <a:r>
              <a:rPr lang="de-AT" dirty="0">
                <a:ea typeface="DejaVu Sans" pitchFamily="32" charset="0"/>
                <a:cs typeface="DejaVu Sans" pitchFamily="32" charset="0"/>
              </a:rPr>
              <a:t> </a:t>
            </a:r>
            <a:r>
              <a:rPr lang="de-AT" dirty="0" err="1">
                <a:ea typeface="DejaVu Sans" pitchFamily="32" charset="0"/>
                <a:cs typeface="DejaVu Sans" pitchFamily="32" charset="0"/>
              </a:rPr>
              <a:t>currently</a:t>
            </a:r>
            <a:r>
              <a:rPr lang="de-AT" dirty="0">
                <a:ea typeface="DejaVu Sans" pitchFamily="32" charset="0"/>
                <a:cs typeface="DejaVu Sans" pitchFamily="32" charset="0"/>
              </a:rPr>
              <a:t> not </a:t>
            </a:r>
            <a:r>
              <a:rPr lang="de-AT" dirty="0" err="1">
                <a:ea typeface="DejaVu Sans" pitchFamily="32" charset="0"/>
                <a:cs typeface="DejaVu Sans" pitchFamily="32" charset="0"/>
              </a:rPr>
              <a:t>visible</a:t>
            </a:r>
            <a:r>
              <a:rPr lang="de-AT" dirty="0">
                <a:ea typeface="DejaVu Sans" pitchFamily="32" charset="0"/>
                <a:cs typeface="DejaVu Sans" pitchFamily="32" charset="0"/>
              </a:rPr>
              <a:t> </a:t>
            </a:r>
            <a:r>
              <a:rPr lang="de-AT" dirty="0" err="1">
                <a:ea typeface="DejaVu Sans" pitchFamily="32" charset="0"/>
                <a:cs typeface="DejaVu Sans" pitchFamily="32" charset="0"/>
              </a:rPr>
              <a:t>because</a:t>
            </a:r>
            <a:r>
              <a:rPr lang="de-AT" dirty="0">
                <a:ea typeface="DejaVu Sans" pitchFamily="32" charset="0"/>
                <a:cs typeface="DejaVu Sans" pitchFamily="32" charset="0"/>
              </a:rPr>
              <a:t> </a:t>
            </a:r>
            <a:r>
              <a:rPr lang="de-AT" dirty="0" err="1">
                <a:ea typeface="DejaVu Sans" pitchFamily="32" charset="0"/>
                <a:cs typeface="DejaVu Sans" pitchFamily="32" charset="0"/>
              </a:rPr>
              <a:t>it</a:t>
            </a:r>
            <a:r>
              <a:rPr lang="de-AT" dirty="0">
                <a:ea typeface="DejaVu Sans" pitchFamily="32" charset="0"/>
                <a:cs typeface="DejaVu Sans" pitchFamily="32" charset="0"/>
              </a:rPr>
              <a:t> </a:t>
            </a:r>
            <a:r>
              <a:rPr lang="de-AT" dirty="0" err="1">
                <a:ea typeface="DejaVu Sans" pitchFamily="32" charset="0"/>
                <a:cs typeface="DejaVu Sans" pitchFamily="32" charset="0"/>
              </a:rPr>
              <a:t>is</a:t>
            </a:r>
            <a:r>
              <a:rPr lang="de-AT" dirty="0">
                <a:ea typeface="DejaVu Sans" pitchFamily="32" charset="0"/>
                <a:cs typeface="DejaVu Sans" pitchFamily="32" charset="0"/>
              </a:rPr>
              <a:t> </a:t>
            </a:r>
            <a:r>
              <a:rPr lang="de-AT" dirty="0" err="1">
                <a:ea typeface="DejaVu Sans" pitchFamily="32" charset="0"/>
                <a:cs typeface="DejaVu Sans" pitchFamily="32" charset="0"/>
              </a:rPr>
              <a:t>scrolled</a:t>
            </a:r>
            <a:r>
              <a:rPr lang="de-AT" dirty="0">
                <a:ea typeface="DejaVu Sans" pitchFamily="32" charset="0"/>
                <a:cs typeface="DejaVu Sans" pitchFamily="32" charset="0"/>
              </a:rPr>
              <a:t> </a:t>
            </a:r>
            <a:r>
              <a:rPr lang="de-AT" dirty="0" err="1">
                <a:ea typeface="DejaVu Sans" pitchFamily="32" charset="0"/>
                <a:cs typeface="DejaVu Sans" pitchFamily="32" charset="0"/>
              </a:rPr>
              <a:t>away</a:t>
            </a:r>
            <a:r>
              <a:rPr lang="de-AT" dirty="0">
                <a:ea typeface="DejaVu Sans" pitchFamily="32" charset="0"/>
                <a:cs typeface="DejaVu Sans" pitchFamily="32" charset="0"/>
              </a:rPr>
              <a:t>) </a:t>
            </a:r>
          </a:p>
          <a:p>
            <a:pPr>
              <a:spcBef>
                <a:spcPts val="450"/>
              </a:spcBef>
            </a:pPr>
            <a:r>
              <a:rPr lang="de-AT" dirty="0">
                <a:ea typeface="DejaVu Sans" pitchFamily="32" charset="0"/>
                <a:cs typeface="DejaVu Sans" pitchFamily="32" charset="0"/>
              </a:rPr>
              <a:t> - </a:t>
            </a:r>
            <a:r>
              <a:rPr lang="de-AT" dirty="0" err="1">
                <a:ea typeface="DejaVu Sans" pitchFamily="32" charset="0"/>
                <a:cs typeface="DejaVu Sans" pitchFamily="32" charset="0"/>
              </a:rPr>
              <a:t>mouse</a:t>
            </a:r>
            <a:r>
              <a:rPr lang="de-AT" dirty="0">
                <a:ea typeface="DejaVu Sans" pitchFamily="32" charset="0"/>
                <a:cs typeface="DejaVu Sans" pitchFamily="32" charset="0"/>
              </a:rPr>
              <a:t> </a:t>
            </a:r>
            <a:r>
              <a:rPr lang="de-AT" dirty="0" err="1">
                <a:ea typeface="DejaVu Sans" pitchFamily="32" charset="0"/>
                <a:cs typeface="DejaVu Sans" pitchFamily="32" charset="0"/>
              </a:rPr>
              <a:t>pointer</a:t>
            </a:r>
            <a:r>
              <a:rPr lang="de-AT" dirty="0">
                <a:ea typeface="DejaVu Sans" pitchFamily="32" charset="0"/>
                <a:cs typeface="DejaVu Sans" pitchFamily="32" charset="0"/>
              </a:rPr>
              <a:t> </a:t>
            </a:r>
            <a:r>
              <a:rPr lang="de-AT" dirty="0" err="1">
                <a:ea typeface="DejaVu Sans" pitchFamily="32" charset="0"/>
                <a:cs typeface="DejaVu Sans" pitchFamily="32" charset="0"/>
              </a:rPr>
              <a:t>indicates</a:t>
            </a:r>
            <a:r>
              <a:rPr lang="de-AT" dirty="0">
                <a:ea typeface="DejaVu Sans" pitchFamily="32" charset="0"/>
                <a:cs typeface="DejaVu Sans" pitchFamily="32" charset="0"/>
              </a:rPr>
              <a:t> </a:t>
            </a:r>
            <a:r>
              <a:rPr lang="de-AT" dirty="0" err="1">
                <a:ea typeface="DejaVu Sans" pitchFamily="32" charset="0"/>
                <a:cs typeface="DejaVu Sans" pitchFamily="32" charset="0"/>
              </a:rPr>
              <a:t>the</a:t>
            </a:r>
            <a:r>
              <a:rPr lang="de-AT" dirty="0">
                <a:ea typeface="DejaVu Sans" pitchFamily="32" charset="0"/>
                <a:cs typeface="DejaVu Sans" pitchFamily="32" charset="0"/>
              </a:rPr>
              <a:t> </a:t>
            </a:r>
            <a:r>
              <a:rPr lang="de-AT" dirty="0" err="1">
                <a:ea typeface="DejaVu Sans" pitchFamily="32" charset="0"/>
                <a:cs typeface="DejaVu Sans" pitchFamily="32" charset="0"/>
              </a:rPr>
              <a:t>region</a:t>
            </a:r>
            <a:r>
              <a:rPr lang="de-AT" dirty="0">
                <a:ea typeface="DejaVu Sans" pitchFamily="32" charset="0"/>
                <a:cs typeface="DejaVu Sans" pitchFamily="32" charset="0"/>
              </a:rPr>
              <a:t> </a:t>
            </a:r>
            <a:r>
              <a:rPr lang="de-AT" dirty="0" err="1">
                <a:ea typeface="DejaVu Sans" pitchFamily="32" charset="0"/>
                <a:cs typeface="DejaVu Sans" pitchFamily="32" charset="0"/>
              </a:rPr>
              <a:t>where</a:t>
            </a:r>
            <a:r>
              <a:rPr lang="de-AT" dirty="0">
                <a:ea typeface="DejaVu Sans" pitchFamily="32" charset="0"/>
                <a:cs typeface="DejaVu Sans" pitchFamily="32" charset="0"/>
              </a:rPr>
              <a:t> </a:t>
            </a:r>
            <a:r>
              <a:rPr lang="de-AT" dirty="0" err="1">
                <a:ea typeface="DejaVu Sans" pitchFamily="32" charset="0"/>
                <a:cs typeface="DejaVu Sans" pitchFamily="32" charset="0"/>
              </a:rPr>
              <a:t>the</a:t>
            </a:r>
            <a:r>
              <a:rPr lang="de-AT" dirty="0">
                <a:ea typeface="DejaVu Sans" pitchFamily="32" charset="0"/>
                <a:cs typeface="DejaVu Sans" pitchFamily="32" charset="0"/>
              </a:rPr>
              <a:t> </a:t>
            </a:r>
            <a:r>
              <a:rPr lang="de-AT" dirty="0" err="1">
                <a:ea typeface="DejaVu Sans" pitchFamily="32" charset="0"/>
                <a:cs typeface="DejaVu Sans" pitchFamily="32" charset="0"/>
              </a:rPr>
              <a:t>user</a:t>
            </a:r>
            <a:r>
              <a:rPr lang="de-AT" dirty="0">
                <a:ea typeface="DejaVu Sans" pitchFamily="32" charset="0"/>
                <a:cs typeface="DejaVu Sans" pitchFamily="32" charset="0"/>
              </a:rPr>
              <a:t> </a:t>
            </a:r>
            <a:r>
              <a:rPr lang="de-AT" dirty="0" err="1">
                <a:ea typeface="DejaVu Sans" pitchFamily="32" charset="0"/>
                <a:cs typeface="DejaVu Sans" pitchFamily="32" charset="0"/>
              </a:rPr>
              <a:t>has</a:t>
            </a:r>
            <a:r>
              <a:rPr lang="de-AT" dirty="0">
                <a:ea typeface="DejaVu Sans" pitchFamily="32" charset="0"/>
                <a:cs typeface="DejaVu Sans" pitchFamily="32" charset="0"/>
              </a:rPr>
              <a:t> </a:t>
            </a:r>
            <a:r>
              <a:rPr lang="de-AT" dirty="0" err="1">
                <a:ea typeface="DejaVu Sans" pitchFamily="32" charset="0"/>
                <a:cs typeface="DejaVu Sans" pitchFamily="32" charset="0"/>
              </a:rPr>
              <a:t>started</a:t>
            </a:r>
            <a:r>
              <a:rPr lang="de-AT" dirty="0">
                <a:ea typeface="DejaVu Sans" pitchFamily="32" charset="0"/>
                <a:cs typeface="DejaVu Sans" pitchFamily="32" charset="0"/>
              </a:rPr>
              <a:t> </a:t>
            </a:r>
            <a:r>
              <a:rPr lang="de-AT" dirty="0" err="1">
                <a:ea typeface="DejaVu Sans" pitchFamily="32" charset="0"/>
                <a:cs typeface="DejaVu Sans" pitchFamily="32" charset="0"/>
              </a:rPr>
              <a:t>the</a:t>
            </a:r>
            <a:r>
              <a:rPr lang="de-AT" dirty="0">
                <a:ea typeface="DejaVu Sans" pitchFamily="32" charset="0"/>
                <a:cs typeface="DejaVu Sans" pitchFamily="32" charset="0"/>
              </a:rPr>
              <a:t> </a:t>
            </a:r>
            <a:r>
              <a:rPr lang="de-AT" dirty="0" err="1" smtClean="0">
                <a:ea typeface="DejaVu Sans" pitchFamily="32" charset="0"/>
                <a:cs typeface="DejaVu Sans" pitchFamily="32" charset="0"/>
              </a:rPr>
              <a:t>request</a:t>
            </a:r>
            <a:endParaRPr lang="de-AT" dirty="0" smtClean="0">
              <a:ea typeface="DejaVu Sans" pitchFamily="32" charset="0"/>
              <a:cs typeface="DejaVu Sans" pitchFamily="32" charset="0"/>
            </a:endParaRPr>
          </a:p>
          <a:p>
            <a:pPr>
              <a:spcBef>
                <a:spcPts val="450"/>
              </a:spcBef>
            </a:pPr>
            <a:endParaRPr lang="de-AT" dirty="0" smtClean="0">
              <a:ea typeface="DejaVu Sans" pitchFamily="32" charset="0"/>
              <a:cs typeface="DejaVu Sans" pitchFamily="32" charset="0"/>
            </a:endParaRPr>
          </a:p>
          <a:p>
            <a:pPr>
              <a:spcBef>
                <a:spcPts val="450"/>
              </a:spcBef>
            </a:pPr>
            <a:r>
              <a:rPr lang="de-AT" dirty="0" err="1" smtClean="0">
                <a:ea typeface="DejaVu Sans" pitchFamily="32" charset="0"/>
                <a:cs typeface="DejaVu Sans" pitchFamily="32" charset="0"/>
              </a:rPr>
              <a:t>Step</a:t>
            </a:r>
            <a:r>
              <a:rPr lang="de-AT" dirty="0" smtClean="0">
                <a:ea typeface="DejaVu Sans" pitchFamily="32" charset="0"/>
                <a:cs typeface="DejaVu Sans" pitchFamily="32" charset="0"/>
              </a:rPr>
              <a:t> 1: </a:t>
            </a:r>
          </a:p>
          <a:p>
            <a:pPr>
              <a:spcBef>
                <a:spcPts val="450"/>
              </a:spcBef>
            </a:pPr>
            <a:r>
              <a:rPr lang="de-AT" dirty="0" smtClean="0">
                <a:ea typeface="DejaVu Sans" pitchFamily="32" charset="0"/>
                <a:cs typeface="DejaVu Sans" pitchFamily="32" charset="0"/>
              </a:rPr>
              <a:t> - all </a:t>
            </a:r>
            <a:r>
              <a:rPr lang="de-AT" dirty="0" err="1" smtClean="0">
                <a:ea typeface="DejaVu Sans" pitchFamily="32" charset="0"/>
                <a:cs typeface="DejaVu Sans" pitchFamily="32" charset="0"/>
              </a:rPr>
              <a:t>regions</a:t>
            </a:r>
            <a:r>
              <a:rPr lang="de-AT" dirty="0" smtClean="0">
                <a:ea typeface="DejaVu Sans" pitchFamily="32" charset="0"/>
                <a:cs typeface="DejaVu Sans" pitchFamily="32" charset="0"/>
              </a:rPr>
              <a:t> in </a:t>
            </a:r>
            <a:r>
              <a:rPr lang="de-AT" dirty="0" err="1" smtClean="0">
                <a:ea typeface="DejaVu Sans" pitchFamily="32" charset="0"/>
                <a:cs typeface="DejaVu Sans" pitchFamily="32" charset="0"/>
              </a:rPr>
              <a:t>the</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source</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window</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where</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user</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is</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currently</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interacting</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are</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connected</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to</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the</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center</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of</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gravity</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of</a:t>
            </a:r>
            <a:r>
              <a:rPr lang="de-AT" dirty="0" smtClean="0">
                <a:ea typeface="DejaVu Sans" pitchFamily="32" charset="0"/>
                <a:cs typeface="DejaVu Sans" pitchFamily="32" charset="0"/>
              </a:rPr>
              <a:t> all </a:t>
            </a:r>
            <a:r>
              <a:rPr lang="de-AT" dirty="0" err="1" smtClean="0">
                <a:ea typeface="DejaVu Sans" pitchFamily="32" charset="0"/>
                <a:cs typeface="DejaVu Sans" pitchFamily="32" charset="0"/>
              </a:rPr>
              <a:t>regions</a:t>
            </a:r>
            <a:endParaRPr lang="de-AT" dirty="0" smtClean="0">
              <a:ea typeface="DejaVu Sans" pitchFamily="32" charset="0"/>
              <a:cs typeface="DejaVu Sans" pitchFamily="32" charset="0"/>
            </a:endParaRPr>
          </a:p>
          <a:p>
            <a:pPr>
              <a:spcBef>
                <a:spcPts val="450"/>
              </a:spcBef>
            </a:pPr>
            <a:r>
              <a:rPr lang="de-AT" dirty="0" smtClean="0">
                <a:ea typeface="DejaVu Sans" pitchFamily="32" charset="0"/>
                <a:cs typeface="DejaVu Sans" pitchFamily="32" charset="0"/>
              </a:rPr>
              <a:t> - </a:t>
            </a:r>
            <a:r>
              <a:rPr lang="de-AT" dirty="0" err="1" smtClean="0">
                <a:ea typeface="DejaVu Sans" pitchFamily="32" charset="0"/>
                <a:cs typeface="DejaVu Sans" pitchFamily="32" charset="0"/>
              </a:rPr>
              <a:t>this</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bundling</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point</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is</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where</a:t>
            </a:r>
            <a:r>
              <a:rPr lang="de-AT" dirty="0" smtClean="0">
                <a:ea typeface="DejaVu Sans" pitchFamily="32" charset="0"/>
                <a:cs typeface="DejaVu Sans" pitchFamily="32" charset="0"/>
              </a:rPr>
              <a:t> links </a:t>
            </a:r>
            <a:r>
              <a:rPr lang="de-AT" dirty="0" err="1" smtClean="0">
                <a:ea typeface="DejaVu Sans" pitchFamily="32" charset="0"/>
                <a:cs typeface="DejaVu Sans" pitchFamily="32" charset="0"/>
              </a:rPr>
              <a:t>to</a:t>
            </a:r>
            <a:r>
              <a:rPr lang="de-AT" dirty="0" smtClean="0">
                <a:ea typeface="DejaVu Sans" pitchFamily="32" charset="0"/>
                <a:cs typeface="DejaVu Sans" pitchFamily="32" charset="0"/>
              </a:rPr>
              <a:t> all </a:t>
            </a:r>
            <a:r>
              <a:rPr lang="de-AT" dirty="0" err="1" smtClean="0">
                <a:ea typeface="DejaVu Sans" pitchFamily="32" charset="0"/>
                <a:cs typeface="DejaVu Sans" pitchFamily="32" charset="0"/>
              </a:rPr>
              <a:t>other</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windows</a:t>
            </a:r>
            <a:r>
              <a:rPr lang="de-AT" dirty="0" smtClean="0">
                <a:ea typeface="DejaVu Sans" pitchFamily="32" charset="0"/>
                <a:cs typeface="DejaVu Sans" pitchFamily="32" charset="0"/>
              </a:rPr>
              <a:t> will </a:t>
            </a:r>
            <a:r>
              <a:rPr lang="de-AT" dirty="0" err="1" smtClean="0">
                <a:ea typeface="DejaVu Sans" pitchFamily="32" charset="0"/>
                <a:cs typeface="DejaVu Sans" pitchFamily="32" charset="0"/>
              </a:rPr>
              <a:t>emerge</a:t>
            </a:r>
            <a:endParaRPr lang="de-AT" dirty="0" smtClean="0">
              <a:ea typeface="DejaVu Sans" pitchFamily="32" charset="0"/>
              <a:cs typeface="DejaVu Sans" pitchFamily="32" charset="0"/>
            </a:endParaRPr>
          </a:p>
          <a:p>
            <a:pPr>
              <a:spcBef>
                <a:spcPts val="450"/>
              </a:spcBef>
            </a:pPr>
            <a:r>
              <a:rPr lang="de-AT" dirty="0" smtClean="0">
                <a:ea typeface="DejaVu Sans" pitchFamily="32" charset="0"/>
                <a:cs typeface="DejaVu Sans" pitchFamily="32" charset="0"/>
              </a:rPr>
              <a:t> - </a:t>
            </a:r>
            <a:r>
              <a:rPr lang="de-AT" dirty="0" err="1" smtClean="0">
                <a:ea typeface="DejaVu Sans" pitchFamily="32" charset="0"/>
                <a:cs typeface="DejaVu Sans" pitchFamily="32" charset="0"/>
              </a:rPr>
              <a:t>we</a:t>
            </a:r>
            <a:r>
              <a:rPr lang="de-AT" dirty="0" smtClean="0">
                <a:ea typeface="DejaVu Sans" pitchFamily="32" charset="0"/>
                <a:cs typeface="DejaVu Sans" pitchFamily="32" charset="0"/>
              </a:rPr>
              <a:t> do </a:t>
            </a:r>
            <a:r>
              <a:rPr lang="de-AT" dirty="0" err="1" smtClean="0">
                <a:ea typeface="DejaVu Sans" pitchFamily="32" charset="0"/>
                <a:cs typeface="DejaVu Sans" pitchFamily="32" charset="0"/>
              </a:rPr>
              <a:t>this</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because</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we</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assume</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the</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center</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of</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interest</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of</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the</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user</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is</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currently</a:t>
            </a:r>
            <a:r>
              <a:rPr lang="de-AT" dirty="0" smtClean="0">
                <a:ea typeface="DejaVu Sans" pitchFamily="32" charset="0"/>
                <a:cs typeface="DejaVu Sans" pitchFamily="32" charset="0"/>
              </a:rPr>
              <a:t> on </a:t>
            </a:r>
            <a:r>
              <a:rPr lang="de-AT" dirty="0" err="1" smtClean="0">
                <a:ea typeface="DejaVu Sans" pitchFamily="32" charset="0"/>
                <a:cs typeface="DejaVu Sans" pitchFamily="32" charset="0"/>
              </a:rPr>
              <a:t>this</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window</a:t>
            </a:r>
            <a:endParaRPr lang="de-AT" dirty="0" smtClean="0">
              <a:ea typeface="DejaVu Sans" pitchFamily="32" charset="0"/>
              <a:cs typeface="DejaVu Sans" pitchFamily="32" charset="0"/>
            </a:endParaRPr>
          </a:p>
          <a:p>
            <a:pPr>
              <a:spcBef>
                <a:spcPts val="450"/>
              </a:spcBef>
            </a:pPr>
            <a:r>
              <a:rPr lang="de-AT" dirty="0" err="1" smtClean="0">
                <a:ea typeface="DejaVu Sans" pitchFamily="32" charset="0"/>
                <a:cs typeface="DejaVu Sans" pitchFamily="32" charset="0"/>
              </a:rPr>
              <a:t>Step</a:t>
            </a:r>
            <a:r>
              <a:rPr lang="de-AT" dirty="0" smtClean="0">
                <a:ea typeface="DejaVu Sans" pitchFamily="32" charset="0"/>
                <a:cs typeface="DejaVu Sans" pitchFamily="32" charset="0"/>
              </a:rPr>
              <a:t> 2: </a:t>
            </a:r>
          </a:p>
          <a:p>
            <a:pPr>
              <a:spcBef>
                <a:spcPts val="450"/>
              </a:spcBef>
            </a:pPr>
            <a:r>
              <a:rPr lang="de-AT" dirty="0" smtClean="0">
                <a:ea typeface="DejaVu Sans" pitchFamily="32" charset="0"/>
                <a:cs typeface="DejaVu Sans" pitchFamily="32" charset="0"/>
              </a:rPr>
              <a:t> - </a:t>
            </a:r>
            <a:r>
              <a:rPr lang="de-AT" dirty="0" err="1" smtClean="0">
                <a:ea typeface="DejaVu Sans" pitchFamily="32" charset="0"/>
                <a:cs typeface="DejaVu Sans" pitchFamily="32" charset="0"/>
              </a:rPr>
              <a:t>from</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the</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center</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point</a:t>
            </a:r>
            <a:r>
              <a:rPr lang="de-AT" dirty="0" smtClean="0">
                <a:ea typeface="DejaVu Sans" pitchFamily="32" charset="0"/>
                <a:cs typeface="DejaVu Sans" pitchFamily="32" charset="0"/>
              </a:rPr>
              <a:t> in </a:t>
            </a:r>
            <a:r>
              <a:rPr lang="de-AT" dirty="0" err="1" smtClean="0">
                <a:ea typeface="DejaVu Sans" pitchFamily="32" charset="0"/>
                <a:cs typeface="DejaVu Sans" pitchFamily="32" charset="0"/>
              </a:rPr>
              <a:t>the</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source</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window</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connection</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lines</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are</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calculated</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to</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the</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center</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points</a:t>
            </a:r>
            <a:r>
              <a:rPr lang="de-AT" dirty="0" smtClean="0">
                <a:ea typeface="DejaVu Sans" pitchFamily="32" charset="0"/>
                <a:cs typeface="DejaVu Sans" pitchFamily="32" charset="0"/>
              </a:rPr>
              <a:t> in </a:t>
            </a:r>
            <a:r>
              <a:rPr lang="de-AT" dirty="0" err="1" smtClean="0">
                <a:ea typeface="DejaVu Sans" pitchFamily="32" charset="0"/>
                <a:cs typeface="DejaVu Sans" pitchFamily="32" charset="0"/>
              </a:rPr>
              <a:t>the</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target</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windows</a:t>
            </a:r>
            <a:endParaRPr lang="de-AT" dirty="0" smtClean="0">
              <a:ea typeface="DejaVu Sans" pitchFamily="32" charset="0"/>
              <a:cs typeface="DejaVu Sans" pitchFamily="32" charset="0"/>
            </a:endParaRPr>
          </a:p>
          <a:p>
            <a:pPr>
              <a:spcBef>
                <a:spcPts val="450"/>
              </a:spcBef>
            </a:pPr>
            <a:r>
              <a:rPr lang="de-AT" dirty="0" err="1" smtClean="0">
                <a:ea typeface="DejaVu Sans" pitchFamily="32" charset="0"/>
                <a:cs typeface="DejaVu Sans" pitchFamily="32" charset="0"/>
              </a:rPr>
              <a:t>Step</a:t>
            </a:r>
            <a:r>
              <a:rPr lang="de-AT" dirty="0" smtClean="0">
                <a:ea typeface="DejaVu Sans" pitchFamily="32" charset="0"/>
                <a:cs typeface="DejaVu Sans" pitchFamily="32" charset="0"/>
              </a:rPr>
              <a:t> 3: </a:t>
            </a:r>
          </a:p>
          <a:p>
            <a:pPr>
              <a:spcBef>
                <a:spcPts val="450"/>
              </a:spcBef>
            </a:pPr>
            <a:r>
              <a:rPr lang="de-AT" dirty="0" smtClean="0">
                <a:ea typeface="DejaVu Sans" pitchFamily="32" charset="0"/>
                <a:cs typeface="DejaVu Sans" pitchFamily="32" charset="0"/>
              </a:rPr>
              <a:t> - </a:t>
            </a:r>
            <a:r>
              <a:rPr lang="de-AT" dirty="0" err="1" smtClean="0">
                <a:ea typeface="DejaVu Sans" pitchFamily="32" charset="0"/>
                <a:cs typeface="DejaVu Sans" pitchFamily="32" charset="0"/>
              </a:rPr>
              <a:t>these</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lines</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are</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intersected</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with</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the</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window</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boundaries</a:t>
            </a:r>
            <a:r>
              <a:rPr lang="de-AT" dirty="0" smtClean="0">
                <a:ea typeface="DejaVu Sans" pitchFamily="32" charset="0"/>
                <a:cs typeface="DejaVu Sans" pitchFamily="32" charset="0"/>
              </a:rPr>
              <a:t> </a:t>
            </a:r>
            <a:r>
              <a:rPr lang="de-AT" dirty="0" smtClean="0">
                <a:latin typeface="Wingdings" charset="2"/>
                <a:ea typeface="DejaVu Sans" pitchFamily="32" charset="0"/>
                <a:cs typeface="DejaVu Sans" pitchFamily="32" charset="0"/>
              </a:rPr>
              <a:t></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bundling</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points</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for</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target</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windows</a:t>
            </a:r>
            <a:r>
              <a:rPr lang="de-AT" dirty="0" smtClean="0">
                <a:ea typeface="DejaVu Sans" pitchFamily="32" charset="0"/>
                <a:cs typeface="DejaVu Sans" pitchFamily="32" charset="0"/>
              </a:rPr>
              <a:t> </a:t>
            </a:r>
          </a:p>
          <a:p>
            <a:pPr>
              <a:spcBef>
                <a:spcPts val="450"/>
              </a:spcBef>
            </a:pPr>
            <a:r>
              <a:rPr lang="de-AT" dirty="0" err="1" smtClean="0">
                <a:ea typeface="DejaVu Sans" pitchFamily="32" charset="0"/>
                <a:cs typeface="DejaVu Sans" pitchFamily="32" charset="0"/>
              </a:rPr>
              <a:t>Step</a:t>
            </a:r>
            <a:r>
              <a:rPr lang="de-AT" dirty="0" smtClean="0">
                <a:ea typeface="DejaVu Sans" pitchFamily="32" charset="0"/>
                <a:cs typeface="DejaVu Sans" pitchFamily="32" charset="0"/>
              </a:rPr>
              <a:t> 4: </a:t>
            </a:r>
          </a:p>
          <a:p>
            <a:pPr>
              <a:spcBef>
                <a:spcPts val="450"/>
              </a:spcBef>
            </a:pPr>
            <a:r>
              <a:rPr lang="de-AT" dirty="0" smtClean="0">
                <a:ea typeface="DejaVu Sans" pitchFamily="32" charset="0"/>
                <a:cs typeface="DejaVu Sans" pitchFamily="32" charset="0"/>
              </a:rPr>
              <a:t> - </a:t>
            </a:r>
            <a:r>
              <a:rPr lang="de-AT" dirty="0" err="1" smtClean="0">
                <a:ea typeface="DejaVu Sans" pitchFamily="32" charset="0"/>
                <a:cs typeface="DejaVu Sans" pitchFamily="32" charset="0"/>
              </a:rPr>
              <a:t>from</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target</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window</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bundling</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points</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connections</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to</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target</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regions</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are</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calculated</a:t>
            </a:r>
            <a:endParaRPr lang="de-AT" dirty="0" smtClean="0">
              <a:ea typeface="DejaVu Sans" pitchFamily="32" charset="0"/>
              <a:cs typeface="DejaVu Sans" pitchFamily="32" charset="0"/>
            </a:endParaRPr>
          </a:p>
          <a:p>
            <a:pPr>
              <a:spcBef>
                <a:spcPts val="450"/>
              </a:spcBef>
            </a:pPr>
            <a:r>
              <a:rPr lang="de-AT" dirty="0" err="1" smtClean="0">
                <a:ea typeface="DejaVu Sans" pitchFamily="32" charset="0"/>
                <a:cs typeface="DejaVu Sans" pitchFamily="32" charset="0"/>
              </a:rPr>
              <a:t>Step</a:t>
            </a:r>
            <a:r>
              <a:rPr lang="de-AT" dirty="0" smtClean="0">
                <a:ea typeface="DejaVu Sans" pitchFamily="32" charset="0"/>
                <a:cs typeface="DejaVu Sans" pitchFamily="32" charset="0"/>
              </a:rPr>
              <a:t> 5: </a:t>
            </a:r>
          </a:p>
          <a:p>
            <a:pPr>
              <a:spcBef>
                <a:spcPts val="450"/>
              </a:spcBef>
            </a:pPr>
            <a:r>
              <a:rPr lang="de-AT" dirty="0" smtClean="0">
                <a:ea typeface="DejaVu Sans" pitchFamily="32" charset="0"/>
                <a:cs typeface="DejaVu Sans" pitchFamily="32" charset="0"/>
              </a:rPr>
              <a:t> - </a:t>
            </a:r>
            <a:r>
              <a:rPr lang="de-AT" dirty="0" err="1" smtClean="0">
                <a:ea typeface="DejaVu Sans" pitchFamily="32" charset="0"/>
                <a:cs typeface="DejaVu Sans" pitchFamily="32" charset="0"/>
              </a:rPr>
              <a:t>we</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avoid</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intersections</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with</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selection</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regions</a:t>
            </a:r>
            <a:r>
              <a:rPr lang="de-AT" dirty="0" smtClean="0">
                <a:ea typeface="DejaVu Sans" pitchFamily="32" charset="0"/>
                <a:cs typeface="DejaVu Sans" pitchFamily="32" charset="0"/>
              </a:rPr>
              <a:t> so </a:t>
            </a:r>
            <a:r>
              <a:rPr lang="de-AT" dirty="0" err="1" smtClean="0">
                <a:ea typeface="DejaVu Sans" pitchFamily="32" charset="0"/>
                <a:cs typeface="DejaVu Sans" pitchFamily="32" charset="0"/>
              </a:rPr>
              <a:t>valueable</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information</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is</a:t>
            </a:r>
            <a:r>
              <a:rPr lang="de-AT" dirty="0" smtClean="0">
                <a:ea typeface="DejaVu Sans" pitchFamily="32" charset="0"/>
                <a:cs typeface="DejaVu Sans" pitchFamily="32" charset="0"/>
              </a:rPr>
              <a:t> not </a:t>
            </a:r>
            <a:r>
              <a:rPr lang="de-AT" dirty="0" err="1" smtClean="0">
                <a:ea typeface="DejaVu Sans" pitchFamily="32" charset="0"/>
                <a:cs typeface="DejaVu Sans" pitchFamily="32" charset="0"/>
              </a:rPr>
              <a:t>hidden</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by</a:t>
            </a:r>
            <a:r>
              <a:rPr lang="de-AT" dirty="0" smtClean="0">
                <a:ea typeface="DejaVu Sans" pitchFamily="32" charset="0"/>
                <a:cs typeface="DejaVu Sans" pitchFamily="32" charset="0"/>
              </a:rPr>
              <a:t> links</a:t>
            </a:r>
          </a:p>
          <a:p>
            <a:pPr>
              <a:spcBef>
                <a:spcPts val="450"/>
              </a:spcBef>
            </a:pPr>
            <a:r>
              <a:rPr lang="de-AT" dirty="0" smtClean="0">
                <a:ea typeface="DejaVu Sans" pitchFamily="32" charset="0"/>
                <a:cs typeface="DejaVu Sans" pitchFamily="32" charset="0"/>
              </a:rPr>
              <a:t> - </a:t>
            </a:r>
            <a:r>
              <a:rPr lang="de-AT" dirty="0" err="1" smtClean="0">
                <a:ea typeface="DejaVu Sans" pitchFamily="32" charset="0"/>
                <a:cs typeface="DejaVu Sans" pitchFamily="32" charset="0"/>
              </a:rPr>
              <a:t>lines</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are</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curved</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around</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regions</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resulting</a:t>
            </a:r>
            <a:r>
              <a:rPr lang="de-AT" dirty="0" smtClean="0">
                <a:ea typeface="DejaVu Sans" pitchFamily="32" charset="0"/>
                <a:cs typeface="DejaVu Sans" pitchFamily="32" charset="0"/>
              </a:rPr>
              <a:t> in </a:t>
            </a:r>
            <a:r>
              <a:rPr lang="de-AT" dirty="0" err="1" smtClean="0">
                <a:ea typeface="DejaVu Sans" pitchFamily="32" charset="0"/>
                <a:cs typeface="DejaVu Sans" pitchFamily="32" charset="0"/>
              </a:rPr>
              <a:t>shortest</a:t>
            </a:r>
            <a:r>
              <a:rPr lang="de-AT" dirty="0" smtClean="0">
                <a:ea typeface="DejaVu Sans" pitchFamily="32" charset="0"/>
                <a:cs typeface="DejaVu Sans" pitchFamily="32" charset="0"/>
              </a:rPr>
              <a:t> non-</a:t>
            </a:r>
            <a:r>
              <a:rPr lang="de-AT" dirty="0" err="1" smtClean="0">
                <a:ea typeface="DejaVu Sans" pitchFamily="32" charset="0"/>
                <a:cs typeface="DejaVu Sans" pitchFamily="32" charset="0"/>
              </a:rPr>
              <a:t>intersecting</a:t>
            </a:r>
            <a:r>
              <a:rPr lang="de-AT" dirty="0" smtClean="0">
                <a:ea typeface="DejaVu Sans" pitchFamily="32" charset="0"/>
                <a:cs typeface="DejaVu Sans" pitchFamily="32" charset="0"/>
              </a:rPr>
              <a:t> route</a:t>
            </a:r>
          </a:p>
          <a:p>
            <a:pPr>
              <a:spcBef>
                <a:spcPts val="450"/>
              </a:spcBef>
            </a:pPr>
            <a:r>
              <a:rPr lang="de-AT" dirty="0" smtClean="0">
                <a:ea typeface="DejaVu Sans" pitchFamily="32" charset="0"/>
                <a:cs typeface="DejaVu Sans" pitchFamily="32" charset="0"/>
              </a:rPr>
              <a:t> - </a:t>
            </a:r>
            <a:r>
              <a:rPr lang="de-AT" dirty="0" err="1" smtClean="0">
                <a:ea typeface="DejaVu Sans" pitchFamily="32" charset="0"/>
                <a:cs typeface="DejaVu Sans" pitchFamily="32" charset="0"/>
              </a:rPr>
              <a:t>now</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we</a:t>
            </a:r>
            <a:r>
              <a:rPr lang="de-AT" dirty="0" smtClean="0">
                <a:ea typeface="DejaVu Sans" pitchFamily="32" charset="0"/>
                <a:cs typeface="DejaVu Sans" pitchFamily="32" charset="0"/>
              </a:rPr>
              <a:t> still </a:t>
            </a:r>
            <a:r>
              <a:rPr lang="de-AT" dirty="0" err="1" smtClean="0">
                <a:ea typeface="DejaVu Sans" pitchFamily="32" charset="0"/>
                <a:cs typeface="DejaVu Sans" pitchFamily="32" charset="0"/>
              </a:rPr>
              <a:t>need</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to</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treat</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the</a:t>
            </a:r>
            <a:r>
              <a:rPr lang="de-AT" dirty="0" smtClean="0">
                <a:ea typeface="DejaVu Sans" pitchFamily="32" charset="0"/>
                <a:cs typeface="DejaVu Sans" pitchFamily="32" charset="0"/>
              </a:rPr>
              <a:t> invisible </a:t>
            </a:r>
            <a:r>
              <a:rPr lang="de-AT" dirty="0" err="1" smtClean="0">
                <a:ea typeface="DejaVu Sans" pitchFamily="32" charset="0"/>
                <a:cs typeface="DejaVu Sans" pitchFamily="32" charset="0"/>
              </a:rPr>
              <a:t>regions</a:t>
            </a:r>
            <a:endParaRPr lang="de-AT" dirty="0" smtClean="0">
              <a:ea typeface="DejaVu Sans" pitchFamily="32" charset="0"/>
              <a:cs typeface="DejaVu Sans" pitchFamily="32" charset="0"/>
            </a:endParaRPr>
          </a:p>
          <a:p>
            <a:pPr>
              <a:spcBef>
                <a:spcPts val="450"/>
              </a:spcBef>
            </a:pPr>
            <a:r>
              <a:rPr lang="de-AT" dirty="0" err="1" smtClean="0">
                <a:ea typeface="DejaVu Sans" pitchFamily="32" charset="0"/>
                <a:cs typeface="DejaVu Sans" pitchFamily="32" charset="0"/>
              </a:rPr>
              <a:t>Step</a:t>
            </a:r>
            <a:r>
              <a:rPr lang="de-AT" dirty="0" smtClean="0">
                <a:ea typeface="DejaVu Sans" pitchFamily="32" charset="0"/>
                <a:cs typeface="DejaVu Sans" pitchFamily="32" charset="0"/>
              </a:rPr>
              <a:t> 6: </a:t>
            </a:r>
          </a:p>
          <a:p>
            <a:pPr>
              <a:spcBef>
                <a:spcPts val="450"/>
              </a:spcBef>
            </a:pPr>
            <a:r>
              <a:rPr lang="de-AT" dirty="0" smtClean="0">
                <a:ea typeface="DejaVu Sans" pitchFamily="32" charset="0"/>
                <a:cs typeface="DejaVu Sans" pitchFamily="32" charset="0"/>
              </a:rPr>
              <a:t> - </a:t>
            </a:r>
            <a:r>
              <a:rPr lang="de-AT" dirty="0" err="1" smtClean="0">
                <a:ea typeface="DejaVu Sans" pitchFamily="32" charset="0"/>
                <a:cs typeface="DejaVu Sans" pitchFamily="32" charset="0"/>
              </a:rPr>
              <a:t>we</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indicate</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the</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existence</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of</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hidden</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regions</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by</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drawing</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arrows</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at</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the</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window</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boundaries</a:t>
            </a:r>
            <a:endParaRPr lang="de-AT" dirty="0" smtClean="0">
              <a:ea typeface="DejaVu Sans" pitchFamily="32" charset="0"/>
              <a:cs typeface="DejaVu Sans" pitchFamily="32" charset="0"/>
            </a:endParaRPr>
          </a:p>
          <a:p>
            <a:pPr>
              <a:spcBef>
                <a:spcPts val="450"/>
              </a:spcBef>
            </a:pPr>
            <a:r>
              <a:rPr lang="de-AT" dirty="0" smtClean="0">
                <a:ea typeface="DejaVu Sans" pitchFamily="32" charset="0"/>
                <a:cs typeface="DejaVu Sans" pitchFamily="32" charset="0"/>
              </a:rPr>
              <a:t> - </a:t>
            </a:r>
            <a:r>
              <a:rPr lang="de-AT" dirty="0" err="1" smtClean="0">
                <a:ea typeface="DejaVu Sans" pitchFamily="32" charset="0"/>
                <a:cs typeface="DejaVu Sans" pitchFamily="32" charset="0"/>
              </a:rPr>
              <a:t>arrows</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show</a:t>
            </a:r>
            <a:r>
              <a:rPr lang="de-AT" dirty="0" smtClean="0">
                <a:ea typeface="DejaVu Sans" pitchFamily="32" charset="0"/>
                <a:cs typeface="DejaVu Sans" pitchFamily="32" charset="0"/>
              </a:rPr>
              <a:t> in 4 </a:t>
            </a:r>
            <a:r>
              <a:rPr lang="de-AT" dirty="0" err="1" smtClean="0">
                <a:ea typeface="DejaVu Sans" pitchFamily="32" charset="0"/>
                <a:cs typeface="DejaVu Sans" pitchFamily="32" charset="0"/>
              </a:rPr>
              <a:t>directions</a:t>
            </a:r>
            <a:endParaRPr lang="de-AT" dirty="0" smtClean="0">
              <a:ea typeface="DejaVu Sans" pitchFamily="32" charset="0"/>
              <a:cs typeface="DejaVu Sans" pitchFamily="32" charset="0"/>
            </a:endParaRPr>
          </a:p>
          <a:p>
            <a:pPr>
              <a:spcBef>
                <a:spcPts val="450"/>
              </a:spcBef>
            </a:pPr>
            <a:r>
              <a:rPr lang="de-AT" dirty="0" smtClean="0">
                <a:ea typeface="DejaVu Sans" pitchFamily="32" charset="0"/>
                <a:cs typeface="DejaVu Sans" pitchFamily="32" charset="0"/>
              </a:rPr>
              <a:t> - </a:t>
            </a:r>
            <a:r>
              <a:rPr lang="de-AT" dirty="0" err="1" smtClean="0">
                <a:ea typeface="DejaVu Sans" pitchFamily="32" charset="0"/>
                <a:cs typeface="DejaVu Sans" pitchFamily="32" charset="0"/>
              </a:rPr>
              <a:t>length</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of</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arrow</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codes</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the</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number</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of</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hidden</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elements</a:t>
            </a:r>
            <a:r>
              <a:rPr lang="de-AT" dirty="0" smtClean="0">
                <a:ea typeface="DejaVu Sans" pitchFamily="32" charset="0"/>
                <a:cs typeface="DejaVu Sans" pitchFamily="32" charset="0"/>
              </a:rPr>
              <a:t> </a:t>
            </a:r>
          </a:p>
          <a:p>
            <a:pPr>
              <a:spcBef>
                <a:spcPts val="450"/>
              </a:spcBef>
            </a:pPr>
            <a:endParaRPr lang="de-AT" dirty="0" smtClean="0">
              <a:ea typeface="DejaVu Sans" pitchFamily="32" charset="0"/>
              <a:cs typeface="DejaVu Sans" pitchFamily="32" charset="0"/>
            </a:endParaRPr>
          </a:p>
          <a:p>
            <a:pPr>
              <a:spcBef>
                <a:spcPts val="450"/>
              </a:spcBef>
            </a:pPr>
            <a:endParaRPr lang="de-AT" dirty="0">
              <a:ea typeface="DejaVu Sans" pitchFamily="32" charset="0"/>
              <a:cs typeface="DejaVu Sans" pitchFamily="32" charset="0"/>
            </a:endParaRPr>
          </a:p>
        </p:txBody>
      </p:sp>
    </p:spTree>
    <p:extLst>
      <p:ext uri="{BB962C8B-B14F-4D97-AF65-F5344CB8AC3E}">
        <p14:creationId xmlns:p14="http://schemas.microsoft.com/office/powerpoint/2010/main" val="4961795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43000" y="685800"/>
            <a:ext cx="4572000" cy="3429000"/>
          </a:xfrm>
        </p:spPr>
      </p:sp>
      <p:sp>
        <p:nvSpPr>
          <p:cNvPr id="3" name="Notizenplatzhalter 2"/>
          <p:cNvSpPr>
            <a:spLocks noGrp="1"/>
          </p:cNvSpPr>
          <p:nvPr>
            <p:ph type="body" idx="1"/>
          </p:nvPr>
        </p:nvSpPr>
        <p:spPr/>
        <p:txBody>
          <a:bodyPr/>
          <a:lstStyle/>
          <a:p>
            <a:r>
              <a:rPr lang="de-AT" dirty="0" smtClean="0"/>
              <a:t>Advantages</a:t>
            </a:r>
            <a:r>
              <a:rPr lang="de-AT" baseline="0" dirty="0" smtClean="0"/>
              <a:t> </a:t>
            </a:r>
            <a:r>
              <a:rPr lang="de-AT" baseline="0" dirty="0" err="1" smtClean="0"/>
              <a:t>for</a:t>
            </a:r>
            <a:r>
              <a:rPr lang="de-AT" baseline="0" dirty="0" smtClean="0"/>
              <a:t> </a:t>
            </a:r>
            <a:r>
              <a:rPr lang="de-AT" baseline="0" dirty="0" err="1" smtClean="0"/>
              <a:t>big</a:t>
            </a:r>
            <a:r>
              <a:rPr lang="de-AT" baseline="0" dirty="0" smtClean="0"/>
              <a:t> </a:t>
            </a:r>
            <a:r>
              <a:rPr lang="de-AT" baseline="0" dirty="0" err="1" smtClean="0"/>
              <a:t>screens</a:t>
            </a:r>
            <a:r>
              <a:rPr lang="de-AT" baseline="0" dirty="0" smtClean="0"/>
              <a:t> (oder auch bei </a:t>
            </a:r>
            <a:r>
              <a:rPr lang="de-AT" baseline="0" dirty="0" err="1" smtClean="0"/>
              <a:t>blinking</a:t>
            </a:r>
            <a:r>
              <a:rPr lang="de-AT" baseline="0" dirty="0" smtClean="0"/>
              <a:t>)</a:t>
            </a:r>
            <a:endParaRPr lang="de-AT" dirty="0"/>
          </a:p>
        </p:txBody>
      </p:sp>
      <p:sp>
        <p:nvSpPr>
          <p:cNvPr id="4" name="Foliennummernplatzhalter 3"/>
          <p:cNvSpPr>
            <a:spLocks noGrp="1"/>
          </p:cNvSpPr>
          <p:nvPr>
            <p:ph type="sldNum" sz="quarter" idx="10"/>
          </p:nvPr>
        </p:nvSpPr>
        <p:spPr/>
        <p:txBody>
          <a:bodyPr/>
          <a:lstStyle/>
          <a:p>
            <a:fld id="{3EF3A073-D8C2-4133-A67E-A828A6A31404}" type="slidenum">
              <a:rPr lang="de-AT" smtClean="0"/>
              <a:pPr/>
              <a:t>21</a:t>
            </a:fld>
            <a:endParaRPr lang="de-AT"/>
          </a:p>
        </p:txBody>
      </p:sp>
    </p:spTree>
    <p:extLst>
      <p:ext uri="{BB962C8B-B14F-4D97-AF65-F5344CB8AC3E}">
        <p14:creationId xmlns:p14="http://schemas.microsoft.com/office/powerpoint/2010/main" val="78092362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D4DBD511-DB22-443B-9AE2-AF310D592407}" type="slidenum">
              <a:rPr lang="en-GB"/>
              <a:pPr/>
              <a:t>210</a:t>
            </a:fld>
            <a:endParaRPr lang="en-GB"/>
          </a:p>
        </p:txBody>
      </p:sp>
      <p:sp>
        <p:nvSpPr>
          <p:cNvPr id="80897" name="Text Box 1"/>
          <p:cNvSpPr txBox="1">
            <a:spLocks noChangeArrowheads="1"/>
          </p:cNvSpPr>
          <p:nvPr/>
        </p:nvSpPr>
        <p:spPr bwMode="auto">
          <a:xfrm>
            <a:off x="3884971" y="8683943"/>
            <a:ext cx="2971426" cy="4556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5pPr>
            <a:lvl6pPr marL="2514600" indent="-228600" defTabSz="457200" fontAlgn="base">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6pPr>
            <a:lvl7pPr marL="2971800" indent="-228600" defTabSz="457200" fontAlgn="base">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7pPr>
            <a:lvl8pPr marL="3429000" indent="-228600" defTabSz="457200" fontAlgn="base">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8pPr>
            <a:lvl9pPr marL="3886200" indent="-228600" defTabSz="457200" fontAlgn="base">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9pPr>
          </a:lstStyle>
          <a:p>
            <a:pPr algn="r">
              <a:lnSpc>
                <a:spcPct val="100000"/>
              </a:lnSpc>
            </a:pPr>
            <a:fld id="{627F3344-7916-4B7B-B54E-06AF7A4DBCEA}" type="slidenum">
              <a:rPr lang="en-GB" sz="1200">
                <a:solidFill>
                  <a:srgbClr val="000000"/>
                </a:solidFill>
              </a:rPr>
              <a:pPr algn="r">
                <a:lnSpc>
                  <a:spcPct val="100000"/>
                </a:lnSpc>
              </a:pPr>
              <a:t>210</a:t>
            </a:fld>
            <a:endParaRPr lang="en-GB" sz="1200">
              <a:solidFill>
                <a:srgbClr val="000000"/>
              </a:solidFill>
            </a:endParaRPr>
          </a:p>
        </p:txBody>
      </p:sp>
      <p:sp>
        <p:nvSpPr>
          <p:cNvPr id="80898" name="Rectangle 2"/>
          <p:cNvSpPr txBox="1">
            <a:spLocks noGrp="1" noRot="1" noChangeAspect="1" noChangeArrowheads="1"/>
          </p:cNvSpPr>
          <p:nvPr>
            <p:ph type="sldImg"/>
          </p:nvPr>
        </p:nvSpPr>
        <p:spPr bwMode="auto">
          <a:xfrm>
            <a:off x="1143000" y="685800"/>
            <a:ext cx="4573588" cy="34305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0899" name="Rectangle 3"/>
          <p:cNvSpPr txBox="1">
            <a:spLocks noGrp="1" noChangeArrowheads="1"/>
          </p:cNvSpPr>
          <p:nvPr>
            <p:ph type="body" idx="1"/>
          </p:nvPr>
        </p:nvSpPr>
        <p:spPr bwMode="auto">
          <a:xfrm>
            <a:off x="685961" y="4342704"/>
            <a:ext cx="5486080" cy="420204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Tree>
    <p:extLst>
      <p:ext uri="{BB962C8B-B14F-4D97-AF65-F5344CB8AC3E}">
        <p14:creationId xmlns:p14="http://schemas.microsoft.com/office/powerpoint/2010/main" val="29167605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32D8ECCD-ABB7-457A-A9D9-96CDA63499E6}" type="slidenum">
              <a:rPr lang="en-GB"/>
              <a:pPr/>
              <a:t>211</a:t>
            </a:fld>
            <a:endParaRPr lang="en-GB"/>
          </a:p>
        </p:txBody>
      </p:sp>
      <p:sp>
        <p:nvSpPr>
          <p:cNvPr id="81921" name="Text Box 1"/>
          <p:cNvSpPr txBox="1">
            <a:spLocks noChangeArrowheads="1"/>
          </p:cNvSpPr>
          <p:nvPr/>
        </p:nvSpPr>
        <p:spPr bwMode="auto">
          <a:xfrm>
            <a:off x="3884971" y="8683943"/>
            <a:ext cx="2971426" cy="4556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5pPr>
            <a:lvl6pPr marL="2514600" indent="-228600" defTabSz="457200" fontAlgn="base">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6pPr>
            <a:lvl7pPr marL="2971800" indent="-228600" defTabSz="457200" fontAlgn="base">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7pPr>
            <a:lvl8pPr marL="3429000" indent="-228600" defTabSz="457200" fontAlgn="base">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8pPr>
            <a:lvl9pPr marL="3886200" indent="-228600" defTabSz="457200" fontAlgn="base">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9pPr>
          </a:lstStyle>
          <a:p>
            <a:pPr algn="r">
              <a:lnSpc>
                <a:spcPct val="100000"/>
              </a:lnSpc>
            </a:pPr>
            <a:fld id="{88B9C018-DD46-4CC6-A686-E5E54F0B0833}" type="slidenum">
              <a:rPr lang="en-GB" sz="1200">
                <a:solidFill>
                  <a:srgbClr val="000000"/>
                </a:solidFill>
              </a:rPr>
              <a:pPr algn="r">
                <a:lnSpc>
                  <a:spcPct val="100000"/>
                </a:lnSpc>
              </a:pPr>
              <a:t>211</a:t>
            </a:fld>
            <a:endParaRPr lang="en-GB" sz="1200">
              <a:solidFill>
                <a:srgbClr val="000000"/>
              </a:solidFill>
            </a:endParaRPr>
          </a:p>
        </p:txBody>
      </p:sp>
      <p:sp>
        <p:nvSpPr>
          <p:cNvPr id="81922" name="Rectangle 2"/>
          <p:cNvSpPr txBox="1">
            <a:spLocks noGrp="1" noRot="1" noChangeAspect="1" noChangeArrowheads="1"/>
          </p:cNvSpPr>
          <p:nvPr>
            <p:ph type="sldImg"/>
          </p:nvPr>
        </p:nvSpPr>
        <p:spPr bwMode="auto">
          <a:xfrm>
            <a:off x="1143000" y="685800"/>
            <a:ext cx="4573588" cy="34305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23" name="Text Box 3"/>
          <p:cNvSpPr txBox="1">
            <a:spLocks noGrp="1" noChangeArrowheads="1"/>
          </p:cNvSpPr>
          <p:nvPr>
            <p:ph type="body" idx="1"/>
          </p:nvPr>
        </p:nvSpPr>
        <p:spPr bwMode="auto">
          <a:xfrm>
            <a:off x="685960" y="4342704"/>
            <a:ext cx="5487682" cy="403209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spcBef>
                <a:spcPts val="450"/>
              </a:spcBef>
            </a:pPr>
            <a:r>
              <a:rPr lang="de-AT" dirty="0">
                <a:ea typeface="DejaVu Sans" pitchFamily="32" charset="0"/>
                <a:cs typeface="DejaVu Sans" pitchFamily="32" charset="0"/>
              </a:rPr>
              <a:t>Visual links </a:t>
            </a:r>
            <a:r>
              <a:rPr lang="de-AT" dirty="0" err="1">
                <a:ea typeface="DejaVu Sans" pitchFamily="32" charset="0"/>
                <a:cs typeface="DejaVu Sans" pitchFamily="32" charset="0"/>
              </a:rPr>
              <a:t>introduce</a:t>
            </a:r>
            <a:r>
              <a:rPr lang="de-AT" dirty="0">
                <a:ea typeface="DejaVu Sans" pitchFamily="32" charset="0"/>
                <a:cs typeface="DejaVu Sans" pitchFamily="32" charset="0"/>
              </a:rPr>
              <a:t> </a:t>
            </a:r>
            <a:r>
              <a:rPr lang="de-AT" dirty="0" err="1">
                <a:ea typeface="DejaVu Sans" pitchFamily="32" charset="0"/>
                <a:cs typeface="DejaVu Sans" pitchFamily="32" charset="0"/>
              </a:rPr>
              <a:t>some</a:t>
            </a:r>
            <a:r>
              <a:rPr lang="de-AT" dirty="0">
                <a:ea typeface="DejaVu Sans" pitchFamily="32" charset="0"/>
                <a:cs typeface="DejaVu Sans" pitchFamily="32" charset="0"/>
              </a:rPr>
              <a:t> </a:t>
            </a:r>
            <a:r>
              <a:rPr lang="de-AT" dirty="0" err="1">
                <a:ea typeface="DejaVu Sans" pitchFamily="32" charset="0"/>
                <a:cs typeface="DejaVu Sans" pitchFamily="32" charset="0"/>
              </a:rPr>
              <a:t>clutter</a:t>
            </a:r>
            <a:r>
              <a:rPr lang="de-AT" dirty="0">
                <a:ea typeface="DejaVu Sans" pitchFamily="32" charset="0"/>
                <a:cs typeface="DejaVu Sans" pitchFamily="32" charset="0"/>
              </a:rPr>
              <a:t> on </a:t>
            </a:r>
            <a:r>
              <a:rPr lang="de-AT" dirty="0" err="1">
                <a:ea typeface="DejaVu Sans" pitchFamily="32" charset="0"/>
                <a:cs typeface="DejaVu Sans" pitchFamily="32" charset="0"/>
              </a:rPr>
              <a:t>the</a:t>
            </a:r>
            <a:r>
              <a:rPr lang="de-AT" dirty="0">
                <a:ea typeface="DejaVu Sans" pitchFamily="32" charset="0"/>
                <a:cs typeface="DejaVu Sans" pitchFamily="32" charset="0"/>
              </a:rPr>
              <a:t> </a:t>
            </a:r>
            <a:r>
              <a:rPr lang="de-AT" dirty="0" err="1">
                <a:ea typeface="DejaVu Sans" pitchFamily="32" charset="0"/>
                <a:cs typeface="DejaVu Sans" pitchFamily="32" charset="0"/>
              </a:rPr>
              <a:t>desktop</a:t>
            </a:r>
            <a:endParaRPr lang="de-AT" dirty="0">
              <a:ea typeface="DejaVu Sans" pitchFamily="32" charset="0"/>
              <a:cs typeface="DejaVu Sans" pitchFamily="32" charset="0"/>
            </a:endParaRPr>
          </a:p>
          <a:p>
            <a:pPr>
              <a:spcBef>
                <a:spcPts val="450"/>
              </a:spcBef>
            </a:pPr>
            <a:r>
              <a:rPr lang="de-AT" dirty="0" err="1">
                <a:ea typeface="DejaVu Sans" pitchFamily="32" charset="0"/>
                <a:cs typeface="DejaVu Sans" pitchFamily="32" charset="0"/>
              </a:rPr>
              <a:t>It</a:t>
            </a:r>
            <a:r>
              <a:rPr lang="de-AT" dirty="0">
                <a:ea typeface="DejaVu Sans" pitchFamily="32" charset="0"/>
                <a:cs typeface="DejaVu Sans" pitchFamily="32" charset="0"/>
              </a:rPr>
              <a:t> </a:t>
            </a:r>
            <a:r>
              <a:rPr lang="de-AT" dirty="0" err="1">
                <a:ea typeface="DejaVu Sans" pitchFamily="32" charset="0"/>
                <a:cs typeface="DejaVu Sans" pitchFamily="32" charset="0"/>
              </a:rPr>
              <a:t>is</a:t>
            </a:r>
            <a:r>
              <a:rPr lang="de-AT" dirty="0">
                <a:ea typeface="DejaVu Sans" pitchFamily="32" charset="0"/>
                <a:cs typeface="DejaVu Sans" pitchFamily="32" charset="0"/>
              </a:rPr>
              <a:t> </a:t>
            </a:r>
            <a:r>
              <a:rPr lang="de-AT" dirty="0" err="1">
                <a:ea typeface="DejaVu Sans" pitchFamily="32" charset="0"/>
                <a:cs typeface="DejaVu Sans" pitchFamily="32" charset="0"/>
              </a:rPr>
              <a:t>unlikely</a:t>
            </a:r>
            <a:r>
              <a:rPr lang="de-AT" dirty="0">
                <a:ea typeface="DejaVu Sans" pitchFamily="32" charset="0"/>
                <a:cs typeface="DejaVu Sans" pitchFamily="32" charset="0"/>
              </a:rPr>
              <a:t> </a:t>
            </a:r>
            <a:r>
              <a:rPr lang="de-AT" dirty="0" err="1">
                <a:ea typeface="DejaVu Sans" pitchFamily="32" charset="0"/>
                <a:cs typeface="DejaVu Sans" pitchFamily="32" charset="0"/>
              </a:rPr>
              <a:t>that</a:t>
            </a:r>
            <a:r>
              <a:rPr lang="de-AT" dirty="0">
                <a:ea typeface="DejaVu Sans" pitchFamily="32" charset="0"/>
                <a:cs typeface="DejaVu Sans" pitchFamily="32" charset="0"/>
              </a:rPr>
              <a:t> </a:t>
            </a:r>
            <a:r>
              <a:rPr lang="de-AT" dirty="0" err="1">
                <a:ea typeface="DejaVu Sans" pitchFamily="32" charset="0"/>
                <a:cs typeface="DejaVu Sans" pitchFamily="32" charset="0"/>
              </a:rPr>
              <a:t>users</a:t>
            </a:r>
            <a:r>
              <a:rPr lang="de-AT" dirty="0">
                <a:ea typeface="DejaVu Sans" pitchFamily="32" charset="0"/>
                <a:cs typeface="DejaVu Sans" pitchFamily="32" charset="0"/>
              </a:rPr>
              <a:t> </a:t>
            </a:r>
            <a:r>
              <a:rPr lang="de-AT" dirty="0" err="1">
                <a:ea typeface="DejaVu Sans" pitchFamily="32" charset="0"/>
                <a:cs typeface="DejaVu Sans" pitchFamily="32" charset="0"/>
              </a:rPr>
              <a:t>want</a:t>
            </a:r>
            <a:r>
              <a:rPr lang="de-AT" dirty="0">
                <a:ea typeface="DejaVu Sans" pitchFamily="32" charset="0"/>
                <a:cs typeface="DejaVu Sans" pitchFamily="32" charset="0"/>
              </a:rPr>
              <a:t> </a:t>
            </a:r>
            <a:r>
              <a:rPr lang="de-AT" dirty="0" err="1">
                <a:ea typeface="DejaVu Sans" pitchFamily="32" charset="0"/>
                <a:cs typeface="DejaVu Sans" pitchFamily="32" charset="0"/>
              </a:rPr>
              <a:t>to</a:t>
            </a:r>
            <a:r>
              <a:rPr lang="de-AT" dirty="0">
                <a:ea typeface="DejaVu Sans" pitchFamily="32" charset="0"/>
                <a:cs typeface="DejaVu Sans" pitchFamily="32" charset="0"/>
              </a:rPr>
              <a:t> </a:t>
            </a:r>
            <a:r>
              <a:rPr lang="de-AT" dirty="0" err="1">
                <a:ea typeface="DejaVu Sans" pitchFamily="32" charset="0"/>
                <a:cs typeface="DejaVu Sans" pitchFamily="32" charset="0"/>
              </a:rPr>
              <a:t>see</a:t>
            </a:r>
            <a:r>
              <a:rPr lang="de-AT" dirty="0">
                <a:ea typeface="DejaVu Sans" pitchFamily="32" charset="0"/>
                <a:cs typeface="DejaVu Sans" pitchFamily="32" charset="0"/>
              </a:rPr>
              <a:t> </a:t>
            </a:r>
            <a:r>
              <a:rPr lang="de-AT" dirty="0" err="1">
                <a:ea typeface="DejaVu Sans" pitchFamily="32" charset="0"/>
                <a:cs typeface="DejaVu Sans" pitchFamily="32" charset="0"/>
              </a:rPr>
              <a:t>the</a:t>
            </a:r>
            <a:r>
              <a:rPr lang="de-AT" dirty="0">
                <a:ea typeface="DejaVu Sans" pitchFamily="32" charset="0"/>
                <a:cs typeface="DejaVu Sans" pitchFamily="32" charset="0"/>
              </a:rPr>
              <a:t> </a:t>
            </a:r>
            <a:r>
              <a:rPr lang="de-AT" dirty="0" err="1">
                <a:ea typeface="DejaVu Sans" pitchFamily="32" charset="0"/>
                <a:cs typeface="DejaVu Sans" pitchFamily="32" charset="0"/>
              </a:rPr>
              <a:t>full</a:t>
            </a:r>
            <a:r>
              <a:rPr lang="de-AT" dirty="0">
                <a:ea typeface="DejaVu Sans" pitchFamily="32" charset="0"/>
                <a:cs typeface="DejaVu Sans" pitchFamily="32" charset="0"/>
              </a:rPr>
              <a:t> links </a:t>
            </a:r>
            <a:r>
              <a:rPr lang="de-AT" dirty="0" err="1">
                <a:ea typeface="DejaVu Sans" pitchFamily="32" charset="0"/>
                <a:cs typeface="DejaVu Sans" pitchFamily="32" charset="0"/>
              </a:rPr>
              <a:t>at</a:t>
            </a:r>
            <a:r>
              <a:rPr lang="de-AT" dirty="0">
                <a:ea typeface="DejaVu Sans" pitchFamily="32" charset="0"/>
                <a:cs typeface="DejaVu Sans" pitchFamily="32" charset="0"/>
              </a:rPr>
              <a:t> </a:t>
            </a:r>
            <a:r>
              <a:rPr lang="de-AT" dirty="0" err="1">
                <a:ea typeface="DejaVu Sans" pitchFamily="32" charset="0"/>
                <a:cs typeface="DejaVu Sans" pitchFamily="32" charset="0"/>
              </a:rPr>
              <a:t>any</a:t>
            </a:r>
            <a:r>
              <a:rPr lang="de-AT" dirty="0">
                <a:ea typeface="DejaVu Sans" pitchFamily="32" charset="0"/>
                <a:cs typeface="DejaVu Sans" pitchFamily="32" charset="0"/>
              </a:rPr>
              <a:t> time </a:t>
            </a:r>
            <a:endParaRPr lang="de-AT" dirty="0" smtClean="0">
              <a:ea typeface="DejaVu Sans" pitchFamily="32" charset="0"/>
              <a:cs typeface="DejaVu Sans" pitchFamily="32" charset="0"/>
            </a:endParaRPr>
          </a:p>
          <a:p>
            <a:pPr>
              <a:spcBef>
                <a:spcPts val="450"/>
              </a:spcBef>
            </a:pPr>
            <a:endParaRPr lang="de-AT" dirty="0" smtClean="0">
              <a:ea typeface="DejaVu Sans" pitchFamily="32" charset="0"/>
              <a:cs typeface="DejaVu Sans" pitchFamily="32" charset="0"/>
            </a:endParaRPr>
          </a:p>
          <a:p>
            <a:pPr>
              <a:spcBef>
                <a:spcPts val="450"/>
              </a:spcBef>
            </a:pPr>
            <a:r>
              <a:rPr lang="de-AT" dirty="0" smtClean="0">
                <a:ea typeface="DejaVu Sans" pitchFamily="32" charset="0"/>
                <a:cs typeface="DejaVu Sans" pitchFamily="32" charset="0"/>
              </a:rPr>
              <a:t>After a user-</a:t>
            </a:r>
            <a:r>
              <a:rPr lang="de-AT" dirty="0" err="1" smtClean="0">
                <a:ea typeface="DejaVu Sans" pitchFamily="32" charset="0"/>
                <a:cs typeface="DejaVu Sans" pitchFamily="32" charset="0"/>
              </a:rPr>
              <a:t>defined</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period</a:t>
            </a:r>
            <a:r>
              <a:rPr lang="de-AT" dirty="0" smtClean="0">
                <a:ea typeface="DejaVu Sans" pitchFamily="32" charset="0"/>
                <a:cs typeface="DejaVu Sans" pitchFamily="32" charset="0"/>
              </a:rPr>
              <a:t>, links fade </a:t>
            </a:r>
            <a:r>
              <a:rPr lang="de-AT" dirty="0" err="1" smtClean="0">
                <a:ea typeface="DejaVu Sans" pitchFamily="32" charset="0"/>
                <a:cs typeface="DejaVu Sans" pitchFamily="32" charset="0"/>
              </a:rPr>
              <a:t>to</a:t>
            </a:r>
            <a:r>
              <a:rPr lang="de-AT" dirty="0" smtClean="0">
                <a:ea typeface="DejaVu Sans" pitchFamily="32" charset="0"/>
                <a:cs typeface="DejaVu Sans" pitchFamily="32" charset="0"/>
              </a:rPr>
              <a:t> a user-</a:t>
            </a:r>
            <a:r>
              <a:rPr lang="de-AT" dirty="0" err="1" smtClean="0">
                <a:ea typeface="DejaVu Sans" pitchFamily="32" charset="0"/>
                <a:cs typeface="DejaVu Sans" pitchFamily="32" charset="0"/>
              </a:rPr>
              <a:t>given</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alpha</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value</a:t>
            </a:r>
            <a:r>
              <a:rPr lang="de-AT" dirty="0" smtClean="0">
                <a:ea typeface="DejaVu Sans" pitchFamily="32" charset="0"/>
                <a:cs typeface="DejaVu Sans" pitchFamily="32" charset="0"/>
              </a:rPr>
              <a:t> – </a:t>
            </a:r>
            <a:r>
              <a:rPr lang="de-AT" dirty="0" err="1" smtClean="0">
                <a:ea typeface="DejaVu Sans" pitchFamily="32" charset="0"/>
                <a:cs typeface="DejaVu Sans" pitchFamily="32" charset="0"/>
              </a:rPr>
              <a:t>can</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be</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brought</a:t>
            </a:r>
            <a:r>
              <a:rPr lang="de-AT" dirty="0" smtClean="0">
                <a:ea typeface="DejaVu Sans" pitchFamily="32" charset="0"/>
                <a:cs typeface="DejaVu Sans" pitchFamily="32" charset="0"/>
              </a:rPr>
              <a:t> back </a:t>
            </a:r>
            <a:r>
              <a:rPr lang="de-AT" dirty="0" err="1" smtClean="0">
                <a:ea typeface="DejaVu Sans" pitchFamily="32" charset="0"/>
                <a:cs typeface="DejaVu Sans" pitchFamily="32" charset="0"/>
              </a:rPr>
              <a:t>by</a:t>
            </a:r>
            <a:r>
              <a:rPr lang="de-AT" dirty="0" smtClean="0">
                <a:ea typeface="DejaVu Sans" pitchFamily="32" charset="0"/>
                <a:cs typeface="DejaVu Sans" pitchFamily="32" charset="0"/>
              </a:rPr>
              <a:t> a </a:t>
            </a:r>
            <a:r>
              <a:rPr lang="de-AT" dirty="0" err="1" smtClean="0">
                <a:ea typeface="DejaVu Sans" pitchFamily="32" charset="0"/>
                <a:cs typeface="DejaVu Sans" pitchFamily="32" charset="0"/>
              </a:rPr>
              <a:t>keyboard</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shortcut</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at</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any</a:t>
            </a:r>
            <a:r>
              <a:rPr lang="de-AT" dirty="0" smtClean="0">
                <a:ea typeface="DejaVu Sans" pitchFamily="32" charset="0"/>
                <a:cs typeface="DejaVu Sans" pitchFamily="32" charset="0"/>
              </a:rPr>
              <a:t> time</a:t>
            </a:r>
          </a:p>
          <a:p>
            <a:pPr>
              <a:spcBef>
                <a:spcPts val="450"/>
              </a:spcBef>
            </a:pPr>
            <a:r>
              <a:rPr lang="de-AT" dirty="0" smtClean="0">
                <a:ea typeface="DejaVu Sans" pitchFamily="32" charset="0"/>
                <a:cs typeface="DejaVu Sans" pitchFamily="32" charset="0"/>
              </a:rPr>
              <a:t>Can </a:t>
            </a:r>
            <a:r>
              <a:rPr lang="de-AT" dirty="0" err="1" smtClean="0">
                <a:ea typeface="DejaVu Sans" pitchFamily="32" charset="0"/>
                <a:cs typeface="DejaVu Sans" pitchFamily="32" charset="0"/>
              </a:rPr>
              <a:t>be</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switched</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completely</a:t>
            </a:r>
            <a:r>
              <a:rPr lang="de-AT" dirty="0" smtClean="0">
                <a:ea typeface="DejaVu Sans" pitchFamily="32" charset="0"/>
                <a:cs typeface="DejaVu Sans" pitchFamily="32" charset="0"/>
              </a:rPr>
              <a:t> off (</a:t>
            </a:r>
            <a:r>
              <a:rPr lang="de-AT" dirty="0" err="1" smtClean="0">
                <a:ea typeface="DejaVu Sans" pitchFamily="32" charset="0"/>
                <a:cs typeface="DejaVu Sans" pitchFamily="32" charset="0"/>
              </a:rPr>
              <a:t>and</a:t>
            </a:r>
            <a:r>
              <a:rPr lang="de-AT" dirty="0" smtClean="0">
                <a:ea typeface="DejaVu Sans" pitchFamily="32" charset="0"/>
                <a:cs typeface="DejaVu Sans" pitchFamily="32" charset="0"/>
              </a:rPr>
              <a:t> on </a:t>
            </a:r>
            <a:r>
              <a:rPr lang="de-AT" dirty="0" err="1" smtClean="0">
                <a:ea typeface="DejaVu Sans" pitchFamily="32" charset="0"/>
                <a:cs typeface="DejaVu Sans" pitchFamily="32" charset="0"/>
              </a:rPr>
              <a:t>again</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at</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any</a:t>
            </a:r>
            <a:r>
              <a:rPr lang="de-AT" dirty="0" smtClean="0">
                <a:ea typeface="DejaVu Sans" pitchFamily="32" charset="0"/>
                <a:cs typeface="DejaVu Sans" pitchFamily="32" charset="0"/>
              </a:rPr>
              <a:t> time </a:t>
            </a:r>
          </a:p>
          <a:p>
            <a:pPr>
              <a:spcBef>
                <a:spcPts val="450"/>
              </a:spcBef>
            </a:pPr>
            <a:endParaRPr lang="de-AT" dirty="0">
              <a:ea typeface="DejaVu Sans" pitchFamily="32" charset="0"/>
              <a:cs typeface="DejaVu Sans" pitchFamily="32" charset="0"/>
            </a:endParaRPr>
          </a:p>
        </p:txBody>
      </p:sp>
    </p:spTree>
    <p:extLst>
      <p:ext uri="{BB962C8B-B14F-4D97-AF65-F5344CB8AC3E}">
        <p14:creationId xmlns:p14="http://schemas.microsoft.com/office/powerpoint/2010/main" val="55955326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52932776-A559-4D06-8EAC-C5CC7F8AD0D8}" type="slidenum">
              <a:rPr lang="en-GB"/>
              <a:pPr/>
              <a:t>212</a:t>
            </a:fld>
            <a:endParaRPr lang="en-GB"/>
          </a:p>
        </p:txBody>
      </p:sp>
      <p:sp>
        <p:nvSpPr>
          <p:cNvPr id="84993" name="Text Box 1"/>
          <p:cNvSpPr txBox="1">
            <a:spLocks noChangeArrowheads="1"/>
          </p:cNvSpPr>
          <p:nvPr/>
        </p:nvSpPr>
        <p:spPr bwMode="auto">
          <a:xfrm>
            <a:off x="3884971" y="8683943"/>
            <a:ext cx="2971426" cy="4556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5pPr>
            <a:lvl6pPr marL="2514600" indent="-228600" defTabSz="457200" fontAlgn="base">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6pPr>
            <a:lvl7pPr marL="2971800" indent="-228600" defTabSz="457200" fontAlgn="base">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7pPr>
            <a:lvl8pPr marL="3429000" indent="-228600" defTabSz="457200" fontAlgn="base">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8pPr>
            <a:lvl9pPr marL="3886200" indent="-228600" defTabSz="457200" fontAlgn="base">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9pPr>
          </a:lstStyle>
          <a:p>
            <a:pPr algn="r">
              <a:lnSpc>
                <a:spcPct val="100000"/>
              </a:lnSpc>
            </a:pPr>
            <a:fld id="{9A0B9FC4-0C82-4D8E-B0CD-FD0EFC49D40E}" type="slidenum">
              <a:rPr lang="en-GB" sz="1200">
                <a:solidFill>
                  <a:srgbClr val="000000"/>
                </a:solidFill>
              </a:rPr>
              <a:pPr algn="r">
                <a:lnSpc>
                  <a:spcPct val="100000"/>
                </a:lnSpc>
              </a:pPr>
              <a:t>212</a:t>
            </a:fld>
            <a:endParaRPr lang="en-GB" sz="1200">
              <a:solidFill>
                <a:srgbClr val="000000"/>
              </a:solidFill>
            </a:endParaRPr>
          </a:p>
        </p:txBody>
      </p:sp>
      <p:sp>
        <p:nvSpPr>
          <p:cNvPr id="84994" name="Rectangle 2"/>
          <p:cNvSpPr txBox="1">
            <a:spLocks noGrp="1" noRot="1" noChangeAspect="1" noChangeArrowheads="1"/>
          </p:cNvSpPr>
          <p:nvPr>
            <p:ph type="sldImg"/>
          </p:nvPr>
        </p:nvSpPr>
        <p:spPr bwMode="auto">
          <a:xfrm>
            <a:off x="1143000" y="685800"/>
            <a:ext cx="4573588" cy="34305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5" name="Text Box 3"/>
          <p:cNvSpPr txBox="1">
            <a:spLocks noGrp="1" noChangeArrowheads="1"/>
          </p:cNvSpPr>
          <p:nvPr>
            <p:ph type="body" idx="1"/>
          </p:nvPr>
        </p:nvSpPr>
        <p:spPr bwMode="auto">
          <a:xfrm>
            <a:off x="685960" y="4068722"/>
            <a:ext cx="5487682" cy="458005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nchorCtr="1"/>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spcBef>
                <a:spcPts val="450"/>
              </a:spcBef>
            </a:pPr>
            <a:r>
              <a:rPr lang="de-AT" dirty="0" err="1">
                <a:ea typeface="DejaVu Sans" pitchFamily="32" charset="0"/>
                <a:cs typeface="DejaVu Sans" pitchFamily="32" charset="0"/>
              </a:rPr>
              <a:t>Applications</a:t>
            </a:r>
            <a:r>
              <a:rPr lang="de-AT" dirty="0">
                <a:ea typeface="DejaVu Sans" pitchFamily="32" charset="0"/>
                <a:cs typeface="DejaVu Sans" pitchFamily="32" charset="0"/>
              </a:rPr>
              <a:t> </a:t>
            </a:r>
            <a:r>
              <a:rPr lang="de-AT" dirty="0" err="1">
                <a:ea typeface="DejaVu Sans" pitchFamily="32" charset="0"/>
                <a:cs typeface="DejaVu Sans" pitchFamily="32" charset="0"/>
              </a:rPr>
              <a:t>using</a:t>
            </a:r>
            <a:r>
              <a:rPr lang="de-AT" dirty="0">
                <a:ea typeface="DejaVu Sans" pitchFamily="32" charset="0"/>
                <a:cs typeface="DejaVu Sans" pitchFamily="32" charset="0"/>
              </a:rPr>
              <a:t> </a:t>
            </a:r>
            <a:r>
              <a:rPr lang="de-AT" dirty="0" err="1">
                <a:ea typeface="DejaVu Sans" pitchFamily="32" charset="0"/>
                <a:cs typeface="DejaVu Sans" pitchFamily="32" charset="0"/>
              </a:rPr>
              <a:t>visual</a:t>
            </a:r>
            <a:r>
              <a:rPr lang="de-AT" dirty="0">
                <a:ea typeface="DejaVu Sans" pitchFamily="32" charset="0"/>
                <a:cs typeface="DejaVu Sans" pitchFamily="32" charset="0"/>
              </a:rPr>
              <a:t> links </a:t>
            </a:r>
            <a:r>
              <a:rPr lang="de-AT" dirty="0" err="1">
                <a:ea typeface="DejaVu Sans" pitchFamily="32" charset="0"/>
                <a:cs typeface="DejaVu Sans" pitchFamily="32" charset="0"/>
              </a:rPr>
              <a:t>have</a:t>
            </a:r>
            <a:r>
              <a:rPr lang="de-AT" dirty="0">
                <a:ea typeface="DejaVu Sans" pitchFamily="32" charset="0"/>
                <a:cs typeface="DejaVu Sans" pitchFamily="32" charset="0"/>
              </a:rPr>
              <a:t> </a:t>
            </a:r>
            <a:r>
              <a:rPr lang="de-AT" dirty="0" err="1">
                <a:ea typeface="DejaVu Sans" pitchFamily="32" charset="0"/>
                <a:cs typeface="DejaVu Sans" pitchFamily="32" charset="0"/>
              </a:rPr>
              <a:t>to</a:t>
            </a:r>
            <a:r>
              <a:rPr lang="de-AT" dirty="0">
                <a:ea typeface="DejaVu Sans" pitchFamily="32" charset="0"/>
                <a:cs typeface="DejaVu Sans" pitchFamily="32" charset="0"/>
              </a:rPr>
              <a:t> </a:t>
            </a:r>
            <a:r>
              <a:rPr lang="de-AT" dirty="0" err="1">
                <a:ea typeface="DejaVu Sans" pitchFamily="32" charset="0"/>
                <a:cs typeface="DejaVu Sans" pitchFamily="32" charset="0"/>
              </a:rPr>
              <a:t>use</a:t>
            </a:r>
            <a:r>
              <a:rPr lang="de-AT" dirty="0">
                <a:ea typeface="DejaVu Sans" pitchFamily="32" charset="0"/>
                <a:cs typeface="DejaVu Sans" pitchFamily="32" charset="0"/>
              </a:rPr>
              <a:t> </a:t>
            </a:r>
            <a:r>
              <a:rPr lang="de-AT" dirty="0" err="1">
                <a:ea typeface="DejaVu Sans" pitchFamily="32" charset="0"/>
                <a:cs typeface="DejaVu Sans" pitchFamily="32" charset="0"/>
              </a:rPr>
              <a:t>the</a:t>
            </a:r>
            <a:r>
              <a:rPr lang="de-AT" dirty="0">
                <a:ea typeface="DejaVu Sans" pitchFamily="32" charset="0"/>
                <a:cs typeface="DejaVu Sans" pitchFamily="32" charset="0"/>
              </a:rPr>
              <a:t> </a:t>
            </a:r>
            <a:r>
              <a:rPr lang="de-AT" dirty="0" err="1">
                <a:ea typeface="DejaVu Sans" pitchFamily="32" charset="0"/>
                <a:cs typeface="DejaVu Sans" pitchFamily="32" charset="0"/>
              </a:rPr>
              <a:t>visual</a:t>
            </a:r>
            <a:r>
              <a:rPr lang="de-AT" dirty="0">
                <a:ea typeface="DejaVu Sans" pitchFamily="32" charset="0"/>
                <a:cs typeface="DejaVu Sans" pitchFamily="32" charset="0"/>
              </a:rPr>
              <a:t> links </a:t>
            </a:r>
            <a:r>
              <a:rPr lang="de-AT" dirty="0" err="1">
                <a:ea typeface="DejaVu Sans" pitchFamily="32" charset="0"/>
                <a:cs typeface="DejaVu Sans" pitchFamily="32" charset="0"/>
              </a:rPr>
              <a:t>software</a:t>
            </a:r>
            <a:r>
              <a:rPr lang="de-AT" dirty="0">
                <a:ea typeface="DejaVu Sans" pitchFamily="32" charset="0"/>
                <a:cs typeface="DejaVu Sans" pitchFamily="32" charset="0"/>
              </a:rPr>
              <a:t> API</a:t>
            </a:r>
          </a:p>
          <a:p>
            <a:pPr>
              <a:spcBef>
                <a:spcPts val="450"/>
              </a:spcBef>
            </a:pPr>
            <a:r>
              <a:rPr lang="de-AT" dirty="0">
                <a:ea typeface="DejaVu Sans" pitchFamily="32" charset="0"/>
                <a:cs typeface="DejaVu Sans" pitchFamily="32" charset="0"/>
              </a:rPr>
              <a:t> - </a:t>
            </a:r>
            <a:r>
              <a:rPr lang="de-AT" dirty="0" err="1">
                <a:ea typeface="DejaVu Sans" pitchFamily="32" charset="0"/>
                <a:cs typeface="DejaVu Sans" pitchFamily="32" charset="0"/>
              </a:rPr>
              <a:t>they</a:t>
            </a:r>
            <a:r>
              <a:rPr lang="de-AT" dirty="0">
                <a:ea typeface="DejaVu Sans" pitchFamily="32" charset="0"/>
                <a:cs typeface="DejaVu Sans" pitchFamily="32" charset="0"/>
              </a:rPr>
              <a:t> </a:t>
            </a:r>
            <a:r>
              <a:rPr lang="de-AT" dirty="0" err="1">
                <a:ea typeface="DejaVu Sans" pitchFamily="32" charset="0"/>
                <a:cs typeface="DejaVu Sans" pitchFamily="32" charset="0"/>
              </a:rPr>
              <a:t>have</a:t>
            </a:r>
            <a:r>
              <a:rPr lang="de-AT" dirty="0">
                <a:ea typeface="DejaVu Sans" pitchFamily="32" charset="0"/>
                <a:cs typeface="DejaVu Sans" pitchFamily="32" charset="0"/>
              </a:rPr>
              <a:t> </a:t>
            </a:r>
            <a:r>
              <a:rPr lang="de-AT" dirty="0" err="1">
                <a:ea typeface="DejaVu Sans" pitchFamily="32" charset="0"/>
                <a:cs typeface="DejaVu Sans" pitchFamily="32" charset="0"/>
              </a:rPr>
              <a:t>to</a:t>
            </a:r>
            <a:r>
              <a:rPr lang="de-AT" dirty="0">
                <a:ea typeface="DejaVu Sans" pitchFamily="32" charset="0"/>
                <a:cs typeface="DejaVu Sans" pitchFamily="32" charset="0"/>
              </a:rPr>
              <a:t> </a:t>
            </a:r>
            <a:r>
              <a:rPr lang="de-AT" dirty="0" err="1">
                <a:ea typeface="DejaVu Sans" pitchFamily="32" charset="0"/>
                <a:cs typeface="DejaVu Sans" pitchFamily="32" charset="0"/>
              </a:rPr>
              <a:t>register</a:t>
            </a:r>
            <a:r>
              <a:rPr lang="de-AT" dirty="0">
                <a:ea typeface="DejaVu Sans" pitchFamily="32" charset="0"/>
                <a:cs typeface="DejaVu Sans" pitchFamily="32" charset="0"/>
              </a:rPr>
              <a:t> </a:t>
            </a:r>
            <a:r>
              <a:rPr lang="de-AT" dirty="0" err="1">
                <a:ea typeface="DejaVu Sans" pitchFamily="32" charset="0"/>
                <a:cs typeface="DejaVu Sans" pitchFamily="32" charset="0"/>
              </a:rPr>
              <a:t>and</a:t>
            </a:r>
            <a:r>
              <a:rPr lang="de-AT" dirty="0">
                <a:ea typeface="DejaVu Sans" pitchFamily="32" charset="0"/>
                <a:cs typeface="DejaVu Sans" pitchFamily="32" charset="0"/>
              </a:rPr>
              <a:t> </a:t>
            </a:r>
            <a:r>
              <a:rPr lang="de-AT" dirty="0" err="1">
                <a:ea typeface="DejaVu Sans" pitchFamily="32" charset="0"/>
                <a:cs typeface="DejaVu Sans" pitchFamily="32" charset="0"/>
              </a:rPr>
              <a:t>report</a:t>
            </a:r>
            <a:r>
              <a:rPr lang="de-AT" dirty="0">
                <a:ea typeface="DejaVu Sans" pitchFamily="32" charset="0"/>
                <a:cs typeface="DejaVu Sans" pitchFamily="32" charset="0"/>
              </a:rPr>
              <a:t> </a:t>
            </a:r>
            <a:r>
              <a:rPr lang="de-AT" dirty="0" err="1">
                <a:ea typeface="DejaVu Sans" pitchFamily="32" charset="0"/>
                <a:cs typeface="DejaVu Sans" pitchFamily="32" charset="0"/>
              </a:rPr>
              <a:t>the</a:t>
            </a:r>
            <a:r>
              <a:rPr lang="de-AT" dirty="0">
                <a:ea typeface="DejaVu Sans" pitchFamily="32" charset="0"/>
                <a:cs typeface="DejaVu Sans" pitchFamily="32" charset="0"/>
              </a:rPr>
              <a:t> </a:t>
            </a:r>
            <a:r>
              <a:rPr lang="de-AT" dirty="0" err="1">
                <a:ea typeface="DejaVu Sans" pitchFamily="32" charset="0"/>
                <a:cs typeface="DejaVu Sans" pitchFamily="32" charset="0"/>
              </a:rPr>
              <a:t>visible</a:t>
            </a:r>
            <a:r>
              <a:rPr lang="de-AT" dirty="0">
                <a:ea typeface="DejaVu Sans" pitchFamily="32" charset="0"/>
                <a:cs typeface="DejaVu Sans" pitchFamily="32" charset="0"/>
              </a:rPr>
              <a:t> </a:t>
            </a:r>
            <a:r>
              <a:rPr lang="de-AT" dirty="0" err="1">
                <a:ea typeface="DejaVu Sans" pitchFamily="32" charset="0"/>
                <a:cs typeface="DejaVu Sans" pitchFamily="32" charset="0"/>
              </a:rPr>
              <a:t>window</a:t>
            </a:r>
            <a:r>
              <a:rPr lang="de-AT" dirty="0">
                <a:ea typeface="DejaVu Sans" pitchFamily="32" charset="0"/>
                <a:cs typeface="DejaVu Sans" pitchFamily="32" charset="0"/>
              </a:rPr>
              <a:t> </a:t>
            </a:r>
            <a:r>
              <a:rPr lang="de-AT" dirty="0" err="1">
                <a:ea typeface="DejaVu Sans" pitchFamily="32" charset="0"/>
                <a:cs typeface="DejaVu Sans" pitchFamily="32" charset="0"/>
              </a:rPr>
              <a:t>region</a:t>
            </a:r>
            <a:r>
              <a:rPr lang="de-AT" dirty="0">
                <a:ea typeface="DejaVu Sans" pitchFamily="32" charset="0"/>
                <a:cs typeface="DejaVu Sans" pitchFamily="32" charset="0"/>
              </a:rPr>
              <a:t> </a:t>
            </a:r>
          </a:p>
          <a:p>
            <a:pPr>
              <a:spcBef>
                <a:spcPts val="450"/>
              </a:spcBef>
            </a:pPr>
            <a:r>
              <a:rPr lang="de-AT" dirty="0">
                <a:ea typeface="DejaVu Sans" pitchFamily="32" charset="0"/>
                <a:cs typeface="DejaVu Sans" pitchFamily="32" charset="0"/>
              </a:rPr>
              <a:t> - </a:t>
            </a:r>
            <a:r>
              <a:rPr lang="de-AT" dirty="0" err="1">
                <a:ea typeface="DejaVu Sans" pitchFamily="32" charset="0"/>
                <a:cs typeface="DejaVu Sans" pitchFamily="32" charset="0"/>
              </a:rPr>
              <a:t>they</a:t>
            </a:r>
            <a:r>
              <a:rPr lang="de-AT" dirty="0">
                <a:ea typeface="DejaVu Sans" pitchFamily="32" charset="0"/>
                <a:cs typeface="DejaVu Sans" pitchFamily="32" charset="0"/>
              </a:rPr>
              <a:t> </a:t>
            </a:r>
            <a:r>
              <a:rPr lang="de-AT" dirty="0" err="1">
                <a:ea typeface="DejaVu Sans" pitchFamily="32" charset="0"/>
                <a:cs typeface="DejaVu Sans" pitchFamily="32" charset="0"/>
              </a:rPr>
              <a:t>have</a:t>
            </a:r>
            <a:r>
              <a:rPr lang="de-AT" dirty="0">
                <a:ea typeface="DejaVu Sans" pitchFamily="32" charset="0"/>
                <a:cs typeface="DejaVu Sans" pitchFamily="32" charset="0"/>
              </a:rPr>
              <a:t> </a:t>
            </a:r>
            <a:r>
              <a:rPr lang="de-AT" dirty="0" err="1">
                <a:ea typeface="DejaVu Sans" pitchFamily="32" charset="0"/>
                <a:cs typeface="DejaVu Sans" pitchFamily="32" charset="0"/>
              </a:rPr>
              <a:t>to</a:t>
            </a:r>
            <a:r>
              <a:rPr lang="de-AT" dirty="0">
                <a:ea typeface="DejaVu Sans" pitchFamily="32" charset="0"/>
                <a:cs typeface="DejaVu Sans" pitchFamily="32" charset="0"/>
              </a:rPr>
              <a:t> </a:t>
            </a:r>
            <a:r>
              <a:rPr lang="de-AT" dirty="0" err="1">
                <a:ea typeface="DejaVu Sans" pitchFamily="32" charset="0"/>
                <a:cs typeface="DejaVu Sans" pitchFamily="32" charset="0"/>
              </a:rPr>
              <a:t>provide</a:t>
            </a:r>
            <a:r>
              <a:rPr lang="de-AT" dirty="0">
                <a:ea typeface="DejaVu Sans" pitchFamily="32" charset="0"/>
                <a:cs typeface="DejaVu Sans" pitchFamily="32" charset="0"/>
              </a:rPr>
              <a:t> a </a:t>
            </a:r>
            <a:r>
              <a:rPr lang="de-AT" dirty="0" err="1">
                <a:ea typeface="DejaVu Sans" pitchFamily="32" charset="0"/>
                <a:cs typeface="DejaVu Sans" pitchFamily="32" charset="0"/>
              </a:rPr>
              <a:t>user</a:t>
            </a:r>
            <a:r>
              <a:rPr lang="de-AT" dirty="0">
                <a:ea typeface="DejaVu Sans" pitchFamily="32" charset="0"/>
                <a:cs typeface="DejaVu Sans" pitchFamily="32" charset="0"/>
              </a:rPr>
              <a:t> </a:t>
            </a:r>
            <a:r>
              <a:rPr lang="de-AT" dirty="0" err="1">
                <a:ea typeface="DejaVu Sans" pitchFamily="32" charset="0"/>
                <a:cs typeface="DejaVu Sans" pitchFamily="32" charset="0"/>
              </a:rPr>
              <a:t>interface</a:t>
            </a:r>
            <a:r>
              <a:rPr lang="de-AT" dirty="0">
                <a:ea typeface="DejaVu Sans" pitchFamily="32" charset="0"/>
                <a:cs typeface="DejaVu Sans" pitchFamily="32" charset="0"/>
              </a:rPr>
              <a:t> </a:t>
            </a:r>
            <a:r>
              <a:rPr lang="de-AT" dirty="0" err="1">
                <a:ea typeface="DejaVu Sans" pitchFamily="32" charset="0"/>
                <a:cs typeface="DejaVu Sans" pitchFamily="32" charset="0"/>
              </a:rPr>
              <a:t>to</a:t>
            </a:r>
            <a:r>
              <a:rPr lang="de-AT" dirty="0">
                <a:ea typeface="DejaVu Sans" pitchFamily="32" charset="0"/>
                <a:cs typeface="DejaVu Sans" pitchFamily="32" charset="0"/>
              </a:rPr>
              <a:t> </a:t>
            </a:r>
            <a:r>
              <a:rPr lang="de-AT" dirty="0" err="1">
                <a:ea typeface="DejaVu Sans" pitchFamily="32" charset="0"/>
                <a:cs typeface="DejaVu Sans" pitchFamily="32" charset="0"/>
              </a:rPr>
              <a:t>trigger</a:t>
            </a:r>
            <a:r>
              <a:rPr lang="de-AT" dirty="0">
                <a:ea typeface="DejaVu Sans" pitchFamily="32" charset="0"/>
                <a:cs typeface="DejaVu Sans" pitchFamily="32" charset="0"/>
              </a:rPr>
              <a:t> </a:t>
            </a:r>
            <a:r>
              <a:rPr lang="de-AT" dirty="0" err="1">
                <a:ea typeface="DejaVu Sans" pitchFamily="32" charset="0"/>
                <a:cs typeface="DejaVu Sans" pitchFamily="32" charset="0"/>
              </a:rPr>
              <a:t>selections</a:t>
            </a:r>
            <a:r>
              <a:rPr lang="de-AT" dirty="0">
                <a:ea typeface="DejaVu Sans" pitchFamily="32" charset="0"/>
                <a:cs typeface="DejaVu Sans" pitchFamily="32" charset="0"/>
              </a:rPr>
              <a:t> </a:t>
            </a:r>
          </a:p>
          <a:p>
            <a:pPr>
              <a:spcBef>
                <a:spcPts val="450"/>
              </a:spcBef>
            </a:pPr>
            <a:r>
              <a:rPr lang="de-AT" dirty="0">
                <a:ea typeface="DejaVu Sans" pitchFamily="32" charset="0"/>
                <a:cs typeface="DejaVu Sans" pitchFamily="32" charset="0"/>
              </a:rPr>
              <a:t> - </a:t>
            </a:r>
            <a:r>
              <a:rPr lang="de-AT" dirty="0" err="1">
                <a:ea typeface="DejaVu Sans" pitchFamily="32" charset="0"/>
                <a:cs typeface="DejaVu Sans" pitchFamily="32" charset="0"/>
              </a:rPr>
              <a:t>process</a:t>
            </a:r>
            <a:r>
              <a:rPr lang="de-AT" dirty="0">
                <a:ea typeface="DejaVu Sans" pitchFamily="32" charset="0"/>
                <a:cs typeface="DejaVu Sans" pitchFamily="32" charset="0"/>
              </a:rPr>
              <a:t> </a:t>
            </a:r>
            <a:r>
              <a:rPr lang="de-AT" dirty="0" err="1">
                <a:ea typeface="DejaVu Sans" pitchFamily="32" charset="0"/>
                <a:cs typeface="DejaVu Sans" pitchFamily="32" charset="0"/>
              </a:rPr>
              <a:t>incoming</a:t>
            </a:r>
            <a:r>
              <a:rPr lang="de-AT" dirty="0">
                <a:ea typeface="DejaVu Sans" pitchFamily="32" charset="0"/>
                <a:cs typeface="DejaVu Sans" pitchFamily="32" charset="0"/>
              </a:rPr>
              <a:t> </a:t>
            </a:r>
            <a:r>
              <a:rPr lang="de-AT" dirty="0" err="1">
                <a:ea typeface="DejaVu Sans" pitchFamily="32" charset="0"/>
                <a:cs typeface="DejaVu Sans" pitchFamily="32" charset="0"/>
              </a:rPr>
              <a:t>selection</a:t>
            </a:r>
            <a:r>
              <a:rPr lang="de-AT" dirty="0">
                <a:ea typeface="DejaVu Sans" pitchFamily="32" charset="0"/>
                <a:cs typeface="DejaVu Sans" pitchFamily="32" charset="0"/>
              </a:rPr>
              <a:t> IDs </a:t>
            </a:r>
            <a:r>
              <a:rPr lang="de-AT" dirty="0" err="1">
                <a:ea typeface="DejaVu Sans" pitchFamily="32" charset="0"/>
                <a:cs typeface="DejaVu Sans" pitchFamily="32" charset="0"/>
              </a:rPr>
              <a:t>and</a:t>
            </a:r>
            <a:r>
              <a:rPr lang="de-AT" dirty="0">
                <a:ea typeface="DejaVu Sans" pitchFamily="32" charset="0"/>
                <a:cs typeface="DejaVu Sans" pitchFamily="32" charset="0"/>
              </a:rPr>
              <a:t> </a:t>
            </a:r>
            <a:r>
              <a:rPr lang="de-AT" dirty="0" err="1">
                <a:ea typeface="DejaVu Sans" pitchFamily="32" charset="0"/>
                <a:cs typeface="DejaVu Sans" pitchFamily="32" charset="0"/>
              </a:rPr>
              <a:t>map</a:t>
            </a:r>
            <a:r>
              <a:rPr lang="de-AT" dirty="0">
                <a:ea typeface="DejaVu Sans" pitchFamily="32" charset="0"/>
                <a:cs typeface="DejaVu Sans" pitchFamily="32" charset="0"/>
              </a:rPr>
              <a:t> </a:t>
            </a:r>
            <a:r>
              <a:rPr lang="de-AT" dirty="0" err="1">
                <a:ea typeface="DejaVu Sans" pitchFamily="32" charset="0"/>
                <a:cs typeface="DejaVu Sans" pitchFamily="32" charset="0"/>
              </a:rPr>
              <a:t>them</a:t>
            </a:r>
            <a:r>
              <a:rPr lang="de-AT" dirty="0">
                <a:ea typeface="DejaVu Sans" pitchFamily="32" charset="0"/>
                <a:cs typeface="DejaVu Sans" pitchFamily="32" charset="0"/>
              </a:rPr>
              <a:t> </a:t>
            </a:r>
            <a:r>
              <a:rPr lang="de-AT" dirty="0" err="1">
                <a:ea typeface="DejaVu Sans" pitchFamily="32" charset="0"/>
                <a:cs typeface="DejaVu Sans" pitchFamily="32" charset="0"/>
              </a:rPr>
              <a:t>to</a:t>
            </a:r>
            <a:r>
              <a:rPr lang="de-AT" dirty="0">
                <a:ea typeface="DejaVu Sans" pitchFamily="32" charset="0"/>
                <a:cs typeface="DejaVu Sans" pitchFamily="32" charset="0"/>
              </a:rPr>
              <a:t> </a:t>
            </a:r>
            <a:r>
              <a:rPr lang="de-AT" dirty="0" err="1">
                <a:ea typeface="DejaVu Sans" pitchFamily="32" charset="0"/>
                <a:cs typeface="DejaVu Sans" pitchFamily="32" charset="0"/>
              </a:rPr>
              <a:t>regions</a:t>
            </a:r>
            <a:r>
              <a:rPr lang="de-AT" dirty="0">
                <a:ea typeface="DejaVu Sans" pitchFamily="32" charset="0"/>
                <a:cs typeface="DejaVu Sans" pitchFamily="32" charset="0"/>
              </a:rPr>
              <a:t> </a:t>
            </a:r>
            <a:r>
              <a:rPr lang="de-AT" dirty="0" err="1">
                <a:ea typeface="DejaVu Sans" pitchFamily="32" charset="0"/>
                <a:cs typeface="DejaVu Sans" pitchFamily="32" charset="0"/>
              </a:rPr>
              <a:t>within</a:t>
            </a:r>
            <a:r>
              <a:rPr lang="de-AT" dirty="0">
                <a:ea typeface="DejaVu Sans" pitchFamily="32" charset="0"/>
                <a:cs typeface="DejaVu Sans" pitchFamily="32" charset="0"/>
              </a:rPr>
              <a:t> </a:t>
            </a:r>
            <a:r>
              <a:rPr lang="de-AT" dirty="0" err="1">
                <a:ea typeface="DejaVu Sans" pitchFamily="32" charset="0"/>
                <a:cs typeface="DejaVu Sans" pitchFamily="32" charset="0"/>
              </a:rPr>
              <a:t>the</a:t>
            </a:r>
            <a:r>
              <a:rPr lang="de-AT" dirty="0">
                <a:ea typeface="DejaVu Sans" pitchFamily="32" charset="0"/>
                <a:cs typeface="DejaVu Sans" pitchFamily="32" charset="0"/>
              </a:rPr>
              <a:t> </a:t>
            </a:r>
            <a:r>
              <a:rPr lang="de-AT" dirty="0" err="1">
                <a:ea typeface="DejaVu Sans" pitchFamily="32" charset="0"/>
                <a:cs typeface="DejaVu Sans" pitchFamily="32" charset="0"/>
              </a:rPr>
              <a:t>application</a:t>
            </a:r>
            <a:r>
              <a:rPr lang="de-AT" dirty="0">
                <a:ea typeface="DejaVu Sans" pitchFamily="32" charset="0"/>
                <a:cs typeface="DejaVu Sans" pitchFamily="32" charset="0"/>
              </a:rPr>
              <a:t> </a:t>
            </a:r>
            <a:r>
              <a:rPr lang="de-AT" dirty="0" err="1">
                <a:ea typeface="DejaVu Sans" pitchFamily="32" charset="0"/>
                <a:cs typeface="DejaVu Sans" pitchFamily="32" charset="0"/>
              </a:rPr>
              <a:t>window</a:t>
            </a:r>
            <a:r>
              <a:rPr lang="de-AT" dirty="0">
                <a:ea typeface="DejaVu Sans" pitchFamily="32" charset="0"/>
                <a:cs typeface="DejaVu Sans" pitchFamily="32" charset="0"/>
              </a:rPr>
              <a:t> (</a:t>
            </a:r>
            <a:r>
              <a:rPr lang="de-AT" dirty="0" err="1">
                <a:ea typeface="DejaVu Sans" pitchFamily="32" charset="0"/>
                <a:cs typeface="DejaVu Sans" pitchFamily="32" charset="0"/>
              </a:rPr>
              <a:t>and</a:t>
            </a:r>
            <a:r>
              <a:rPr lang="de-AT" dirty="0">
                <a:ea typeface="DejaVu Sans" pitchFamily="32" charset="0"/>
                <a:cs typeface="DejaVu Sans" pitchFamily="32" charset="0"/>
              </a:rPr>
              <a:t> </a:t>
            </a:r>
            <a:r>
              <a:rPr lang="de-AT" dirty="0" err="1">
                <a:ea typeface="DejaVu Sans" pitchFamily="32" charset="0"/>
                <a:cs typeface="DejaVu Sans" pitchFamily="32" charset="0"/>
              </a:rPr>
              <a:t>report</a:t>
            </a:r>
            <a:r>
              <a:rPr lang="de-AT" dirty="0">
                <a:ea typeface="DejaVu Sans" pitchFamily="32" charset="0"/>
                <a:cs typeface="DejaVu Sans" pitchFamily="32" charset="0"/>
              </a:rPr>
              <a:t> </a:t>
            </a:r>
            <a:r>
              <a:rPr lang="de-AT" dirty="0" err="1">
                <a:ea typeface="DejaVu Sans" pitchFamily="32" charset="0"/>
                <a:cs typeface="DejaVu Sans" pitchFamily="32" charset="0"/>
              </a:rPr>
              <a:t>these</a:t>
            </a:r>
            <a:r>
              <a:rPr lang="de-AT" dirty="0">
                <a:ea typeface="DejaVu Sans" pitchFamily="32" charset="0"/>
                <a:cs typeface="DejaVu Sans" pitchFamily="32" charset="0"/>
              </a:rPr>
              <a:t> </a:t>
            </a:r>
            <a:r>
              <a:rPr lang="de-AT" dirty="0" err="1">
                <a:ea typeface="DejaVu Sans" pitchFamily="32" charset="0"/>
                <a:cs typeface="DejaVu Sans" pitchFamily="32" charset="0"/>
              </a:rPr>
              <a:t>regions</a:t>
            </a:r>
            <a:r>
              <a:rPr lang="de-AT" dirty="0">
                <a:ea typeface="DejaVu Sans" pitchFamily="32" charset="0"/>
                <a:cs typeface="DejaVu Sans" pitchFamily="32" charset="0"/>
              </a:rPr>
              <a:t> </a:t>
            </a:r>
            <a:r>
              <a:rPr lang="de-AT" dirty="0" err="1">
                <a:ea typeface="DejaVu Sans" pitchFamily="32" charset="0"/>
                <a:cs typeface="DejaVu Sans" pitchFamily="32" charset="0"/>
              </a:rPr>
              <a:t>as</a:t>
            </a:r>
            <a:r>
              <a:rPr lang="de-AT" dirty="0">
                <a:ea typeface="DejaVu Sans" pitchFamily="32" charset="0"/>
                <a:cs typeface="DejaVu Sans" pitchFamily="32" charset="0"/>
              </a:rPr>
              <a:t> a </a:t>
            </a:r>
            <a:r>
              <a:rPr lang="de-AT" dirty="0" err="1">
                <a:ea typeface="DejaVu Sans" pitchFamily="32" charset="0"/>
                <a:cs typeface="DejaVu Sans" pitchFamily="32" charset="0"/>
              </a:rPr>
              <a:t>response</a:t>
            </a:r>
            <a:r>
              <a:rPr lang="de-AT" dirty="0">
                <a:ea typeface="DejaVu Sans" pitchFamily="32" charset="0"/>
                <a:cs typeface="DejaVu Sans" pitchFamily="32" charset="0"/>
              </a:rPr>
              <a:t> </a:t>
            </a:r>
            <a:r>
              <a:rPr lang="de-AT" dirty="0" err="1">
                <a:ea typeface="DejaVu Sans" pitchFamily="32" charset="0"/>
                <a:cs typeface="DejaVu Sans" pitchFamily="32" charset="0"/>
              </a:rPr>
              <a:t>to</a:t>
            </a:r>
            <a:r>
              <a:rPr lang="de-AT" dirty="0">
                <a:ea typeface="DejaVu Sans" pitchFamily="32" charset="0"/>
                <a:cs typeface="DejaVu Sans" pitchFamily="32" charset="0"/>
              </a:rPr>
              <a:t> </a:t>
            </a:r>
            <a:r>
              <a:rPr lang="de-AT" dirty="0" err="1">
                <a:ea typeface="DejaVu Sans" pitchFamily="32" charset="0"/>
                <a:cs typeface="DejaVu Sans" pitchFamily="32" charset="0"/>
              </a:rPr>
              <a:t>the</a:t>
            </a:r>
            <a:r>
              <a:rPr lang="de-AT" dirty="0">
                <a:ea typeface="DejaVu Sans" pitchFamily="32" charset="0"/>
                <a:cs typeface="DejaVu Sans" pitchFamily="32" charset="0"/>
              </a:rPr>
              <a:t> </a:t>
            </a:r>
            <a:r>
              <a:rPr lang="de-AT" dirty="0" err="1">
                <a:ea typeface="DejaVu Sans" pitchFamily="32" charset="0"/>
                <a:cs typeface="DejaVu Sans" pitchFamily="32" charset="0"/>
              </a:rPr>
              <a:t>requst</a:t>
            </a:r>
            <a:r>
              <a:rPr lang="de-AT" dirty="0">
                <a:ea typeface="DejaVu Sans" pitchFamily="32" charset="0"/>
                <a:cs typeface="DejaVu Sans" pitchFamily="32" charset="0"/>
              </a:rPr>
              <a:t>) </a:t>
            </a:r>
          </a:p>
          <a:p>
            <a:pPr>
              <a:spcBef>
                <a:spcPts val="450"/>
              </a:spcBef>
            </a:pPr>
            <a:r>
              <a:rPr lang="de-AT" dirty="0">
                <a:ea typeface="DejaVu Sans" pitchFamily="32" charset="0"/>
                <a:cs typeface="DejaVu Sans" pitchFamily="32" charset="0"/>
              </a:rPr>
              <a:t> - </a:t>
            </a:r>
            <a:r>
              <a:rPr lang="de-AT" dirty="0" err="1">
                <a:ea typeface="DejaVu Sans" pitchFamily="32" charset="0"/>
                <a:cs typeface="DejaVu Sans" pitchFamily="32" charset="0"/>
              </a:rPr>
              <a:t>report</a:t>
            </a:r>
            <a:r>
              <a:rPr lang="de-AT" dirty="0">
                <a:ea typeface="DejaVu Sans" pitchFamily="32" charset="0"/>
                <a:cs typeface="DejaVu Sans" pitchFamily="32" charset="0"/>
              </a:rPr>
              <a:t> </a:t>
            </a:r>
            <a:r>
              <a:rPr lang="de-AT" dirty="0" err="1">
                <a:ea typeface="DejaVu Sans" pitchFamily="32" charset="0"/>
                <a:cs typeface="DejaVu Sans" pitchFamily="32" charset="0"/>
              </a:rPr>
              <a:t>changes</a:t>
            </a:r>
            <a:r>
              <a:rPr lang="de-AT" dirty="0">
                <a:ea typeface="DejaVu Sans" pitchFamily="32" charset="0"/>
                <a:cs typeface="DejaVu Sans" pitchFamily="32" charset="0"/>
              </a:rPr>
              <a:t> in </a:t>
            </a:r>
            <a:r>
              <a:rPr lang="de-AT" dirty="0" err="1">
                <a:ea typeface="DejaVu Sans" pitchFamily="32" charset="0"/>
                <a:cs typeface="DejaVu Sans" pitchFamily="32" charset="0"/>
              </a:rPr>
              <a:t>window</a:t>
            </a:r>
            <a:r>
              <a:rPr lang="de-AT" dirty="0">
                <a:ea typeface="DejaVu Sans" pitchFamily="32" charset="0"/>
                <a:cs typeface="DejaVu Sans" pitchFamily="32" charset="0"/>
              </a:rPr>
              <a:t> </a:t>
            </a:r>
            <a:r>
              <a:rPr lang="de-AT" dirty="0" err="1">
                <a:ea typeface="DejaVu Sans" pitchFamily="32" charset="0"/>
                <a:cs typeface="DejaVu Sans" pitchFamily="32" charset="0"/>
              </a:rPr>
              <a:t>content</a:t>
            </a:r>
            <a:r>
              <a:rPr lang="de-AT" dirty="0">
                <a:ea typeface="DejaVu Sans" pitchFamily="32" charset="0"/>
                <a:cs typeface="DejaVu Sans" pitchFamily="32" charset="0"/>
              </a:rPr>
              <a:t> (e.g. </a:t>
            </a:r>
            <a:r>
              <a:rPr lang="de-AT" dirty="0" err="1">
                <a:ea typeface="DejaVu Sans" pitchFamily="32" charset="0"/>
                <a:cs typeface="DejaVu Sans" pitchFamily="32" charset="0"/>
              </a:rPr>
              <a:t>If</a:t>
            </a:r>
            <a:r>
              <a:rPr lang="de-AT" dirty="0">
                <a:ea typeface="DejaVu Sans" pitchFamily="32" charset="0"/>
                <a:cs typeface="DejaVu Sans" pitchFamily="32" charset="0"/>
              </a:rPr>
              <a:t> </a:t>
            </a:r>
            <a:r>
              <a:rPr lang="de-AT" dirty="0" err="1">
                <a:ea typeface="DejaVu Sans" pitchFamily="32" charset="0"/>
                <a:cs typeface="DejaVu Sans" pitchFamily="32" charset="0"/>
              </a:rPr>
              <a:t>the</a:t>
            </a:r>
            <a:r>
              <a:rPr lang="de-AT" dirty="0">
                <a:ea typeface="DejaVu Sans" pitchFamily="32" charset="0"/>
                <a:cs typeface="DejaVu Sans" pitchFamily="32" charset="0"/>
              </a:rPr>
              <a:t> </a:t>
            </a:r>
            <a:r>
              <a:rPr lang="de-AT" dirty="0" err="1">
                <a:ea typeface="DejaVu Sans" pitchFamily="32" charset="0"/>
                <a:cs typeface="DejaVu Sans" pitchFamily="32" charset="0"/>
              </a:rPr>
              <a:t>content</a:t>
            </a:r>
            <a:r>
              <a:rPr lang="de-AT" dirty="0">
                <a:ea typeface="DejaVu Sans" pitchFamily="32" charset="0"/>
                <a:cs typeface="DejaVu Sans" pitchFamily="32" charset="0"/>
              </a:rPr>
              <a:t> </a:t>
            </a:r>
            <a:r>
              <a:rPr lang="de-AT" dirty="0" err="1">
                <a:ea typeface="DejaVu Sans" pitchFamily="32" charset="0"/>
                <a:cs typeface="DejaVu Sans" pitchFamily="32" charset="0"/>
              </a:rPr>
              <a:t>is</a:t>
            </a:r>
            <a:r>
              <a:rPr lang="de-AT" dirty="0">
                <a:ea typeface="DejaVu Sans" pitchFamily="32" charset="0"/>
                <a:cs typeface="DejaVu Sans" pitchFamily="32" charset="0"/>
              </a:rPr>
              <a:t> </a:t>
            </a:r>
            <a:r>
              <a:rPr lang="de-AT" dirty="0" err="1">
                <a:ea typeface="DejaVu Sans" pitchFamily="32" charset="0"/>
                <a:cs typeface="DejaVu Sans" pitchFamily="32" charset="0"/>
              </a:rPr>
              <a:t>scrolled</a:t>
            </a:r>
            <a:r>
              <a:rPr lang="de-AT" dirty="0">
                <a:ea typeface="DejaVu Sans" pitchFamily="32" charset="0"/>
                <a:cs typeface="DejaVu Sans" pitchFamily="32" charset="0"/>
              </a:rPr>
              <a:t>) so </a:t>
            </a:r>
            <a:r>
              <a:rPr lang="de-AT" dirty="0" err="1">
                <a:ea typeface="DejaVu Sans" pitchFamily="32" charset="0"/>
                <a:cs typeface="DejaVu Sans" pitchFamily="32" charset="0"/>
              </a:rPr>
              <a:t>visual</a:t>
            </a:r>
            <a:r>
              <a:rPr lang="de-AT" dirty="0">
                <a:ea typeface="DejaVu Sans" pitchFamily="32" charset="0"/>
                <a:cs typeface="DejaVu Sans" pitchFamily="32" charset="0"/>
              </a:rPr>
              <a:t> links </a:t>
            </a:r>
            <a:r>
              <a:rPr lang="de-AT" dirty="0" err="1">
                <a:ea typeface="DejaVu Sans" pitchFamily="32" charset="0"/>
                <a:cs typeface="DejaVu Sans" pitchFamily="32" charset="0"/>
              </a:rPr>
              <a:t>can</a:t>
            </a:r>
            <a:r>
              <a:rPr lang="de-AT" dirty="0">
                <a:ea typeface="DejaVu Sans" pitchFamily="32" charset="0"/>
                <a:cs typeface="DejaVu Sans" pitchFamily="32" charset="0"/>
              </a:rPr>
              <a:t> </a:t>
            </a:r>
            <a:r>
              <a:rPr lang="de-AT" dirty="0" err="1">
                <a:ea typeface="DejaVu Sans" pitchFamily="32" charset="0"/>
                <a:cs typeface="DejaVu Sans" pitchFamily="32" charset="0"/>
              </a:rPr>
              <a:t>be</a:t>
            </a:r>
            <a:r>
              <a:rPr lang="de-AT" dirty="0">
                <a:ea typeface="DejaVu Sans" pitchFamily="32" charset="0"/>
                <a:cs typeface="DejaVu Sans" pitchFamily="32" charset="0"/>
              </a:rPr>
              <a:t> </a:t>
            </a:r>
            <a:r>
              <a:rPr lang="de-AT" dirty="0" err="1">
                <a:ea typeface="DejaVu Sans" pitchFamily="32" charset="0"/>
                <a:cs typeface="DejaVu Sans" pitchFamily="32" charset="0"/>
              </a:rPr>
              <a:t>re-calculated</a:t>
            </a:r>
            <a:endParaRPr lang="de-AT" dirty="0">
              <a:ea typeface="DejaVu Sans" pitchFamily="32" charset="0"/>
              <a:cs typeface="DejaVu Sans" pitchFamily="32" charset="0"/>
            </a:endParaRPr>
          </a:p>
          <a:p>
            <a:pPr>
              <a:spcBef>
                <a:spcPts val="450"/>
              </a:spcBef>
            </a:pPr>
            <a:endParaRPr lang="de-AT" dirty="0">
              <a:ea typeface="DejaVu Sans" pitchFamily="32" charset="0"/>
              <a:cs typeface="DejaVu Sans" pitchFamily="32" charset="0"/>
            </a:endParaRPr>
          </a:p>
          <a:p>
            <a:pPr>
              <a:spcBef>
                <a:spcPts val="450"/>
              </a:spcBef>
            </a:pPr>
            <a:r>
              <a:rPr lang="de-AT" dirty="0" err="1">
                <a:ea typeface="DejaVu Sans" pitchFamily="32" charset="0"/>
                <a:cs typeface="DejaVu Sans" pitchFamily="32" charset="0"/>
              </a:rPr>
              <a:t>We</a:t>
            </a:r>
            <a:r>
              <a:rPr lang="de-AT" dirty="0">
                <a:ea typeface="DejaVu Sans" pitchFamily="32" charset="0"/>
                <a:cs typeface="DejaVu Sans" pitchFamily="32" charset="0"/>
              </a:rPr>
              <a:t> </a:t>
            </a:r>
            <a:r>
              <a:rPr lang="de-AT" dirty="0" err="1">
                <a:ea typeface="DejaVu Sans" pitchFamily="32" charset="0"/>
                <a:cs typeface="DejaVu Sans" pitchFamily="32" charset="0"/>
              </a:rPr>
              <a:t>created</a:t>
            </a:r>
            <a:r>
              <a:rPr lang="de-AT" dirty="0">
                <a:ea typeface="DejaVu Sans" pitchFamily="32" charset="0"/>
                <a:cs typeface="DejaVu Sans" pitchFamily="32" charset="0"/>
              </a:rPr>
              <a:t> </a:t>
            </a:r>
            <a:r>
              <a:rPr lang="de-AT" dirty="0" err="1">
                <a:ea typeface="DejaVu Sans" pitchFamily="32" charset="0"/>
                <a:cs typeface="DejaVu Sans" pitchFamily="32" charset="0"/>
              </a:rPr>
              <a:t>examples</a:t>
            </a:r>
            <a:r>
              <a:rPr lang="de-AT" dirty="0">
                <a:ea typeface="DejaVu Sans" pitchFamily="32" charset="0"/>
                <a:cs typeface="DejaVu Sans" pitchFamily="32" charset="0"/>
              </a:rPr>
              <a:t> </a:t>
            </a:r>
            <a:r>
              <a:rPr lang="de-AT" dirty="0" err="1">
                <a:ea typeface="DejaVu Sans" pitchFamily="32" charset="0"/>
                <a:cs typeface="DejaVu Sans" pitchFamily="32" charset="0"/>
              </a:rPr>
              <a:t>for</a:t>
            </a:r>
            <a:r>
              <a:rPr lang="de-AT" dirty="0">
                <a:ea typeface="DejaVu Sans" pitchFamily="32" charset="0"/>
                <a:cs typeface="DejaVu Sans" pitchFamily="32" charset="0"/>
              </a:rPr>
              <a:t> all </a:t>
            </a:r>
            <a:r>
              <a:rPr lang="de-AT" dirty="0" err="1">
                <a:ea typeface="DejaVu Sans" pitchFamily="32" charset="0"/>
                <a:cs typeface="DejaVu Sans" pitchFamily="32" charset="0"/>
              </a:rPr>
              <a:t>three</a:t>
            </a:r>
            <a:r>
              <a:rPr lang="de-AT" dirty="0">
                <a:ea typeface="DejaVu Sans" pitchFamily="32" charset="0"/>
                <a:cs typeface="DejaVu Sans" pitchFamily="32" charset="0"/>
              </a:rPr>
              <a:t> </a:t>
            </a:r>
            <a:r>
              <a:rPr lang="de-AT" dirty="0" err="1">
                <a:ea typeface="DejaVu Sans" pitchFamily="32" charset="0"/>
                <a:cs typeface="DejaVu Sans" pitchFamily="32" charset="0"/>
              </a:rPr>
              <a:t>support</a:t>
            </a:r>
            <a:r>
              <a:rPr lang="de-AT" dirty="0">
                <a:ea typeface="DejaVu Sans" pitchFamily="32" charset="0"/>
                <a:cs typeface="DejaVu Sans" pitchFamily="32" charset="0"/>
              </a:rPr>
              <a:t> </a:t>
            </a:r>
            <a:r>
              <a:rPr lang="de-AT" dirty="0" err="1">
                <a:ea typeface="DejaVu Sans" pitchFamily="32" charset="0"/>
                <a:cs typeface="DejaVu Sans" pitchFamily="32" charset="0"/>
              </a:rPr>
              <a:t>mechanisms</a:t>
            </a:r>
            <a:endParaRPr lang="de-AT" dirty="0">
              <a:ea typeface="DejaVu Sans" pitchFamily="32" charset="0"/>
              <a:cs typeface="DejaVu Sans" pitchFamily="32" charset="0"/>
            </a:endParaRPr>
          </a:p>
          <a:p>
            <a:pPr>
              <a:spcBef>
                <a:spcPts val="450"/>
              </a:spcBef>
            </a:pPr>
            <a:endParaRPr lang="de-AT" dirty="0">
              <a:ea typeface="DejaVu Sans" pitchFamily="32" charset="0"/>
              <a:cs typeface="DejaVu Sans" pitchFamily="32" charset="0"/>
            </a:endParaRPr>
          </a:p>
          <a:p>
            <a:pPr>
              <a:spcBef>
                <a:spcPts val="450"/>
              </a:spcBef>
            </a:pPr>
            <a:r>
              <a:rPr lang="de-AT" dirty="0" err="1">
                <a:ea typeface="DejaVu Sans" pitchFamily="32" charset="0"/>
                <a:cs typeface="DejaVu Sans" pitchFamily="32" charset="0"/>
              </a:rPr>
              <a:t>Application</a:t>
            </a:r>
            <a:r>
              <a:rPr lang="de-AT" dirty="0">
                <a:ea typeface="DejaVu Sans" pitchFamily="32" charset="0"/>
                <a:cs typeface="DejaVu Sans" pitchFamily="32" charset="0"/>
              </a:rPr>
              <a:t> </a:t>
            </a:r>
            <a:r>
              <a:rPr lang="de-AT" dirty="0" err="1">
                <a:ea typeface="DejaVu Sans" pitchFamily="32" charset="0"/>
                <a:cs typeface="DejaVu Sans" pitchFamily="32" charset="0"/>
              </a:rPr>
              <a:t>integration</a:t>
            </a:r>
            <a:r>
              <a:rPr lang="de-AT" dirty="0">
                <a:ea typeface="DejaVu Sans" pitchFamily="32" charset="0"/>
                <a:cs typeface="DejaVu Sans" pitchFamily="32" charset="0"/>
              </a:rPr>
              <a:t> </a:t>
            </a:r>
            <a:r>
              <a:rPr lang="de-AT" dirty="0" err="1">
                <a:ea typeface="DejaVu Sans" pitchFamily="32" charset="0"/>
                <a:cs typeface="DejaVu Sans" pitchFamily="32" charset="0"/>
              </a:rPr>
              <a:t>can</a:t>
            </a:r>
            <a:r>
              <a:rPr lang="de-AT" dirty="0">
                <a:ea typeface="DejaVu Sans" pitchFamily="32" charset="0"/>
                <a:cs typeface="DejaVu Sans" pitchFamily="32" charset="0"/>
              </a:rPr>
              <a:t> </a:t>
            </a:r>
            <a:r>
              <a:rPr lang="de-AT" dirty="0" err="1">
                <a:ea typeface="DejaVu Sans" pitchFamily="32" charset="0"/>
                <a:cs typeface="DejaVu Sans" pitchFamily="32" charset="0"/>
              </a:rPr>
              <a:t>either</a:t>
            </a:r>
            <a:endParaRPr lang="de-AT" dirty="0">
              <a:ea typeface="DejaVu Sans" pitchFamily="32" charset="0"/>
              <a:cs typeface="DejaVu Sans" pitchFamily="32" charset="0"/>
            </a:endParaRPr>
          </a:p>
          <a:p>
            <a:pPr>
              <a:spcBef>
                <a:spcPts val="450"/>
              </a:spcBef>
            </a:pPr>
            <a:r>
              <a:rPr lang="de-AT" dirty="0">
                <a:ea typeface="DejaVu Sans" pitchFamily="32" charset="0"/>
                <a:cs typeface="DejaVu Sans" pitchFamily="32" charset="0"/>
              </a:rPr>
              <a:t> - </a:t>
            </a:r>
            <a:r>
              <a:rPr lang="de-AT" dirty="0" err="1">
                <a:ea typeface="DejaVu Sans" pitchFamily="32" charset="0"/>
                <a:cs typeface="DejaVu Sans" pitchFamily="32" charset="0"/>
              </a:rPr>
              <a:t>directly</a:t>
            </a:r>
            <a:r>
              <a:rPr lang="de-AT" dirty="0">
                <a:ea typeface="DejaVu Sans" pitchFamily="32" charset="0"/>
                <a:cs typeface="DejaVu Sans" pitchFamily="32" charset="0"/>
              </a:rPr>
              <a:t> </a:t>
            </a:r>
            <a:r>
              <a:rPr lang="de-AT" dirty="0" err="1">
                <a:ea typeface="DejaVu Sans" pitchFamily="32" charset="0"/>
                <a:cs typeface="DejaVu Sans" pitchFamily="32" charset="0"/>
              </a:rPr>
              <a:t>support</a:t>
            </a:r>
            <a:r>
              <a:rPr lang="de-AT" dirty="0">
                <a:ea typeface="DejaVu Sans" pitchFamily="32" charset="0"/>
                <a:cs typeface="DejaVu Sans" pitchFamily="32" charset="0"/>
              </a:rPr>
              <a:t> </a:t>
            </a:r>
            <a:r>
              <a:rPr lang="de-AT" dirty="0" err="1">
                <a:ea typeface="DejaVu Sans" pitchFamily="32" charset="0"/>
                <a:cs typeface="DejaVu Sans" pitchFamily="32" charset="0"/>
              </a:rPr>
              <a:t>the</a:t>
            </a:r>
            <a:r>
              <a:rPr lang="de-AT" dirty="0">
                <a:ea typeface="DejaVu Sans" pitchFamily="32" charset="0"/>
                <a:cs typeface="DejaVu Sans" pitchFamily="32" charset="0"/>
              </a:rPr>
              <a:t> API (i.e. Integration </a:t>
            </a:r>
            <a:r>
              <a:rPr lang="de-AT" dirty="0" err="1">
                <a:ea typeface="DejaVu Sans" pitchFamily="32" charset="0"/>
                <a:cs typeface="DejaVu Sans" pitchFamily="32" charset="0"/>
              </a:rPr>
              <a:t>into</a:t>
            </a:r>
            <a:r>
              <a:rPr lang="de-AT" dirty="0">
                <a:ea typeface="DejaVu Sans" pitchFamily="32" charset="0"/>
                <a:cs typeface="DejaVu Sans" pitchFamily="32" charset="0"/>
              </a:rPr>
              <a:t> </a:t>
            </a:r>
            <a:r>
              <a:rPr lang="de-AT" dirty="0" err="1">
                <a:ea typeface="DejaVu Sans" pitchFamily="32" charset="0"/>
                <a:cs typeface="DejaVu Sans" pitchFamily="32" charset="0"/>
              </a:rPr>
              <a:t>existing</a:t>
            </a:r>
            <a:r>
              <a:rPr lang="de-AT" dirty="0">
                <a:ea typeface="DejaVu Sans" pitchFamily="32" charset="0"/>
                <a:cs typeface="DejaVu Sans" pitchFamily="32" charset="0"/>
              </a:rPr>
              <a:t> </a:t>
            </a:r>
            <a:r>
              <a:rPr lang="de-AT" dirty="0" err="1">
                <a:ea typeface="DejaVu Sans" pitchFamily="32" charset="0"/>
                <a:cs typeface="DejaVu Sans" pitchFamily="32" charset="0"/>
              </a:rPr>
              <a:t>software</a:t>
            </a:r>
            <a:r>
              <a:rPr lang="de-AT" dirty="0">
                <a:ea typeface="DejaVu Sans" pitchFamily="32" charset="0"/>
                <a:cs typeface="DejaVu Sans" pitchFamily="32" charset="0"/>
              </a:rPr>
              <a:t>) </a:t>
            </a:r>
          </a:p>
          <a:p>
            <a:pPr>
              <a:spcBef>
                <a:spcPts val="450"/>
              </a:spcBef>
            </a:pPr>
            <a:r>
              <a:rPr lang="de-AT" dirty="0">
                <a:ea typeface="DejaVu Sans" pitchFamily="32" charset="0"/>
                <a:cs typeface="DejaVu Sans" pitchFamily="32" charset="0"/>
              </a:rPr>
              <a:t> - </a:t>
            </a:r>
            <a:r>
              <a:rPr lang="de-AT" dirty="0" err="1">
                <a:ea typeface="DejaVu Sans" pitchFamily="32" charset="0"/>
                <a:cs typeface="DejaVu Sans" pitchFamily="32" charset="0"/>
              </a:rPr>
              <a:t>be</a:t>
            </a:r>
            <a:r>
              <a:rPr lang="de-AT" dirty="0">
                <a:ea typeface="DejaVu Sans" pitchFamily="32" charset="0"/>
                <a:cs typeface="DejaVu Sans" pitchFamily="32" charset="0"/>
              </a:rPr>
              <a:t> </a:t>
            </a:r>
            <a:r>
              <a:rPr lang="de-AT" dirty="0" err="1">
                <a:ea typeface="DejaVu Sans" pitchFamily="32" charset="0"/>
                <a:cs typeface="DejaVu Sans" pitchFamily="32" charset="0"/>
              </a:rPr>
              <a:t>used</a:t>
            </a:r>
            <a:r>
              <a:rPr lang="de-AT" dirty="0">
                <a:ea typeface="DejaVu Sans" pitchFamily="32" charset="0"/>
                <a:cs typeface="DejaVu Sans" pitchFamily="32" charset="0"/>
              </a:rPr>
              <a:t> </a:t>
            </a:r>
            <a:r>
              <a:rPr lang="de-AT" dirty="0" err="1">
                <a:ea typeface="DejaVu Sans" pitchFamily="32" charset="0"/>
                <a:cs typeface="DejaVu Sans" pitchFamily="32" charset="0"/>
              </a:rPr>
              <a:t>as</a:t>
            </a:r>
            <a:r>
              <a:rPr lang="de-AT" dirty="0">
                <a:ea typeface="DejaVu Sans" pitchFamily="32" charset="0"/>
                <a:cs typeface="DejaVu Sans" pitchFamily="32" charset="0"/>
              </a:rPr>
              <a:t> </a:t>
            </a:r>
            <a:r>
              <a:rPr lang="de-AT" dirty="0" err="1">
                <a:ea typeface="DejaVu Sans" pitchFamily="32" charset="0"/>
                <a:cs typeface="DejaVu Sans" pitchFamily="32" charset="0"/>
              </a:rPr>
              <a:t>mashup</a:t>
            </a:r>
            <a:endParaRPr lang="de-AT" dirty="0">
              <a:ea typeface="DejaVu Sans" pitchFamily="32" charset="0"/>
              <a:cs typeface="DejaVu Sans" pitchFamily="32" charset="0"/>
            </a:endParaRPr>
          </a:p>
          <a:p>
            <a:pPr>
              <a:spcBef>
                <a:spcPts val="450"/>
              </a:spcBef>
            </a:pPr>
            <a:r>
              <a:rPr lang="de-AT" dirty="0">
                <a:ea typeface="DejaVu Sans" pitchFamily="32" charset="0"/>
                <a:cs typeface="DejaVu Sans" pitchFamily="32" charset="0"/>
              </a:rPr>
              <a:t> - </a:t>
            </a:r>
            <a:r>
              <a:rPr lang="de-AT" dirty="0" err="1">
                <a:ea typeface="DejaVu Sans" pitchFamily="32" charset="0"/>
                <a:cs typeface="DejaVu Sans" pitchFamily="32" charset="0"/>
              </a:rPr>
              <a:t>be</a:t>
            </a:r>
            <a:r>
              <a:rPr lang="de-AT" dirty="0">
                <a:ea typeface="DejaVu Sans" pitchFamily="32" charset="0"/>
                <a:cs typeface="DejaVu Sans" pitchFamily="32" charset="0"/>
              </a:rPr>
              <a:t> </a:t>
            </a:r>
            <a:r>
              <a:rPr lang="de-AT" dirty="0" err="1">
                <a:ea typeface="DejaVu Sans" pitchFamily="32" charset="0"/>
                <a:cs typeface="DejaVu Sans" pitchFamily="32" charset="0"/>
              </a:rPr>
              <a:t>extended</a:t>
            </a:r>
            <a:r>
              <a:rPr lang="de-AT" dirty="0">
                <a:ea typeface="DejaVu Sans" pitchFamily="32" charset="0"/>
                <a:cs typeface="DejaVu Sans" pitchFamily="32" charset="0"/>
              </a:rPr>
              <a:t> </a:t>
            </a:r>
            <a:r>
              <a:rPr lang="de-AT" dirty="0" err="1">
                <a:ea typeface="DejaVu Sans" pitchFamily="32" charset="0"/>
                <a:cs typeface="DejaVu Sans" pitchFamily="32" charset="0"/>
              </a:rPr>
              <a:t>through</a:t>
            </a:r>
            <a:r>
              <a:rPr lang="de-AT" dirty="0">
                <a:ea typeface="DejaVu Sans" pitchFamily="32" charset="0"/>
                <a:cs typeface="DejaVu Sans" pitchFamily="32" charset="0"/>
              </a:rPr>
              <a:t> a </a:t>
            </a:r>
            <a:r>
              <a:rPr lang="de-AT" dirty="0" err="1">
                <a:ea typeface="DejaVu Sans" pitchFamily="32" charset="0"/>
                <a:cs typeface="DejaVu Sans" pitchFamily="32" charset="0"/>
              </a:rPr>
              <a:t>plug-in</a:t>
            </a:r>
            <a:endParaRPr lang="de-AT" dirty="0">
              <a:ea typeface="DejaVu Sans" pitchFamily="32" charset="0"/>
              <a:cs typeface="DejaVu Sans" pitchFamily="32" charset="0"/>
            </a:endParaRPr>
          </a:p>
          <a:p>
            <a:pPr>
              <a:spcBef>
                <a:spcPts val="450"/>
              </a:spcBef>
            </a:pPr>
            <a:endParaRPr lang="de-AT" dirty="0">
              <a:ea typeface="DejaVu Sans" pitchFamily="32" charset="0"/>
              <a:cs typeface="DejaVu Sans" pitchFamily="32" charset="0"/>
            </a:endParaRPr>
          </a:p>
          <a:p>
            <a:pPr>
              <a:spcBef>
                <a:spcPts val="450"/>
              </a:spcBef>
            </a:pPr>
            <a:r>
              <a:rPr lang="de-AT" dirty="0" err="1">
                <a:ea typeface="DejaVu Sans" pitchFamily="32" charset="0"/>
                <a:cs typeface="DejaVu Sans" pitchFamily="32" charset="0"/>
              </a:rPr>
              <a:t>Direct</a:t>
            </a:r>
            <a:r>
              <a:rPr lang="de-AT" dirty="0">
                <a:ea typeface="DejaVu Sans" pitchFamily="32" charset="0"/>
                <a:cs typeface="DejaVu Sans" pitchFamily="32" charset="0"/>
              </a:rPr>
              <a:t> </a:t>
            </a:r>
            <a:r>
              <a:rPr lang="de-AT" dirty="0" err="1">
                <a:ea typeface="DejaVu Sans" pitchFamily="32" charset="0"/>
                <a:cs typeface="DejaVu Sans" pitchFamily="32" charset="0"/>
              </a:rPr>
              <a:t>support</a:t>
            </a:r>
            <a:r>
              <a:rPr lang="de-AT" dirty="0">
                <a:ea typeface="DejaVu Sans" pitchFamily="32" charset="0"/>
                <a:cs typeface="DejaVu Sans" pitchFamily="32" charset="0"/>
              </a:rPr>
              <a:t>: </a:t>
            </a:r>
            <a:r>
              <a:rPr lang="de-AT" dirty="0" err="1">
                <a:ea typeface="DejaVu Sans" pitchFamily="32" charset="0"/>
                <a:cs typeface="DejaVu Sans" pitchFamily="32" charset="0"/>
              </a:rPr>
              <a:t>full</a:t>
            </a:r>
            <a:r>
              <a:rPr lang="de-AT" dirty="0">
                <a:ea typeface="DejaVu Sans" pitchFamily="32" charset="0"/>
                <a:cs typeface="DejaVu Sans" pitchFamily="32" charset="0"/>
              </a:rPr>
              <a:t> </a:t>
            </a:r>
            <a:r>
              <a:rPr lang="de-AT" dirty="0" err="1">
                <a:ea typeface="DejaVu Sans" pitchFamily="32" charset="0"/>
                <a:cs typeface="DejaVu Sans" pitchFamily="32" charset="0"/>
              </a:rPr>
              <a:t>access</a:t>
            </a:r>
            <a:r>
              <a:rPr lang="de-AT" dirty="0">
                <a:ea typeface="DejaVu Sans" pitchFamily="32" charset="0"/>
                <a:cs typeface="DejaVu Sans" pitchFamily="32" charset="0"/>
              </a:rPr>
              <a:t> </a:t>
            </a:r>
            <a:r>
              <a:rPr lang="de-AT" dirty="0" err="1">
                <a:ea typeface="DejaVu Sans" pitchFamily="32" charset="0"/>
                <a:cs typeface="DejaVu Sans" pitchFamily="32" charset="0"/>
              </a:rPr>
              <a:t>to</a:t>
            </a:r>
            <a:r>
              <a:rPr lang="de-AT" dirty="0">
                <a:ea typeface="DejaVu Sans" pitchFamily="32" charset="0"/>
                <a:cs typeface="DejaVu Sans" pitchFamily="32" charset="0"/>
              </a:rPr>
              <a:t> </a:t>
            </a:r>
            <a:r>
              <a:rPr lang="de-AT" dirty="0" err="1">
                <a:ea typeface="DejaVu Sans" pitchFamily="32" charset="0"/>
                <a:cs typeface="DejaVu Sans" pitchFamily="32" charset="0"/>
              </a:rPr>
              <a:t>user</a:t>
            </a:r>
            <a:r>
              <a:rPr lang="de-AT" dirty="0">
                <a:ea typeface="DejaVu Sans" pitchFamily="32" charset="0"/>
                <a:cs typeface="DejaVu Sans" pitchFamily="32" charset="0"/>
              </a:rPr>
              <a:t> </a:t>
            </a:r>
            <a:r>
              <a:rPr lang="de-AT" dirty="0" err="1">
                <a:ea typeface="DejaVu Sans" pitchFamily="32" charset="0"/>
                <a:cs typeface="DejaVu Sans" pitchFamily="32" charset="0"/>
              </a:rPr>
              <a:t>interface</a:t>
            </a:r>
            <a:r>
              <a:rPr lang="de-AT" dirty="0">
                <a:ea typeface="DejaVu Sans" pitchFamily="32" charset="0"/>
                <a:cs typeface="DejaVu Sans" pitchFamily="32" charset="0"/>
              </a:rPr>
              <a:t> </a:t>
            </a:r>
            <a:r>
              <a:rPr lang="de-AT" dirty="0" err="1">
                <a:ea typeface="DejaVu Sans" pitchFamily="32" charset="0"/>
                <a:cs typeface="DejaVu Sans" pitchFamily="32" charset="0"/>
              </a:rPr>
              <a:t>and</a:t>
            </a:r>
            <a:r>
              <a:rPr lang="de-AT" dirty="0">
                <a:ea typeface="DejaVu Sans" pitchFamily="32" charset="0"/>
                <a:cs typeface="DejaVu Sans" pitchFamily="32" charset="0"/>
              </a:rPr>
              <a:t> </a:t>
            </a:r>
            <a:r>
              <a:rPr lang="de-AT" dirty="0" err="1">
                <a:ea typeface="DejaVu Sans" pitchFamily="32" charset="0"/>
                <a:cs typeface="DejaVu Sans" pitchFamily="32" charset="0"/>
              </a:rPr>
              <a:t>information</a:t>
            </a:r>
            <a:r>
              <a:rPr lang="de-AT" dirty="0">
                <a:ea typeface="DejaVu Sans" pitchFamily="32" charset="0"/>
                <a:cs typeface="DejaVu Sans" pitchFamily="32" charset="0"/>
              </a:rPr>
              <a:t> </a:t>
            </a:r>
            <a:r>
              <a:rPr lang="de-AT" dirty="0">
                <a:latin typeface="Wingdings" charset="2"/>
                <a:ea typeface="DejaVu Sans" pitchFamily="32" charset="0"/>
                <a:cs typeface="DejaVu Sans" pitchFamily="32" charset="0"/>
              </a:rPr>
              <a:t></a:t>
            </a:r>
            <a:r>
              <a:rPr lang="de-AT" dirty="0">
                <a:ea typeface="DejaVu Sans" pitchFamily="32" charset="0"/>
                <a:cs typeface="DejaVu Sans" pitchFamily="32" charset="0"/>
              </a:rPr>
              <a:t> </a:t>
            </a:r>
            <a:r>
              <a:rPr lang="de-AT" dirty="0" err="1">
                <a:ea typeface="DejaVu Sans" pitchFamily="32" charset="0"/>
                <a:cs typeface="DejaVu Sans" pitchFamily="32" charset="0"/>
              </a:rPr>
              <a:t>elaborate</a:t>
            </a:r>
            <a:r>
              <a:rPr lang="de-AT" dirty="0">
                <a:ea typeface="DejaVu Sans" pitchFamily="32" charset="0"/>
                <a:cs typeface="DejaVu Sans" pitchFamily="32" charset="0"/>
              </a:rPr>
              <a:t> </a:t>
            </a:r>
            <a:r>
              <a:rPr lang="de-AT" dirty="0" err="1">
                <a:ea typeface="DejaVu Sans" pitchFamily="32" charset="0"/>
                <a:cs typeface="DejaVu Sans" pitchFamily="32" charset="0"/>
              </a:rPr>
              <a:t>interaction</a:t>
            </a:r>
            <a:r>
              <a:rPr lang="de-AT" dirty="0">
                <a:ea typeface="DejaVu Sans" pitchFamily="32" charset="0"/>
                <a:cs typeface="DejaVu Sans" pitchFamily="32" charset="0"/>
              </a:rPr>
              <a:t> </a:t>
            </a:r>
            <a:r>
              <a:rPr lang="de-AT" dirty="0" err="1">
                <a:ea typeface="DejaVu Sans" pitchFamily="32" charset="0"/>
                <a:cs typeface="DejaVu Sans" pitchFamily="32" charset="0"/>
              </a:rPr>
              <a:t>techniques</a:t>
            </a:r>
            <a:r>
              <a:rPr lang="de-AT" dirty="0">
                <a:ea typeface="DejaVu Sans" pitchFamily="32" charset="0"/>
                <a:cs typeface="DejaVu Sans" pitchFamily="32" charset="0"/>
              </a:rPr>
              <a:t> </a:t>
            </a:r>
            <a:r>
              <a:rPr lang="de-AT" dirty="0" err="1">
                <a:ea typeface="DejaVu Sans" pitchFamily="32" charset="0"/>
                <a:cs typeface="DejaVu Sans" pitchFamily="32" charset="0"/>
              </a:rPr>
              <a:t>and</a:t>
            </a:r>
            <a:r>
              <a:rPr lang="de-AT" dirty="0">
                <a:ea typeface="DejaVu Sans" pitchFamily="32" charset="0"/>
                <a:cs typeface="DejaVu Sans" pitchFamily="32" charset="0"/>
              </a:rPr>
              <a:t> </a:t>
            </a:r>
            <a:r>
              <a:rPr lang="de-AT" dirty="0" err="1">
                <a:ea typeface="DejaVu Sans" pitchFamily="32" charset="0"/>
                <a:cs typeface="DejaVu Sans" pitchFamily="32" charset="0"/>
              </a:rPr>
              <a:t>sophisticated</a:t>
            </a:r>
            <a:r>
              <a:rPr lang="de-AT" dirty="0">
                <a:ea typeface="DejaVu Sans" pitchFamily="32" charset="0"/>
                <a:cs typeface="DejaVu Sans" pitchFamily="32" charset="0"/>
              </a:rPr>
              <a:t> ID </a:t>
            </a:r>
            <a:r>
              <a:rPr lang="de-AT" dirty="0" err="1">
                <a:ea typeface="DejaVu Sans" pitchFamily="32" charset="0"/>
                <a:cs typeface="DejaVu Sans" pitchFamily="32" charset="0"/>
              </a:rPr>
              <a:t>mapping</a:t>
            </a:r>
            <a:r>
              <a:rPr lang="de-AT" dirty="0">
                <a:ea typeface="DejaVu Sans" pitchFamily="32" charset="0"/>
                <a:cs typeface="DejaVu Sans" pitchFamily="32" charset="0"/>
              </a:rPr>
              <a:t> </a:t>
            </a:r>
          </a:p>
          <a:p>
            <a:pPr>
              <a:spcBef>
                <a:spcPts val="450"/>
              </a:spcBef>
            </a:pPr>
            <a:r>
              <a:rPr lang="de-AT" dirty="0" err="1">
                <a:ea typeface="DejaVu Sans" pitchFamily="32" charset="0"/>
                <a:cs typeface="DejaVu Sans" pitchFamily="32" charset="0"/>
              </a:rPr>
              <a:t>Mashup</a:t>
            </a:r>
            <a:r>
              <a:rPr lang="de-AT" dirty="0">
                <a:ea typeface="DejaVu Sans" pitchFamily="32" charset="0"/>
                <a:cs typeface="DejaVu Sans" pitchFamily="32" charset="0"/>
              </a:rPr>
              <a:t>: </a:t>
            </a:r>
            <a:r>
              <a:rPr lang="de-AT" dirty="0" err="1">
                <a:ea typeface="DejaVu Sans" pitchFamily="32" charset="0"/>
                <a:cs typeface="DejaVu Sans" pitchFamily="32" charset="0"/>
              </a:rPr>
              <a:t>re-using</a:t>
            </a:r>
            <a:r>
              <a:rPr lang="de-AT" dirty="0">
                <a:ea typeface="DejaVu Sans" pitchFamily="32" charset="0"/>
                <a:cs typeface="DejaVu Sans" pitchFamily="32" charset="0"/>
              </a:rPr>
              <a:t> powerful APIs, </a:t>
            </a:r>
            <a:r>
              <a:rPr lang="de-AT" dirty="0" err="1">
                <a:ea typeface="DejaVu Sans" pitchFamily="32" charset="0"/>
                <a:cs typeface="DejaVu Sans" pitchFamily="32" charset="0"/>
              </a:rPr>
              <a:t>integration</a:t>
            </a:r>
            <a:r>
              <a:rPr lang="de-AT" dirty="0">
                <a:ea typeface="DejaVu Sans" pitchFamily="32" charset="0"/>
                <a:cs typeface="DejaVu Sans" pitchFamily="32" charset="0"/>
              </a:rPr>
              <a:t> </a:t>
            </a:r>
            <a:r>
              <a:rPr lang="de-AT" dirty="0" err="1">
                <a:ea typeface="DejaVu Sans" pitchFamily="32" charset="0"/>
                <a:cs typeface="DejaVu Sans" pitchFamily="32" charset="0"/>
              </a:rPr>
              <a:t>of</a:t>
            </a:r>
            <a:r>
              <a:rPr lang="de-AT" dirty="0">
                <a:ea typeface="DejaVu Sans" pitchFamily="32" charset="0"/>
                <a:cs typeface="DejaVu Sans" pitchFamily="32" charset="0"/>
              </a:rPr>
              <a:t> </a:t>
            </a:r>
            <a:r>
              <a:rPr lang="de-AT" dirty="0" err="1">
                <a:ea typeface="DejaVu Sans" pitchFamily="32" charset="0"/>
                <a:cs typeface="DejaVu Sans" pitchFamily="32" charset="0"/>
              </a:rPr>
              <a:t>sophisticated</a:t>
            </a:r>
            <a:r>
              <a:rPr lang="de-AT" dirty="0">
                <a:ea typeface="DejaVu Sans" pitchFamily="32" charset="0"/>
                <a:cs typeface="DejaVu Sans" pitchFamily="32" charset="0"/>
              </a:rPr>
              <a:t> </a:t>
            </a:r>
            <a:r>
              <a:rPr lang="de-AT" dirty="0" err="1">
                <a:ea typeface="DejaVu Sans" pitchFamily="32" charset="0"/>
                <a:cs typeface="DejaVu Sans" pitchFamily="32" charset="0"/>
              </a:rPr>
              <a:t>user</a:t>
            </a:r>
            <a:r>
              <a:rPr lang="de-AT" dirty="0">
                <a:ea typeface="DejaVu Sans" pitchFamily="32" charset="0"/>
                <a:cs typeface="DejaVu Sans" pitchFamily="32" charset="0"/>
              </a:rPr>
              <a:t> </a:t>
            </a:r>
            <a:r>
              <a:rPr lang="de-AT" dirty="0" err="1">
                <a:ea typeface="DejaVu Sans" pitchFamily="32" charset="0"/>
                <a:cs typeface="DejaVu Sans" pitchFamily="32" charset="0"/>
              </a:rPr>
              <a:t>interface</a:t>
            </a:r>
            <a:r>
              <a:rPr lang="de-AT" dirty="0">
                <a:ea typeface="DejaVu Sans" pitchFamily="32" charset="0"/>
                <a:cs typeface="DejaVu Sans" pitchFamily="32" charset="0"/>
              </a:rPr>
              <a:t> but ID </a:t>
            </a:r>
            <a:r>
              <a:rPr lang="de-AT" dirty="0" err="1">
                <a:ea typeface="DejaVu Sans" pitchFamily="32" charset="0"/>
                <a:cs typeface="DejaVu Sans" pitchFamily="32" charset="0"/>
              </a:rPr>
              <a:t>mapping</a:t>
            </a:r>
            <a:r>
              <a:rPr lang="de-AT" dirty="0">
                <a:ea typeface="DejaVu Sans" pitchFamily="32" charset="0"/>
                <a:cs typeface="DejaVu Sans" pitchFamily="32" charset="0"/>
              </a:rPr>
              <a:t> limited </a:t>
            </a:r>
            <a:r>
              <a:rPr lang="de-AT" dirty="0" err="1">
                <a:ea typeface="DejaVu Sans" pitchFamily="32" charset="0"/>
                <a:cs typeface="DejaVu Sans" pitchFamily="32" charset="0"/>
              </a:rPr>
              <a:t>to</a:t>
            </a:r>
            <a:r>
              <a:rPr lang="de-AT" dirty="0">
                <a:ea typeface="DejaVu Sans" pitchFamily="32" charset="0"/>
                <a:cs typeface="DejaVu Sans" pitchFamily="32" charset="0"/>
              </a:rPr>
              <a:t> </a:t>
            </a:r>
            <a:r>
              <a:rPr lang="de-AT" dirty="0" err="1">
                <a:ea typeface="DejaVu Sans" pitchFamily="32" charset="0"/>
                <a:cs typeface="DejaVu Sans" pitchFamily="32" charset="0"/>
              </a:rPr>
              <a:t>existing</a:t>
            </a:r>
            <a:r>
              <a:rPr lang="de-AT" dirty="0">
                <a:ea typeface="DejaVu Sans" pitchFamily="32" charset="0"/>
                <a:cs typeface="DejaVu Sans" pitchFamily="32" charset="0"/>
              </a:rPr>
              <a:t> API</a:t>
            </a:r>
          </a:p>
          <a:p>
            <a:pPr>
              <a:spcBef>
                <a:spcPts val="450"/>
              </a:spcBef>
            </a:pPr>
            <a:r>
              <a:rPr lang="de-AT" dirty="0" err="1">
                <a:ea typeface="DejaVu Sans" pitchFamily="32" charset="0"/>
                <a:cs typeface="DejaVu Sans" pitchFamily="32" charset="0"/>
              </a:rPr>
              <a:t>Plug-ins</a:t>
            </a:r>
            <a:r>
              <a:rPr lang="de-AT" dirty="0">
                <a:ea typeface="DejaVu Sans" pitchFamily="32" charset="0"/>
                <a:cs typeface="DejaVu Sans" pitchFamily="32" charset="0"/>
              </a:rPr>
              <a:t>: </a:t>
            </a:r>
            <a:r>
              <a:rPr lang="de-AT" dirty="0" err="1">
                <a:ea typeface="DejaVu Sans" pitchFamily="32" charset="0"/>
                <a:cs typeface="DejaVu Sans" pitchFamily="32" charset="0"/>
              </a:rPr>
              <a:t>access</a:t>
            </a:r>
            <a:r>
              <a:rPr lang="de-AT" dirty="0">
                <a:ea typeface="DejaVu Sans" pitchFamily="32" charset="0"/>
                <a:cs typeface="DejaVu Sans" pitchFamily="32" charset="0"/>
              </a:rPr>
              <a:t> </a:t>
            </a:r>
            <a:r>
              <a:rPr lang="de-AT" dirty="0" err="1">
                <a:ea typeface="DejaVu Sans" pitchFamily="32" charset="0"/>
                <a:cs typeface="DejaVu Sans" pitchFamily="32" charset="0"/>
              </a:rPr>
              <a:t>to</a:t>
            </a:r>
            <a:r>
              <a:rPr lang="de-AT" dirty="0">
                <a:ea typeface="DejaVu Sans" pitchFamily="32" charset="0"/>
                <a:cs typeface="DejaVu Sans" pitchFamily="32" charset="0"/>
              </a:rPr>
              <a:t> </a:t>
            </a:r>
            <a:r>
              <a:rPr lang="de-AT" dirty="0" err="1">
                <a:ea typeface="DejaVu Sans" pitchFamily="32" charset="0"/>
                <a:cs typeface="DejaVu Sans" pitchFamily="32" charset="0"/>
              </a:rPr>
              <a:t>arbitrary</a:t>
            </a:r>
            <a:r>
              <a:rPr lang="de-AT" dirty="0">
                <a:ea typeface="DejaVu Sans" pitchFamily="32" charset="0"/>
                <a:cs typeface="DejaVu Sans" pitchFamily="32" charset="0"/>
              </a:rPr>
              <a:t> </a:t>
            </a:r>
            <a:r>
              <a:rPr lang="de-AT" dirty="0" err="1">
                <a:ea typeface="DejaVu Sans" pitchFamily="32" charset="0"/>
                <a:cs typeface="DejaVu Sans" pitchFamily="32" charset="0"/>
              </a:rPr>
              <a:t>data</a:t>
            </a:r>
            <a:r>
              <a:rPr lang="de-AT" dirty="0">
                <a:ea typeface="DejaVu Sans" pitchFamily="32" charset="0"/>
                <a:cs typeface="DejaVu Sans" pitchFamily="32" charset="0"/>
              </a:rPr>
              <a:t> </a:t>
            </a:r>
            <a:r>
              <a:rPr lang="de-AT" dirty="0" err="1">
                <a:ea typeface="DejaVu Sans" pitchFamily="32" charset="0"/>
                <a:cs typeface="DejaVu Sans" pitchFamily="32" charset="0"/>
              </a:rPr>
              <a:t>and</a:t>
            </a:r>
            <a:r>
              <a:rPr lang="de-AT" dirty="0">
                <a:ea typeface="DejaVu Sans" pitchFamily="32" charset="0"/>
                <a:cs typeface="DejaVu Sans" pitchFamily="32" charset="0"/>
              </a:rPr>
              <a:t> high </a:t>
            </a:r>
            <a:r>
              <a:rPr lang="de-AT" dirty="0" err="1">
                <a:ea typeface="DejaVu Sans" pitchFamily="32" charset="0"/>
                <a:cs typeface="DejaVu Sans" pitchFamily="32" charset="0"/>
              </a:rPr>
              <a:t>number</a:t>
            </a:r>
            <a:r>
              <a:rPr lang="de-AT" dirty="0">
                <a:ea typeface="DejaVu Sans" pitchFamily="32" charset="0"/>
                <a:cs typeface="DejaVu Sans" pitchFamily="32" charset="0"/>
              </a:rPr>
              <a:t> </a:t>
            </a:r>
            <a:r>
              <a:rPr lang="de-AT" dirty="0" err="1">
                <a:ea typeface="DejaVu Sans" pitchFamily="32" charset="0"/>
                <a:cs typeface="DejaVu Sans" pitchFamily="32" charset="0"/>
              </a:rPr>
              <a:t>of</a:t>
            </a:r>
            <a:r>
              <a:rPr lang="de-AT" dirty="0">
                <a:ea typeface="DejaVu Sans" pitchFamily="32" charset="0"/>
                <a:cs typeface="DejaVu Sans" pitchFamily="32" charset="0"/>
              </a:rPr>
              <a:t> </a:t>
            </a:r>
            <a:r>
              <a:rPr lang="de-AT" dirty="0" err="1">
                <a:ea typeface="DejaVu Sans" pitchFamily="32" charset="0"/>
                <a:cs typeface="DejaVu Sans" pitchFamily="32" charset="0"/>
              </a:rPr>
              <a:t>application</a:t>
            </a:r>
            <a:r>
              <a:rPr lang="de-AT" dirty="0">
                <a:ea typeface="DejaVu Sans" pitchFamily="32" charset="0"/>
                <a:cs typeface="DejaVu Sans" pitchFamily="32" charset="0"/>
              </a:rPr>
              <a:t> </a:t>
            </a:r>
            <a:r>
              <a:rPr lang="de-AT" dirty="0" err="1">
                <a:ea typeface="DejaVu Sans" pitchFamily="32" charset="0"/>
                <a:cs typeface="DejaVu Sans" pitchFamily="32" charset="0"/>
              </a:rPr>
              <a:t>scenarios</a:t>
            </a:r>
            <a:r>
              <a:rPr lang="de-AT" dirty="0">
                <a:ea typeface="DejaVu Sans" pitchFamily="32" charset="0"/>
                <a:cs typeface="DejaVu Sans" pitchFamily="32" charset="0"/>
              </a:rPr>
              <a:t> – </a:t>
            </a:r>
            <a:r>
              <a:rPr lang="de-AT" dirty="0" err="1">
                <a:ea typeface="DejaVu Sans" pitchFamily="32" charset="0"/>
                <a:cs typeface="DejaVu Sans" pitchFamily="32" charset="0"/>
              </a:rPr>
              <a:t>many</a:t>
            </a:r>
            <a:r>
              <a:rPr lang="de-AT" dirty="0">
                <a:ea typeface="DejaVu Sans" pitchFamily="32" charset="0"/>
                <a:cs typeface="DejaVu Sans" pitchFamily="32" charset="0"/>
              </a:rPr>
              <a:t> </a:t>
            </a:r>
            <a:r>
              <a:rPr lang="de-AT" dirty="0" err="1">
                <a:ea typeface="DejaVu Sans" pitchFamily="32" charset="0"/>
                <a:cs typeface="DejaVu Sans" pitchFamily="32" charset="0"/>
              </a:rPr>
              <a:t>tools</a:t>
            </a:r>
            <a:r>
              <a:rPr lang="de-AT" dirty="0">
                <a:ea typeface="DejaVu Sans" pitchFamily="32" charset="0"/>
                <a:cs typeface="DejaVu Sans" pitchFamily="32" charset="0"/>
              </a:rPr>
              <a:t> </a:t>
            </a:r>
            <a:r>
              <a:rPr lang="de-AT" dirty="0" err="1">
                <a:ea typeface="DejaVu Sans" pitchFamily="32" charset="0"/>
                <a:cs typeface="DejaVu Sans" pitchFamily="32" charset="0"/>
              </a:rPr>
              <a:t>can</a:t>
            </a:r>
            <a:r>
              <a:rPr lang="de-AT" dirty="0">
                <a:ea typeface="DejaVu Sans" pitchFamily="32" charset="0"/>
                <a:cs typeface="DejaVu Sans" pitchFamily="32" charset="0"/>
              </a:rPr>
              <a:t> </a:t>
            </a:r>
            <a:r>
              <a:rPr lang="de-AT" dirty="0" err="1">
                <a:ea typeface="DejaVu Sans" pitchFamily="32" charset="0"/>
                <a:cs typeface="DejaVu Sans" pitchFamily="32" charset="0"/>
              </a:rPr>
              <a:t>be</a:t>
            </a:r>
            <a:r>
              <a:rPr lang="de-AT" dirty="0">
                <a:ea typeface="DejaVu Sans" pitchFamily="32" charset="0"/>
                <a:cs typeface="DejaVu Sans" pitchFamily="32" charset="0"/>
              </a:rPr>
              <a:t> </a:t>
            </a:r>
            <a:r>
              <a:rPr lang="de-AT" dirty="0" err="1">
                <a:ea typeface="DejaVu Sans" pitchFamily="32" charset="0"/>
                <a:cs typeface="DejaVu Sans" pitchFamily="32" charset="0"/>
              </a:rPr>
              <a:t>extended</a:t>
            </a:r>
            <a:r>
              <a:rPr lang="de-AT" dirty="0">
                <a:ea typeface="DejaVu Sans" pitchFamily="32" charset="0"/>
                <a:cs typeface="DejaVu Sans" pitchFamily="32" charset="0"/>
              </a:rPr>
              <a:t> </a:t>
            </a:r>
            <a:r>
              <a:rPr lang="de-AT" dirty="0" err="1">
                <a:ea typeface="DejaVu Sans" pitchFamily="32" charset="0"/>
                <a:cs typeface="DejaVu Sans" pitchFamily="32" charset="0"/>
              </a:rPr>
              <a:t>this</a:t>
            </a:r>
            <a:r>
              <a:rPr lang="de-AT" dirty="0">
                <a:ea typeface="DejaVu Sans" pitchFamily="32" charset="0"/>
                <a:cs typeface="DejaVu Sans" pitchFamily="32" charset="0"/>
              </a:rPr>
              <a:t> </a:t>
            </a:r>
            <a:r>
              <a:rPr lang="de-AT" dirty="0" err="1">
                <a:ea typeface="DejaVu Sans" pitchFamily="32" charset="0"/>
                <a:cs typeface="DejaVu Sans" pitchFamily="32" charset="0"/>
              </a:rPr>
              <a:t>way</a:t>
            </a:r>
            <a:r>
              <a:rPr lang="de-AT" dirty="0">
                <a:ea typeface="DejaVu Sans" pitchFamily="32" charset="0"/>
                <a:cs typeface="DejaVu Sans" pitchFamily="32" charset="0"/>
              </a:rPr>
              <a:t> (e.g. Web </a:t>
            </a:r>
            <a:r>
              <a:rPr lang="de-AT" dirty="0" err="1">
                <a:ea typeface="DejaVu Sans" pitchFamily="32" charset="0"/>
                <a:cs typeface="DejaVu Sans" pitchFamily="32" charset="0"/>
              </a:rPr>
              <a:t>browser</a:t>
            </a:r>
            <a:r>
              <a:rPr lang="de-AT" dirty="0">
                <a:ea typeface="DejaVu Sans" pitchFamily="32" charset="0"/>
                <a:cs typeface="DejaVu Sans" pitchFamily="32" charset="0"/>
              </a:rPr>
              <a:t>, </a:t>
            </a:r>
            <a:r>
              <a:rPr lang="de-AT" dirty="0" err="1">
                <a:ea typeface="DejaVu Sans" pitchFamily="32" charset="0"/>
                <a:cs typeface="DejaVu Sans" pitchFamily="32" charset="0"/>
              </a:rPr>
              <a:t>office</a:t>
            </a:r>
            <a:r>
              <a:rPr lang="de-AT" dirty="0">
                <a:ea typeface="DejaVu Sans" pitchFamily="32" charset="0"/>
                <a:cs typeface="DejaVu Sans" pitchFamily="32" charset="0"/>
              </a:rPr>
              <a:t> </a:t>
            </a:r>
            <a:r>
              <a:rPr lang="de-AT" dirty="0" err="1">
                <a:ea typeface="DejaVu Sans" pitchFamily="32" charset="0"/>
                <a:cs typeface="DejaVu Sans" pitchFamily="32" charset="0"/>
              </a:rPr>
              <a:t>tools</a:t>
            </a:r>
            <a:r>
              <a:rPr lang="de-AT" dirty="0">
                <a:ea typeface="DejaVu Sans" pitchFamily="32" charset="0"/>
                <a:cs typeface="DejaVu Sans" pitchFamily="32" charset="0"/>
              </a:rPr>
              <a:t>) but </a:t>
            </a:r>
            <a:r>
              <a:rPr lang="de-AT" dirty="0" err="1">
                <a:ea typeface="DejaVu Sans" pitchFamily="32" charset="0"/>
                <a:cs typeface="DejaVu Sans" pitchFamily="32" charset="0"/>
              </a:rPr>
              <a:t>information</a:t>
            </a:r>
            <a:r>
              <a:rPr lang="de-AT" dirty="0">
                <a:ea typeface="DejaVu Sans" pitchFamily="32" charset="0"/>
                <a:cs typeface="DejaVu Sans" pitchFamily="32" charset="0"/>
              </a:rPr>
              <a:t> </a:t>
            </a:r>
            <a:r>
              <a:rPr lang="de-AT" dirty="0" err="1">
                <a:ea typeface="DejaVu Sans" pitchFamily="32" charset="0"/>
                <a:cs typeface="DejaVu Sans" pitchFamily="32" charset="0"/>
              </a:rPr>
              <a:t>access</a:t>
            </a:r>
            <a:r>
              <a:rPr lang="de-AT" dirty="0">
                <a:ea typeface="DejaVu Sans" pitchFamily="32" charset="0"/>
                <a:cs typeface="DejaVu Sans" pitchFamily="32" charset="0"/>
              </a:rPr>
              <a:t> </a:t>
            </a:r>
            <a:r>
              <a:rPr lang="de-AT" dirty="0" err="1">
                <a:ea typeface="DejaVu Sans" pitchFamily="32" charset="0"/>
                <a:cs typeface="DejaVu Sans" pitchFamily="32" charset="0"/>
              </a:rPr>
              <a:t>and</a:t>
            </a:r>
            <a:r>
              <a:rPr lang="de-AT" dirty="0">
                <a:ea typeface="DejaVu Sans" pitchFamily="32" charset="0"/>
                <a:cs typeface="DejaVu Sans" pitchFamily="32" charset="0"/>
              </a:rPr>
              <a:t> </a:t>
            </a:r>
            <a:r>
              <a:rPr lang="de-AT" dirty="0" err="1">
                <a:ea typeface="DejaVu Sans" pitchFamily="32" charset="0"/>
                <a:cs typeface="DejaVu Sans" pitchFamily="32" charset="0"/>
              </a:rPr>
              <a:t>user</a:t>
            </a:r>
            <a:r>
              <a:rPr lang="de-AT" dirty="0">
                <a:ea typeface="DejaVu Sans" pitchFamily="32" charset="0"/>
                <a:cs typeface="DejaVu Sans" pitchFamily="32" charset="0"/>
              </a:rPr>
              <a:t> </a:t>
            </a:r>
            <a:r>
              <a:rPr lang="de-AT" dirty="0" err="1">
                <a:ea typeface="DejaVu Sans" pitchFamily="32" charset="0"/>
                <a:cs typeface="DejaVu Sans" pitchFamily="32" charset="0"/>
              </a:rPr>
              <a:t>interface</a:t>
            </a:r>
            <a:r>
              <a:rPr lang="de-AT" dirty="0">
                <a:ea typeface="DejaVu Sans" pitchFamily="32" charset="0"/>
                <a:cs typeface="DejaVu Sans" pitchFamily="32" charset="0"/>
              </a:rPr>
              <a:t> </a:t>
            </a:r>
            <a:r>
              <a:rPr lang="de-AT" dirty="0" err="1">
                <a:ea typeface="DejaVu Sans" pitchFamily="32" charset="0"/>
                <a:cs typeface="DejaVu Sans" pitchFamily="32" charset="0"/>
              </a:rPr>
              <a:t>options</a:t>
            </a:r>
            <a:r>
              <a:rPr lang="de-AT" dirty="0">
                <a:ea typeface="DejaVu Sans" pitchFamily="32" charset="0"/>
                <a:cs typeface="DejaVu Sans" pitchFamily="32" charset="0"/>
              </a:rPr>
              <a:t> </a:t>
            </a:r>
            <a:r>
              <a:rPr lang="de-AT" dirty="0" err="1">
                <a:ea typeface="DejaVu Sans" pitchFamily="32" charset="0"/>
                <a:cs typeface="DejaVu Sans" pitchFamily="32" charset="0"/>
              </a:rPr>
              <a:t>are</a:t>
            </a:r>
            <a:r>
              <a:rPr lang="de-AT" dirty="0">
                <a:ea typeface="DejaVu Sans" pitchFamily="32" charset="0"/>
                <a:cs typeface="DejaVu Sans" pitchFamily="32" charset="0"/>
              </a:rPr>
              <a:t> limited </a:t>
            </a:r>
          </a:p>
        </p:txBody>
      </p:sp>
    </p:spTree>
    <p:extLst>
      <p:ext uri="{BB962C8B-B14F-4D97-AF65-F5344CB8AC3E}">
        <p14:creationId xmlns:p14="http://schemas.microsoft.com/office/powerpoint/2010/main" val="120970198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59822791-A3F6-4B09-93A0-8FF68D9C3FD1}" type="slidenum">
              <a:rPr lang="en-GB"/>
              <a:pPr/>
              <a:t>213</a:t>
            </a:fld>
            <a:endParaRPr lang="en-GB"/>
          </a:p>
        </p:txBody>
      </p:sp>
      <p:sp>
        <p:nvSpPr>
          <p:cNvPr id="88065" name="Text Box 1"/>
          <p:cNvSpPr txBox="1">
            <a:spLocks noChangeArrowheads="1"/>
          </p:cNvSpPr>
          <p:nvPr/>
        </p:nvSpPr>
        <p:spPr bwMode="auto">
          <a:xfrm>
            <a:off x="3884971" y="8683943"/>
            <a:ext cx="2971426" cy="4556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5pPr>
            <a:lvl6pPr marL="2514600" indent="-228600" defTabSz="457200" fontAlgn="base">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6pPr>
            <a:lvl7pPr marL="2971800" indent="-228600" defTabSz="457200" fontAlgn="base">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7pPr>
            <a:lvl8pPr marL="3429000" indent="-228600" defTabSz="457200" fontAlgn="base">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8pPr>
            <a:lvl9pPr marL="3886200" indent="-228600" defTabSz="457200" fontAlgn="base">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9pPr>
          </a:lstStyle>
          <a:p>
            <a:pPr algn="r">
              <a:lnSpc>
                <a:spcPct val="100000"/>
              </a:lnSpc>
            </a:pPr>
            <a:fld id="{ECAE48FA-A970-4238-8001-17A4A983AE09}" type="slidenum">
              <a:rPr lang="en-GB" sz="1200">
                <a:solidFill>
                  <a:srgbClr val="000000"/>
                </a:solidFill>
              </a:rPr>
              <a:pPr algn="r">
                <a:lnSpc>
                  <a:spcPct val="100000"/>
                </a:lnSpc>
              </a:pPr>
              <a:t>213</a:t>
            </a:fld>
            <a:endParaRPr lang="en-GB" sz="1200">
              <a:solidFill>
                <a:srgbClr val="000000"/>
              </a:solidFill>
            </a:endParaRPr>
          </a:p>
        </p:txBody>
      </p:sp>
      <p:sp>
        <p:nvSpPr>
          <p:cNvPr id="88066" name="Rectangle 2"/>
          <p:cNvSpPr txBox="1">
            <a:spLocks noGrp="1" noRot="1" noChangeAspect="1" noChangeArrowheads="1"/>
          </p:cNvSpPr>
          <p:nvPr>
            <p:ph type="sldImg"/>
          </p:nvPr>
        </p:nvSpPr>
        <p:spPr bwMode="auto">
          <a:xfrm>
            <a:off x="1143000" y="685800"/>
            <a:ext cx="4573588" cy="34305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8067" name="Text Box 3"/>
          <p:cNvSpPr txBox="1">
            <a:spLocks noGrp="1" noChangeArrowheads="1"/>
          </p:cNvSpPr>
          <p:nvPr>
            <p:ph type="body" idx="1"/>
          </p:nvPr>
        </p:nvSpPr>
        <p:spPr bwMode="auto">
          <a:xfrm>
            <a:off x="685960" y="4342704"/>
            <a:ext cx="5487682" cy="403209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nchorCtr="1"/>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spcBef>
                <a:spcPts val="450"/>
              </a:spcBef>
            </a:pPr>
            <a:r>
              <a:rPr lang="de-AT">
                <a:ea typeface="DejaVu Sans" pitchFamily="32" charset="0"/>
                <a:cs typeface="DejaVu Sans" pitchFamily="32" charset="0"/>
              </a:rPr>
              <a:t>3) Direct support: visualization framework </a:t>
            </a:r>
          </a:p>
          <a:p>
            <a:pPr>
              <a:spcBef>
                <a:spcPts val="450"/>
              </a:spcBef>
            </a:pPr>
            <a:endParaRPr lang="de-AT">
              <a:ea typeface="DejaVu Sans" pitchFamily="32" charset="0"/>
              <a:cs typeface="DejaVu Sans" pitchFamily="32" charset="0"/>
            </a:endParaRPr>
          </a:p>
          <a:p>
            <a:pPr>
              <a:spcBef>
                <a:spcPts val="450"/>
              </a:spcBef>
            </a:pPr>
            <a:r>
              <a:rPr lang="de-AT">
                <a:ea typeface="DejaVu Sans" pitchFamily="32" charset="0"/>
                <a:cs typeface="DejaVu Sans" pitchFamily="32" charset="0"/>
              </a:rPr>
              <a:t>Extending the existing Caleydo visualization framework: multiple coordinated views originating from biomedical domain but can also treat arbitrary data </a:t>
            </a:r>
          </a:p>
          <a:p>
            <a:pPr>
              <a:spcBef>
                <a:spcPts val="450"/>
              </a:spcBef>
            </a:pPr>
            <a:r>
              <a:rPr lang="de-AT">
                <a:ea typeface="DejaVu Sans" pitchFamily="32" charset="0"/>
                <a:cs typeface="DejaVu Sans" pitchFamily="32" charset="0"/>
              </a:rPr>
              <a:t>Brushing and linking; synchronized highlighting </a:t>
            </a:r>
          </a:p>
          <a:p>
            <a:pPr>
              <a:spcBef>
                <a:spcPts val="450"/>
              </a:spcBef>
            </a:pPr>
            <a:r>
              <a:rPr lang="de-AT">
                <a:ea typeface="DejaVu Sans" pitchFamily="32" charset="0"/>
                <a:cs typeface="DejaVu Sans" pitchFamily="32" charset="0"/>
              </a:rPr>
              <a:t>Item selection by moving the mouse pointer over an element</a:t>
            </a:r>
          </a:p>
          <a:p>
            <a:pPr>
              <a:spcBef>
                <a:spcPts val="450"/>
              </a:spcBef>
            </a:pPr>
            <a:endParaRPr lang="de-AT">
              <a:ea typeface="DejaVu Sans" pitchFamily="32" charset="0"/>
              <a:cs typeface="DejaVu Sans" pitchFamily="32" charset="0"/>
            </a:endParaRPr>
          </a:p>
          <a:p>
            <a:pPr>
              <a:spcBef>
                <a:spcPts val="450"/>
              </a:spcBef>
            </a:pPr>
            <a:r>
              <a:rPr lang="de-AT">
                <a:ea typeface="DejaVu Sans" pitchFamily="32" charset="0"/>
                <a:cs typeface="DejaVu Sans" pitchFamily="32" charset="0"/>
              </a:rPr>
              <a:t>Integrating selection mechanism in visual links API </a:t>
            </a:r>
            <a:r>
              <a:rPr lang="de-AT">
                <a:latin typeface="Wingdings" charset="2"/>
                <a:ea typeface="DejaVu Sans" pitchFamily="32" charset="0"/>
                <a:cs typeface="DejaVu Sans" pitchFamily="32" charset="0"/>
              </a:rPr>
              <a:t></a:t>
            </a:r>
            <a:r>
              <a:rPr lang="de-AT">
                <a:ea typeface="DejaVu Sans" pitchFamily="32" charset="0"/>
                <a:cs typeface="DejaVu Sans" pitchFamily="32" charset="0"/>
              </a:rPr>
              <a:t> incoming and outgoing selections </a:t>
            </a:r>
          </a:p>
        </p:txBody>
      </p:sp>
    </p:spTree>
    <p:extLst>
      <p:ext uri="{BB962C8B-B14F-4D97-AF65-F5344CB8AC3E}">
        <p14:creationId xmlns:p14="http://schemas.microsoft.com/office/powerpoint/2010/main" val="191801753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12B9A4D0-4E13-47EF-8CAE-D4F83C6F8763}" type="slidenum">
              <a:rPr lang="en-GB"/>
              <a:pPr/>
              <a:t>214</a:t>
            </a:fld>
            <a:endParaRPr lang="en-GB"/>
          </a:p>
        </p:txBody>
      </p:sp>
      <p:sp>
        <p:nvSpPr>
          <p:cNvPr id="86017" name="Text Box 1"/>
          <p:cNvSpPr txBox="1">
            <a:spLocks noChangeArrowheads="1"/>
          </p:cNvSpPr>
          <p:nvPr/>
        </p:nvSpPr>
        <p:spPr bwMode="auto">
          <a:xfrm>
            <a:off x="3884971" y="8683943"/>
            <a:ext cx="2971426" cy="4556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5pPr>
            <a:lvl6pPr marL="2514600" indent="-228600" defTabSz="457200" fontAlgn="base">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6pPr>
            <a:lvl7pPr marL="2971800" indent="-228600" defTabSz="457200" fontAlgn="base">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7pPr>
            <a:lvl8pPr marL="3429000" indent="-228600" defTabSz="457200" fontAlgn="base">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8pPr>
            <a:lvl9pPr marL="3886200" indent="-228600" defTabSz="457200" fontAlgn="base">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9pPr>
          </a:lstStyle>
          <a:p>
            <a:pPr algn="r">
              <a:lnSpc>
                <a:spcPct val="100000"/>
              </a:lnSpc>
            </a:pPr>
            <a:fld id="{F77FFECB-BB5D-491E-A2B1-33696EA58A57}" type="slidenum">
              <a:rPr lang="en-GB" sz="1200">
                <a:solidFill>
                  <a:srgbClr val="000000"/>
                </a:solidFill>
              </a:rPr>
              <a:pPr algn="r">
                <a:lnSpc>
                  <a:spcPct val="100000"/>
                </a:lnSpc>
              </a:pPr>
              <a:t>214</a:t>
            </a:fld>
            <a:endParaRPr lang="en-GB" sz="1200">
              <a:solidFill>
                <a:srgbClr val="000000"/>
              </a:solidFill>
            </a:endParaRPr>
          </a:p>
        </p:txBody>
      </p:sp>
      <p:sp>
        <p:nvSpPr>
          <p:cNvPr id="86018" name="Rectangle 2"/>
          <p:cNvSpPr txBox="1">
            <a:spLocks noGrp="1" noRot="1" noChangeAspect="1" noChangeArrowheads="1"/>
          </p:cNvSpPr>
          <p:nvPr>
            <p:ph type="sldImg"/>
          </p:nvPr>
        </p:nvSpPr>
        <p:spPr bwMode="auto">
          <a:xfrm>
            <a:off x="1143000" y="685800"/>
            <a:ext cx="4573588" cy="34305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6019" name="Text Box 3"/>
          <p:cNvSpPr txBox="1">
            <a:spLocks noGrp="1" noChangeArrowheads="1"/>
          </p:cNvSpPr>
          <p:nvPr>
            <p:ph type="body" idx="1"/>
          </p:nvPr>
        </p:nvSpPr>
        <p:spPr bwMode="auto">
          <a:xfrm>
            <a:off x="685960" y="4342704"/>
            <a:ext cx="5487682" cy="403209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nchorCtr="1"/>
          <a:lstStyle>
            <a:lvl1pPr marL="227013" indent="-227013">
              <a:tabLst>
                <a:tab pos="227013" algn="l"/>
                <a:tab pos="674688" algn="l"/>
                <a:tab pos="1123950" algn="l"/>
                <a:tab pos="1573213" algn="l"/>
                <a:tab pos="2022475" algn="l"/>
                <a:tab pos="2471738" algn="l"/>
                <a:tab pos="2921000" algn="l"/>
                <a:tab pos="3370263" algn="l"/>
                <a:tab pos="3819525" algn="l"/>
                <a:tab pos="4268788" algn="l"/>
                <a:tab pos="4718050" algn="l"/>
                <a:tab pos="5167313" algn="l"/>
                <a:tab pos="5616575" algn="l"/>
                <a:tab pos="6065838" algn="l"/>
                <a:tab pos="6515100" algn="l"/>
                <a:tab pos="6964363" algn="l"/>
                <a:tab pos="7413625" algn="l"/>
                <a:tab pos="7862888" algn="l"/>
                <a:tab pos="8312150" algn="l"/>
                <a:tab pos="8761413" algn="l"/>
                <a:tab pos="9210675" algn="l"/>
              </a:tabLst>
              <a:defRPr sz="1200">
                <a:solidFill>
                  <a:srgbClr val="000000"/>
                </a:solidFill>
                <a:latin typeface="Times New Roman" pitchFamily="16" charset="0"/>
              </a:defRPr>
            </a:lvl1pPr>
            <a:lvl2pPr>
              <a:tabLst>
                <a:tab pos="227013" algn="l"/>
                <a:tab pos="674688" algn="l"/>
                <a:tab pos="1123950" algn="l"/>
                <a:tab pos="1573213" algn="l"/>
                <a:tab pos="2022475" algn="l"/>
                <a:tab pos="2471738" algn="l"/>
                <a:tab pos="2921000" algn="l"/>
                <a:tab pos="3370263" algn="l"/>
                <a:tab pos="3819525" algn="l"/>
                <a:tab pos="4268788" algn="l"/>
                <a:tab pos="4718050" algn="l"/>
                <a:tab pos="5167313" algn="l"/>
                <a:tab pos="5616575" algn="l"/>
                <a:tab pos="6065838" algn="l"/>
                <a:tab pos="6515100" algn="l"/>
                <a:tab pos="6964363" algn="l"/>
                <a:tab pos="7413625" algn="l"/>
                <a:tab pos="7862888" algn="l"/>
                <a:tab pos="8312150" algn="l"/>
                <a:tab pos="8761413" algn="l"/>
                <a:tab pos="9210675" algn="l"/>
              </a:tabLst>
              <a:defRPr sz="1200">
                <a:solidFill>
                  <a:srgbClr val="000000"/>
                </a:solidFill>
                <a:latin typeface="Times New Roman" pitchFamily="16" charset="0"/>
              </a:defRPr>
            </a:lvl2pPr>
            <a:lvl3pPr>
              <a:tabLst>
                <a:tab pos="227013" algn="l"/>
                <a:tab pos="674688" algn="l"/>
                <a:tab pos="1123950" algn="l"/>
                <a:tab pos="1573213" algn="l"/>
                <a:tab pos="2022475" algn="l"/>
                <a:tab pos="2471738" algn="l"/>
                <a:tab pos="2921000" algn="l"/>
                <a:tab pos="3370263" algn="l"/>
                <a:tab pos="3819525" algn="l"/>
                <a:tab pos="4268788" algn="l"/>
                <a:tab pos="4718050" algn="l"/>
                <a:tab pos="5167313" algn="l"/>
                <a:tab pos="5616575" algn="l"/>
                <a:tab pos="6065838" algn="l"/>
                <a:tab pos="6515100" algn="l"/>
                <a:tab pos="6964363" algn="l"/>
                <a:tab pos="7413625" algn="l"/>
                <a:tab pos="7862888" algn="l"/>
                <a:tab pos="8312150" algn="l"/>
                <a:tab pos="8761413" algn="l"/>
                <a:tab pos="9210675" algn="l"/>
              </a:tabLst>
              <a:defRPr sz="1200">
                <a:solidFill>
                  <a:srgbClr val="000000"/>
                </a:solidFill>
                <a:latin typeface="Times New Roman" pitchFamily="16" charset="0"/>
              </a:defRPr>
            </a:lvl3pPr>
            <a:lvl4pPr>
              <a:tabLst>
                <a:tab pos="227013" algn="l"/>
                <a:tab pos="674688" algn="l"/>
                <a:tab pos="1123950" algn="l"/>
                <a:tab pos="1573213" algn="l"/>
                <a:tab pos="2022475" algn="l"/>
                <a:tab pos="2471738" algn="l"/>
                <a:tab pos="2921000" algn="l"/>
                <a:tab pos="3370263" algn="l"/>
                <a:tab pos="3819525" algn="l"/>
                <a:tab pos="4268788" algn="l"/>
                <a:tab pos="4718050" algn="l"/>
                <a:tab pos="5167313" algn="l"/>
                <a:tab pos="5616575" algn="l"/>
                <a:tab pos="6065838" algn="l"/>
                <a:tab pos="6515100" algn="l"/>
                <a:tab pos="6964363" algn="l"/>
                <a:tab pos="7413625" algn="l"/>
                <a:tab pos="7862888" algn="l"/>
                <a:tab pos="8312150" algn="l"/>
                <a:tab pos="8761413" algn="l"/>
                <a:tab pos="9210675" algn="l"/>
              </a:tabLst>
              <a:defRPr sz="1200">
                <a:solidFill>
                  <a:srgbClr val="000000"/>
                </a:solidFill>
                <a:latin typeface="Times New Roman" pitchFamily="16" charset="0"/>
              </a:defRPr>
            </a:lvl4pPr>
            <a:lvl5pPr>
              <a:tabLst>
                <a:tab pos="227013" algn="l"/>
                <a:tab pos="674688" algn="l"/>
                <a:tab pos="1123950" algn="l"/>
                <a:tab pos="1573213" algn="l"/>
                <a:tab pos="2022475" algn="l"/>
                <a:tab pos="2471738" algn="l"/>
                <a:tab pos="2921000" algn="l"/>
                <a:tab pos="3370263" algn="l"/>
                <a:tab pos="3819525" algn="l"/>
                <a:tab pos="4268788" algn="l"/>
                <a:tab pos="4718050" algn="l"/>
                <a:tab pos="5167313" algn="l"/>
                <a:tab pos="5616575" algn="l"/>
                <a:tab pos="6065838" algn="l"/>
                <a:tab pos="6515100" algn="l"/>
                <a:tab pos="6964363" algn="l"/>
                <a:tab pos="7413625" algn="l"/>
                <a:tab pos="7862888" algn="l"/>
                <a:tab pos="8312150" algn="l"/>
                <a:tab pos="8761413" algn="l"/>
                <a:tab pos="9210675"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227013" algn="l"/>
                <a:tab pos="674688" algn="l"/>
                <a:tab pos="1123950" algn="l"/>
                <a:tab pos="1573213" algn="l"/>
                <a:tab pos="2022475" algn="l"/>
                <a:tab pos="2471738" algn="l"/>
                <a:tab pos="2921000" algn="l"/>
                <a:tab pos="3370263" algn="l"/>
                <a:tab pos="3819525" algn="l"/>
                <a:tab pos="4268788" algn="l"/>
                <a:tab pos="4718050" algn="l"/>
                <a:tab pos="5167313" algn="l"/>
                <a:tab pos="5616575" algn="l"/>
                <a:tab pos="6065838" algn="l"/>
                <a:tab pos="6515100" algn="l"/>
                <a:tab pos="6964363" algn="l"/>
                <a:tab pos="7413625" algn="l"/>
                <a:tab pos="7862888" algn="l"/>
                <a:tab pos="8312150" algn="l"/>
                <a:tab pos="8761413" algn="l"/>
                <a:tab pos="9210675"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227013" algn="l"/>
                <a:tab pos="674688" algn="l"/>
                <a:tab pos="1123950" algn="l"/>
                <a:tab pos="1573213" algn="l"/>
                <a:tab pos="2022475" algn="l"/>
                <a:tab pos="2471738" algn="l"/>
                <a:tab pos="2921000" algn="l"/>
                <a:tab pos="3370263" algn="l"/>
                <a:tab pos="3819525" algn="l"/>
                <a:tab pos="4268788" algn="l"/>
                <a:tab pos="4718050" algn="l"/>
                <a:tab pos="5167313" algn="l"/>
                <a:tab pos="5616575" algn="l"/>
                <a:tab pos="6065838" algn="l"/>
                <a:tab pos="6515100" algn="l"/>
                <a:tab pos="6964363" algn="l"/>
                <a:tab pos="7413625" algn="l"/>
                <a:tab pos="7862888" algn="l"/>
                <a:tab pos="8312150" algn="l"/>
                <a:tab pos="8761413" algn="l"/>
                <a:tab pos="9210675"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227013" algn="l"/>
                <a:tab pos="674688" algn="l"/>
                <a:tab pos="1123950" algn="l"/>
                <a:tab pos="1573213" algn="l"/>
                <a:tab pos="2022475" algn="l"/>
                <a:tab pos="2471738" algn="l"/>
                <a:tab pos="2921000" algn="l"/>
                <a:tab pos="3370263" algn="l"/>
                <a:tab pos="3819525" algn="l"/>
                <a:tab pos="4268788" algn="l"/>
                <a:tab pos="4718050" algn="l"/>
                <a:tab pos="5167313" algn="l"/>
                <a:tab pos="5616575" algn="l"/>
                <a:tab pos="6065838" algn="l"/>
                <a:tab pos="6515100" algn="l"/>
                <a:tab pos="6964363" algn="l"/>
                <a:tab pos="7413625" algn="l"/>
                <a:tab pos="7862888" algn="l"/>
                <a:tab pos="8312150" algn="l"/>
                <a:tab pos="8761413" algn="l"/>
                <a:tab pos="9210675"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227013" algn="l"/>
                <a:tab pos="674688" algn="l"/>
                <a:tab pos="1123950" algn="l"/>
                <a:tab pos="1573213" algn="l"/>
                <a:tab pos="2022475" algn="l"/>
                <a:tab pos="2471738" algn="l"/>
                <a:tab pos="2921000" algn="l"/>
                <a:tab pos="3370263" algn="l"/>
                <a:tab pos="3819525" algn="l"/>
                <a:tab pos="4268788" algn="l"/>
                <a:tab pos="4718050" algn="l"/>
                <a:tab pos="5167313" algn="l"/>
                <a:tab pos="5616575" algn="l"/>
                <a:tab pos="6065838" algn="l"/>
                <a:tab pos="6515100" algn="l"/>
                <a:tab pos="6964363" algn="l"/>
                <a:tab pos="7413625" algn="l"/>
                <a:tab pos="7862888" algn="l"/>
                <a:tab pos="8312150" algn="l"/>
                <a:tab pos="8761413" algn="l"/>
                <a:tab pos="9210675" algn="l"/>
              </a:tabLst>
              <a:defRPr sz="1200">
                <a:solidFill>
                  <a:srgbClr val="000000"/>
                </a:solidFill>
                <a:latin typeface="Times New Roman" pitchFamily="16" charset="0"/>
              </a:defRPr>
            </a:lvl9pPr>
          </a:lstStyle>
          <a:p>
            <a:pPr>
              <a:spcBef>
                <a:spcPts val="450"/>
              </a:spcBef>
              <a:buFont typeface="Times New Roman" pitchFamily="16" charset="0"/>
              <a:buAutoNum type="arabicParenR"/>
            </a:pPr>
            <a:r>
              <a:rPr lang="de-AT">
                <a:ea typeface="DejaVu Sans" pitchFamily="32" charset="0"/>
                <a:cs typeface="DejaVu Sans" pitchFamily="32" charset="0"/>
              </a:rPr>
              <a:t>Software Extension </a:t>
            </a:r>
          </a:p>
          <a:p>
            <a:pPr>
              <a:spcBef>
                <a:spcPts val="450"/>
              </a:spcBef>
            </a:pPr>
            <a:endParaRPr lang="de-AT">
              <a:ea typeface="DejaVu Sans" pitchFamily="32" charset="0"/>
              <a:cs typeface="DejaVu Sans" pitchFamily="32" charset="0"/>
            </a:endParaRPr>
          </a:p>
          <a:p>
            <a:pPr>
              <a:spcBef>
                <a:spcPts val="450"/>
              </a:spcBef>
              <a:buClrTx/>
              <a:buSzTx/>
              <a:buFontTx/>
              <a:buNone/>
            </a:pPr>
            <a:r>
              <a:rPr lang="de-AT">
                <a:ea typeface="DejaVu Sans" pitchFamily="32" charset="0"/>
                <a:cs typeface="DejaVu Sans" pitchFamily="32" charset="0"/>
              </a:rPr>
              <a:t>Add-on for popular web browser Mozilla Firefox </a:t>
            </a:r>
          </a:p>
          <a:p>
            <a:pPr>
              <a:spcBef>
                <a:spcPts val="450"/>
              </a:spcBef>
              <a:buClrTx/>
              <a:buSzTx/>
              <a:buFontTx/>
              <a:buNone/>
            </a:pPr>
            <a:r>
              <a:rPr lang="de-AT">
                <a:ea typeface="DejaVu Sans" pitchFamily="32" charset="0"/>
                <a:cs typeface="DejaVu Sans" pitchFamily="32" charset="0"/>
              </a:rPr>
              <a:t>Add-ons have full access to document object model of the displayed HTML-document</a:t>
            </a:r>
          </a:p>
          <a:p>
            <a:pPr>
              <a:spcBef>
                <a:spcPts val="450"/>
              </a:spcBef>
              <a:buClrTx/>
              <a:buSzTx/>
              <a:buFontTx/>
              <a:buNone/>
            </a:pPr>
            <a:endParaRPr lang="de-AT">
              <a:ea typeface="DejaVu Sans" pitchFamily="32" charset="0"/>
              <a:cs typeface="DejaVu Sans" pitchFamily="32" charset="0"/>
            </a:endParaRPr>
          </a:p>
          <a:p>
            <a:pPr>
              <a:spcBef>
                <a:spcPts val="450"/>
              </a:spcBef>
              <a:buClrTx/>
              <a:buSzTx/>
              <a:buFontTx/>
              <a:buNone/>
            </a:pPr>
            <a:r>
              <a:rPr lang="de-AT">
                <a:ea typeface="DejaVu Sans" pitchFamily="32" charset="0"/>
                <a:cs typeface="DejaVu Sans" pitchFamily="32" charset="0"/>
              </a:rPr>
              <a:t>Processing incoming request: searching DOM for search string and finding region by temporarily enclosing string with &lt;span&gt; tag</a:t>
            </a:r>
          </a:p>
          <a:p>
            <a:pPr>
              <a:spcBef>
                <a:spcPts val="450"/>
              </a:spcBef>
              <a:buClrTx/>
              <a:buSzTx/>
              <a:buFontTx/>
              <a:buNone/>
            </a:pPr>
            <a:endParaRPr lang="de-AT">
              <a:ea typeface="DejaVu Sans" pitchFamily="32" charset="0"/>
              <a:cs typeface="DejaVu Sans" pitchFamily="32" charset="0"/>
            </a:endParaRPr>
          </a:p>
          <a:p>
            <a:pPr>
              <a:spcBef>
                <a:spcPts val="450"/>
              </a:spcBef>
              <a:buClrTx/>
              <a:buSzTx/>
              <a:buFontTx/>
              <a:buNone/>
            </a:pPr>
            <a:r>
              <a:rPr lang="de-AT">
                <a:ea typeface="DejaVu Sans" pitchFamily="32" charset="0"/>
                <a:cs typeface="DejaVu Sans" pitchFamily="32" charset="0"/>
              </a:rPr>
              <a:t>Report selections: selecting word in browser and pressing a button integrated in toolbar </a:t>
            </a:r>
          </a:p>
        </p:txBody>
      </p:sp>
    </p:spTree>
    <p:extLst>
      <p:ext uri="{BB962C8B-B14F-4D97-AF65-F5344CB8AC3E}">
        <p14:creationId xmlns:p14="http://schemas.microsoft.com/office/powerpoint/2010/main" val="37303496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6E91DA46-E6B0-4E74-A15D-36977B5DACF9}" type="slidenum">
              <a:rPr lang="en-GB"/>
              <a:pPr/>
              <a:t>215</a:t>
            </a:fld>
            <a:endParaRPr lang="en-GB"/>
          </a:p>
        </p:txBody>
      </p:sp>
      <p:sp>
        <p:nvSpPr>
          <p:cNvPr id="87041" name="Text Box 1"/>
          <p:cNvSpPr txBox="1">
            <a:spLocks noChangeArrowheads="1"/>
          </p:cNvSpPr>
          <p:nvPr/>
        </p:nvSpPr>
        <p:spPr bwMode="auto">
          <a:xfrm>
            <a:off x="3884971" y="8683943"/>
            <a:ext cx="2971426" cy="4556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5pPr>
            <a:lvl6pPr marL="2514600" indent="-228600" defTabSz="457200" fontAlgn="base">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6pPr>
            <a:lvl7pPr marL="2971800" indent="-228600" defTabSz="457200" fontAlgn="base">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7pPr>
            <a:lvl8pPr marL="3429000" indent="-228600" defTabSz="457200" fontAlgn="base">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8pPr>
            <a:lvl9pPr marL="3886200" indent="-228600" defTabSz="457200" fontAlgn="base">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9pPr>
          </a:lstStyle>
          <a:p>
            <a:pPr algn="r">
              <a:lnSpc>
                <a:spcPct val="100000"/>
              </a:lnSpc>
            </a:pPr>
            <a:fld id="{9632E45F-DE42-4987-A4DE-7CF5C0806566}" type="slidenum">
              <a:rPr lang="en-GB" sz="1200">
                <a:solidFill>
                  <a:srgbClr val="000000"/>
                </a:solidFill>
              </a:rPr>
              <a:pPr algn="r">
                <a:lnSpc>
                  <a:spcPct val="100000"/>
                </a:lnSpc>
              </a:pPr>
              <a:t>215</a:t>
            </a:fld>
            <a:endParaRPr lang="en-GB" sz="1200">
              <a:solidFill>
                <a:srgbClr val="000000"/>
              </a:solidFill>
            </a:endParaRPr>
          </a:p>
        </p:txBody>
      </p:sp>
      <p:sp>
        <p:nvSpPr>
          <p:cNvPr id="87042" name="Rectangle 2"/>
          <p:cNvSpPr txBox="1">
            <a:spLocks noGrp="1" noRot="1" noChangeAspect="1" noChangeArrowheads="1"/>
          </p:cNvSpPr>
          <p:nvPr>
            <p:ph type="sldImg"/>
          </p:nvPr>
        </p:nvSpPr>
        <p:spPr bwMode="auto">
          <a:xfrm>
            <a:off x="1143000" y="685800"/>
            <a:ext cx="4573588" cy="34305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7043" name="Text Box 3"/>
          <p:cNvSpPr txBox="1">
            <a:spLocks noGrp="1" noChangeArrowheads="1"/>
          </p:cNvSpPr>
          <p:nvPr>
            <p:ph type="body" idx="1"/>
          </p:nvPr>
        </p:nvSpPr>
        <p:spPr bwMode="auto">
          <a:xfrm>
            <a:off x="685960" y="4342704"/>
            <a:ext cx="5487682" cy="403209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nchorCtr="1"/>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spcBef>
                <a:spcPts val="450"/>
              </a:spcBef>
            </a:pPr>
            <a:r>
              <a:rPr lang="de-AT" dirty="0">
                <a:ea typeface="DejaVu Sans" pitchFamily="32" charset="0"/>
                <a:cs typeface="DejaVu Sans" pitchFamily="32" charset="0"/>
              </a:rPr>
              <a:t>2) </a:t>
            </a:r>
            <a:r>
              <a:rPr lang="de-AT" dirty="0" err="1">
                <a:ea typeface="DejaVu Sans" pitchFamily="32" charset="0"/>
                <a:cs typeface="DejaVu Sans" pitchFamily="32" charset="0"/>
              </a:rPr>
              <a:t>Mashup</a:t>
            </a:r>
            <a:endParaRPr lang="de-AT" dirty="0">
              <a:ea typeface="DejaVu Sans" pitchFamily="32" charset="0"/>
              <a:cs typeface="DejaVu Sans" pitchFamily="32" charset="0"/>
            </a:endParaRPr>
          </a:p>
          <a:p>
            <a:pPr>
              <a:spcBef>
                <a:spcPts val="450"/>
              </a:spcBef>
            </a:pPr>
            <a:endParaRPr lang="de-AT" dirty="0">
              <a:ea typeface="DejaVu Sans" pitchFamily="32" charset="0"/>
              <a:cs typeface="DejaVu Sans" pitchFamily="32" charset="0"/>
            </a:endParaRPr>
          </a:p>
          <a:p>
            <a:pPr>
              <a:spcBef>
                <a:spcPts val="450"/>
              </a:spcBef>
            </a:pPr>
            <a:r>
              <a:rPr lang="de-AT" dirty="0">
                <a:ea typeface="DejaVu Sans" pitchFamily="32" charset="0"/>
                <a:cs typeface="DejaVu Sans" pitchFamily="32" charset="0"/>
              </a:rPr>
              <a:t>Google </a:t>
            </a:r>
            <a:r>
              <a:rPr lang="de-AT" dirty="0" err="1">
                <a:ea typeface="DejaVu Sans" pitchFamily="32" charset="0"/>
                <a:cs typeface="DejaVu Sans" pitchFamily="32" charset="0"/>
              </a:rPr>
              <a:t>maps</a:t>
            </a:r>
            <a:r>
              <a:rPr lang="de-AT" dirty="0">
                <a:ea typeface="DejaVu Sans" pitchFamily="32" charset="0"/>
                <a:cs typeface="DejaVu Sans" pitchFamily="32" charset="0"/>
              </a:rPr>
              <a:t> API </a:t>
            </a:r>
            <a:r>
              <a:rPr lang="de-AT" dirty="0" err="1">
                <a:ea typeface="DejaVu Sans" pitchFamily="32" charset="0"/>
                <a:cs typeface="DejaVu Sans" pitchFamily="32" charset="0"/>
              </a:rPr>
              <a:t>integrated</a:t>
            </a:r>
            <a:r>
              <a:rPr lang="de-AT" dirty="0">
                <a:ea typeface="DejaVu Sans" pitchFamily="32" charset="0"/>
                <a:cs typeface="DejaVu Sans" pitchFamily="32" charset="0"/>
              </a:rPr>
              <a:t> in simple HTML-page </a:t>
            </a:r>
            <a:r>
              <a:rPr lang="de-AT" dirty="0" err="1">
                <a:ea typeface="DejaVu Sans" pitchFamily="32" charset="0"/>
                <a:cs typeface="DejaVu Sans" pitchFamily="32" charset="0"/>
              </a:rPr>
              <a:t>with</a:t>
            </a:r>
            <a:r>
              <a:rPr lang="de-AT" dirty="0">
                <a:ea typeface="DejaVu Sans" pitchFamily="32" charset="0"/>
                <a:cs typeface="DejaVu Sans" pitchFamily="32" charset="0"/>
              </a:rPr>
              <a:t> JavaScript</a:t>
            </a:r>
          </a:p>
          <a:p>
            <a:pPr>
              <a:spcBef>
                <a:spcPts val="450"/>
              </a:spcBef>
            </a:pPr>
            <a:endParaRPr lang="de-AT" dirty="0">
              <a:ea typeface="DejaVu Sans" pitchFamily="32" charset="0"/>
              <a:cs typeface="DejaVu Sans" pitchFamily="32" charset="0"/>
            </a:endParaRPr>
          </a:p>
          <a:p>
            <a:pPr>
              <a:spcBef>
                <a:spcPts val="450"/>
              </a:spcBef>
            </a:pPr>
            <a:r>
              <a:rPr lang="de-AT" dirty="0">
                <a:ea typeface="DejaVu Sans" pitchFamily="32" charset="0"/>
                <a:cs typeface="DejaVu Sans" pitchFamily="32" charset="0"/>
              </a:rPr>
              <a:t>Processing </a:t>
            </a:r>
            <a:r>
              <a:rPr lang="de-AT" dirty="0" err="1">
                <a:ea typeface="DejaVu Sans" pitchFamily="32" charset="0"/>
                <a:cs typeface="DejaVu Sans" pitchFamily="32" charset="0"/>
              </a:rPr>
              <a:t>incoming</a:t>
            </a:r>
            <a:r>
              <a:rPr lang="de-AT" dirty="0">
                <a:ea typeface="DejaVu Sans" pitchFamily="32" charset="0"/>
                <a:cs typeface="DejaVu Sans" pitchFamily="32" charset="0"/>
              </a:rPr>
              <a:t> </a:t>
            </a:r>
            <a:r>
              <a:rPr lang="de-AT" dirty="0" err="1">
                <a:ea typeface="DejaVu Sans" pitchFamily="32" charset="0"/>
                <a:cs typeface="DejaVu Sans" pitchFamily="32" charset="0"/>
              </a:rPr>
              <a:t>request</a:t>
            </a:r>
            <a:r>
              <a:rPr lang="de-AT" dirty="0">
                <a:ea typeface="DejaVu Sans" pitchFamily="32" charset="0"/>
                <a:cs typeface="DejaVu Sans" pitchFamily="32" charset="0"/>
              </a:rPr>
              <a:t>: </a:t>
            </a:r>
            <a:r>
              <a:rPr lang="de-AT" dirty="0" err="1">
                <a:ea typeface="DejaVu Sans" pitchFamily="32" charset="0"/>
                <a:cs typeface="DejaVu Sans" pitchFamily="32" charset="0"/>
              </a:rPr>
              <a:t>search</a:t>
            </a:r>
            <a:r>
              <a:rPr lang="de-AT" dirty="0">
                <a:ea typeface="DejaVu Sans" pitchFamily="32" charset="0"/>
                <a:cs typeface="DejaVu Sans" pitchFamily="32" charset="0"/>
              </a:rPr>
              <a:t> Google </a:t>
            </a:r>
            <a:r>
              <a:rPr lang="de-AT" dirty="0" err="1">
                <a:ea typeface="DejaVu Sans" pitchFamily="32" charset="0"/>
                <a:cs typeface="DejaVu Sans" pitchFamily="32" charset="0"/>
              </a:rPr>
              <a:t>Maps</a:t>
            </a:r>
            <a:r>
              <a:rPr lang="de-AT" dirty="0">
                <a:ea typeface="DejaVu Sans" pitchFamily="32" charset="0"/>
                <a:cs typeface="DejaVu Sans" pitchFamily="32" charset="0"/>
              </a:rPr>
              <a:t> API </a:t>
            </a:r>
            <a:r>
              <a:rPr lang="de-AT" dirty="0" err="1">
                <a:ea typeface="DejaVu Sans" pitchFamily="32" charset="0"/>
                <a:cs typeface="DejaVu Sans" pitchFamily="32" charset="0"/>
              </a:rPr>
              <a:t>and</a:t>
            </a:r>
            <a:r>
              <a:rPr lang="de-AT" dirty="0">
                <a:ea typeface="DejaVu Sans" pitchFamily="32" charset="0"/>
                <a:cs typeface="DejaVu Sans" pitchFamily="32" charset="0"/>
              </a:rPr>
              <a:t> </a:t>
            </a:r>
            <a:r>
              <a:rPr lang="de-AT" dirty="0" err="1">
                <a:ea typeface="DejaVu Sans" pitchFamily="32" charset="0"/>
                <a:cs typeface="DejaVu Sans" pitchFamily="32" charset="0"/>
              </a:rPr>
              <a:t>retrieving</a:t>
            </a:r>
            <a:r>
              <a:rPr lang="de-AT" dirty="0">
                <a:ea typeface="DejaVu Sans" pitchFamily="32" charset="0"/>
                <a:cs typeface="DejaVu Sans" pitchFamily="32" charset="0"/>
              </a:rPr>
              <a:t> </a:t>
            </a:r>
            <a:r>
              <a:rPr lang="de-AT" dirty="0" err="1">
                <a:ea typeface="DejaVu Sans" pitchFamily="32" charset="0"/>
                <a:cs typeface="DejaVu Sans" pitchFamily="32" charset="0"/>
              </a:rPr>
              <a:t>geographic</a:t>
            </a:r>
            <a:r>
              <a:rPr lang="de-AT" dirty="0">
                <a:ea typeface="DejaVu Sans" pitchFamily="32" charset="0"/>
                <a:cs typeface="DejaVu Sans" pitchFamily="32" charset="0"/>
              </a:rPr>
              <a:t> </a:t>
            </a:r>
            <a:r>
              <a:rPr lang="de-AT" dirty="0" err="1">
                <a:ea typeface="DejaVu Sans" pitchFamily="32" charset="0"/>
                <a:cs typeface="DejaVu Sans" pitchFamily="32" charset="0"/>
              </a:rPr>
              <a:t>location</a:t>
            </a:r>
            <a:r>
              <a:rPr lang="de-AT" dirty="0">
                <a:ea typeface="DejaVu Sans" pitchFamily="32" charset="0"/>
                <a:cs typeface="DejaVu Sans" pitchFamily="32" charset="0"/>
              </a:rPr>
              <a:t> </a:t>
            </a:r>
            <a:r>
              <a:rPr lang="de-AT" dirty="0" err="1">
                <a:ea typeface="DejaVu Sans" pitchFamily="32" charset="0"/>
                <a:cs typeface="DejaVu Sans" pitchFamily="32" charset="0"/>
              </a:rPr>
              <a:t>associated</a:t>
            </a:r>
            <a:r>
              <a:rPr lang="de-AT" dirty="0">
                <a:ea typeface="DejaVu Sans" pitchFamily="32" charset="0"/>
                <a:cs typeface="DejaVu Sans" pitchFamily="32" charset="0"/>
              </a:rPr>
              <a:t> </a:t>
            </a:r>
            <a:r>
              <a:rPr lang="de-AT" dirty="0" err="1">
                <a:ea typeface="DejaVu Sans" pitchFamily="32" charset="0"/>
                <a:cs typeface="DejaVu Sans" pitchFamily="32" charset="0"/>
              </a:rPr>
              <a:t>with</a:t>
            </a:r>
            <a:r>
              <a:rPr lang="de-AT" dirty="0">
                <a:ea typeface="DejaVu Sans" pitchFamily="32" charset="0"/>
                <a:cs typeface="DejaVu Sans" pitchFamily="32" charset="0"/>
              </a:rPr>
              <a:t> </a:t>
            </a:r>
            <a:r>
              <a:rPr lang="de-AT" dirty="0" err="1">
                <a:ea typeface="DejaVu Sans" pitchFamily="32" charset="0"/>
                <a:cs typeface="DejaVu Sans" pitchFamily="32" charset="0"/>
              </a:rPr>
              <a:t>string</a:t>
            </a:r>
            <a:r>
              <a:rPr lang="de-AT" dirty="0">
                <a:ea typeface="DejaVu Sans" pitchFamily="32" charset="0"/>
                <a:cs typeface="DejaVu Sans" pitchFamily="32" charset="0"/>
              </a:rPr>
              <a:t> (</a:t>
            </a:r>
            <a:r>
              <a:rPr lang="de-AT" dirty="0" err="1">
                <a:ea typeface="DejaVu Sans" pitchFamily="32" charset="0"/>
                <a:cs typeface="DejaVu Sans" pitchFamily="32" charset="0"/>
              </a:rPr>
              <a:t>first</a:t>
            </a:r>
            <a:r>
              <a:rPr lang="de-AT" dirty="0">
                <a:ea typeface="DejaVu Sans" pitchFamily="32" charset="0"/>
                <a:cs typeface="DejaVu Sans" pitchFamily="32" charset="0"/>
              </a:rPr>
              <a:t> </a:t>
            </a:r>
            <a:r>
              <a:rPr lang="de-AT" dirty="0" err="1">
                <a:ea typeface="DejaVu Sans" pitchFamily="32" charset="0"/>
                <a:cs typeface="DejaVu Sans" pitchFamily="32" charset="0"/>
              </a:rPr>
              <a:t>hit</a:t>
            </a:r>
            <a:r>
              <a:rPr lang="de-AT" dirty="0">
                <a:ea typeface="DejaVu Sans" pitchFamily="32" charset="0"/>
                <a:cs typeface="DejaVu Sans" pitchFamily="32" charset="0"/>
              </a:rPr>
              <a:t>); API </a:t>
            </a:r>
            <a:r>
              <a:rPr lang="de-AT" dirty="0" err="1">
                <a:ea typeface="DejaVu Sans" pitchFamily="32" charset="0"/>
                <a:cs typeface="DejaVu Sans" pitchFamily="32" charset="0"/>
              </a:rPr>
              <a:t>provides</a:t>
            </a:r>
            <a:r>
              <a:rPr lang="de-AT" dirty="0">
                <a:ea typeface="DejaVu Sans" pitchFamily="32" charset="0"/>
                <a:cs typeface="DejaVu Sans" pitchFamily="32" charset="0"/>
              </a:rPr>
              <a:t> </a:t>
            </a:r>
            <a:r>
              <a:rPr lang="de-AT" dirty="0" err="1">
                <a:ea typeface="DejaVu Sans" pitchFamily="32" charset="0"/>
                <a:cs typeface="DejaVu Sans" pitchFamily="32" charset="0"/>
              </a:rPr>
              <a:t>method</a:t>
            </a:r>
            <a:r>
              <a:rPr lang="de-AT" dirty="0">
                <a:ea typeface="DejaVu Sans" pitchFamily="32" charset="0"/>
                <a:cs typeface="DejaVu Sans" pitchFamily="32" charset="0"/>
              </a:rPr>
              <a:t> </a:t>
            </a:r>
            <a:r>
              <a:rPr lang="de-AT" dirty="0" err="1">
                <a:ea typeface="DejaVu Sans" pitchFamily="32" charset="0"/>
                <a:cs typeface="DejaVu Sans" pitchFamily="32" charset="0"/>
              </a:rPr>
              <a:t>to</a:t>
            </a:r>
            <a:r>
              <a:rPr lang="de-AT" dirty="0">
                <a:ea typeface="DejaVu Sans" pitchFamily="32" charset="0"/>
                <a:cs typeface="DejaVu Sans" pitchFamily="32" charset="0"/>
              </a:rPr>
              <a:t> </a:t>
            </a:r>
            <a:r>
              <a:rPr lang="de-AT" dirty="0" err="1">
                <a:ea typeface="DejaVu Sans" pitchFamily="32" charset="0"/>
                <a:cs typeface="DejaVu Sans" pitchFamily="32" charset="0"/>
              </a:rPr>
              <a:t>convert</a:t>
            </a:r>
            <a:r>
              <a:rPr lang="de-AT" dirty="0">
                <a:ea typeface="DejaVu Sans" pitchFamily="32" charset="0"/>
                <a:cs typeface="DejaVu Sans" pitchFamily="32" charset="0"/>
              </a:rPr>
              <a:t> </a:t>
            </a:r>
            <a:r>
              <a:rPr lang="de-AT" dirty="0" err="1">
                <a:ea typeface="DejaVu Sans" pitchFamily="32" charset="0"/>
                <a:cs typeface="DejaVu Sans" pitchFamily="32" charset="0"/>
              </a:rPr>
              <a:t>geographic</a:t>
            </a:r>
            <a:r>
              <a:rPr lang="de-AT" dirty="0">
                <a:ea typeface="DejaVu Sans" pitchFamily="32" charset="0"/>
                <a:cs typeface="DejaVu Sans" pitchFamily="32" charset="0"/>
              </a:rPr>
              <a:t> </a:t>
            </a:r>
            <a:r>
              <a:rPr lang="de-AT" dirty="0" err="1">
                <a:ea typeface="DejaVu Sans" pitchFamily="32" charset="0"/>
                <a:cs typeface="DejaVu Sans" pitchFamily="32" charset="0"/>
              </a:rPr>
              <a:t>location</a:t>
            </a:r>
            <a:r>
              <a:rPr lang="de-AT" dirty="0">
                <a:ea typeface="DejaVu Sans" pitchFamily="32" charset="0"/>
                <a:cs typeface="DejaVu Sans" pitchFamily="32" charset="0"/>
              </a:rPr>
              <a:t> </a:t>
            </a:r>
            <a:r>
              <a:rPr lang="de-AT" dirty="0" err="1">
                <a:ea typeface="DejaVu Sans" pitchFamily="32" charset="0"/>
                <a:cs typeface="DejaVu Sans" pitchFamily="32" charset="0"/>
              </a:rPr>
              <a:t>to</a:t>
            </a:r>
            <a:r>
              <a:rPr lang="de-AT" dirty="0">
                <a:ea typeface="DejaVu Sans" pitchFamily="32" charset="0"/>
                <a:cs typeface="DejaVu Sans" pitchFamily="32" charset="0"/>
              </a:rPr>
              <a:t> </a:t>
            </a:r>
            <a:r>
              <a:rPr lang="de-AT" dirty="0" err="1">
                <a:ea typeface="DejaVu Sans" pitchFamily="32" charset="0"/>
                <a:cs typeface="DejaVu Sans" pitchFamily="32" charset="0"/>
              </a:rPr>
              <a:t>window</a:t>
            </a:r>
            <a:r>
              <a:rPr lang="de-AT" dirty="0">
                <a:ea typeface="DejaVu Sans" pitchFamily="32" charset="0"/>
                <a:cs typeface="DejaVu Sans" pitchFamily="32" charset="0"/>
              </a:rPr>
              <a:t> </a:t>
            </a:r>
            <a:r>
              <a:rPr lang="de-AT" dirty="0" err="1">
                <a:ea typeface="DejaVu Sans" pitchFamily="32" charset="0"/>
                <a:cs typeface="DejaVu Sans" pitchFamily="32" charset="0"/>
              </a:rPr>
              <a:t>position</a:t>
            </a:r>
            <a:r>
              <a:rPr lang="de-AT" dirty="0">
                <a:ea typeface="DejaVu Sans" pitchFamily="32" charset="0"/>
                <a:cs typeface="DejaVu Sans" pitchFamily="32" charset="0"/>
              </a:rPr>
              <a:t>; </a:t>
            </a:r>
            <a:r>
              <a:rPr lang="de-AT" dirty="0" err="1">
                <a:ea typeface="DejaVu Sans" pitchFamily="32" charset="0"/>
                <a:cs typeface="DejaVu Sans" pitchFamily="32" charset="0"/>
              </a:rPr>
              <a:t>small</a:t>
            </a:r>
            <a:r>
              <a:rPr lang="de-AT" dirty="0">
                <a:ea typeface="DejaVu Sans" pitchFamily="32" charset="0"/>
                <a:cs typeface="DejaVu Sans" pitchFamily="32" charset="0"/>
              </a:rPr>
              <a:t> </a:t>
            </a:r>
            <a:r>
              <a:rPr lang="de-AT" dirty="0" err="1">
                <a:ea typeface="DejaVu Sans" pitchFamily="32" charset="0"/>
                <a:cs typeface="DejaVu Sans" pitchFamily="32" charset="0"/>
              </a:rPr>
              <a:t>bounding</a:t>
            </a:r>
            <a:r>
              <a:rPr lang="de-AT" dirty="0">
                <a:ea typeface="DejaVu Sans" pitchFamily="32" charset="0"/>
                <a:cs typeface="DejaVu Sans" pitchFamily="32" charset="0"/>
              </a:rPr>
              <a:t> </a:t>
            </a:r>
            <a:r>
              <a:rPr lang="de-AT" dirty="0" err="1">
                <a:ea typeface="DejaVu Sans" pitchFamily="32" charset="0"/>
                <a:cs typeface="DejaVu Sans" pitchFamily="32" charset="0"/>
              </a:rPr>
              <a:t>rectangle</a:t>
            </a:r>
            <a:r>
              <a:rPr lang="de-AT" dirty="0">
                <a:ea typeface="DejaVu Sans" pitchFamily="32" charset="0"/>
                <a:cs typeface="DejaVu Sans" pitchFamily="32" charset="0"/>
              </a:rPr>
              <a:t> </a:t>
            </a:r>
            <a:r>
              <a:rPr lang="de-AT" dirty="0" err="1">
                <a:ea typeface="DejaVu Sans" pitchFamily="32" charset="0"/>
                <a:cs typeface="DejaVu Sans" pitchFamily="32" charset="0"/>
              </a:rPr>
              <a:t>around</a:t>
            </a:r>
            <a:r>
              <a:rPr lang="de-AT" dirty="0">
                <a:ea typeface="DejaVu Sans" pitchFamily="32" charset="0"/>
                <a:cs typeface="DejaVu Sans" pitchFamily="32" charset="0"/>
              </a:rPr>
              <a:t> </a:t>
            </a:r>
            <a:r>
              <a:rPr lang="de-AT" dirty="0" err="1">
                <a:ea typeface="DejaVu Sans" pitchFamily="32" charset="0"/>
                <a:cs typeface="DejaVu Sans" pitchFamily="32" charset="0"/>
              </a:rPr>
              <a:t>window</a:t>
            </a:r>
            <a:r>
              <a:rPr lang="de-AT" dirty="0">
                <a:ea typeface="DejaVu Sans" pitchFamily="32" charset="0"/>
                <a:cs typeface="DejaVu Sans" pitchFamily="32" charset="0"/>
              </a:rPr>
              <a:t> </a:t>
            </a:r>
            <a:r>
              <a:rPr lang="de-AT" dirty="0" err="1">
                <a:ea typeface="DejaVu Sans" pitchFamily="32" charset="0"/>
                <a:cs typeface="DejaVu Sans" pitchFamily="32" charset="0"/>
              </a:rPr>
              <a:t>position</a:t>
            </a:r>
            <a:r>
              <a:rPr lang="de-AT" dirty="0">
                <a:ea typeface="DejaVu Sans" pitchFamily="32" charset="0"/>
                <a:cs typeface="DejaVu Sans" pitchFamily="32" charset="0"/>
              </a:rPr>
              <a:t> </a:t>
            </a:r>
          </a:p>
          <a:p>
            <a:pPr>
              <a:spcBef>
                <a:spcPts val="450"/>
              </a:spcBef>
            </a:pPr>
            <a:endParaRPr lang="de-AT" dirty="0">
              <a:ea typeface="DejaVu Sans" pitchFamily="32" charset="0"/>
              <a:cs typeface="DejaVu Sans" pitchFamily="32" charset="0"/>
            </a:endParaRPr>
          </a:p>
          <a:p>
            <a:pPr>
              <a:spcBef>
                <a:spcPts val="450"/>
              </a:spcBef>
            </a:pPr>
            <a:r>
              <a:rPr lang="de-AT" dirty="0">
                <a:ea typeface="DejaVu Sans" pitchFamily="32" charset="0"/>
                <a:cs typeface="DejaVu Sans" pitchFamily="32" charset="0"/>
              </a:rPr>
              <a:t>User </a:t>
            </a:r>
            <a:r>
              <a:rPr lang="de-AT" dirty="0" err="1">
                <a:ea typeface="DejaVu Sans" pitchFamily="32" charset="0"/>
                <a:cs typeface="DejaVu Sans" pitchFamily="32" charset="0"/>
              </a:rPr>
              <a:t>interface</a:t>
            </a:r>
            <a:r>
              <a:rPr lang="de-AT" dirty="0">
                <a:ea typeface="DejaVu Sans" pitchFamily="32" charset="0"/>
                <a:cs typeface="DejaVu Sans" pitchFamily="32" charset="0"/>
              </a:rPr>
              <a:t>: </a:t>
            </a:r>
            <a:r>
              <a:rPr lang="de-AT" dirty="0" err="1">
                <a:ea typeface="DejaVu Sans" pitchFamily="32" charset="0"/>
                <a:cs typeface="DejaVu Sans" pitchFamily="32" charset="0"/>
              </a:rPr>
              <a:t>search</a:t>
            </a:r>
            <a:r>
              <a:rPr lang="de-AT" dirty="0">
                <a:ea typeface="DejaVu Sans" pitchFamily="32" charset="0"/>
                <a:cs typeface="DejaVu Sans" pitchFamily="32" charset="0"/>
              </a:rPr>
              <a:t> box </a:t>
            </a:r>
            <a:r>
              <a:rPr lang="de-AT" dirty="0" err="1">
                <a:ea typeface="DejaVu Sans" pitchFamily="32" charset="0"/>
                <a:cs typeface="DejaVu Sans" pitchFamily="32" charset="0"/>
              </a:rPr>
              <a:t>to</a:t>
            </a:r>
            <a:r>
              <a:rPr lang="de-AT" dirty="0">
                <a:ea typeface="DejaVu Sans" pitchFamily="32" charset="0"/>
                <a:cs typeface="DejaVu Sans" pitchFamily="32" charset="0"/>
              </a:rPr>
              <a:t> </a:t>
            </a:r>
            <a:r>
              <a:rPr lang="de-AT" dirty="0" err="1">
                <a:ea typeface="DejaVu Sans" pitchFamily="32" charset="0"/>
                <a:cs typeface="DejaVu Sans" pitchFamily="32" charset="0"/>
              </a:rPr>
              <a:t>enter</a:t>
            </a:r>
            <a:r>
              <a:rPr lang="de-AT" dirty="0">
                <a:ea typeface="DejaVu Sans" pitchFamily="32" charset="0"/>
                <a:cs typeface="DejaVu Sans" pitchFamily="32" charset="0"/>
              </a:rPr>
              <a:t> </a:t>
            </a:r>
            <a:r>
              <a:rPr lang="de-AT" dirty="0" err="1">
                <a:ea typeface="DejaVu Sans" pitchFamily="32" charset="0"/>
                <a:cs typeface="DejaVu Sans" pitchFamily="32" charset="0"/>
              </a:rPr>
              <a:t>search</a:t>
            </a:r>
            <a:r>
              <a:rPr lang="de-AT" dirty="0">
                <a:ea typeface="DejaVu Sans" pitchFamily="32" charset="0"/>
                <a:cs typeface="DejaVu Sans" pitchFamily="32" charset="0"/>
              </a:rPr>
              <a:t> </a:t>
            </a:r>
            <a:r>
              <a:rPr lang="de-AT" dirty="0" err="1">
                <a:ea typeface="DejaVu Sans" pitchFamily="32" charset="0"/>
                <a:cs typeface="DejaVu Sans" pitchFamily="32" charset="0"/>
              </a:rPr>
              <a:t>string</a:t>
            </a:r>
            <a:r>
              <a:rPr lang="de-AT" dirty="0">
                <a:ea typeface="DejaVu Sans" pitchFamily="32" charset="0"/>
                <a:cs typeface="DejaVu Sans" pitchFamily="32" charset="0"/>
              </a:rPr>
              <a:t> </a:t>
            </a:r>
            <a:r>
              <a:rPr lang="de-AT" dirty="0">
                <a:latin typeface="Wingdings" charset="2"/>
                <a:ea typeface="DejaVu Sans" pitchFamily="32" charset="0"/>
                <a:cs typeface="DejaVu Sans" pitchFamily="32" charset="0"/>
              </a:rPr>
              <a:t></a:t>
            </a:r>
            <a:r>
              <a:rPr lang="de-AT" dirty="0">
                <a:ea typeface="DejaVu Sans" pitchFamily="32" charset="0"/>
                <a:cs typeface="DejaVu Sans" pitchFamily="32" charset="0"/>
              </a:rPr>
              <a:t> </a:t>
            </a:r>
            <a:r>
              <a:rPr lang="de-AT" dirty="0" err="1">
                <a:ea typeface="DejaVu Sans" pitchFamily="32" charset="0"/>
                <a:cs typeface="DejaVu Sans" pitchFamily="32" charset="0"/>
              </a:rPr>
              <a:t>sending</a:t>
            </a:r>
            <a:r>
              <a:rPr lang="de-AT" dirty="0">
                <a:ea typeface="DejaVu Sans" pitchFamily="32" charset="0"/>
                <a:cs typeface="DejaVu Sans" pitchFamily="32" charset="0"/>
              </a:rPr>
              <a:t> </a:t>
            </a:r>
            <a:r>
              <a:rPr lang="de-AT" dirty="0" err="1">
                <a:ea typeface="DejaVu Sans" pitchFamily="32" charset="0"/>
                <a:cs typeface="DejaVu Sans" pitchFamily="32" charset="0"/>
              </a:rPr>
              <a:t>to</a:t>
            </a:r>
            <a:r>
              <a:rPr lang="de-AT" dirty="0">
                <a:ea typeface="DejaVu Sans" pitchFamily="32" charset="0"/>
                <a:cs typeface="DejaVu Sans" pitchFamily="32" charset="0"/>
              </a:rPr>
              <a:t> Google </a:t>
            </a:r>
            <a:r>
              <a:rPr lang="de-AT" dirty="0" err="1">
                <a:ea typeface="DejaVu Sans" pitchFamily="32" charset="0"/>
                <a:cs typeface="DejaVu Sans" pitchFamily="32" charset="0"/>
              </a:rPr>
              <a:t>Maps</a:t>
            </a:r>
            <a:r>
              <a:rPr lang="de-AT" dirty="0">
                <a:ea typeface="DejaVu Sans" pitchFamily="32" charset="0"/>
                <a:cs typeface="DejaVu Sans" pitchFamily="32" charset="0"/>
              </a:rPr>
              <a:t> API </a:t>
            </a:r>
          </a:p>
        </p:txBody>
      </p:sp>
    </p:spTree>
    <p:extLst>
      <p:ext uri="{BB962C8B-B14F-4D97-AF65-F5344CB8AC3E}">
        <p14:creationId xmlns:p14="http://schemas.microsoft.com/office/powerpoint/2010/main" val="98620826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A471A71E-9621-4D1E-B34B-E0FF9D85F2E0}" type="slidenum">
              <a:rPr lang="en-GB"/>
              <a:pPr/>
              <a:t>216</a:t>
            </a:fld>
            <a:endParaRPr lang="en-GB"/>
          </a:p>
        </p:txBody>
      </p:sp>
      <p:sp>
        <p:nvSpPr>
          <p:cNvPr id="89089" name="Text Box 1"/>
          <p:cNvSpPr txBox="1">
            <a:spLocks noChangeArrowheads="1"/>
          </p:cNvSpPr>
          <p:nvPr/>
        </p:nvSpPr>
        <p:spPr bwMode="auto">
          <a:xfrm>
            <a:off x="3884971" y="8683943"/>
            <a:ext cx="2971426" cy="4556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5pPr>
            <a:lvl6pPr marL="2514600" indent="-228600" defTabSz="457200" fontAlgn="base">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6pPr>
            <a:lvl7pPr marL="2971800" indent="-228600" defTabSz="457200" fontAlgn="base">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7pPr>
            <a:lvl8pPr marL="3429000" indent="-228600" defTabSz="457200" fontAlgn="base">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8pPr>
            <a:lvl9pPr marL="3886200" indent="-228600" defTabSz="457200" fontAlgn="base">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9pPr>
          </a:lstStyle>
          <a:p>
            <a:pPr algn="r">
              <a:lnSpc>
                <a:spcPct val="100000"/>
              </a:lnSpc>
            </a:pPr>
            <a:fld id="{B256DE43-E103-41E1-98C4-6AEFC25EB89D}" type="slidenum">
              <a:rPr lang="en-GB" sz="1200">
                <a:solidFill>
                  <a:srgbClr val="000000"/>
                </a:solidFill>
              </a:rPr>
              <a:pPr algn="r">
                <a:lnSpc>
                  <a:spcPct val="100000"/>
                </a:lnSpc>
              </a:pPr>
              <a:t>216</a:t>
            </a:fld>
            <a:endParaRPr lang="en-GB" sz="1200">
              <a:solidFill>
                <a:srgbClr val="000000"/>
              </a:solidFill>
            </a:endParaRPr>
          </a:p>
        </p:txBody>
      </p:sp>
      <p:sp>
        <p:nvSpPr>
          <p:cNvPr id="89090" name="Rectangle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9091" name="Text Box 3"/>
          <p:cNvSpPr txBox="1">
            <a:spLocks noGrp="1" noChangeArrowheads="1"/>
          </p:cNvSpPr>
          <p:nvPr>
            <p:ph type="body" idx="1"/>
          </p:nvPr>
        </p:nvSpPr>
        <p:spPr bwMode="auto">
          <a:xfrm>
            <a:off x="685961" y="4342704"/>
            <a:ext cx="5486080" cy="411414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spcBef>
                <a:spcPts val="450"/>
              </a:spcBef>
            </a:pPr>
            <a:r>
              <a:rPr lang="de-AT">
                <a:ea typeface="DejaVu Sans" pitchFamily="32" charset="0"/>
                <a:cs typeface="DejaVu Sans" pitchFamily="32" charset="0"/>
              </a:rPr>
              <a:t>Usage scenario 1: </a:t>
            </a:r>
          </a:p>
          <a:p>
            <a:pPr>
              <a:spcBef>
                <a:spcPts val="450"/>
              </a:spcBef>
            </a:pPr>
            <a:endParaRPr lang="de-AT">
              <a:ea typeface="DejaVu Sans" pitchFamily="32" charset="0"/>
              <a:cs typeface="DejaVu Sans" pitchFamily="32" charset="0"/>
            </a:endParaRPr>
          </a:p>
          <a:p>
            <a:pPr>
              <a:spcBef>
                <a:spcPts val="450"/>
              </a:spcBef>
            </a:pPr>
            <a:r>
              <a:rPr lang="de-AT">
                <a:ea typeface="DejaVu Sans" pitchFamily="32" charset="0"/>
                <a:cs typeface="DejaVu Sans" pitchFamily="32" charset="0"/>
              </a:rPr>
              <a:t>Information from external sources can be integrated in the visualization framework </a:t>
            </a:r>
          </a:p>
          <a:p>
            <a:pPr>
              <a:spcBef>
                <a:spcPts val="450"/>
              </a:spcBef>
            </a:pPr>
            <a:r>
              <a:rPr lang="de-AT">
                <a:ea typeface="DejaVu Sans" pitchFamily="32" charset="0"/>
                <a:cs typeface="DejaVu Sans" pitchFamily="32" charset="0"/>
              </a:rPr>
              <a:t>Example: information of genes on the web are linked to gene expression data visualized in different visual representations of the framework </a:t>
            </a:r>
          </a:p>
        </p:txBody>
      </p:sp>
    </p:spTree>
    <p:extLst>
      <p:ext uri="{BB962C8B-B14F-4D97-AF65-F5344CB8AC3E}">
        <p14:creationId xmlns:p14="http://schemas.microsoft.com/office/powerpoint/2010/main" val="177513049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Bef>
                <a:spcPts val="450"/>
              </a:spcBef>
            </a:pPr>
            <a:r>
              <a:rPr lang="de-AT" dirty="0" err="1" smtClean="0">
                <a:ea typeface="DejaVu Sans" pitchFamily="32" charset="0"/>
                <a:cs typeface="DejaVu Sans" pitchFamily="32" charset="0"/>
              </a:rPr>
              <a:t>Usage</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scenario</a:t>
            </a:r>
            <a:r>
              <a:rPr lang="de-AT" dirty="0" smtClean="0">
                <a:ea typeface="DejaVu Sans" pitchFamily="32" charset="0"/>
                <a:cs typeface="DejaVu Sans" pitchFamily="32" charset="0"/>
              </a:rPr>
              <a:t> 2: </a:t>
            </a:r>
          </a:p>
          <a:p>
            <a:pPr>
              <a:spcBef>
                <a:spcPts val="450"/>
              </a:spcBef>
            </a:pPr>
            <a:endParaRPr lang="de-AT" dirty="0" smtClean="0">
              <a:ea typeface="DejaVu Sans" pitchFamily="32" charset="0"/>
              <a:cs typeface="DejaVu Sans" pitchFamily="32" charset="0"/>
            </a:endParaRPr>
          </a:p>
          <a:p>
            <a:pPr>
              <a:spcBef>
                <a:spcPts val="450"/>
              </a:spcBef>
            </a:pPr>
            <a:r>
              <a:rPr lang="de-AT" dirty="0" smtClean="0">
                <a:ea typeface="DejaVu Sans" pitchFamily="32" charset="0"/>
                <a:cs typeface="DejaVu Sans" pitchFamily="32" charset="0"/>
              </a:rPr>
              <a:t>Data </a:t>
            </a:r>
            <a:r>
              <a:rPr lang="de-AT" dirty="0" err="1" smtClean="0">
                <a:ea typeface="DejaVu Sans" pitchFamily="32" charset="0"/>
                <a:cs typeface="DejaVu Sans" pitchFamily="32" charset="0"/>
              </a:rPr>
              <a:t>from</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other</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domains</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can</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be</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handled</a:t>
            </a:r>
            <a:r>
              <a:rPr lang="de-AT" dirty="0" smtClean="0">
                <a:ea typeface="DejaVu Sans" pitchFamily="32" charset="0"/>
                <a:cs typeface="DejaVu Sans" pitchFamily="32" charset="0"/>
              </a:rPr>
              <a:t> in special-</a:t>
            </a:r>
            <a:r>
              <a:rPr lang="de-AT" dirty="0" err="1" smtClean="0">
                <a:ea typeface="DejaVu Sans" pitchFamily="32" charset="0"/>
                <a:cs typeface="DejaVu Sans" pitchFamily="32" charset="0"/>
              </a:rPr>
              <a:t>purpose</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visualization</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framework</a:t>
            </a:r>
            <a:r>
              <a:rPr lang="de-AT" dirty="0" smtClean="0">
                <a:ea typeface="DejaVu Sans" pitchFamily="32" charset="0"/>
                <a:cs typeface="DejaVu Sans" pitchFamily="32" charset="0"/>
              </a:rPr>
              <a:t> </a:t>
            </a:r>
          </a:p>
          <a:p>
            <a:pPr>
              <a:spcBef>
                <a:spcPts val="450"/>
              </a:spcBef>
            </a:pPr>
            <a:r>
              <a:rPr lang="de-AT" dirty="0" err="1" smtClean="0">
                <a:ea typeface="DejaVu Sans" pitchFamily="32" charset="0"/>
                <a:cs typeface="DejaVu Sans" pitchFamily="32" charset="0"/>
              </a:rPr>
              <a:t>External</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applications</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are</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used</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as</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supportive</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views</a:t>
            </a:r>
            <a:endParaRPr lang="de-AT" dirty="0" smtClean="0">
              <a:ea typeface="DejaVu Sans" pitchFamily="32" charset="0"/>
              <a:cs typeface="DejaVu Sans" pitchFamily="32" charset="0"/>
            </a:endParaRPr>
          </a:p>
          <a:p>
            <a:pPr>
              <a:spcBef>
                <a:spcPts val="450"/>
              </a:spcBef>
            </a:pPr>
            <a:endParaRPr lang="de-AT" dirty="0" smtClean="0">
              <a:ea typeface="DejaVu Sans" pitchFamily="32" charset="0"/>
              <a:cs typeface="DejaVu Sans" pitchFamily="32" charset="0"/>
            </a:endParaRPr>
          </a:p>
          <a:p>
            <a:pPr>
              <a:spcBef>
                <a:spcPts val="450"/>
              </a:spcBef>
            </a:pPr>
            <a:r>
              <a:rPr lang="de-AT" dirty="0" err="1" smtClean="0">
                <a:ea typeface="DejaVu Sans" pitchFamily="32" charset="0"/>
                <a:cs typeface="DejaVu Sans" pitchFamily="32" charset="0"/>
              </a:rPr>
              <a:t>Example</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economic</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statistics</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data</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linked</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to</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world</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map</a:t>
            </a:r>
            <a:r>
              <a:rPr lang="de-AT" dirty="0" smtClean="0">
                <a:ea typeface="DejaVu Sans" pitchFamily="32" charset="0"/>
                <a:cs typeface="DejaVu Sans" pitchFamily="32" charset="0"/>
              </a:rPr>
              <a:t> </a:t>
            </a:r>
            <a:r>
              <a:rPr lang="de-AT" dirty="0" smtClean="0">
                <a:latin typeface="Wingdings" charset="2"/>
                <a:ea typeface="DejaVu Sans" pitchFamily="32" charset="0"/>
                <a:cs typeface="DejaVu Sans" pitchFamily="32" charset="0"/>
              </a:rPr>
              <a:t></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geographic</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information</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without</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integrating</a:t>
            </a:r>
            <a:r>
              <a:rPr lang="de-AT" dirty="0" smtClean="0">
                <a:ea typeface="DejaVu Sans" pitchFamily="32" charset="0"/>
                <a:cs typeface="DejaVu Sans" pitchFamily="32" charset="0"/>
              </a:rPr>
              <a:t> a </a:t>
            </a:r>
            <a:r>
              <a:rPr lang="de-AT" dirty="0" err="1" smtClean="0">
                <a:ea typeface="DejaVu Sans" pitchFamily="32" charset="0"/>
                <a:cs typeface="DejaVu Sans" pitchFamily="32" charset="0"/>
              </a:rPr>
              <a:t>map</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view</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into</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visualization</a:t>
            </a:r>
            <a:r>
              <a:rPr lang="de-AT" dirty="0" smtClean="0">
                <a:ea typeface="DejaVu Sans" pitchFamily="32" charset="0"/>
                <a:cs typeface="DejaVu Sans" pitchFamily="32" charset="0"/>
              </a:rPr>
              <a:t> </a:t>
            </a:r>
            <a:r>
              <a:rPr lang="de-AT" dirty="0" err="1" smtClean="0">
                <a:ea typeface="DejaVu Sans" pitchFamily="32" charset="0"/>
                <a:cs typeface="DejaVu Sans" pitchFamily="32" charset="0"/>
              </a:rPr>
              <a:t>framework</a:t>
            </a:r>
            <a:r>
              <a:rPr lang="de-AT" dirty="0" smtClean="0">
                <a:ea typeface="DejaVu Sans" pitchFamily="32" charset="0"/>
                <a:cs typeface="DejaVu Sans" pitchFamily="32" charset="0"/>
              </a:rPr>
              <a:t> </a:t>
            </a:r>
          </a:p>
          <a:p>
            <a:endParaRPr lang="en-US" dirty="0"/>
          </a:p>
        </p:txBody>
      </p:sp>
      <p:sp>
        <p:nvSpPr>
          <p:cNvPr id="4" name="Foliennummernplatzhalter 3"/>
          <p:cNvSpPr>
            <a:spLocks noGrp="1"/>
          </p:cNvSpPr>
          <p:nvPr>
            <p:ph type="sldNum" sz="quarter" idx="10"/>
          </p:nvPr>
        </p:nvSpPr>
        <p:spPr/>
        <p:txBody>
          <a:bodyPr/>
          <a:lstStyle/>
          <a:p>
            <a:fld id="{3EF3A073-D8C2-4133-A67E-A828A6A31404}" type="slidenum">
              <a:rPr lang="de-AT" smtClean="0"/>
              <a:t>217</a:t>
            </a:fld>
            <a:endParaRPr lang="de-AT"/>
          </a:p>
        </p:txBody>
      </p:sp>
    </p:spTree>
    <p:extLst>
      <p:ext uri="{BB962C8B-B14F-4D97-AF65-F5344CB8AC3E}">
        <p14:creationId xmlns:p14="http://schemas.microsoft.com/office/powerpoint/2010/main" val="181729952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3EF3A073-D8C2-4133-A67E-A828A6A31404}" type="slidenum">
              <a:rPr lang="de-AT" smtClean="0"/>
              <a:t>225</a:t>
            </a:fld>
            <a:endParaRPr lang="de-AT"/>
          </a:p>
        </p:txBody>
      </p:sp>
    </p:spTree>
    <p:extLst>
      <p:ext uri="{BB962C8B-B14F-4D97-AF65-F5344CB8AC3E}">
        <p14:creationId xmlns:p14="http://schemas.microsoft.com/office/powerpoint/2010/main" val="56822525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Rectangle 11"/>
          <p:cNvSpPr>
            <a:spLocks noGrp="1" noChangeArrowheads="1"/>
          </p:cNvSpPr>
          <p:nvPr>
            <p:ph type="sldNum" sz="quarter"/>
          </p:nvPr>
        </p:nvSpPr>
        <p:spPr>
          <a:noFill/>
        </p:spPr>
        <p:txBody>
          <a:bodyPr/>
          <a:lstStyle/>
          <a:p>
            <a:fld id="{B63EF1DC-1745-4740-AACC-9461AA807954}" type="slidenum">
              <a:rPr lang="en-GB" smtClean="0"/>
              <a:pPr/>
              <a:t>226</a:t>
            </a:fld>
            <a:endParaRPr lang="en-GB" smtClean="0"/>
          </a:p>
        </p:txBody>
      </p:sp>
      <p:sp>
        <p:nvSpPr>
          <p:cNvPr id="58371" name="Rectangle 1"/>
          <p:cNvSpPr>
            <a:spLocks noGrp="1" noRot="1" noChangeAspect="1" noChangeArrowheads="1" noTextEdit="1"/>
          </p:cNvSpPr>
          <p:nvPr>
            <p:ph type="sldImg"/>
          </p:nvPr>
        </p:nvSpPr>
        <p:spPr>
          <a:xfrm>
            <a:off x="1139825" y="685800"/>
            <a:ext cx="4573588" cy="3429000"/>
          </a:xfrm>
          <a:ln/>
        </p:spPr>
      </p:sp>
      <p:sp>
        <p:nvSpPr>
          <p:cNvPr id="58372" name="Rectangle 2"/>
          <p:cNvSpPr>
            <a:spLocks noGrp="1" noChangeArrowheads="1"/>
          </p:cNvSpPr>
          <p:nvPr>
            <p:ph type="body" idx="1"/>
          </p:nvPr>
        </p:nvSpPr>
        <p:spPr>
          <a:xfrm>
            <a:off x="685960" y="4342704"/>
            <a:ext cx="5481271" cy="4032092"/>
          </a:xfrm>
          <a:noFill/>
          <a:ln/>
        </p:spPr>
        <p:txBody>
          <a:bodyPr wrap="none" anchor="ctr"/>
          <a:lstStyle/>
          <a:p>
            <a:r>
              <a:rPr lang="de-DE" dirty="0" smtClean="0">
                <a:latin typeface="Times New Roman" pitchFamily="18" charset="0"/>
              </a:rPr>
              <a:t>In </a:t>
            </a:r>
            <a:r>
              <a:rPr lang="de-DE" dirty="0" err="1" smtClean="0">
                <a:latin typeface="Times New Roman" pitchFamily="18" charset="0"/>
              </a:rPr>
              <a:t>nowadays</a:t>
            </a:r>
            <a:r>
              <a:rPr lang="de-DE" dirty="0" smtClean="0">
                <a:latin typeface="Times New Roman" pitchFamily="18" charset="0"/>
              </a:rPr>
              <a:t> </a:t>
            </a:r>
            <a:r>
              <a:rPr lang="de-DE" dirty="0" err="1" smtClean="0">
                <a:latin typeface="Times New Roman" pitchFamily="18" charset="0"/>
              </a:rPr>
              <a:t>computing</a:t>
            </a:r>
            <a:r>
              <a:rPr lang="de-DE" dirty="0" smtClean="0">
                <a:latin typeface="Times New Roman" pitchFamily="18" charset="0"/>
              </a:rPr>
              <a:t> </a:t>
            </a:r>
            <a:r>
              <a:rPr lang="de-DE" dirty="0" err="1" smtClean="0">
                <a:latin typeface="Times New Roman" pitchFamily="18" charset="0"/>
              </a:rPr>
              <a:t>systems</a:t>
            </a:r>
            <a:r>
              <a:rPr lang="de-DE" dirty="0" smtClean="0">
                <a:latin typeface="Times New Roman" pitchFamily="18" charset="0"/>
              </a:rPr>
              <a:t>, </a:t>
            </a:r>
            <a:r>
              <a:rPr lang="de-DE" dirty="0" err="1" smtClean="0">
                <a:latin typeface="Times New Roman" pitchFamily="18" charset="0"/>
              </a:rPr>
              <a:t>there</a:t>
            </a:r>
            <a:r>
              <a:rPr lang="de-DE" dirty="0" smtClean="0">
                <a:latin typeface="Times New Roman" pitchFamily="18" charset="0"/>
              </a:rPr>
              <a:t> </a:t>
            </a:r>
            <a:r>
              <a:rPr lang="de-DE" dirty="0" err="1" smtClean="0">
                <a:latin typeface="Times New Roman" pitchFamily="18" charset="0"/>
              </a:rPr>
              <a:t>are</a:t>
            </a:r>
            <a:r>
              <a:rPr lang="de-DE" dirty="0" smtClean="0">
                <a:latin typeface="Times New Roman" pitchFamily="18" charset="0"/>
              </a:rPr>
              <a:t> </a:t>
            </a:r>
            <a:r>
              <a:rPr lang="de-DE" dirty="0" err="1" smtClean="0">
                <a:latin typeface="Times New Roman" pitchFamily="18" charset="0"/>
              </a:rPr>
              <a:t>several</a:t>
            </a:r>
            <a:r>
              <a:rPr lang="de-DE" dirty="0" smtClean="0">
                <a:latin typeface="Times New Roman" pitchFamily="18" charset="0"/>
              </a:rPr>
              <a:t> </a:t>
            </a:r>
            <a:r>
              <a:rPr lang="de-DE" dirty="0" err="1" smtClean="0">
                <a:latin typeface="Times New Roman" pitchFamily="18" charset="0"/>
              </a:rPr>
              <a:t>deficites</a:t>
            </a:r>
            <a:r>
              <a:rPr lang="de-DE" dirty="0" smtClean="0">
                <a:latin typeface="Times New Roman" pitchFamily="18" charset="0"/>
              </a:rPr>
              <a:t> </a:t>
            </a:r>
            <a:r>
              <a:rPr lang="de-DE" dirty="0" err="1" smtClean="0">
                <a:latin typeface="Times New Roman" pitchFamily="18" charset="0"/>
              </a:rPr>
              <a:t>impeding</a:t>
            </a:r>
            <a:r>
              <a:rPr lang="de-DE" dirty="0" smtClean="0">
                <a:latin typeface="Times New Roman" pitchFamily="18" charset="0"/>
              </a:rPr>
              <a:t> </a:t>
            </a:r>
            <a:r>
              <a:rPr lang="de-DE" dirty="0" err="1" smtClean="0">
                <a:latin typeface="Times New Roman" pitchFamily="18" charset="0"/>
              </a:rPr>
              <a:t>collaborative</a:t>
            </a:r>
            <a:r>
              <a:rPr lang="de-DE" dirty="0" smtClean="0">
                <a:latin typeface="Times New Roman" pitchFamily="18" charset="0"/>
              </a:rPr>
              <a:t> </a:t>
            </a:r>
            <a:r>
              <a:rPr lang="de-DE" dirty="0" err="1" smtClean="0">
                <a:latin typeface="Times New Roman" pitchFamily="18" charset="0"/>
              </a:rPr>
              <a:t>information</a:t>
            </a:r>
            <a:r>
              <a:rPr lang="de-DE" dirty="0" smtClean="0">
                <a:latin typeface="Times New Roman" pitchFamily="18" charset="0"/>
              </a:rPr>
              <a:t> </a:t>
            </a:r>
            <a:r>
              <a:rPr lang="de-DE" dirty="0" err="1" smtClean="0">
                <a:latin typeface="Times New Roman" pitchFamily="18" charset="0"/>
              </a:rPr>
              <a:t>analysis</a:t>
            </a:r>
            <a:r>
              <a:rPr lang="de-DE" dirty="0" smtClean="0">
                <a:latin typeface="Times New Roman" pitchFamily="18" charset="0"/>
              </a:rPr>
              <a:t>: </a:t>
            </a:r>
          </a:p>
        </p:txBody>
      </p:sp>
    </p:spTree>
    <p:extLst>
      <p:ext uri="{BB962C8B-B14F-4D97-AF65-F5344CB8AC3E}">
        <p14:creationId xmlns:p14="http://schemas.microsoft.com/office/powerpoint/2010/main" val="1372747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771D0F6-41D3-4F72-B8F8-A722F9A67A00}" type="slidenum">
              <a:rPr lang="en-US" smtClean="0"/>
              <a:pPr/>
              <a:t>26</a:t>
            </a:fld>
            <a:endParaRPr lang="en-US"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11"/>
          <p:cNvSpPr>
            <a:spLocks noGrp="1" noChangeArrowheads="1"/>
          </p:cNvSpPr>
          <p:nvPr>
            <p:ph type="sldNum" sz="quarter"/>
          </p:nvPr>
        </p:nvSpPr>
        <p:spPr>
          <a:noFill/>
        </p:spPr>
        <p:txBody>
          <a:bodyPr/>
          <a:lstStyle/>
          <a:p>
            <a:fld id="{545DF12A-5B32-43DD-ACCC-ECA1BD276E2C}" type="slidenum">
              <a:rPr lang="en-GB" smtClean="0"/>
              <a:pPr/>
              <a:t>227</a:t>
            </a:fld>
            <a:endParaRPr lang="en-GB" smtClean="0"/>
          </a:p>
        </p:txBody>
      </p:sp>
      <p:sp>
        <p:nvSpPr>
          <p:cNvPr id="57347" name="Rectangle 1"/>
          <p:cNvSpPr>
            <a:spLocks noGrp="1" noRot="1" noChangeAspect="1" noChangeArrowheads="1" noTextEdit="1"/>
          </p:cNvSpPr>
          <p:nvPr>
            <p:ph type="sldImg"/>
          </p:nvPr>
        </p:nvSpPr>
        <p:spPr>
          <a:xfrm>
            <a:off x="1139825" y="685800"/>
            <a:ext cx="4573588" cy="3429000"/>
          </a:xfrm>
          <a:ln/>
        </p:spPr>
      </p:sp>
      <p:sp>
        <p:nvSpPr>
          <p:cNvPr id="57348" name="Rectangle 2"/>
          <p:cNvSpPr>
            <a:spLocks noGrp="1" noChangeArrowheads="1"/>
          </p:cNvSpPr>
          <p:nvPr>
            <p:ph type="body" idx="1"/>
          </p:nvPr>
        </p:nvSpPr>
        <p:spPr>
          <a:xfrm>
            <a:off x="685960" y="4342704"/>
            <a:ext cx="5481271" cy="4032092"/>
          </a:xfrm>
          <a:noFill/>
          <a:ln/>
        </p:spPr>
        <p:txBody>
          <a:bodyPr wrap="none" anchor="ctr"/>
          <a:lstStyle/>
          <a:p>
            <a:r>
              <a:rPr lang="de-DE" dirty="0" smtClean="0">
                <a:latin typeface="Times New Roman" pitchFamily="18" charset="0"/>
              </a:rPr>
              <a:t>Input </a:t>
            </a:r>
            <a:r>
              <a:rPr lang="de-DE" dirty="0" err="1" smtClean="0">
                <a:latin typeface="Times New Roman" pitchFamily="18" charset="0"/>
              </a:rPr>
              <a:t>is</a:t>
            </a:r>
            <a:r>
              <a:rPr lang="de-DE" dirty="0" smtClean="0">
                <a:latin typeface="Times New Roman" pitchFamily="18" charset="0"/>
              </a:rPr>
              <a:t> </a:t>
            </a:r>
            <a:r>
              <a:rPr lang="de-DE" dirty="0" err="1" smtClean="0">
                <a:latin typeface="Times New Roman" pitchFamily="18" charset="0"/>
              </a:rPr>
              <a:t>usually</a:t>
            </a:r>
            <a:r>
              <a:rPr lang="de-DE" dirty="0" smtClean="0">
                <a:latin typeface="Times New Roman" pitchFamily="18" charset="0"/>
              </a:rPr>
              <a:t> </a:t>
            </a:r>
            <a:r>
              <a:rPr lang="de-DE" dirty="0" err="1" smtClean="0">
                <a:latin typeface="Times New Roman" pitchFamily="18" charset="0"/>
              </a:rPr>
              <a:t>restricted</a:t>
            </a:r>
            <a:r>
              <a:rPr lang="de-DE" dirty="0" smtClean="0">
                <a:latin typeface="Times New Roman" pitchFamily="18" charset="0"/>
              </a:rPr>
              <a:t> </a:t>
            </a:r>
            <a:r>
              <a:rPr lang="de-DE" dirty="0" err="1" smtClean="0">
                <a:latin typeface="Times New Roman" pitchFamily="18" charset="0"/>
              </a:rPr>
              <a:t>to</a:t>
            </a:r>
            <a:r>
              <a:rPr lang="de-DE" dirty="0" smtClean="0">
                <a:latin typeface="Times New Roman" pitchFamily="18" charset="0"/>
              </a:rPr>
              <a:t> a </a:t>
            </a:r>
            <a:r>
              <a:rPr lang="de-DE" dirty="0" err="1" smtClean="0">
                <a:latin typeface="Times New Roman" pitchFamily="18" charset="0"/>
              </a:rPr>
              <a:t>single</a:t>
            </a:r>
            <a:r>
              <a:rPr lang="de-DE" dirty="0" smtClean="0">
                <a:latin typeface="Times New Roman" pitchFamily="18" charset="0"/>
              </a:rPr>
              <a:t> </a:t>
            </a:r>
            <a:r>
              <a:rPr lang="de-DE" dirty="0" err="1" smtClean="0">
                <a:latin typeface="Times New Roman" pitchFamily="18" charset="0"/>
              </a:rPr>
              <a:t>collaborator</a:t>
            </a:r>
            <a:r>
              <a:rPr lang="de-DE" dirty="0" smtClean="0">
                <a:latin typeface="Times New Roman" pitchFamily="18" charset="0"/>
              </a:rPr>
              <a:t> </a:t>
            </a:r>
          </a:p>
          <a:p>
            <a:r>
              <a:rPr lang="de-DE" dirty="0" smtClean="0">
                <a:latin typeface="Times New Roman" pitchFamily="18" charset="0"/>
              </a:rPr>
              <a:t> </a:t>
            </a:r>
            <a:r>
              <a:rPr lang="de-DE" dirty="0" smtClean="0">
                <a:latin typeface="Times New Roman" pitchFamily="18" charset="0"/>
                <a:sym typeface="Wingdings" pitchFamily="2" charset="2"/>
              </a:rPr>
              <a:t> </a:t>
            </a:r>
            <a:r>
              <a:rPr lang="de-DE" dirty="0" err="1" smtClean="0">
                <a:latin typeface="Times New Roman" pitchFamily="18" charset="0"/>
                <a:sym typeface="Wingdings" pitchFamily="2" charset="2"/>
              </a:rPr>
              <a:t>one</a:t>
            </a:r>
            <a:r>
              <a:rPr lang="de-DE" dirty="0" smtClean="0">
                <a:latin typeface="Times New Roman" pitchFamily="18" charset="0"/>
                <a:sym typeface="Wingdings" pitchFamily="2" charset="2"/>
              </a:rPr>
              <a:t> </a:t>
            </a:r>
            <a:r>
              <a:rPr lang="de-DE" dirty="0" err="1" smtClean="0">
                <a:latin typeface="Times New Roman" pitchFamily="18" charset="0"/>
                <a:sym typeface="Wingdings" pitchFamily="2" charset="2"/>
              </a:rPr>
              <a:t>user</a:t>
            </a:r>
            <a:r>
              <a:rPr lang="de-DE" dirty="0" smtClean="0">
                <a:latin typeface="Times New Roman" pitchFamily="18" charset="0"/>
                <a:sym typeface="Wingdings" pitchFamily="2" charset="2"/>
              </a:rPr>
              <a:t> </a:t>
            </a:r>
            <a:r>
              <a:rPr lang="de-DE" dirty="0" err="1" smtClean="0">
                <a:latin typeface="Times New Roman" pitchFamily="18" charset="0"/>
                <a:sym typeface="Wingdings" pitchFamily="2" charset="2"/>
              </a:rPr>
              <a:t>is</a:t>
            </a:r>
            <a:r>
              <a:rPr lang="de-DE" dirty="0" smtClean="0">
                <a:latin typeface="Times New Roman" pitchFamily="18" charset="0"/>
                <a:sym typeface="Wingdings" pitchFamily="2" charset="2"/>
              </a:rPr>
              <a:t> </a:t>
            </a:r>
            <a:r>
              <a:rPr lang="de-DE" dirty="0" err="1" smtClean="0">
                <a:latin typeface="Times New Roman" pitchFamily="18" charset="0"/>
                <a:sym typeface="Wingdings" pitchFamily="2" charset="2"/>
              </a:rPr>
              <a:t>taking</a:t>
            </a:r>
            <a:r>
              <a:rPr lang="de-DE" dirty="0" smtClean="0">
                <a:latin typeface="Times New Roman" pitchFamily="18" charset="0"/>
                <a:sym typeface="Wingdings" pitchFamily="2" charset="2"/>
              </a:rPr>
              <a:t> </a:t>
            </a:r>
            <a:r>
              <a:rPr lang="de-DE" dirty="0" err="1" smtClean="0">
                <a:latin typeface="Times New Roman" pitchFamily="18" charset="0"/>
                <a:sym typeface="Wingdings" pitchFamily="2" charset="2"/>
              </a:rPr>
              <a:t>control</a:t>
            </a:r>
            <a:endParaRPr lang="de-DE" dirty="0" smtClean="0">
              <a:latin typeface="Times New Roman" pitchFamily="18" charset="0"/>
            </a:endParaRPr>
          </a:p>
        </p:txBody>
      </p:sp>
    </p:spTree>
    <p:extLst>
      <p:ext uri="{BB962C8B-B14F-4D97-AF65-F5344CB8AC3E}">
        <p14:creationId xmlns:p14="http://schemas.microsoft.com/office/powerpoint/2010/main" val="186174512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Rectangle 11"/>
          <p:cNvSpPr>
            <a:spLocks noGrp="1" noChangeArrowheads="1"/>
          </p:cNvSpPr>
          <p:nvPr>
            <p:ph type="sldNum" sz="quarter"/>
          </p:nvPr>
        </p:nvSpPr>
        <p:spPr>
          <a:noFill/>
        </p:spPr>
        <p:txBody>
          <a:bodyPr/>
          <a:lstStyle/>
          <a:p>
            <a:fld id="{B63EF1DC-1745-4740-AACC-9461AA807954}" type="slidenum">
              <a:rPr lang="en-GB" smtClean="0"/>
              <a:pPr/>
              <a:t>228</a:t>
            </a:fld>
            <a:endParaRPr lang="en-GB" smtClean="0"/>
          </a:p>
        </p:txBody>
      </p:sp>
      <p:sp>
        <p:nvSpPr>
          <p:cNvPr id="58371" name="Rectangle 1"/>
          <p:cNvSpPr>
            <a:spLocks noGrp="1" noRot="1" noChangeAspect="1" noChangeArrowheads="1" noTextEdit="1"/>
          </p:cNvSpPr>
          <p:nvPr>
            <p:ph type="sldImg"/>
          </p:nvPr>
        </p:nvSpPr>
        <p:spPr>
          <a:xfrm>
            <a:off x="1139825" y="685800"/>
            <a:ext cx="4573588" cy="3429000"/>
          </a:xfrm>
          <a:ln/>
        </p:spPr>
      </p:sp>
      <p:sp>
        <p:nvSpPr>
          <p:cNvPr id="58372" name="Rectangle 2"/>
          <p:cNvSpPr>
            <a:spLocks noGrp="1" noChangeArrowheads="1"/>
          </p:cNvSpPr>
          <p:nvPr>
            <p:ph type="body" idx="1"/>
          </p:nvPr>
        </p:nvSpPr>
        <p:spPr>
          <a:xfrm>
            <a:off x="685960" y="4342704"/>
            <a:ext cx="5481271" cy="4032092"/>
          </a:xfrm>
          <a:noFill/>
          <a:ln/>
        </p:spPr>
        <p:txBody>
          <a:bodyPr wrap="none" anchor="ctr"/>
          <a:lstStyle/>
          <a:p>
            <a:r>
              <a:rPr lang="de-DE" smtClean="0">
                <a:latin typeface="Times New Roman" pitchFamily="18" charset="0"/>
              </a:rPr>
              <a:t>Experts from different domains may prefer different role-specific visual encodings or specialized applications </a:t>
            </a:r>
          </a:p>
        </p:txBody>
      </p:sp>
    </p:spTree>
    <p:extLst>
      <p:ext uri="{BB962C8B-B14F-4D97-AF65-F5344CB8AC3E}">
        <p14:creationId xmlns:p14="http://schemas.microsoft.com/office/powerpoint/2010/main" val="19734973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11"/>
          <p:cNvSpPr>
            <a:spLocks noGrp="1" noChangeArrowheads="1"/>
          </p:cNvSpPr>
          <p:nvPr>
            <p:ph type="sldNum" sz="quarter"/>
          </p:nvPr>
        </p:nvSpPr>
        <p:spPr>
          <a:noFill/>
        </p:spPr>
        <p:txBody>
          <a:bodyPr/>
          <a:lstStyle/>
          <a:p>
            <a:fld id="{9CB4D726-878B-4ADA-BB70-F9AEACC224C3}" type="slidenum">
              <a:rPr lang="en-GB" smtClean="0"/>
              <a:pPr/>
              <a:t>229</a:t>
            </a:fld>
            <a:endParaRPr lang="en-GB" smtClean="0"/>
          </a:p>
        </p:txBody>
      </p:sp>
      <p:sp>
        <p:nvSpPr>
          <p:cNvPr id="59395" name="Rectangle 1"/>
          <p:cNvSpPr>
            <a:spLocks noGrp="1" noRot="1" noChangeAspect="1" noChangeArrowheads="1" noTextEdit="1"/>
          </p:cNvSpPr>
          <p:nvPr>
            <p:ph type="sldImg"/>
          </p:nvPr>
        </p:nvSpPr>
        <p:spPr>
          <a:xfrm>
            <a:off x="1139825" y="685800"/>
            <a:ext cx="4573588" cy="3429000"/>
          </a:xfrm>
          <a:ln/>
        </p:spPr>
      </p:sp>
      <p:sp>
        <p:nvSpPr>
          <p:cNvPr id="59396" name="Rectangle 2"/>
          <p:cNvSpPr>
            <a:spLocks noGrp="1" noChangeArrowheads="1"/>
          </p:cNvSpPr>
          <p:nvPr>
            <p:ph type="body" idx="1"/>
          </p:nvPr>
        </p:nvSpPr>
        <p:spPr>
          <a:xfrm>
            <a:off x="685960" y="4342704"/>
            <a:ext cx="5481271" cy="4032092"/>
          </a:xfrm>
          <a:noFill/>
          <a:ln/>
        </p:spPr>
        <p:txBody>
          <a:bodyPr wrap="none" anchor="ctr"/>
          <a:lstStyle/>
          <a:p>
            <a:r>
              <a:rPr lang="de-DE" b="0" dirty="0" smtClean="0">
                <a:latin typeface="Times New Roman" pitchFamily="18" charset="0"/>
              </a:rPr>
              <a:t>Screen </a:t>
            </a:r>
            <a:r>
              <a:rPr lang="de-DE" b="0" dirty="0" err="1" smtClean="0">
                <a:latin typeface="Times New Roman" pitchFamily="18" charset="0"/>
              </a:rPr>
              <a:t>space</a:t>
            </a:r>
            <a:r>
              <a:rPr lang="de-DE" b="0" dirty="0" smtClean="0">
                <a:latin typeface="Times New Roman" pitchFamily="18" charset="0"/>
              </a:rPr>
              <a:t> </a:t>
            </a:r>
            <a:r>
              <a:rPr lang="de-DE" b="0" dirty="0" err="1" smtClean="0">
                <a:latin typeface="Times New Roman" pitchFamily="18" charset="0"/>
              </a:rPr>
              <a:t>limitations</a:t>
            </a:r>
            <a:r>
              <a:rPr lang="de-DE" b="0" dirty="0" smtClean="0">
                <a:latin typeface="Times New Roman" pitchFamily="18" charset="0"/>
              </a:rPr>
              <a:t> do not </a:t>
            </a:r>
            <a:r>
              <a:rPr lang="de-DE" b="0" dirty="0" err="1" smtClean="0">
                <a:latin typeface="Times New Roman" pitchFamily="18" charset="0"/>
              </a:rPr>
              <a:t>allow</a:t>
            </a:r>
            <a:r>
              <a:rPr lang="de-DE" b="0" dirty="0" smtClean="0">
                <a:latin typeface="Times New Roman" pitchFamily="18" charset="0"/>
              </a:rPr>
              <a:t> </a:t>
            </a:r>
            <a:r>
              <a:rPr lang="de-DE" b="0" dirty="0" err="1" smtClean="0">
                <a:latin typeface="Times New Roman" pitchFamily="18" charset="0"/>
              </a:rPr>
              <a:t>synchronous</a:t>
            </a:r>
            <a:r>
              <a:rPr lang="de-DE" b="0" dirty="0" smtClean="0">
                <a:latin typeface="Times New Roman" pitchFamily="18" charset="0"/>
              </a:rPr>
              <a:t> </a:t>
            </a:r>
            <a:r>
              <a:rPr lang="de-DE" b="0" dirty="0" err="1" smtClean="0">
                <a:latin typeface="Times New Roman" pitchFamily="18" charset="0"/>
              </a:rPr>
              <a:t>display</a:t>
            </a:r>
            <a:r>
              <a:rPr lang="de-DE" b="0" dirty="0" smtClean="0">
                <a:latin typeface="Times New Roman" pitchFamily="18" charset="0"/>
              </a:rPr>
              <a:t> of </a:t>
            </a:r>
            <a:r>
              <a:rPr lang="de-DE" b="0" dirty="0" err="1" smtClean="0">
                <a:latin typeface="Times New Roman" pitchFamily="18" charset="0"/>
              </a:rPr>
              <a:t>specialized</a:t>
            </a:r>
            <a:r>
              <a:rPr lang="de-DE" b="0" dirty="0" smtClean="0">
                <a:latin typeface="Times New Roman" pitchFamily="18" charset="0"/>
              </a:rPr>
              <a:t> </a:t>
            </a:r>
            <a:r>
              <a:rPr lang="de-DE" b="0" dirty="0" err="1" smtClean="0">
                <a:latin typeface="Times New Roman" pitchFamily="18" charset="0"/>
              </a:rPr>
              <a:t>information</a:t>
            </a:r>
            <a:r>
              <a:rPr lang="de-DE" b="0" dirty="0" smtClean="0">
                <a:latin typeface="Times New Roman" pitchFamily="18" charset="0"/>
              </a:rPr>
              <a:t> </a:t>
            </a:r>
          </a:p>
          <a:p>
            <a:r>
              <a:rPr lang="de-DE" b="0" dirty="0" smtClean="0">
                <a:latin typeface="Times New Roman" pitchFamily="18" charset="0"/>
              </a:rPr>
              <a:t>Leads </a:t>
            </a:r>
            <a:r>
              <a:rPr lang="de-DE" b="0" dirty="0" err="1" smtClean="0">
                <a:latin typeface="Times New Roman" pitchFamily="18" charset="0"/>
              </a:rPr>
              <a:t>to</a:t>
            </a:r>
            <a:r>
              <a:rPr lang="de-DE" b="0" dirty="0" smtClean="0">
                <a:latin typeface="Times New Roman" pitchFamily="18" charset="0"/>
              </a:rPr>
              <a:t> </a:t>
            </a:r>
            <a:r>
              <a:rPr lang="de-DE" b="0" dirty="0" err="1" smtClean="0">
                <a:latin typeface="Times New Roman" pitchFamily="18" charset="0"/>
              </a:rPr>
              <a:t>input</a:t>
            </a:r>
            <a:r>
              <a:rPr lang="de-DE" b="0" dirty="0" smtClean="0">
                <a:latin typeface="Times New Roman" pitchFamily="18" charset="0"/>
              </a:rPr>
              <a:t> </a:t>
            </a:r>
            <a:r>
              <a:rPr lang="de-DE" b="0" dirty="0" err="1" smtClean="0">
                <a:latin typeface="Times New Roman" pitchFamily="18" charset="0"/>
              </a:rPr>
              <a:t>conflicts</a:t>
            </a:r>
            <a:endParaRPr lang="de-DE" b="0" dirty="0" smtClean="0">
              <a:latin typeface="Times New Roman" pitchFamily="18" charset="0"/>
            </a:endParaRPr>
          </a:p>
        </p:txBody>
      </p:sp>
    </p:spTree>
    <p:extLst>
      <p:ext uri="{BB962C8B-B14F-4D97-AF65-F5344CB8AC3E}">
        <p14:creationId xmlns:p14="http://schemas.microsoft.com/office/powerpoint/2010/main" val="22846831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xfrm>
            <a:off x="1141413" y="685800"/>
            <a:ext cx="4568825" cy="3427413"/>
          </a:xfrm>
          <a:ln/>
        </p:spPr>
      </p:sp>
      <p:sp>
        <p:nvSpPr>
          <p:cNvPr id="60419" name="Notes Placeholder 2"/>
          <p:cNvSpPr>
            <a:spLocks noGrp="1"/>
          </p:cNvSpPr>
          <p:nvPr>
            <p:ph type="body" idx="1"/>
          </p:nvPr>
        </p:nvSpPr>
        <p:spPr>
          <a:noFill/>
          <a:ln/>
        </p:spPr>
        <p:txBody>
          <a:bodyPr/>
          <a:lstStyle/>
          <a:p>
            <a:r>
              <a:rPr lang="de-AT" dirty="0" smtClean="0">
                <a:latin typeface="Times New Roman" pitchFamily="18" charset="0"/>
              </a:rPr>
              <a:t>As a </a:t>
            </a:r>
            <a:r>
              <a:rPr lang="de-AT" dirty="0" err="1" smtClean="0">
                <a:latin typeface="Times New Roman" pitchFamily="18" charset="0"/>
              </a:rPr>
              <a:t>result</a:t>
            </a:r>
            <a:r>
              <a:rPr lang="de-AT" dirty="0" smtClean="0">
                <a:latin typeface="Times New Roman" pitchFamily="18" charset="0"/>
              </a:rPr>
              <a:t>: </a:t>
            </a:r>
          </a:p>
          <a:p>
            <a:r>
              <a:rPr lang="de-AT" dirty="0" smtClean="0">
                <a:latin typeface="Times New Roman" pitchFamily="18" charset="0"/>
              </a:rPr>
              <a:t>Information </a:t>
            </a:r>
            <a:r>
              <a:rPr lang="de-AT" dirty="0" err="1" smtClean="0">
                <a:latin typeface="Times New Roman" pitchFamily="18" charset="0"/>
              </a:rPr>
              <a:t>is</a:t>
            </a:r>
            <a:r>
              <a:rPr lang="de-AT" dirty="0" smtClean="0">
                <a:latin typeface="Times New Roman" pitchFamily="18" charset="0"/>
              </a:rPr>
              <a:t> </a:t>
            </a:r>
            <a:r>
              <a:rPr lang="de-AT" dirty="0" err="1" smtClean="0">
                <a:latin typeface="Times New Roman" pitchFamily="18" charset="0"/>
              </a:rPr>
              <a:t>individually</a:t>
            </a:r>
            <a:r>
              <a:rPr lang="de-AT" dirty="0" smtClean="0">
                <a:latin typeface="Times New Roman" pitchFamily="18" charset="0"/>
              </a:rPr>
              <a:t> </a:t>
            </a:r>
            <a:r>
              <a:rPr lang="de-AT" dirty="0" err="1" smtClean="0">
                <a:latin typeface="Times New Roman" pitchFamily="18" charset="0"/>
              </a:rPr>
              <a:t>extracted</a:t>
            </a:r>
            <a:r>
              <a:rPr lang="de-AT" dirty="0" smtClean="0">
                <a:latin typeface="Times New Roman" pitchFamily="18" charset="0"/>
              </a:rPr>
              <a:t> </a:t>
            </a:r>
            <a:r>
              <a:rPr lang="de-AT" dirty="0" err="1" smtClean="0">
                <a:latin typeface="Times New Roman" pitchFamily="18" charset="0"/>
              </a:rPr>
              <a:t>and</a:t>
            </a:r>
            <a:r>
              <a:rPr lang="de-AT" dirty="0" smtClean="0">
                <a:latin typeface="Times New Roman" pitchFamily="18" charset="0"/>
              </a:rPr>
              <a:t> </a:t>
            </a:r>
            <a:r>
              <a:rPr lang="de-AT" dirty="0" err="1" smtClean="0">
                <a:latin typeface="Times New Roman" pitchFamily="18" charset="0"/>
              </a:rPr>
              <a:t>later</a:t>
            </a:r>
            <a:r>
              <a:rPr lang="de-AT" dirty="0" smtClean="0">
                <a:latin typeface="Times New Roman" pitchFamily="18" charset="0"/>
              </a:rPr>
              <a:t> </a:t>
            </a:r>
            <a:r>
              <a:rPr lang="de-AT" dirty="0" err="1" smtClean="0">
                <a:latin typeface="Times New Roman" pitchFamily="18" charset="0"/>
              </a:rPr>
              <a:t>discussed</a:t>
            </a:r>
            <a:r>
              <a:rPr lang="de-AT" dirty="0" smtClean="0">
                <a:latin typeface="Times New Roman" pitchFamily="18" charset="0"/>
              </a:rPr>
              <a:t> </a:t>
            </a:r>
            <a:r>
              <a:rPr lang="de-AT" dirty="0" err="1" smtClean="0">
                <a:latin typeface="Times New Roman" pitchFamily="18" charset="0"/>
              </a:rPr>
              <a:t>as</a:t>
            </a:r>
            <a:r>
              <a:rPr lang="de-AT" dirty="0" smtClean="0">
                <a:latin typeface="Times New Roman" pitchFamily="18" charset="0"/>
              </a:rPr>
              <a:t> a </a:t>
            </a:r>
            <a:r>
              <a:rPr lang="de-AT" dirty="0" err="1" smtClean="0">
                <a:latin typeface="Times New Roman" pitchFamily="18" charset="0"/>
              </a:rPr>
              <a:t>team</a:t>
            </a:r>
            <a:r>
              <a:rPr lang="de-AT" dirty="0" smtClean="0">
                <a:latin typeface="Times New Roman" pitchFamily="18" charset="0"/>
              </a:rPr>
              <a:t> </a:t>
            </a:r>
          </a:p>
        </p:txBody>
      </p:sp>
      <p:sp>
        <p:nvSpPr>
          <p:cNvPr id="60420" name="Slide Number Placeholder 3"/>
          <p:cNvSpPr>
            <a:spLocks noGrp="1"/>
          </p:cNvSpPr>
          <p:nvPr>
            <p:ph type="sldNum" sz="quarter"/>
          </p:nvPr>
        </p:nvSpPr>
        <p:spPr>
          <a:noFill/>
        </p:spPr>
        <p:txBody>
          <a:bodyPr/>
          <a:lstStyle/>
          <a:p>
            <a:fld id="{AF077DFF-F94E-4655-893D-6BA769CD1A7C}" type="slidenum">
              <a:rPr lang="en-GB" smtClean="0"/>
              <a:pPr/>
              <a:t>230</a:t>
            </a:fld>
            <a:endParaRPr lang="en-GB" smtClean="0"/>
          </a:p>
        </p:txBody>
      </p:sp>
    </p:spTree>
    <p:extLst>
      <p:ext uri="{BB962C8B-B14F-4D97-AF65-F5344CB8AC3E}">
        <p14:creationId xmlns:p14="http://schemas.microsoft.com/office/powerpoint/2010/main" val="33974743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Uses Deskotheque</a:t>
            </a:r>
            <a:r>
              <a:rPr lang="en-US" baseline="0" dirty="0" smtClean="0"/>
              <a:t> as infrastructure</a:t>
            </a:r>
            <a:endParaRPr lang="en-US" dirty="0"/>
          </a:p>
        </p:txBody>
      </p:sp>
      <p:sp>
        <p:nvSpPr>
          <p:cNvPr id="4" name="Slide Number Placeholder 3"/>
          <p:cNvSpPr>
            <a:spLocks noGrp="1"/>
          </p:cNvSpPr>
          <p:nvPr>
            <p:ph type="sldNum" sz="quarter" idx="10"/>
          </p:nvPr>
        </p:nvSpPr>
        <p:spPr/>
        <p:txBody>
          <a:bodyPr/>
          <a:lstStyle/>
          <a:p>
            <a:fld id="{2771D0F6-41D3-4F72-B8F8-A722F9A67A00}" type="slidenum">
              <a:rPr lang="en-US" smtClean="0"/>
              <a:pPr/>
              <a:t>231</a:t>
            </a:fld>
            <a:endParaRPr lang="en-US" dirty="0"/>
          </a:p>
        </p:txBody>
      </p:sp>
    </p:spTree>
    <p:extLst>
      <p:ext uri="{BB962C8B-B14F-4D97-AF65-F5344CB8AC3E}">
        <p14:creationId xmlns:p14="http://schemas.microsoft.com/office/powerpoint/2010/main" val="112061604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We present </a:t>
            </a:r>
            <a:r>
              <a:rPr lang="en-US" b="1" dirty="0" err="1" smtClean="0"/>
              <a:t>Cambiera</a:t>
            </a:r>
            <a:r>
              <a:rPr lang="en-US" dirty="0" smtClean="0"/>
              <a:t>, a tabletop visual analytics tool that supports individual and</a:t>
            </a:r>
          </a:p>
          <a:p>
            <a:r>
              <a:rPr lang="en-US" dirty="0" smtClean="0"/>
              <a:t>collaborative information foraging activities in large text document collections. We define collaborative brushing</a:t>
            </a:r>
          </a:p>
          <a:p>
            <a:r>
              <a:rPr lang="en-US" dirty="0" smtClean="0"/>
              <a:t>and linking as an </a:t>
            </a:r>
            <a:r>
              <a:rPr lang="en-US" b="1" dirty="0" smtClean="0"/>
              <a:t>awareness mechanism </a:t>
            </a:r>
            <a:r>
              <a:rPr lang="en-US" dirty="0" smtClean="0"/>
              <a:t>that enables analysts to follow their own hypotheses during collaborative</a:t>
            </a:r>
          </a:p>
          <a:p>
            <a:r>
              <a:rPr lang="en-US" dirty="0" smtClean="0"/>
              <a:t>sessions while still remaining aware of the group’s activities. With </a:t>
            </a:r>
            <a:r>
              <a:rPr lang="en-US" dirty="0" err="1" smtClean="0"/>
              <a:t>Cambiera</a:t>
            </a:r>
            <a:r>
              <a:rPr lang="en-US" dirty="0" smtClean="0"/>
              <a:t>, users are able to collaboratively</a:t>
            </a:r>
          </a:p>
          <a:p>
            <a:r>
              <a:rPr lang="en-US" dirty="0" smtClean="0"/>
              <a:t>search through documents, maintaining awareness of each others’ work and building on each others’ findings.</a:t>
            </a:r>
          </a:p>
          <a:p>
            <a:endParaRPr lang="en-US" dirty="0"/>
          </a:p>
        </p:txBody>
      </p:sp>
      <p:sp>
        <p:nvSpPr>
          <p:cNvPr id="4" name="Foliennummernplatzhalter 3"/>
          <p:cNvSpPr>
            <a:spLocks noGrp="1"/>
          </p:cNvSpPr>
          <p:nvPr>
            <p:ph type="sldNum" sz="quarter" idx="10"/>
          </p:nvPr>
        </p:nvSpPr>
        <p:spPr/>
        <p:txBody>
          <a:bodyPr/>
          <a:lstStyle/>
          <a:p>
            <a:fld id="{3EF3A073-D8C2-4133-A67E-A828A6A31404}" type="slidenum">
              <a:rPr lang="de-AT" smtClean="0"/>
              <a:t>232</a:t>
            </a:fld>
            <a:endParaRPr lang="de-AT"/>
          </a:p>
        </p:txBody>
      </p:sp>
    </p:spTree>
    <p:extLst>
      <p:ext uri="{BB962C8B-B14F-4D97-AF65-F5344CB8AC3E}">
        <p14:creationId xmlns:p14="http://schemas.microsoft.com/office/powerpoint/2010/main" val="55695827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Large multi-touch displays are expanding the possibilities of multiple-coordinated views by allowing multiple people to in</a:t>
            </a:r>
          </a:p>
          <a:p>
            <a:r>
              <a:rPr lang="en-US" dirty="0" err="1" smtClean="0"/>
              <a:t>teract</a:t>
            </a:r>
            <a:r>
              <a:rPr lang="en-US" dirty="0" smtClean="0"/>
              <a:t> with data in concert or independently. We present Lark, a system that facilitates the coordination of interactions with information</a:t>
            </a:r>
          </a:p>
          <a:p>
            <a:r>
              <a:rPr lang="en-US" dirty="0" smtClean="0"/>
              <a:t>visualizations on shared digital workspaces. We focus on supporting this coordination according to four main criteria: scoped </a:t>
            </a:r>
            <a:r>
              <a:rPr lang="en-US" dirty="0" err="1" smtClean="0"/>
              <a:t>interac</a:t>
            </a:r>
            <a:r>
              <a:rPr lang="en-US" dirty="0" smtClean="0"/>
              <a:t>-</a:t>
            </a:r>
          </a:p>
          <a:p>
            <a:r>
              <a:rPr lang="en-US" dirty="0" err="1" smtClean="0"/>
              <a:t>tion</a:t>
            </a:r>
            <a:r>
              <a:rPr lang="en-US" dirty="0" smtClean="0"/>
              <a:t>, temporal flexibility, spatial flexibility, and changing collaboration styles. These are achieved by integrating a representation of the</a:t>
            </a:r>
          </a:p>
          <a:p>
            <a:r>
              <a:rPr lang="en-US" dirty="0" smtClean="0"/>
              <a:t>information visualization pipeline into the shared workspace, thus explicitly indicating coordination points on data, representation, pre-</a:t>
            </a:r>
          </a:p>
          <a:p>
            <a:r>
              <a:rPr lang="en-US" dirty="0" err="1" smtClean="0"/>
              <a:t>sentation</a:t>
            </a:r>
            <a:r>
              <a:rPr lang="en-US" dirty="0" smtClean="0"/>
              <a:t>, and view levels. This integrated meta-visualization supports both the awareness of how views are linked and the freedom</a:t>
            </a:r>
          </a:p>
          <a:p>
            <a:r>
              <a:rPr lang="en-US" dirty="0" smtClean="0"/>
              <a:t>to work in concert or independently. Lark incorporates these four main criteria into a coherent visualization collaboration interaction</a:t>
            </a:r>
          </a:p>
          <a:p>
            <a:r>
              <a:rPr lang="en-US" dirty="0" smtClean="0"/>
              <a:t>environment by providing direct visual and algorithmic support for the coordination of data analysis actions over shared large displays.</a:t>
            </a:r>
          </a:p>
          <a:p>
            <a:endParaRPr lang="en-US" dirty="0"/>
          </a:p>
        </p:txBody>
      </p:sp>
      <p:sp>
        <p:nvSpPr>
          <p:cNvPr id="4" name="Foliennummernplatzhalter 3"/>
          <p:cNvSpPr>
            <a:spLocks noGrp="1"/>
          </p:cNvSpPr>
          <p:nvPr>
            <p:ph type="sldNum" sz="quarter" idx="10"/>
          </p:nvPr>
        </p:nvSpPr>
        <p:spPr/>
        <p:txBody>
          <a:bodyPr/>
          <a:lstStyle/>
          <a:p>
            <a:fld id="{3EF3A073-D8C2-4133-A67E-A828A6A31404}" type="slidenum">
              <a:rPr lang="de-AT" smtClean="0"/>
              <a:t>233</a:t>
            </a:fld>
            <a:endParaRPr lang="de-AT"/>
          </a:p>
        </p:txBody>
      </p:sp>
    </p:spTree>
    <p:extLst>
      <p:ext uri="{BB962C8B-B14F-4D97-AF65-F5344CB8AC3E}">
        <p14:creationId xmlns:p14="http://schemas.microsoft.com/office/powerpoint/2010/main" val="124883330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Bridging Knowledge Gaps between Users by Linking across Applications</a:t>
            </a:r>
          </a:p>
          <a:p>
            <a:endParaRPr lang="en-US" dirty="0"/>
          </a:p>
        </p:txBody>
      </p:sp>
      <p:sp>
        <p:nvSpPr>
          <p:cNvPr id="4" name="Foliennummernplatzhalter 3"/>
          <p:cNvSpPr>
            <a:spLocks noGrp="1"/>
          </p:cNvSpPr>
          <p:nvPr>
            <p:ph type="sldNum" sz="quarter" idx="10"/>
          </p:nvPr>
        </p:nvSpPr>
        <p:spPr/>
        <p:txBody>
          <a:bodyPr/>
          <a:lstStyle/>
          <a:p>
            <a:fld id="{3EF3A073-D8C2-4133-A67E-A828A6A31404}" type="slidenum">
              <a:rPr lang="de-AT" smtClean="0"/>
              <a:t>234</a:t>
            </a:fld>
            <a:endParaRPr lang="de-AT"/>
          </a:p>
        </p:txBody>
      </p:sp>
    </p:spTree>
    <p:extLst>
      <p:ext uri="{BB962C8B-B14F-4D97-AF65-F5344CB8AC3E}">
        <p14:creationId xmlns:p14="http://schemas.microsoft.com/office/powerpoint/2010/main" val="65413800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xfrm>
            <a:off x="1141413" y="685800"/>
            <a:ext cx="4568825" cy="3427413"/>
          </a:xfrm>
          <a:ln/>
        </p:spPr>
      </p:sp>
      <p:sp>
        <p:nvSpPr>
          <p:cNvPr id="3" name="Notes Placeholder 2"/>
          <p:cNvSpPr>
            <a:spLocks noGrp="1"/>
          </p:cNvSpPr>
          <p:nvPr>
            <p:ph type="body" idx="1"/>
          </p:nvPr>
        </p:nvSpPr>
        <p:spPr/>
        <p:txBody>
          <a:bodyPr>
            <a:normAutofit lnSpcReduction="10000"/>
          </a:bodyPr>
          <a:lstStyle/>
          <a:p>
            <a:pPr>
              <a:buFont typeface="Times New Roman" pitchFamily="16" charset="0"/>
              <a:buNone/>
              <a:defRPr/>
            </a:pPr>
            <a:r>
              <a:rPr lang="de-AT" b="0" dirty="0" err="1" smtClean="0"/>
              <a:t>We</a:t>
            </a:r>
            <a:r>
              <a:rPr lang="de-AT" b="0" dirty="0" smtClean="0"/>
              <a:t> build upon a collaboration-transparent environment which provides: </a:t>
            </a:r>
          </a:p>
          <a:p>
            <a:pPr>
              <a:buFont typeface="Times New Roman" pitchFamily="16" charset="0"/>
              <a:buNone/>
              <a:defRPr/>
            </a:pPr>
            <a:r>
              <a:rPr lang="de-AT" b="0" dirty="0" smtClean="0"/>
              <a:t>Multi-user input support on windowing system level – this means: applications do not have to take care of multiple input streams for themselves</a:t>
            </a:r>
          </a:p>
          <a:p>
            <a:pPr>
              <a:buFont typeface="Times New Roman" pitchFamily="16" charset="0"/>
              <a:buNone/>
              <a:defRPr/>
            </a:pPr>
            <a:r>
              <a:rPr lang="de-AT" b="0" dirty="0" smtClean="0"/>
              <a:t>And</a:t>
            </a:r>
          </a:p>
          <a:p>
            <a:pPr>
              <a:buFont typeface="Times New Roman" pitchFamily="16" charset="0"/>
              <a:buNone/>
              <a:defRPr/>
            </a:pPr>
            <a:r>
              <a:rPr lang="de-AT" b="0" dirty="0" smtClean="0"/>
              <a:t>Providing tiled projected displays on window manager level – this means: we have multiple projectors, which are casually aligned and the window manager corrects the resulting desktop image transparently to the applications </a:t>
            </a:r>
          </a:p>
          <a:p>
            <a:pPr>
              <a:buFont typeface="Times New Roman" pitchFamily="16" charset="0"/>
              <a:buNone/>
              <a:defRPr/>
            </a:pPr>
            <a:endParaRPr lang="de-AT" b="0" dirty="0" smtClean="0"/>
          </a:p>
          <a:p>
            <a:pPr>
              <a:buFont typeface="Times New Roman" pitchFamily="16" charset="0"/>
              <a:buNone/>
              <a:defRPr/>
            </a:pPr>
            <a:r>
              <a:rPr lang="de-AT" b="0" dirty="0" smtClean="0"/>
              <a:t>This fulfills the requirements: </a:t>
            </a:r>
          </a:p>
          <a:p>
            <a:pPr>
              <a:buFont typeface="Times New Roman" pitchFamily="16" charset="0"/>
              <a:buNone/>
              <a:defRPr/>
            </a:pPr>
            <a:r>
              <a:rPr lang="de-AT" b="0" dirty="0" smtClean="0"/>
              <a:t> - single-user application support (application transparency) </a:t>
            </a:r>
          </a:p>
          <a:p>
            <a:pPr>
              <a:buFont typeface="Times New Roman" pitchFamily="16" charset="0"/>
              <a:buNone/>
              <a:defRPr/>
            </a:pPr>
            <a:r>
              <a:rPr lang="de-AT" b="0" dirty="0" smtClean="0"/>
              <a:t> - sufficient screen space </a:t>
            </a:r>
            <a:r>
              <a:rPr lang="de-AT" b="0" dirty="0" smtClean="0">
                <a:sym typeface="Wingdings" pitchFamily="2" charset="2"/>
              </a:rPr>
              <a:t> we can create very large displays from multiple projectors (limited to maximum number of output devices per machine – using VGA splitters can double / triple the amount) </a:t>
            </a:r>
          </a:p>
          <a:p>
            <a:pPr>
              <a:buFont typeface="Times New Roman" pitchFamily="16" charset="0"/>
              <a:buNone/>
              <a:defRPr/>
            </a:pPr>
            <a:r>
              <a:rPr lang="de-AT" b="0" dirty="0" smtClean="0">
                <a:sym typeface="Wingdings" pitchFamily="2" charset="2"/>
              </a:rPr>
              <a:t> - multi-user input </a:t>
            </a:r>
          </a:p>
          <a:p>
            <a:pPr>
              <a:buFont typeface="Times New Roman" pitchFamily="16" charset="0"/>
              <a:buNone/>
              <a:defRPr/>
            </a:pPr>
            <a:endParaRPr lang="de-AT" b="0" dirty="0" smtClean="0">
              <a:sym typeface="Wingdings" pitchFamily="2" charset="2"/>
            </a:endParaRPr>
          </a:p>
          <a:p>
            <a:pPr>
              <a:buFont typeface="Times New Roman" pitchFamily="16" charset="0"/>
              <a:buNone/>
              <a:defRPr/>
            </a:pPr>
            <a:r>
              <a:rPr lang="de-AT" b="0" dirty="0" smtClean="0">
                <a:sym typeface="Wingdings" pitchFamily="2" charset="2"/>
              </a:rPr>
              <a:t>Collaborative information linking: </a:t>
            </a:r>
          </a:p>
          <a:p>
            <a:pPr>
              <a:buFont typeface="Times New Roman" pitchFamily="16" charset="0"/>
              <a:buNone/>
              <a:defRPr/>
            </a:pPr>
            <a:r>
              <a:rPr lang="de-AT" b="0" dirty="0" smtClean="0">
                <a:sym typeface="Wingdings" pitchFamily="2" charset="2"/>
              </a:rPr>
              <a:t>Modifies applications in a minimally invasive way: </a:t>
            </a:r>
          </a:p>
          <a:p>
            <a:pPr>
              <a:buFont typeface="Times New Roman" pitchFamily="16" charset="0"/>
              <a:buNone/>
              <a:defRPr/>
            </a:pPr>
            <a:r>
              <a:rPr lang="de-AT" b="0" dirty="0" smtClean="0">
                <a:sym typeface="Wingdings" pitchFamily="2" charset="2"/>
              </a:rPr>
              <a:t>User selections are visualized by user-specific visual links across applications </a:t>
            </a:r>
          </a:p>
          <a:p>
            <a:pPr>
              <a:buFont typeface="Times New Roman" pitchFamily="16" charset="0"/>
              <a:buNone/>
              <a:defRPr/>
            </a:pPr>
            <a:r>
              <a:rPr lang="de-AT" b="0" dirty="0" smtClean="0">
                <a:sym typeface="Wingdings" pitchFamily="2" charset="2"/>
              </a:rPr>
              <a:t>  help to localize important information on the cluttered screen </a:t>
            </a:r>
          </a:p>
          <a:p>
            <a:pPr>
              <a:buFont typeface="Times New Roman" pitchFamily="16" charset="0"/>
              <a:buNone/>
              <a:defRPr/>
            </a:pPr>
            <a:r>
              <a:rPr lang="de-AT" b="0" dirty="0" smtClean="0">
                <a:sym typeface="Wingdings" pitchFamily="2" charset="2"/>
              </a:rPr>
              <a:t>  provide awareness cues of other user‘s current investigations</a:t>
            </a:r>
          </a:p>
          <a:p>
            <a:pPr>
              <a:buFont typeface="Times New Roman" pitchFamily="16" charset="0"/>
              <a:buNone/>
              <a:defRPr/>
            </a:pPr>
            <a:endParaRPr lang="de-AT" b="0" dirty="0" smtClean="0">
              <a:sym typeface="Wingdings" pitchFamily="2" charset="2"/>
            </a:endParaRPr>
          </a:p>
          <a:p>
            <a:pPr>
              <a:buFont typeface="Times New Roman" pitchFamily="16" charset="0"/>
              <a:buNone/>
              <a:defRPr/>
            </a:pPr>
            <a:r>
              <a:rPr lang="de-AT" b="0" dirty="0" smtClean="0">
                <a:sym typeface="Wingdings" pitchFamily="2" charset="2"/>
              </a:rPr>
              <a:t>Application windows can be protected from other users‘ links </a:t>
            </a:r>
          </a:p>
          <a:p>
            <a:pPr>
              <a:buFont typeface="Times New Roman" pitchFamily="16" charset="0"/>
              <a:buNone/>
              <a:defRPr/>
            </a:pPr>
            <a:r>
              <a:rPr lang="de-AT" b="0" dirty="0" smtClean="0">
                <a:sym typeface="Wingdings" pitchFamily="2" charset="2"/>
              </a:rPr>
              <a:t>A central selection storage tool allows to collect selections and to replay links later (by oneself or other persons) </a:t>
            </a:r>
          </a:p>
          <a:p>
            <a:endParaRPr lang="de-AT" b="0" dirty="0" smtClean="0">
              <a:latin typeface="Times New Roman" pitchFamily="18" charset="0"/>
            </a:endParaRPr>
          </a:p>
          <a:p>
            <a:r>
              <a:rPr lang="de-AT" b="0" dirty="0" err="1" smtClean="0">
                <a:latin typeface="Times New Roman" pitchFamily="18" charset="0"/>
              </a:rPr>
              <a:t>We</a:t>
            </a:r>
            <a:r>
              <a:rPr lang="de-AT" b="0" dirty="0" smtClean="0">
                <a:latin typeface="Times New Roman" pitchFamily="18" charset="0"/>
              </a:rPr>
              <a:t> </a:t>
            </a:r>
            <a:r>
              <a:rPr lang="de-AT" b="0" dirty="0" err="1" smtClean="0">
                <a:latin typeface="Times New Roman" pitchFamily="18" charset="0"/>
              </a:rPr>
              <a:t>need</a:t>
            </a:r>
            <a:r>
              <a:rPr lang="de-AT" b="0" dirty="0" smtClean="0">
                <a:latin typeface="Times New Roman" pitchFamily="18" charset="0"/>
              </a:rPr>
              <a:t> </a:t>
            </a:r>
            <a:r>
              <a:rPr lang="de-AT" b="0" dirty="0" err="1" smtClean="0">
                <a:latin typeface="Times New Roman" pitchFamily="18" charset="0"/>
              </a:rPr>
              <a:t>sufficient</a:t>
            </a:r>
            <a:r>
              <a:rPr lang="de-AT" b="0" dirty="0" smtClean="0">
                <a:latin typeface="Times New Roman" pitchFamily="18" charset="0"/>
              </a:rPr>
              <a:t> </a:t>
            </a:r>
            <a:r>
              <a:rPr lang="de-AT" b="0" dirty="0" err="1" smtClean="0">
                <a:latin typeface="Times New Roman" pitchFamily="18" charset="0"/>
              </a:rPr>
              <a:t>screen</a:t>
            </a:r>
            <a:r>
              <a:rPr lang="de-AT" b="0" dirty="0" smtClean="0">
                <a:latin typeface="Times New Roman" pitchFamily="18" charset="0"/>
              </a:rPr>
              <a:t> </a:t>
            </a:r>
            <a:r>
              <a:rPr lang="de-AT" b="0" dirty="0" err="1" smtClean="0">
                <a:latin typeface="Times New Roman" pitchFamily="18" charset="0"/>
              </a:rPr>
              <a:t>space</a:t>
            </a:r>
            <a:r>
              <a:rPr lang="de-AT" b="0" dirty="0" smtClean="0">
                <a:latin typeface="Times New Roman" pitchFamily="18" charset="0"/>
              </a:rPr>
              <a:t> </a:t>
            </a:r>
            <a:r>
              <a:rPr lang="de-AT" b="0" dirty="0" err="1" smtClean="0">
                <a:latin typeface="Times New Roman" pitchFamily="18" charset="0"/>
              </a:rPr>
              <a:t>to</a:t>
            </a:r>
            <a:r>
              <a:rPr lang="de-AT" b="0" dirty="0" smtClean="0">
                <a:latin typeface="Times New Roman" pitchFamily="18" charset="0"/>
              </a:rPr>
              <a:t> </a:t>
            </a:r>
            <a:r>
              <a:rPr lang="de-AT" b="0" dirty="0" err="1" smtClean="0">
                <a:latin typeface="Times New Roman" pitchFamily="18" charset="0"/>
              </a:rPr>
              <a:t>arrange</a:t>
            </a:r>
            <a:r>
              <a:rPr lang="de-AT" b="0" dirty="0" smtClean="0">
                <a:latin typeface="Times New Roman" pitchFamily="18" charset="0"/>
              </a:rPr>
              <a:t> multiple </a:t>
            </a:r>
            <a:r>
              <a:rPr lang="de-AT" b="0" dirty="0" err="1" smtClean="0">
                <a:latin typeface="Times New Roman" pitchFamily="18" charset="0"/>
              </a:rPr>
              <a:t>application</a:t>
            </a:r>
            <a:r>
              <a:rPr lang="de-AT" b="0" dirty="0" smtClean="0">
                <a:latin typeface="Times New Roman" pitchFamily="18" charset="0"/>
              </a:rPr>
              <a:t> </a:t>
            </a:r>
            <a:r>
              <a:rPr lang="de-AT" b="0" dirty="0" err="1" smtClean="0">
                <a:latin typeface="Times New Roman" pitchFamily="18" charset="0"/>
              </a:rPr>
              <a:t>windows</a:t>
            </a:r>
            <a:r>
              <a:rPr lang="de-AT" b="0" dirty="0" smtClean="0">
                <a:latin typeface="Times New Roman" pitchFamily="18" charset="0"/>
              </a:rPr>
              <a:t> (</a:t>
            </a:r>
            <a:r>
              <a:rPr lang="de-AT" b="0" dirty="0" err="1" smtClean="0">
                <a:latin typeface="Times New Roman" pitchFamily="18" charset="0"/>
              </a:rPr>
              <a:t>should</a:t>
            </a:r>
            <a:r>
              <a:rPr lang="de-AT" b="0" dirty="0" smtClean="0">
                <a:latin typeface="Times New Roman" pitchFamily="18" charset="0"/>
              </a:rPr>
              <a:t> </a:t>
            </a:r>
            <a:r>
              <a:rPr lang="de-AT" b="0" dirty="0" err="1" smtClean="0">
                <a:latin typeface="Times New Roman" pitchFamily="18" charset="0"/>
              </a:rPr>
              <a:t>be</a:t>
            </a:r>
            <a:r>
              <a:rPr lang="de-AT" b="0" dirty="0" smtClean="0">
                <a:latin typeface="Times New Roman" pitchFamily="18" charset="0"/>
              </a:rPr>
              <a:t> </a:t>
            </a:r>
            <a:r>
              <a:rPr lang="de-AT" b="0" dirty="0" err="1" smtClean="0">
                <a:latin typeface="Times New Roman" pitchFamily="18" charset="0"/>
              </a:rPr>
              <a:t>side-by-side</a:t>
            </a:r>
            <a:r>
              <a:rPr lang="de-AT" b="0" dirty="0" smtClean="0">
                <a:latin typeface="Times New Roman" pitchFamily="18" charset="0"/>
              </a:rPr>
              <a:t> </a:t>
            </a:r>
            <a:r>
              <a:rPr lang="de-AT" b="0" dirty="0" err="1" smtClean="0">
                <a:latin typeface="Times New Roman" pitchFamily="18" charset="0"/>
              </a:rPr>
              <a:t>if</a:t>
            </a:r>
            <a:r>
              <a:rPr lang="de-AT" b="0" dirty="0" smtClean="0">
                <a:latin typeface="Times New Roman" pitchFamily="18" charset="0"/>
              </a:rPr>
              <a:t> multiple </a:t>
            </a:r>
            <a:r>
              <a:rPr lang="de-AT" b="0" dirty="0" err="1" smtClean="0">
                <a:latin typeface="Times New Roman" pitchFamily="18" charset="0"/>
              </a:rPr>
              <a:t>users</a:t>
            </a:r>
            <a:r>
              <a:rPr lang="de-AT" b="0" dirty="0" smtClean="0">
                <a:latin typeface="Times New Roman" pitchFamily="18" charset="0"/>
              </a:rPr>
              <a:t> </a:t>
            </a:r>
            <a:r>
              <a:rPr lang="de-AT" b="0" dirty="0" err="1" smtClean="0">
                <a:latin typeface="Times New Roman" pitchFamily="18" charset="0"/>
              </a:rPr>
              <a:t>are</a:t>
            </a:r>
            <a:r>
              <a:rPr lang="de-AT" b="0" dirty="0" smtClean="0">
                <a:latin typeface="Times New Roman" pitchFamily="18" charset="0"/>
              </a:rPr>
              <a:t> </a:t>
            </a:r>
            <a:r>
              <a:rPr lang="de-AT" b="0" dirty="0" err="1" smtClean="0">
                <a:latin typeface="Times New Roman" pitchFamily="18" charset="0"/>
              </a:rPr>
              <a:t>collaborating</a:t>
            </a:r>
            <a:r>
              <a:rPr lang="de-AT" b="0" dirty="0" smtClean="0">
                <a:latin typeface="Times New Roman" pitchFamily="18" charset="0"/>
              </a:rPr>
              <a:t>) </a:t>
            </a:r>
          </a:p>
          <a:p>
            <a:r>
              <a:rPr lang="de-AT" b="0" dirty="0" smtClean="0">
                <a:latin typeface="Times New Roman" pitchFamily="18" charset="0"/>
              </a:rPr>
              <a:t>Also: </a:t>
            </a:r>
            <a:r>
              <a:rPr lang="de-AT" b="0" dirty="0" err="1" smtClean="0">
                <a:latin typeface="Times New Roman" pitchFamily="18" charset="0"/>
              </a:rPr>
              <a:t>users</a:t>
            </a:r>
            <a:r>
              <a:rPr lang="de-AT" b="0" dirty="0" smtClean="0">
                <a:latin typeface="Times New Roman" pitchFamily="18" charset="0"/>
              </a:rPr>
              <a:t> </a:t>
            </a:r>
            <a:r>
              <a:rPr lang="de-AT" b="0" dirty="0" err="1" smtClean="0">
                <a:latin typeface="Times New Roman" pitchFamily="18" charset="0"/>
              </a:rPr>
              <a:t>want</a:t>
            </a:r>
            <a:r>
              <a:rPr lang="de-AT" b="0" dirty="0" smtClean="0">
                <a:latin typeface="Times New Roman" pitchFamily="18" charset="0"/>
              </a:rPr>
              <a:t> </a:t>
            </a:r>
            <a:r>
              <a:rPr lang="de-AT" b="0" dirty="0" err="1" smtClean="0">
                <a:latin typeface="Times New Roman" pitchFamily="18" charset="0"/>
              </a:rPr>
              <a:t>to</a:t>
            </a:r>
            <a:r>
              <a:rPr lang="de-AT" b="0" dirty="0" smtClean="0">
                <a:latin typeface="Times New Roman" pitchFamily="18" charset="0"/>
              </a:rPr>
              <a:t> </a:t>
            </a:r>
            <a:r>
              <a:rPr lang="de-AT" b="0" dirty="0" err="1" smtClean="0">
                <a:latin typeface="Times New Roman" pitchFamily="18" charset="0"/>
              </a:rPr>
              <a:t>establish</a:t>
            </a:r>
            <a:r>
              <a:rPr lang="de-AT" b="0" dirty="0" smtClean="0">
                <a:latin typeface="Times New Roman" pitchFamily="18" charset="0"/>
              </a:rPr>
              <a:t> </a:t>
            </a:r>
            <a:r>
              <a:rPr lang="de-AT" b="0" dirty="0" err="1" smtClean="0">
                <a:latin typeface="Times New Roman" pitchFamily="18" charset="0"/>
              </a:rPr>
              <a:t>their</a:t>
            </a:r>
            <a:r>
              <a:rPr lang="de-AT" b="0" dirty="0" smtClean="0">
                <a:latin typeface="Times New Roman" pitchFamily="18" charset="0"/>
              </a:rPr>
              <a:t> personal </a:t>
            </a:r>
            <a:r>
              <a:rPr lang="de-AT" b="0" dirty="0" err="1" smtClean="0">
                <a:latin typeface="Times New Roman" pitchFamily="18" charset="0"/>
              </a:rPr>
              <a:t>territories</a:t>
            </a:r>
            <a:r>
              <a:rPr lang="de-AT" b="0" dirty="0" smtClean="0">
                <a:latin typeface="Times New Roman" pitchFamily="18" charset="0"/>
              </a:rPr>
              <a:t> (</a:t>
            </a:r>
            <a:r>
              <a:rPr lang="de-AT" b="0" dirty="0" err="1" smtClean="0">
                <a:latin typeface="Times New Roman" pitchFamily="18" charset="0"/>
              </a:rPr>
              <a:t>important</a:t>
            </a:r>
            <a:r>
              <a:rPr lang="de-AT" b="0" dirty="0" smtClean="0">
                <a:latin typeface="Times New Roman" pitchFamily="18" charset="0"/>
              </a:rPr>
              <a:t> </a:t>
            </a:r>
            <a:r>
              <a:rPr lang="de-AT" b="0" dirty="0" err="1" smtClean="0">
                <a:latin typeface="Times New Roman" pitchFamily="18" charset="0"/>
              </a:rPr>
              <a:t>for</a:t>
            </a:r>
            <a:r>
              <a:rPr lang="de-AT" b="0" dirty="0" smtClean="0">
                <a:latin typeface="Times New Roman" pitchFamily="18" charset="0"/>
              </a:rPr>
              <a:t> </a:t>
            </a:r>
            <a:r>
              <a:rPr lang="de-AT" b="0" dirty="0" err="1" smtClean="0">
                <a:latin typeface="Times New Roman" pitchFamily="18" charset="0"/>
              </a:rPr>
              <a:t>coordinating</a:t>
            </a:r>
            <a:r>
              <a:rPr lang="de-AT" b="0" dirty="0" smtClean="0">
                <a:latin typeface="Times New Roman" pitchFamily="18" charset="0"/>
              </a:rPr>
              <a:t> </a:t>
            </a:r>
            <a:r>
              <a:rPr lang="de-AT" b="0" dirty="0" err="1" smtClean="0">
                <a:latin typeface="Times New Roman" pitchFamily="18" charset="0"/>
              </a:rPr>
              <a:t>activities</a:t>
            </a:r>
            <a:r>
              <a:rPr lang="de-AT" b="0" dirty="0" smtClean="0">
                <a:latin typeface="Times New Roman" pitchFamily="18" charset="0"/>
              </a:rPr>
              <a:t>)</a:t>
            </a:r>
          </a:p>
          <a:p>
            <a:r>
              <a:rPr lang="de-AT" b="0" dirty="0" smtClean="0">
                <a:latin typeface="Times New Roman" pitchFamily="18" charset="0"/>
              </a:rPr>
              <a:t>Multiple </a:t>
            </a:r>
            <a:r>
              <a:rPr lang="de-AT" b="0" dirty="0" err="1" smtClean="0">
                <a:latin typeface="Times New Roman" pitchFamily="18" charset="0"/>
              </a:rPr>
              <a:t>sources</a:t>
            </a:r>
            <a:r>
              <a:rPr lang="de-AT" b="0" dirty="0" smtClean="0">
                <a:latin typeface="Times New Roman" pitchFamily="18" charset="0"/>
              </a:rPr>
              <a:t> </a:t>
            </a:r>
            <a:r>
              <a:rPr lang="de-AT" b="0" dirty="0" err="1" smtClean="0">
                <a:latin typeface="Times New Roman" pitchFamily="18" charset="0"/>
              </a:rPr>
              <a:t>and</a:t>
            </a:r>
            <a:r>
              <a:rPr lang="de-AT" b="0" dirty="0" smtClean="0">
                <a:latin typeface="Times New Roman" pitchFamily="18" charset="0"/>
              </a:rPr>
              <a:t> a </a:t>
            </a:r>
            <a:r>
              <a:rPr lang="de-AT" b="0" dirty="0" err="1" smtClean="0">
                <a:latin typeface="Times New Roman" pitchFamily="18" charset="0"/>
              </a:rPr>
              <a:t>lot</a:t>
            </a:r>
            <a:r>
              <a:rPr lang="de-AT" b="0" dirty="0" smtClean="0">
                <a:latin typeface="Times New Roman" pitchFamily="18" charset="0"/>
              </a:rPr>
              <a:t> </a:t>
            </a:r>
            <a:r>
              <a:rPr lang="de-AT" b="0" dirty="0" err="1" smtClean="0">
                <a:latin typeface="Times New Roman" pitchFamily="18" charset="0"/>
              </a:rPr>
              <a:t>of</a:t>
            </a:r>
            <a:r>
              <a:rPr lang="de-AT" b="0" dirty="0" smtClean="0">
                <a:latin typeface="Times New Roman" pitchFamily="18" charset="0"/>
              </a:rPr>
              <a:t> </a:t>
            </a:r>
            <a:r>
              <a:rPr lang="de-AT" b="0" dirty="0" err="1" smtClean="0">
                <a:latin typeface="Times New Roman" pitchFamily="18" charset="0"/>
              </a:rPr>
              <a:t>screen</a:t>
            </a:r>
            <a:r>
              <a:rPr lang="de-AT" b="0" dirty="0" smtClean="0">
                <a:latin typeface="Times New Roman" pitchFamily="18" charset="0"/>
              </a:rPr>
              <a:t> </a:t>
            </a:r>
            <a:r>
              <a:rPr lang="de-AT" b="0" dirty="0" err="1" smtClean="0">
                <a:latin typeface="Times New Roman" pitchFamily="18" charset="0"/>
              </a:rPr>
              <a:t>space</a:t>
            </a:r>
            <a:r>
              <a:rPr lang="de-AT" b="0" dirty="0" smtClean="0">
                <a:latin typeface="Times New Roman" pitchFamily="18" charset="0"/>
              </a:rPr>
              <a:t> </a:t>
            </a:r>
            <a:r>
              <a:rPr lang="de-AT" b="0" dirty="0" err="1" smtClean="0">
                <a:latin typeface="Times New Roman" pitchFamily="18" charset="0"/>
              </a:rPr>
              <a:t>to</a:t>
            </a:r>
            <a:r>
              <a:rPr lang="de-AT" b="0" dirty="0" smtClean="0">
                <a:latin typeface="Times New Roman" pitchFamily="18" charset="0"/>
              </a:rPr>
              <a:t> </a:t>
            </a:r>
            <a:r>
              <a:rPr lang="de-AT" b="0" dirty="0" err="1" smtClean="0">
                <a:latin typeface="Times New Roman" pitchFamily="18" charset="0"/>
              </a:rPr>
              <a:t>arrange</a:t>
            </a:r>
            <a:r>
              <a:rPr lang="de-AT" b="0" dirty="0" smtClean="0">
                <a:latin typeface="Times New Roman" pitchFamily="18" charset="0"/>
              </a:rPr>
              <a:t> </a:t>
            </a:r>
            <a:r>
              <a:rPr lang="de-AT" b="0" dirty="0" err="1" smtClean="0">
                <a:latin typeface="Times New Roman" pitchFamily="18" charset="0"/>
              </a:rPr>
              <a:t>items</a:t>
            </a:r>
            <a:r>
              <a:rPr lang="de-AT" b="0" dirty="0" smtClean="0">
                <a:latin typeface="Times New Roman" pitchFamily="18" charset="0"/>
              </a:rPr>
              <a:t> </a:t>
            </a:r>
            <a:r>
              <a:rPr lang="de-AT" b="0" dirty="0" err="1" smtClean="0">
                <a:latin typeface="Times New Roman" pitchFamily="18" charset="0"/>
              </a:rPr>
              <a:t>side-by-side</a:t>
            </a:r>
            <a:r>
              <a:rPr lang="de-AT" b="0" dirty="0" smtClean="0">
                <a:latin typeface="Times New Roman" pitchFamily="18" charset="0"/>
              </a:rPr>
              <a:t> </a:t>
            </a:r>
            <a:r>
              <a:rPr lang="de-AT" b="0" dirty="0" smtClean="0">
                <a:latin typeface="Times New Roman" pitchFamily="18" charset="0"/>
                <a:sym typeface="Wingdings" pitchFamily="2" charset="2"/>
              </a:rPr>
              <a:t> a </a:t>
            </a:r>
            <a:r>
              <a:rPr lang="de-AT" b="0" dirty="0" err="1" smtClean="0">
                <a:latin typeface="Times New Roman" pitchFamily="18" charset="0"/>
                <a:sym typeface="Wingdings" pitchFamily="2" charset="2"/>
              </a:rPr>
              <a:t>lot</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of</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visual</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information</a:t>
            </a:r>
            <a:r>
              <a:rPr lang="de-AT" b="0" dirty="0" smtClean="0">
                <a:latin typeface="Times New Roman" pitchFamily="18" charset="0"/>
                <a:sym typeface="Wingdings" pitchFamily="2" charset="2"/>
              </a:rPr>
              <a:t>  </a:t>
            </a:r>
            <a:r>
              <a:rPr lang="de-AT" b="0" dirty="0" err="1" smtClean="0">
                <a:latin typeface="Times New Roman" pitchFamily="18" charset="0"/>
                <a:sym typeface="Wingdings" pitchFamily="2" charset="2"/>
              </a:rPr>
              <a:t>we</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need</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visual</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cues</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to</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localize</a:t>
            </a:r>
            <a:r>
              <a:rPr lang="de-AT" b="0" dirty="0" smtClean="0">
                <a:latin typeface="Times New Roman" pitchFamily="18" charset="0"/>
                <a:sym typeface="Wingdings" pitchFamily="2" charset="2"/>
              </a:rPr>
              <a:t> relevant </a:t>
            </a:r>
            <a:r>
              <a:rPr lang="de-AT" b="0" dirty="0" err="1" smtClean="0">
                <a:latin typeface="Times New Roman" pitchFamily="18" charset="0"/>
                <a:sym typeface="Wingdings" pitchFamily="2" charset="2"/>
              </a:rPr>
              <a:t>information</a:t>
            </a:r>
            <a:r>
              <a:rPr lang="de-AT" b="0" dirty="0" smtClean="0">
                <a:latin typeface="Times New Roman" pitchFamily="18" charset="0"/>
                <a:sym typeface="Wingdings" pitchFamily="2" charset="2"/>
              </a:rPr>
              <a:t> </a:t>
            </a:r>
          </a:p>
          <a:p>
            <a:r>
              <a:rPr lang="de-AT" b="0" dirty="0" smtClean="0">
                <a:latin typeface="Times New Roman" pitchFamily="18" charset="0"/>
                <a:sym typeface="Wingdings" pitchFamily="2" charset="2"/>
              </a:rPr>
              <a:t>(</a:t>
            </a:r>
            <a:r>
              <a:rPr lang="de-AT" b="0" dirty="0" err="1" smtClean="0">
                <a:latin typeface="Times New Roman" pitchFamily="18" charset="0"/>
                <a:sym typeface="Wingdings" pitchFamily="2" charset="2"/>
              </a:rPr>
              <a:t>useful</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for</a:t>
            </a:r>
            <a:r>
              <a:rPr lang="de-AT" b="0" dirty="0" smtClean="0">
                <a:latin typeface="Times New Roman" pitchFamily="18" charset="0"/>
                <a:sym typeface="Wingdings" pitchFamily="2" charset="2"/>
              </a:rPr>
              <a:t> individual </a:t>
            </a:r>
            <a:r>
              <a:rPr lang="de-AT" b="0" dirty="0" err="1" smtClean="0">
                <a:latin typeface="Times New Roman" pitchFamily="18" charset="0"/>
                <a:sym typeface="Wingdings" pitchFamily="2" charset="2"/>
              </a:rPr>
              <a:t>information</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extraction</a:t>
            </a:r>
            <a:r>
              <a:rPr lang="de-AT" b="0" dirty="0" smtClean="0">
                <a:latin typeface="Times New Roman" pitchFamily="18" charset="0"/>
                <a:sym typeface="Wingdings" pitchFamily="2" charset="2"/>
              </a:rPr>
              <a:t> but also </a:t>
            </a:r>
            <a:r>
              <a:rPr lang="de-AT" b="0" dirty="0" err="1" smtClean="0">
                <a:latin typeface="Times New Roman" pitchFamily="18" charset="0"/>
                <a:sym typeface="Wingdings" pitchFamily="2" charset="2"/>
              </a:rPr>
              <a:t>for</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discussion</a:t>
            </a:r>
            <a:r>
              <a:rPr lang="de-AT" b="0" dirty="0" smtClean="0">
                <a:latin typeface="Times New Roman" pitchFamily="18" charset="0"/>
                <a:sym typeface="Wingdings" pitchFamily="2" charset="2"/>
              </a:rPr>
              <a:t>  </a:t>
            </a:r>
            <a:r>
              <a:rPr lang="de-AT" b="0" dirty="0" err="1" smtClean="0">
                <a:latin typeface="Times New Roman" pitchFamily="18" charset="0"/>
                <a:sym typeface="Wingdings" pitchFamily="2" charset="2"/>
              </a:rPr>
              <a:t>deictic</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referencing</a:t>
            </a:r>
            <a:r>
              <a:rPr lang="de-AT" b="0" dirty="0" smtClean="0">
                <a:latin typeface="Times New Roman" pitchFamily="18" charset="0"/>
                <a:sym typeface="Wingdings" pitchFamily="2" charset="2"/>
              </a:rPr>
              <a:t>)</a:t>
            </a:r>
          </a:p>
          <a:p>
            <a:r>
              <a:rPr lang="de-AT" b="0" dirty="0" err="1" smtClean="0">
                <a:latin typeface="Times New Roman" pitchFamily="18" charset="0"/>
                <a:sym typeface="Wingdings" pitchFamily="2" charset="2"/>
              </a:rPr>
              <a:t>Cues</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should</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be</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personalized</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and</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consistent</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across</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the</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entire</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desktop</a:t>
            </a:r>
            <a:r>
              <a:rPr lang="de-AT" b="0" dirty="0" smtClean="0">
                <a:latin typeface="Times New Roman" pitchFamily="18" charset="0"/>
                <a:sym typeface="Wingdings" pitchFamily="2" charset="2"/>
              </a:rPr>
              <a:t> </a:t>
            </a:r>
            <a:endParaRPr lang="de-AT" b="0" dirty="0" smtClean="0">
              <a:latin typeface="Times New Roman" pitchFamily="18" charset="0"/>
            </a:endParaRPr>
          </a:p>
          <a:p>
            <a:endParaRPr lang="de-AT" b="0" dirty="0" smtClean="0">
              <a:latin typeface="Times New Roman" pitchFamily="18" charset="0"/>
            </a:endParaRPr>
          </a:p>
          <a:p>
            <a:r>
              <a:rPr lang="de-AT" b="0" dirty="0" err="1" smtClean="0">
                <a:latin typeface="Times New Roman" pitchFamily="18" charset="0"/>
              </a:rPr>
              <a:t>Concurrent</a:t>
            </a:r>
            <a:r>
              <a:rPr lang="de-AT" b="0" dirty="0" smtClean="0">
                <a:latin typeface="Times New Roman" pitchFamily="18" charset="0"/>
              </a:rPr>
              <a:t> </a:t>
            </a:r>
            <a:r>
              <a:rPr lang="de-AT" b="0" dirty="0" err="1" smtClean="0">
                <a:latin typeface="Times New Roman" pitchFamily="18" charset="0"/>
              </a:rPr>
              <a:t>input</a:t>
            </a:r>
            <a:r>
              <a:rPr lang="de-AT" b="0" dirty="0" smtClean="0">
                <a:latin typeface="Times New Roman" pitchFamily="18" charset="0"/>
              </a:rPr>
              <a:t>, </a:t>
            </a:r>
            <a:r>
              <a:rPr lang="de-AT" b="0" dirty="0" err="1" smtClean="0">
                <a:latin typeface="Times New Roman" pitchFamily="18" charset="0"/>
              </a:rPr>
              <a:t>visual</a:t>
            </a:r>
            <a:r>
              <a:rPr lang="de-AT" b="0" dirty="0" smtClean="0">
                <a:latin typeface="Times New Roman" pitchFamily="18" charset="0"/>
              </a:rPr>
              <a:t> </a:t>
            </a:r>
            <a:r>
              <a:rPr lang="de-AT" b="0" dirty="0" err="1" smtClean="0">
                <a:latin typeface="Times New Roman" pitchFamily="18" charset="0"/>
              </a:rPr>
              <a:t>coordination</a:t>
            </a:r>
            <a:r>
              <a:rPr lang="de-AT" b="0" dirty="0" smtClean="0">
                <a:latin typeface="Times New Roman" pitchFamily="18" charset="0"/>
              </a:rPr>
              <a:t> </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interference</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when</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working</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individually</a:t>
            </a:r>
            <a:endParaRPr lang="de-AT" b="0" dirty="0" smtClean="0">
              <a:latin typeface="Times New Roman" pitchFamily="18" charset="0"/>
              <a:sym typeface="Wingdings" pitchFamily="2" charset="2"/>
            </a:endParaRPr>
          </a:p>
          <a:p>
            <a:r>
              <a:rPr lang="de-AT" b="0" dirty="0" err="1" smtClean="0">
                <a:latin typeface="Times New Roman" pitchFamily="18" charset="0"/>
                <a:sym typeface="Wingdings" pitchFamily="2" charset="2"/>
              </a:rPr>
              <a:t>Known</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interferences</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from</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related</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work</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changes</a:t>
            </a:r>
            <a:r>
              <a:rPr lang="de-AT" b="0" dirty="0" smtClean="0">
                <a:latin typeface="Times New Roman" pitchFamily="18" charset="0"/>
                <a:sym typeface="Wingdings" pitchFamily="2" charset="2"/>
              </a:rPr>
              <a:t> in </a:t>
            </a:r>
            <a:r>
              <a:rPr lang="de-AT" b="0" dirty="0" err="1" smtClean="0">
                <a:latin typeface="Times New Roman" pitchFamily="18" charset="0"/>
                <a:sym typeface="Wingdings" pitchFamily="2" charset="2"/>
              </a:rPr>
              <a:t>spatial</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window</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layout</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cursor</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movements</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by</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other</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users</a:t>
            </a:r>
            <a:r>
              <a:rPr lang="de-AT" b="0" dirty="0" smtClean="0">
                <a:latin typeface="Times New Roman" pitchFamily="18" charset="0"/>
                <a:sym typeface="Wingdings" pitchFamily="2" charset="2"/>
              </a:rPr>
              <a:t> </a:t>
            </a:r>
          </a:p>
          <a:p>
            <a:pPr>
              <a:buFont typeface="Wingdings" pitchFamily="2" charset="2"/>
              <a:buChar char="à"/>
            </a:pPr>
            <a:r>
              <a:rPr lang="de-AT" b="0" dirty="0" smtClean="0">
                <a:latin typeface="Times New Roman" pitchFamily="18" charset="0"/>
                <a:sym typeface="Wingdings" pitchFamily="2" charset="2"/>
              </a:rPr>
              <a:t>Providing </a:t>
            </a:r>
            <a:r>
              <a:rPr lang="de-AT" b="0" dirty="0" err="1" smtClean="0">
                <a:latin typeface="Times New Roman" pitchFamily="18" charset="0"/>
                <a:sym typeface="Wingdings" pitchFamily="2" charset="2"/>
              </a:rPr>
              <a:t>protected</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spaces</a:t>
            </a:r>
            <a:r>
              <a:rPr lang="de-AT" b="0" dirty="0" smtClean="0">
                <a:latin typeface="Times New Roman" pitchFamily="18" charset="0"/>
                <a:sym typeface="Wingdings" pitchFamily="2" charset="2"/>
              </a:rPr>
              <a:t> (e.g. Areas on a </a:t>
            </a:r>
            <a:r>
              <a:rPr lang="de-AT" b="0" dirty="0" err="1" smtClean="0">
                <a:latin typeface="Times New Roman" pitchFamily="18" charset="0"/>
                <a:sym typeface="Wingdings" pitchFamily="2" charset="2"/>
              </a:rPr>
              <a:t>shared</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screen</a:t>
            </a:r>
            <a:r>
              <a:rPr lang="de-AT" b="0" dirty="0" smtClean="0">
                <a:latin typeface="Times New Roman" pitchFamily="18" charset="0"/>
                <a:sym typeface="Wingdings" pitchFamily="2" charset="2"/>
              </a:rPr>
              <a:t>, private </a:t>
            </a:r>
            <a:r>
              <a:rPr lang="de-AT" b="0" dirty="0" err="1" smtClean="0">
                <a:latin typeface="Times New Roman" pitchFamily="18" charset="0"/>
                <a:sym typeface="Wingdings" pitchFamily="2" charset="2"/>
              </a:rPr>
              <a:t>displays</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for</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uninterrupted</a:t>
            </a:r>
            <a:r>
              <a:rPr lang="de-AT" b="0" dirty="0" smtClean="0">
                <a:latin typeface="Times New Roman" pitchFamily="18" charset="0"/>
                <a:sym typeface="Wingdings" pitchFamily="2" charset="2"/>
              </a:rPr>
              <a:t> private </a:t>
            </a:r>
            <a:r>
              <a:rPr lang="de-AT" b="0" dirty="0" err="1" smtClean="0">
                <a:latin typeface="Times New Roman" pitchFamily="18" charset="0"/>
                <a:sym typeface="Wingdings" pitchFamily="2" charset="2"/>
              </a:rPr>
              <a:t>work</a:t>
            </a:r>
            <a:r>
              <a:rPr lang="de-AT" b="0" dirty="0" smtClean="0">
                <a:latin typeface="Times New Roman" pitchFamily="18" charset="0"/>
                <a:sym typeface="Wingdings" pitchFamily="2" charset="2"/>
              </a:rPr>
              <a:t> </a:t>
            </a:r>
          </a:p>
          <a:p>
            <a:pPr>
              <a:buFont typeface="Wingdings" pitchFamily="2" charset="2"/>
              <a:buChar char="à"/>
            </a:pP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providing</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possibility</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to</a:t>
            </a:r>
            <a:r>
              <a:rPr lang="de-AT" b="0" dirty="0" smtClean="0">
                <a:latin typeface="Times New Roman" pitchFamily="18" charset="0"/>
                <a:sym typeface="Wingdings" pitchFamily="2" charset="2"/>
              </a:rPr>
              <a:t> lock </a:t>
            </a:r>
            <a:r>
              <a:rPr lang="de-AT" b="0" dirty="0" err="1" smtClean="0">
                <a:latin typeface="Times New Roman" pitchFamily="18" charset="0"/>
                <a:sym typeface="Wingdings" pitchFamily="2" charset="2"/>
              </a:rPr>
              <a:t>or</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protect</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certain</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workspace</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artifacts</a:t>
            </a:r>
            <a:r>
              <a:rPr lang="de-AT" b="0" dirty="0" smtClean="0">
                <a:latin typeface="Times New Roman" pitchFamily="18" charset="0"/>
                <a:sym typeface="Wingdings" pitchFamily="2" charset="2"/>
              </a:rPr>
              <a:t> (e.g. </a:t>
            </a:r>
            <a:r>
              <a:rPr lang="de-AT" b="0" dirty="0" err="1" smtClean="0">
                <a:latin typeface="Times New Roman" pitchFamily="18" charset="0"/>
                <a:sym typeface="Wingdings" pitchFamily="2" charset="2"/>
              </a:rPr>
              <a:t>Application</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windows</a:t>
            </a:r>
            <a:r>
              <a:rPr lang="de-AT" b="0" dirty="0" smtClean="0">
                <a:latin typeface="Times New Roman" pitchFamily="18" charset="0"/>
                <a:sym typeface="Wingdings" pitchFamily="2" charset="2"/>
              </a:rPr>
              <a:t>) </a:t>
            </a:r>
          </a:p>
          <a:p>
            <a:r>
              <a:rPr lang="de-AT" b="0" dirty="0" smtClean="0">
                <a:latin typeface="Times New Roman" pitchFamily="18" charset="0"/>
              </a:rPr>
              <a:t>Users </a:t>
            </a:r>
            <a:r>
              <a:rPr lang="de-AT" b="0" dirty="0" err="1" smtClean="0">
                <a:latin typeface="Times New Roman" pitchFamily="18" charset="0"/>
              </a:rPr>
              <a:t>should</a:t>
            </a:r>
            <a:r>
              <a:rPr lang="de-AT" b="0" dirty="0" smtClean="0">
                <a:latin typeface="Times New Roman" pitchFamily="18" charset="0"/>
              </a:rPr>
              <a:t> </a:t>
            </a:r>
            <a:r>
              <a:rPr lang="de-AT" b="0" dirty="0" err="1" smtClean="0">
                <a:latin typeface="Times New Roman" pitchFamily="18" charset="0"/>
              </a:rPr>
              <a:t>be</a:t>
            </a:r>
            <a:r>
              <a:rPr lang="de-AT" b="0" dirty="0" smtClean="0">
                <a:latin typeface="Times New Roman" pitchFamily="18" charset="0"/>
              </a:rPr>
              <a:t> </a:t>
            </a:r>
            <a:r>
              <a:rPr lang="de-AT" b="0" dirty="0" err="1" smtClean="0">
                <a:latin typeface="Times New Roman" pitchFamily="18" charset="0"/>
              </a:rPr>
              <a:t>enabled</a:t>
            </a:r>
            <a:r>
              <a:rPr lang="de-AT" b="0" dirty="0" smtClean="0">
                <a:latin typeface="Times New Roman" pitchFamily="18" charset="0"/>
              </a:rPr>
              <a:t> </a:t>
            </a:r>
            <a:r>
              <a:rPr lang="de-AT" b="0" dirty="0" err="1" smtClean="0">
                <a:latin typeface="Times New Roman" pitchFamily="18" charset="0"/>
              </a:rPr>
              <a:t>to</a:t>
            </a:r>
            <a:r>
              <a:rPr lang="de-AT" b="0" dirty="0" smtClean="0">
                <a:latin typeface="Times New Roman" pitchFamily="18" charset="0"/>
              </a:rPr>
              <a:t> </a:t>
            </a:r>
            <a:r>
              <a:rPr lang="de-AT" b="0" dirty="0" err="1" smtClean="0">
                <a:latin typeface="Times New Roman" pitchFamily="18" charset="0"/>
              </a:rPr>
              <a:t>record</a:t>
            </a:r>
            <a:r>
              <a:rPr lang="de-AT" b="0" dirty="0" smtClean="0">
                <a:latin typeface="Times New Roman" pitchFamily="18" charset="0"/>
              </a:rPr>
              <a:t> </a:t>
            </a:r>
            <a:r>
              <a:rPr lang="de-AT" b="0" dirty="0" err="1" smtClean="0">
                <a:latin typeface="Times New Roman" pitchFamily="18" charset="0"/>
              </a:rPr>
              <a:t>their</a:t>
            </a:r>
            <a:r>
              <a:rPr lang="de-AT" b="0" dirty="0" smtClean="0">
                <a:latin typeface="Times New Roman" pitchFamily="18" charset="0"/>
              </a:rPr>
              <a:t> </a:t>
            </a:r>
            <a:r>
              <a:rPr lang="de-AT" b="0" dirty="0" err="1" smtClean="0">
                <a:latin typeface="Times New Roman" pitchFamily="18" charset="0"/>
              </a:rPr>
              <a:t>findings</a:t>
            </a:r>
            <a:r>
              <a:rPr lang="de-AT" b="0" dirty="0" smtClean="0">
                <a:latin typeface="Times New Roman" pitchFamily="18" charset="0"/>
              </a:rPr>
              <a:t> </a:t>
            </a:r>
            <a:r>
              <a:rPr lang="de-AT" b="0" dirty="0" err="1" smtClean="0">
                <a:latin typeface="Times New Roman" pitchFamily="18" charset="0"/>
              </a:rPr>
              <a:t>for</a:t>
            </a:r>
            <a:r>
              <a:rPr lang="de-AT" b="0" dirty="0" smtClean="0">
                <a:latin typeface="Times New Roman" pitchFamily="18" charset="0"/>
              </a:rPr>
              <a:t> </a:t>
            </a:r>
            <a:r>
              <a:rPr lang="de-AT" b="0" dirty="0" err="1" smtClean="0">
                <a:latin typeface="Times New Roman" pitchFamily="18" charset="0"/>
              </a:rPr>
              <a:t>later</a:t>
            </a:r>
            <a:r>
              <a:rPr lang="de-AT" b="0" dirty="0" smtClean="0">
                <a:latin typeface="Times New Roman" pitchFamily="18" charset="0"/>
              </a:rPr>
              <a:t> </a:t>
            </a:r>
            <a:r>
              <a:rPr lang="de-AT" b="0" dirty="0" err="1" smtClean="0">
                <a:latin typeface="Times New Roman" pitchFamily="18" charset="0"/>
              </a:rPr>
              <a:t>review</a:t>
            </a:r>
            <a:r>
              <a:rPr lang="de-AT" b="0" dirty="0" smtClean="0">
                <a:latin typeface="Times New Roman" pitchFamily="18" charset="0"/>
              </a:rPr>
              <a:t> </a:t>
            </a:r>
            <a:r>
              <a:rPr lang="de-AT" b="0" dirty="0" err="1" smtClean="0">
                <a:latin typeface="Times New Roman" pitchFamily="18" charset="0"/>
              </a:rPr>
              <a:t>and</a:t>
            </a:r>
            <a:r>
              <a:rPr lang="de-AT" b="0" dirty="0" smtClean="0">
                <a:latin typeface="Times New Roman" pitchFamily="18" charset="0"/>
              </a:rPr>
              <a:t> </a:t>
            </a:r>
            <a:r>
              <a:rPr lang="de-AT" b="0" dirty="0" err="1" smtClean="0">
                <a:latin typeface="Times New Roman" pitchFamily="18" charset="0"/>
              </a:rPr>
              <a:t>discussion</a:t>
            </a:r>
            <a:r>
              <a:rPr lang="de-AT" b="0" dirty="0" smtClean="0">
                <a:latin typeface="Times New Roman" pitchFamily="18" charset="0"/>
              </a:rPr>
              <a:t> </a:t>
            </a:r>
          </a:p>
          <a:p>
            <a:r>
              <a:rPr lang="de-AT" b="0" dirty="0" err="1" smtClean="0">
                <a:latin typeface="Times New Roman" pitchFamily="18" charset="0"/>
              </a:rPr>
              <a:t>We</a:t>
            </a:r>
            <a:r>
              <a:rPr lang="de-AT" b="0" dirty="0" smtClean="0">
                <a:latin typeface="Times New Roman" pitchFamily="18" charset="0"/>
              </a:rPr>
              <a:t> </a:t>
            </a:r>
            <a:r>
              <a:rPr lang="de-AT" b="0" dirty="0" err="1" smtClean="0">
                <a:latin typeface="Times New Roman" pitchFamily="18" charset="0"/>
              </a:rPr>
              <a:t>are</a:t>
            </a:r>
            <a:r>
              <a:rPr lang="de-AT" b="0" dirty="0" smtClean="0">
                <a:latin typeface="Times New Roman" pitchFamily="18" charset="0"/>
              </a:rPr>
              <a:t> </a:t>
            </a:r>
            <a:r>
              <a:rPr lang="de-AT" b="0" dirty="0" err="1" smtClean="0">
                <a:latin typeface="Times New Roman" pitchFamily="18" charset="0"/>
              </a:rPr>
              <a:t>using</a:t>
            </a:r>
            <a:r>
              <a:rPr lang="de-AT" b="0" dirty="0" smtClean="0">
                <a:latin typeface="Times New Roman" pitchFamily="18" charset="0"/>
              </a:rPr>
              <a:t> multiple </a:t>
            </a:r>
            <a:r>
              <a:rPr lang="de-AT" b="0" dirty="0" err="1" smtClean="0">
                <a:latin typeface="Times New Roman" pitchFamily="18" charset="0"/>
              </a:rPr>
              <a:t>applications</a:t>
            </a:r>
            <a:r>
              <a:rPr lang="de-AT" b="0" dirty="0" smtClean="0">
                <a:latin typeface="Times New Roman" pitchFamily="18" charset="0"/>
              </a:rPr>
              <a:t> </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storing</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tool</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should</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be</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centralized</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and</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unified</a:t>
            </a:r>
            <a:r>
              <a:rPr lang="de-AT" b="0" dirty="0" smtClean="0">
                <a:latin typeface="Times New Roman" pitchFamily="18" charset="0"/>
                <a:sym typeface="Wingdings" pitchFamily="2" charset="2"/>
              </a:rPr>
              <a:t> </a:t>
            </a:r>
          </a:p>
          <a:p>
            <a:r>
              <a:rPr lang="de-AT" b="0" dirty="0" err="1" smtClean="0">
                <a:latin typeface="Times New Roman" pitchFamily="18" charset="0"/>
                <a:sym typeface="Wingdings" pitchFamily="2" charset="2"/>
              </a:rPr>
              <a:t>Findings</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should</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be</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saved</a:t>
            </a:r>
            <a:r>
              <a:rPr lang="de-AT" b="0" dirty="0" smtClean="0">
                <a:latin typeface="Times New Roman" pitchFamily="18" charset="0"/>
                <a:sym typeface="Wingdings" pitchFamily="2" charset="2"/>
              </a:rPr>
              <a:t> in a </a:t>
            </a:r>
            <a:r>
              <a:rPr lang="de-AT" b="0" dirty="0" err="1" smtClean="0">
                <a:latin typeface="Times New Roman" pitchFamily="18" charset="0"/>
                <a:sym typeface="Wingdings" pitchFamily="2" charset="2"/>
              </a:rPr>
              <a:t>generic</a:t>
            </a:r>
            <a:r>
              <a:rPr lang="de-AT" b="0" dirty="0" smtClean="0">
                <a:latin typeface="Times New Roman" pitchFamily="18" charset="0"/>
                <a:sym typeface="Wingdings" pitchFamily="2" charset="2"/>
              </a:rPr>
              <a:t> form </a:t>
            </a:r>
            <a:endParaRPr lang="de-AT" b="0" dirty="0" smtClean="0">
              <a:latin typeface="Times New Roman" pitchFamily="18" charset="0"/>
            </a:endParaRPr>
          </a:p>
        </p:txBody>
      </p:sp>
      <p:sp>
        <p:nvSpPr>
          <p:cNvPr id="68612" name="Slide Number Placeholder 3"/>
          <p:cNvSpPr>
            <a:spLocks noGrp="1"/>
          </p:cNvSpPr>
          <p:nvPr>
            <p:ph type="sldNum" sz="quarter"/>
          </p:nvPr>
        </p:nvSpPr>
        <p:spPr>
          <a:noFill/>
        </p:spPr>
        <p:txBody>
          <a:bodyPr/>
          <a:lstStyle/>
          <a:p>
            <a:fld id="{FD3537A0-6735-4AD4-A4BF-C443FAA72476}" type="slidenum">
              <a:rPr lang="en-GB" smtClean="0"/>
              <a:pPr/>
              <a:t>235</a:t>
            </a:fld>
            <a:endParaRPr lang="en-GB" smtClean="0"/>
          </a:p>
        </p:txBody>
      </p:sp>
    </p:spTree>
    <p:extLst>
      <p:ext uri="{BB962C8B-B14F-4D97-AF65-F5344CB8AC3E}">
        <p14:creationId xmlns:p14="http://schemas.microsoft.com/office/powerpoint/2010/main" val="153050469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xfrm>
            <a:off x="1141413" y="685800"/>
            <a:ext cx="4568825" cy="3427413"/>
          </a:xfrm>
          <a:ln/>
        </p:spPr>
      </p:sp>
      <p:sp>
        <p:nvSpPr>
          <p:cNvPr id="70659" name="Notes Placeholder 2"/>
          <p:cNvSpPr>
            <a:spLocks noGrp="1"/>
          </p:cNvSpPr>
          <p:nvPr>
            <p:ph type="body" idx="1"/>
          </p:nvPr>
        </p:nvSpPr>
        <p:spPr>
          <a:noFill/>
          <a:ln/>
        </p:spPr>
        <p:txBody>
          <a:bodyPr/>
          <a:lstStyle/>
          <a:p>
            <a:r>
              <a:rPr lang="de-AT" b="0" dirty="0" smtClean="0">
                <a:latin typeface="Times New Roman" pitchFamily="18" charset="0"/>
              </a:rPr>
              <a:t>Large, </a:t>
            </a:r>
            <a:r>
              <a:rPr lang="de-AT" b="0" dirty="0" err="1" smtClean="0">
                <a:latin typeface="Times New Roman" pitchFamily="18" charset="0"/>
              </a:rPr>
              <a:t>seamless</a:t>
            </a:r>
            <a:r>
              <a:rPr lang="de-AT" b="0" dirty="0" smtClean="0">
                <a:latin typeface="Times New Roman" pitchFamily="18" charset="0"/>
              </a:rPr>
              <a:t>, high-resolution </a:t>
            </a:r>
            <a:r>
              <a:rPr lang="de-AT" b="0" dirty="0" err="1" smtClean="0">
                <a:latin typeface="Times New Roman" pitchFamily="18" charset="0"/>
              </a:rPr>
              <a:t>displays</a:t>
            </a:r>
            <a:r>
              <a:rPr lang="de-AT" b="0" dirty="0" smtClean="0">
                <a:latin typeface="Times New Roman" pitchFamily="18" charset="0"/>
              </a:rPr>
              <a:t> </a:t>
            </a:r>
            <a:r>
              <a:rPr lang="de-AT" b="0" dirty="0" err="1" smtClean="0">
                <a:latin typeface="Times New Roman" pitchFamily="18" charset="0"/>
              </a:rPr>
              <a:t>are</a:t>
            </a:r>
            <a:r>
              <a:rPr lang="de-AT" b="0" dirty="0" smtClean="0">
                <a:latin typeface="Times New Roman" pitchFamily="18" charset="0"/>
              </a:rPr>
              <a:t> </a:t>
            </a:r>
            <a:r>
              <a:rPr lang="de-AT" b="0" dirty="0" err="1" smtClean="0">
                <a:latin typeface="Times New Roman" pitchFamily="18" charset="0"/>
              </a:rPr>
              <a:t>created</a:t>
            </a:r>
            <a:r>
              <a:rPr lang="de-AT" b="0" dirty="0" smtClean="0">
                <a:latin typeface="Times New Roman" pitchFamily="18" charset="0"/>
              </a:rPr>
              <a:t> </a:t>
            </a:r>
            <a:r>
              <a:rPr lang="de-AT" b="0" dirty="0" err="1" smtClean="0">
                <a:latin typeface="Times New Roman" pitchFamily="18" charset="0"/>
              </a:rPr>
              <a:t>from</a:t>
            </a:r>
            <a:r>
              <a:rPr lang="de-AT" b="0" dirty="0" smtClean="0">
                <a:latin typeface="Times New Roman" pitchFamily="18" charset="0"/>
              </a:rPr>
              <a:t> multiple </a:t>
            </a:r>
            <a:r>
              <a:rPr lang="de-AT" b="0" dirty="0" err="1" smtClean="0">
                <a:latin typeface="Times New Roman" pitchFamily="18" charset="0"/>
              </a:rPr>
              <a:t>overlapping</a:t>
            </a:r>
            <a:r>
              <a:rPr lang="de-AT" b="0" dirty="0" smtClean="0">
                <a:latin typeface="Times New Roman" pitchFamily="18" charset="0"/>
              </a:rPr>
              <a:t> </a:t>
            </a:r>
            <a:r>
              <a:rPr lang="de-AT" b="0" dirty="0" err="1" smtClean="0">
                <a:latin typeface="Times New Roman" pitchFamily="18" charset="0"/>
              </a:rPr>
              <a:t>projections</a:t>
            </a:r>
            <a:r>
              <a:rPr lang="de-AT" b="0" dirty="0" smtClean="0">
                <a:latin typeface="Times New Roman" pitchFamily="18" charset="0"/>
              </a:rPr>
              <a:t> </a:t>
            </a:r>
          </a:p>
          <a:p>
            <a:r>
              <a:rPr lang="de-AT" b="0" dirty="0" err="1" smtClean="0">
                <a:latin typeface="Times New Roman" pitchFamily="18" charset="0"/>
              </a:rPr>
              <a:t>Using</a:t>
            </a:r>
            <a:r>
              <a:rPr lang="de-AT" b="0" dirty="0" smtClean="0">
                <a:latin typeface="Times New Roman" pitchFamily="18" charset="0"/>
              </a:rPr>
              <a:t> a </a:t>
            </a:r>
            <a:r>
              <a:rPr lang="de-AT" b="0" dirty="0" err="1" smtClean="0">
                <a:latin typeface="Times New Roman" pitchFamily="18" charset="0"/>
              </a:rPr>
              <a:t>Compiz</a:t>
            </a:r>
            <a:r>
              <a:rPr lang="de-AT" b="0" dirty="0" smtClean="0">
                <a:latin typeface="Times New Roman" pitchFamily="18" charset="0"/>
              </a:rPr>
              <a:t> </a:t>
            </a:r>
            <a:r>
              <a:rPr lang="de-AT" b="0" dirty="0" err="1" smtClean="0">
                <a:latin typeface="Times New Roman" pitchFamily="18" charset="0"/>
              </a:rPr>
              <a:t>extension</a:t>
            </a:r>
            <a:r>
              <a:rPr lang="de-AT" b="0" dirty="0" smtClean="0">
                <a:latin typeface="Times New Roman" pitchFamily="18" charset="0"/>
              </a:rPr>
              <a:t> </a:t>
            </a:r>
            <a:r>
              <a:rPr lang="de-AT" b="0" dirty="0" err="1" smtClean="0">
                <a:latin typeface="Times New Roman" pitchFamily="18" charset="0"/>
              </a:rPr>
              <a:t>which</a:t>
            </a:r>
            <a:r>
              <a:rPr lang="de-AT" b="0" dirty="0" smtClean="0">
                <a:latin typeface="Times New Roman" pitchFamily="18" charset="0"/>
              </a:rPr>
              <a:t> </a:t>
            </a:r>
            <a:r>
              <a:rPr lang="de-AT" b="0" dirty="0" err="1" smtClean="0">
                <a:latin typeface="Times New Roman" pitchFamily="18" charset="0"/>
              </a:rPr>
              <a:t>applies</a:t>
            </a:r>
            <a:r>
              <a:rPr lang="de-AT" b="0" dirty="0" smtClean="0">
                <a:latin typeface="Times New Roman" pitchFamily="18" charset="0"/>
              </a:rPr>
              <a:t> </a:t>
            </a:r>
            <a:r>
              <a:rPr lang="de-AT" b="0" dirty="0" err="1" smtClean="0">
                <a:latin typeface="Times New Roman" pitchFamily="18" charset="0"/>
              </a:rPr>
              <a:t>warping</a:t>
            </a:r>
            <a:r>
              <a:rPr lang="de-AT" b="0" dirty="0" smtClean="0">
                <a:latin typeface="Times New Roman" pitchFamily="18" charset="0"/>
              </a:rPr>
              <a:t> </a:t>
            </a:r>
            <a:r>
              <a:rPr lang="de-AT" b="0" dirty="0" err="1" smtClean="0">
                <a:latin typeface="Times New Roman" pitchFamily="18" charset="0"/>
              </a:rPr>
              <a:t>and</a:t>
            </a:r>
            <a:r>
              <a:rPr lang="de-AT" b="0" dirty="0" smtClean="0">
                <a:latin typeface="Times New Roman" pitchFamily="18" charset="0"/>
              </a:rPr>
              <a:t> </a:t>
            </a:r>
            <a:r>
              <a:rPr lang="de-AT" b="0" dirty="0" err="1" smtClean="0">
                <a:latin typeface="Times New Roman" pitchFamily="18" charset="0"/>
              </a:rPr>
              <a:t>blending</a:t>
            </a:r>
            <a:r>
              <a:rPr lang="de-AT" b="0" dirty="0" smtClean="0">
                <a:latin typeface="Times New Roman" pitchFamily="18" charset="0"/>
              </a:rPr>
              <a:t> on </a:t>
            </a:r>
            <a:r>
              <a:rPr lang="de-AT" b="0" dirty="0" err="1" smtClean="0">
                <a:latin typeface="Times New Roman" pitchFamily="18" charset="0"/>
              </a:rPr>
              <a:t>window</a:t>
            </a:r>
            <a:r>
              <a:rPr lang="de-AT" b="0" dirty="0" smtClean="0">
                <a:latin typeface="Times New Roman" pitchFamily="18" charset="0"/>
              </a:rPr>
              <a:t> </a:t>
            </a:r>
            <a:r>
              <a:rPr lang="de-AT" b="0" dirty="0" err="1" smtClean="0">
                <a:latin typeface="Times New Roman" pitchFamily="18" charset="0"/>
              </a:rPr>
              <a:t>manager</a:t>
            </a:r>
            <a:r>
              <a:rPr lang="de-AT" b="0" dirty="0" smtClean="0">
                <a:latin typeface="Times New Roman" pitchFamily="18" charset="0"/>
              </a:rPr>
              <a:t> </a:t>
            </a:r>
            <a:r>
              <a:rPr lang="de-AT" b="0" dirty="0" err="1" smtClean="0">
                <a:latin typeface="Times New Roman" pitchFamily="18" charset="0"/>
              </a:rPr>
              <a:t>level</a:t>
            </a:r>
            <a:r>
              <a:rPr lang="de-AT" b="0" dirty="0" smtClean="0">
                <a:latin typeface="Times New Roman" pitchFamily="18" charset="0"/>
              </a:rPr>
              <a:t> </a:t>
            </a:r>
          </a:p>
          <a:p>
            <a:r>
              <a:rPr lang="de-AT" b="0" dirty="0" err="1" smtClean="0">
                <a:latin typeface="Times New Roman" pitchFamily="18" charset="0"/>
              </a:rPr>
              <a:t>Application</a:t>
            </a:r>
            <a:r>
              <a:rPr lang="de-AT" b="0" dirty="0" smtClean="0">
                <a:latin typeface="Times New Roman" pitchFamily="18" charset="0"/>
              </a:rPr>
              <a:t> transparent </a:t>
            </a:r>
            <a:r>
              <a:rPr lang="de-AT" b="0" dirty="0" err="1" smtClean="0">
                <a:latin typeface="Times New Roman" pitchFamily="18" charset="0"/>
              </a:rPr>
              <a:t>and</a:t>
            </a:r>
            <a:r>
              <a:rPr lang="de-AT" b="0" dirty="0" smtClean="0">
                <a:latin typeface="Times New Roman" pitchFamily="18" charset="0"/>
              </a:rPr>
              <a:t> </a:t>
            </a:r>
            <a:r>
              <a:rPr lang="de-AT" b="0" dirty="0" err="1" smtClean="0">
                <a:latin typeface="Times New Roman" pitchFamily="18" charset="0"/>
              </a:rPr>
              <a:t>interactive</a:t>
            </a:r>
            <a:r>
              <a:rPr lang="de-AT" b="0" dirty="0" smtClean="0">
                <a:latin typeface="Times New Roman" pitchFamily="18" charset="0"/>
              </a:rPr>
              <a:t> </a:t>
            </a:r>
            <a:r>
              <a:rPr lang="de-AT" b="0" dirty="0" err="1" smtClean="0">
                <a:latin typeface="Times New Roman" pitchFamily="18" charset="0"/>
              </a:rPr>
              <a:t>framerates</a:t>
            </a:r>
            <a:endParaRPr lang="de-AT" b="0" dirty="0" smtClean="0">
              <a:latin typeface="Times New Roman" pitchFamily="18" charset="0"/>
            </a:endParaRPr>
          </a:p>
          <a:p>
            <a:r>
              <a:rPr lang="de-AT" b="0" dirty="0" err="1" smtClean="0">
                <a:latin typeface="Times New Roman" pitchFamily="18" charset="0"/>
              </a:rPr>
              <a:t>Six</a:t>
            </a:r>
            <a:r>
              <a:rPr lang="de-AT" b="0" dirty="0" smtClean="0">
                <a:latin typeface="Times New Roman" pitchFamily="18" charset="0"/>
              </a:rPr>
              <a:t> </a:t>
            </a:r>
            <a:r>
              <a:rPr lang="de-AT" b="0" dirty="0" err="1" smtClean="0">
                <a:latin typeface="Times New Roman" pitchFamily="18" charset="0"/>
              </a:rPr>
              <a:t>projectors</a:t>
            </a:r>
            <a:r>
              <a:rPr lang="de-AT" b="0" dirty="0" smtClean="0">
                <a:latin typeface="Times New Roman" pitchFamily="18" charset="0"/>
              </a:rPr>
              <a:t>, </a:t>
            </a:r>
            <a:r>
              <a:rPr lang="de-AT" b="0" dirty="0" err="1" smtClean="0">
                <a:latin typeface="Times New Roman" pitchFamily="18" charset="0"/>
              </a:rPr>
              <a:t>overlapping</a:t>
            </a:r>
            <a:endParaRPr lang="de-AT" b="0" dirty="0" smtClean="0">
              <a:latin typeface="Times New Roman" pitchFamily="18" charset="0"/>
            </a:endParaRPr>
          </a:p>
          <a:p>
            <a:r>
              <a:rPr lang="de-AT" b="0" dirty="0" err="1" smtClean="0">
                <a:latin typeface="Times New Roman" pitchFamily="18" charset="0"/>
              </a:rPr>
              <a:t>Window</a:t>
            </a:r>
            <a:r>
              <a:rPr lang="de-AT" b="0" dirty="0" smtClean="0">
                <a:latin typeface="Times New Roman" pitchFamily="18" charset="0"/>
              </a:rPr>
              <a:t> </a:t>
            </a:r>
            <a:r>
              <a:rPr lang="de-AT" b="0" dirty="0" err="1" smtClean="0">
                <a:latin typeface="Times New Roman" pitchFamily="18" charset="0"/>
              </a:rPr>
              <a:t>manager</a:t>
            </a:r>
            <a:r>
              <a:rPr lang="de-AT" b="0" dirty="0" smtClean="0">
                <a:latin typeface="Times New Roman" pitchFamily="18" charset="0"/>
              </a:rPr>
              <a:t> </a:t>
            </a:r>
            <a:r>
              <a:rPr lang="de-AT" b="0" dirty="0" err="1" smtClean="0">
                <a:latin typeface="Times New Roman" pitchFamily="18" charset="0"/>
              </a:rPr>
              <a:t>applies</a:t>
            </a:r>
            <a:r>
              <a:rPr lang="de-AT" b="0" dirty="0" smtClean="0">
                <a:latin typeface="Times New Roman" pitchFamily="18" charset="0"/>
              </a:rPr>
              <a:t> </a:t>
            </a:r>
            <a:r>
              <a:rPr lang="de-AT" b="0" dirty="0" err="1" smtClean="0">
                <a:latin typeface="Times New Roman" pitchFamily="18" charset="0"/>
              </a:rPr>
              <a:t>warping</a:t>
            </a:r>
            <a:r>
              <a:rPr lang="de-AT" b="0" dirty="0" smtClean="0">
                <a:latin typeface="Times New Roman" pitchFamily="18" charset="0"/>
              </a:rPr>
              <a:t> of </a:t>
            </a:r>
            <a:r>
              <a:rPr lang="de-AT" b="0" dirty="0" err="1" smtClean="0">
                <a:latin typeface="Times New Roman" pitchFamily="18" charset="0"/>
              </a:rPr>
              <a:t>projected</a:t>
            </a:r>
            <a:r>
              <a:rPr lang="de-AT" b="0" dirty="0" smtClean="0">
                <a:latin typeface="Times New Roman" pitchFamily="18" charset="0"/>
              </a:rPr>
              <a:t> </a:t>
            </a:r>
            <a:r>
              <a:rPr lang="de-AT" b="0" dirty="0" err="1" smtClean="0">
                <a:latin typeface="Times New Roman" pitchFamily="18" charset="0"/>
              </a:rPr>
              <a:t>images</a:t>
            </a:r>
            <a:r>
              <a:rPr lang="de-AT" b="0" dirty="0" smtClean="0">
                <a:latin typeface="Times New Roman" pitchFamily="18" charset="0"/>
              </a:rPr>
              <a:t>... </a:t>
            </a:r>
          </a:p>
          <a:p>
            <a:r>
              <a:rPr lang="de-AT" b="0" dirty="0" err="1" smtClean="0">
                <a:latin typeface="Times New Roman" pitchFamily="18" charset="0"/>
              </a:rPr>
              <a:t>And</a:t>
            </a:r>
            <a:r>
              <a:rPr lang="de-AT" b="0" dirty="0" smtClean="0">
                <a:latin typeface="Times New Roman" pitchFamily="18" charset="0"/>
              </a:rPr>
              <a:t> </a:t>
            </a:r>
            <a:r>
              <a:rPr lang="de-AT" b="0" dirty="0" err="1" smtClean="0">
                <a:latin typeface="Times New Roman" pitchFamily="18" charset="0"/>
              </a:rPr>
              <a:t>blending</a:t>
            </a:r>
            <a:r>
              <a:rPr lang="de-AT" b="0" dirty="0" smtClean="0">
                <a:latin typeface="Times New Roman" pitchFamily="18" charset="0"/>
              </a:rPr>
              <a:t> of </a:t>
            </a:r>
            <a:r>
              <a:rPr lang="de-AT" b="0" dirty="0" err="1" smtClean="0">
                <a:latin typeface="Times New Roman" pitchFamily="18" charset="0"/>
              </a:rPr>
              <a:t>overlap</a:t>
            </a:r>
            <a:r>
              <a:rPr lang="de-AT" b="0" dirty="0" smtClean="0">
                <a:latin typeface="Times New Roman" pitchFamily="18" charset="0"/>
              </a:rPr>
              <a:t> </a:t>
            </a:r>
            <a:r>
              <a:rPr lang="de-AT" b="0" dirty="0" err="1" smtClean="0">
                <a:latin typeface="Times New Roman" pitchFamily="18" charset="0"/>
              </a:rPr>
              <a:t>regions</a:t>
            </a:r>
            <a:endParaRPr lang="de-AT" b="0" dirty="0" smtClean="0">
              <a:latin typeface="Times New Roman" pitchFamily="18" charset="0"/>
            </a:endParaRPr>
          </a:p>
          <a:p>
            <a:r>
              <a:rPr lang="de-AT" b="0" dirty="0" err="1" smtClean="0">
                <a:latin typeface="Times New Roman" pitchFamily="18" charset="0"/>
              </a:rPr>
              <a:t>Two</a:t>
            </a:r>
            <a:r>
              <a:rPr lang="de-AT" b="0" dirty="0" smtClean="0">
                <a:latin typeface="Times New Roman" pitchFamily="18" charset="0"/>
              </a:rPr>
              <a:t> </a:t>
            </a:r>
            <a:r>
              <a:rPr lang="de-AT" b="0" dirty="0" err="1" smtClean="0">
                <a:latin typeface="Times New Roman" pitchFamily="18" charset="0"/>
              </a:rPr>
              <a:t>cursors</a:t>
            </a:r>
            <a:r>
              <a:rPr lang="de-AT" b="0" dirty="0" smtClean="0">
                <a:latin typeface="Times New Roman" pitchFamily="18" charset="0"/>
              </a:rPr>
              <a:t> </a:t>
            </a:r>
            <a:r>
              <a:rPr lang="de-AT" b="0" dirty="0" err="1" smtClean="0">
                <a:latin typeface="Times New Roman" pitchFamily="18" charset="0"/>
              </a:rPr>
              <a:t>are</a:t>
            </a:r>
            <a:r>
              <a:rPr lang="de-AT" b="0" dirty="0" smtClean="0">
                <a:latin typeface="Times New Roman" pitchFamily="18" charset="0"/>
              </a:rPr>
              <a:t> </a:t>
            </a:r>
            <a:r>
              <a:rPr lang="de-AT" b="0" dirty="0" err="1" smtClean="0">
                <a:latin typeface="Times New Roman" pitchFamily="18" charset="0"/>
              </a:rPr>
              <a:t>concurrently</a:t>
            </a:r>
            <a:r>
              <a:rPr lang="de-AT" b="0" dirty="0" smtClean="0">
                <a:latin typeface="Times New Roman" pitchFamily="18" charset="0"/>
              </a:rPr>
              <a:t> </a:t>
            </a:r>
            <a:r>
              <a:rPr lang="de-AT" b="0" dirty="0" err="1" smtClean="0">
                <a:latin typeface="Times New Roman" pitchFamily="18" charset="0"/>
              </a:rPr>
              <a:t>interacting</a:t>
            </a:r>
            <a:r>
              <a:rPr lang="de-AT" b="0" dirty="0" smtClean="0">
                <a:latin typeface="Times New Roman" pitchFamily="18" charset="0"/>
              </a:rPr>
              <a:t> </a:t>
            </a:r>
            <a:r>
              <a:rPr lang="de-AT" b="0" dirty="0" err="1" smtClean="0">
                <a:latin typeface="Times New Roman" pitchFamily="18" charset="0"/>
              </a:rPr>
              <a:t>with</a:t>
            </a:r>
            <a:r>
              <a:rPr lang="de-AT" b="0" dirty="0" smtClean="0">
                <a:latin typeface="Times New Roman" pitchFamily="18" charset="0"/>
              </a:rPr>
              <a:t> </a:t>
            </a:r>
            <a:r>
              <a:rPr lang="de-AT" b="0" dirty="0" err="1" smtClean="0">
                <a:latin typeface="Times New Roman" pitchFamily="18" charset="0"/>
              </a:rPr>
              <a:t>two</a:t>
            </a:r>
            <a:r>
              <a:rPr lang="de-AT" b="0" dirty="0" smtClean="0">
                <a:latin typeface="Times New Roman" pitchFamily="18" charset="0"/>
              </a:rPr>
              <a:t> </a:t>
            </a:r>
            <a:r>
              <a:rPr lang="de-AT" b="0" dirty="0" err="1" smtClean="0">
                <a:latin typeface="Times New Roman" pitchFamily="18" charset="0"/>
              </a:rPr>
              <a:t>application</a:t>
            </a:r>
            <a:r>
              <a:rPr lang="de-AT" b="0" dirty="0" smtClean="0">
                <a:latin typeface="Times New Roman" pitchFamily="18" charset="0"/>
              </a:rPr>
              <a:t> </a:t>
            </a:r>
            <a:r>
              <a:rPr lang="de-AT" b="0" dirty="0" err="1" smtClean="0">
                <a:latin typeface="Times New Roman" pitchFamily="18" charset="0"/>
              </a:rPr>
              <a:t>windows</a:t>
            </a:r>
            <a:endParaRPr lang="de-AT" b="0" dirty="0" smtClean="0">
              <a:latin typeface="Times New Roman" pitchFamily="18" charset="0"/>
            </a:endParaRPr>
          </a:p>
          <a:p>
            <a:r>
              <a:rPr lang="de-AT" b="0" dirty="0" smtClean="0">
                <a:latin typeface="Times New Roman" pitchFamily="18" charset="0"/>
              </a:rPr>
              <a:t>So in </a:t>
            </a:r>
            <a:r>
              <a:rPr lang="de-AT" b="0" dirty="0" err="1" smtClean="0">
                <a:latin typeface="Times New Roman" pitchFamily="18" charset="0"/>
              </a:rPr>
              <a:t>this</a:t>
            </a:r>
            <a:r>
              <a:rPr lang="de-AT" b="0" dirty="0" smtClean="0">
                <a:latin typeface="Times New Roman" pitchFamily="18" charset="0"/>
              </a:rPr>
              <a:t> </a:t>
            </a:r>
            <a:r>
              <a:rPr lang="de-AT" b="0" dirty="0" err="1" smtClean="0">
                <a:latin typeface="Times New Roman" pitchFamily="18" charset="0"/>
              </a:rPr>
              <a:t>setting</a:t>
            </a:r>
            <a:r>
              <a:rPr lang="de-AT" b="0" dirty="0" smtClean="0">
                <a:latin typeface="Times New Roman" pitchFamily="18" charset="0"/>
              </a:rPr>
              <a:t>, </a:t>
            </a:r>
            <a:r>
              <a:rPr lang="de-AT" b="0" dirty="0" err="1" smtClean="0">
                <a:latin typeface="Times New Roman" pitchFamily="18" charset="0"/>
              </a:rPr>
              <a:t>two</a:t>
            </a:r>
            <a:r>
              <a:rPr lang="de-AT" b="0" dirty="0" smtClean="0">
                <a:latin typeface="Times New Roman" pitchFamily="18" charset="0"/>
              </a:rPr>
              <a:t> </a:t>
            </a:r>
            <a:r>
              <a:rPr lang="de-AT" b="0" dirty="0" err="1" smtClean="0">
                <a:latin typeface="Times New Roman" pitchFamily="18" charset="0"/>
              </a:rPr>
              <a:t>users</a:t>
            </a:r>
            <a:r>
              <a:rPr lang="de-AT" b="0" dirty="0" smtClean="0">
                <a:latin typeface="Times New Roman" pitchFamily="18" charset="0"/>
              </a:rPr>
              <a:t> </a:t>
            </a:r>
            <a:r>
              <a:rPr lang="de-AT" b="0" dirty="0" err="1" smtClean="0">
                <a:latin typeface="Times New Roman" pitchFamily="18" charset="0"/>
              </a:rPr>
              <a:t>can</a:t>
            </a:r>
            <a:r>
              <a:rPr lang="de-AT" b="0" dirty="0" smtClean="0">
                <a:latin typeface="Times New Roman" pitchFamily="18" charset="0"/>
              </a:rPr>
              <a:t> </a:t>
            </a:r>
            <a:r>
              <a:rPr lang="de-AT" b="0" dirty="0" err="1" smtClean="0">
                <a:latin typeface="Times New Roman" pitchFamily="18" charset="0"/>
              </a:rPr>
              <a:t>work</a:t>
            </a:r>
            <a:r>
              <a:rPr lang="de-AT" b="0" dirty="0" smtClean="0">
                <a:latin typeface="Times New Roman" pitchFamily="18" charset="0"/>
              </a:rPr>
              <a:t> </a:t>
            </a:r>
            <a:r>
              <a:rPr lang="de-AT" b="0" dirty="0" err="1" smtClean="0">
                <a:latin typeface="Times New Roman" pitchFamily="18" charset="0"/>
              </a:rPr>
              <a:t>independently</a:t>
            </a:r>
            <a:r>
              <a:rPr lang="de-AT" b="0" dirty="0" smtClean="0">
                <a:latin typeface="Times New Roman" pitchFamily="18" charset="0"/>
              </a:rPr>
              <a:t> in different </a:t>
            </a:r>
            <a:r>
              <a:rPr lang="de-AT" b="0" dirty="0" err="1" smtClean="0">
                <a:latin typeface="Times New Roman" pitchFamily="18" charset="0"/>
              </a:rPr>
              <a:t>application</a:t>
            </a:r>
            <a:r>
              <a:rPr lang="de-AT" b="0" dirty="0" smtClean="0">
                <a:latin typeface="Times New Roman" pitchFamily="18" charset="0"/>
              </a:rPr>
              <a:t> </a:t>
            </a:r>
            <a:r>
              <a:rPr lang="de-AT" b="0" dirty="0" err="1" smtClean="0">
                <a:latin typeface="Times New Roman" pitchFamily="18" charset="0"/>
              </a:rPr>
              <a:t>windows</a:t>
            </a:r>
            <a:r>
              <a:rPr lang="de-AT" b="0" dirty="0" smtClean="0">
                <a:latin typeface="Times New Roman" pitchFamily="18" charset="0"/>
              </a:rPr>
              <a:t> </a:t>
            </a:r>
            <a:r>
              <a:rPr lang="de-AT" b="0" dirty="0" err="1" smtClean="0">
                <a:latin typeface="Times New Roman" pitchFamily="18" charset="0"/>
              </a:rPr>
              <a:t>and</a:t>
            </a:r>
            <a:r>
              <a:rPr lang="de-AT" b="0" dirty="0" smtClean="0">
                <a:latin typeface="Times New Roman" pitchFamily="18" charset="0"/>
              </a:rPr>
              <a:t> </a:t>
            </a:r>
            <a:r>
              <a:rPr lang="de-AT" b="0" dirty="0" err="1" smtClean="0">
                <a:latin typeface="Times New Roman" pitchFamily="18" charset="0"/>
              </a:rPr>
              <a:t>have</a:t>
            </a:r>
            <a:r>
              <a:rPr lang="de-AT" b="0" dirty="0" smtClean="0">
                <a:latin typeface="Times New Roman" pitchFamily="18" charset="0"/>
              </a:rPr>
              <a:t> </a:t>
            </a:r>
            <a:r>
              <a:rPr lang="de-AT" b="0" dirty="0" err="1" smtClean="0">
                <a:latin typeface="Times New Roman" pitchFamily="18" charset="0"/>
              </a:rPr>
              <a:t>enough</a:t>
            </a:r>
            <a:r>
              <a:rPr lang="de-AT" b="0" dirty="0" smtClean="0">
                <a:latin typeface="Times New Roman" pitchFamily="18" charset="0"/>
              </a:rPr>
              <a:t> </a:t>
            </a:r>
            <a:r>
              <a:rPr lang="de-AT" b="0" dirty="0" err="1" smtClean="0">
                <a:latin typeface="Times New Roman" pitchFamily="18" charset="0"/>
              </a:rPr>
              <a:t>space</a:t>
            </a:r>
            <a:r>
              <a:rPr lang="de-AT" b="0" dirty="0" smtClean="0">
                <a:latin typeface="Times New Roman" pitchFamily="18" charset="0"/>
              </a:rPr>
              <a:t> </a:t>
            </a:r>
            <a:r>
              <a:rPr lang="de-AT" b="0" dirty="0" err="1" smtClean="0">
                <a:latin typeface="Times New Roman" pitchFamily="18" charset="0"/>
              </a:rPr>
              <a:t>to</a:t>
            </a:r>
            <a:r>
              <a:rPr lang="de-AT" b="0" dirty="0" smtClean="0">
                <a:latin typeface="Times New Roman" pitchFamily="18" charset="0"/>
              </a:rPr>
              <a:t> </a:t>
            </a:r>
            <a:r>
              <a:rPr lang="de-AT" b="0" dirty="0" err="1" smtClean="0">
                <a:latin typeface="Times New Roman" pitchFamily="18" charset="0"/>
              </a:rPr>
              <a:t>establish</a:t>
            </a:r>
            <a:r>
              <a:rPr lang="de-AT" b="0" dirty="0" smtClean="0">
                <a:latin typeface="Times New Roman" pitchFamily="18" charset="0"/>
              </a:rPr>
              <a:t> </a:t>
            </a:r>
            <a:r>
              <a:rPr lang="de-AT" b="0" dirty="0" err="1" smtClean="0">
                <a:latin typeface="Times New Roman" pitchFamily="18" charset="0"/>
              </a:rPr>
              <a:t>their</a:t>
            </a:r>
            <a:r>
              <a:rPr lang="de-AT" b="0" dirty="0" smtClean="0">
                <a:latin typeface="Times New Roman" pitchFamily="18" charset="0"/>
              </a:rPr>
              <a:t> </a:t>
            </a:r>
            <a:r>
              <a:rPr lang="de-AT" b="0" dirty="0" err="1" smtClean="0">
                <a:latin typeface="Times New Roman" pitchFamily="18" charset="0"/>
              </a:rPr>
              <a:t>territories</a:t>
            </a:r>
            <a:endParaRPr lang="de-AT" b="0" dirty="0" smtClean="0">
              <a:latin typeface="Times New Roman" pitchFamily="18" charset="0"/>
            </a:endParaRPr>
          </a:p>
          <a:p>
            <a:r>
              <a:rPr lang="de-AT" b="0" dirty="0" err="1" smtClean="0">
                <a:latin typeface="Times New Roman" pitchFamily="18" charset="0"/>
              </a:rPr>
              <a:t>Applications</a:t>
            </a:r>
            <a:r>
              <a:rPr lang="de-AT" b="0" dirty="0" smtClean="0">
                <a:latin typeface="Times New Roman" pitchFamily="18" charset="0"/>
              </a:rPr>
              <a:t> </a:t>
            </a:r>
            <a:r>
              <a:rPr lang="de-AT" b="0" dirty="0" err="1" smtClean="0">
                <a:latin typeface="Times New Roman" pitchFamily="18" charset="0"/>
              </a:rPr>
              <a:t>shown</a:t>
            </a:r>
            <a:r>
              <a:rPr lang="de-AT" b="0" dirty="0" smtClean="0">
                <a:latin typeface="Times New Roman" pitchFamily="18" charset="0"/>
              </a:rPr>
              <a:t> </a:t>
            </a:r>
            <a:r>
              <a:rPr lang="de-AT" b="0" dirty="0" err="1" smtClean="0">
                <a:latin typeface="Times New Roman" pitchFamily="18" charset="0"/>
              </a:rPr>
              <a:t>are</a:t>
            </a:r>
            <a:r>
              <a:rPr lang="de-AT" b="0" dirty="0" smtClean="0">
                <a:latin typeface="Times New Roman" pitchFamily="18" charset="0"/>
              </a:rPr>
              <a:t> </a:t>
            </a:r>
            <a:r>
              <a:rPr lang="de-AT" b="0" dirty="0" err="1" smtClean="0">
                <a:latin typeface="Times New Roman" pitchFamily="18" charset="0"/>
              </a:rPr>
              <a:t>unmodified</a:t>
            </a:r>
            <a:endParaRPr lang="de-AT" b="0" dirty="0" smtClean="0">
              <a:latin typeface="Times New Roman" pitchFamily="18" charset="0"/>
            </a:endParaRPr>
          </a:p>
        </p:txBody>
      </p:sp>
      <p:sp>
        <p:nvSpPr>
          <p:cNvPr id="70660" name="Slide Number Placeholder 3"/>
          <p:cNvSpPr>
            <a:spLocks noGrp="1"/>
          </p:cNvSpPr>
          <p:nvPr>
            <p:ph type="sldNum" sz="quarter"/>
          </p:nvPr>
        </p:nvSpPr>
        <p:spPr>
          <a:noFill/>
        </p:spPr>
        <p:txBody>
          <a:bodyPr/>
          <a:lstStyle/>
          <a:p>
            <a:fld id="{1EA05DF1-119C-4034-A03C-59808CFDA1E8}" type="slidenum">
              <a:rPr lang="en-GB" smtClean="0"/>
              <a:pPr/>
              <a:t>236</a:t>
            </a:fld>
            <a:endParaRPr lang="en-GB" smtClean="0"/>
          </a:p>
        </p:txBody>
      </p:sp>
    </p:spTree>
    <p:extLst>
      <p:ext uri="{BB962C8B-B14F-4D97-AF65-F5344CB8AC3E}">
        <p14:creationId xmlns:p14="http://schemas.microsoft.com/office/powerpoint/2010/main" val="14288117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smtClean="0"/>
              <a:t>FEEL FREE TO INTERRUPT US AND ASK QUESTIONS</a:t>
            </a:r>
            <a:endParaRPr lang="de-AT"/>
          </a:p>
        </p:txBody>
      </p:sp>
      <p:sp>
        <p:nvSpPr>
          <p:cNvPr id="4" name="Slide Number Placeholder 3"/>
          <p:cNvSpPr>
            <a:spLocks noGrp="1"/>
          </p:cNvSpPr>
          <p:nvPr>
            <p:ph type="sldNum" sz="quarter" idx="10"/>
          </p:nvPr>
        </p:nvSpPr>
        <p:spPr/>
        <p:txBody>
          <a:bodyPr/>
          <a:lstStyle/>
          <a:p>
            <a:fld id="{3EF3A073-D8C2-4133-A67E-A828A6A31404}" type="slidenum">
              <a:rPr lang="de-AT" smtClean="0"/>
              <a:t>30</a:t>
            </a:fld>
            <a:endParaRPr lang="de-AT"/>
          </a:p>
        </p:txBody>
      </p:sp>
    </p:spTree>
    <p:extLst>
      <p:ext uri="{BB962C8B-B14F-4D97-AF65-F5344CB8AC3E}">
        <p14:creationId xmlns:p14="http://schemas.microsoft.com/office/powerpoint/2010/main" val="347160283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xfrm>
            <a:off x="1141413" y="685800"/>
            <a:ext cx="4568825" cy="3427413"/>
          </a:xfrm>
          <a:ln/>
        </p:spPr>
      </p:sp>
      <p:sp>
        <p:nvSpPr>
          <p:cNvPr id="72707" name="Notes Placeholder 2"/>
          <p:cNvSpPr>
            <a:spLocks noGrp="1"/>
          </p:cNvSpPr>
          <p:nvPr>
            <p:ph type="body" idx="1"/>
          </p:nvPr>
        </p:nvSpPr>
        <p:spPr>
          <a:noFill/>
          <a:ln/>
        </p:spPr>
        <p:txBody>
          <a:bodyPr/>
          <a:lstStyle/>
          <a:p>
            <a:r>
              <a:rPr lang="de-AT" b="0" dirty="0" err="1" smtClean="0">
                <a:latin typeface="Times New Roman" pitchFamily="18" charset="0"/>
              </a:rPr>
              <a:t>Given</a:t>
            </a:r>
            <a:r>
              <a:rPr lang="de-AT" b="0" dirty="0" smtClean="0">
                <a:latin typeface="Times New Roman" pitchFamily="18" charset="0"/>
              </a:rPr>
              <a:t> multiple single-user </a:t>
            </a:r>
            <a:r>
              <a:rPr lang="de-AT" b="0" dirty="0" err="1" smtClean="0">
                <a:latin typeface="Times New Roman" pitchFamily="18" charset="0"/>
              </a:rPr>
              <a:t>applications</a:t>
            </a:r>
            <a:r>
              <a:rPr lang="de-AT" b="0" dirty="0" smtClean="0">
                <a:latin typeface="Times New Roman" pitchFamily="18" charset="0"/>
              </a:rPr>
              <a:t> </a:t>
            </a:r>
          </a:p>
          <a:p>
            <a:r>
              <a:rPr lang="de-AT" b="0" dirty="0" err="1" smtClean="0">
                <a:latin typeface="Times New Roman" pitchFamily="18" charset="0"/>
              </a:rPr>
              <a:t>Applications</a:t>
            </a:r>
            <a:r>
              <a:rPr lang="de-AT" b="0" dirty="0" smtClean="0">
                <a:latin typeface="Times New Roman" pitchFamily="18" charset="0"/>
              </a:rPr>
              <a:t> </a:t>
            </a:r>
            <a:r>
              <a:rPr lang="de-AT" b="0" dirty="0" err="1" smtClean="0">
                <a:latin typeface="Times New Roman" pitchFamily="18" charset="0"/>
              </a:rPr>
              <a:t>need</a:t>
            </a:r>
            <a:r>
              <a:rPr lang="de-AT" b="0" dirty="0" smtClean="0">
                <a:latin typeface="Times New Roman" pitchFamily="18" charset="0"/>
              </a:rPr>
              <a:t> </a:t>
            </a:r>
            <a:r>
              <a:rPr lang="de-AT" b="0" dirty="0" err="1" smtClean="0">
                <a:latin typeface="Times New Roman" pitchFamily="18" charset="0"/>
              </a:rPr>
              <a:t>to</a:t>
            </a:r>
            <a:r>
              <a:rPr lang="de-AT" b="0" dirty="0" smtClean="0">
                <a:latin typeface="Times New Roman" pitchFamily="18" charset="0"/>
              </a:rPr>
              <a:t> </a:t>
            </a:r>
            <a:r>
              <a:rPr lang="de-AT" b="0" dirty="0" err="1" smtClean="0">
                <a:latin typeface="Times New Roman" pitchFamily="18" charset="0"/>
              </a:rPr>
              <a:t>minimally</a:t>
            </a:r>
            <a:r>
              <a:rPr lang="de-AT" b="0" dirty="0" smtClean="0">
                <a:latin typeface="Times New Roman" pitchFamily="18" charset="0"/>
              </a:rPr>
              <a:t> </a:t>
            </a:r>
            <a:r>
              <a:rPr lang="de-AT" b="0" dirty="0" err="1" smtClean="0">
                <a:latin typeface="Times New Roman" pitchFamily="18" charset="0"/>
              </a:rPr>
              <a:t>modified</a:t>
            </a:r>
            <a:r>
              <a:rPr lang="de-AT" b="0" dirty="0" smtClean="0">
                <a:latin typeface="Times New Roman" pitchFamily="18" charset="0"/>
              </a:rPr>
              <a:t> – </a:t>
            </a:r>
            <a:r>
              <a:rPr lang="de-AT" b="0" dirty="0" err="1" smtClean="0">
                <a:latin typeface="Times New Roman" pitchFamily="18" charset="0"/>
              </a:rPr>
              <a:t>they</a:t>
            </a:r>
            <a:r>
              <a:rPr lang="de-AT" b="0" dirty="0" smtClean="0">
                <a:latin typeface="Times New Roman" pitchFamily="18" charset="0"/>
              </a:rPr>
              <a:t> </a:t>
            </a:r>
            <a:r>
              <a:rPr lang="de-AT" b="0" dirty="0" err="1" smtClean="0">
                <a:latin typeface="Times New Roman" pitchFamily="18" charset="0"/>
              </a:rPr>
              <a:t>need</a:t>
            </a:r>
            <a:r>
              <a:rPr lang="de-AT" b="0" dirty="0" smtClean="0">
                <a:latin typeface="Times New Roman" pitchFamily="18" charset="0"/>
              </a:rPr>
              <a:t> </a:t>
            </a:r>
            <a:r>
              <a:rPr lang="de-AT" b="0" dirty="0" err="1" smtClean="0">
                <a:latin typeface="Times New Roman" pitchFamily="18" charset="0"/>
              </a:rPr>
              <a:t>to</a:t>
            </a:r>
            <a:r>
              <a:rPr lang="de-AT" b="0" dirty="0" smtClean="0">
                <a:latin typeface="Times New Roman" pitchFamily="18" charset="0"/>
              </a:rPr>
              <a:t>: </a:t>
            </a:r>
          </a:p>
          <a:p>
            <a:r>
              <a:rPr lang="de-AT" b="0" dirty="0" smtClean="0">
                <a:latin typeface="Times New Roman" pitchFamily="18" charset="0"/>
              </a:rPr>
              <a:t> - </a:t>
            </a:r>
            <a:r>
              <a:rPr lang="de-AT" b="0" dirty="0" err="1" smtClean="0">
                <a:latin typeface="Times New Roman" pitchFamily="18" charset="0"/>
              </a:rPr>
              <a:t>provide</a:t>
            </a:r>
            <a:r>
              <a:rPr lang="de-AT" b="0" dirty="0" smtClean="0">
                <a:latin typeface="Times New Roman" pitchFamily="18" charset="0"/>
              </a:rPr>
              <a:t> </a:t>
            </a:r>
            <a:r>
              <a:rPr lang="de-AT" b="0" dirty="0" err="1" smtClean="0">
                <a:latin typeface="Times New Roman" pitchFamily="18" charset="0"/>
              </a:rPr>
              <a:t>interaction</a:t>
            </a:r>
            <a:r>
              <a:rPr lang="de-AT" b="0" dirty="0" smtClean="0">
                <a:latin typeface="Times New Roman" pitchFamily="18" charset="0"/>
              </a:rPr>
              <a:t> </a:t>
            </a:r>
            <a:r>
              <a:rPr lang="de-AT" b="0" dirty="0" err="1" smtClean="0">
                <a:latin typeface="Times New Roman" pitchFamily="18" charset="0"/>
              </a:rPr>
              <a:t>techniques</a:t>
            </a:r>
            <a:r>
              <a:rPr lang="de-AT" b="0" dirty="0" smtClean="0">
                <a:latin typeface="Times New Roman" pitchFamily="18" charset="0"/>
              </a:rPr>
              <a:t> </a:t>
            </a:r>
            <a:r>
              <a:rPr lang="de-AT" b="0" dirty="0" err="1" smtClean="0">
                <a:latin typeface="Times New Roman" pitchFamily="18" charset="0"/>
              </a:rPr>
              <a:t>for</a:t>
            </a:r>
            <a:r>
              <a:rPr lang="de-AT" b="0" dirty="0" smtClean="0">
                <a:latin typeface="Times New Roman" pitchFamily="18" charset="0"/>
              </a:rPr>
              <a:t> </a:t>
            </a:r>
            <a:r>
              <a:rPr lang="de-AT" b="0" dirty="0" err="1" smtClean="0">
                <a:latin typeface="Times New Roman" pitchFamily="18" charset="0"/>
              </a:rPr>
              <a:t>user</a:t>
            </a:r>
            <a:r>
              <a:rPr lang="de-AT" b="0" dirty="0" smtClean="0">
                <a:latin typeface="Times New Roman" pitchFamily="18" charset="0"/>
              </a:rPr>
              <a:t> </a:t>
            </a:r>
            <a:r>
              <a:rPr lang="de-AT" b="0" dirty="0" err="1" smtClean="0">
                <a:latin typeface="Times New Roman" pitchFamily="18" charset="0"/>
              </a:rPr>
              <a:t>selections</a:t>
            </a:r>
            <a:r>
              <a:rPr lang="de-AT" b="0" dirty="0" smtClean="0">
                <a:latin typeface="Times New Roman" pitchFamily="18" charset="0"/>
              </a:rPr>
              <a:t> </a:t>
            </a:r>
          </a:p>
          <a:p>
            <a:r>
              <a:rPr lang="de-AT" b="0" dirty="0" smtClean="0">
                <a:latin typeface="Times New Roman" pitchFamily="18" charset="0"/>
              </a:rPr>
              <a:t> - (browse </a:t>
            </a:r>
            <a:r>
              <a:rPr lang="de-AT" b="0" dirty="0" err="1" smtClean="0">
                <a:latin typeface="Times New Roman" pitchFamily="18" charset="0"/>
              </a:rPr>
              <a:t>their</a:t>
            </a:r>
            <a:r>
              <a:rPr lang="de-AT" b="0" dirty="0" smtClean="0">
                <a:latin typeface="Times New Roman" pitchFamily="18" charset="0"/>
              </a:rPr>
              <a:t> </a:t>
            </a:r>
            <a:r>
              <a:rPr lang="de-AT" b="0" dirty="0" err="1" smtClean="0">
                <a:latin typeface="Times New Roman" pitchFamily="18" charset="0"/>
              </a:rPr>
              <a:t>content</a:t>
            </a:r>
            <a:r>
              <a:rPr lang="de-AT" b="0" dirty="0" smtClean="0">
                <a:latin typeface="Times New Roman" pitchFamily="18" charset="0"/>
              </a:rPr>
              <a:t> </a:t>
            </a:r>
            <a:r>
              <a:rPr lang="de-AT" b="0" dirty="0" err="1" smtClean="0">
                <a:latin typeface="Times New Roman" pitchFamily="18" charset="0"/>
              </a:rPr>
              <a:t>for</a:t>
            </a:r>
            <a:r>
              <a:rPr lang="de-AT" b="0" dirty="0" smtClean="0">
                <a:latin typeface="Times New Roman" pitchFamily="18" charset="0"/>
              </a:rPr>
              <a:t> an </a:t>
            </a:r>
            <a:r>
              <a:rPr lang="de-AT" b="0" dirty="0" err="1" smtClean="0">
                <a:latin typeface="Times New Roman" pitchFamily="18" charset="0"/>
              </a:rPr>
              <a:t>incoming</a:t>
            </a:r>
            <a:r>
              <a:rPr lang="de-AT" b="0" dirty="0" smtClean="0">
                <a:latin typeface="Times New Roman" pitchFamily="18" charset="0"/>
              </a:rPr>
              <a:t> </a:t>
            </a:r>
            <a:r>
              <a:rPr lang="de-AT" b="0" dirty="0" err="1" smtClean="0">
                <a:latin typeface="Times New Roman" pitchFamily="18" charset="0"/>
              </a:rPr>
              <a:t>selection</a:t>
            </a:r>
            <a:r>
              <a:rPr lang="de-AT" b="0" dirty="0" smtClean="0">
                <a:latin typeface="Times New Roman" pitchFamily="18" charset="0"/>
              </a:rPr>
              <a:t> </a:t>
            </a:r>
            <a:r>
              <a:rPr lang="de-AT" b="0" dirty="0" err="1" smtClean="0">
                <a:latin typeface="Times New Roman" pitchFamily="18" charset="0"/>
              </a:rPr>
              <a:t>and</a:t>
            </a:r>
            <a:r>
              <a:rPr lang="de-AT" b="0" dirty="0" smtClean="0">
                <a:latin typeface="Times New Roman" pitchFamily="18" charset="0"/>
              </a:rPr>
              <a:t> find out </a:t>
            </a:r>
            <a:r>
              <a:rPr lang="de-AT" b="0" dirty="0" err="1" smtClean="0">
                <a:latin typeface="Times New Roman" pitchFamily="18" charset="0"/>
              </a:rPr>
              <a:t>the</a:t>
            </a:r>
            <a:r>
              <a:rPr lang="de-AT" b="0" dirty="0" smtClean="0">
                <a:latin typeface="Times New Roman" pitchFamily="18" charset="0"/>
              </a:rPr>
              <a:t> </a:t>
            </a:r>
            <a:r>
              <a:rPr lang="de-AT" b="0" dirty="0" err="1" smtClean="0">
                <a:latin typeface="Times New Roman" pitchFamily="18" charset="0"/>
              </a:rPr>
              <a:t>bounding</a:t>
            </a:r>
            <a:r>
              <a:rPr lang="de-AT" b="0" dirty="0" smtClean="0">
                <a:latin typeface="Times New Roman" pitchFamily="18" charset="0"/>
              </a:rPr>
              <a:t> </a:t>
            </a:r>
            <a:r>
              <a:rPr lang="de-AT" b="0" dirty="0" err="1" smtClean="0">
                <a:latin typeface="Times New Roman" pitchFamily="18" charset="0"/>
              </a:rPr>
              <a:t>rectangles</a:t>
            </a:r>
            <a:r>
              <a:rPr lang="de-AT" b="0" dirty="0" smtClean="0">
                <a:latin typeface="Times New Roman" pitchFamily="18" charset="0"/>
              </a:rPr>
              <a:t> of </a:t>
            </a:r>
            <a:r>
              <a:rPr lang="de-AT" b="0" dirty="0" err="1" smtClean="0">
                <a:latin typeface="Times New Roman" pitchFamily="18" charset="0"/>
              </a:rPr>
              <a:t>the</a:t>
            </a:r>
            <a:r>
              <a:rPr lang="de-AT" b="0" dirty="0" smtClean="0">
                <a:latin typeface="Times New Roman" pitchFamily="18" charset="0"/>
              </a:rPr>
              <a:t> </a:t>
            </a:r>
            <a:r>
              <a:rPr lang="de-AT" b="0" dirty="0" err="1" smtClean="0">
                <a:latin typeface="Times New Roman" pitchFamily="18" charset="0"/>
              </a:rPr>
              <a:t>discovered</a:t>
            </a:r>
            <a:r>
              <a:rPr lang="de-AT" b="0" dirty="0" smtClean="0">
                <a:latin typeface="Times New Roman" pitchFamily="18" charset="0"/>
              </a:rPr>
              <a:t> </a:t>
            </a:r>
            <a:r>
              <a:rPr lang="de-AT" b="0" dirty="0" err="1" smtClean="0">
                <a:latin typeface="Times New Roman" pitchFamily="18" charset="0"/>
              </a:rPr>
              <a:t>selections</a:t>
            </a:r>
            <a:r>
              <a:rPr lang="de-AT" b="0" dirty="0" smtClean="0">
                <a:latin typeface="Times New Roman" pitchFamily="18" charset="0"/>
              </a:rPr>
              <a:t>)</a:t>
            </a:r>
          </a:p>
          <a:p>
            <a:r>
              <a:rPr lang="de-AT" b="0" dirty="0" smtClean="0">
                <a:latin typeface="Times New Roman" pitchFamily="18" charset="0"/>
              </a:rPr>
              <a:t>All </a:t>
            </a:r>
            <a:r>
              <a:rPr lang="de-AT" b="0" dirty="0" err="1" smtClean="0">
                <a:latin typeface="Times New Roman" pitchFamily="18" charset="0"/>
              </a:rPr>
              <a:t>applications</a:t>
            </a:r>
            <a:r>
              <a:rPr lang="de-AT" b="0" dirty="0" smtClean="0">
                <a:latin typeface="Times New Roman" pitchFamily="18" charset="0"/>
              </a:rPr>
              <a:t> </a:t>
            </a:r>
            <a:r>
              <a:rPr lang="de-AT" b="0" dirty="0" err="1" smtClean="0">
                <a:latin typeface="Times New Roman" pitchFamily="18" charset="0"/>
              </a:rPr>
              <a:t>communicate</a:t>
            </a:r>
            <a:r>
              <a:rPr lang="de-AT" b="0" dirty="0" smtClean="0">
                <a:latin typeface="Times New Roman" pitchFamily="18" charset="0"/>
              </a:rPr>
              <a:t> </a:t>
            </a:r>
            <a:r>
              <a:rPr lang="de-AT" b="0" dirty="0" err="1" smtClean="0">
                <a:latin typeface="Times New Roman" pitchFamily="18" charset="0"/>
              </a:rPr>
              <a:t>with</a:t>
            </a:r>
            <a:r>
              <a:rPr lang="de-AT" b="0" dirty="0" smtClean="0">
                <a:latin typeface="Times New Roman" pitchFamily="18" charset="0"/>
              </a:rPr>
              <a:t> a </a:t>
            </a:r>
            <a:r>
              <a:rPr lang="de-AT" b="0" dirty="0" err="1" smtClean="0">
                <a:latin typeface="Times New Roman" pitchFamily="18" charset="0"/>
              </a:rPr>
              <a:t>central</a:t>
            </a:r>
            <a:r>
              <a:rPr lang="de-AT" b="0" dirty="0" smtClean="0">
                <a:latin typeface="Times New Roman" pitchFamily="18" charset="0"/>
              </a:rPr>
              <a:t> </a:t>
            </a:r>
            <a:r>
              <a:rPr lang="de-AT" b="0" dirty="0" err="1" smtClean="0">
                <a:latin typeface="Times New Roman" pitchFamily="18" charset="0"/>
              </a:rPr>
              <a:t>management</a:t>
            </a:r>
            <a:r>
              <a:rPr lang="de-AT" b="0" dirty="0" smtClean="0">
                <a:latin typeface="Times New Roman" pitchFamily="18" charset="0"/>
              </a:rPr>
              <a:t> </a:t>
            </a:r>
            <a:r>
              <a:rPr lang="de-AT" b="0" dirty="0" err="1" smtClean="0">
                <a:latin typeface="Times New Roman" pitchFamily="18" charset="0"/>
              </a:rPr>
              <a:t>application</a:t>
            </a:r>
            <a:endParaRPr lang="de-AT" b="0" dirty="0" smtClean="0">
              <a:latin typeface="Times New Roman" pitchFamily="18" charset="0"/>
            </a:endParaRPr>
          </a:p>
          <a:p>
            <a:r>
              <a:rPr lang="de-AT" b="0" dirty="0" smtClean="0">
                <a:latin typeface="Times New Roman" pitchFamily="18" charset="0"/>
              </a:rPr>
              <a:t>Management </a:t>
            </a:r>
            <a:r>
              <a:rPr lang="de-AT" b="0" dirty="0" err="1" smtClean="0">
                <a:latin typeface="Times New Roman" pitchFamily="18" charset="0"/>
              </a:rPr>
              <a:t>application</a:t>
            </a:r>
            <a:r>
              <a:rPr lang="de-AT" b="0" dirty="0" smtClean="0">
                <a:latin typeface="Times New Roman" pitchFamily="18" charset="0"/>
              </a:rPr>
              <a:t> </a:t>
            </a:r>
            <a:r>
              <a:rPr lang="de-AT" b="0" dirty="0" err="1" smtClean="0">
                <a:latin typeface="Times New Roman" pitchFamily="18" charset="0"/>
              </a:rPr>
              <a:t>is</a:t>
            </a:r>
            <a:r>
              <a:rPr lang="de-AT" b="0" dirty="0" smtClean="0">
                <a:latin typeface="Times New Roman" pitchFamily="18" charset="0"/>
              </a:rPr>
              <a:t> </a:t>
            </a:r>
            <a:r>
              <a:rPr lang="de-AT" b="0" dirty="0" err="1" smtClean="0">
                <a:latin typeface="Times New Roman" pitchFamily="18" charset="0"/>
              </a:rPr>
              <a:t>implemented</a:t>
            </a:r>
            <a:r>
              <a:rPr lang="de-AT" b="0" dirty="0" smtClean="0">
                <a:latin typeface="Times New Roman" pitchFamily="18" charset="0"/>
              </a:rPr>
              <a:t> </a:t>
            </a:r>
            <a:r>
              <a:rPr lang="de-AT" b="0" dirty="0" err="1" smtClean="0">
                <a:latin typeface="Times New Roman" pitchFamily="18" charset="0"/>
              </a:rPr>
              <a:t>as</a:t>
            </a:r>
            <a:r>
              <a:rPr lang="de-AT" b="0" dirty="0" smtClean="0">
                <a:latin typeface="Times New Roman" pitchFamily="18" charset="0"/>
              </a:rPr>
              <a:t> </a:t>
            </a:r>
            <a:r>
              <a:rPr lang="de-AT" b="0" dirty="0" err="1" smtClean="0">
                <a:latin typeface="Times New Roman" pitchFamily="18" charset="0"/>
              </a:rPr>
              <a:t>Tomcat</a:t>
            </a:r>
            <a:r>
              <a:rPr lang="de-AT" b="0" dirty="0" smtClean="0">
                <a:latin typeface="Times New Roman" pitchFamily="18" charset="0"/>
              </a:rPr>
              <a:t> Java </a:t>
            </a:r>
            <a:r>
              <a:rPr lang="de-AT" b="0" dirty="0" err="1" smtClean="0">
                <a:latin typeface="Times New Roman" pitchFamily="18" charset="0"/>
              </a:rPr>
              <a:t>application</a:t>
            </a:r>
            <a:r>
              <a:rPr lang="de-AT" b="0" dirty="0" smtClean="0">
                <a:latin typeface="Times New Roman" pitchFamily="18" charset="0"/>
              </a:rPr>
              <a:t> </a:t>
            </a:r>
            <a:r>
              <a:rPr lang="de-AT" b="0" dirty="0" err="1" smtClean="0">
                <a:latin typeface="Times New Roman" pitchFamily="18" charset="0"/>
              </a:rPr>
              <a:t>server</a:t>
            </a:r>
            <a:r>
              <a:rPr lang="de-AT" b="0" dirty="0" smtClean="0">
                <a:latin typeface="Times New Roman" pitchFamily="18" charset="0"/>
              </a:rPr>
              <a:t> – </a:t>
            </a:r>
            <a:r>
              <a:rPr lang="de-AT" b="0" dirty="0" err="1" smtClean="0">
                <a:latin typeface="Times New Roman" pitchFamily="18" charset="0"/>
              </a:rPr>
              <a:t>communication</a:t>
            </a:r>
            <a:r>
              <a:rPr lang="de-AT" b="0" dirty="0" smtClean="0">
                <a:latin typeface="Times New Roman" pitchFamily="18" charset="0"/>
              </a:rPr>
              <a:t> </a:t>
            </a:r>
            <a:r>
              <a:rPr lang="de-AT" b="0" dirty="0" err="1" smtClean="0">
                <a:latin typeface="Times New Roman" pitchFamily="18" charset="0"/>
              </a:rPr>
              <a:t>with</a:t>
            </a:r>
            <a:r>
              <a:rPr lang="de-AT" b="0" dirty="0" smtClean="0">
                <a:latin typeface="Times New Roman" pitchFamily="18" charset="0"/>
              </a:rPr>
              <a:t> </a:t>
            </a:r>
            <a:r>
              <a:rPr lang="de-AT" b="0" dirty="0" err="1" smtClean="0">
                <a:latin typeface="Times New Roman" pitchFamily="18" charset="0"/>
              </a:rPr>
              <a:t>applications</a:t>
            </a:r>
            <a:r>
              <a:rPr lang="de-AT" b="0" dirty="0" smtClean="0">
                <a:latin typeface="Times New Roman" pitchFamily="18" charset="0"/>
              </a:rPr>
              <a:t> </a:t>
            </a:r>
            <a:r>
              <a:rPr lang="de-AT" b="0" dirty="0" err="1" smtClean="0">
                <a:latin typeface="Times New Roman" pitchFamily="18" charset="0"/>
              </a:rPr>
              <a:t>takes</a:t>
            </a:r>
            <a:r>
              <a:rPr lang="de-AT" b="0" dirty="0" smtClean="0">
                <a:latin typeface="Times New Roman" pitchFamily="18" charset="0"/>
              </a:rPr>
              <a:t> </a:t>
            </a:r>
            <a:r>
              <a:rPr lang="de-AT" b="0" dirty="0" err="1" smtClean="0">
                <a:latin typeface="Times New Roman" pitchFamily="18" charset="0"/>
              </a:rPr>
              <a:t>place</a:t>
            </a:r>
            <a:r>
              <a:rPr lang="de-AT" b="0" dirty="0" smtClean="0">
                <a:latin typeface="Times New Roman" pitchFamily="18" charset="0"/>
              </a:rPr>
              <a:t> in HTTP</a:t>
            </a:r>
          </a:p>
          <a:p>
            <a:endParaRPr lang="de-AT" b="0" dirty="0" smtClean="0">
              <a:latin typeface="Times New Roman" pitchFamily="18" charset="0"/>
            </a:endParaRPr>
          </a:p>
          <a:p>
            <a:pPr>
              <a:buFont typeface="Times New Roman" pitchFamily="16" charset="0"/>
              <a:buNone/>
              <a:defRPr/>
            </a:pPr>
            <a:r>
              <a:rPr lang="de-AT" b="0" dirty="0" err="1" smtClean="0"/>
              <a:t>Finally</a:t>
            </a:r>
            <a:r>
              <a:rPr lang="de-AT" b="0" dirty="0" smtClean="0"/>
              <a:t>, </a:t>
            </a:r>
            <a:r>
              <a:rPr lang="de-AT" b="0" dirty="0" err="1" smtClean="0"/>
              <a:t>the</a:t>
            </a:r>
            <a:r>
              <a:rPr lang="de-AT" b="0" dirty="0" smtClean="0"/>
              <a:t> </a:t>
            </a:r>
            <a:r>
              <a:rPr lang="de-AT" b="0" dirty="0" err="1" smtClean="0"/>
              <a:t>window</a:t>
            </a:r>
            <a:r>
              <a:rPr lang="de-AT" b="0" dirty="0" smtClean="0"/>
              <a:t> </a:t>
            </a:r>
            <a:r>
              <a:rPr lang="de-AT" b="0" dirty="0" err="1" smtClean="0"/>
              <a:t>manager</a:t>
            </a:r>
            <a:r>
              <a:rPr lang="de-AT" b="0" dirty="0" smtClean="0"/>
              <a:t>: </a:t>
            </a:r>
          </a:p>
          <a:p>
            <a:pPr>
              <a:buFont typeface="Times New Roman" pitchFamily="16" charset="0"/>
              <a:buNone/>
              <a:defRPr/>
            </a:pPr>
            <a:r>
              <a:rPr lang="de-AT" b="0" dirty="0" err="1" smtClean="0"/>
              <a:t>Based</a:t>
            </a:r>
            <a:r>
              <a:rPr lang="de-AT" b="0" dirty="0" smtClean="0"/>
              <a:t> on </a:t>
            </a:r>
            <a:r>
              <a:rPr lang="de-AT" b="0" dirty="0" err="1" smtClean="0"/>
              <a:t>Compiz</a:t>
            </a:r>
            <a:r>
              <a:rPr lang="de-AT" b="0" dirty="0" smtClean="0"/>
              <a:t>, </a:t>
            </a:r>
            <a:r>
              <a:rPr lang="de-AT" b="0" dirty="0" err="1" smtClean="0"/>
              <a:t>extended</a:t>
            </a:r>
            <a:r>
              <a:rPr lang="de-AT" b="0" dirty="0" smtClean="0"/>
              <a:t> via </a:t>
            </a:r>
            <a:r>
              <a:rPr lang="de-AT" b="0" dirty="0" err="1" smtClean="0"/>
              <a:t>plugin</a:t>
            </a:r>
            <a:r>
              <a:rPr lang="de-AT" b="0" dirty="0" smtClean="0"/>
              <a:t> </a:t>
            </a:r>
            <a:r>
              <a:rPr lang="de-AT" b="0" dirty="0" err="1" smtClean="0"/>
              <a:t>infrastructure</a:t>
            </a:r>
            <a:endParaRPr lang="de-AT" b="0" dirty="0" smtClean="0"/>
          </a:p>
          <a:p>
            <a:pPr marL="228600" indent="-228600">
              <a:buFont typeface="Times New Roman" pitchFamily="16" charset="0"/>
              <a:buAutoNum type="arabicPeriod"/>
              <a:defRPr/>
            </a:pPr>
            <a:r>
              <a:rPr lang="de-AT" b="0" dirty="0" smtClean="0"/>
              <a:t>multi-</a:t>
            </a:r>
            <a:r>
              <a:rPr lang="de-AT" b="0" dirty="0" err="1" smtClean="0"/>
              <a:t>pointer</a:t>
            </a:r>
            <a:r>
              <a:rPr lang="de-AT" b="0" dirty="0" smtClean="0"/>
              <a:t> </a:t>
            </a:r>
            <a:r>
              <a:rPr lang="de-AT" b="0" dirty="0" err="1" smtClean="0"/>
              <a:t>plugin</a:t>
            </a:r>
            <a:r>
              <a:rPr lang="de-AT" b="0" dirty="0" smtClean="0"/>
              <a:t> </a:t>
            </a:r>
            <a:r>
              <a:rPr lang="de-AT" b="0" dirty="0" err="1" smtClean="0"/>
              <a:t>rendering</a:t>
            </a:r>
            <a:r>
              <a:rPr lang="de-AT" b="0" dirty="0" smtClean="0"/>
              <a:t> multiple </a:t>
            </a:r>
            <a:r>
              <a:rPr lang="de-AT" b="0" dirty="0" err="1" smtClean="0"/>
              <a:t>pointers</a:t>
            </a:r>
            <a:r>
              <a:rPr lang="de-AT" b="0" dirty="0" smtClean="0"/>
              <a:t> </a:t>
            </a:r>
            <a:r>
              <a:rPr lang="de-AT" b="0" dirty="0" err="1" smtClean="0"/>
              <a:t>and</a:t>
            </a:r>
            <a:r>
              <a:rPr lang="de-AT" b="0" dirty="0" smtClean="0"/>
              <a:t> </a:t>
            </a:r>
            <a:r>
              <a:rPr lang="de-AT" b="0" dirty="0" err="1" smtClean="0"/>
              <a:t>providing</a:t>
            </a:r>
            <a:r>
              <a:rPr lang="de-AT" b="0" dirty="0" smtClean="0"/>
              <a:t> </a:t>
            </a:r>
            <a:r>
              <a:rPr lang="de-AT" b="0" dirty="0" err="1" smtClean="0"/>
              <a:t>interface</a:t>
            </a:r>
            <a:r>
              <a:rPr lang="de-AT" b="0" dirty="0" smtClean="0"/>
              <a:t> </a:t>
            </a:r>
            <a:r>
              <a:rPr lang="de-AT" b="0" dirty="0" err="1" smtClean="0"/>
              <a:t>to</a:t>
            </a:r>
            <a:r>
              <a:rPr lang="de-AT" b="0" dirty="0" smtClean="0"/>
              <a:t> </a:t>
            </a:r>
            <a:r>
              <a:rPr lang="de-AT" b="0" dirty="0" err="1" smtClean="0"/>
              <a:t>query</a:t>
            </a:r>
            <a:r>
              <a:rPr lang="de-AT" b="0" dirty="0" smtClean="0"/>
              <a:t> </a:t>
            </a:r>
            <a:r>
              <a:rPr lang="de-AT" b="0" dirty="0" err="1" smtClean="0"/>
              <a:t>user</a:t>
            </a:r>
            <a:r>
              <a:rPr lang="de-AT" b="0" dirty="0" smtClean="0"/>
              <a:t> </a:t>
            </a:r>
            <a:r>
              <a:rPr lang="de-AT" b="0" dirty="0" err="1" smtClean="0"/>
              <a:t>identities</a:t>
            </a:r>
            <a:endParaRPr lang="de-AT" b="0" dirty="0" smtClean="0"/>
          </a:p>
          <a:p>
            <a:pPr marL="228600" indent="-228600">
              <a:buFont typeface="Times New Roman" pitchFamily="16" charset="0"/>
              <a:buAutoNum type="arabicPeriod"/>
              <a:defRPr/>
            </a:pPr>
            <a:r>
              <a:rPr lang="de-AT" b="0" dirty="0" smtClean="0"/>
              <a:t>Links </a:t>
            </a:r>
            <a:r>
              <a:rPr lang="de-AT" b="0" dirty="0" err="1" smtClean="0"/>
              <a:t>rendering</a:t>
            </a:r>
            <a:r>
              <a:rPr lang="de-AT" b="0" dirty="0" smtClean="0"/>
              <a:t> </a:t>
            </a:r>
            <a:r>
              <a:rPr lang="de-AT" b="0" dirty="0" err="1" smtClean="0"/>
              <a:t>plugin</a:t>
            </a:r>
            <a:r>
              <a:rPr lang="de-AT" b="0" dirty="0" smtClean="0"/>
              <a:t> </a:t>
            </a:r>
            <a:r>
              <a:rPr lang="de-AT" b="0" dirty="0" err="1" smtClean="0"/>
              <a:t>receives</a:t>
            </a:r>
            <a:r>
              <a:rPr lang="de-AT" b="0" dirty="0" smtClean="0"/>
              <a:t> </a:t>
            </a:r>
            <a:r>
              <a:rPr lang="de-AT" b="0" dirty="0" err="1" smtClean="0"/>
              <a:t>bounding</a:t>
            </a:r>
            <a:r>
              <a:rPr lang="de-AT" b="0" dirty="0" smtClean="0"/>
              <a:t> </a:t>
            </a:r>
            <a:r>
              <a:rPr lang="de-AT" b="0" dirty="0" err="1" smtClean="0"/>
              <a:t>rectangles</a:t>
            </a:r>
            <a:r>
              <a:rPr lang="de-AT" b="0" dirty="0" smtClean="0"/>
              <a:t> </a:t>
            </a:r>
            <a:r>
              <a:rPr lang="de-AT" b="0" dirty="0" err="1" smtClean="0"/>
              <a:t>for</a:t>
            </a:r>
            <a:r>
              <a:rPr lang="de-AT" b="0" dirty="0" smtClean="0"/>
              <a:t> different </a:t>
            </a:r>
            <a:r>
              <a:rPr lang="de-AT" b="0" dirty="0" err="1" smtClean="0"/>
              <a:t>application</a:t>
            </a:r>
            <a:r>
              <a:rPr lang="de-AT" b="0" dirty="0" smtClean="0"/>
              <a:t> </a:t>
            </a:r>
            <a:r>
              <a:rPr lang="de-AT" b="0" dirty="0" err="1" smtClean="0"/>
              <a:t>windows</a:t>
            </a:r>
            <a:r>
              <a:rPr lang="de-AT" b="0" dirty="0" smtClean="0"/>
              <a:t>, </a:t>
            </a:r>
            <a:r>
              <a:rPr lang="de-AT" b="0" dirty="0" err="1" smtClean="0"/>
              <a:t>then</a:t>
            </a:r>
            <a:r>
              <a:rPr lang="de-AT" b="0" dirty="0" smtClean="0"/>
              <a:t> </a:t>
            </a:r>
            <a:r>
              <a:rPr lang="de-AT" b="0" dirty="0" err="1" smtClean="0"/>
              <a:t>routes</a:t>
            </a:r>
            <a:r>
              <a:rPr lang="de-AT" b="0" dirty="0" smtClean="0"/>
              <a:t> </a:t>
            </a:r>
            <a:r>
              <a:rPr lang="de-AT" b="0" dirty="0" err="1" smtClean="0"/>
              <a:t>and</a:t>
            </a:r>
            <a:r>
              <a:rPr lang="de-AT" b="0" dirty="0" smtClean="0"/>
              <a:t> </a:t>
            </a:r>
            <a:r>
              <a:rPr lang="de-AT" b="0" dirty="0" err="1" smtClean="0"/>
              <a:t>renders</a:t>
            </a:r>
            <a:r>
              <a:rPr lang="de-AT" b="0" dirty="0" smtClean="0"/>
              <a:t> </a:t>
            </a:r>
            <a:r>
              <a:rPr lang="de-AT" b="0" dirty="0" err="1" smtClean="0"/>
              <a:t>the</a:t>
            </a:r>
            <a:r>
              <a:rPr lang="de-AT" b="0" dirty="0" smtClean="0"/>
              <a:t> links</a:t>
            </a:r>
          </a:p>
          <a:p>
            <a:pPr marL="228600" indent="-228600">
              <a:buFont typeface="Times New Roman" pitchFamily="16" charset="0"/>
              <a:buAutoNum type="arabicPeriod"/>
              <a:defRPr/>
            </a:pPr>
            <a:r>
              <a:rPr lang="de-AT" b="0" dirty="0" err="1" smtClean="0"/>
              <a:t>Warping</a:t>
            </a:r>
            <a:r>
              <a:rPr lang="de-AT" b="0" dirty="0" smtClean="0"/>
              <a:t> </a:t>
            </a:r>
            <a:r>
              <a:rPr lang="de-AT" b="0" dirty="0" err="1" smtClean="0"/>
              <a:t>and</a:t>
            </a:r>
            <a:r>
              <a:rPr lang="de-AT" b="0" dirty="0" smtClean="0"/>
              <a:t> </a:t>
            </a:r>
            <a:r>
              <a:rPr lang="de-AT" b="0" dirty="0" err="1" smtClean="0"/>
              <a:t>blending</a:t>
            </a:r>
            <a:r>
              <a:rPr lang="de-AT" b="0" dirty="0" smtClean="0"/>
              <a:t> </a:t>
            </a:r>
            <a:r>
              <a:rPr lang="de-AT" b="0" dirty="0" err="1" smtClean="0"/>
              <a:t>plugin</a:t>
            </a:r>
            <a:r>
              <a:rPr lang="de-AT" b="0" dirty="0" smtClean="0"/>
              <a:t> </a:t>
            </a:r>
            <a:r>
              <a:rPr lang="de-AT" b="0" dirty="0" err="1" smtClean="0"/>
              <a:t>takes</a:t>
            </a:r>
            <a:r>
              <a:rPr lang="de-AT" b="0" dirty="0" smtClean="0"/>
              <a:t> </a:t>
            </a:r>
            <a:r>
              <a:rPr lang="de-AT" b="0" dirty="0" err="1" smtClean="0"/>
              <a:t>care</a:t>
            </a:r>
            <a:r>
              <a:rPr lang="de-AT" b="0" dirty="0" smtClean="0"/>
              <a:t> </a:t>
            </a:r>
            <a:r>
              <a:rPr lang="de-AT" b="0" dirty="0" err="1" smtClean="0"/>
              <a:t>to</a:t>
            </a:r>
            <a:r>
              <a:rPr lang="de-AT" b="0" dirty="0" smtClean="0"/>
              <a:t> </a:t>
            </a:r>
            <a:r>
              <a:rPr lang="de-AT" b="0" dirty="0" err="1" smtClean="0"/>
              <a:t>undistort</a:t>
            </a:r>
            <a:r>
              <a:rPr lang="de-AT" b="0" dirty="0" smtClean="0"/>
              <a:t> </a:t>
            </a:r>
            <a:r>
              <a:rPr lang="de-AT" b="0" dirty="0" err="1" smtClean="0"/>
              <a:t>and</a:t>
            </a:r>
            <a:r>
              <a:rPr lang="de-AT" b="0" dirty="0" smtClean="0"/>
              <a:t> </a:t>
            </a:r>
            <a:r>
              <a:rPr lang="de-AT" b="0" dirty="0" err="1" smtClean="0"/>
              <a:t>blend</a:t>
            </a:r>
            <a:r>
              <a:rPr lang="de-AT" b="0" dirty="0" smtClean="0"/>
              <a:t> multiple </a:t>
            </a:r>
            <a:r>
              <a:rPr lang="de-AT" b="0" dirty="0" err="1" smtClean="0"/>
              <a:t>overlapping</a:t>
            </a:r>
            <a:r>
              <a:rPr lang="de-AT" b="0" dirty="0" smtClean="0"/>
              <a:t> </a:t>
            </a:r>
            <a:r>
              <a:rPr lang="de-AT" b="0" dirty="0" err="1" smtClean="0"/>
              <a:t>projections</a:t>
            </a:r>
            <a:r>
              <a:rPr lang="de-AT" b="0" dirty="0" smtClean="0"/>
              <a:t> </a:t>
            </a:r>
          </a:p>
          <a:p>
            <a:pPr marL="228600" indent="-228600">
              <a:buFont typeface="Times New Roman" pitchFamily="16" charset="0"/>
              <a:buAutoNum type="arabicPeriod"/>
              <a:defRPr/>
            </a:pPr>
            <a:endParaRPr lang="de-AT" b="0" dirty="0" smtClean="0"/>
          </a:p>
          <a:p>
            <a:r>
              <a:rPr lang="de-AT" b="0" dirty="0" err="1" smtClean="0">
                <a:latin typeface="Times New Roman" pitchFamily="18" charset="0"/>
              </a:rPr>
              <a:t>Application</a:t>
            </a:r>
            <a:r>
              <a:rPr lang="de-AT" b="0" dirty="0" smtClean="0">
                <a:latin typeface="Times New Roman" pitchFamily="18" charset="0"/>
              </a:rPr>
              <a:t> 1 </a:t>
            </a:r>
            <a:r>
              <a:rPr lang="de-AT" b="0" dirty="0" err="1" smtClean="0">
                <a:latin typeface="Times New Roman" pitchFamily="18" charset="0"/>
              </a:rPr>
              <a:t>receives</a:t>
            </a:r>
            <a:r>
              <a:rPr lang="de-AT" b="0" dirty="0" smtClean="0">
                <a:latin typeface="Times New Roman" pitchFamily="18" charset="0"/>
              </a:rPr>
              <a:t> a </a:t>
            </a:r>
            <a:r>
              <a:rPr lang="de-AT" b="0" dirty="0" err="1" smtClean="0">
                <a:latin typeface="Times New Roman" pitchFamily="18" charset="0"/>
              </a:rPr>
              <a:t>selection</a:t>
            </a:r>
            <a:endParaRPr lang="de-AT" b="0" dirty="0" smtClean="0">
              <a:latin typeface="Times New Roman" pitchFamily="18" charset="0"/>
            </a:endParaRPr>
          </a:p>
          <a:p>
            <a:pPr>
              <a:buFont typeface="Wingdings" pitchFamily="2" charset="2"/>
              <a:buChar char="à"/>
            </a:pPr>
            <a:r>
              <a:rPr lang="de-AT" b="0" dirty="0" smtClean="0">
                <a:latin typeface="Times New Roman" pitchFamily="18" charset="0"/>
                <a:sym typeface="Wingdings" pitchFamily="2" charset="2"/>
              </a:rPr>
              <a:t>Looks </a:t>
            </a:r>
            <a:r>
              <a:rPr lang="de-AT" b="0" dirty="0" err="1" smtClean="0">
                <a:latin typeface="Times New Roman" pitchFamily="18" charset="0"/>
                <a:sym typeface="Wingdings" pitchFamily="2" charset="2"/>
              </a:rPr>
              <a:t>for</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occurrences</a:t>
            </a:r>
            <a:r>
              <a:rPr lang="de-AT" b="0" dirty="0" smtClean="0">
                <a:latin typeface="Times New Roman" pitchFamily="18" charset="0"/>
                <a:sym typeface="Wingdings" pitchFamily="2" charset="2"/>
              </a:rPr>
              <a:t> in </a:t>
            </a:r>
            <a:r>
              <a:rPr lang="de-AT" b="0" dirty="0" err="1" smtClean="0">
                <a:latin typeface="Times New Roman" pitchFamily="18" charset="0"/>
                <a:sym typeface="Wingdings" pitchFamily="2" charset="2"/>
              </a:rPr>
              <a:t>its</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content</a:t>
            </a:r>
            <a:r>
              <a:rPr lang="de-AT" b="0" dirty="0" smtClean="0">
                <a:latin typeface="Times New Roman" pitchFamily="18" charset="0"/>
                <a:sym typeface="Wingdings" pitchFamily="2" charset="2"/>
              </a:rPr>
              <a:t> </a:t>
            </a:r>
          </a:p>
          <a:p>
            <a:pPr>
              <a:buFont typeface="Wingdings" pitchFamily="2" charset="2"/>
              <a:buChar char="à"/>
            </a:pPr>
            <a:r>
              <a:rPr lang="de-AT" b="0" dirty="0" smtClean="0">
                <a:latin typeface="Times New Roman" pitchFamily="18" charset="0"/>
                <a:sym typeface="Wingdings" pitchFamily="2" charset="2"/>
              </a:rPr>
              <a:t>Reports </a:t>
            </a:r>
            <a:r>
              <a:rPr lang="de-AT" b="0" dirty="0" err="1" smtClean="0">
                <a:latin typeface="Times New Roman" pitchFamily="18" charset="0"/>
                <a:sym typeface="Wingdings" pitchFamily="2" charset="2"/>
              </a:rPr>
              <a:t>selection</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string</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and</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corresponding</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bounding</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rectangles</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to</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management</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application</a:t>
            </a:r>
            <a:endParaRPr lang="de-AT" b="0" dirty="0" smtClean="0">
              <a:latin typeface="Times New Roman" pitchFamily="18" charset="0"/>
            </a:endParaRPr>
          </a:p>
          <a:p>
            <a:pPr marL="0" indent="0">
              <a:buFont typeface="Times New Roman" pitchFamily="16" charset="0"/>
              <a:buNone/>
              <a:defRPr/>
            </a:pPr>
            <a:endParaRPr lang="de-AT" b="0" dirty="0" smtClean="0"/>
          </a:p>
          <a:p>
            <a:r>
              <a:rPr lang="de-AT" b="0" dirty="0" smtClean="0">
                <a:latin typeface="Times New Roman" pitchFamily="18" charset="0"/>
              </a:rPr>
              <a:t>Management </a:t>
            </a:r>
            <a:r>
              <a:rPr lang="de-AT" b="0" dirty="0" err="1" smtClean="0">
                <a:latin typeface="Times New Roman" pitchFamily="18" charset="0"/>
              </a:rPr>
              <a:t>application</a:t>
            </a:r>
            <a:r>
              <a:rPr lang="de-AT" b="0" dirty="0" smtClean="0">
                <a:latin typeface="Times New Roman" pitchFamily="18" charset="0"/>
              </a:rPr>
              <a:t> </a:t>
            </a:r>
            <a:r>
              <a:rPr lang="de-AT" b="0" dirty="0" err="1" smtClean="0">
                <a:latin typeface="Times New Roman" pitchFamily="18" charset="0"/>
              </a:rPr>
              <a:t>consults</a:t>
            </a:r>
            <a:r>
              <a:rPr lang="de-AT" b="0" dirty="0" smtClean="0">
                <a:latin typeface="Times New Roman" pitchFamily="18" charset="0"/>
              </a:rPr>
              <a:t> multi-</a:t>
            </a:r>
            <a:r>
              <a:rPr lang="de-AT" b="0" dirty="0" err="1" smtClean="0">
                <a:latin typeface="Times New Roman" pitchFamily="18" charset="0"/>
              </a:rPr>
              <a:t>pointer</a:t>
            </a:r>
            <a:r>
              <a:rPr lang="de-AT" b="0" dirty="0" smtClean="0">
                <a:latin typeface="Times New Roman" pitchFamily="18" charset="0"/>
              </a:rPr>
              <a:t> </a:t>
            </a:r>
            <a:r>
              <a:rPr lang="de-AT" b="0" dirty="0" err="1" smtClean="0">
                <a:latin typeface="Times New Roman" pitchFamily="18" charset="0"/>
              </a:rPr>
              <a:t>plugin</a:t>
            </a:r>
            <a:r>
              <a:rPr lang="de-AT" b="0" dirty="0" smtClean="0">
                <a:latin typeface="Times New Roman" pitchFamily="18" charset="0"/>
              </a:rPr>
              <a:t>: </a:t>
            </a:r>
          </a:p>
          <a:p>
            <a:r>
              <a:rPr lang="de-AT" b="0" dirty="0" err="1" smtClean="0">
                <a:latin typeface="Times New Roman" pitchFamily="18" charset="0"/>
              </a:rPr>
              <a:t>Plugin</a:t>
            </a:r>
            <a:r>
              <a:rPr lang="de-AT" b="0" dirty="0" smtClean="0">
                <a:latin typeface="Times New Roman" pitchFamily="18" charset="0"/>
              </a:rPr>
              <a:t> </a:t>
            </a:r>
            <a:r>
              <a:rPr lang="de-AT" b="0" dirty="0" err="1" smtClean="0">
                <a:latin typeface="Times New Roman" pitchFamily="18" charset="0"/>
              </a:rPr>
              <a:t>returns</a:t>
            </a:r>
            <a:r>
              <a:rPr lang="de-AT" b="0" dirty="0" smtClean="0">
                <a:latin typeface="Times New Roman" pitchFamily="18" charset="0"/>
              </a:rPr>
              <a:t> </a:t>
            </a:r>
            <a:r>
              <a:rPr lang="de-AT" b="0" dirty="0" err="1" smtClean="0">
                <a:latin typeface="Times New Roman" pitchFamily="18" charset="0"/>
              </a:rPr>
              <a:t>pointerID</a:t>
            </a:r>
            <a:r>
              <a:rPr lang="de-AT" b="0" dirty="0" smtClean="0">
                <a:latin typeface="Times New Roman" pitchFamily="18" charset="0"/>
              </a:rPr>
              <a:t> </a:t>
            </a:r>
            <a:r>
              <a:rPr lang="de-AT" b="0" dirty="0" err="1" smtClean="0">
                <a:latin typeface="Times New Roman" pitchFamily="18" charset="0"/>
              </a:rPr>
              <a:t>of</a:t>
            </a:r>
            <a:r>
              <a:rPr lang="de-AT" b="0" dirty="0" smtClean="0">
                <a:latin typeface="Times New Roman" pitchFamily="18" charset="0"/>
              </a:rPr>
              <a:t> </a:t>
            </a:r>
            <a:r>
              <a:rPr lang="de-AT" b="0" dirty="0" err="1" smtClean="0">
                <a:latin typeface="Times New Roman" pitchFamily="18" charset="0"/>
              </a:rPr>
              <a:t>latest</a:t>
            </a:r>
            <a:r>
              <a:rPr lang="de-AT" b="0" dirty="0" smtClean="0">
                <a:latin typeface="Times New Roman" pitchFamily="18" charset="0"/>
              </a:rPr>
              <a:t> </a:t>
            </a:r>
            <a:r>
              <a:rPr lang="de-AT" b="0" dirty="0" err="1" smtClean="0">
                <a:latin typeface="Times New Roman" pitchFamily="18" charset="0"/>
              </a:rPr>
              <a:t>active</a:t>
            </a:r>
            <a:r>
              <a:rPr lang="de-AT" b="0" dirty="0" smtClean="0">
                <a:latin typeface="Times New Roman" pitchFamily="18" charset="0"/>
              </a:rPr>
              <a:t> </a:t>
            </a:r>
            <a:r>
              <a:rPr lang="de-AT" b="0" dirty="0" err="1" smtClean="0">
                <a:latin typeface="Times New Roman" pitchFamily="18" charset="0"/>
              </a:rPr>
              <a:t>pointer</a:t>
            </a:r>
            <a:r>
              <a:rPr lang="de-AT" b="0" dirty="0" smtClean="0">
                <a:latin typeface="Times New Roman" pitchFamily="18" charset="0"/>
              </a:rPr>
              <a:t> </a:t>
            </a:r>
            <a:r>
              <a:rPr lang="de-AT" b="0" dirty="0" err="1" smtClean="0">
                <a:latin typeface="Times New Roman" pitchFamily="18" charset="0"/>
              </a:rPr>
              <a:t>within</a:t>
            </a:r>
            <a:r>
              <a:rPr lang="de-AT" b="0" dirty="0" smtClean="0">
                <a:latin typeface="Times New Roman" pitchFamily="18" charset="0"/>
              </a:rPr>
              <a:t> </a:t>
            </a:r>
            <a:r>
              <a:rPr lang="de-AT" b="0" dirty="0" err="1" smtClean="0">
                <a:latin typeface="Times New Roman" pitchFamily="18" charset="0"/>
              </a:rPr>
              <a:t>window</a:t>
            </a:r>
            <a:r>
              <a:rPr lang="de-AT" b="0" dirty="0" smtClean="0">
                <a:latin typeface="Times New Roman" pitchFamily="18" charset="0"/>
              </a:rPr>
              <a:t> </a:t>
            </a:r>
            <a:r>
              <a:rPr lang="de-AT" b="0" dirty="0" err="1" smtClean="0">
                <a:latin typeface="Times New Roman" pitchFamily="18" charset="0"/>
              </a:rPr>
              <a:t>boundaries</a:t>
            </a:r>
            <a:r>
              <a:rPr lang="de-AT" b="0" dirty="0" smtClean="0">
                <a:latin typeface="Times New Roman" pitchFamily="18" charset="0"/>
              </a:rPr>
              <a:t> </a:t>
            </a:r>
          </a:p>
          <a:p>
            <a:r>
              <a:rPr lang="de-AT" b="0" dirty="0" smtClean="0">
                <a:latin typeface="Times New Roman" pitchFamily="18" charset="0"/>
              </a:rPr>
              <a:t>(simple, but </a:t>
            </a:r>
            <a:r>
              <a:rPr lang="de-AT" b="0" dirty="0" err="1" smtClean="0">
                <a:latin typeface="Times New Roman" pitchFamily="18" charset="0"/>
              </a:rPr>
              <a:t>works</a:t>
            </a:r>
            <a:r>
              <a:rPr lang="de-AT" b="0" dirty="0" smtClean="0">
                <a:latin typeface="Times New Roman" pitchFamily="18" charset="0"/>
              </a:rPr>
              <a:t> – </a:t>
            </a:r>
            <a:r>
              <a:rPr lang="de-AT" b="0" dirty="0" err="1" smtClean="0">
                <a:latin typeface="Times New Roman" pitchFamily="18" charset="0"/>
              </a:rPr>
              <a:t>never</a:t>
            </a:r>
            <a:r>
              <a:rPr lang="de-AT" b="0" dirty="0" smtClean="0">
                <a:latin typeface="Times New Roman" pitchFamily="18" charset="0"/>
              </a:rPr>
              <a:t> </a:t>
            </a:r>
            <a:r>
              <a:rPr lang="de-AT" b="0" dirty="0" err="1" smtClean="0">
                <a:latin typeface="Times New Roman" pitchFamily="18" charset="0"/>
              </a:rPr>
              <a:t>detected</a:t>
            </a:r>
            <a:r>
              <a:rPr lang="de-AT" b="0" dirty="0" smtClean="0">
                <a:latin typeface="Times New Roman" pitchFamily="18" charset="0"/>
              </a:rPr>
              <a:t> </a:t>
            </a:r>
            <a:r>
              <a:rPr lang="de-AT" b="0" dirty="0" err="1" smtClean="0">
                <a:latin typeface="Times New Roman" pitchFamily="18" charset="0"/>
              </a:rPr>
              <a:t>any</a:t>
            </a:r>
            <a:r>
              <a:rPr lang="de-AT" b="0" dirty="0" smtClean="0">
                <a:latin typeface="Times New Roman" pitchFamily="18" charset="0"/>
              </a:rPr>
              <a:t> </a:t>
            </a:r>
            <a:r>
              <a:rPr lang="de-AT" b="0" dirty="0" err="1" smtClean="0">
                <a:latin typeface="Times New Roman" pitchFamily="18" charset="0"/>
              </a:rPr>
              <a:t>problems</a:t>
            </a:r>
            <a:r>
              <a:rPr lang="de-AT" b="0" dirty="0" smtClean="0">
                <a:latin typeface="Times New Roman" pitchFamily="18" charset="0"/>
              </a:rPr>
              <a:t>, also in </a:t>
            </a:r>
            <a:r>
              <a:rPr lang="de-AT" b="0" dirty="0" err="1" smtClean="0">
                <a:latin typeface="Times New Roman" pitchFamily="18" charset="0"/>
              </a:rPr>
              <a:t>user</a:t>
            </a:r>
            <a:r>
              <a:rPr lang="de-AT" b="0" dirty="0" smtClean="0">
                <a:latin typeface="Times New Roman" pitchFamily="18" charset="0"/>
              </a:rPr>
              <a:t> </a:t>
            </a:r>
            <a:r>
              <a:rPr lang="de-AT" b="0" dirty="0" err="1" smtClean="0">
                <a:latin typeface="Times New Roman" pitchFamily="18" charset="0"/>
              </a:rPr>
              <a:t>study</a:t>
            </a:r>
            <a:r>
              <a:rPr lang="de-AT" b="0" dirty="0" smtClean="0">
                <a:latin typeface="Times New Roman" pitchFamily="18" charset="0"/>
              </a:rPr>
              <a:t>) </a:t>
            </a:r>
          </a:p>
          <a:p>
            <a:r>
              <a:rPr lang="de-AT" b="0" dirty="0" smtClean="0">
                <a:latin typeface="Times New Roman" pitchFamily="18" charset="0"/>
              </a:rPr>
              <a:t>Management </a:t>
            </a:r>
            <a:r>
              <a:rPr lang="de-AT" b="0" dirty="0" err="1" smtClean="0">
                <a:latin typeface="Times New Roman" pitchFamily="18" charset="0"/>
              </a:rPr>
              <a:t>application</a:t>
            </a:r>
            <a:r>
              <a:rPr lang="de-AT" b="0" dirty="0" smtClean="0">
                <a:latin typeface="Times New Roman" pitchFamily="18" charset="0"/>
              </a:rPr>
              <a:t> </a:t>
            </a:r>
            <a:r>
              <a:rPr lang="de-AT" b="0" dirty="0" err="1" smtClean="0">
                <a:latin typeface="Times New Roman" pitchFamily="18" charset="0"/>
              </a:rPr>
              <a:t>detects</a:t>
            </a:r>
            <a:r>
              <a:rPr lang="de-AT" b="0" dirty="0" smtClean="0">
                <a:latin typeface="Times New Roman" pitchFamily="18" charset="0"/>
              </a:rPr>
              <a:t> </a:t>
            </a:r>
            <a:r>
              <a:rPr lang="de-AT" b="0" dirty="0" err="1" smtClean="0">
                <a:latin typeface="Times New Roman" pitchFamily="18" charset="0"/>
              </a:rPr>
              <a:t>access</a:t>
            </a:r>
            <a:r>
              <a:rPr lang="de-AT" b="0" dirty="0" smtClean="0">
                <a:latin typeface="Times New Roman" pitchFamily="18" charset="0"/>
              </a:rPr>
              <a:t> </a:t>
            </a:r>
            <a:r>
              <a:rPr lang="de-AT" b="0" dirty="0" err="1" smtClean="0">
                <a:latin typeface="Times New Roman" pitchFamily="18" charset="0"/>
              </a:rPr>
              <a:t>rights</a:t>
            </a:r>
            <a:r>
              <a:rPr lang="de-AT" b="0" dirty="0" smtClean="0">
                <a:latin typeface="Times New Roman" pitchFamily="18" charset="0"/>
              </a:rPr>
              <a:t> </a:t>
            </a:r>
            <a:r>
              <a:rPr lang="de-AT" b="0" dirty="0" err="1" smtClean="0">
                <a:latin typeface="Times New Roman" pitchFamily="18" charset="0"/>
              </a:rPr>
              <a:t>for</a:t>
            </a:r>
            <a:r>
              <a:rPr lang="de-AT" b="0" dirty="0" smtClean="0">
                <a:latin typeface="Times New Roman" pitchFamily="18" charset="0"/>
              </a:rPr>
              <a:t> </a:t>
            </a:r>
            <a:r>
              <a:rPr lang="de-AT" b="0" dirty="0" err="1" smtClean="0">
                <a:latin typeface="Times New Roman" pitchFamily="18" charset="0"/>
              </a:rPr>
              <a:t>this</a:t>
            </a:r>
            <a:r>
              <a:rPr lang="de-AT" b="0" dirty="0" smtClean="0">
                <a:latin typeface="Times New Roman" pitchFamily="18" charset="0"/>
              </a:rPr>
              <a:t> </a:t>
            </a:r>
            <a:r>
              <a:rPr lang="de-AT" b="0" dirty="0" err="1" smtClean="0">
                <a:latin typeface="Times New Roman" pitchFamily="18" charset="0"/>
              </a:rPr>
              <a:t>pointer</a:t>
            </a:r>
            <a:r>
              <a:rPr lang="de-AT" b="0" dirty="0" smtClean="0">
                <a:latin typeface="Times New Roman" pitchFamily="18" charset="0"/>
              </a:rPr>
              <a:t> (</a:t>
            </a:r>
            <a:r>
              <a:rPr lang="de-AT" b="0" dirty="0" err="1" smtClean="0">
                <a:latin typeface="Times New Roman" pitchFamily="18" charset="0"/>
              </a:rPr>
              <a:t>which</a:t>
            </a:r>
            <a:r>
              <a:rPr lang="de-AT" b="0" dirty="0" smtClean="0">
                <a:latin typeface="Times New Roman" pitchFamily="18" charset="0"/>
              </a:rPr>
              <a:t> </a:t>
            </a:r>
            <a:r>
              <a:rPr lang="de-AT" b="0" dirty="0" err="1" smtClean="0">
                <a:latin typeface="Times New Roman" pitchFamily="18" charset="0"/>
              </a:rPr>
              <a:t>applications</a:t>
            </a:r>
            <a:r>
              <a:rPr lang="de-AT" b="0" dirty="0" smtClean="0">
                <a:latin typeface="Times New Roman" pitchFamily="18" charset="0"/>
              </a:rPr>
              <a:t> </a:t>
            </a:r>
            <a:r>
              <a:rPr lang="de-AT" b="0" dirty="0" err="1" smtClean="0">
                <a:latin typeface="Times New Roman" pitchFamily="18" charset="0"/>
              </a:rPr>
              <a:t>are</a:t>
            </a:r>
            <a:r>
              <a:rPr lang="de-AT" b="0" dirty="0" smtClean="0">
                <a:latin typeface="Times New Roman" pitchFamily="18" charset="0"/>
              </a:rPr>
              <a:t> </a:t>
            </a:r>
            <a:r>
              <a:rPr lang="de-AT" b="0" dirty="0" err="1" smtClean="0">
                <a:latin typeface="Times New Roman" pitchFamily="18" charset="0"/>
              </a:rPr>
              <a:t>accessible</a:t>
            </a:r>
            <a:r>
              <a:rPr lang="de-AT" b="0" dirty="0" smtClean="0">
                <a:latin typeface="Times New Roman" pitchFamily="18" charset="0"/>
              </a:rPr>
              <a:t>? </a:t>
            </a:r>
            <a:r>
              <a:rPr lang="de-AT" b="0" dirty="0" err="1" smtClean="0">
                <a:latin typeface="Times New Roman" pitchFamily="18" charset="0"/>
              </a:rPr>
              <a:t>Which</a:t>
            </a:r>
            <a:r>
              <a:rPr lang="de-AT" b="0" dirty="0" smtClean="0">
                <a:latin typeface="Times New Roman" pitchFamily="18" charset="0"/>
              </a:rPr>
              <a:t> </a:t>
            </a:r>
            <a:r>
              <a:rPr lang="de-AT" b="0" dirty="0" err="1" smtClean="0">
                <a:latin typeface="Times New Roman" pitchFamily="18" charset="0"/>
              </a:rPr>
              <a:t>are</a:t>
            </a:r>
            <a:r>
              <a:rPr lang="de-AT" b="0" dirty="0" smtClean="0">
                <a:latin typeface="Times New Roman" pitchFamily="18" charset="0"/>
              </a:rPr>
              <a:t> </a:t>
            </a:r>
            <a:r>
              <a:rPr lang="de-AT" b="0" dirty="0" err="1" smtClean="0">
                <a:latin typeface="Times New Roman" pitchFamily="18" charset="0"/>
              </a:rPr>
              <a:t>locked</a:t>
            </a:r>
            <a:r>
              <a:rPr lang="de-AT" b="0" dirty="0" smtClean="0">
                <a:latin typeface="Times New Roman" pitchFamily="18" charset="0"/>
              </a:rPr>
              <a:t> </a:t>
            </a:r>
            <a:r>
              <a:rPr lang="de-AT" b="0" dirty="0" err="1" smtClean="0">
                <a:latin typeface="Times New Roman" pitchFamily="18" charset="0"/>
              </a:rPr>
              <a:t>by</a:t>
            </a:r>
            <a:r>
              <a:rPr lang="de-AT" b="0" dirty="0" smtClean="0">
                <a:latin typeface="Times New Roman" pitchFamily="18" charset="0"/>
              </a:rPr>
              <a:t> </a:t>
            </a:r>
            <a:r>
              <a:rPr lang="de-AT" b="0" dirty="0" err="1" smtClean="0">
                <a:latin typeface="Times New Roman" pitchFamily="18" charset="0"/>
              </a:rPr>
              <a:t>other</a:t>
            </a:r>
            <a:r>
              <a:rPr lang="de-AT" b="0" dirty="0" smtClean="0">
                <a:latin typeface="Times New Roman" pitchFamily="18" charset="0"/>
              </a:rPr>
              <a:t> </a:t>
            </a:r>
            <a:r>
              <a:rPr lang="de-AT" b="0" dirty="0" err="1" smtClean="0">
                <a:latin typeface="Times New Roman" pitchFamily="18" charset="0"/>
              </a:rPr>
              <a:t>users</a:t>
            </a:r>
            <a:r>
              <a:rPr lang="de-AT" b="0" dirty="0" smtClean="0">
                <a:latin typeface="Times New Roman" pitchFamily="18" charset="0"/>
              </a:rPr>
              <a:t>?) </a:t>
            </a:r>
          </a:p>
          <a:p>
            <a:pPr marL="0" indent="0">
              <a:buFont typeface="Times New Roman" pitchFamily="16" charset="0"/>
              <a:buNone/>
              <a:defRPr/>
            </a:pPr>
            <a:endParaRPr lang="de-AT" b="0" dirty="0" smtClean="0"/>
          </a:p>
          <a:p>
            <a:r>
              <a:rPr lang="de-AT" b="0" dirty="0" smtClean="0">
                <a:latin typeface="Times New Roman" pitchFamily="18" charset="0"/>
              </a:rPr>
              <a:t>Sends </a:t>
            </a:r>
            <a:r>
              <a:rPr lang="de-AT" b="0" dirty="0" err="1" smtClean="0">
                <a:latin typeface="Times New Roman" pitchFamily="18" charset="0"/>
              </a:rPr>
              <a:t>selection</a:t>
            </a:r>
            <a:r>
              <a:rPr lang="de-AT" b="0" dirty="0" smtClean="0">
                <a:latin typeface="Times New Roman" pitchFamily="18" charset="0"/>
              </a:rPr>
              <a:t> </a:t>
            </a:r>
            <a:r>
              <a:rPr lang="de-AT" b="0" dirty="0" err="1" smtClean="0">
                <a:latin typeface="Times New Roman" pitchFamily="18" charset="0"/>
              </a:rPr>
              <a:t>string</a:t>
            </a:r>
            <a:r>
              <a:rPr lang="de-AT" b="0" dirty="0" smtClean="0">
                <a:latin typeface="Times New Roman" pitchFamily="18" charset="0"/>
              </a:rPr>
              <a:t> </a:t>
            </a:r>
            <a:r>
              <a:rPr lang="de-AT" b="0" dirty="0" err="1" smtClean="0">
                <a:latin typeface="Times New Roman" pitchFamily="18" charset="0"/>
              </a:rPr>
              <a:t>to</a:t>
            </a:r>
            <a:r>
              <a:rPr lang="de-AT" b="0" dirty="0" smtClean="0">
                <a:latin typeface="Times New Roman" pitchFamily="18" charset="0"/>
              </a:rPr>
              <a:t> all </a:t>
            </a:r>
            <a:r>
              <a:rPr lang="de-AT" b="0" dirty="0" err="1" smtClean="0">
                <a:latin typeface="Times New Roman" pitchFamily="18" charset="0"/>
              </a:rPr>
              <a:t>accessible</a:t>
            </a:r>
            <a:r>
              <a:rPr lang="de-AT" b="0" dirty="0" smtClean="0">
                <a:latin typeface="Times New Roman" pitchFamily="18" charset="0"/>
              </a:rPr>
              <a:t> </a:t>
            </a:r>
            <a:r>
              <a:rPr lang="de-AT" b="0" dirty="0" err="1" smtClean="0">
                <a:latin typeface="Times New Roman" pitchFamily="18" charset="0"/>
              </a:rPr>
              <a:t>applications</a:t>
            </a:r>
            <a:r>
              <a:rPr lang="de-AT" b="0" dirty="0" smtClean="0">
                <a:latin typeface="Times New Roman" pitchFamily="18" charset="0"/>
              </a:rPr>
              <a:t> </a:t>
            </a:r>
          </a:p>
          <a:p>
            <a:r>
              <a:rPr lang="de-AT" b="0" dirty="0" smtClean="0">
                <a:latin typeface="Times New Roman" pitchFamily="18" charset="0"/>
              </a:rPr>
              <a:t>(in </a:t>
            </a:r>
            <a:r>
              <a:rPr lang="de-AT" b="0" dirty="0" err="1" smtClean="0">
                <a:latin typeface="Times New Roman" pitchFamily="18" charset="0"/>
              </a:rPr>
              <a:t>this</a:t>
            </a:r>
            <a:r>
              <a:rPr lang="de-AT" b="0" dirty="0" smtClean="0">
                <a:latin typeface="Times New Roman" pitchFamily="18" charset="0"/>
              </a:rPr>
              <a:t> </a:t>
            </a:r>
            <a:r>
              <a:rPr lang="de-AT" b="0" dirty="0" err="1" smtClean="0">
                <a:latin typeface="Times New Roman" pitchFamily="18" charset="0"/>
              </a:rPr>
              <a:t>case</a:t>
            </a:r>
            <a:r>
              <a:rPr lang="de-AT" b="0" dirty="0" smtClean="0">
                <a:latin typeface="Times New Roman" pitchFamily="18" charset="0"/>
              </a:rPr>
              <a:t> </a:t>
            </a:r>
            <a:r>
              <a:rPr lang="de-AT" b="0" dirty="0" err="1" smtClean="0">
                <a:latin typeface="Times New Roman" pitchFamily="18" charset="0"/>
              </a:rPr>
              <a:t>app</a:t>
            </a:r>
            <a:r>
              <a:rPr lang="de-AT" b="0" dirty="0" smtClean="0">
                <a:latin typeface="Times New Roman" pitchFamily="18" charset="0"/>
              </a:rPr>
              <a:t> 3) </a:t>
            </a:r>
          </a:p>
          <a:p>
            <a:r>
              <a:rPr lang="de-AT" b="0" dirty="0" err="1" smtClean="0">
                <a:latin typeface="Times New Roman" pitchFamily="18" charset="0"/>
              </a:rPr>
              <a:t>Application</a:t>
            </a:r>
            <a:r>
              <a:rPr lang="de-AT" b="0" dirty="0" smtClean="0">
                <a:latin typeface="Times New Roman" pitchFamily="18" charset="0"/>
              </a:rPr>
              <a:t> </a:t>
            </a:r>
            <a:r>
              <a:rPr lang="de-AT" b="0" dirty="0" err="1" smtClean="0">
                <a:latin typeface="Times New Roman" pitchFamily="18" charset="0"/>
              </a:rPr>
              <a:t>responds</a:t>
            </a:r>
            <a:r>
              <a:rPr lang="de-AT" b="0" dirty="0" smtClean="0">
                <a:latin typeface="Times New Roman" pitchFamily="18" charset="0"/>
              </a:rPr>
              <a:t> </a:t>
            </a:r>
            <a:r>
              <a:rPr lang="de-AT" b="0" dirty="0" err="1" smtClean="0">
                <a:latin typeface="Times New Roman" pitchFamily="18" charset="0"/>
              </a:rPr>
              <a:t>with</a:t>
            </a:r>
            <a:r>
              <a:rPr lang="de-AT" b="0" dirty="0" smtClean="0">
                <a:latin typeface="Times New Roman" pitchFamily="18" charset="0"/>
              </a:rPr>
              <a:t> </a:t>
            </a:r>
            <a:r>
              <a:rPr lang="de-AT" b="0" dirty="0" err="1" smtClean="0">
                <a:latin typeface="Times New Roman" pitchFamily="18" charset="0"/>
              </a:rPr>
              <a:t>bounding</a:t>
            </a:r>
            <a:r>
              <a:rPr lang="de-AT" b="0" dirty="0" smtClean="0">
                <a:latin typeface="Times New Roman" pitchFamily="18" charset="0"/>
              </a:rPr>
              <a:t> </a:t>
            </a:r>
            <a:r>
              <a:rPr lang="de-AT" b="0" dirty="0" err="1" smtClean="0">
                <a:latin typeface="Times New Roman" pitchFamily="18" charset="0"/>
              </a:rPr>
              <a:t>rectangles</a:t>
            </a:r>
            <a:endParaRPr lang="de-AT" b="0" dirty="0" smtClean="0">
              <a:latin typeface="Times New Roman" pitchFamily="18" charset="0"/>
            </a:endParaRPr>
          </a:p>
          <a:p>
            <a:endParaRPr lang="de-AT" b="0" dirty="0" smtClean="0">
              <a:latin typeface="Times New Roman" pitchFamily="18" charset="0"/>
            </a:endParaRPr>
          </a:p>
          <a:p>
            <a:r>
              <a:rPr lang="de-AT" b="0" dirty="0" err="1" smtClean="0">
                <a:latin typeface="Times New Roman" pitchFamily="18" charset="0"/>
              </a:rPr>
              <a:t>Bounding</a:t>
            </a:r>
            <a:r>
              <a:rPr lang="de-AT" b="0" dirty="0" smtClean="0">
                <a:latin typeface="Times New Roman" pitchFamily="18" charset="0"/>
              </a:rPr>
              <a:t> </a:t>
            </a:r>
            <a:r>
              <a:rPr lang="de-AT" b="0" dirty="0" err="1" smtClean="0">
                <a:latin typeface="Times New Roman" pitchFamily="18" charset="0"/>
              </a:rPr>
              <a:t>rectangles</a:t>
            </a:r>
            <a:r>
              <a:rPr lang="de-AT" b="0" dirty="0" smtClean="0">
                <a:latin typeface="Times New Roman" pitchFamily="18" charset="0"/>
              </a:rPr>
              <a:t> </a:t>
            </a:r>
            <a:r>
              <a:rPr lang="de-AT" b="0" dirty="0" err="1" smtClean="0">
                <a:latin typeface="Times New Roman" pitchFamily="18" charset="0"/>
              </a:rPr>
              <a:t>and</a:t>
            </a:r>
            <a:r>
              <a:rPr lang="de-AT" b="0" dirty="0" smtClean="0">
                <a:latin typeface="Times New Roman" pitchFamily="18" charset="0"/>
              </a:rPr>
              <a:t> </a:t>
            </a:r>
            <a:r>
              <a:rPr lang="de-AT" b="0" dirty="0" err="1" smtClean="0">
                <a:latin typeface="Times New Roman" pitchFamily="18" charset="0"/>
              </a:rPr>
              <a:t>color</a:t>
            </a:r>
            <a:r>
              <a:rPr lang="de-AT" b="0" dirty="0" smtClean="0">
                <a:latin typeface="Times New Roman" pitchFamily="18" charset="0"/>
              </a:rPr>
              <a:t> </a:t>
            </a:r>
            <a:r>
              <a:rPr lang="de-AT" b="0" dirty="0" err="1" smtClean="0">
                <a:latin typeface="Times New Roman" pitchFamily="18" charset="0"/>
              </a:rPr>
              <a:t>associated</a:t>
            </a:r>
            <a:r>
              <a:rPr lang="de-AT" b="0" dirty="0" smtClean="0">
                <a:latin typeface="Times New Roman" pitchFamily="18" charset="0"/>
              </a:rPr>
              <a:t> </a:t>
            </a:r>
            <a:r>
              <a:rPr lang="de-AT" b="0" dirty="0" err="1" smtClean="0">
                <a:latin typeface="Times New Roman" pitchFamily="18" charset="0"/>
              </a:rPr>
              <a:t>with</a:t>
            </a:r>
            <a:r>
              <a:rPr lang="de-AT" b="0" dirty="0" smtClean="0">
                <a:latin typeface="Times New Roman" pitchFamily="18" charset="0"/>
              </a:rPr>
              <a:t> </a:t>
            </a:r>
            <a:r>
              <a:rPr lang="de-AT" b="0" dirty="0" err="1" smtClean="0">
                <a:latin typeface="Times New Roman" pitchFamily="18" charset="0"/>
              </a:rPr>
              <a:t>pointer</a:t>
            </a:r>
            <a:r>
              <a:rPr lang="de-AT" b="0" dirty="0" smtClean="0">
                <a:latin typeface="Times New Roman" pitchFamily="18" charset="0"/>
              </a:rPr>
              <a:t> </a:t>
            </a:r>
            <a:r>
              <a:rPr lang="de-AT" b="0" dirty="0" err="1" smtClean="0">
                <a:latin typeface="Times New Roman" pitchFamily="18" charset="0"/>
              </a:rPr>
              <a:t>is</a:t>
            </a:r>
            <a:r>
              <a:rPr lang="de-AT" b="0" dirty="0" smtClean="0">
                <a:latin typeface="Times New Roman" pitchFamily="18" charset="0"/>
              </a:rPr>
              <a:t> </a:t>
            </a:r>
            <a:r>
              <a:rPr lang="de-AT" b="0" dirty="0" err="1" smtClean="0">
                <a:latin typeface="Times New Roman" pitchFamily="18" charset="0"/>
              </a:rPr>
              <a:t>sent</a:t>
            </a:r>
            <a:r>
              <a:rPr lang="de-AT" b="0" dirty="0" smtClean="0">
                <a:latin typeface="Times New Roman" pitchFamily="18" charset="0"/>
              </a:rPr>
              <a:t> </a:t>
            </a:r>
            <a:r>
              <a:rPr lang="de-AT" b="0" dirty="0" err="1" smtClean="0">
                <a:latin typeface="Times New Roman" pitchFamily="18" charset="0"/>
              </a:rPr>
              <a:t>to</a:t>
            </a:r>
            <a:r>
              <a:rPr lang="de-AT" b="0" dirty="0" smtClean="0">
                <a:latin typeface="Times New Roman" pitchFamily="18" charset="0"/>
              </a:rPr>
              <a:t> </a:t>
            </a:r>
            <a:r>
              <a:rPr lang="de-AT" b="0" dirty="0" err="1" smtClean="0">
                <a:latin typeface="Times New Roman" pitchFamily="18" charset="0"/>
              </a:rPr>
              <a:t>rendering</a:t>
            </a:r>
            <a:r>
              <a:rPr lang="de-AT" b="0" dirty="0" smtClean="0">
                <a:latin typeface="Times New Roman" pitchFamily="18" charset="0"/>
              </a:rPr>
              <a:t> </a:t>
            </a:r>
            <a:r>
              <a:rPr lang="de-AT" b="0" dirty="0" err="1" smtClean="0">
                <a:latin typeface="Times New Roman" pitchFamily="18" charset="0"/>
              </a:rPr>
              <a:t>plugin</a:t>
            </a:r>
            <a:r>
              <a:rPr lang="de-AT" b="0" dirty="0" smtClean="0">
                <a:latin typeface="Times New Roman" pitchFamily="18" charset="0"/>
              </a:rPr>
              <a:t> </a:t>
            </a:r>
          </a:p>
          <a:p>
            <a:endParaRPr lang="de-AT" b="0" dirty="0" smtClean="0">
              <a:latin typeface="Times New Roman" pitchFamily="18" charset="0"/>
            </a:endParaRPr>
          </a:p>
          <a:p>
            <a:r>
              <a:rPr lang="de-AT" b="0" dirty="0" err="1" smtClean="0">
                <a:latin typeface="Times New Roman" pitchFamily="18" charset="0"/>
              </a:rPr>
              <a:t>Plugin</a:t>
            </a:r>
            <a:r>
              <a:rPr lang="de-AT" b="0" dirty="0" smtClean="0">
                <a:latin typeface="Times New Roman" pitchFamily="18" charset="0"/>
              </a:rPr>
              <a:t> </a:t>
            </a:r>
            <a:r>
              <a:rPr lang="de-AT" b="0" dirty="0" err="1" smtClean="0">
                <a:latin typeface="Times New Roman" pitchFamily="18" charset="0"/>
              </a:rPr>
              <a:t>clears</a:t>
            </a:r>
            <a:r>
              <a:rPr lang="de-AT" b="0" dirty="0" smtClean="0">
                <a:latin typeface="Times New Roman" pitchFamily="18" charset="0"/>
              </a:rPr>
              <a:t> </a:t>
            </a:r>
            <a:r>
              <a:rPr lang="de-AT" b="0" dirty="0" err="1" smtClean="0">
                <a:latin typeface="Times New Roman" pitchFamily="18" charset="0"/>
              </a:rPr>
              <a:t>previous</a:t>
            </a:r>
            <a:r>
              <a:rPr lang="de-AT" b="0" dirty="0" smtClean="0">
                <a:latin typeface="Times New Roman" pitchFamily="18" charset="0"/>
              </a:rPr>
              <a:t> </a:t>
            </a:r>
            <a:r>
              <a:rPr lang="de-AT" b="0" dirty="0" err="1" smtClean="0">
                <a:latin typeface="Times New Roman" pitchFamily="18" charset="0"/>
              </a:rPr>
              <a:t>set</a:t>
            </a:r>
            <a:r>
              <a:rPr lang="de-AT" b="0" dirty="0" smtClean="0">
                <a:latin typeface="Times New Roman" pitchFamily="18" charset="0"/>
              </a:rPr>
              <a:t> </a:t>
            </a:r>
            <a:r>
              <a:rPr lang="de-AT" b="0" dirty="0" err="1" smtClean="0">
                <a:latin typeface="Times New Roman" pitchFamily="18" charset="0"/>
              </a:rPr>
              <a:t>of</a:t>
            </a:r>
            <a:r>
              <a:rPr lang="de-AT" b="0" dirty="0" smtClean="0">
                <a:latin typeface="Times New Roman" pitchFamily="18" charset="0"/>
              </a:rPr>
              <a:t> links </a:t>
            </a:r>
            <a:r>
              <a:rPr lang="de-AT" b="0" dirty="0" err="1" smtClean="0">
                <a:latin typeface="Times New Roman" pitchFamily="18" charset="0"/>
              </a:rPr>
              <a:t>and</a:t>
            </a:r>
            <a:r>
              <a:rPr lang="de-AT" b="0" dirty="0" smtClean="0">
                <a:latin typeface="Times New Roman" pitchFamily="18" charset="0"/>
              </a:rPr>
              <a:t> </a:t>
            </a:r>
            <a:r>
              <a:rPr lang="de-AT" b="0" dirty="0" err="1" smtClean="0">
                <a:latin typeface="Times New Roman" pitchFamily="18" charset="0"/>
              </a:rPr>
              <a:t>renders</a:t>
            </a:r>
            <a:r>
              <a:rPr lang="de-AT" b="0" dirty="0" smtClean="0">
                <a:latin typeface="Times New Roman" pitchFamily="18" charset="0"/>
              </a:rPr>
              <a:t> </a:t>
            </a:r>
            <a:r>
              <a:rPr lang="de-AT" b="0" dirty="0" err="1" smtClean="0">
                <a:latin typeface="Times New Roman" pitchFamily="18" charset="0"/>
              </a:rPr>
              <a:t>new</a:t>
            </a:r>
            <a:r>
              <a:rPr lang="de-AT" b="0" dirty="0" smtClean="0">
                <a:latin typeface="Times New Roman" pitchFamily="18" charset="0"/>
              </a:rPr>
              <a:t> </a:t>
            </a:r>
            <a:r>
              <a:rPr lang="de-AT" b="0" dirty="0" err="1" smtClean="0">
                <a:latin typeface="Times New Roman" pitchFamily="18" charset="0"/>
              </a:rPr>
              <a:t>one</a:t>
            </a:r>
            <a:endParaRPr lang="de-AT" b="0" dirty="0" smtClean="0">
              <a:latin typeface="Times New Roman" pitchFamily="18" charset="0"/>
            </a:endParaRPr>
          </a:p>
          <a:p>
            <a:r>
              <a:rPr lang="de-AT" b="0" dirty="0" smtClean="0">
                <a:latin typeface="Times New Roman" pitchFamily="18" charset="0"/>
              </a:rPr>
              <a:t>String </a:t>
            </a:r>
            <a:r>
              <a:rPr lang="de-AT" b="0" dirty="0" err="1" smtClean="0">
                <a:latin typeface="Times New Roman" pitchFamily="18" charset="0"/>
              </a:rPr>
              <a:t>based</a:t>
            </a:r>
            <a:r>
              <a:rPr lang="de-AT" b="0" dirty="0" smtClean="0">
                <a:latin typeface="Times New Roman" pitchFamily="18" charset="0"/>
              </a:rPr>
              <a:t> - OCR </a:t>
            </a:r>
            <a:r>
              <a:rPr lang="de-AT" b="0" dirty="0" err="1" smtClean="0">
                <a:latin typeface="Times New Roman" pitchFamily="18" charset="0"/>
              </a:rPr>
              <a:t>possible</a:t>
            </a:r>
            <a:r>
              <a:rPr lang="de-AT" b="0" dirty="0" smtClean="0">
                <a:latin typeface="Times New Roman" pitchFamily="18" charset="0"/>
              </a:rPr>
              <a:t> </a:t>
            </a:r>
            <a:r>
              <a:rPr lang="de-AT" b="0" dirty="0" err="1" smtClean="0">
                <a:latin typeface="Times New Roman" pitchFamily="18" charset="0"/>
              </a:rPr>
              <a:t>as</a:t>
            </a:r>
            <a:r>
              <a:rPr lang="de-AT" b="0" dirty="0" smtClean="0">
                <a:latin typeface="Times New Roman" pitchFamily="18" charset="0"/>
              </a:rPr>
              <a:t> </a:t>
            </a:r>
            <a:r>
              <a:rPr lang="de-AT" b="0" dirty="0" err="1" smtClean="0">
                <a:latin typeface="Times New Roman" pitchFamily="18" charset="0"/>
              </a:rPr>
              <a:t>well</a:t>
            </a:r>
            <a:endParaRPr lang="de-AT" b="0" dirty="0" smtClean="0">
              <a:latin typeface="Times New Roman" pitchFamily="18" charset="0"/>
            </a:endParaRPr>
          </a:p>
          <a:p>
            <a:r>
              <a:rPr lang="de-AT" b="0" dirty="0" err="1" smtClean="0">
                <a:latin typeface="Times New Roman" pitchFamily="18" charset="0"/>
              </a:rPr>
              <a:t>If</a:t>
            </a:r>
            <a:r>
              <a:rPr lang="de-AT" b="0" dirty="0" smtClean="0">
                <a:latin typeface="Times New Roman" pitchFamily="18" charset="0"/>
              </a:rPr>
              <a:t> </a:t>
            </a:r>
            <a:r>
              <a:rPr lang="de-AT" b="0" dirty="0" err="1" smtClean="0">
                <a:latin typeface="Times New Roman" pitchFamily="18" charset="0"/>
              </a:rPr>
              <a:t>one</a:t>
            </a:r>
            <a:r>
              <a:rPr lang="de-AT" b="0" dirty="0" smtClean="0">
                <a:latin typeface="Times New Roman" pitchFamily="18" charset="0"/>
              </a:rPr>
              <a:t> </a:t>
            </a:r>
            <a:r>
              <a:rPr lang="de-AT" b="0" dirty="0" err="1" smtClean="0">
                <a:latin typeface="Times New Roman" pitchFamily="18" charset="0"/>
              </a:rPr>
              <a:t>of</a:t>
            </a:r>
            <a:r>
              <a:rPr lang="de-AT" b="0" dirty="0" smtClean="0">
                <a:latin typeface="Times New Roman" pitchFamily="18" charset="0"/>
              </a:rPr>
              <a:t> </a:t>
            </a:r>
            <a:r>
              <a:rPr lang="de-AT" b="0" dirty="0" err="1" smtClean="0">
                <a:latin typeface="Times New Roman" pitchFamily="18" charset="0"/>
              </a:rPr>
              <a:t>application</a:t>
            </a:r>
            <a:r>
              <a:rPr lang="de-AT" b="0" dirty="0" smtClean="0">
                <a:latin typeface="Times New Roman" pitchFamily="18" charset="0"/>
              </a:rPr>
              <a:t> </a:t>
            </a:r>
            <a:r>
              <a:rPr lang="de-AT" b="0" dirty="0" err="1" smtClean="0">
                <a:latin typeface="Times New Roman" pitchFamily="18" charset="0"/>
              </a:rPr>
              <a:t>reports</a:t>
            </a:r>
            <a:r>
              <a:rPr lang="de-AT" b="0" dirty="0" smtClean="0">
                <a:latin typeface="Times New Roman" pitchFamily="18" charset="0"/>
              </a:rPr>
              <a:t> </a:t>
            </a:r>
            <a:r>
              <a:rPr lang="de-AT" b="0" dirty="0" err="1" smtClean="0">
                <a:latin typeface="Times New Roman" pitchFamily="18" charset="0"/>
              </a:rPr>
              <a:t>window</a:t>
            </a:r>
            <a:r>
              <a:rPr lang="de-AT" b="0" dirty="0" smtClean="0">
                <a:latin typeface="Times New Roman" pitchFamily="18" charset="0"/>
              </a:rPr>
              <a:t> </a:t>
            </a:r>
            <a:r>
              <a:rPr lang="de-AT" b="0" dirty="0" err="1" smtClean="0">
                <a:latin typeface="Times New Roman" pitchFamily="18" charset="0"/>
              </a:rPr>
              <a:t>change</a:t>
            </a:r>
            <a:r>
              <a:rPr lang="de-AT" b="0" dirty="0" smtClean="0">
                <a:latin typeface="Times New Roman" pitchFamily="18" charset="0"/>
              </a:rPr>
              <a:t> (e.g. A </a:t>
            </a:r>
            <a:r>
              <a:rPr lang="de-AT" b="0" dirty="0" err="1" smtClean="0">
                <a:latin typeface="Times New Roman" pitchFamily="18" charset="0"/>
              </a:rPr>
              <a:t>user</a:t>
            </a:r>
            <a:r>
              <a:rPr lang="de-AT" b="0" dirty="0" smtClean="0">
                <a:latin typeface="Times New Roman" pitchFamily="18" charset="0"/>
              </a:rPr>
              <a:t> </a:t>
            </a:r>
            <a:r>
              <a:rPr lang="de-AT" b="0" dirty="0" err="1" smtClean="0">
                <a:latin typeface="Times New Roman" pitchFamily="18" charset="0"/>
              </a:rPr>
              <a:t>has</a:t>
            </a:r>
            <a:r>
              <a:rPr lang="de-AT" b="0" dirty="0" smtClean="0">
                <a:latin typeface="Times New Roman" pitchFamily="18" charset="0"/>
              </a:rPr>
              <a:t> </a:t>
            </a:r>
            <a:r>
              <a:rPr lang="de-AT" b="0" dirty="0" err="1" smtClean="0">
                <a:latin typeface="Times New Roman" pitchFamily="18" charset="0"/>
              </a:rPr>
              <a:t>scrolled</a:t>
            </a:r>
            <a:r>
              <a:rPr lang="de-AT" b="0" dirty="0" smtClean="0">
                <a:latin typeface="Times New Roman" pitchFamily="18" charset="0"/>
              </a:rPr>
              <a:t> a </a:t>
            </a:r>
            <a:r>
              <a:rPr lang="de-AT" b="0" dirty="0" err="1" smtClean="0">
                <a:latin typeface="Times New Roman" pitchFamily="18" charset="0"/>
              </a:rPr>
              <a:t>page</a:t>
            </a:r>
            <a:r>
              <a:rPr lang="de-AT" b="0" dirty="0" smtClean="0">
                <a:latin typeface="Times New Roman" pitchFamily="18" charset="0"/>
              </a:rPr>
              <a:t>) </a:t>
            </a:r>
          </a:p>
          <a:p>
            <a:r>
              <a:rPr lang="de-AT" b="0" dirty="0" smtClean="0">
                <a:latin typeface="Times New Roman" pitchFamily="18" charset="0"/>
                <a:sym typeface="Wingdings" pitchFamily="2" charset="2"/>
              </a:rPr>
              <a:t> All link </a:t>
            </a:r>
            <a:r>
              <a:rPr lang="de-AT" b="0" dirty="0" err="1" smtClean="0">
                <a:latin typeface="Times New Roman" pitchFamily="18" charset="0"/>
                <a:sym typeface="Wingdings" pitchFamily="2" charset="2"/>
              </a:rPr>
              <a:t>sets</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branching</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to</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this</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app</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need</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to</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be</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re-rendered</a:t>
            </a:r>
            <a:r>
              <a:rPr lang="de-AT" b="0" dirty="0" smtClean="0">
                <a:latin typeface="Times New Roman" pitchFamily="18" charset="0"/>
                <a:sym typeface="Wingdings" pitchFamily="2" charset="2"/>
              </a:rPr>
              <a:t> </a:t>
            </a:r>
            <a:endParaRPr lang="de-AT" b="0" dirty="0" smtClean="0">
              <a:latin typeface="Times New Roman" pitchFamily="18" charset="0"/>
            </a:endParaRPr>
          </a:p>
          <a:p>
            <a:endParaRPr lang="de-AT" b="0" dirty="0" smtClean="0">
              <a:latin typeface="Times New Roman" pitchFamily="18" charset="0"/>
            </a:endParaRPr>
          </a:p>
          <a:p>
            <a:endParaRPr lang="de-AT" b="0" dirty="0" smtClean="0">
              <a:latin typeface="Times New Roman" pitchFamily="18" charset="0"/>
            </a:endParaRPr>
          </a:p>
        </p:txBody>
      </p:sp>
      <p:sp>
        <p:nvSpPr>
          <p:cNvPr id="72708" name="Slide Number Placeholder 3"/>
          <p:cNvSpPr>
            <a:spLocks noGrp="1"/>
          </p:cNvSpPr>
          <p:nvPr>
            <p:ph type="sldNum" sz="quarter"/>
          </p:nvPr>
        </p:nvSpPr>
        <p:spPr>
          <a:noFill/>
        </p:spPr>
        <p:txBody>
          <a:bodyPr/>
          <a:lstStyle/>
          <a:p>
            <a:fld id="{9E85012A-BC37-4062-8B5D-5920370F6D6B}" type="slidenum">
              <a:rPr lang="en-GB" smtClean="0"/>
              <a:pPr/>
              <a:t>237</a:t>
            </a:fld>
            <a:endParaRPr lang="en-GB" smtClean="0"/>
          </a:p>
        </p:txBody>
      </p:sp>
    </p:spTree>
    <p:extLst>
      <p:ext uri="{BB962C8B-B14F-4D97-AF65-F5344CB8AC3E}">
        <p14:creationId xmlns:p14="http://schemas.microsoft.com/office/powerpoint/2010/main" val="210014850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xfrm>
            <a:off x="1141413" y="685800"/>
            <a:ext cx="4568825" cy="3427413"/>
          </a:xfrm>
          <a:ln/>
        </p:spPr>
      </p:sp>
      <p:sp>
        <p:nvSpPr>
          <p:cNvPr id="3" name="Notes Placeholder 2"/>
          <p:cNvSpPr>
            <a:spLocks noGrp="1"/>
          </p:cNvSpPr>
          <p:nvPr>
            <p:ph type="body" idx="1"/>
          </p:nvPr>
        </p:nvSpPr>
        <p:spPr/>
        <p:txBody>
          <a:bodyPr>
            <a:normAutofit/>
          </a:bodyPr>
          <a:lstStyle/>
          <a:p>
            <a:pPr>
              <a:buFont typeface="Times New Roman" pitchFamily="16" charset="0"/>
              <a:buNone/>
              <a:defRPr/>
            </a:pPr>
            <a:r>
              <a:rPr lang="de-AT" b="0" dirty="0" smtClean="0"/>
              <a:t>User left selects word in a browser and presses an embedded button to invoke linking</a:t>
            </a:r>
          </a:p>
          <a:p>
            <a:pPr>
              <a:buFont typeface="Times New Roman" pitchFamily="16" charset="0"/>
              <a:buNone/>
              <a:defRPr/>
            </a:pPr>
            <a:r>
              <a:rPr lang="de-AT" b="0" dirty="0" smtClean="0"/>
              <a:t>Links are rendered to all application windows containing instances of the selected string </a:t>
            </a:r>
          </a:p>
          <a:p>
            <a:pPr>
              <a:buFont typeface="Times New Roman" pitchFamily="16" charset="0"/>
              <a:buNone/>
              <a:defRPr/>
            </a:pPr>
            <a:r>
              <a:rPr lang="de-AT" b="0" dirty="0" smtClean="0"/>
              <a:t>Multiple sets of links are color-coded like their pointers </a:t>
            </a:r>
          </a:p>
          <a:p>
            <a:pPr>
              <a:buFont typeface="Times New Roman" pitchFamily="16" charset="0"/>
              <a:buNone/>
              <a:defRPr/>
            </a:pPr>
            <a:endParaRPr lang="de-AT" b="0" dirty="0" smtClean="0"/>
          </a:p>
          <a:p>
            <a:pPr>
              <a:buFont typeface="Times New Roman" pitchFamily="16" charset="0"/>
              <a:buNone/>
              <a:defRPr/>
            </a:pPr>
            <a:r>
              <a:rPr lang="de-AT" b="0" dirty="0" smtClean="0"/>
              <a:t>In this example: two different application examples: </a:t>
            </a:r>
          </a:p>
          <a:p>
            <a:pPr marL="228600" indent="-228600">
              <a:buFont typeface="Times New Roman" pitchFamily="16" charset="0"/>
              <a:buAutoNum type="arabicPeriod"/>
              <a:defRPr/>
            </a:pPr>
            <a:r>
              <a:rPr lang="de-AT" b="0" dirty="0" smtClean="0"/>
              <a:t>Firefox extended by simple add-on (searches occurrences in text and image tags) </a:t>
            </a:r>
          </a:p>
          <a:p>
            <a:pPr marL="228600" indent="-228600">
              <a:buFont typeface="Times New Roman" pitchFamily="16" charset="0"/>
              <a:buAutoNum type="arabicPeriod"/>
              <a:defRPr/>
            </a:pPr>
            <a:r>
              <a:rPr lang="de-AT" b="0" dirty="0" smtClean="0"/>
              <a:t>Google maps mash-up using Google maps API to search for geographic locations and to map these locations to screen positions </a:t>
            </a:r>
          </a:p>
        </p:txBody>
      </p:sp>
      <p:sp>
        <p:nvSpPr>
          <p:cNvPr id="79876" name="Slide Number Placeholder 3"/>
          <p:cNvSpPr>
            <a:spLocks noGrp="1"/>
          </p:cNvSpPr>
          <p:nvPr>
            <p:ph type="sldNum" sz="quarter"/>
          </p:nvPr>
        </p:nvSpPr>
        <p:spPr>
          <a:noFill/>
        </p:spPr>
        <p:txBody>
          <a:bodyPr/>
          <a:lstStyle/>
          <a:p>
            <a:fld id="{0357879A-F9D8-405D-A632-073D74CB6D53}" type="slidenum">
              <a:rPr lang="en-GB" smtClean="0"/>
              <a:pPr/>
              <a:t>238</a:t>
            </a:fld>
            <a:endParaRPr lang="en-GB" smtClean="0"/>
          </a:p>
        </p:txBody>
      </p:sp>
    </p:spTree>
    <p:extLst>
      <p:ext uri="{BB962C8B-B14F-4D97-AF65-F5344CB8AC3E}">
        <p14:creationId xmlns:p14="http://schemas.microsoft.com/office/powerpoint/2010/main" val="127501721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xfrm>
            <a:off x="1141413" y="685800"/>
            <a:ext cx="4568825" cy="3427413"/>
          </a:xfrm>
          <a:ln/>
        </p:spPr>
      </p:sp>
      <p:sp>
        <p:nvSpPr>
          <p:cNvPr id="80899" name="Notes Placeholder 2"/>
          <p:cNvSpPr>
            <a:spLocks noGrp="1"/>
          </p:cNvSpPr>
          <p:nvPr>
            <p:ph type="body" idx="1"/>
          </p:nvPr>
        </p:nvSpPr>
        <p:spPr>
          <a:noFill/>
          <a:ln/>
        </p:spPr>
        <p:txBody>
          <a:bodyPr/>
          <a:lstStyle/>
          <a:p>
            <a:r>
              <a:rPr lang="de-AT" b="0" dirty="0" err="1" smtClean="0">
                <a:latin typeface="Times New Roman" pitchFamily="18" charset="0"/>
              </a:rPr>
              <a:t>Example</a:t>
            </a:r>
            <a:r>
              <a:rPr lang="de-AT" b="0" dirty="0" smtClean="0">
                <a:latin typeface="Times New Roman" pitchFamily="18" charset="0"/>
              </a:rPr>
              <a:t>: </a:t>
            </a:r>
          </a:p>
          <a:p>
            <a:r>
              <a:rPr lang="de-AT" b="0" dirty="0" err="1" smtClean="0">
                <a:latin typeface="Times New Roman" pitchFamily="18" charset="0"/>
              </a:rPr>
              <a:t>Shared</a:t>
            </a:r>
            <a:r>
              <a:rPr lang="de-AT" b="0" dirty="0" smtClean="0">
                <a:latin typeface="Times New Roman" pitchFamily="18" charset="0"/>
              </a:rPr>
              <a:t> </a:t>
            </a:r>
            <a:r>
              <a:rPr lang="de-AT" b="0" dirty="0" err="1" smtClean="0">
                <a:latin typeface="Times New Roman" pitchFamily="18" charset="0"/>
              </a:rPr>
              <a:t>overview</a:t>
            </a:r>
            <a:r>
              <a:rPr lang="de-AT" b="0" dirty="0" smtClean="0">
                <a:latin typeface="Times New Roman" pitchFamily="18" charset="0"/>
              </a:rPr>
              <a:t> </a:t>
            </a:r>
            <a:r>
              <a:rPr lang="de-AT" b="0" dirty="0" err="1" smtClean="0">
                <a:latin typeface="Times New Roman" pitchFamily="18" charset="0"/>
              </a:rPr>
              <a:t>map</a:t>
            </a:r>
            <a:r>
              <a:rPr lang="de-AT" b="0" dirty="0" smtClean="0">
                <a:latin typeface="Times New Roman" pitchFamily="18" charset="0"/>
              </a:rPr>
              <a:t>, </a:t>
            </a:r>
            <a:r>
              <a:rPr lang="de-AT" b="0" dirty="0" err="1" smtClean="0">
                <a:latin typeface="Times New Roman" pitchFamily="18" charset="0"/>
              </a:rPr>
              <a:t>very</a:t>
            </a:r>
            <a:r>
              <a:rPr lang="de-AT" b="0" dirty="0" smtClean="0">
                <a:latin typeface="Times New Roman" pitchFamily="18" charset="0"/>
              </a:rPr>
              <a:t> </a:t>
            </a:r>
            <a:r>
              <a:rPr lang="de-AT" b="0" dirty="0" err="1" smtClean="0">
                <a:latin typeface="Times New Roman" pitchFamily="18" charset="0"/>
              </a:rPr>
              <a:t>coarse</a:t>
            </a:r>
            <a:endParaRPr lang="de-AT" b="0" dirty="0" smtClean="0">
              <a:latin typeface="Times New Roman" pitchFamily="18" charset="0"/>
            </a:endParaRPr>
          </a:p>
          <a:p>
            <a:r>
              <a:rPr lang="de-AT" b="0" dirty="0" err="1" smtClean="0">
                <a:latin typeface="Times New Roman" pitchFamily="18" charset="0"/>
                <a:sym typeface="Wingdings" pitchFamily="2" charset="2"/>
              </a:rPr>
              <a:t>Seeing</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how</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selections</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relate</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to</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each</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other</a:t>
            </a:r>
            <a:r>
              <a:rPr lang="de-AT" b="0" dirty="0" smtClean="0">
                <a:latin typeface="Times New Roman" pitchFamily="18" charset="0"/>
                <a:sym typeface="Wingdings" pitchFamily="2" charset="2"/>
              </a:rPr>
              <a:t> on </a:t>
            </a:r>
            <a:r>
              <a:rPr lang="de-AT" b="0" dirty="0" err="1" smtClean="0">
                <a:latin typeface="Times New Roman" pitchFamily="18" charset="0"/>
                <a:sym typeface="Wingdings" pitchFamily="2" charset="2"/>
              </a:rPr>
              <a:t>the</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overview</a:t>
            </a:r>
            <a:endParaRPr lang="de-AT" b="0" dirty="0" smtClean="0">
              <a:latin typeface="Times New Roman" pitchFamily="18" charset="0"/>
              <a:sym typeface="Wingdings" pitchFamily="2" charset="2"/>
            </a:endParaRPr>
          </a:p>
          <a:p>
            <a:r>
              <a:rPr lang="de-AT" b="0" dirty="0" smtClean="0">
                <a:latin typeface="Times New Roman" pitchFamily="18" charset="0"/>
                <a:sym typeface="Wingdings" pitchFamily="2" charset="2"/>
              </a:rPr>
              <a:t>Not </a:t>
            </a:r>
            <a:r>
              <a:rPr lang="de-AT" b="0" dirty="0" err="1" smtClean="0">
                <a:latin typeface="Times New Roman" pitchFamily="18" charset="0"/>
                <a:sym typeface="Wingdings" pitchFamily="2" charset="2"/>
              </a:rPr>
              <a:t>required</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to</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change</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representation</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to</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search</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for</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occurrences</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where</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is</a:t>
            </a:r>
            <a:r>
              <a:rPr lang="de-AT" b="0" dirty="0" smtClean="0">
                <a:latin typeface="Times New Roman" pitchFamily="18" charset="0"/>
                <a:sym typeface="Wingdings" pitchFamily="2" charset="2"/>
              </a:rPr>
              <a:t> D-</a:t>
            </a:r>
            <a:r>
              <a:rPr lang="de-AT" b="0" dirty="0" err="1" smtClean="0">
                <a:latin typeface="Times New Roman" pitchFamily="18" charset="0"/>
                <a:sym typeface="Wingdings" pitchFamily="2" charset="2"/>
              </a:rPr>
              <a:t>Clucuronate</a:t>
            </a:r>
            <a:r>
              <a:rPr lang="de-AT" b="0" dirty="0" smtClean="0">
                <a:latin typeface="Times New Roman" pitchFamily="18" charset="0"/>
                <a:sym typeface="Wingdings" pitchFamily="2" charset="2"/>
              </a:rPr>
              <a:t>?  just </a:t>
            </a:r>
            <a:r>
              <a:rPr lang="de-AT" b="0" dirty="0" err="1" smtClean="0">
                <a:latin typeface="Times New Roman" pitchFamily="18" charset="0"/>
                <a:sym typeface="Wingdings" pitchFamily="2" charset="2"/>
              </a:rPr>
              <a:t>select</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it</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for</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linking</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no</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need</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to</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search</a:t>
            </a:r>
            <a:r>
              <a:rPr lang="de-AT" b="0" dirty="0" smtClean="0">
                <a:latin typeface="Times New Roman" pitchFamily="18" charset="0"/>
                <a:sym typeface="Wingdings" pitchFamily="2" charset="2"/>
              </a:rPr>
              <a:t> in KEGG </a:t>
            </a:r>
            <a:r>
              <a:rPr lang="de-AT" b="0" dirty="0" err="1" smtClean="0">
                <a:latin typeface="Times New Roman" pitchFamily="18" charset="0"/>
                <a:sym typeface="Wingdings" pitchFamily="2" charset="2"/>
              </a:rPr>
              <a:t>table</a:t>
            </a:r>
            <a:r>
              <a:rPr lang="de-AT" b="0" dirty="0" smtClean="0">
                <a:latin typeface="Times New Roman" pitchFamily="18" charset="0"/>
                <a:sym typeface="Wingdings" pitchFamily="2" charset="2"/>
              </a:rPr>
              <a:t>) </a:t>
            </a:r>
          </a:p>
          <a:p>
            <a:endParaRPr lang="de-AT" b="0" dirty="0" smtClean="0">
              <a:latin typeface="Times New Roman" pitchFamily="18" charset="0"/>
              <a:sym typeface="Wingdings" pitchFamily="2" charset="2"/>
            </a:endParaRPr>
          </a:p>
          <a:p>
            <a:r>
              <a:rPr lang="de-AT" b="0" dirty="0" smtClean="0">
                <a:latin typeface="Times New Roman" pitchFamily="18" charset="0"/>
              </a:rPr>
              <a:t>Problem: </a:t>
            </a:r>
          </a:p>
          <a:p>
            <a:r>
              <a:rPr lang="de-AT" b="0" dirty="0" err="1" smtClean="0">
                <a:latin typeface="Times New Roman" pitchFamily="18" charset="0"/>
              </a:rPr>
              <a:t>When</a:t>
            </a:r>
            <a:r>
              <a:rPr lang="de-AT" b="0" dirty="0" smtClean="0">
                <a:latin typeface="Times New Roman" pitchFamily="18" charset="0"/>
              </a:rPr>
              <a:t> </a:t>
            </a:r>
            <a:r>
              <a:rPr lang="de-AT" b="0" dirty="0" err="1" smtClean="0">
                <a:latin typeface="Times New Roman" pitchFamily="18" charset="0"/>
              </a:rPr>
              <a:t>other</a:t>
            </a:r>
            <a:r>
              <a:rPr lang="de-AT" b="0" dirty="0" smtClean="0">
                <a:latin typeface="Times New Roman" pitchFamily="18" charset="0"/>
              </a:rPr>
              <a:t> </a:t>
            </a:r>
            <a:r>
              <a:rPr lang="de-AT" b="0" dirty="0" err="1" smtClean="0">
                <a:latin typeface="Times New Roman" pitchFamily="18" charset="0"/>
              </a:rPr>
              <a:t>user</a:t>
            </a:r>
            <a:r>
              <a:rPr lang="de-AT" b="0" dirty="0" smtClean="0">
                <a:latin typeface="Times New Roman" pitchFamily="18" charset="0"/>
              </a:rPr>
              <a:t> </a:t>
            </a:r>
            <a:r>
              <a:rPr lang="de-AT" b="0" dirty="0" err="1" smtClean="0">
                <a:latin typeface="Times New Roman" pitchFamily="18" charset="0"/>
              </a:rPr>
              <a:t>makes</a:t>
            </a:r>
            <a:r>
              <a:rPr lang="de-AT" b="0" dirty="0" smtClean="0">
                <a:latin typeface="Times New Roman" pitchFamily="18" charset="0"/>
              </a:rPr>
              <a:t> a </a:t>
            </a:r>
            <a:r>
              <a:rPr lang="de-AT" b="0" dirty="0" err="1" smtClean="0">
                <a:latin typeface="Times New Roman" pitchFamily="18" charset="0"/>
              </a:rPr>
              <a:t>selection</a:t>
            </a:r>
            <a:r>
              <a:rPr lang="de-AT" b="0" dirty="0" smtClean="0">
                <a:latin typeface="Times New Roman" pitchFamily="18" charset="0"/>
              </a:rPr>
              <a:t>, link </a:t>
            </a:r>
            <a:r>
              <a:rPr lang="de-AT" b="0" dirty="0" err="1" smtClean="0">
                <a:latin typeface="Times New Roman" pitchFamily="18" charset="0"/>
              </a:rPr>
              <a:t>may</a:t>
            </a:r>
            <a:r>
              <a:rPr lang="de-AT" b="0" dirty="0" smtClean="0">
                <a:latin typeface="Times New Roman" pitchFamily="18" charset="0"/>
              </a:rPr>
              <a:t> </a:t>
            </a:r>
            <a:r>
              <a:rPr lang="de-AT" b="0" dirty="0" err="1" smtClean="0">
                <a:latin typeface="Times New Roman" pitchFamily="18" charset="0"/>
              </a:rPr>
              <a:t>unexpectedly</a:t>
            </a:r>
            <a:r>
              <a:rPr lang="de-AT" b="0" dirty="0" smtClean="0">
                <a:latin typeface="Times New Roman" pitchFamily="18" charset="0"/>
              </a:rPr>
              <a:t> </a:t>
            </a:r>
            <a:r>
              <a:rPr lang="de-AT" b="0" dirty="0" err="1" smtClean="0">
                <a:latin typeface="Times New Roman" pitchFamily="18" charset="0"/>
              </a:rPr>
              <a:t>intrude</a:t>
            </a:r>
            <a:r>
              <a:rPr lang="de-AT" b="0" dirty="0" smtClean="0">
                <a:latin typeface="Times New Roman" pitchFamily="18" charset="0"/>
              </a:rPr>
              <a:t> </a:t>
            </a:r>
            <a:r>
              <a:rPr lang="de-AT" b="0" dirty="0" err="1" smtClean="0">
                <a:latin typeface="Times New Roman" pitchFamily="18" charset="0"/>
              </a:rPr>
              <a:t>other</a:t>
            </a:r>
            <a:r>
              <a:rPr lang="de-AT" b="0" dirty="0" smtClean="0">
                <a:latin typeface="Times New Roman" pitchFamily="18" charset="0"/>
              </a:rPr>
              <a:t> </a:t>
            </a:r>
            <a:r>
              <a:rPr lang="de-AT" b="0" dirty="0" err="1" smtClean="0">
                <a:latin typeface="Times New Roman" pitchFamily="18" charset="0"/>
              </a:rPr>
              <a:t>user‘s</a:t>
            </a:r>
            <a:r>
              <a:rPr lang="de-AT" b="0" dirty="0" smtClean="0">
                <a:latin typeface="Times New Roman" pitchFamily="18" charset="0"/>
              </a:rPr>
              <a:t> </a:t>
            </a:r>
            <a:r>
              <a:rPr lang="de-AT" b="0" dirty="0" err="1" smtClean="0">
                <a:latin typeface="Times New Roman" pitchFamily="18" charset="0"/>
              </a:rPr>
              <a:t>current</a:t>
            </a:r>
            <a:r>
              <a:rPr lang="de-AT" b="0" dirty="0" smtClean="0">
                <a:latin typeface="Times New Roman" pitchFamily="18" charset="0"/>
              </a:rPr>
              <a:t> </a:t>
            </a:r>
            <a:r>
              <a:rPr lang="de-AT" b="0" dirty="0" err="1" smtClean="0">
                <a:latin typeface="Times New Roman" pitchFamily="18" charset="0"/>
              </a:rPr>
              <a:t>focus</a:t>
            </a:r>
            <a:r>
              <a:rPr lang="de-AT" b="0" dirty="0" smtClean="0">
                <a:latin typeface="Times New Roman" pitchFamily="18" charset="0"/>
              </a:rPr>
              <a:t> </a:t>
            </a:r>
            <a:r>
              <a:rPr lang="de-AT" b="0" dirty="0" err="1" smtClean="0">
                <a:latin typeface="Times New Roman" pitchFamily="18" charset="0"/>
              </a:rPr>
              <a:t>window</a:t>
            </a:r>
            <a:r>
              <a:rPr lang="de-AT" b="0" dirty="0" smtClean="0">
                <a:latin typeface="Times New Roman" pitchFamily="18" charset="0"/>
              </a:rPr>
              <a:t> </a:t>
            </a:r>
          </a:p>
          <a:p>
            <a:r>
              <a:rPr lang="de-AT" b="0" dirty="0" smtClean="0">
                <a:latin typeface="Times New Roman" pitchFamily="18" charset="0"/>
                <a:sym typeface="Wingdings" pitchFamily="2" charset="2"/>
              </a:rPr>
              <a:t> Users </a:t>
            </a:r>
            <a:r>
              <a:rPr lang="de-AT" b="0" dirty="0" err="1" smtClean="0">
                <a:latin typeface="Times New Roman" pitchFamily="18" charset="0"/>
                <a:sym typeface="Wingdings" pitchFamily="2" charset="2"/>
              </a:rPr>
              <a:t>can</a:t>
            </a:r>
            <a:r>
              <a:rPr lang="de-AT" b="0" dirty="0" smtClean="0">
                <a:latin typeface="Times New Roman" pitchFamily="18" charset="0"/>
                <a:sym typeface="Wingdings" pitchFamily="2" charset="2"/>
              </a:rPr>
              <a:t> lock </a:t>
            </a:r>
            <a:r>
              <a:rPr lang="de-AT" b="0" dirty="0" err="1" smtClean="0">
                <a:latin typeface="Times New Roman" pitchFamily="18" charset="0"/>
                <a:sym typeface="Wingdings" pitchFamily="2" charset="2"/>
              </a:rPr>
              <a:t>their</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windows</a:t>
            </a:r>
            <a:endParaRPr lang="de-AT" b="0" dirty="0" smtClean="0">
              <a:latin typeface="Times New Roman" pitchFamily="18" charset="0"/>
            </a:endParaRPr>
          </a:p>
          <a:p>
            <a:endParaRPr lang="de-AT" dirty="0" smtClean="0">
              <a:latin typeface="Times New Roman" pitchFamily="18" charset="0"/>
            </a:endParaRPr>
          </a:p>
        </p:txBody>
      </p:sp>
      <p:sp>
        <p:nvSpPr>
          <p:cNvPr id="80900" name="Slide Number Placeholder 3"/>
          <p:cNvSpPr>
            <a:spLocks noGrp="1"/>
          </p:cNvSpPr>
          <p:nvPr>
            <p:ph type="sldNum" sz="quarter"/>
          </p:nvPr>
        </p:nvSpPr>
        <p:spPr>
          <a:noFill/>
        </p:spPr>
        <p:txBody>
          <a:bodyPr/>
          <a:lstStyle/>
          <a:p>
            <a:fld id="{42E4459E-8406-4618-852A-DCE57661B269}" type="slidenum">
              <a:rPr lang="en-GB" smtClean="0"/>
              <a:pPr/>
              <a:t>239</a:t>
            </a:fld>
            <a:endParaRPr lang="en-GB" smtClean="0"/>
          </a:p>
        </p:txBody>
      </p:sp>
    </p:spTree>
    <p:extLst>
      <p:ext uri="{BB962C8B-B14F-4D97-AF65-F5344CB8AC3E}">
        <p14:creationId xmlns:p14="http://schemas.microsoft.com/office/powerpoint/2010/main" val="9123426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xfrm>
            <a:off x="1141413" y="685800"/>
            <a:ext cx="4568825" cy="3427413"/>
          </a:xfrm>
          <a:ln/>
        </p:spPr>
      </p:sp>
      <p:sp>
        <p:nvSpPr>
          <p:cNvPr id="81923" name="Notes Placeholder 2"/>
          <p:cNvSpPr>
            <a:spLocks noGrp="1"/>
          </p:cNvSpPr>
          <p:nvPr>
            <p:ph type="body" idx="1"/>
          </p:nvPr>
        </p:nvSpPr>
        <p:spPr>
          <a:noFill/>
          <a:ln/>
        </p:spPr>
        <p:txBody>
          <a:bodyPr/>
          <a:lstStyle/>
          <a:p>
            <a:r>
              <a:rPr lang="de-AT" b="0" dirty="0" smtClean="0">
                <a:latin typeface="Times New Roman" pitchFamily="18" charset="0"/>
              </a:rPr>
              <a:t>Just </a:t>
            </a:r>
            <a:r>
              <a:rPr lang="de-AT" b="0" dirty="0" err="1" smtClean="0">
                <a:latin typeface="Times New Roman" pitchFamily="18" charset="0"/>
              </a:rPr>
              <a:t>pressing</a:t>
            </a:r>
            <a:r>
              <a:rPr lang="de-AT" b="0" dirty="0" smtClean="0">
                <a:latin typeface="Times New Roman" pitchFamily="18" charset="0"/>
              </a:rPr>
              <a:t> a </a:t>
            </a:r>
            <a:r>
              <a:rPr lang="de-AT" b="0" dirty="0" err="1" smtClean="0">
                <a:latin typeface="Times New Roman" pitchFamily="18" charset="0"/>
              </a:rPr>
              <a:t>keyboard</a:t>
            </a:r>
            <a:r>
              <a:rPr lang="de-AT" b="0" dirty="0" smtClean="0">
                <a:latin typeface="Times New Roman" pitchFamily="18" charset="0"/>
              </a:rPr>
              <a:t> </a:t>
            </a:r>
            <a:r>
              <a:rPr lang="de-AT" b="0" dirty="0" err="1" smtClean="0">
                <a:latin typeface="Times New Roman" pitchFamily="18" charset="0"/>
              </a:rPr>
              <a:t>shortcut</a:t>
            </a:r>
            <a:r>
              <a:rPr lang="de-AT" b="0" dirty="0" smtClean="0">
                <a:latin typeface="Times New Roman" pitchFamily="18" charset="0"/>
              </a:rPr>
              <a:t> on </a:t>
            </a:r>
            <a:r>
              <a:rPr lang="de-AT" b="0" dirty="0" err="1" smtClean="0">
                <a:latin typeface="Times New Roman" pitchFamily="18" charset="0"/>
              </a:rPr>
              <a:t>focus</a:t>
            </a:r>
            <a:r>
              <a:rPr lang="de-AT" b="0" dirty="0" smtClean="0">
                <a:latin typeface="Times New Roman" pitchFamily="18" charset="0"/>
              </a:rPr>
              <a:t> </a:t>
            </a:r>
            <a:r>
              <a:rPr lang="de-AT" b="0" dirty="0" err="1" smtClean="0">
                <a:latin typeface="Times New Roman" pitchFamily="18" charset="0"/>
              </a:rPr>
              <a:t>window</a:t>
            </a:r>
            <a:endParaRPr lang="de-AT" b="0" dirty="0" smtClean="0">
              <a:latin typeface="Times New Roman" pitchFamily="18" charset="0"/>
            </a:endParaRPr>
          </a:p>
          <a:p>
            <a:pPr>
              <a:buFont typeface="Wingdings" pitchFamily="2" charset="2"/>
              <a:buChar char="à"/>
            </a:pPr>
            <a:r>
              <a:rPr lang="de-AT" b="0" dirty="0" err="1" smtClean="0">
                <a:latin typeface="Times New Roman" pitchFamily="18" charset="0"/>
                <a:sym typeface="Wingdings" pitchFamily="2" charset="2"/>
              </a:rPr>
              <a:t>If</a:t>
            </a:r>
            <a:r>
              <a:rPr lang="de-AT" b="0" dirty="0" smtClean="0">
                <a:latin typeface="Times New Roman" pitchFamily="18" charset="0"/>
                <a:sym typeface="Wingdings" pitchFamily="2" charset="2"/>
              </a:rPr>
              <a:t> not </a:t>
            </a:r>
            <a:r>
              <a:rPr lang="de-AT" b="0" dirty="0" err="1" smtClean="0">
                <a:latin typeface="Times New Roman" pitchFamily="18" charset="0"/>
                <a:sym typeface="Wingdings" pitchFamily="2" charset="2"/>
              </a:rPr>
              <a:t>already</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locked</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by</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another</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user</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window</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is</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now</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locked</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for</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other</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users</a:t>
            </a:r>
            <a:r>
              <a:rPr lang="de-AT" b="0" dirty="0" smtClean="0">
                <a:latin typeface="Times New Roman" pitchFamily="18" charset="0"/>
                <a:sym typeface="Wingdings" pitchFamily="2" charset="2"/>
              </a:rPr>
              <a:t>‘ links</a:t>
            </a:r>
          </a:p>
          <a:p>
            <a:pPr>
              <a:buFont typeface="Wingdings" pitchFamily="2" charset="2"/>
              <a:buNone/>
            </a:pPr>
            <a:endParaRPr lang="de-AT" b="0" dirty="0" smtClean="0">
              <a:latin typeface="Times New Roman" pitchFamily="18" charset="0"/>
              <a:sym typeface="Wingdings" pitchFamily="2" charset="2"/>
            </a:endParaRPr>
          </a:p>
          <a:p>
            <a:pPr>
              <a:buFont typeface="Wingdings" pitchFamily="2" charset="2"/>
              <a:buNone/>
            </a:pPr>
            <a:r>
              <a:rPr lang="de-AT" b="0" dirty="0" err="1" smtClean="0">
                <a:latin typeface="Times New Roman" pitchFamily="18" charset="0"/>
                <a:sym typeface="Wingdings" pitchFamily="2" charset="2"/>
              </a:rPr>
              <a:t>Visualized</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by</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colored</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border</a:t>
            </a:r>
            <a:r>
              <a:rPr lang="de-AT" b="0" dirty="0" smtClean="0">
                <a:latin typeface="Times New Roman" pitchFamily="18" charset="0"/>
                <a:sym typeface="Wingdings" pitchFamily="2" charset="2"/>
              </a:rPr>
              <a:t> in </a:t>
            </a:r>
            <a:r>
              <a:rPr lang="de-AT" b="0" dirty="0" err="1" smtClean="0">
                <a:latin typeface="Times New Roman" pitchFamily="18" charset="0"/>
                <a:sym typeface="Wingdings" pitchFamily="2" charset="2"/>
              </a:rPr>
              <a:t>pointer</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color</a:t>
            </a:r>
            <a:endParaRPr lang="de-AT" b="0" dirty="0" smtClean="0">
              <a:latin typeface="Times New Roman" pitchFamily="18" charset="0"/>
            </a:endParaRPr>
          </a:p>
        </p:txBody>
      </p:sp>
      <p:sp>
        <p:nvSpPr>
          <p:cNvPr id="81924" name="Slide Number Placeholder 3"/>
          <p:cNvSpPr>
            <a:spLocks noGrp="1"/>
          </p:cNvSpPr>
          <p:nvPr>
            <p:ph type="sldNum" sz="quarter"/>
          </p:nvPr>
        </p:nvSpPr>
        <p:spPr>
          <a:noFill/>
        </p:spPr>
        <p:txBody>
          <a:bodyPr/>
          <a:lstStyle/>
          <a:p>
            <a:fld id="{F4739801-4643-402D-AB5E-46353F0F80E0}" type="slidenum">
              <a:rPr lang="en-GB" smtClean="0"/>
              <a:pPr/>
              <a:t>240</a:t>
            </a:fld>
            <a:endParaRPr lang="en-GB" smtClean="0"/>
          </a:p>
        </p:txBody>
      </p:sp>
    </p:spTree>
    <p:extLst>
      <p:ext uri="{BB962C8B-B14F-4D97-AF65-F5344CB8AC3E}">
        <p14:creationId xmlns:p14="http://schemas.microsoft.com/office/powerpoint/2010/main" val="203392179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xfrm>
            <a:off x="1141413" y="685800"/>
            <a:ext cx="4568825" cy="3427413"/>
          </a:xfrm>
          <a:ln/>
        </p:spPr>
      </p:sp>
      <p:sp>
        <p:nvSpPr>
          <p:cNvPr id="82947" name="Notes Placeholder 2"/>
          <p:cNvSpPr>
            <a:spLocks noGrp="1"/>
          </p:cNvSpPr>
          <p:nvPr>
            <p:ph type="body" idx="1"/>
          </p:nvPr>
        </p:nvSpPr>
        <p:spPr>
          <a:noFill/>
          <a:ln/>
        </p:spPr>
        <p:txBody>
          <a:bodyPr/>
          <a:lstStyle/>
          <a:p>
            <a:r>
              <a:rPr lang="de-AT" b="0" dirty="0" err="1" smtClean="0">
                <a:latin typeface="Times New Roman" pitchFamily="18" charset="0"/>
              </a:rPr>
              <a:t>Quickly</a:t>
            </a:r>
            <a:r>
              <a:rPr lang="de-AT" b="0" dirty="0" smtClean="0">
                <a:latin typeface="Times New Roman" pitchFamily="18" charset="0"/>
              </a:rPr>
              <a:t> check </a:t>
            </a:r>
            <a:r>
              <a:rPr lang="de-AT" b="0" dirty="0" err="1" smtClean="0">
                <a:latin typeface="Times New Roman" pitchFamily="18" charset="0"/>
              </a:rPr>
              <a:t>whether</a:t>
            </a:r>
            <a:r>
              <a:rPr lang="de-AT" b="0" dirty="0" smtClean="0">
                <a:latin typeface="Times New Roman" pitchFamily="18" charset="0"/>
              </a:rPr>
              <a:t> </a:t>
            </a:r>
            <a:r>
              <a:rPr lang="de-AT" b="0" dirty="0" err="1" smtClean="0">
                <a:latin typeface="Times New Roman" pitchFamily="18" charset="0"/>
              </a:rPr>
              <a:t>other</a:t>
            </a:r>
            <a:r>
              <a:rPr lang="de-AT" b="0" dirty="0" smtClean="0">
                <a:latin typeface="Times New Roman" pitchFamily="18" charset="0"/>
              </a:rPr>
              <a:t> </a:t>
            </a:r>
            <a:r>
              <a:rPr lang="de-AT" b="0" dirty="0" err="1" smtClean="0">
                <a:latin typeface="Times New Roman" pitchFamily="18" charset="0"/>
              </a:rPr>
              <a:t>user‘s</a:t>
            </a:r>
            <a:r>
              <a:rPr lang="de-AT" b="0" dirty="0" smtClean="0">
                <a:latin typeface="Times New Roman" pitchFamily="18" charset="0"/>
              </a:rPr>
              <a:t> </a:t>
            </a:r>
            <a:r>
              <a:rPr lang="de-AT" b="0" dirty="0" err="1" smtClean="0">
                <a:latin typeface="Times New Roman" pitchFamily="18" charset="0"/>
              </a:rPr>
              <a:t>selection</a:t>
            </a:r>
            <a:r>
              <a:rPr lang="de-AT" b="0" dirty="0" smtClean="0">
                <a:latin typeface="Times New Roman" pitchFamily="18" charset="0"/>
              </a:rPr>
              <a:t> </a:t>
            </a:r>
            <a:r>
              <a:rPr lang="de-AT" b="0" dirty="0" err="1" smtClean="0">
                <a:latin typeface="Times New Roman" pitchFamily="18" charset="0"/>
              </a:rPr>
              <a:t>is</a:t>
            </a:r>
            <a:r>
              <a:rPr lang="de-AT" b="0" dirty="0" smtClean="0">
                <a:latin typeface="Times New Roman" pitchFamily="18" charset="0"/>
              </a:rPr>
              <a:t> </a:t>
            </a:r>
            <a:r>
              <a:rPr lang="de-AT" b="0" dirty="0" err="1" smtClean="0">
                <a:latin typeface="Times New Roman" pitchFamily="18" charset="0"/>
              </a:rPr>
              <a:t>contained</a:t>
            </a:r>
            <a:r>
              <a:rPr lang="de-AT" b="0" dirty="0" smtClean="0">
                <a:latin typeface="Times New Roman" pitchFamily="18" charset="0"/>
              </a:rPr>
              <a:t> in </a:t>
            </a:r>
            <a:r>
              <a:rPr lang="de-AT" b="0" dirty="0" err="1" smtClean="0">
                <a:latin typeface="Times New Roman" pitchFamily="18" charset="0"/>
              </a:rPr>
              <a:t>own</a:t>
            </a:r>
            <a:r>
              <a:rPr lang="de-AT" b="0" dirty="0" smtClean="0">
                <a:latin typeface="Times New Roman" pitchFamily="18" charset="0"/>
              </a:rPr>
              <a:t> (</a:t>
            </a:r>
            <a:r>
              <a:rPr lang="de-AT" b="0" dirty="0" err="1" smtClean="0">
                <a:latin typeface="Times New Roman" pitchFamily="18" charset="0"/>
              </a:rPr>
              <a:t>locked</a:t>
            </a:r>
            <a:r>
              <a:rPr lang="de-AT" b="0" dirty="0" smtClean="0">
                <a:latin typeface="Times New Roman" pitchFamily="18" charset="0"/>
              </a:rPr>
              <a:t>) </a:t>
            </a:r>
            <a:r>
              <a:rPr lang="de-AT" b="0" dirty="0" err="1" smtClean="0">
                <a:latin typeface="Times New Roman" pitchFamily="18" charset="0"/>
              </a:rPr>
              <a:t>window</a:t>
            </a:r>
            <a:r>
              <a:rPr lang="de-AT" b="0" dirty="0" smtClean="0">
                <a:latin typeface="Times New Roman" pitchFamily="18" charset="0"/>
              </a:rPr>
              <a:t>: </a:t>
            </a:r>
          </a:p>
          <a:p>
            <a:r>
              <a:rPr lang="de-AT" b="0" dirty="0" smtClean="0">
                <a:latin typeface="Times New Roman" pitchFamily="18" charset="0"/>
              </a:rPr>
              <a:t>Move </a:t>
            </a:r>
            <a:r>
              <a:rPr lang="de-AT" b="0" dirty="0" err="1" smtClean="0">
                <a:latin typeface="Times New Roman" pitchFamily="18" charset="0"/>
              </a:rPr>
              <a:t>cursor</a:t>
            </a:r>
            <a:r>
              <a:rPr lang="de-AT" b="0" dirty="0" smtClean="0">
                <a:latin typeface="Times New Roman" pitchFamily="18" charset="0"/>
              </a:rPr>
              <a:t> on top of </a:t>
            </a:r>
            <a:r>
              <a:rPr lang="de-AT" b="0" dirty="0" err="1" smtClean="0">
                <a:latin typeface="Times New Roman" pitchFamily="18" charset="0"/>
              </a:rPr>
              <a:t>another</a:t>
            </a:r>
            <a:r>
              <a:rPr lang="de-AT" b="0" dirty="0" smtClean="0">
                <a:latin typeface="Times New Roman" pitchFamily="18" charset="0"/>
              </a:rPr>
              <a:t> </a:t>
            </a:r>
            <a:r>
              <a:rPr lang="de-AT" b="0" dirty="0" err="1" smtClean="0">
                <a:latin typeface="Times New Roman" pitchFamily="18" charset="0"/>
              </a:rPr>
              <a:t>user‘s</a:t>
            </a:r>
            <a:r>
              <a:rPr lang="de-AT" b="0" dirty="0" smtClean="0">
                <a:latin typeface="Times New Roman" pitchFamily="18" charset="0"/>
              </a:rPr>
              <a:t> </a:t>
            </a:r>
            <a:r>
              <a:rPr lang="de-AT" b="0" dirty="0" err="1" smtClean="0">
                <a:latin typeface="Times New Roman" pitchFamily="18" charset="0"/>
              </a:rPr>
              <a:t>selection</a:t>
            </a:r>
            <a:r>
              <a:rPr lang="de-AT" b="0" dirty="0" smtClean="0">
                <a:latin typeface="Times New Roman" pitchFamily="18" charset="0"/>
              </a:rPr>
              <a:t> </a:t>
            </a:r>
            <a:r>
              <a:rPr lang="de-AT" b="0" dirty="0" err="1" smtClean="0">
                <a:latin typeface="Times New Roman" pitchFamily="18" charset="0"/>
              </a:rPr>
              <a:t>rectangle</a:t>
            </a:r>
            <a:endParaRPr lang="de-AT" b="0" dirty="0" smtClean="0">
              <a:latin typeface="Times New Roman" pitchFamily="18" charset="0"/>
            </a:endParaRPr>
          </a:p>
          <a:p>
            <a:pPr>
              <a:buFont typeface="Wingdings" pitchFamily="2" charset="2"/>
              <a:buChar char="à"/>
            </a:pPr>
            <a:r>
              <a:rPr lang="de-AT" b="0" dirty="0" err="1" smtClean="0">
                <a:latin typeface="Times New Roman" pitchFamily="18" charset="0"/>
                <a:sym typeface="Wingdings" pitchFamily="2" charset="2"/>
              </a:rPr>
              <a:t>Own</a:t>
            </a:r>
            <a:r>
              <a:rPr lang="de-AT" b="0" dirty="0" smtClean="0">
                <a:latin typeface="Times New Roman" pitchFamily="18" charset="0"/>
                <a:sym typeface="Wingdings" pitchFamily="2" charset="2"/>
              </a:rPr>
              <a:t> links </a:t>
            </a:r>
            <a:r>
              <a:rPr lang="de-AT" b="0" dirty="0" err="1" smtClean="0">
                <a:latin typeface="Times New Roman" pitchFamily="18" charset="0"/>
                <a:sym typeface="Wingdings" pitchFamily="2" charset="2"/>
              </a:rPr>
              <a:t>are</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temporarily</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exchanged</a:t>
            </a:r>
            <a:endParaRPr lang="de-AT" b="0" dirty="0" smtClean="0">
              <a:latin typeface="Times New Roman" pitchFamily="18" charset="0"/>
              <a:sym typeface="Wingdings" pitchFamily="2" charset="2"/>
            </a:endParaRPr>
          </a:p>
          <a:p>
            <a:pPr>
              <a:buFont typeface="Wingdings" pitchFamily="2" charset="2"/>
              <a:buNone/>
            </a:pPr>
            <a:r>
              <a:rPr lang="de-AT" b="0" dirty="0" smtClean="0">
                <a:latin typeface="Times New Roman" pitchFamily="18" charset="0"/>
                <a:sym typeface="Wingdings" pitchFamily="2" charset="2"/>
              </a:rPr>
              <a:t>Move </a:t>
            </a:r>
            <a:r>
              <a:rPr lang="de-AT" b="0" dirty="0" err="1" smtClean="0">
                <a:latin typeface="Times New Roman" pitchFamily="18" charset="0"/>
                <a:sym typeface="Wingdings" pitchFamily="2" charset="2"/>
              </a:rPr>
              <a:t>cursor</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away</a:t>
            </a:r>
            <a:r>
              <a:rPr lang="de-AT" b="0" dirty="0" smtClean="0">
                <a:latin typeface="Times New Roman" pitchFamily="18" charset="0"/>
                <a:sym typeface="Wingdings" pitchFamily="2" charset="2"/>
              </a:rPr>
              <a:t> </a:t>
            </a:r>
          </a:p>
          <a:p>
            <a:pPr>
              <a:buFont typeface="Wingdings" pitchFamily="2" charset="2"/>
              <a:buChar char="à"/>
            </a:pPr>
            <a:r>
              <a:rPr lang="de-AT" b="0" dirty="0" err="1" smtClean="0">
                <a:latin typeface="Times New Roman" pitchFamily="18" charset="0"/>
                <a:sym typeface="Wingdings" pitchFamily="2" charset="2"/>
              </a:rPr>
              <a:t>Own</a:t>
            </a:r>
            <a:r>
              <a:rPr lang="de-AT" b="0" dirty="0" smtClean="0">
                <a:latin typeface="Times New Roman" pitchFamily="18" charset="0"/>
                <a:sym typeface="Wingdings" pitchFamily="2" charset="2"/>
              </a:rPr>
              <a:t> links </a:t>
            </a:r>
            <a:r>
              <a:rPr lang="de-AT" b="0" dirty="0" err="1" smtClean="0">
                <a:latin typeface="Times New Roman" pitchFamily="18" charset="0"/>
                <a:sym typeface="Wingdings" pitchFamily="2" charset="2"/>
              </a:rPr>
              <a:t>re-appear</a:t>
            </a:r>
            <a:endParaRPr lang="de-AT" b="0" dirty="0" smtClean="0">
              <a:latin typeface="Times New Roman" pitchFamily="18" charset="0"/>
              <a:sym typeface="Wingdings" pitchFamily="2" charset="2"/>
            </a:endParaRPr>
          </a:p>
          <a:p>
            <a:pPr>
              <a:buFont typeface="Wingdings" pitchFamily="2" charset="2"/>
              <a:buNone/>
            </a:pPr>
            <a:r>
              <a:rPr lang="de-AT" b="0" dirty="0" err="1" smtClean="0">
                <a:latin typeface="Times New Roman" pitchFamily="18" charset="0"/>
                <a:sym typeface="Wingdings" pitchFamily="2" charset="2"/>
              </a:rPr>
              <a:t>For</a:t>
            </a:r>
            <a:r>
              <a:rPr lang="de-AT" b="0" dirty="0" smtClean="0">
                <a:latin typeface="Times New Roman" pitchFamily="18" charset="0"/>
                <a:sym typeface="Wingdings" pitchFamily="2" charset="2"/>
              </a:rPr>
              <a:t> quick </a:t>
            </a:r>
            <a:r>
              <a:rPr lang="de-AT" b="0" dirty="0" err="1" smtClean="0">
                <a:latin typeface="Times New Roman" pitchFamily="18" charset="0"/>
                <a:sym typeface="Wingdings" pitchFamily="2" charset="2"/>
              </a:rPr>
              <a:t>checks</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and</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comparisons</a:t>
            </a:r>
            <a:r>
              <a:rPr lang="de-AT" b="0" dirty="0" smtClean="0">
                <a:latin typeface="Times New Roman" pitchFamily="18" charset="0"/>
                <a:sym typeface="Wingdings" pitchFamily="2" charset="2"/>
              </a:rPr>
              <a:t> of different </a:t>
            </a:r>
            <a:r>
              <a:rPr lang="de-AT" b="0" dirty="0" err="1" smtClean="0">
                <a:latin typeface="Times New Roman" pitchFamily="18" charset="0"/>
                <a:sym typeface="Wingdings" pitchFamily="2" charset="2"/>
              </a:rPr>
              <a:t>user</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selections</a:t>
            </a:r>
            <a:r>
              <a:rPr lang="de-AT" b="0" dirty="0" smtClean="0">
                <a:latin typeface="Times New Roman" pitchFamily="18" charset="0"/>
                <a:sym typeface="Wingdings" pitchFamily="2" charset="2"/>
              </a:rPr>
              <a:t> </a:t>
            </a:r>
          </a:p>
        </p:txBody>
      </p:sp>
      <p:sp>
        <p:nvSpPr>
          <p:cNvPr id="82948" name="Slide Number Placeholder 3"/>
          <p:cNvSpPr>
            <a:spLocks noGrp="1"/>
          </p:cNvSpPr>
          <p:nvPr>
            <p:ph type="sldNum" sz="quarter"/>
          </p:nvPr>
        </p:nvSpPr>
        <p:spPr>
          <a:noFill/>
        </p:spPr>
        <p:txBody>
          <a:bodyPr/>
          <a:lstStyle/>
          <a:p>
            <a:fld id="{02147D21-B70A-44F7-B513-C0AA6E847E48}" type="slidenum">
              <a:rPr lang="en-GB" smtClean="0"/>
              <a:pPr/>
              <a:t>241</a:t>
            </a:fld>
            <a:endParaRPr lang="en-GB" smtClean="0"/>
          </a:p>
        </p:txBody>
      </p:sp>
    </p:spTree>
    <p:extLst>
      <p:ext uri="{BB962C8B-B14F-4D97-AF65-F5344CB8AC3E}">
        <p14:creationId xmlns:p14="http://schemas.microsoft.com/office/powerpoint/2010/main" val="110120697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xfrm>
            <a:off x="1141413" y="685800"/>
            <a:ext cx="4568825" cy="3427413"/>
          </a:xfrm>
          <a:ln/>
        </p:spPr>
      </p:sp>
      <p:sp>
        <p:nvSpPr>
          <p:cNvPr id="84995" name="Notes Placeholder 2"/>
          <p:cNvSpPr>
            <a:spLocks noGrp="1"/>
          </p:cNvSpPr>
          <p:nvPr>
            <p:ph type="body" idx="1"/>
          </p:nvPr>
        </p:nvSpPr>
        <p:spPr>
          <a:noFill/>
          <a:ln/>
        </p:spPr>
        <p:txBody>
          <a:bodyPr/>
          <a:lstStyle/>
          <a:p>
            <a:r>
              <a:rPr lang="de-AT" dirty="0" err="1" smtClean="0">
                <a:latin typeface="Times New Roman" pitchFamily="18" charset="0"/>
              </a:rPr>
              <a:t>We</a:t>
            </a:r>
            <a:r>
              <a:rPr lang="de-AT" dirty="0" smtClean="0">
                <a:latin typeface="Times New Roman" pitchFamily="18" charset="0"/>
              </a:rPr>
              <a:t> </a:t>
            </a:r>
            <a:r>
              <a:rPr lang="de-AT" dirty="0" err="1" smtClean="0">
                <a:latin typeface="Times New Roman" pitchFamily="18" charset="0"/>
              </a:rPr>
              <a:t>provide</a:t>
            </a:r>
            <a:r>
              <a:rPr lang="de-AT" dirty="0" smtClean="0">
                <a:latin typeface="Times New Roman" pitchFamily="18" charset="0"/>
              </a:rPr>
              <a:t> a simple </a:t>
            </a:r>
            <a:r>
              <a:rPr lang="de-AT" dirty="0" err="1" smtClean="0">
                <a:latin typeface="Times New Roman" pitchFamily="18" charset="0"/>
              </a:rPr>
              <a:t>bookmark</a:t>
            </a:r>
            <a:r>
              <a:rPr lang="de-AT" dirty="0" smtClean="0">
                <a:latin typeface="Times New Roman" pitchFamily="18" charset="0"/>
              </a:rPr>
              <a:t> </a:t>
            </a:r>
            <a:r>
              <a:rPr lang="de-AT" dirty="0" err="1" smtClean="0">
                <a:latin typeface="Times New Roman" pitchFamily="18" charset="0"/>
              </a:rPr>
              <a:t>list</a:t>
            </a:r>
            <a:r>
              <a:rPr lang="de-AT" dirty="0" smtClean="0">
                <a:latin typeface="Times New Roman" pitchFamily="18" charset="0"/>
              </a:rPr>
              <a:t> </a:t>
            </a:r>
            <a:r>
              <a:rPr lang="de-AT" dirty="0" err="1" smtClean="0">
                <a:latin typeface="Times New Roman" pitchFamily="18" charset="0"/>
              </a:rPr>
              <a:t>which</a:t>
            </a:r>
            <a:r>
              <a:rPr lang="de-AT" dirty="0" smtClean="0">
                <a:latin typeface="Times New Roman" pitchFamily="18" charset="0"/>
              </a:rPr>
              <a:t> </a:t>
            </a:r>
            <a:r>
              <a:rPr lang="de-AT" dirty="0" err="1" smtClean="0">
                <a:latin typeface="Times New Roman" pitchFamily="18" charset="0"/>
              </a:rPr>
              <a:t>can</a:t>
            </a:r>
            <a:r>
              <a:rPr lang="de-AT" dirty="0" smtClean="0">
                <a:latin typeface="Times New Roman" pitchFamily="18" charset="0"/>
              </a:rPr>
              <a:t> </a:t>
            </a:r>
            <a:r>
              <a:rPr lang="de-AT" dirty="0" err="1" smtClean="0">
                <a:latin typeface="Times New Roman" pitchFamily="18" charset="0"/>
              </a:rPr>
              <a:t>be</a:t>
            </a:r>
            <a:r>
              <a:rPr lang="de-AT" dirty="0" smtClean="0">
                <a:latin typeface="Times New Roman" pitchFamily="18" charset="0"/>
              </a:rPr>
              <a:t> </a:t>
            </a:r>
            <a:r>
              <a:rPr lang="de-AT" dirty="0" err="1" smtClean="0">
                <a:latin typeface="Times New Roman" pitchFamily="18" charset="0"/>
              </a:rPr>
              <a:t>used</a:t>
            </a:r>
            <a:r>
              <a:rPr lang="de-AT" dirty="0" smtClean="0">
                <a:latin typeface="Times New Roman" pitchFamily="18" charset="0"/>
              </a:rPr>
              <a:t> </a:t>
            </a:r>
            <a:r>
              <a:rPr lang="de-AT" dirty="0" err="1" smtClean="0">
                <a:latin typeface="Times New Roman" pitchFamily="18" charset="0"/>
              </a:rPr>
              <a:t>as</a:t>
            </a:r>
            <a:r>
              <a:rPr lang="de-AT" dirty="0" smtClean="0">
                <a:latin typeface="Times New Roman" pitchFamily="18" charset="0"/>
              </a:rPr>
              <a:t> </a:t>
            </a:r>
            <a:r>
              <a:rPr lang="de-AT" dirty="0" err="1" smtClean="0">
                <a:latin typeface="Times New Roman" pitchFamily="18" charset="0"/>
              </a:rPr>
              <a:t>central</a:t>
            </a:r>
            <a:r>
              <a:rPr lang="de-AT" dirty="0" smtClean="0">
                <a:latin typeface="Times New Roman" pitchFamily="18" charset="0"/>
              </a:rPr>
              <a:t> </a:t>
            </a:r>
            <a:r>
              <a:rPr lang="de-AT" dirty="0" err="1" smtClean="0">
                <a:latin typeface="Times New Roman" pitchFamily="18" charset="0"/>
              </a:rPr>
              <a:t>storage</a:t>
            </a:r>
            <a:r>
              <a:rPr lang="de-AT" dirty="0" smtClean="0">
                <a:latin typeface="Times New Roman" pitchFamily="18" charset="0"/>
              </a:rPr>
              <a:t> </a:t>
            </a:r>
            <a:r>
              <a:rPr lang="de-AT" dirty="0" err="1" smtClean="0">
                <a:latin typeface="Times New Roman" pitchFamily="18" charset="0"/>
              </a:rPr>
              <a:t>tool</a:t>
            </a:r>
            <a:r>
              <a:rPr lang="de-AT" dirty="0" smtClean="0">
                <a:latin typeface="Times New Roman" pitchFamily="18" charset="0"/>
              </a:rPr>
              <a:t>, but also </a:t>
            </a:r>
            <a:r>
              <a:rPr lang="de-AT" dirty="0" err="1" smtClean="0">
                <a:latin typeface="Times New Roman" pitchFamily="18" charset="0"/>
              </a:rPr>
              <a:t>as</a:t>
            </a:r>
            <a:r>
              <a:rPr lang="de-AT" dirty="0" smtClean="0">
                <a:latin typeface="Times New Roman" pitchFamily="18" charset="0"/>
              </a:rPr>
              <a:t> global </a:t>
            </a:r>
            <a:r>
              <a:rPr lang="de-AT" dirty="0" err="1" smtClean="0">
                <a:latin typeface="Times New Roman" pitchFamily="18" charset="0"/>
              </a:rPr>
              <a:t>search</a:t>
            </a:r>
            <a:r>
              <a:rPr lang="de-AT" dirty="0" smtClean="0">
                <a:latin typeface="Times New Roman" pitchFamily="18" charset="0"/>
              </a:rPr>
              <a:t> </a:t>
            </a:r>
            <a:r>
              <a:rPr lang="de-AT" dirty="0" err="1" smtClean="0">
                <a:latin typeface="Times New Roman" pitchFamily="18" charset="0"/>
              </a:rPr>
              <a:t>tool</a:t>
            </a:r>
            <a:r>
              <a:rPr lang="de-AT" dirty="0" smtClean="0">
                <a:latin typeface="Times New Roman" pitchFamily="18" charset="0"/>
              </a:rPr>
              <a:t> </a:t>
            </a:r>
          </a:p>
          <a:p>
            <a:endParaRPr lang="de-AT" dirty="0" smtClean="0">
              <a:latin typeface="Times New Roman" pitchFamily="18" charset="0"/>
            </a:endParaRPr>
          </a:p>
          <a:p>
            <a:r>
              <a:rPr lang="de-AT" b="1" dirty="0" smtClean="0">
                <a:latin typeface="Times New Roman" pitchFamily="18" charset="0"/>
              </a:rPr>
              <a:t>Shows </a:t>
            </a:r>
            <a:r>
              <a:rPr lang="de-AT" b="1" dirty="0" err="1" smtClean="0">
                <a:latin typeface="Times New Roman" pitchFamily="18" charset="0"/>
              </a:rPr>
              <a:t>current</a:t>
            </a:r>
            <a:r>
              <a:rPr lang="de-AT" b="1" dirty="0" smtClean="0">
                <a:latin typeface="Times New Roman" pitchFamily="18" charset="0"/>
              </a:rPr>
              <a:t> </a:t>
            </a:r>
            <a:r>
              <a:rPr lang="de-AT" b="1" dirty="0" err="1" smtClean="0">
                <a:latin typeface="Times New Roman" pitchFamily="18" charset="0"/>
              </a:rPr>
              <a:t>selection</a:t>
            </a:r>
            <a:r>
              <a:rPr lang="de-AT" b="1" dirty="0" smtClean="0">
                <a:latin typeface="Times New Roman" pitchFamily="18" charset="0"/>
              </a:rPr>
              <a:t> </a:t>
            </a:r>
            <a:r>
              <a:rPr lang="de-AT" b="1" dirty="0" err="1" smtClean="0">
                <a:latin typeface="Times New Roman" pitchFamily="18" charset="0"/>
              </a:rPr>
              <a:t>strings</a:t>
            </a:r>
            <a:r>
              <a:rPr lang="de-AT" b="1" dirty="0" smtClean="0">
                <a:latin typeface="Times New Roman" pitchFamily="18" charset="0"/>
              </a:rPr>
              <a:t> </a:t>
            </a:r>
            <a:r>
              <a:rPr lang="de-AT" b="1" dirty="0" err="1" smtClean="0">
                <a:latin typeface="Times New Roman" pitchFamily="18" charset="0"/>
              </a:rPr>
              <a:t>by</a:t>
            </a:r>
            <a:r>
              <a:rPr lang="de-AT" b="1" dirty="0" smtClean="0">
                <a:latin typeface="Times New Roman" pitchFamily="18" charset="0"/>
              </a:rPr>
              <a:t> all </a:t>
            </a:r>
            <a:r>
              <a:rPr lang="de-AT" b="1" dirty="0" err="1" smtClean="0">
                <a:latin typeface="Times New Roman" pitchFamily="18" charset="0"/>
              </a:rPr>
              <a:t>users</a:t>
            </a:r>
            <a:r>
              <a:rPr lang="de-AT" dirty="0" smtClean="0">
                <a:latin typeface="Times New Roman" pitchFamily="18" charset="0"/>
              </a:rPr>
              <a:t> </a:t>
            </a:r>
            <a:r>
              <a:rPr lang="de-AT" dirty="0" err="1" smtClean="0">
                <a:latin typeface="Times New Roman" pitchFamily="18" charset="0"/>
              </a:rPr>
              <a:t>and</a:t>
            </a:r>
            <a:r>
              <a:rPr lang="de-AT" dirty="0" smtClean="0">
                <a:latin typeface="Times New Roman" pitchFamily="18" charset="0"/>
              </a:rPr>
              <a:t> also </a:t>
            </a:r>
            <a:r>
              <a:rPr lang="de-AT" dirty="0" err="1" smtClean="0">
                <a:latin typeface="Times New Roman" pitchFamily="18" charset="0"/>
              </a:rPr>
              <a:t>provides</a:t>
            </a:r>
            <a:r>
              <a:rPr lang="de-AT" dirty="0" smtClean="0">
                <a:latin typeface="Times New Roman" pitchFamily="18" charset="0"/>
              </a:rPr>
              <a:t> </a:t>
            </a:r>
            <a:r>
              <a:rPr lang="de-AT" b="1" dirty="0" smtClean="0">
                <a:latin typeface="Times New Roman" pitchFamily="18" charset="0"/>
              </a:rPr>
              <a:t>an </a:t>
            </a:r>
            <a:r>
              <a:rPr lang="de-AT" b="1" dirty="0" err="1" smtClean="0">
                <a:latin typeface="Times New Roman" pitchFamily="18" charset="0"/>
              </a:rPr>
              <a:t>empty</a:t>
            </a:r>
            <a:r>
              <a:rPr lang="de-AT" b="1" dirty="0" smtClean="0">
                <a:latin typeface="Times New Roman" pitchFamily="18" charset="0"/>
              </a:rPr>
              <a:t> </a:t>
            </a:r>
            <a:r>
              <a:rPr lang="de-AT" b="1" dirty="0" err="1" smtClean="0">
                <a:latin typeface="Times New Roman" pitchFamily="18" charset="0"/>
              </a:rPr>
              <a:t>field</a:t>
            </a:r>
            <a:r>
              <a:rPr lang="de-AT" b="1" dirty="0" smtClean="0">
                <a:latin typeface="Times New Roman" pitchFamily="18" charset="0"/>
              </a:rPr>
              <a:t> </a:t>
            </a:r>
            <a:r>
              <a:rPr lang="de-AT" b="1" dirty="0" err="1" smtClean="0">
                <a:latin typeface="Times New Roman" pitchFamily="18" charset="0"/>
              </a:rPr>
              <a:t>where</a:t>
            </a:r>
            <a:r>
              <a:rPr lang="de-AT" b="1" dirty="0" smtClean="0">
                <a:latin typeface="Times New Roman" pitchFamily="18" charset="0"/>
              </a:rPr>
              <a:t> </a:t>
            </a:r>
            <a:r>
              <a:rPr lang="de-AT" b="1" dirty="0" err="1" smtClean="0">
                <a:latin typeface="Times New Roman" pitchFamily="18" charset="0"/>
              </a:rPr>
              <a:t>user</a:t>
            </a:r>
            <a:r>
              <a:rPr lang="de-AT" b="1" dirty="0" smtClean="0">
                <a:latin typeface="Times New Roman" pitchFamily="18" charset="0"/>
              </a:rPr>
              <a:t> </a:t>
            </a:r>
            <a:r>
              <a:rPr lang="de-AT" b="1" dirty="0" err="1" smtClean="0">
                <a:latin typeface="Times New Roman" pitchFamily="18" charset="0"/>
              </a:rPr>
              <a:t>can</a:t>
            </a:r>
            <a:r>
              <a:rPr lang="de-AT" b="1" dirty="0" smtClean="0">
                <a:latin typeface="Times New Roman" pitchFamily="18" charset="0"/>
              </a:rPr>
              <a:t> enter </a:t>
            </a:r>
            <a:r>
              <a:rPr lang="de-AT" b="1" dirty="0" err="1" smtClean="0">
                <a:latin typeface="Times New Roman" pitchFamily="18" charset="0"/>
              </a:rPr>
              <a:t>any</a:t>
            </a:r>
            <a:r>
              <a:rPr lang="de-AT" b="1" dirty="0" smtClean="0">
                <a:latin typeface="Times New Roman" pitchFamily="18" charset="0"/>
              </a:rPr>
              <a:t> </a:t>
            </a:r>
            <a:r>
              <a:rPr lang="de-AT" b="1" dirty="0" err="1" smtClean="0">
                <a:latin typeface="Times New Roman" pitchFamily="18" charset="0"/>
              </a:rPr>
              <a:t>string</a:t>
            </a:r>
            <a:r>
              <a:rPr lang="de-AT" b="1" dirty="0" smtClean="0">
                <a:latin typeface="Times New Roman" pitchFamily="18" charset="0"/>
              </a:rPr>
              <a:t> </a:t>
            </a:r>
            <a:r>
              <a:rPr lang="de-AT" b="1" dirty="0" err="1" smtClean="0">
                <a:latin typeface="Times New Roman" pitchFamily="18" charset="0"/>
              </a:rPr>
              <a:t>and</a:t>
            </a:r>
            <a:r>
              <a:rPr lang="de-AT" b="1" dirty="0" smtClean="0">
                <a:latin typeface="Times New Roman" pitchFamily="18" charset="0"/>
              </a:rPr>
              <a:t> </a:t>
            </a:r>
            <a:r>
              <a:rPr lang="de-AT" b="1" dirty="0" err="1" smtClean="0">
                <a:latin typeface="Times New Roman" pitchFamily="18" charset="0"/>
              </a:rPr>
              <a:t>look</a:t>
            </a:r>
            <a:r>
              <a:rPr lang="de-AT" b="1" dirty="0" smtClean="0">
                <a:latin typeface="Times New Roman" pitchFamily="18" charset="0"/>
              </a:rPr>
              <a:t> </a:t>
            </a:r>
            <a:r>
              <a:rPr lang="de-AT" b="1" dirty="0" err="1" smtClean="0">
                <a:latin typeface="Times New Roman" pitchFamily="18" charset="0"/>
              </a:rPr>
              <a:t>for</a:t>
            </a:r>
            <a:r>
              <a:rPr lang="de-AT" b="1" dirty="0" smtClean="0">
                <a:latin typeface="Times New Roman" pitchFamily="18" charset="0"/>
              </a:rPr>
              <a:t> </a:t>
            </a:r>
            <a:r>
              <a:rPr lang="de-AT" b="1" dirty="0" err="1" smtClean="0">
                <a:latin typeface="Times New Roman" pitchFamily="18" charset="0"/>
              </a:rPr>
              <a:t>occurrences</a:t>
            </a:r>
            <a:r>
              <a:rPr lang="de-AT" b="1" dirty="0" smtClean="0">
                <a:latin typeface="Times New Roman" pitchFamily="18" charset="0"/>
              </a:rPr>
              <a:t> in </a:t>
            </a:r>
            <a:r>
              <a:rPr lang="de-AT" b="1" dirty="0" err="1" smtClean="0">
                <a:latin typeface="Times New Roman" pitchFamily="18" charset="0"/>
              </a:rPr>
              <a:t>other</a:t>
            </a:r>
            <a:r>
              <a:rPr lang="de-AT" b="1" dirty="0" smtClean="0">
                <a:latin typeface="Times New Roman" pitchFamily="18" charset="0"/>
              </a:rPr>
              <a:t> </a:t>
            </a:r>
            <a:r>
              <a:rPr lang="de-AT" b="1" dirty="0" err="1" smtClean="0">
                <a:latin typeface="Times New Roman" pitchFamily="18" charset="0"/>
              </a:rPr>
              <a:t>windows</a:t>
            </a:r>
            <a:r>
              <a:rPr lang="de-AT" b="1" dirty="0" smtClean="0">
                <a:latin typeface="Times New Roman" pitchFamily="18" charset="0"/>
              </a:rPr>
              <a:t> </a:t>
            </a:r>
          </a:p>
          <a:p>
            <a:endParaRPr lang="de-AT" dirty="0" smtClean="0">
              <a:latin typeface="Times New Roman" pitchFamily="18" charset="0"/>
            </a:endParaRPr>
          </a:p>
          <a:p>
            <a:r>
              <a:rPr lang="de-AT" dirty="0" err="1" smtClean="0">
                <a:latin typeface="Times New Roman" pitchFamily="18" charset="0"/>
              </a:rPr>
              <a:t>Clicking</a:t>
            </a:r>
            <a:r>
              <a:rPr lang="de-AT" dirty="0" smtClean="0">
                <a:latin typeface="Times New Roman" pitchFamily="18" charset="0"/>
              </a:rPr>
              <a:t> on „</a:t>
            </a:r>
            <a:r>
              <a:rPr lang="de-AT" dirty="0" err="1" smtClean="0">
                <a:latin typeface="Times New Roman" pitchFamily="18" charset="0"/>
              </a:rPr>
              <a:t>bookmark</a:t>
            </a:r>
            <a:r>
              <a:rPr lang="de-AT" dirty="0" smtClean="0">
                <a:latin typeface="Times New Roman" pitchFamily="18" charset="0"/>
              </a:rPr>
              <a:t>“ </a:t>
            </a:r>
            <a:r>
              <a:rPr lang="de-AT" dirty="0" err="1" smtClean="0">
                <a:latin typeface="Times New Roman" pitchFamily="18" charset="0"/>
              </a:rPr>
              <a:t>creates</a:t>
            </a:r>
            <a:r>
              <a:rPr lang="de-AT" dirty="0" smtClean="0">
                <a:latin typeface="Times New Roman" pitchFamily="18" charset="0"/>
              </a:rPr>
              <a:t> a </a:t>
            </a:r>
            <a:r>
              <a:rPr lang="de-AT" dirty="0" err="1" smtClean="0">
                <a:latin typeface="Times New Roman" pitchFamily="18" charset="0"/>
              </a:rPr>
              <a:t>labeld</a:t>
            </a:r>
            <a:r>
              <a:rPr lang="de-AT" dirty="0" smtClean="0">
                <a:latin typeface="Times New Roman" pitchFamily="18" charset="0"/>
              </a:rPr>
              <a:t> </a:t>
            </a:r>
            <a:r>
              <a:rPr lang="de-AT" dirty="0" err="1" smtClean="0">
                <a:latin typeface="Times New Roman" pitchFamily="18" charset="0"/>
              </a:rPr>
              <a:t>button</a:t>
            </a:r>
            <a:endParaRPr lang="de-AT" dirty="0" smtClean="0">
              <a:latin typeface="Times New Roman" pitchFamily="18" charset="0"/>
            </a:endParaRPr>
          </a:p>
          <a:p>
            <a:r>
              <a:rPr lang="de-AT" dirty="0" smtClean="0">
                <a:latin typeface="Times New Roman" pitchFamily="18" charset="0"/>
              </a:rPr>
              <a:t>User </a:t>
            </a:r>
            <a:r>
              <a:rPr lang="de-AT" dirty="0" err="1" smtClean="0">
                <a:latin typeface="Times New Roman" pitchFamily="18" charset="0"/>
              </a:rPr>
              <a:t>clicks</a:t>
            </a:r>
            <a:r>
              <a:rPr lang="de-AT" dirty="0" smtClean="0">
                <a:latin typeface="Times New Roman" pitchFamily="18" charset="0"/>
              </a:rPr>
              <a:t> on </a:t>
            </a:r>
            <a:r>
              <a:rPr lang="de-AT" dirty="0" err="1" smtClean="0">
                <a:latin typeface="Times New Roman" pitchFamily="18" charset="0"/>
              </a:rPr>
              <a:t>button</a:t>
            </a:r>
            <a:r>
              <a:rPr lang="de-AT" dirty="0" smtClean="0">
                <a:latin typeface="Times New Roman" pitchFamily="18" charset="0"/>
              </a:rPr>
              <a:t> </a:t>
            </a:r>
            <a:r>
              <a:rPr lang="de-AT" dirty="0" smtClean="0">
                <a:latin typeface="Times New Roman" pitchFamily="18" charset="0"/>
                <a:sym typeface="Wingdings" pitchFamily="2" charset="2"/>
              </a:rPr>
              <a:t> links </a:t>
            </a:r>
            <a:r>
              <a:rPr lang="de-AT" dirty="0" err="1" smtClean="0">
                <a:latin typeface="Times New Roman" pitchFamily="18" charset="0"/>
                <a:sym typeface="Wingdings" pitchFamily="2" charset="2"/>
              </a:rPr>
              <a:t>emerge</a:t>
            </a:r>
            <a:r>
              <a:rPr lang="de-AT" dirty="0" smtClean="0">
                <a:latin typeface="Times New Roman" pitchFamily="18" charset="0"/>
                <a:sym typeface="Wingdings" pitchFamily="2" charset="2"/>
              </a:rPr>
              <a:t> </a:t>
            </a:r>
          </a:p>
          <a:p>
            <a:endParaRPr lang="de-AT" dirty="0" smtClean="0">
              <a:latin typeface="Times New Roman" pitchFamily="18" charset="0"/>
              <a:sym typeface="Wingdings" pitchFamily="2" charset="2"/>
            </a:endParaRPr>
          </a:p>
          <a:p>
            <a:r>
              <a:rPr lang="de-AT" dirty="0" smtClean="0">
                <a:latin typeface="Times New Roman" pitchFamily="18" charset="0"/>
                <a:sym typeface="Wingdings" pitchFamily="2" charset="2"/>
              </a:rPr>
              <a:t>VIDEO:</a:t>
            </a:r>
          </a:p>
          <a:p>
            <a:r>
              <a:rPr lang="de-AT" dirty="0" err="1" smtClean="0">
                <a:latin typeface="Times New Roman" pitchFamily="18" charset="0"/>
              </a:rPr>
              <a:t>Left</a:t>
            </a:r>
            <a:r>
              <a:rPr lang="de-AT" dirty="0" smtClean="0">
                <a:latin typeface="Times New Roman" pitchFamily="18" charset="0"/>
              </a:rPr>
              <a:t> </a:t>
            </a:r>
            <a:r>
              <a:rPr lang="de-AT" dirty="0" err="1" smtClean="0">
                <a:latin typeface="Times New Roman" pitchFamily="18" charset="0"/>
              </a:rPr>
              <a:t>user</a:t>
            </a:r>
            <a:r>
              <a:rPr lang="de-AT" dirty="0" smtClean="0">
                <a:latin typeface="Times New Roman" pitchFamily="18" charset="0"/>
              </a:rPr>
              <a:t>: </a:t>
            </a:r>
            <a:r>
              <a:rPr lang="de-AT" dirty="0" err="1" smtClean="0">
                <a:latin typeface="Times New Roman" pitchFamily="18" charset="0"/>
              </a:rPr>
              <a:t>selecting</a:t>
            </a:r>
            <a:r>
              <a:rPr lang="de-AT" dirty="0" smtClean="0">
                <a:latin typeface="Times New Roman" pitchFamily="18" charset="0"/>
              </a:rPr>
              <a:t> </a:t>
            </a:r>
            <a:r>
              <a:rPr lang="de-AT" dirty="0" err="1" smtClean="0">
                <a:latin typeface="Times New Roman" pitchFamily="18" charset="0"/>
              </a:rPr>
              <a:t>bookmarks</a:t>
            </a:r>
            <a:r>
              <a:rPr lang="de-AT" dirty="0" smtClean="0">
                <a:latin typeface="Times New Roman" pitchFamily="18" charset="0"/>
              </a:rPr>
              <a:t> </a:t>
            </a:r>
            <a:r>
              <a:rPr lang="de-AT" dirty="0" err="1" smtClean="0">
                <a:latin typeface="Times New Roman" pitchFamily="18" charset="0"/>
              </a:rPr>
              <a:t>from</a:t>
            </a:r>
            <a:r>
              <a:rPr lang="de-AT" dirty="0" smtClean="0">
                <a:latin typeface="Times New Roman" pitchFamily="18" charset="0"/>
              </a:rPr>
              <a:t> </a:t>
            </a:r>
            <a:r>
              <a:rPr lang="de-AT" dirty="0" err="1" smtClean="0">
                <a:latin typeface="Times New Roman" pitchFamily="18" charset="0"/>
              </a:rPr>
              <a:t>list</a:t>
            </a:r>
            <a:endParaRPr lang="de-AT" dirty="0" smtClean="0">
              <a:latin typeface="Times New Roman" pitchFamily="18" charset="0"/>
            </a:endParaRPr>
          </a:p>
          <a:p>
            <a:r>
              <a:rPr lang="de-AT" dirty="0" err="1" smtClean="0">
                <a:latin typeface="Times New Roman" pitchFamily="18" charset="0"/>
              </a:rPr>
              <a:t>Later</a:t>
            </a:r>
            <a:r>
              <a:rPr lang="de-AT" dirty="0" smtClean="0">
                <a:latin typeface="Times New Roman" pitchFamily="18" charset="0"/>
              </a:rPr>
              <a:t>: </a:t>
            </a:r>
            <a:r>
              <a:rPr lang="de-AT" dirty="0" err="1" smtClean="0">
                <a:latin typeface="Times New Roman" pitchFamily="18" charset="0"/>
              </a:rPr>
              <a:t>selecting</a:t>
            </a:r>
            <a:r>
              <a:rPr lang="de-AT" dirty="0" smtClean="0">
                <a:latin typeface="Times New Roman" pitchFamily="18" charset="0"/>
              </a:rPr>
              <a:t> item in web </a:t>
            </a:r>
            <a:r>
              <a:rPr lang="de-AT" dirty="0" err="1" smtClean="0">
                <a:latin typeface="Times New Roman" pitchFamily="18" charset="0"/>
              </a:rPr>
              <a:t>browser</a:t>
            </a:r>
            <a:r>
              <a:rPr lang="de-AT" dirty="0" smtClean="0">
                <a:latin typeface="Times New Roman" pitchFamily="18" charset="0"/>
              </a:rPr>
              <a:t> </a:t>
            </a:r>
            <a:r>
              <a:rPr lang="de-AT" dirty="0" err="1" smtClean="0">
                <a:latin typeface="Times New Roman" pitchFamily="18" charset="0"/>
              </a:rPr>
              <a:t>text</a:t>
            </a:r>
            <a:r>
              <a:rPr lang="de-AT" dirty="0" smtClean="0">
                <a:latin typeface="Times New Roman" pitchFamily="18" charset="0"/>
              </a:rPr>
              <a:t> </a:t>
            </a:r>
            <a:r>
              <a:rPr lang="de-AT" dirty="0" smtClean="0">
                <a:latin typeface="Times New Roman" pitchFamily="18" charset="0"/>
                <a:sym typeface="Wingdings" pitchFamily="2" charset="2"/>
              </a:rPr>
              <a:t> </a:t>
            </a:r>
            <a:r>
              <a:rPr lang="de-AT" dirty="0" err="1" smtClean="0">
                <a:latin typeface="Times New Roman" pitchFamily="18" charset="0"/>
                <a:sym typeface="Wingdings" pitchFamily="2" charset="2"/>
              </a:rPr>
              <a:t>sees</a:t>
            </a:r>
            <a:r>
              <a:rPr lang="de-AT" dirty="0" smtClean="0">
                <a:latin typeface="Times New Roman" pitchFamily="18" charset="0"/>
                <a:sym typeface="Wingdings" pitchFamily="2" charset="2"/>
              </a:rPr>
              <a:t> </a:t>
            </a:r>
            <a:r>
              <a:rPr lang="de-AT" dirty="0" err="1" smtClean="0">
                <a:latin typeface="Times New Roman" pitchFamily="18" charset="0"/>
                <a:sym typeface="Wingdings" pitchFamily="2" charset="2"/>
              </a:rPr>
              <a:t>that</a:t>
            </a:r>
            <a:r>
              <a:rPr lang="de-AT" dirty="0" smtClean="0">
                <a:latin typeface="Times New Roman" pitchFamily="18" charset="0"/>
                <a:sym typeface="Wingdings" pitchFamily="2" charset="2"/>
              </a:rPr>
              <a:t> </a:t>
            </a:r>
            <a:r>
              <a:rPr lang="de-AT" dirty="0" err="1" smtClean="0">
                <a:latin typeface="Times New Roman" pitchFamily="18" charset="0"/>
                <a:sym typeface="Wingdings" pitchFamily="2" charset="2"/>
              </a:rPr>
              <a:t>other</a:t>
            </a:r>
            <a:r>
              <a:rPr lang="de-AT" dirty="0" smtClean="0">
                <a:latin typeface="Times New Roman" pitchFamily="18" charset="0"/>
                <a:sym typeface="Wingdings" pitchFamily="2" charset="2"/>
              </a:rPr>
              <a:t> </a:t>
            </a:r>
            <a:r>
              <a:rPr lang="de-AT" dirty="0" err="1" smtClean="0">
                <a:latin typeface="Times New Roman" pitchFamily="18" charset="0"/>
                <a:sym typeface="Wingdings" pitchFamily="2" charset="2"/>
              </a:rPr>
              <a:t>user</a:t>
            </a:r>
            <a:r>
              <a:rPr lang="de-AT" dirty="0" smtClean="0">
                <a:latin typeface="Times New Roman" pitchFamily="18" charset="0"/>
                <a:sym typeface="Wingdings" pitchFamily="2" charset="2"/>
              </a:rPr>
              <a:t> </a:t>
            </a:r>
            <a:r>
              <a:rPr lang="de-AT" dirty="0" err="1" smtClean="0">
                <a:latin typeface="Times New Roman" pitchFamily="18" charset="0"/>
                <a:sym typeface="Wingdings" pitchFamily="2" charset="2"/>
              </a:rPr>
              <a:t>has</a:t>
            </a:r>
            <a:r>
              <a:rPr lang="de-AT" dirty="0" smtClean="0">
                <a:latin typeface="Times New Roman" pitchFamily="18" charset="0"/>
                <a:sym typeface="Wingdings" pitchFamily="2" charset="2"/>
              </a:rPr>
              <a:t> </a:t>
            </a:r>
            <a:r>
              <a:rPr lang="de-AT" dirty="0" err="1" smtClean="0">
                <a:latin typeface="Times New Roman" pitchFamily="18" charset="0"/>
                <a:sym typeface="Wingdings" pitchFamily="2" charset="2"/>
              </a:rPr>
              <a:t>bookmarked</a:t>
            </a:r>
            <a:r>
              <a:rPr lang="de-AT" dirty="0" smtClean="0">
                <a:latin typeface="Times New Roman" pitchFamily="18" charset="0"/>
                <a:sym typeface="Wingdings" pitchFamily="2" charset="2"/>
              </a:rPr>
              <a:t> </a:t>
            </a:r>
            <a:r>
              <a:rPr lang="de-AT" dirty="0" err="1" smtClean="0">
                <a:latin typeface="Times New Roman" pitchFamily="18" charset="0"/>
                <a:sym typeface="Wingdings" pitchFamily="2" charset="2"/>
              </a:rPr>
              <a:t>this</a:t>
            </a:r>
            <a:r>
              <a:rPr lang="de-AT" dirty="0" smtClean="0">
                <a:latin typeface="Times New Roman" pitchFamily="18" charset="0"/>
                <a:sym typeface="Wingdings" pitchFamily="2" charset="2"/>
              </a:rPr>
              <a:t> item </a:t>
            </a:r>
            <a:r>
              <a:rPr lang="de-AT" dirty="0" err="1" smtClean="0">
                <a:latin typeface="Times New Roman" pitchFamily="18" charset="0"/>
                <a:sym typeface="Wingdings" pitchFamily="2" charset="2"/>
              </a:rPr>
              <a:t>before</a:t>
            </a:r>
            <a:r>
              <a:rPr lang="de-AT" dirty="0" smtClean="0">
                <a:latin typeface="Times New Roman" pitchFamily="18" charset="0"/>
                <a:sym typeface="Wingdings" pitchFamily="2" charset="2"/>
              </a:rPr>
              <a:t>  </a:t>
            </a:r>
            <a:r>
              <a:rPr lang="de-AT" dirty="0" err="1" smtClean="0">
                <a:latin typeface="Times New Roman" pitchFamily="18" charset="0"/>
                <a:sym typeface="Wingdings" pitchFamily="2" charset="2"/>
              </a:rPr>
              <a:t>start</a:t>
            </a:r>
            <a:r>
              <a:rPr lang="de-AT" dirty="0" smtClean="0">
                <a:latin typeface="Times New Roman" pitchFamily="18" charset="0"/>
                <a:sym typeface="Wingdings" pitchFamily="2" charset="2"/>
              </a:rPr>
              <a:t> </a:t>
            </a:r>
            <a:r>
              <a:rPr lang="de-AT" dirty="0" err="1" smtClean="0">
                <a:latin typeface="Times New Roman" pitchFamily="18" charset="0"/>
                <a:sym typeface="Wingdings" pitchFamily="2" charset="2"/>
              </a:rPr>
              <a:t>discussion</a:t>
            </a:r>
            <a:r>
              <a:rPr lang="de-AT" dirty="0" smtClean="0">
                <a:latin typeface="Times New Roman" pitchFamily="18" charset="0"/>
                <a:sym typeface="Wingdings" pitchFamily="2" charset="2"/>
              </a:rPr>
              <a:t> </a:t>
            </a:r>
            <a:endParaRPr lang="de-AT" dirty="0" smtClean="0">
              <a:latin typeface="Times New Roman" pitchFamily="18" charset="0"/>
            </a:endParaRPr>
          </a:p>
          <a:p>
            <a:endParaRPr lang="de-AT" dirty="0" smtClean="0">
              <a:latin typeface="Times New Roman" pitchFamily="18" charset="0"/>
              <a:sym typeface="Wingdings" pitchFamily="2" charset="2"/>
            </a:endParaRPr>
          </a:p>
          <a:p>
            <a:endParaRPr lang="de-AT" dirty="0" smtClean="0">
              <a:latin typeface="Times New Roman" pitchFamily="18" charset="0"/>
              <a:sym typeface="Wingdings" pitchFamily="2" charset="2"/>
            </a:endParaRPr>
          </a:p>
          <a:p>
            <a:r>
              <a:rPr lang="de-AT" dirty="0" smtClean="0">
                <a:latin typeface="Times New Roman" pitchFamily="18" charset="0"/>
                <a:sym typeface="Wingdings" pitchFamily="2" charset="2"/>
              </a:rPr>
              <a:t>In </a:t>
            </a:r>
            <a:r>
              <a:rPr lang="de-AT" dirty="0" err="1" smtClean="0">
                <a:latin typeface="Times New Roman" pitchFamily="18" charset="0"/>
                <a:sym typeface="Wingdings" pitchFamily="2" charset="2"/>
              </a:rPr>
              <a:t>this</a:t>
            </a:r>
            <a:r>
              <a:rPr lang="de-AT" dirty="0" smtClean="0">
                <a:latin typeface="Times New Roman" pitchFamily="18" charset="0"/>
                <a:sym typeface="Wingdings" pitchFamily="2" charset="2"/>
              </a:rPr>
              <a:t> </a:t>
            </a:r>
            <a:r>
              <a:rPr lang="de-AT" dirty="0" err="1" smtClean="0">
                <a:latin typeface="Times New Roman" pitchFamily="18" charset="0"/>
                <a:sym typeface="Wingdings" pitchFamily="2" charset="2"/>
              </a:rPr>
              <a:t>example</a:t>
            </a:r>
            <a:r>
              <a:rPr lang="de-AT" dirty="0" smtClean="0">
                <a:latin typeface="Times New Roman" pitchFamily="18" charset="0"/>
                <a:sym typeface="Wingdings" pitchFamily="2" charset="2"/>
              </a:rPr>
              <a:t>: </a:t>
            </a:r>
            <a:r>
              <a:rPr lang="de-AT" dirty="0" err="1" smtClean="0">
                <a:latin typeface="Times New Roman" pitchFamily="18" charset="0"/>
                <a:sym typeface="Wingdings" pitchFamily="2" charset="2"/>
              </a:rPr>
              <a:t>bookmark</a:t>
            </a:r>
            <a:r>
              <a:rPr lang="de-AT" dirty="0" smtClean="0">
                <a:latin typeface="Times New Roman" pitchFamily="18" charset="0"/>
                <a:sym typeface="Wingdings" pitchFamily="2" charset="2"/>
              </a:rPr>
              <a:t> </a:t>
            </a:r>
            <a:r>
              <a:rPr lang="de-AT" dirty="0" err="1" smtClean="0">
                <a:latin typeface="Times New Roman" pitchFamily="18" charset="0"/>
                <a:sym typeface="Wingdings" pitchFamily="2" charset="2"/>
              </a:rPr>
              <a:t>lists</a:t>
            </a:r>
            <a:r>
              <a:rPr lang="de-AT" dirty="0" smtClean="0">
                <a:latin typeface="Times New Roman" pitchFamily="18" charset="0"/>
                <a:sym typeface="Wingdings" pitchFamily="2" charset="2"/>
              </a:rPr>
              <a:t> </a:t>
            </a:r>
            <a:r>
              <a:rPr lang="de-AT" dirty="0" err="1" smtClean="0">
                <a:latin typeface="Times New Roman" pitchFamily="18" charset="0"/>
                <a:sym typeface="Wingdings" pitchFamily="2" charset="2"/>
              </a:rPr>
              <a:t>for</a:t>
            </a:r>
            <a:r>
              <a:rPr lang="de-AT" dirty="0" smtClean="0">
                <a:latin typeface="Times New Roman" pitchFamily="18" charset="0"/>
                <a:sym typeface="Wingdings" pitchFamily="2" charset="2"/>
              </a:rPr>
              <a:t> </a:t>
            </a:r>
            <a:r>
              <a:rPr lang="de-AT" dirty="0" err="1" smtClean="0">
                <a:latin typeface="Times New Roman" pitchFamily="18" charset="0"/>
                <a:sym typeface="Wingdings" pitchFamily="2" charset="2"/>
              </a:rPr>
              <a:t>two</a:t>
            </a:r>
            <a:r>
              <a:rPr lang="de-AT" dirty="0" smtClean="0">
                <a:latin typeface="Times New Roman" pitchFamily="18" charset="0"/>
                <a:sym typeface="Wingdings" pitchFamily="2" charset="2"/>
              </a:rPr>
              <a:t> </a:t>
            </a:r>
            <a:r>
              <a:rPr lang="de-AT" dirty="0" err="1" smtClean="0">
                <a:latin typeface="Times New Roman" pitchFamily="18" charset="0"/>
                <a:sym typeface="Wingdings" pitchFamily="2" charset="2"/>
              </a:rPr>
              <a:t>users</a:t>
            </a:r>
            <a:r>
              <a:rPr lang="de-AT" dirty="0" smtClean="0">
                <a:latin typeface="Times New Roman" pitchFamily="18" charset="0"/>
                <a:sym typeface="Wingdings" pitchFamily="2" charset="2"/>
              </a:rPr>
              <a:t> – </a:t>
            </a:r>
            <a:r>
              <a:rPr lang="de-AT" dirty="0" err="1" smtClean="0">
                <a:latin typeface="Times New Roman" pitchFamily="18" charset="0"/>
                <a:sym typeface="Wingdings" pitchFamily="2" charset="2"/>
              </a:rPr>
              <a:t>yellow</a:t>
            </a:r>
            <a:r>
              <a:rPr lang="de-AT" dirty="0" smtClean="0">
                <a:latin typeface="Times New Roman" pitchFamily="18" charset="0"/>
                <a:sym typeface="Wingdings" pitchFamily="2" charset="2"/>
              </a:rPr>
              <a:t> link </a:t>
            </a:r>
            <a:r>
              <a:rPr lang="de-AT" dirty="0" err="1" smtClean="0">
                <a:latin typeface="Times New Roman" pitchFamily="18" charset="0"/>
                <a:sym typeface="Wingdings" pitchFamily="2" charset="2"/>
              </a:rPr>
              <a:t>shows</a:t>
            </a:r>
            <a:r>
              <a:rPr lang="de-AT" dirty="0" smtClean="0">
                <a:latin typeface="Times New Roman" pitchFamily="18" charset="0"/>
                <a:sym typeface="Wingdings" pitchFamily="2" charset="2"/>
              </a:rPr>
              <a:t> </a:t>
            </a:r>
            <a:r>
              <a:rPr lang="de-AT" dirty="0" err="1" smtClean="0">
                <a:latin typeface="Times New Roman" pitchFamily="18" charset="0"/>
                <a:sym typeface="Wingdings" pitchFamily="2" charset="2"/>
              </a:rPr>
              <a:t>that</a:t>
            </a:r>
            <a:r>
              <a:rPr lang="de-AT" dirty="0" smtClean="0">
                <a:latin typeface="Times New Roman" pitchFamily="18" charset="0"/>
                <a:sym typeface="Wingdings" pitchFamily="2" charset="2"/>
              </a:rPr>
              <a:t> </a:t>
            </a:r>
            <a:r>
              <a:rPr lang="de-AT" dirty="0" err="1" smtClean="0">
                <a:latin typeface="Times New Roman" pitchFamily="18" charset="0"/>
                <a:sym typeface="Wingdings" pitchFamily="2" charset="2"/>
              </a:rPr>
              <a:t>one</a:t>
            </a:r>
            <a:r>
              <a:rPr lang="de-AT" dirty="0" smtClean="0">
                <a:latin typeface="Times New Roman" pitchFamily="18" charset="0"/>
                <a:sym typeface="Wingdings" pitchFamily="2" charset="2"/>
              </a:rPr>
              <a:t> item </a:t>
            </a:r>
            <a:r>
              <a:rPr lang="de-AT" dirty="0" err="1" smtClean="0">
                <a:latin typeface="Times New Roman" pitchFamily="18" charset="0"/>
                <a:sym typeface="Wingdings" pitchFamily="2" charset="2"/>
              </a:rPr>
              <a:t>has</a:t>
            </a:r>
            <a:r>
              <a:rPr lang="de-AT" dirty="0" smtClean="0">
                <a:latin typeface="Times New Roman" pitchFamily="18" charset="0"/>
                <a:sym typeface="Wingdings" pitchFamily="2" charset="2"/>
              </a:rPr>
              <a:t> </a:t>
            </a:r>
            <a:r>
              <a:rPr lang="de-AT" dirty="0" err="1" smtClean="0">
                <a:latin typeface="Times New Roman" pitchFamily="18" charset="0"/>
                <a:sym typeface="Wingdings" pitchFamily="2" charset="2"/>
              </a:rPr>
              <a:t>been</a:t>
            </a:r>
            <a:r>
              <a:rPr lang="de-AT" dirty="0" smtClean="0">
                <a:latin typeface="Times New Roman" pitchFamily="18" charset="0"/>
                <a:sym typeface="Wingdings" pitchFamily="2" charset="2"/>
              </a:rPr>
              <a:t> </a:t>
            </a:r>
            <a:r>
              <a:rPr lang="de-AT" dirty="0" err="1" smtClean="0">
                <a:latin typeface="Times New Roman" pitchFamily="18" charset="0"/>
                <a:sym typeface="Wingdings" pitchFamily="2" charset="2"/>
              </a:rPr>
              <a:t>bookmarked</a:t>
            </a:r>
            <a:r>
              <a:rPr lang="de-AT" dirty="0" smtClean="0">
                <a:latin typeface="Times New Roman" pitchFamily="18" charset="0"/>
                <a:sym typeface="Wingdings" pitchFamily="2" charset="2"/>
              </a:rPr>
              <a:t> </a:t>
            </a:r>
            <a:r>
              <a:rPr lang="de-AT" dirty="0" err="1" smtClean="0">
                <a:latin typeface="Times New Roman" pitchFamily="18" charset="0"/>
                <a:sym typeface="Wingdings" pitchFamily="2" charset="2"/>
              </a:rPr>
              <a:t>by</a:t>
            </a:r>
            <a:r>
              <a:rPr lang="de-AT" dirty="0" smtClean="0">
                <a:latin typeface="Times New Roman" pitchFamily="18" charset="0"/>
                <a:sym typeface="Wingdings" pitchFamily="2" charset="2"/>
              </a:rPr>
              <a:t> </a:t>
            </a:r>
            <a:r>
              <a:rPr lang="de-AT" dirty="0" err="1" smtClean="0">
                <a:latin typeface="Times New Roman" pitchFamily="18" charset="0"/>
                <a:sym typeface="Wingdings" pitchFamily="2" charset="2"/>
              </a:rPr>
              <a:t>both</a:t>
            </a:r>
            <a:r>
              <a:rPr lang="de-AT" dirty="0" smtClean="0">
                <a:latin typeface="Times New Roman" pitchFamily="18" charset="0"/>
                <a:sym typeface="Wingdings" pitchFamily="2" charset="2"/>
              </a:rPr>
              <a:t> </a:t>
            </a:r>
            <a:r>
              <a:rPr lang="de-AT" dirty="0" err="1" smtClean="0">
                <a:latin typeface="Times New Roman" pitchFamily="18" charset="0"/>
                <a:sym typeface="Wingdings" pitchFamily="2" charset="2"/>
              </a:rPr>
              <a:t>users</a:t>
            </a:r>
            <a:r>
              <a:rPr lang="de-AT" dirty="0" smtClean="0">
                <a:latin typeface="Times New Roman" pitchFamily="18" charset="0"/>
                <a:sym typeface="Wingdings" pitchFamily="2" charset="2"/>
              </a:rPr>
              <a:t>  </a:t>
            </a:r>
            <a:r>
              <a:rPr lang="de-AT" dirty="0" err="1" smtClean="0">
                <a:latin typeface="Times New Roman" pitchFamily="18" charset="0"/>
                <a:sym typeface="Wingdings" pitchFamily="2" charset="2"/>
              </a:rPr>
              <a:t>probably</a:t>
            </a:r>
            <a:r>
              <a:rPr lang="de-AT" dirty="0" smtClean="0">
                <a:latin typeface="Times New Roman" pitchFamily="18" charset="0"/>
                <a:sym typeface="Wingdings" pitchFamily="2" charset="2"/>
              </a:rPr>
              <a:t> </a:t>
            </a:r>
            <a:r>
              <a:rPr lang="de-AT" dirty="0" err="1" smtClean="0">
                <a:latin typeface="Times New Roman" pitchFamily="18" charset="0"/>
                <a:sym typeface="Wingdings" pitchFamily="2" charset="2"/>
              </a:rPr>
              <a:t>interesting</a:t>
            </a:r>
            <a:r>
              <a:rPr lang="de-AT" dirty="0" smtClean="0">
                <a:latin typeface="Times New Roman" pitchFamily="18" charset="0"/>
                <a:sym typeface="Wingdings" pitchFamily="2" charset="2"/>
              </a:rPr>
              <a:t> </a:t>
            </a:r>
            <a:endParaRPr lang="de-AT" dirty="0" smtClean="0">
              <a:latin typeface="Times New Roman" pitchFamily="18" charset="0"/>
            </a:endParaRPr>
          </a:p>
        </p:txBody>
      </p:sp>
      <p:sp>
        <p:nvSpPr>
          <p:cNvPr id="84996" name="Slide Number Placeholder 3"/>
          <p:cNvSpPr>
            <a:spLocks noGrp="1"/>
          </p:cNvSpPr>
          <p:nvPr>
            <p:ph type="sldNum" sz="quarter"/>
          </p:nvPr>
        </p:nvSpPr>
        <p:spPr>
          <a:noFill/>
        </p:spPr>
        <p:txBody>
          <a:bodyPr/>
          <a:lstStyle/>
          <a:p>
            <a:fld id="{4D0DD8D0-518B-4B27-BEA3-5D8F1FFE3419}" type="slidenum">
              <a:rPr lang="en-GB" smtClean="0"/>
              <a:pPr/>
              <a:t>242</a:t>
            </a:fld>
            <a:endParaRPr lang="en-GB" smtClean="0"/>
          </a:p>
        </p:txBody>
      </p:sp>
    </p:spTree>
    <p:extLst>
      <p:ext uri="{BB962C8B-B14F-4D97-AF65-F5344CB8AC3E}">
        <p14:creationId xmlns:p14="http://schemas.microsoft.com/office/powerpoint/2010/main" val="65600926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xfrm>
            <a:off x="1141413" y="685800"/>
            <a:ext cx="4568825" cy="3427413"/>
          </a:xfrm>
          <a:ln/>
        </p:spPr>
      </p:sp>
      <p:sp>
        <p:nvSpPr>
          <p:cNvPr id="86019" name="Notes Placeholder 2"/>
          <p:cNvSpPr>
            <a:spLocks noGrp="1"/>
          </p:cNvSpPr>
          <p:nvPr>
            <p:ph type="body" idx="1"/>
          </p:nvPr>
        </p:nvSpPr>
        <p:spPr>
          <a:noFill/>
          <a:ln/>
        </p:spPr>
        <p:txBody>
          <a:bodyPr/>
          <a:lstStyle/>
          <a:p>
            <a:r>
              <a:rPr lang="de-AT" b="0" dirty="0" smtClean="0">
                <a:latin typeface="Times New Roman" pitchFamily="18" charset="0"/>
              </a:rPr>
              <a:t>Other </a:t>
            </a:r>
            <a:r>
              <a:rPr lang="de-AT" b="0" dirty="0" err="1" smtClean="0">
                <a:latin typeface="Times New Roman" pitchFamily="18" charset="0"/>
              </a:rPr>
              <a:t>way</a:t>
            </a:r>
            <a:r>
              <a:rPr lang="de-AT" b="0" dirty="0" smtClean="0">
                <a:latin typeface="Times New Roman" pitchFamily="18" charset="0"/>
              </a:rPr>
              <a:t> </a:t>
            </a:r>
            <a:r>
              <a:rPr lang="de-AT" b="0" dirty="0" err="1" smtClean="0">
                <a:latin typeface="Times New Roman" pitchFamily="18" charset="0"/>
              </a:rPr>
              <a:t>for</a:t>
            </a:r>
            <a:r>
              <a:rPr lang="de-AT" b="0" dirty="0" smtClean="0">
                <a:latin typeface="Times New Roman" pitchFamily="18" charset="0"/>
              </a:rPr>
              <a:t> </a:t>
            </a:r>
            <a:r>
              <a:rPr lang="de-AT" b="0" dirty="0" err="1" smtClean="0">
                <a:latin typeface="Times New Roman" pitchFamily="18" charset="0"/>
              </a:rPr>
              <a:t>storing</a:t>
            </a:r>
            <a:r>
              <a:rPr lang="de-AT" b="0" dirty="0" smtClean="0">
                <a:latin typeface="Times New Roman" pitchFamily="18" charset="0"/>
              </a:rPr>
              <a:t> </a:t>
            </a:r>
            <a:r>
              <a:rPr lang="de-AT" b="0" dirty="0" err="1" smtClean="0">
                <a:latin typeface="Times New Roman" pitchFamily="18" charset="0"/>
              </a:rPr>
              <a:t>selections</a:t>
            </a:r>
            <a:r>
              <a:rPr lang="de-AT" b="0" dirty="0" smtClean="0">
                <a:latin typeface="Times New Roman" pitchFamily="18" charset="0"/>
              </a:rPr>
              <a:t>: </a:t>
            </a:r>
          </a:p>
          <a:p>
            <a:r>
              <a:rPr lang="de-AT" b="0" dirty="0" err="1" smtClean="0">
                <a:latin typeface="Times New Roman" pitchFamily="18" charset="0"/>
              </a:rPr>
              <a:t>Arbitrary</a:t>
            </a:r>
            <a:r>
              <a:rPr lang="de-AT" b="0" dirty="0" smtClean="0">
                <a:latin typeface="Times New Roman" pitchFamily="18" charset="0"/>
              </a:rPr>
              <a:t>, </a:t>
            </a:r>
            <a:r>
              <a:rPr lang="de-AT" b="0" dirty="0" err="1" smtClean="0">
                <a:latin typeface="Times New Roman" pitchFamily="18" charset="0"/>
              </a:rPr>
              <a:t>unmodified</a:t>
            </a:r>
            <a:r>
              <a:rPr lang="de-AT" b="0" dirty="0" smtClean="0">
                <a:latin typeface="Times New Roman" pitchFamily="18" charset="0"/>
              </a:rPr>
              <a:t> </a:t>
            </a:r>
            <a:r>
              <a:rPr lang="de-AT" b="0" dirty="0" err="1" smtClean="0">
                <a:latin typeface="Times New Roman" pitchFamily="18" charset="0"/>
              </a:rPr>
              <a:t>applications</a:t>
            </a:r>
            <a:r>
              <a:rPr lang="de-AT" b="0" dirty="0" smtClean="0">
                <a:latin typeface="Times New Roman" pitchFamily="18" charset="0"/>
              </a:rPr>
              <a:t> (e.g. Spreadsheet </a:t>
            </a:r>
            <a:r>
              <a:rPr lang="de-AT" b="0" dirty="0" err="1" smtClean="0">
                <a:latin typeface="Times New Roman" pitchFamily="18" charset="0"/>
              </a:rPr>
              <a:t>applications</a:t>
            </a:r>
            <a:r>
              <a:rPr lang="de-AT" b="0" dirty="0" smtClean="0">
                <a:latin typeface="Times New Roman" pitchFamily="18" charset="0"/>
              </a:rPr>
              <a:t>, </a:t>
            </a:r>
            <a:r>
              <a:rPr lang="de-AT" b="0" dirty="0" err="1" smtClean="0">
                <a:latin typeface="Times New Roman" pitchFamily="18" charset="0"/>
              </a:rPr>
              <a:t>text</a:t>
            </a:r>
            <a:r>
              <a:rPr lang="de-AT" b="0" dirty="0" smtClean="0">
                <a:latin typeface="Times New Roman" pitchFamily="18" charset="0"/>
              </a:rPr>
              <a:t> </a:t>
            </a:r>
            <a:r>
              <a:rPr lang="de-AT" b="0" dirty="0" err="1" smtClean="0">
                <a:latin typeface="Times New Roman" pitchFamily="18" charset="0"/>
              </a:rPr>
              <a:t>editors</a:t>
            </a:r>
            <a:r>
              <a:rPr lang="de-AT" b="0" dirty="0" smtClean="0">
                <a:latin typeface="Times New Roman" pitchFamily="18" charset="0"/>
              </a:rPr>
              <a:t> etc.) </a:t>
            </a:r>
          </a:p>
          <a:p>
            <a:endParaRPr lang="de-AT" b="0" dirty="0" smtClean="0">
              <a:latin typeface="Times New Roman" pitchFamily="18" charset="0"/>
            </a:endParaRPr>
          </a:p>
          <a:p>
            <a:r>
              <a:rPr lang="de-AT" b="0" dirty="0" smtClean="0">
                <a:latin typeface="Times New Roman" pitchFamily="18" charset="0"/>
              </a:rPr>
              <a:t>User </a:t>
            </a:r>
            <a:r>
              <a:rPr lang="de-AT" b="0" dirty="0" err="1" smtClean="0">
                <a:latin typeface="Times New Roman" pitchFamily="18" charset="0"/>
              </a:rPr>
              <a:t>selects</a:t>
            </a:r>
            <a:r>
              <a:rPr lang="de-AT" b="0" dirty="0" smtClean="0">
                <a:latin typeface="Times New Roman" pitchFamily="18" charset="0"/>
              </a:rPr>
              <a:t> a </a:t>
            </a:r>
            <a:r>
              <a:rPr lang="de-AT" b="0" dirty="0" err="1" smtClean="0">
                <a:latin typeface="Times New Roman" pitchFamily="18" charset="0"/>
              </a:rPr>
              <a:t>word</a:t>
            </a:r>
            <a:r>
              <a:rPr lang="de-AT" b="0" dirty="0" smtClean="0">
                <a:latin typeface="Times New Roman" pitchFamily="18" charset="0"/>
              </a:rPr>
              <a:t> </a:t>
            </a:r>
            <a:r>
              <a:rPr lang="de-AT" b="0" dirty="0" err="1" smtClean="0">
                <a:latin typeface="Times New Roman" pitchFamily="18" charset="0"/>
              </a:rPr>
              <a:t>and</a:t>
            </a:r>
            <a:r>
              <a:rPr lang="de-AT" b="0" dirty="0" smtClean="0">
                <a:latin typeface="Times New Roman" pitchFamily="18" charset="0"/>
              </a:rPr>
              <a:t> </a:t>
            </a:r>
            <a:r>
              <a:rPr lang="de-AT" b="0" dirty="0" err="1" smtClean="0">
                <a:latin typeface="Times New Roman" pitchFamily="18" charset="0"/>
              </a:rPr>
              <a:t>presses</a:t>
            </a:r>
            <a:r>
              <a:rPr lang="de-AT" b="0" dirty="0" smtClean="0">
                <a:latin typeface="Times New Roman" pitchFamily="18" charset="0"/>
              </a:rPr>
              <a:t> a </a:t>
            </a:r>
            <a:r>
              <a:rPr lang="de-AT" b="0" dirty="0" err="1" smtClean="0">
                <a:latin typeface="Times New Roman" pitchFamily="18" charset="0"/>
              </a:rPr>
              <a:t>keyboard</a:t>
            </a:r>
            <a:r>
              <a:rPr lang="de-AT" b="0" dirty="0" smtClean="0">
                <a:latin typeface="Times New Roman" pitchFamily="18" charset="0"/>
              </a:rPr>
              <a:t> </a:t>
            </a:r>
            <a:r>
              <a:rPr lang="de-AT" b="0" dirty="0" err="1" smtClean="0">
                <a:latin typeface="Times New Roman" pitchFamily="18" charset="0"/>
              </a:rPr>
              <a:t>shortcut</a:t>
            </a:r>
            <a:endParaRPr lang="de-AT" b="0" dirty="0" smtClean="0">
              <a:latin typeface="Times New Roman" pitchFamily="18" charset="0"/>
            </a:endParaRPr>
          </a:p>
          <a:p>
            <a:r>
              <a:rPr lang="de-AT" b="0" dirty="0" smtClean="0">
                <a:latin typeface="Times New Roman" pitchFamily="18" charset="0"/>
              </a:rPr>
              <a:t>Manager </a:t>
            </a:r>
            <a:r>
              <a:rPr lang="de-AT" b="0" dirty="0" err="1" smtClean="0">
                <a:latin typeface="Times New Roman" pitchFamily="18" charset="0"/>
              </a:rPr>
              <a:t>consults</a:t>
            </a:r>
            <a:r>
              <a:rPr lang="de-AT" b="0" dirty="0" smtClean="0">
                <a:latin typeface="Times New Roman" pitchFamily="18" charset="0"/>
              </a:rPr>
              <a:t> OS </a:t>
            </a:r>
            <a:r>
              <a:rPr lang="de-AT" b="0" dirty="0" err="1" smtClean="0">
                <a:latin typeface="Times New Roman" pitchFamily="18" charset="0"/>
              </a:rPr>
              <a:t>selection</a:t>
            </a:r>
            <a:r>
              <a:rPr lang="de-AT" b="0" dirty="0" smtClean="0">
                <a:latin typeface="Times New Roman" pitchFamily="18" charset="0"/>
              </a:rPr>
              <a:t> </a:t>
            </a:r>
            <a:r>
              <a:rPr lang="de-AT" b="0" dirty="0" err="1" smtClean="0">
                <a:latin typeface="Times New Roman" pitchFamily="18" charset="0"/>
              </a:rPr>
              <a:t>buffer</a:t>
            </a:r>
            <a:r>
              <a:rPr lang="de-AT" b="0" dirty="0" smtClean="0">
                <a:latin typeface="Times New Roman" pitchFamily="18" charset="0"/>
              </a:rPr>
              <a:t> </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selection</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string</a:t>
            </a:r>
            <a:r>
              <a:rPr lang="de-AT" b="0" dirty="0" smtClean="0">
                <a:latin typeface="Times New Roman" pitchFamily="18" charset="0"/>
                <a:sym typeface="Wingdings" pitchFamily="2" charset="2"/>
              </a:rPr>
              <a:t> </a:t>
            </a:r>
          </a:p>
          <a:p>
            <a:r>
              <a:rPr lang="de-AT" b="0" dirty="0" smtClean="0">
                <a:latin typeface="Times New Roman" pitchFamily="18" charset="0"/>
                <a:sym typeface="Wingdings" pitchFamily="2" charset="2"/>
              </a:rPr>
              <a:t>Sends </a:t>
            </a:r>
            <a:r>
              <a:rPr lang="de-AT" b="0" dirty="0" err="1" smtClean="0">
                <a:latin typeface="Times New Roman" pitchFamily="18" charset="0"/>
                <a:sym typeface="Wingdings" pitchFamily="2" charset="2"/>
              </a:rPr>
              <a:t>selection</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string</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to</a:t>
            </a:r>
            <a:r>
              <a:rPr lang="de-AT" b="0" dirty="0" smtClean="0">
                <a:latin typeface="Times New Roman" pitchFamily="18" charset="0"/>
                <a:sym typeface="Wingdings" pitchFamily="2" charset="2"/>
              </a:rPr>
              <a:t> all </a:t>
            </a:r>
            <a:r>
              <a:rPr lang="de-AT" b="0" dirty="0" err="1" smtClean="0">
                <a:latin typeface="Times New Roman" pitchFamily="18" charset="0"/>
                <a:sym typeface="Wingdings" pitchFamily="2" charset="2"/>
              </a:rPr>
              <a:t>accessible</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applications</a:t>
            </a:r>
            <a:r>
              <a:rPr lang="de-AT" b="0" dirty="0" smtClean="0">
                <a:latin typeface="Times New Roman" pitchFamily="18" charset="0"/>
                <a:sym typeface="Wingdings" pitchFamily="2" charset="2"/>
              </a:rPr>
              <a:t> </a:t>
            </a:r>
          </a:p>
          <a:p>
            <a:endParaRPr lang="de-AT" b="0" dirty="0" smtClean="0">
              <a:latin typeface="Times New Roman" pitchFamily="18" charset="0"/>
              <a:sym typeface="Wingdings" pitchFamily="2" charset="2"/>
            </a:endParaRPr>
          </a:p>
          <a:p>
            <a:r>
              <a:rPr lang="de-AT" b="0" dirty="0" err="1" smtClean="0">
                <a:latin typeface="Times New Roman" pitchFamily="18" charset="0"/>
                <a:sym typeface="Wingdings" pitchFamily="2" charset="2"/>
              </a:rPr>
              <a:t>Restrictions</a:t>
            </a:r>
            <a:r>
              <a:rPr lang="de-AT" b="0" dirty="0" smtClean="0">
                <a:latin typeface="Times New Roman" pitchFamily="18" charset="0"/>
                <a:sym typeface="Wingdings" pitchFamily="2" charset="2"/>
              </a:rPr>
              <a:t>: </a:t>
            </a:r>
          </a:p>
          <a:p>
            <a:r>
              <a:rPr lang="de-AT" b="0" dirty="0" err="1" smtClean="0">
                <a:latin typeface="Times New Roman" pitchFamily="18" charset="0"/>
                <a:sym typeface="Wingdings" pitchFamily="2" charset="2"/>
              </a:rPr>
              <a:t>We</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cannot</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access</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content</a:t>
            </a:r>
            <a:r>
              <a:rPr lang="de-AT" b="0" dirty="0" smtClean="0">
                <a:latin typeface="Times New Roman" pitchFamily="18" charset="0"/>
                <a:sym typeface="Wingdings" pitchFamily="2" charset="2"/>
              </a:rPr>
              <a:t> of </a:t>
            </a:r>
            <a:r>
              <a:rPr lang="de-AT" b="0" dirty="0" err="1" smtClean="0">
                <a:latin typeface="Times New Roman" pitchFamily="18" charset="0"/>
                <a:sym typeface="Wingdings" pitchFamily="2" charset="2"/>
              </a:rPr>
              <a:t>applications</a:t>
            </a:r>
            <a:r>
              <a:rPr lang="de-AT" b="0" dirty="0" smtClean="0">
                <a:latin typeface="Times New Roman" pitchFamily="18" charset="0"/>
                <a:sym typeface="Wingdings" pitchFamily="2" charset="2"/>
              </a:rPr>
              <a:t> </a:t>
            </a:r>
          </a:p>
          <a:p>
            <a:r>
              <a:rPr lang="de-AT" b="0" dirty="0" smtClean="0">
                <a:latin typeface="Times New Roman" pitchFamily="18" charset="0"/>
                <a:sym typeface="Wingdings" pitchFamily="2" charset="2"/>
              </a:rPr>
              <a:t> - </a:t>
            </a:r>
            <a:r>
              <a:rPr lang="de-AT" b="0" dirty="0" err="1" smtClean="0">
                <a:latin typeface="Times New Roman" pitchFamily="18" charset="0"/>
                <a:sym typeface="Wingdings" pitchFamily="2" charset="2"/>
              </a:rPr>
              <a:t>we</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can</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only</a:t>
            </a:r>
            <a:r>
              <a:rPr lang="de-AT" b="0" dirty="0" smtClean="0">
                <a:latin typeface="Times New Roman" pitchFamily="18" charset="0"/>
                <a:sym typeface="Wingdings" pitchFamily="2" charset="2"/>
              </a:rPr>
              <a:t> link FROM </a:t>
            </a:r>
            <a:r>
              <a:rPr lang="de-AT" b="0" dirty="0" err="1" smtClean="0">
                <a:latin typeface="Times New Roman" pitchFamily="18" charset="0"/>
                <a:sym typeface="Wingdings" pitchFamily="2" charset="2"/>
              </a:rPr>
              <a:t>these</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apps</a:t>
            </a:r>
            <a:r>
              <a:rPr lang="de-AT" b="0" dirty="0" smtClean="0">
                <a:latin typeface="Times New Roman" pitchFamily="18" charset="0"/>
                <a:sym typeface="Wingdings" pitchFamily="2" charset="2"/>
              </a:rPr>
              <a:t>, but not </a:t>
            </a:r>
            <a:r>
              <a:rPr lang="de-AT" b="0" dirty="0" err="1" smtClean="0">
                <a:latin typeface="Times New Roman" pitchFamily="18" charset="0"/>
                <a:sym typeface="Wingdings" pitchFamily="2" charset="2"/>
              </a:rPr>
              <a:t>into</a:t>
            </a:r>
            <a:r>
              <a:rPr lang="de-AT" b="0" dirty="0" smtClean="0">
                <a:latin typeface="Times New Roman" pitchFamily="18" charset="0"/>
                <a:sym typeface="Wingdings" pitchFamily="2" charset="2"/>
              </a:rPr>
              <a:t> </a:t>
            </a:r>
          </a:p>
          <a:p>
            <a:r>
              <a:rPr lang="de-AT" b="0" dirty="0" smtClean="0">
                <a:latin typeface="Times New Roman" pitchFamily="18" charset="0"/>
                <a:sym typeface="Wingdings" pitchFamily="2" charset="2"/>
              </a:rPr>
              <a:t> - </a:t>
            </a:r>
            <a:r>
              <a:rPr lang="de-AT" b="0" dirty="0" err="1" smtClean="0">
                <a:latin typeface="Times New Roman" pitchFamily="18" charset="0"/>
                <a:sym typeface="Wingdings" pitchFamily="2" charset="2"/>
              </a:rPr>
              <a:t>we</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cannot</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visualize</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other</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instances</a:t>
            </a:r>
            <a:r>
              <a:rPr lang="de-AT" b="0" dirty="0" smtClean="0">
                <a:latin typeface="Times New Roman" pitchFamily="18" charset="0"/>
                <a:sym typeface="Wingdings" pitchFamily="2" charset="2"/>
              </a:rPr>
              <a:t> in </a:t>
            </a:r>
            <a:r>
              <a:rPr lang="de-AT" b="0" dirty="0" err="1" smtClean="0">
                <a:latin typeface="Times New Roman" pitchFamily="18" charset="0"/>
                <a:sym typeface="Wingdings" pitchFamily="2" charset="2"/>
              </a:rPr>
              <a:t>this</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application</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when</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linking</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from</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it</a:t>
            </a:r>
            <a:r>
              <a:rPr lang="de-AT" b="0" dirty="0" smtClean="0">
                <a:latin typeface="Times New Roman" pitchFamily="18" charset="0"/>
                <a:sym typeface="Wingdings" pitchFamily="2" charset="2"/>
              </a:rPr>
              <a:t> </a:t>
            </a:r>
          </a:p>
          <a:p>
            <a:r>
              <a:rPr lang="de-AT" b="0" dirty="0" smtClean="0">
                <a:latin typeface="Times New Roman" pitchFamily="18" charset="0"/>
                <a:sym typeface="Wingdings" pitchFamily="2" charset="2"/>
              </a:rPr>
              <a:t> - </a:t>
            </a:r>
            <a:r>
              <a:rPr lang="de-AT" b="0" dirty="0" err="1" smtClean="0">
                <a:latin typeface="Times New Roman" pitchFamily="18" charset="0"/>
                <a:sym typeface="Wingdings" pitchFamily="2" charset="2"/>
              </a:rPr>
              <a:t>we</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don‘t</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know</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where</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the</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string</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is</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actually</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located</a:t>
            </a:r>
            <a:r>
              <a:rPr lang="de-AT" b="0" dirty="0" smtClean="0">
                <a:latin typeface="Times New Roman" pitchFamily="18" charset="0"/>
                <a:sym typeface="Wingdings" pitchFamily="2" charset="2"/>
              </a:rPr>
              <a:t>  </a:t>
            </a:r>
            <a:r>
              <a:rPr lang="de-AT" b="0" dirty="0" err="1" smtClean="0">
                <a:latin typeface="Times New Roman" pitchFamily="18" charset="0"/>
                <a:sym typeface="Wingdings" pitchFamily="2" charset="2"/>
              </a:rPr>
              <a:t>rendering</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from</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mouse</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pointer</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location</a:t>
            </a:r>
            <a:r>
              <a:rPr lang="de-AT" b="0" dirty="0" smtClean="0">
                <a:latin typeface="Times New Roman" pitchFamily="18" charset="0"/>
                <a:sym typeface="Wingdings" pitchFamily="2" charset="2"/>
              </a:rPr>
              <a:t> </a:t>
            </a:r>
          </a:p>
          <a:p>
            <a:r>
              <a:rPr lang="de-AT" b="0" dirty="0" err="1" smtClean="0">
                <a:latin typeface="Times New Roman" pitchFamily="18" charset="0"/>
                <a:sym typeface="Wingdings" pitchFamily="2" charset="2"/>
              </a:rPr>
              <a:t>We</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cannot</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detect</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changes</a:t>
            </a:r>
            <a:r>
              <a:rPr lang="de-AT" b="0" dirty="0" smtClean="0">
                <a:latin typeface="Times New Roman" pitchFamily="18" charset="0"/>
                <a:sym typeface="Wingdings" pitchFamily="2" charset="2"/>
              </a:rPr>
              <a:t> in </a:t>
            </a:r>
            <a:r>
              <a:rPr lang="de-AT" b="0" dirty="0" err="1" smtClean="0">
                <a:latin typeface="Times New Roman" pitchFamily="18" charset="0"/>
                <a:sym typeface="Wingdings" pitchFamily="2" charset="2"/>
              </a:rPr>
              <a:t>these</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apps</a:t>
            </a:r>
            <a:endParaRPr lang="de-AT" b="0" dirty="0" smtClean="0">
              <a:latin typeface="Times New Roman" pitchFamily="18" charset="0"/>
              <a:sym typeface="Wingdings" pitchFamily="2" charset="2"/>
            </a:endParaRPr>
          </a:p>
          <a:p>
            <a:r>
              <a:rPr lang="de-AT" b="0" dirty="0" smtClean="0">
                <a:latin typeface="Times New Roman" pitchFamily="18" charset="0"/>
                <a:sym typeface="Wingdings" pitchFamily="2" charset="2"/>
              </a:rPr>
              <a:t>  links </a:t>
            </a:r>
            <a:r>
              <a:rPr lang="de-AT" b="0" dirty="0" err="1" smtClean="0">
                <a:latin typeface="Times New Roman" pitchFamily="18" charset="0"/>
                <a:sym typeface="Wingdings" pitchFamily="2" charset="2"/>
              </a:rPr>
              <a:t>are</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only</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shown</a:t>
            </a:r>
            <a:r>
              <a:rPr lang="de-AT" b="0" dirty="0" smtClean="0">
                <a:latin typeface="Times New Roman" pitchFamily="18" charset="0"/>
                <a:sym typeface="Wingdings" pitchFamily="2" charset="2"/>
              </a:rPr>
              <a:t> </a:t>
            </a:r>
            <a:r>
              <a:rPr lang="de-AT" b="0" dirty="0" err="1" smtClean="0">
                <a:latin typeface="Times New Roman" pitchFamily="18" charset="0"/>
                <a:sym typeface="Wingdings" pitchFamily="2" charset="2"/>
              </a:rPr>
              <a:t>temporarily</a:t>
            </a:r>
            <a:r>
              <a:rPr lang="de-AT" b="0" dirty="0" smtClean="0">
                <a:latin typeface="Times New Roman" pitchFamily="18" charset="0"/>
                <a:sym typeface="Wingdings" pitchFamily="2" charset="2"/>
              </a:rPr>
              <a:t> </a:t>
            </a:r>
          </a:p>
        </p:txBody>
      </p:sp>
      <p:sp>
        <p:nvSpPr>
          <p:cNvPr id="86020" name="Slide Number Placeholder 3"/>
          <p:cNvSpPr>
            <a:spLocks noGrp="1"/>
          </p:cNvSpPr>
          <p:nvPr>
            <p:ph type="sldNum" sz="quarter"/>
          </p:nvPr>
        </p:nvSpPr>
        <p:spPr>
          <a:noFill/>
        </p:spPr>
        <p:txBody>
          <a:bodyPr/>
          <a:lstStyle/>
          <a:p>
            <a:fld id="{EEEAFE72-1AA5-4F9A-BE12-19A4C869FAC9}" type="slidenum">
              <a:rPr lang="en-GB" smtClean="0"/>
              <a:pPr/>
              <a:t>243</a:t>
            </a:fld>
            <a:endParaRPr lang="en-GB" smtClean="0"/>
          </a:p>
        </p:txBody>
      </p:sp>
    </p:spTree>
    <p:extLst>
      <p:ext uri="{BB962C8B-B14F-4D97-AF65-F5344CB8AC3E}">
        <p14:creationId xmlns:p14="http://schemas.microsoft.com/office/powerpoint/2010/main" val="41526546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xfrm>
            <a:off x="1141413" y="685800"/>
            <a:ext cx="4568825" cy="3427413"/>
          </a:xfrm>
          <a:ln/>
        </p:spPr>
      </p:sp>
      <p:sp>
        <p:nvSpPr>
          <p:cNvPr id="3" name="Notes Placeholder 2"/>
          <p:cNvSpPr>
            <a:spLocks noGrp="1"/>
          </p:cNvSpPr>
          <p:nvPr>
            <p:ph type="body" idx="1"/>
          </p:nvPr>
        </p:nvSpPr>
        <p:spPr/>
        <p:txBody>
          <a:bodyPr>
            <a:normAutofit fontScale="92500"/>
          </a:bodyPr>
          <a:lstStyle/>
          <a:p>
            <a:pPr>
              <a:buFont typeface="Times New Roman" pitchFamily="16" charset="0"/>
              <a:buNone/>
              <a:defRPr/>
            </a:pPr>
            <a:r>
              <a:rPr lang="de-AT" b="0" dirty="0" smtClean="0"/>
              <a:t>Observational experiment in a collaborative information analysis task </a:t>
            </a:r>
          </a:p>
          <a:p>
            <a:pPr>
              <a:buFont typeface="Times New Roman" pitchFamily="16" charset="0"/>
              <a:buNone/>
              <a:defRPr/>
            </a:pPr>
            <a:r>
              <a:rPr lang="de-AT" b="0" dirty="0" smtClean="0"/>
              <a:t>Goal: initial assessment of collaborative information linking and our infrastructure </a:t>
            </a:r>
          </a:p>
          <a:p>
            <a:pPr>
              <a:buFont typeface="Times New Roman" pitchFamily="16" charset="0"/>
              <a:buNone/>
              <a:defRPr/>
            </a:pPr>
            <a:endParaRPr lang="de-AT" b="0" dirty="0" smtClean="0"/>
          </a:p>
          <a:p>
            <a:pPr>
              <a:buFont typeface="Times New Roman" pitchFamily="16" charset="0"/>
              <a:buNone/>
              <a:defRPr/>
            </a:pPr>
            <a:r>
              <a:rPr lang="de-AT" b="0" dirty="0" smtClean="0"/>
              <a:t>18 participants, working in pairs</a:t>
            </a:r>
          </a:p>
          <a:p>
            <a:pPr>
              <a:buFont typeface="Times New Roman" pitchFamily="16" charset="0"/>
              <a:buNone/>
              <a:defRPr/>
            </a:pPr>
            <a:endParaRPr lang="de-AT" b="0" dirty="0" smtClean="0"/>
          </a:p>
          <a:p>
            <a:pPr>
              <a:buFont typeface="Times New Roman" pitchFamily="16" charset="0"/>
              <a:buNone/>
              <a:defRPr/>
            </a:pPr>
            <a:r>
              <a:rPr lang="de-AT" b="0" dirty="0" smtClean="0"/>
              <a:t>Each </a:t>
            </a:r>
            <a:r>
              <a:rPr lang="de-AT" b="0" dirty="0" err="1" smtClean="0"/>
              <a:t>user</a:t>
            </a:r>
            <a:r>
              <a:rPr lang="de-AT" b="0" dirty="0" smtClean="0"/>
              <a:t> </a:t>
            </a:r>
            <a:r>
              <a:rPr lang="de-AT" b="0" dirty="0" err="1" smtClean="0"/>
              <a:t>had</a:t>
            </a:r>
            <a:r>
              <a:rPr lang="de-AT" b="0" dirty="0" smtClean="0"/>
              <a:t> </a:t>
            </a:r>
            <a:r>
              <a:rPr lang="de-AT" b="0" dirty="0" err="1" smtClean="0"/>
              <a:t>own</a:t>
            </a:r>
            <a:r>
              <a:rPr lang="de-AT" b="0" dirty="0" smtClean="0"/>
              <a:t> </a:t>
            </a:r>
            <a:r>
              <a:rPr lang="de-AT" b="0" dirty="0" err="1" smtClean="0"/>
              <a:t>mouse</a:t>
            </a:r>
            <a:r>
              <a:rPr lang="de-AT" b="0" dirty="0" smtClean="0"/>
              <a:t> </a:t>
            </a:r>
            <a:r>
              <a:rPr lang="de-AT" b="0" dirty="0" err="1" smtClean="0"/>
              <a:t>and</a:t>
            </a:r>
            <a:r>
              <a:rPr lang="de-AT" b="0" dirty="0" smtClean="0"/>
              <a:t> </a:t>
            </a:r>
            <a:r>
              <a:rPr lang="de-AT" b="0" dirty="0" err="1" smtClean="0"/>
              <a:t>keyboard</a:t>
            </a:r>
            <a:r>
              <a:rPr lang="de-AT" b="0" dirty="0" smtClean="0"/>
              <a:t> pair </a:t>
            </a:r>
            <a:r>
              <a:rPr lang="de-AT" b="0" dirty="0" err="1" smtClean="0"/>
              <a:t>and</a:t>
            </a:r>
            <a:r>
              <a:rPr lang="de-AT" b="0" dirty="0" smtClean="0"/>
              <a:t> color-</a:t>
            </a:r>
            <a:r>
              <a:rPr lang="de-AT" b="0" dirty="0" err="1" smtClean="0"/>
              <a:t>coded</a:t>
            </a:r>
            <a:r>
              <a:rPr lang="de-AT" b="0" dirty="0" smtClean="0"/>
              <a:t> </a:t>
            </a:r>
            <a:r>
              <a:rPr lang="de-AT" b="0" dirty="0" err="1" smtClean="0"/>
              <a:t>pointer</a:t>
            </a:r>
            <a:r>
              <a:rPr lang="de-AT" b="0" dirty="0" smtClean="0"/>
              <a:t> (yellow and red) </a:t>
            </a:r>
          </a:p>
          <a:p>
            <a:pPr>
              <a:buFont typeface="Times New Roman" pitchFamily="16" charset="0"/>
              <a:buNone/>
              <a:defRPr/>
            </a:pPr>
            <a:r>
              <a:rPr lang="de-AT" b="0" dirty="0" smtClean="0"/>
              <a:t>Task: analysis of migration from Africa to Europe</a:t>
            </a:r>
          </a:p>
          <a:p>
            <a:pPr>
              <a:buFont typeface="Times New Roman" pitchFamily="16" charset="0"/>
              <a:buNone/>
              <a:defRPr/>
            </a:pPr>
            <a:r>
              <a:rPr lang="de-AT" b="0" dirty="0" smtClean="0"/>
              <a:t>Available material: map and data from the web (migration table, newspaper articles); slightly shortened</a:t>
            </a:r>
          </a:p>
          <a:p>
            <a:pPr>
              <a:buFont typeface="Times New Roman" pitchFamily="16" charset="0"/>
              <a:buNone/>
              <a:defRPr/>
            </a:pPr>
            <a:r>
              <a:rPr lang="de-AT" b="0" dirty="0" smtClean="0"/>
              <a:t>More information in the paper</a:t>
            </a:r>
          </a:p>
          <a:p>
            <a:pPr>
              <a:buFont typeface="Times New Roman" pitchFamily="16" charset="0"/>
              <a:buNone/>
              <a:defRPr/>
            </a:pPr>
            <a:r>
              <a:rPr lang="de-AT" b="0" dirty="0" smtClean="0"/>
              <a:t>Maximum of 30 minutes (some were finished earlier) </a:t>
            </a:r>
          </a:p>
          <a:p>
            <a:pPr>
              <a:buFont typeface="Times New Roman" pitchFamily="16" charset="0"/>
              <a:buNone/>
              <a:defRPr/>
            </a:pPr>
            <a:endParaRPr lang="de-AT" b="0" dirty="0" smtClean="0"/>
          </a:p>
          <a:p>
            <a:pPr>
              <a:buFont typeface="Times New Roman" pitchFamily="16" charset="0"/>
              <a:buNone/>
              <a:defRPr/>
            </a:pPr>
            <a:r>
              <a:rPr lang="de-AT" b="0" dirty="0" smtClean="0"/>
              <a:t>Windows: </a:t>
            </a:r>
          </a:p>
          <a:p>
            <a:pPr>
              <a:buFont typeface="Times New Roman" pitchFamily="16" charset="0"/>
              <a:buNone/>
              <a:defRPr/>
            </a:pPr>
            <a:r>
              <a:rPr lang="de-AT" b="0" dirty="0" smtClean="0"/>
              <a:t>Shared migration table and map, one bookmark list of the left, simple, unmodified editor on the right, on each side a browser window containing the articles (the same) – windows protected </a:t>
            </a:r>
          </a:p>
          <a:p>
            <a:pPr>
              <a:buFont typeface="Times New Roman" pitchFamily="16" charset="0"/>
              <a:buNone/>
              <a:defRPr/>
            </a:pPr>
            <a:r>
              <a:rPr lang="de-AT" b="0" dirty="0" smtClean="0"/>
              <a:t>There was also pen and paper on the desk, but nobody used it</a:t>
            </a:r>
          </a:p>
          <a:p>
            <a:pPr>
              <a:buFont typeface="Times New Roman" pitchFamily="16" charset="0"/>
              <a:buNone/>
              <a:defRPr/>
            </a:pPr>
            <a:endParaRPr lang="de-AT" b="0" dirty="0" smtClean="0"/>
          </a:p>
          <a:p>
            <a:pPr>
              <a:buFont typeface="Times New Roman" pitchFamily="16" charset="0"/>
              <a:buNone/>
              <a:defRPr/>
            </a:pPr>
            <a:r>
              <a:rPr lang="de-AT" b="0" dirty="0" smtClean="0"/>
              <a:t>Warm-up period: </a:t>
            </a:r>
          </a:p>
          <a:p>
            <a:pPr>
              <a:buFont typeface="Times New Roman" pitchFamily="16" charset="0"/>
              <a:buNone/>
              <a:defRPr/>
            </a:pPr>
            <a:r>
              <a:rPr lang="de-AT" b="0" dirty="0" smtClean="0"/>
              <a:t>Intruction how to invoke linking, how to switch off / fade links, how to bookmark, how to protect / unprotect windows </a:t>
            </a:r>
          </a:p>
          <a:p>
            <a:pPr>
              <a:buFont typeface="Times New Roman" pitchFamily="16" charset="0"/>
              <a:buNone/>
              <a:defRPr/>
            </a:pPr>
            <a:endParaRPr lang="de-AT" b="0" dirty="0" smtClean="0"/>
          </a:p>
          <a:p>
            <a:pPr>
              <a:buFont typeface="Times New Roman" pitchFamily="16" charset="0"/>
              <a:buNone/>
              <a:defRPr/>
            </a:pPr>
            <a:r>
              <a:rPr lang="de-AT" b="0" dirty="0" err="1" smtClean="0"/>
              <a:t>Collected</a:t>
            </a:r>
            <a:r>
              <a:rPr lang="de-AT" b="0" dirty="0" smtClean="0"/>
              <a:t> </a:t>
            </a:r>
            <a:r>
              <a:rPr lang="de-AT" b="0" dirty="0" err="1" smtClean="0"/>
              <a:t>data</a:t>
            </a:r>
            <a:r>
              <a:rPr lang="de-AT" b="0" dirty="0" smtClean="0"/>
              <a:t>: field notes, video recording with audio, questionnaires, semi-structured interview in </a:t>
            </a:r>
            <a:r>
              <a:rPr lang="de-AT" b="0" dirty="0" err="1" smtClean="0"/>
              <a:t>the</a:t>
            </a:r>
            <a:r>
              <a:rPr lang="de-AT" b="0" dirty="0" smtClean="0"/>
              <a:t> end</a:t>
            </a:r>
          </a:p>
        </p:txBody>
      </p:sp>
      <p:sp>
        <p:nvSpPr>
          <p:cNvPr id="87044" name="Slide Number Placeholder 3"/>
          <p:cNvSpPr>
            <a:spLocks noGrp="1"/>
          </p:cNvSpPr>
          <p:nvPr>
            <p:ph type="sldNum" sz="quarter"/>
          </p:nvPr>
        </p:nvSpPr>
        <p:spPr>
          <a:noFill/>
        </p:spPr>
        <p:txBody>
          <a:bodyPr/>
          <a:lstStyle/>
          <a:p>
            <a:fld id="{10E3105B-B8C4-4D9D-A71F-0753340D41BE}" type="slidenum">
              <a:rPr lang="en-GB" smtClean="0"/>
              <a:pPr/>
              <a:t>244</a:t>
            </a:fld>
            <a:endParaRPr lang="en-GB" smtClean="0"/>
          </a:p>
        </p:txBody>
      </p:sp>
    </p:spTree>
    <p:extLst>
      <p:ext uri="{BB962C8B-B14F-4D97-AF65-F5344CB8AC3E}">
        <p14:creationId xmlns:p14="http://schemas.microsoft.com/office/powerpoint/2010/main" val="21615384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xfrm>
            <a:off x="1141413" y="685800"/>
            <a:ext cx="4568825" cy="3427413"/>
          </a:xfrm>
          <a:ln/>
        </p:spPr>
      </p:sp>
      <p:sp>
        <p:nvSpPr>
          <p:cNvPr id="3" name="Notes Placeholder 2"/>
          <p:cNvSpPr>
            <a:spLocks noGrp="1"/>
          </p:cNvSpPr>
          <p:nvPr>
            <p:ph type="body" idx="1"/>
          </p:nvPr>
        </p:nvSpPr>
        <p:spPr/>
        <p:txBody>
          <a:bodyPr>
            <a:normAutofit lnSpcReduction="10000"/>
          </a:bodyPr>
          <a:lstStyle/>
          <a:p>
            <a:pPr>
              <a:buFont typeface="Times New Roman" pitchFamily="16" charset="0"/>
              <a:buNone/>
              <a:defRPr/>
            </a:pPr>
            <a:r>
              <a:rPr lang="de-AT" b="0" dirty="0" smtClean="0"/>
              <a:t>Observation: </a:t>
            </a:r>
          </a:p>
          <a:p>
            <a:pPr>
              <a:buFont typeface="Times New Roman" pitchFamily="16" charset="0"/>
              <a:buNone/>
              <a:defRPr/>
            </a:pPr>
            <a:r>
              <a:rPr lang="de-AT" b="0" dirty="0" smtClean="0"/>
              <a:t>User of collaborative information linking depends on work style: </a:t>
            </a:r>
          </a:p>
          <a:p>
            <a:pPr>
              <a:buFont typeface="Times New Roman" pitchFamily="16" charset="0"/>
              <a:buNone/>
              <a:defRPr/>
            </a:pPr>
            <a:r>
              <a:rPr lang="de-AT" b="0" dirty="0" smtClean="0"/>
              <a:t>Most groups: mixed-focus collaboration: switching between individual work and tightly coupled collaboration (e.g. Discussions, task division, clarification etc.) </a:t>
            </a:r>
          </a:p>
          <a:p>
            <a:pPr>
              <a:buFont typeface="Times New Roman" pitchFamily="16" charset="0"/>
              <a:buNone/>
              <a:defRPr/>
            </a:pPr>
            <a:r>
              <a:rPr lang="de-AT" b="0" dirty="0" smtClean="0"/>
              <a:t>Others: working individually on different questions, tightly collaborating (no individual work), single active user and passive observer </a:t>
            </a:r>
          </a:p>
          <a:p>
            <a:pPr>
              <a:buFont typeface="Times New Roman" pitchFamily="16" charset="0"/>
              <a:buNone/>
              <a:defRPr/>
            </a:pPr>
            <a:r>
              <a:rPr lang="de-AT" b="0" dirty="0" smtClean="0"/>
              <a:t>Linking used most when working in mixed-focus style: </a:t>
            </a:r>
          </a:p>
          <a:p>
            <a:pPr>
              <a:buFont typeface="Times New Roman" pitchFamily="16" charset="0"/>
              <a:buNone/>
              <a:defRPr/>
            </a:pPr>
            <a:endParaRPr lang="de-AT" b="0" dirty="0" smtClean="0"/>
          </a:p>
          <a:p>
            <a:pPr>
              <a:buFont typeface="Times New Roman" pitchFamily="16" charset="0"/>
              <a:buNone/>
              <a:defRPr/>
            </a:pPr>
            <a:r>
              <a:rPr lang="de-AT" b="0" dirty="0" smtClean="0"/>
              <a:t>Usually individual information retrieval period after discussing task division and clarifying questions: </a:t>
            </a:r>
          </a:p>
          <a:p>
            <a:pPr>
              <a:buFont typeface="Times New Roman" pitchFamily="16" charset="0"/>
              <a:buNone/>
              <a:defRPr/>
            </a:pPr>
            <a:r>
              <a:rPr lang="de-AT" b="0" dirty="0" smtClean="0"/>
              <a:t>Linking used to locate countries on map and to find associated numbers in table </a:t>
            </a:r>
          </a:p>
          <a:p>
            <a:pPr>
              <a:buFont typeface="Times New Roman" pitchFamily="16" charset="0"/>
              <a:buNone/>
              <a:defRPr/>
            </a:pPr>
            <a:endParaRPr lang="de-AT" b="0" dirty="0" smtClean="0"/>
          </a:p>
          <a:p>
            <a:pPr>
              <a:buFont typeface="Times New Roman" pitchFamily="16" charset="0"/>
              <a:buNone/>
              <a:defRPr/>
            </a:pPr>
            <a:r>
              <a:rPr lang="de-AT" b="0" dirty="0" smtClean="0"/>
              <a:t>Tight collaboration (discussing individual findings): </a:t>
            </a:r>
          </a:p>
          <a:p>
            <a:pPr>
              <a:buFont typeface="Times New Roman" pitchFamily="16" charset="0"/>
              <a:buNone/>
              <a:defRPr/>
            </a:pPr>
            <a:r>
              <a:rPr lang="de-AT" b="0" dirty="0" smtClean="0"/>
              <a:t>One set of links faded or switched off</a:t>
            </a:r>
          </a:p>
          <a:p>
            <a:pPr>
              <a:buFont typeface="Times New Roman" pitchFamily="16" charset="0"/>
              <a:buNone/>
              <a:defRPr/>
            </a:pPr>
            <a:r>
              <a:rPr lang="de-AT" b="0" dirty="0" smtClean="0"/>
              <a:t>One user taking control to summarize findings, clarify etc. </a:t>
            </a:r>
          </a:p>
          <a:p>
            <a:pPr>
              <a:buFont typeface="Times New Roman" pitchFamily="16" charset="0"/>
              <a:buNone/>
              <a:defRPr/>
            </a:pPr>
            <a:r>
              <a:rPr lang="de-AT" b="0" dirty="0" smtClean="0"/>
              <a:t>Linking to visualize location or to clarify on unknown items </a:t>
            </a:r>
            <a:r>
              <a:rPr lang="de-AT" b="0" dirty="0" smtClean="0">
                <a:sym typeface="Wingdings" pitchFamily="2" charset="2"/>
              </a:rPr>
              <a:t> support in deictic referencing (no problems resolving deictic references observed) </a:t>
            </a:r>
            <a:endParaRPr lang="de-AT" b="0" dirty="0" smtClean="0"/>
          </a:p>
          <a:p>
            <a:pPr>
              <a:buFont typeface="Times New Roman" pitchFamily="16" charset="0"/>
              <a:buNone/>
              <a:defRPr/>
            </a:pPr>
            <a:endParaRPr lang="de-AT" b="0" dirty="0" smtClean="0"/>
          </a:p>
        </p:txBody>
      </p:sp>
      <p:sp>
        <p:nvSpPr>
          <p:cNvPr id="88068" name="Slide Number Placeholder 3"/>
          <p:cNvSpPr>
            <a:spLocks noGrp="1"/>
          </p:cNvSpPr>
          <p:nvPr>
            <p:ph type="sldNum" sz="quarter"/>
          </p:nvPr>
        </p:nvSpPr>
        <p:spPr>
          <a:noFill/>
        </p:spPr>
        <p:txBody>
          <a:bodyPr/>
          <a:lstStyle/>
          <a:p>
            <a:fld id="{1BCDB49A-6208-4248-BDAF-AD5B86629CE5}" type="slidenum">
              <a:rPr lang="en-GB" smtClean="0"/>
              <a:pPr/>
              <a:t>245</a:t>
            </a:fld>
            <a:endParaRPr lang="en-GB" smtClean="0"/>
          </a:p>
        </p:txBody>
      </p:sp>
    </p:spTree>
    <p:extLst>
      <p:ext uri="{BB962C8B-B14F-4D97-AF65-F5344CB8AC3E}">
        <p14:creationId xmlns:p14="http://schemas.microsoft.com/office/powerpoint/2010/main" val="2631065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xfrm>
            <a:off x="1141413" y="685800"/>
            <a:ext cx="4568825" cy="3427413"/>
          </a:xfrm>
          <a:ln/>
        </p:spPr>
      </p:sp>
      <p:sp>
        <p:nvSpPr>
          <p:cNvPr id="90115" name="Notes Placeholder 2"/>
          <p:cNvSpPr>
            <a:spLocks noGrp="1"/>
          </p:cNvSpPr>
          <p:nvPr>
            <p:ph type="body" idx="1"/>
          </p:nvPr>
        </p:nvSpPr>
        <p:spPr>
          <a:noFill/>
          <a:ln/>
        </p:spPr>
        <p:txBody>
          <a:bodyPr/>
          <a:lstStyle/>
          <a:p>
            <a:pPr>
              <a:buFont typeface="Times New Roman" pitchFamily="16" charset="0"/>
              <a:buNone/>
              <a:defRPr/>
            </a:pPr>
            <a:r>
              <a:rPr lang="de-AT" dirty="0" err="1" smtClean="0"/>
              <a:t>Surprising</a:t>
            </a:r>
            <a:r>
              <a:rPr lang="de-AT" dirty="0" smtClean="0"/>
              <a:t>: </a:t>
            </a:r>
            <a:r>
              <a:rPr lang="de-AT" b="1" dirty="0" err="1" smtClean="0"/>
              <a:t>distraction</a:t>
            </a:r>
            <a:r>
              <a:rPr lang="de-AT" b="1" dirty="0" smtClean="0"/>
              <a:t> was </a:t>
            </a:r>
            <a:r>
              <a:rPr lang="de-AT" b="1" dirty="0" err="1" smtClean="0"/>
              <a:t>assessed</a:t>
            </a:r>
            <a:r>
              <a:rPr lang="de-AT" b="1" dirty="0" smtClean="0"/>
              <a:t> </a:t>
            </a:r>
            <a:r>
              <a:rPr lang="de-AT" b="1" dirty="0" err="1" smtClean="0"/>
              <a:t>as</a:t>
            </a:r>
            <a:r>
              <a:rPr lang="de-AT" b="1" dirty="0" smtClean="0"/>
              <a:t> </a:t>
            </a:r>
            <a:r>
              <a:rPr lang="de-AT" b="1" dirty="0" err="1" smtClean="0"/>
              <a:t>low</a:t>
            </a:r>
            <a:r>
              <a:rPr lang="de-AT" dirty="0" smtClean="0"/>
              <a:t> </a:t>
            </a:r>
          </a:p>
          <a:p>
            <a:pPr>
              <a:buFont typeface="Times New Roman" pitchFamily="16" charset="0"/>
              <a:buNone/>
              <a:defRPr/>
            </a:pPr>
            <a:r>
              <a:rPr lang="de-AT" dirty="0" smtClean="0"/>
              <a:t>(</a:t>
            </a:r>
            <a:r>
              <a:rPr lang="de-AT" dirty="0" err="1" smtClean="0"/>
              <a:t>There</a:t>
            </a:r>
            <a:r>
              <a:rPr lang="de-AT" dirty="0" smtClean="0"/>
              <a:t> was </a:t>
            </a:r>
            <a:r>
              <a:rPr lang="de-AT" dirty="0" err="1" smtClean="0"/>
              <a:t>distraction</a:t>
            </a:r>
            <a:r>
              <a:rPr lang="de-AT" dirty="0" smtClean="0"/>
              <a:t>, but </a:t>
            </a:r>
            <a:r>
              <a:rPr lang="de-AT" dirty="0" err="1" smtClean="0"/>
              <a:t>mainly</a:t>
            </a:r>
            <a:r>
              <a:rPr lang="de-AT" dirty="0" smtClean="0"/>
              <a:t> </a:t>
            </a:r>
            <a:r>
              <a:rPr lang="de-AT" dirty="0" err="1" smtClean="0"/>
              <a:t>caused</a:t>
            </a:r>
            <a:r>
              <a:rPr lang="de-AT" dirty="0" smtClean="0"/>
              <a:t> </a:t>
            </a:r>
            <a:r>
              <a:rPr lang="de-AT" dirty="0" err="1" smtClean="0"/>
              <a:t>by</a:t>
            </a:r>
            <a:r>
              <a:rPr lang="de-AT" dirty="0" smtClean="0"/>
              <a:t> </a:t>
            </a:r>
            <a:r>
              <a:rPr lang="de-AT" dirty="0" err="1" smtClean="0"/>
              <a:t>occasional</a:t>
            </a:r>
            <a:r>
              <a:rPr lang="de-AT" dirty="0" smtClean="0"/>
              <a:t> </a:t>
            </a:r>
            <a:r>
              <a:rPr lang="de-AT" dirty="0" err="1" smtClean="0"/>
              <a:t>input</a:t>
            </a:r>
            <a:r>
              <a:rPr lang="de-AT" dirty="0" smtClean="0"/>
              <a:t> </a:t>
            </a:r>
            <a:r>
              <a:rPr lang="de-AT" dirty="0" err="1" smtClean="0"/>
              <a:t>conflicts</a:t>
            </a:r>
            <a:r>
              <a:rPr lang="de-AT" dirty="0" smtClean="0"/>
              <a:t> on </a:t>
            </a:r>
            <a:r>
              <a:rPr lang="de-AT" dirty="0" err="1" smtClean="0"/>
              <a:t>shared</a:t>
            </a:r>
            <a:r>
              <a:rPr lang="de-AT" dirty="0" smtClean="0"/>
              <a:t> </a:t>
            </a:r>
            <a:r>
              <a:rPr lang="de-AT" dirty="0" err="1" smtClean="0"/>
              <a:t>windows</a:t>
            </a:r>
            <a:r>
              <a:rPr lang="de-AT" dirty="0" smtClean="0"/>
              <a:t> </a:t>
            </a:r>
            <a:r>
              <a:rPr lang="de-AT" dirty="0" err="1" smtClean="0"/>
              <a:t>or</a:t>
            </a:r>
            <a:r>
              <a:rPr lang="de-AT" dirty="0" smtClean="0"/>
              <a:t> </a:t>
            </a:r>
            <a:r>
              <a:rPr lang="de-AT" dirty="0" err="1" smtClean="0"/>
              <a:t>if</a:t>
            </a:r>
            <a:r>
              <a:rPr lang="de-AT" dirty="0" smtClean="0"/>
              <a:t> </a:t>
            </a:r>
            <a:r>
              <a:rPr lang="de-AT" dirty="0" err="1" smtClean="0"/>
              <a:t>the</a:t>
            </a:r>
            <a:r>
              <a:rPr lang="de-AT" dirty="0" smtClean="0"/>
              <a:t> </a:t>
            </a:r>
            <a:r>
              <a:rPr lang="de-AT" dirty="0" err="1" smtClean="0"/>
              <a:t>window</a:t>
            </a:r>
            <a:r>
              <a:rPr lang="de-AT" dirty="0" smtClean="0"/>
              <a:t> </a:t>
            </a:r>
            <a:r>
              <a:rPr lang="de-AT" dirty="0" err="1" smtClean="0"/>
              <a:t>layout</a:t>
            </a:r>
            <a:r>
              <a:rPr lang="de-AT" dirty="0" smtClean="0"/>
              <a:t> was </a:t>
            </a:r>
            <a:r>
              <a:rPr lang="de-AT" dirty="0" err="1" smtClean="0"/>
              <a:t>changed</a:t>
            </a:r>
            <a:r>
              <a:rPr lang="de-AT" dirty="0" smtClean="0"/>
              <a:t>) </a:t>
            </a:r>
          </a:p>
          <a:p>
            <a:pPr>
              <a:buFont typeface="Times New Roman" pitchFamily="16" charset="0"/>
              <a:buNone/>
              <a:defRPr/>
            </a:pPr>
            <a:r>
              <a:rPr lang="de-AT" dirty="0" err="1" smtClean="0"/>
              <a:t>Sometimes</a:t>
            </a:r>
            <a:r>
              <a:rPr lang="de-AT" dirty="0" smtClean="0"/>
              <a:t>: </a:t>
            </a:r>
            <a:r>
              <a:rPr lang="de-AT" dirty="0" err="1" smtClean="0"/>
              <a:t>one</a:t>
            </a:r>
            <a:r>
              <a:rPr lang="de-AT" dirty="0" smtClean="0"/>
              <a:t> </a:t>
            </a:r>
            <a:r>
              <a:rPr lang="de-AT" dirty="0" err="1" smtClean="0"/>
              <a:t>user</a:t>
            </a:r>
            <a:r>
              <a:rPr lang="de-AT" dirty="0" smtClean="0"/>
              <a:t> </a:t>
            </a:r>
            <a:r>
              <a:rPr lang="de-AT" dirty="0" err="1" smtClean="0"/>
              <a:t>silently</a:t>
            </a:r>
            <a:r>
              <a:rPr lang="de-AT" dirty="0" smtClean="0"/>
              <a:t> </a:t>
            </a:r>
            <a:r>
              <a:rPr lang="de-AT" dirty="0" err="1" smtClean="0"/>
              <a:t>watching</a:t>
            </a:r>
            <a:r>
              <a:rPr lang="de-AT" dirty="0" smtClean="0"/>
              <a:t> </a:t>
            </a:r>
            <a:r>
              <a:rPr lang="de-AT" dirty="0" err="1" smtClean="0"/>
              <a:t>other</a:t>
            </a:r>
            <a:r>
              <a:rPr lang="de-AT" dirty="0" smtClean="0"/>
              <a:t> </a:t>
            </a:r>
            <a:r>
              <a:rPr lang="de-AT" dirty="0" err="1" smtClean="0"/>
              <a:t>user‘s</a:t>
            </a:r>
            <a:r>
              <a:rPr lang="de-AT" dirty="0" smtClean="0"/>
              <a:t> links </a:t>
            </a:r>
          </a:p>
          <a:p>
            <a:endParaRPr lang="de-AT" dirty="0" smtClean="0">
              <a:latin typeface="Times New Roman" pitchFamily="18" charset="0"/>
            </a:endParaRPr>
          </a:p>
          <a:p>
            <a:r>
              <a:rPr lang="de-AT" dirty="0" err="1" smtClean="0">
                <a:latin typeface="Times New Roman" pitchFamily="18" charset="0"/>
              </a:rPr>
              <a:t>We</a:t>
            </a:r>
            <a:r>
              <a:rPr lang="de-AT" dirty="0" smtClean="0">
                <a:latin typeface="Times New Roman" pitchFamily="18" charset="0"/>
              </a:rPr>
              <a:t> </a:t>
            </a:r>
            <a:r>
              <a:rPr lang="de-AT" dirty="0" err="1" smtClean="0">
                <a:latin typeface="Times New Roman" pitchFamily="18" charset="0"/>
              </a:rPr>
              <a:t>observed</a:t>
            </a:r>
            <a:r>
              <a:rPr lang="de-AT" dirty="0" smtClean="0">
                <a:latin typeface="Times New Roman" pitchFamily="18" charset="0"/>
              </a:rPr>
              <a:t> </a:t>
            </a:r>
            <a:r>
              <a:rPr lang="de-AT" dirty="0" err="1" smtClean="0">
                <a:latin typeface="Times New Roman" pitchFamily="18" charset="0"/>
              </a:rPr>
              <a:t>input</a:t>
            </a:r>
            <a:r>
              <a:rPr lang="de-AT" dirty="0" smtClean="0">
                <a:latin typeface="Times New Roman" pitchFamily="18" charset="0"/>
              </a:rPr>
              <a:t> </a:t>
            </a:r>
            <a:r>
              <a:rPr lang="de-AT" dirty="0" err="1" smtClean="0">
                <a:latin typeface="Times New Roman" pitchFamily="18" charset="0"/>
              </a:rPr>
              <a:t>conflicts</a:t>
            </a:r>
            <a:r>
              <a:rPr lang="de-AT" dirty="0" smtClean="0">
                <a:latin typeface="Times New Roman" pitchFamily="18" charset="0"/>
              </a:rPr>
              <a:t> on </a:t>
            </a:r>
            <a:r>
              <a:rPr lang="de-AT" dirty="0" err="1" smtClean="0">
                <a:latin typeface="Times New Roman" pitchFamily="18" charset="0"/>
              </a:rPr>
              <a:t>shared</a:t>
            </a:r>
            <a:r>
              <a:rPr lang="de-AT" dirty="0" smtClean="0">
                <a:latin typeface="Times New Roman" pitchFamily="18" charset="0"/>
              </a:rPr>
              <a:t> </a:t>
            </a:r>
            <a:r>
              <a:rPr lang="de-AT" dirty="0" err="1" smtClean="0">
                <a:latin typeface="Times New Roman" pitchFamily="18" charset="0"/>
              </a:rPr>
              <a:t>windows</a:t>
            </a:r>
            <a:r>
              <a:rPr lang="de-AT" dirty="0" smtClean="0">
                <a:latin typeface="Times New Roman" pitchFamily="18" charset="0"/>
              </a:rPr>
              <a:t> (e.g. </a:t>
            </a:r>
            <a:r>
              <a:rPr lang="de-AT" dirty="0" err="1" smtClean="0">
                <a:latin typeface="Times New Roman" pitchFamily="18" charset="0"/>
              </a:rPr>
              <a:t>One</a:t>
            </a:r>
            <a:r>
              <a:rPr lang="de-AT" dirty="0" smtClean="0">
                <a:latin typeface="Times New Roman" pitchFamily="18" charset="0"/>
              </a:rPr>
              <a:t> </a:t>
            </a:r>
            <a:r>
              <a:rPr lang="de-AT" dirty="0" err="1" smtClean="0">
                <a:latin typeface="Times New Roman" pitchFamily="18" charset="0"/>
              </a:rPr>
              <a:t>user</a:t>
            </a:r>
            <a:r>
              <a:rPr lang="de-AT" dirty="0" smtClean="0">
                <a:latin typeface="Times New Roman" pitchFamily="18" charset="0"/>
              </a:rPr>
              <a:t> </a:t>
            </a:r>
            <a:r>
              <a:rPr lang="de-AT" dirty="0" err="1" smtClean="0">
                <a:latin typeface="Times New Roman" pitchFamily="18" charset="0"/>
              </a:rPr>
              <a:t>drags</a:t>
            </a:r>
            <a:r>
              <a:rPr lang="de-AT" dirty="0" smtClean="0">
                <a:latin typeface="Times New Roman" pitchFamily="18" charset="0"/>
              </a:rPr>
              <a:t> </a:t>
            </a:r>
            <a:r>
              <a:rPr lang="de-AT" dirty="0" err="1" smtClean="0">
                <a:latin typeface="Times New Roman" pitchFamily="18" charset="0"/>
              </a:rPr>
              <a:t>the</a:t>
            </a:r>
            <a:r>
              <a:rPr lang="de-AT" dirty="0" smtClean="0">
                <a:latin typeface="Times New Roman" pitchFamily="18" charset="0"/>
              </a:rPr>
              <a:t> </a:t>
            </a:r>
            <a:r>
              <a:rPr lang="de-AT" dirty="0" err="1" smtClean="0">
                <a:latin typeface="Times New Roman" pitchFamily="18" charset="0"/>
              </a:rPr>
              <a:t>map</a:t>
            </a:r>
            <a:r>
              <a:rPr lang="de-AT" dirty="0" smtClean="0">
                <a:latin typeface="Times New Roman" pitchFamily="18" charset="0"/>
              </a:rPr>
              <a:t>, </a:t>
            </a:r>
            <a:r>
              <a:rPr lang="de-AT" dirty="0" err="1" smtClean="0">
                <a:latin typeface="Times New Roman" pitchFamily="18" charset="0"/>
              </a:rPr>
              <a:t>other</a:t>
            </a:r>
            <a:r>
              <a:rPr lang="de-AT" dirty="0" smtClean="0">
                <a:latin typeface="Times New Roman" pitchFamily="18" charset="0"/>
              </a:rPr>
              <a:t> </a:t>
            </a:r>
            <a:r>
              <a:rPr lang="de-AT" dirty="0" err="1" smtClean="0">
                <a:latin typeface="Times New Roman" pitchFamily="18" charset="0"/>
              </a:rPr>
              <a:t>enters</a:t>
            </a:r>
            <a:r>
              <a:rPr lang="de-AT" dirty="0" smtClean="0">
                <a:latin typeface="Times New Roman" pitchFamily="18" charset="0"/>
              </a:rPr>
              <a:t> </a:t>
            </a:r>
            <a:r>
              <a:rPr lang="de-AT" dirty="0" err="1" smtClean="0">
                <a:latin typeface="Times New Roman" pitchFamily="18" charset="0"/>
              </a:rPr>
              <a:t>with</a:t>
            </a:r>
            <a:r>
              <a:rPr lang="de-AT" dirty="0" smtClean="0">
                <a:latin typeface="Times New Roman" pitchFamily="18" charset="0"/>
              </a:rPr>
              <a:t> </a:t>
            </a:r>
            <a:r>
              <a:rPr lang="de-AT" dirty="0" err="1" smtClean="0">
                <a:latin typeface="Times New Roman" pitchFamily="18" charset="0"/>
              </a:rPr>
              <a:t>pointer</a:t>
            </a:r>
            <a:r>
              <a:rPr lang="de-AT" dirty="0" smtClean="0">
                <a:latin typeface="Times New Roman" pitchFamily="18" charset="0"/>
              </a:rPr>
              <a:t> </a:t>
            </a:r>
            <a:r>
              <a:rPr lang="de-AT" dirty="0" smtClean="0">
                <a:latin typeface="Times New Roman" pitchFamily="18" charset="0"/>
                <a:sym typeface="Wingdings" pitchFamily="2" charset="2"/>
              </a:rPr>
              <a:t> </a:t>
            </a:r>
            <a:r>
              <a:rPr lang="de-AT" dirty="0" err="1" smtClean="0">
                <a:latin typeface="Times New Roman" pitchFamily="18" charset="0"/>
                <a:sym typeface="Wingdings" pitchFamily="2" charset="2"/>
              </a:rPr>
              <a:t>map</a:t>
            </a:r>
            <a:r>
              <a:rPr lang="de-AT" dirty="0" smtClean="0">
                <a:latin typeface="Times New Roman" pitchFamily="18" charset="0"/>
                <a:sym typeface="Wingdings" pitchFamily="2" charset="2"/>
              </a:rPr>
              <a:t> </a:t>
            </a:r>
            <a:r>
              <a:rPr lang="de-AT" dirty="0" err="1" smtClean="0">
                <a:latin typeface="Times New Roman" pitchFamily="18" charset="0"/>
                <a:sym typeface="Wingdings" pitchFamily="2" charset="2"/>
              </a:rPr>
              <a:t>starts</a:t>
            </a:r>
            <a:r>
              <a:rPr lang="de-AT" dirty="0" smtClean="0">
                <a:latin typeface="Times New Roman" pitchFamily="18" charset="0"/>
                <a:sym typeface="Wingdings" pitchFamily="2" charset="2"/>
              </a:rPr>
              <a:t> </a:t>
            </a:r>
            <a:r>
              <a:rPr lang="de-AT" dirty="0" err="1" smtClean="0">
                <a:latin typeface="Times New Roman" pitchFamily="18" charset="0"/>
                <a:sym typeface="Wingdings" pitchFamily="2" charset="2"/>
              </a:rPr>
              <a:t>flickering</a:t>
            </a:r>
            <a:r>
              <a:rPr lang="de-AT" dirty="0" smtClean="0">
                <a:latin typeface="Times New Roman" pitchFamily="18" charset="0"/>
                <a:sym typeface="Wingdings" pitchFamily="2" charset="2"/>
              </a:rPr>
              <a:t>) </a:t>
            </a:r>
            <a:r>
              <a:rPr lang="de-AT" dirty="0" err="1" smtClean="0">
                <a:latin typeface="Times New Roman" pitchFamily="18" charset="0"/>
                <a:sym typeface="Wingdings" pitchFamily="2" charset="2"/>
              </a:rPr>
              <a:t>and</a:t>
            </a:r>
            <a:r>
              <a:rPr lang="de-AT" dirty="0" smtClean="0">
                <a:latin typeface="Times New Roman" pitchFamily="18" charset="0"/>
                <a:sym typeface="Wingdings" pitchFamily="2" charset="2"/>
              </a:rPr>
              <a:t> </a:t>
            </a:r>
          </a:p>
          <a:p>
            <a:r>
              <a:rPr lang="de-AT" dirty="0" smtClean="0">
                <a:latin typeface="Times New Roman" pitchFamily="18" charset="0"/>
                <a:sym typeface="Wingdings" pitchFamily="2" charset="2"/>
              </a:rPr>
              <a:t>Users </a:t>
            </a:r>
            <a:r>
              <a:rPr lang="de-AT" dirty="0" err="1" smtClean="0">
                <a:latin typeface="Times New Roman" pitchFamily="18" charset="0"/>
                <a:sym typeface="Wingdings" pitchFamily="2" charset="2"/>
              </a:rPr>
              <a:t>reported</a:t>
            </a:r>
            <a:r>
              <a:rPr lang="de-AT" dirty="0" smtClean="0">
                <a:latin typeface="Times New Roman" pitchFamily="18" charset="0"/>
                <a:sym typeface="Wingdings" pitchFamily="2" charset="2"/>
              </a:rPr>
              <a:t> </a:t>
            </a:r>
            <a:r>
              <a:rPr lang="de-AT" dirty="0" err="1" smtClean="0">
                <a:latin typeface="Times New Roman" pitchFamily="18" charset="0"/>
                <a:sym typeface="Wingdings" pitchFamily="2" charset="2"/>
              </a:rPr>
              <a:t>that</a:t>
            </a:r>
            <a:r>
              <a:rPr lang="de-AT" dirty="0" smtClean="0">
                <a:latin typeface="Times New Roman" pitchFamily="18" charset="0"/>
                <a:sym typeface="Wingdings" pitchFamily="2" charset="2"/>
              </a:rPr>
              <a:t> </a:t>
            </a:r>
            <a:r>
              <a:rPr lang="de-AT" dirty="0" err="1" smtClean="0">
                <a:latin typeface="Times New Roman" pitchFamily="18" charset="0"/>
                <a:sym typeface="Wingdings" pitchFamily="2" charset="2"/>
              </a:rPr>
              <a:t>they</a:t>
            </a:r>
            <a:r>
              <a:rPr lang="de-AT" dirty="0" smtClean="0">
                <a:latin typeface="Times New Roman" pitchFamily="18" charset="0"/>
                <a:sym typeface="Wingdings" pitchFamily="2" charset="2"/>
              </a:rPr>
              <a:t> </a:t>
            </a:r>
            <a:r>
              <a:rPr lang="de-AT" dirty="0" err="1" smtClean="0">
                <a:latin typeface="Times New Roman" pitchFamily="18" charset="0"/>
                <a:sym typeface="Wingdings" pitchFamily="2" charset="2"/>
              </a:rPr>
              <a:t>were</a:t>
            </a:r>
            <a:r>
              <a:rPr lang="de-AT" dirty="0" smtClean="0">
                <a:latin typeface="Times New Roman" pitchFamily="18" charset="0"/>
                <a:sym typeface="Wingdings" pitchFamily="2" charset="2"/>
              </a:rPr>
              <a:t> </a:t>
            </a:r>
            <a:r>
              <a:rPr lang="de-AT" dirty="0" err="1" smtClean="0">
                <a:latin typeface="Times New Roman" pitchFamily="18" charset="0"/>
                <a:sym typeface="Wingdings" pitchFamily="2" charset="2"/>
              </a:rPr>
              <a:t>annoyed</a:t>
            </a:r>
            <a:r>
              <a:rPr lang="de-AT" dirty="0" smtClean="0">
                <a:latin typeface="Times New Roman" pitchFamily="18" charset="0"/>
                <a:sym typeface="Wingdings" pitchFamily="2" charset="2"/>
              </a:rPr>
              <a:t> </a:t>
            </a:r>
            <a:r>
              <a:rPr lang="de-AT" dirty="0" err="1" smtClean="0">
                <a:latin typeface="Times New Roman" pitchFamily="18" charset="0"/>
                <a:sym typeface="Wingdings" pitchFamily="2" charset="2"/>
              </a:rPr>
              <a:t>by</a:t>
            </a:r>
            <a:r>
              <a:rPr lang="de-AT" dirty="0" smtClean="0">
                <a:latin typeface="Times New Roman" pitchFamily="18" charset="0"/>
                <a:sym typeface="Wingdings" pitchFamily="2" charset="2"/>
              </a:rPr>
              <a:t> </a:t>
            </a:r>
            <a:r>
              <a:rPr lang="de-AT" dirty="0" err="1" smtClean="0">
                <a:latin typeface="Times New Roman" pitchFamily="18" charset="0"/>
                <a:sym typeface="Wingdings" pitchFamily="2" charset="2"/>
              </a:rPr>
              <a:t>other</a:t>
            </a:r>
            <a:r>
              <a:rPr lang="de-AT" dirty="0" smtClean="0">
                <a:latin typeface="Times New Roman" pitchFamily="18" charset="0"/>
                <a:sym typeface="Wingdings" pitchFamily="2" charset="2"/>
              </a:rPr>
              <a:t> </a:t>
            </a:r>
            <a:r>
              <a:rPr lang="de-AT" dirty="0" err="1" smtClean="0">
                <a:latin typeface="Times New Roman" pitchFamily="18" charset="0"/>
                <a:sym typeface="Wingdings" pitchFamily="2" charset="2"/>
              </a:rPr>
              <a:t>user‘s</a:t>
            </a:r>
            <a:r>
              <a:rPr lang="de-AT" dirty="0" smtClean="0">
                <a:latin typeface="Times New Roman" pitchFamily="18" charset="0"/>
                <a:sym typeface="Wingdings" pitchFamily="2" charset="2"/>
              </a:rPr>
              <a:t> </a:t>
            </a:r>
            <a:r>
              <a:rPr lang="de-AT" dirty="0" err="1" smtClean="0">
                <a:latin typeface="Times New Roman" pitchFamily="18" charset="0"/>
                <a:sym typeface="Wingdings" pitchFamily="2" charset="2"/>
              </a:rPr>
              <a:t>window</a:t>
            </a:r>
            <a:r>
              <a:rPr lang="de-AT" dirty="0" smtClean="0">
                <a:latin typeface="Times New Roman" pitchFamily="18" charset="0"/>
                <a:sym typeface="Wingdings" pitchFamily="2" charset="2"/>
              </a:rPr>
              <a:t> </a:t>
            </a:r>
            <a:r>
              <a:rPr lang="de-AT" dirty="0" err="1" smtClean="0">
                <a:latin typeface="Times New Roman" pitchFamily="18" charset="0"/>
                <a:sym typeface="Wingdings" pitchFamily="2" charset="2"/>
              </a:rPr>
              <a:t>layout</a:t>
            </a:r>
            <a:r>
              <a:rPr lang="de-AT" dirty="0" smtClean="0">
                <a:latin typeface="Times New Roman" pitchFamily="18" charset="0"/>
                <a:sym typeface="Wingdings" pitchFamily="2" charset="2"/>
              </a:rPr>
              <a:t> </a:t>
            </a:r>
            <a:r>
              <a:rPr lang="de-AT" dirty="0" err="1" smtClean="0">
                <a:latin typeface="Times New Roman" pitchFamily="18" charset="0"/>
                <a:sym typeface="Wingdings" pitchFamily="2" charset="2"/>
              </a:rPr>
              <a:t>changes</a:t>
            </a:r>
            <a:r>
              <a:rPr lang="de-AT" dirty="0" smtClean="0">
                <a:latin typeface="Times New Roman" pitchFamily="18" charset="0"/>
                <a:sym typeface="Wingdings" pitchFamily="2" charset="2"/>
              </a:rPr>
              <a:t> </a:t>
            </a:r>
          </a:p>
          <a:p>
            <a:endParaRPr lang="de-AT" dirty="0" smtClean="0">
              <a:latin typeface="Times New Roman" pitchFamily="18" charset="0"/>
              <a:sym typeface="Wingdings" pitchFamily="2" charset="2"/>
            </a:endParaRPr>
          </a:p>
          <a:p>
            <a:r>
              <a:rPr lang="de-AT" dirty="0" err="1" smtClean="0">
                <a:latin typeface="Times New Roman" pitchFamily="18" charset="0"/>
                <a:sym typeface="Wingdings" pitchFamily="2" charset="2"/>
              </a:rPr>
              <a:t>Observed</a:t>
            </a:r>
            <a:r>
              <a:rPr lang="de-AT" dirty="0" smtClean="0">
                <a:latin typeface="Times New Roman" pitchFamily="18" charset="0"/>
                <a:sym typeface="Wingdings" pitchFamily="2" charset="2"/>
              </a:rPr>
              <a:t> </a:t>
            </a:r>
            <a:r>
              <a:rPr lang="de-AT" dirty="0" err="1" smtClean="0">
                <a:latin typeface="Times New Roman" pitchFamily="18" charset="0"/>
                <a:sym typeface="Wingdings" pitchFamily="2" charset="2"/>
              </a:rPr>
              <a:t>that</a:t>
            </a:r>
            <a:r>
              <a:rPr lang="de-AT" dirty="0" smtClean="0">
                <a:latin typeface="Times New Roman" pitchFamily="18" charset="0"/>
                <a:sym typeface="Wingdings" pitchFamily="2" charset="2"/>
              </a:rPr>
              <a:t> </a:t>
            </a:r>
            <a:r>
              <a:rPr lang="de-AT" dirty="0" err="1" smtClean="0">
                <a:latin typeface="Times New Roman" pitchFamily="18" charset="0"/>
                <a:sym typeface="Wingdings" pitchFamily="2" charset="2"/>
              </a:rPr>
              <a:t>these</a:t>
            </a:r>
            <a:r>
              <a:rPr lang="de-AT" dirty="0" smtClean="0">
                <a:latin typeface="Times New Roman" pitchFamily="18" charset="0"/>
                <a:sym typeface="Wingdings" pitchFamily="2" charset="2"/>
              </a:rPr>
              <a:t> </a:t>
            </a:r>
            <a:r>
              <a:rPr lang="de-AT" dirty="0" err="1" smtClean="0">
                <a:latin typeface="Times New Roman" pitchFamily="18" charset="0"/>
                <a:sym typeface="Wingdings" pitchFamily="2" charset="2"/>
              </a:rPr>
              <a:t>issues</a:t>
            </a:r>
            <a:r>
              <a:rPr lang="de-AT" dirty="0" smtClean="0">
                <a:latin typeface="Times New Roman" pitchFamily="18" charset="0"/>
                <a:sym typeface="Wingdings" pitchFamily="2" charset="2"/>
              </a:rPr>
              <a:t> </a:t>
            </a:r>
            <a:r>
              <a:rPr lang="de-AT" dirty="0" err="1" smtClean="0">
                <a:latin typeface="Times New Roman" pitchFamily="18" charset="0"/>
                <a:sym typeface="Wingdings" pitchFamily="2" charset="2"/>
              </a:rPr>
              <a:t>could</a:t>
            </a:r>
            <a:r>
              <a:rPr lang="de-AT" dirty="0" smtClean="0">
                <a:latin typeface="Times New Roman" pitchFamily="18" charset="0"/>
                <a:sym typeface="Wingdings" pitchFamily="2" charset="2"/>
              </a:rPr>
              <a:t> </a:t>
            </a:r>
            <a:r>
              <a:rPr lang="de-AT" dirty="0" err="1" smtClean="0">
                <a:latin typeface="Times New Roman" pitchFamily="18" charset="0"/>
                <a:sym typeface="Wingdings" pitchFamily="2" charset="2"/>
              </a:rPr>
              <a:t>be</a:t>
            </a:r>
            <a:r>
              <a:rPr lang="de-AT" dirty="0" smtClean="0">
                <a:latin typeface="Times New Roman" pitchFamily="18" charset="0"/>
                <a:sym typeface="Wingdings" pitchFamily="2" charset="2"/>
              </a:rPr>
              <a:t> </a:t>
            </a:r>
            <a:r>
              <a:rPr lang="de-AT" dirty="0" err="1" smtClean="0">
                <a:latin typeface="Times New Roman" pitchFamily="18" charset="0"/>
                <a:sym typeface="Wingdings" pitchFamily="2" charset="2"/>
              </a:rPr>
              <a:t>resolved</a:t>
            </a:r>
            <a:r>
              <a:rPr lang="de-AT" dirty="0" smtClean="0">
                <a:latin typeface="Times New Roman" pitchFamily="18" charset="0"/>
                <a:sym typeface="Wingdings" pitchFamily="2" charset="2"/>
              </a:rPr>
              <a:t> </a:t>
            </a:r>
            <a:r>
              <a:rPr lang="de-AT" dirty="0" err="1" smtClean="0">
                <a:latin typeface="Times New Roman" pitchFamily="18" charset="0"/>
                <a:sym typeface="Wingdings" pitchFamily="2" charset="2"/>
              </a:rPr>
              <a:t>by</a:t>
            </a:r>
            <a:r>
              <a:rPr lang="de-AT" dirty="0" smtClean="0">
                <a:latin typeface="Times New Roman" pitchFamily="18" charset="0"/>
                <a:sym typeface="Wingdings" pitchFamily="2" charset="2"/>
              </a:rPr>
              <a:t> </a:t>
            </a:r>
            <a:r>
              <a:rPr lang="de-AT" dirty="0" err="1" smtClean="0">
                <a:latin typeface="Times New Roman" pitchFamily="18" charset="0"/>
                <a:sym typeface="Wingdings" pitchFamily="2" charset="2"/>
              </a:rPr>
              <a:t>social</a:t>
            </a:r>
            <a:r>
              <a:rPr lang="de-AT" dirty="0" smtClean="0">
                <a:latin typeface="Times New Roman" pitchFamily="18" charset="0"/>
                <a:sym typeface="Wingdings" pitchFamily="2" charset="2"/>
              </a:rPr>
              <a:t> </a:t>
            </a:r>
            <a:r>
              <a:rPr lang="de-AT" dirty="0" err="1" smtClean="0">
                <a:latin typeface="Times New Roman" pitchFamily="18" charset="0"/>
                <a:sym typeface="Wingdings" pitchFamily="2" charset="2"/>
              </a:rPr>
              <a:t>protocols</a:t>
            </a:r>
            <a:r>
              <a:rPr lang="de-AT" dirty="0" smtClean="0">
                <a:latin typeface="Times New Roman" pitchFamily="18" charset="0"/>
                <a:sym typeface="Wingdings" pitchFamily="2" charset="2"/>
              </a:rPr>
              <a:t> (was </a:t>
            </a:r>
            <a:r>
              <a:rPr lang="de-AT" dirty="0" err="1" smtClean="0">
                <a:latin typeface="Times New Roman" pitchFamily="18" charset="0"/>
                <a:sym typeface="Wingdings" pitchFamily="2" charset="2"/>
              </a:rPr>
              <a:t>immediately</a:t>
            </a:r>
            <a:r>
              <a:rPr lang="de-AT" dirty="0" smtClean="0">
                <a:latin typeface="Times New Roman" pitchFamily="18" charset="0"/>
                <a:sym typeface="Wingdings" pitchFamily="2" charset="2"/>
              </a:rPr>
              <a:t> </a:t>
            </a:r>
            <a:r>
              <a:rPr lang="de-AT" dirty="0" err="1" smtClean="0">
                <a:latin typeface="Times New Roman" pitchFamily="18" charset="0"/>
                <a:sym typeface="Wingdings" pitchFamily="2" charset="2"/>
              </a:rPr>
              <a:t>resolved</a:t>
            </a:r>
            <a:r>
              <a:rPr lang="de-AT" dirty="0" smtClean="0">
                <a:latin typeface="Times New Roman" pitchFamily="18" charset="0"/>
                <a:sym typeface="Wingdings" pitchFamily="2" charset="2"/>
              </a:rPr>
              <a:t>: „</a:t>
            </a:r>
            <a:r>
              <a:rPr lang="de-AT" dirty="0" err="1" smtClean="0">
                <a:latin typeface="Times New Roman" pitchFamily="18" charset="0"/>
                <a:sym typeface="Wingdings" pitchFamily="2" charset="2"/>
              </a:rPr>
              <a:t>ups</a:t>
            </a:r>
            <a:r>
              <a:rPr lang="de-AT" dirty="0" smtClean="0">
                <a:latin typeface="Times New Roman" pitchFamily="18" charset="0"/>
                <a:sym typeface="Wingdings" pitchFamily="2" charset="2"/>
              </a:rPr>
              <a:t>, sorry!“) but</a:t>
            </a:r>
          </a:p>
          <a:p>
            <a:r>
              <a:rPr lang="de-AT" dirty="0" smtClean="0">
                <a:latin typeface="Times New Roman" pitchFamily="18" charset="0"/>
                <a:sym typeface="Wingdings" pitchFamily="2" charset="2"/>
              </a:rPr>
              <a:t>Users </a:t>
            </a:r>
            <a:r>
              <a:rPr lang="de-AT" dirty="0" err="1" smtClean="0">
                <a:latin typeface="Times New Roman" pitchFamily="18" charset="0"/>
                <a:sym typeface="Wingdings" pitchFamily="2" charset="2"/>
              </a:rPr>
              <a:t>reported</a:t>
            </a:r>
            <a:r>
              <a:rPr lang="de-AT" dirty="0" smtClean="0">
                <a:latin typeface="Times New Roman" pitchFamily="18" charset="0"/>
                <a:sym typeface="Wingdings" pitchFamily="2" charset="2"/>
              </a:rPr>
              <a:t> </a:t>
            </a:r>
            <a:r>
              <a:rPr lang="de-AT" dirty="0" err="1" smtClean="0">
                <a:latin typeface="Times New Roman" pitchFamily="18" charset="0"/>
                <a:sym typeface="Wingdings" pitchFamily="2" charset="2"/>
              </a:rPr>
              <a:t>that</a:t>
            </a:r>
            <a:r>
              <a:rPr lang="de-AT" dirty="0" smtClean="0">
                <a:latin typeface="Times New Roman" pitchFamily="18" charset="0"/>
                <a:sym typeface="Wingdings" pitchFamily="2" charset="2"/>
              </a:rPr>
              <a:t> </a:t>
            </a:r>
            <a:r>
              <a:rPr lang="de-AT" dirty="0" err="1" smtClean="0">
                <a:latin typeface="Times New Roman" pitchFamily="18" charset="0"/>
                <a:sym typeface="Wingdings" pitchFamily="2" charset="2"/>
              </a:rPr>
              <a:t>they</a:t>
            </a:r>
            <a:r>
              <a:rPr lang="de-AT" dirty="0" smtClean="0">
                <a:latin typeface="Times New Roman" pitchFamily="18" charset="0"/>
                <a:sym typeface="Wingdings" pitchFamily="2" charset="2"/>
              </a:rPr>
              <a:t> </a:t>
            </a:r>
            <a:r>
              <a:rPr lang="de-AT" dirty="0" err="1" smtClean="0">
                <a:latin typeface="Times New Roman" pitchFamily="18" charset="0"/>
                <a:sym typeface="Wingdings" pitchFamily="2" charset="2"/>
              </a:rPr>
              <a:t>were</a:t>
            </a:r>
            <a:r>
              <a:rPr lang="de-AT" dirty="0" smtClean="0">
                <a:latin typeface="Times New Roman" pitchFamily="18" charset="0"/>
                <a:sym typeface="Wingdings" pitchFamily="2" charset="2"/>
              </a:rPr>
              <a:t> </a:t>
            </a:r>
            <a:r>
              <a:rPr lang="de-AT" dirty="0" err="1" smtClean="0">
                <a:latin typeface="Times New Roman" pitchFamily="18" charset="0"/>
                <a:sym typeface="Wingdings" pitchFamily="2" charset="2"/>
              </a:rPr>
              <a:t>very</a:t>
            </a:r>
            <a:r>
              <a:rPr lang="de-AT" dirty="0" smtClean="0">
                <a:latin typeface="Times New Roman" pitchFamily="18" charset="0"/>
                <a:sym typeface="Wingdings" pitchFamily="2" charset="2"/>
              </a:rPr>
              <a:t> </a:t>
            </a:r>
            <a:r>
              <a:rPr lang="de-AT" dirty="0" err="1" smtClean="0">
                <a:latin typeface="Times New Roman" pitchFamily="18" charset="0"/>
                <a:sym typeface="Wingdings" pitchFamily="2" charset="2"/>
              </a:rPr>
              <a:t>annoyed</a:t>
            </a:r>
            <a:r>
              <a:rPr lang="de-AT" dirty="0" smtClean="0">
                <a:latin typeface="Times New Roman" pitchFamily="18" charset="0"/>
                <a:sym typeface="Wingdings" pitchFamily="2" charset="2"/>
              </a:rPr>
              <a:t> </a:t>
            </a:r>
          </a:p>
          <a:p>
            <a:endParaRPr lang="de-AT" dirty="0" smtClean="0">
              <a:latin typeface="Times New Roman" pitchFamily="18" charset="0"/>
              <a:sym typeface="Wingdings" pitchFamily="2" charset="2"/>
            </a:endParaRPr>
          </a:p>
          <a:p>
            <a:r>
              <a:rPr lang="de-AT" dirty="0" smtClean="0">
                <a:latin typeface="Times New Roman" pitchFamily="18" charset="0"/>
                <a:sym typeface="Wingdings" pitchFamily="2" charset="2"/>
              </a:rPr>
              <a:t>As </a:t>
            </a:r>
            <a:r>
              <a:rPr lang="de-AT" dirty="0" err="1" smtClean="0">
                <a:latin typeface="Times New Roman" pitchFamily="18" charset="0"/>
                <a:sym typeface="Wingdings" pitchFamily="2" charset="2"/>
              </a:rPr>
              <a:t>observed</a:t>
            </a:r>
            <a:r>
              <a:rPr lang="de-AT" dirty="0" smtClean="0">
                <a:latin typeface="Times New Roman" pitchFamily="18" charset="0"/>
                <a:sym typeface="Wingdings" pitchFamily="2" charset="2"/>
              </a:rPr>
              <a:t> </a:t>
            </a:r>
            <a:r>
              <a:rPr lang="de-AT" dirty="0" err="1" smtClean="0">
                <a:latin typeface="Times New Roman" pitchFamily="18" charset="0"/>
                <a:sym typeface="Wingdings" pitchFamily="2" charset="2"/>
              </a:rPr>
              <a:t>by</a:t>
            </a:r>
            <a:r>
              <a:rPr lang="de-AT" dirty="0" smtClean="0">
                <a:latin typeface="Times New Roman" pitchFamily="18" charset="0"/>
                <a:sym typeface="Wingdings" pitchFamily="2" charset="2"/>
              </a:rPr>
              <a:t> </a:t>
            </a:r>
            <a:r>
              <a:rPr lang="de-AT" dirty="0" err="1" smtClean="0">
                <a:latin typeface="Times New Roman" pitchFamily="18" charset="0"/>
                <a:sym typeface="Wingdings" pitchFamily="2" charset="2"/>
              </a:rPr>
              <a:t>many</a:t>
            </a:r>
            <a:r>
              <a:rPr lang="de-AT" dirty="0" smtClean="0">
                <a:latin typeface="Times New Roman" pitchFamily="18" charset="0"/>
                <a:sym typeface="Wingdings" pitchFamily="2" charset="2"/>
              </a:rPr>
              <a:t> </a:t>
            </a:r>
            <a:r>
              <a:rPr lang="de-AT" dirty="0" err="1" smtClean="0">
                <a:latin typeface="Times New Roman" pitchFamily="18" charset="0"/>
                <a:sym typeface="Wingdings" pitchFamily="2" charset="2"/>
              </a:rPr>
              <a:t>other</a:t>
            </a:r>
            <a:r>
              <a:rPr lang="de-AT" dirty="0" smtClean="0">
                <a:latin typeface="Times New Roman" pitchFamily="18" charset="0"/>
                <a:sym typeface="Wingdings" pitchFamily="2" charset="2"/>
              </a:rPr>
              <a:t> </a:t>
            </a:r>
            <a:r>
              <a:rPr lang="de-AT" dirty="0" err="1" smtClean="0">
                <a:latin typeface="Times New Roman" pitchFamily="18" charset="0"/>
                <a:sym typeface="Wingdings" pitchFamily="2" charset="2"/>
              </a:rPr>
              <a:t>researchers</a:t>
            </a:r>
            <a:r>
              <a:rPr lang="de-AT" dirty="0" smtClean="0">
                <a:latin typeface="Times New Roman" pitchFamily="18" charset="0"/>
                <a:sym typeface="Wingdings" pitchFamily="2" charset="2"/>
              </a:rPr>
              <a:t>, </a:t>
            </a:r>
            <a:r>
              <a:rPr lang="de-AT" dirty="0" err="1" smtClean="0">
                <a:latin typeface="Times New Roman" pitchFamily="18" charset="0"/>
                <a:sym typeface="Wingdings" pitchFamily="2" charset="2"/>
              </a:rPr>
              <a:t>we</a:t>
            </a:r>
            <a:r>
              <a:rPr lang="de-AT" dirty="0" smtClean="0">
                <a:latin typeface="Times New Roman" pitchFamily="18" charset="0"/>
                <a:sym typeface="Wingdings" pitchFamily="2" charset="2"/>
              </a:rPr>
              <a:t> also </a:t>
            </a:r>
            <a:r>
              <a:rPr lang="de-AT" dirty="0" err="1" smtClean="0">
                <a:latin typeface="Times New Roman" pitchFamily="18" charset="0"/>
                <a:sym typeface="Wingdings" pitchFamily="2" charset="2"/>
              </a:rPr>
              <a:t>saw</a:t>
            </a:r>
            <a:r>
              <a:rPr lang="de-AT" dirty="0" smtClean="0">
                <a:latin typeface="Times New Roman" pitchFamily="18" charset="0"/>
                <a:sym typeface="Wingdings" pitchFamily="2" charset="2"/>
              </a:rPr>
              <a:t> a strong sense </a:t>
            </a:r>
            <a:r>
              <a:rPr lang="de-AT" dirty="0" err="1" smtClean="0">
                <a:latin typeface="Times New Roman" pitchFamily="18" charset="0"/>
                <a:sym typeface="Wingdings" pitchFamily="2" charset="2"/>
              </a:rPr>
              <a:t>of</a:t>
            </a:r>
            <a:r>
              <a:rPr lang="de-AT" dirty="0" smtClean="0">
                <a:latin typeface="Times New Roman" pitchFamily="18" charset="0"/>
                <a:sym typeface="Wingdings" pitchFamily="2" charset="2"/>
              </a:rPr>
              <a:t> </a:t>
            </a:r>
            <a:r>
              <a:rPr lang="de-AT" b="1" dirty="0" err="1" smtClean="0">
                <a:latin typeface="Times New Roman" pitchFamily="18" charset="0"/>
                <a:sym typeface="Wingdings" pitchFamily="2" charset="2"/>
              </a:rPr>
              <a:t>territoriality</a:t>
            </a:r>
            <a:r>
              <a:rPr lang="de-AT" b="1" dirty="0" smtClean="0">
                <a:latin typeface="Times New Roman" pitchFamily="18" charset="0"/>
                <a:sym typeface="Wingdings" pitchFamily="2" charset="2"/>
              </a:rPr>
              <a:t> </a:t>
            </a:r>
            <a:r>
              <a:rPr lang="de-AT" b="1" dirty="0" err="1" smtClean="0">
                <a:latin typeface="Times New Roman" pitchFamily="18" charset="0"/>
                <a:sym typeface="Wingdings" pitchFamily="2" charset="2"/>
              </a:rPr>
              <a:t>based</a:t>
            </a:r>
            <a:r>
              <a:rPr lang="de-AT" b="1" dirty="0" smtClean="0">
                <a:latin typeface="Times New Roman" pitchFamily="18" charset="0"/>
                <a:sym typeface="Wingdings" pitchFamily="2" charset="2"/>
              </a:rPr>
              <a:t> on </a:t>
            </a:r>
            <a:r>
              <a:rPr lang="de-AT" b="1" dirty="0" err="1" smtClean="0">
                <a:latin typeface="Times New Roman" pitchFamily="18" charset="0"/>
                <a:sym typeface="Wingdings" pitchFamily="2" charset="2"/>
              </a:rPr>
              <a:t>initial</a:t>
            </a:r>
            <a:r>
              <a:rPr lang="de-AT" b="1" dirty="0" smtClean="0">
                <a:latin typeface="Times New Roman" pitchFamily="18" charset="0"/>
                <a:sym typeface="Wingdings" pitchFamily="2" charset="2"/>
              </a:rPr>
              <a:t> </a:t>
            </a:r>
            <a:r>
              <a:rPr lang="de-AT" b="1" dirty="0" err="1" smtClean="0">
                <a:latin typeface="Times New Roman" pitchFamily="18" charset="0"/>
                <a:sym typeface="Wingdings" pitchFamily="2" charset="2"/>
              </a:rPr>
              <a:t>window</a:t>
            </a:r>
            <a:r>
              <a:rPr lang="de-AT" b="1" dirty="0" smtClean="0">
                <a:latin typeface="Times New Roman" pitchFamily="18" charset="0"/>
                <a:sym typeface="Wingdings" pitchFamily="2" charset="2"/>
              </a:rPr>
              <a:t> </a:t>
            </a:r>
            <a:r>
              <a:rPr lang="de-AT" b="1" dirty="0" err="1" smtClean="0">
                <a:latin typeface="Times New Roman" pitchFamily="18" charset="0"/>
                <a:sym typeface="Wingdings" pitchFamily="2" charset="2"/>
              </a:rPr>
              <a:t>layout</a:t>
            </a:r>
            <a:r>
              <a:rPr lang="de-AT" b="1" dirty="0" smtClean="0">
                <a:latin typeface="Times New Roman" pitchFamily="18" charset="0"/>
                <a:sym typeface="Wingdings" pitchFamily="2" charset="2"/>
              </a:rPr>
              <a:t> </a:t>
            </a:r>
          </a:p>
          <a:p>
            <a:r>
              <a:rPr lang="de-AT" dirty="0" smtClean="0">
                <a:latin typeface="Times New Roman" pitchFamily="18" charset="0"/>
                <a:sym typeface="Wingdings" pitchFamily="2" charset="2"/>
              </a:rPr>
              <a:t>(</a:t>
            </a:r>
            <a:r>
              <a:rPr lang="de-AT" dirty="0" err="1" smtClean="0">
                <a:latin typeface="Times New Roman" pitchFamily="18" charset="0"/>
                <a:sym typeface="Wingdings" pitchFamily="2" charset="2"/>
              </a:rPr>
              <a:t>users</a:t>
            </a:r>
            <a:r>
              <a:rPr lang="de-AT" dirty="0" smtClean="0">
                <a:latin typeface="Times New Roman" pitchFamily="18" charset="0"/>
                <a:sym typeface="Wingdings" pitchFamily="2" charset="2"/>
              </a:rPr>
              <a:t> </a:t>
            </a:r>
            <a:r>
              <a:rPr lang="de-AT" dirty="0" err="1" smtClean="0">
                <a:latin typeface="Times New Roman" pitchFamily="18" charset="0"/>
                <a:sym typeface="Wingdings" pitchFamily="2" charset="2"/>
              </a:rPr>
              <a:t>were</a:t>
            </a:r>
            <a:r>
              <a:rPr lang="de-AT" dirty="0" smtClean="0">
                <a:latin typeface="Times New Roman" pitchFamily="18" charset="0"/>
                <a:sym typeface="Wingdings" pitchFamily="2" charset="2"/>
              </a:rPr>
              <a:t> </a:t>
            </a:r>
            <a:r>
              <a:rPr lang="de-AT" dirty="0" err="1" smtClean="0">
                <a:latin typeface="Times New Roman" pitchFamily="18" charset="0"/>
                <a:sym typeface="Wingdings" pitchFamily="2" charset="2"/>
              </a:rPr>
              <a:t>instructed</a:t>
            </a:r>
            <a:r>
              <a:rPr lang="de-AT" dirty="0" smtClean="0">
                <a:latin typeface="Times New Roman" pitchFamily="18" charset="0"/>
                <a:sym typeface="Wingdings" pitchFamily="2" charset="2"/>
              </a:rPr>
              <a:t> </a:t>
            </a:r>
            <a:r>
              <a:rPr lang="de-AT" dirty="0" err="1" smtClean="0">
                <a:latin typeface="Times New Roman" pitchFamily="18" charset="0"/>
                <a:sym typeface="Wingdings" pitchFamily="2" charset="2"/>
              </a:rPr>
              <a:t>that</a:t>
            </a:r>
            <a:r>
              <a:rPr lang="de-AT" dirty="0" smtClean="0">
                <a:latin typeface="Times New Roman" pitchFamily="18" charset="0"/>
                <a:sym typeface="Wingdings" pitchFamily="2" charset="2"/>
              </a:rPr>
              <a:t> </a:t>
            </a:r>
            <a:r>
              <a:rPr lang="de-AT" dirty="0" err="1" smtClean="0">
                <a:latin typeface="Times New Roman" pitchFamily="18" charset="0"/>
                <a:sym typeface="Wingdings" pitchFamily="2" charset="2"/>
              </a:rPr>
              <a:t>they</a:t>
            </a:r>
            <a:r>
              <a:rPr lang="de-AT" dirty="0" smtClean="0">
                <a:latin typeface="Times New Roman" pitchFamily="18" charset="0"/>
                <a:sym typeface="Wingdings" pitchFamily="2" charset="2"/>
              </a:rPr>
              <a:t> </a:t>
            </a:r>
            <a:r>
              <a:rPr lang="de-AT" dirty="0" err="1" smtClean="0">
                <a:latin typeface="Times New Roman" pitchFamily="18" charset="0"/>
                <a:sym typeface="Wingdings" pitchFamily="2" charset="2"/>
              </a:rPr>
              <a:t>could</a:t>
            </a:r>
            <a:r>
              <a:rPr lang="de-AT" dirty="0" smtClean="0">
                <a:latin typeface="Times New Roman" pitchFamily="18" charset="0"/>
                <a:sym typeface="Wingdings" pitchFamily="2" charset="2"/>
              </a:rPr>
              <a:t> </a:t>
            </a:r>
            <a:r>
              <a:rPr lang="de-AT" dirty="0" err="1" smtClean="0">
                <a:latin typeface="Times New Roman" pitchFamily="18" charset="0"/>
                <a:sym typeface="Wingdings" pitchFamily="2" charset="2"/>
              </a:rPr>
              <a:t>change</a:t>
            </a:r>
            <a:r>
              <a:rPr lang="de-AT" dirty="0" smtClean="0">
                <a:latin typeface="Times New Roman" pitchFamily="18" charset="0"/>
                <a:sym typeface="Wingdings" pitchFamily="2" charset="2"/>
              </a:rPr>
              <a:t> </a:t>
            </a:r>
            <a:r>
              <a:rPr lang="de-AT" dirty="0" err="1" smtClean="0">
                <a:latin typeface="Times New Roman" pitchFamily="18" charset="0"/>
                <a:sym typeface="Wingdings" pitchFamily="2" charset="2"/>
              </a:rPr>
              <a:t>the</a:t>
            </a:r>
            <a:r>
              <a:rPr lang="de-AT" dirty="0" smtClean="0">
                <a:latin typeface="Times New Roman" pitchFamily="18" charset="0"/>
                <a:sym typeface="Wingdings" pitchFamily="2" charset="2"/>
              </a:rPr>
              <a:t> </a:t>
            </a:r>
            <a:r>
              <a:rPr lang="de-AT" dirty="0" err="1" smtClean="0">
                <a:latin typeface="Times New Roman" pitchFamily="18" charset="0"/>
                <a:sym typeface="Wingdings" pitchFamily="2" charset="2"/>
              </a:rPr>
              <a:t>window</a:t>
            </a:r>
            <a:r>
              <a:rPr lang="de-AT" dirty="0" smtClean="0">
                <a:latin typeface="Times New Roman" pitchFamily="18" charset="0"/>
                <a:sym typeface="Wingdings" pitchFamily="2" charset="2"/>
              </a:rPr>
              <a:t> </a:t>
            </a:r>
            <a:r>
              <a:rPr lang="de-AT" dirty="0" err="1" smtClean="0">
                <a:latin typeface="Times New Roman" pitchFamily="18" charset="0"/>
                <a:sym typeface="Wingdings" pitchFamily="2" charset="2"/>
              </a:rPr>
              <a:t>layout</a:t>
            </a:r>
            <a:r>
              <a:rPr lang="de-AT" dirty="0" smtClean="0">
                <a:latin typeface="Times New Roman" pitchFamily="18" charset="0"/>
                <a:sym typeface="Wingdings" pitchFamily="2" charset="2"/>
              </a:rPr>
              <a:t> but </a:t>
            </a:r>
            <a:r>
              <a:rPr lang="de-AT" dirty="0" err="1" smtClean="0">
                <a:latin typeface="Times New Roman" pitchFamily="18" charset="0"/>
                <a:sym typeface="Wingdings" pitchFamily="2" charset="2"/>
              </a:rPr>
              <a:t>except</a:t>
            </a:r>
            <a:r>
              <a:rPr lang="de-AT" dirty="0" smtClean="0">
                <a:latin typeface="Times New Roman" pitchFamily="18" charset="0"/>
                <a:sym typeface="Wingdings" pitchFamily="2" charset="2"/>
              </a:rPr>
              <a:t> </a:t>
            </a:r>
            <a:r>
              <a:rPr lang="de-AT" dirty="0" err="1" smtClean="0">
                <a:latin typeface="Times New Roman" pitchFamily="18" charset="0"/>
                <a:sym typeface="Wingdings" pitchFamily="2" charset="2"/>
              </a:rPr>
              <a:t>for</a:t>
            </a:r>
            <a:r>
              <a:rPr lang="de-AT" dirty="0" smtClean="0">
                <a:latin typeface="Times New Roman" pitchFamily="18" charset="0"/>
                <a:sym typeface="Wingdings" pitchFamily="2" charset="2"/>
              </a:rPr>
              <a:t> </a:t>
            </a:r>
            <a:r>
              <a:rPr lang="de-AT" dirty="0" err="1" smtClean="0">
                <a:latin typeface="Times New Roman" pitchFamily="18" charset="0"/>
                <a:sym typeface="Wingdings" pitchFamily="2" charset="2"/>
              </a:rPr>
              <a:t>the</a:t>
            </a:r>
            <a:r>
              <a:rPr lang="de-AT" dirty="0" smtClean="0">
                <a:latin typeface="Times New Roman" pitchFamily="18" charset="0"/>
                <a:sym typeface="Wingdings" pitchFamily="2" charset="2"/>
              </a:rPr>
              <a:t> </a:t>
            </a:r>
            <a:r>
              <a:rPr lang="de-AT" dirty="0" err="1" smtClean="0">
                <a:latin typeface="Times New Roman" pitchFamily="18" charset="0"/>
                <a:sym typeface="Wingdings" pitchFamily="2" charset="2"/>
              </a:rPr>
              <a:t>group</a:t>
            </a:r>
            <a:r>
              <a:rPr lang="de-AT" dirty="0" smtClean="0">
                <a:latin typeface="Times New Roman" pitchFamily="18" charset="0"/>
                <a:sym typeface="Wingdings" pitchFamily="2" charset="2"/>
              </a:rPr>
              <a:t> </a:t>
            </a:r>
            <a:r>
              <a:rPr lang="de-AT" dirty="0" err="1" smtClean="0">
                <a:latin typeface="Times New Roman" pitchFamily="18" charset="0"/>
                <a:sym typeface="Wingdings" pitchFamily="2" charset="2"/>
              </a:rPr>
              <a:t>working</a:t>
            </a:r>
            <a:r>
              <a:rPr lang="de-AT" dirty="0" smtClean="0">
                <a:latin typeface="Times New Roman" pitchFamily="18" charset="0"/>
                <a:sym typeface="Wingdings" pitchFamily="2" charset="2"/>
              </a:rPr>
              <a:t> in a </a:t>
            </a:r>
            <a:r>
              <a:rPr lang="de-AT" dirty="0" err="1" smtClean="0">
                <a:latin typeface="Times New Roman" pitchFamily="18" charset="0"/>
                <a:sym typeface="Wingdings" pitchFamily="2" charset="2"/>
              </a:rPr>
              <a:t>tightly</a:t>
            </a:r>
            <a:r>
              <a:rPr lang="de-AT" dirty="0" smtClean="0">
                <a:latin typeface="Times New Roman" pitchFamily="18" charset="0"/>
                <a:sym typeface="Wingdings" pitchFamily="2" charset="2"/>
              </a:rPr>
              <a:t> </a:t>
            </a:r>
            <a:r>
              <a:rPr lang="de-AT" dirty="0" err="1" smtClean="0">
                <a:latin typeface="Times New Roman" pitchFamily="18" charset="0"/>
                <a:sym typeface="Wingdings" pitchFamily="2" charset="2"/>
              </a:rPr>
              <a:t>coupled</a:t>
            </a:r>
            <a:r>
              <a:rPr lang="de-AT" dirty="0" smtClean="0">
                <a:latin typeface="Times New Roman" pitchFamily="18" charset="0"/>
                <a:sym typeface="Wingdings" pitchFamily="2" charset="2"/>
              </a:rPr>
              <a:t> </a:t>
            </a:r>
            <a:r>
              <a:rPr lang="de-AT" dirty="0" err="1" smtClean="0">
                <a:latin typeface="Times New Roman" pitchFamily="18" charset="0"/>
                <a:sym typeface="Wingdings" pitchFamily="2" charset="2"/>
              </a:rPr>
              <a:t>fashion</a:t>
            </a:r>
            <a:r>
              <a:rPr lang="de-AT" dirty="0" smtClean="0">
                <a:latin typeface="Times New Roman" pitchFamily="18" charset="0"/>
                <a:sym typeface="Wingdings" pitchFamily="2" charset="2"/>
              </a:rPr>
              <a:t>, </a:t>
            </a:r>
            <a:r>
              <a:rPr lang="de-AT" dirty="0" err="1" smtClean="0">
                <a:latin typeface="Times New Roman" pitchFamily="18" charset="0"/>
                <a:sym typeface="Wingdings" pitchFamily="2" charset="2"/>
              </a:rPr>
              <a:t>this</a:t>
            </a:r>
            <a:r>
              <a:rPr lang="de-AT" dirty="0" smtClean="0">
                <a:latin typeface="Times New Roman" pitchFamily="18" charset="0"/>
                <a:sym typeface="Wingdings" pitchFamily="2" charset="2"/>
              </a:rPr>
              <a:t> was rare) </a:t>
            </a:r>
          </a:p>
          <a:p>
            <a:r>
              <a:rPr lang="de-AT" dirty="0" err="1" smtClean="0">
                <a:latin typeface="Times New Roman" pitchFamily="18" charset="0"/>
                <a:sym typeface="Wingdings" pitchFamily="2" charset="2"/>
              </a:rPr>
              <a:t>Example</a:t>
            </a:r>
            <a:r>
              <a:rPr lang="de-AT" b="1" dirty="0" smtClean="0">
                <a:latin typeface="Times New Roman" pitchFamily="18" charset="0"/>
                <a:sym typeface="Wingdings" pitchFamily="2" charset="2"/>
              </a:rPr>
              <a:t>: </a:t>
            </a:r>
            <a:r>
              <a:rPr lang="de-AT" b="1" dirty="0" err="1" smtClean="0">
                <a:latin typeface="Times New Roman" pitchFamily="18" charset="0"/>
                <a:sym typeface="Wingdings" pitchFamily="2" charset="2"/>
              </a:rPr>
              <a:t>bookmark</a:t>
            </a:r>
            <a:r>
              <a:rPr lang="de-AT" b="1" dirty="0" smtClean="0">
                <a:latin typeface="Times New Roman" pitchFamily="18" charset="0"/>
                <a:sym typeface="Wingdings" pitchFamily="2" charset="2"/>
              </a:rPr>
              <a:t> </a:t>
            </a:r>
            <a:r>
              <a:rPr lang="de-AT" b="1" dirty="0" err="1" smtClean="0">
                <a:latin typeface="Times New Roman" pitchFamily="18" charset="0"/>
                <a:sym typeface="Wingdings" pitchFamily="2" charset="2"/>
              </a:rPr>
              <a:t>window</a:t>
            </a:r>
            <a:r>
              <a:rPr lang="de-AT" b="1" dirty="0" smtClean="0">
                <a:latin typeface="Times New Roman" pitchFamily="18" charset="0"/>
                <a:sym typeface="Wingdings" pitchFamily="2" charset="2"/>
              </a:rPr>
              <a:t> was on </a:t>
            </a:r>
            <a:r>
              <a:rPr lang="de-AT" b="1" dirty="0" err="1" smtClean="0">
                <a:latin typeface="Times New Roman" pitchFamily="18" charset="0"/>
                <a:sym typeface="Wingdings" pitchFamily="2" charset="2"/>
              </a:rPr>
              <a:t>the</a:t>
            </a:r>
            <a:r>
              <a:rPr lang="de-AT" b="1" dirty="0" smtClean="0">
                <a:latin typeface="Times New Roman" pitchFamily="18" charset="0"/>
                <a:sym typeface="Wingdings" pitchFamily="2" charset="2"/>
              </a:rPr>
              <a:t> </a:t>
            </a:r>
            <a:r>
              <a:rPr lang="de-AT" b="1" dirty="0" err="1" smtClean="0">
                <a:latin typeface="Times New Roman" pitchFamily="18" charset="0"/>
                <a:sym typeface="Wingdings" pitchFamily="2" charset="2"/>
              </a:rPr>
              <a:t>left</a:t>
            </a:r>
            <a:r>
              <a:rPr lang="de-AT" b="1" dirty="0" smtClean="0">
                <a:latin typeface="Times New Roman" pitchFamily="18" charset="0"/>
                <a:sym typeface="Wingdings" pitchFamily="2" charset="2"/>
              </a:rPr>
              <a:t>, </a:t>
            </a:r>
            <a:r>
              <a:rPr lang="de-AT" b="1" dirty="0" err="1" smtClean="0">
                <a:latin typeface="Times New Roman" pitchFamily="18" charset="0"/>
                <a:sym typeface="Wingdings" pitchFamily="2" charset="2"/>
              </a:rPr>
              <a:t>text</a:t>
            </a:r>
            <a:r>
              <a:rPr lang="de-AT" b="1" dirty="0" smtClean="0">
                <a:latin typeface="Times New Roman" pitchFamily="18" charset="0"/>
                <a:sym typeface="Wingdings" pitchFamily="2" charset="2"/>
              </a:rPr>
              <a:t> </a:t>
            </a:r>
            <a:r>
              <a:rPr lang="de-AT" b="1" dirty="0" err="1" smtClean="0">
                <a:latin typeface="Times New Roman" pitchFamily="18" charset="0"/>
                <a:sym typeface="Wingdings" pitchFamily="2" charset="2"/>
              </a:rPr>
              <a:t>editor</a:t>
            </a:r>
            <a:r>
              <a:rPr lang="de-AT" b="1" dirty="0" smtClean="0">
                <a:latin typeface="Times New Roman" pitchFamily="18" charset="0"/>
                <a:sym typeface="Wingdings" pitchFamily="2" charset="2"/>
              </a:rPr>
              <a:t> on </a:t>
            </a:r>
            <a:r>
              <a:rPr lang="de-AT" b="1" dirty="0" err="1" smtClean="0">
                <a:latin typeface="Times New Roman" pitchFamily="18" charset="0"/>
                <a:sym typeface="Wingdings" pitchFamily="2" charset="2"/>
              </a:rPr>
              <a:t>the</a:t>
            </a:r>
            <a:r>
              <a:rPr lang="de-AT" b="1" dirty="0" smtClean="0">
                <a:latin typeface="Times New Roman" pitchFamily="18" charset="0"/>
                <a:sym typeface="Wingdings" pitchFamily="2" charset="2"/>
              </a:rPr>
              <a:t> </a:t>
            </a:r>
            <a:r>
              <a:rPr lang="de-AT" b="1" dirty="0" err="1" smtClean="0">
                <a:latin typeface="Times New Roman" pitchFamily="18" charset="0"/>
                <a:sym typeface="Wingdings" pitchFamily="2" charset="2"/>
              </a:rPr>
              <a:t>right</a:t>
            </a:r>
            <a:r>
              <a:rPr lang="de-AT" b="1" dirty="0" smtClean="0">
                <a:latin typeface="Times New Roman" pitchFamily="18" charset="0"/>
                <a:sym typeface="Wingdings" pitchFamily="2" charset="2"/>
              </a:rPr>
              <a:t>, </a:t>
            </a:r>
            <a:r>
              <a:rPr lang="de-AT" b="1" dirty="0" err="1" smtClean="0">
                <a:latin typeface="Times New Roman" pitchFamily="18" charset="0"/>
                <a:sym typeface="Wingdings" pitchFamily="2" charset="2"/>
              </a:rPr>
              <a:t>initially</a:t>
            </a:r>
            <a:r>
              <a:rPr lang="de-AT" dirty="0" smtClean="0">
                <a:latin typeface="Times New Roman" pitchFamily="18" charset="0"/>
                <a:sym typeface="Wingdings" pitchFamily="2" charset="2"/>
              </a:rPr>
              <a:t>:</a:t>
            </a:r>
          </a:p>
          <a:p>
            <a:r>
              <a:rPr lang="de-AT" dirty="0" err="1" smtClean="0">
                <a:latin typeface="Times New Roman" pitchFamily="18" charset="0"/>
                <a:sym typeface="Wingdings" pitchFamily="2" charset="2"/>
              </a:rPr>
              <a:t>shown</a:t>
            </a:r>
            <a:r>
              <a:rPr lang="de-AT" dirty="0" smtClean="0">
                <a:latin typeface="Times New Roman" pitchFamily="18" charset="0"/>
                <a:sym typeface="Wingdings" pitchFamily="2" charset="2"/>
              </a:rPr>
              <a:t> </a:t>
            </a:r>
            <a:r>
              <a:rPr lang="de-AT" dirty="0" err="1" smtClean="0">
                <a:latin typeface="Times New Roman" pitchFamily="18" charset="0"/>
                <a:sym typeface="Wingdings" pitchFamily="2" charset="2"/>
              </a:rPr>
              <a:t>is</a:t>
            </a:r>
            <a:r>
              <a:rPr lang="de-AT" dirty="0" smtClean="0">
                <a:latin typeface="Times New Roman" pitchFamily="18" charset="0"/>
                <a:sym typeface="Wingdings" pitchFamily="2" charset="2"/>
              </a:rPr>
              <a:t> </a:t>
            </a:r>
            <a:r>
              <a:rPr lang="de-AT" dirty="0" err="1" smtClean="0">
                <a:latin typeface="Times New Roman" pitchFamily="18" charset="0"/>
                <a:sym typeface="Wingdings" pitchFamily="2" charset="2"/>
              </a:rPr>
              <a:t>the</a:t>
            </a:r>
            <a:r>
              <a:rPr lang="de-AT" dirty="0" smtClean="0">
                <a:latin typeface="Times New Roman" pitchFamily="18" charset="0"/>
                <a:sym typeface="Wingdings" pitchFamily="2" charset="2"/>
              </a:rPr>
              <a:t> </a:t>
            </a:r>
            <a:r>
              <a:rPr lang="de-AT" dirty="0" err="1" smtClean="0">
                <a:latin typeface="Times New Roman" pitchFamily="18" charset="0"/>
                <a:sym typeface="Wingdings" pitchFamily="2" charset="2"/>
              </a:rPr>
              <a:t>average</a:t>
            </a:r>
            <a:r>
              <a:rPr lang="de-AT" dirty="0" smtClean="0">
                <a:latin typeface="Times New Roman" pitchFamily="18" charset="0"/>
                <a:sym typeface="Wingdings" pitchFamily="2" charset="2"/>
              </a:rPr>
              <a:t> </a:t>
            </a:r>
            <a:r>
              <a:rPr lang="de-AT" dirty="0" err="1" smtClean="0">
                <a:latin typeface="Times New Roman" pitchFamily="18" charset="0"/>
                <a:sym typeface="Wingdings" pitchFamily="2" charset="2"/>
              </a:rPr>
              <a:t>number</a:t>
            </a:r>
            <a:r>
              <a:rPr lang="de-AT" dirty="0" smtClean="0">
                <a:latin typeface="Times New Roman" pitchFamily="18" charset="0"/>
                <a:sym typeface="Wingdings" pitchFamily="2" charset="2"/>
              </a:rPr>
              <a:t> </a:t>
            </a:r>
            <a:r>
              <a:rPr lang="de-AT" dirty="0" err="1" smtClean="0">
                <a:latin typeface="Times New Roman" pitchFamily="18" charset="0"/>
                <a:sym typeface="Wingdings" pitchFamily="2" charset="2"/>
              </a:rPr>
              <a:t>of</a:t>
            </a:r>
            <a:r>
              <a:rPr lang="de-AT" dirty="0" smtClean="0">
                <a:latin typeface="Times New Roman" pitchFamily="18" charset="0"/>
                <a:sym typeface="Wingdings" pitchFamily="2" charset="2"/>
              </a:rPr>
              <a:t> </a:t>
            </a:r>
            <a:r>
              <a:rPr lang="de-AT" dirty="0" err="1" smtClean="0">
                <a:latin typeface="Times New Roman" pitchFamily="18" charset="0"/>
                <a:sym typeface="Wingdings" pitchFamily="2" charset="2"/>
              </a:rPr>
              <a:t>linking</a:t>
            </a:r>
            <a:r>
              <a:rPr lang="de-AT" dirty="0" smtClean="0">
                <a:latin typeface="Times New Roman" pitchFamily="18" charset="0"/>
                <a:sym typeface="Wingdings" pitchFamily="2" charset="2"/>
              </a:rPr>
              <a:t> </a:t>
            </a:r>
            <a:r>
              <a:rPr lang="de-AT" dirty="0" err="1" smtClean="0">
                <a:latin typeface="Times New Roman" pitchFamily="18" charset="0"/>
                <a:sym typeface="Wingdings" pitchFamily="2" charset="2"/>
              </a:rPr>
              <a:t>invoked</a:t>
            </a:r>
            <a:r>
              <a:rPr lang="de-AT" dirty="0" smtClean="0">
                <a:latin typeface="Times New Roman" pitchFamily="18" charset="0"/>
                <a:sym typeface="Wingdings" pitchFamily="2" charset="2"/>
              </a:rPr>
              <a:t> </a:t>
            </a:r>
            <a:r>
              <a:rPr lang="de-AT" dirty="0" err="1" smtClean="0">
                <a:latin typeface="Times New Roman" pitchFamily="18" charset="0"/>
                <a:sym typeface="Wingdings" pitchFamily="2" charset="2"/>
              </a:rPr>
              <a:t>from</a:t>
            </a:r>
            <a:r>
              <a:rPr lang="de-AT" dirty="0" smtClean="0">
                <a:latin typeface="Times New Roman" pitchFamily="18" charset="0"/>
                <a:sym typeface="Wingdings" pitchFamily="2" charset="2"/>
              </a:rPr>
              <a:t> </a:t>
            </a:r>
            <a:r>
              <a:rPr lang="de-AT" dirty="0" err="1" smtClean="0">
                <a:latin typeface="Times New Roman" pitchFamily="18" charset="0"/>
                <a:sym typeface="Wingdings" pitchFamily="2" charset="2"/>
              </a:rPr>
              <a:t>the</a:t>
            </a:r>
            <a:r>
              <a:rPr lang="de-AT" dirty="0" smtClean="0">
                <a:latin typeface="Times New Roman" pitchFamily="18" charset="0"/>
                <a:sym typeface="Wingdings" pitchFamily="2" charset="2"/>
              </a:rPr>
              <a:t> </a:t>
            </a:r>
            <a:r>
              <a:rPr lang="de-AT" dirty="0" err="1" smtClean="0">
                <a:latin typeface="Times New Roman" pitchFamily="18" charset="0"/>
                <a:sym typeface="Wingdings" pitchFamily="2" charset="2"/>
              </a:rPr>
              <a:t>bookmark</a:t>
            </a:r>
            <a:r>
              <a:rPr lang="de-AT" dirty="0" smtClean="0">
                <a:latin typeface="Times New Roman" pitchFamily="18" charset="0"/>
                <a:sym typeface="Wingdings" pitchFamily="2" charset="2"/>
              </a:rPr>
              <a:t> </a:t>
            </a:r>
            <a:r>
              <a:rPr lang="de-AT" dirty="0" err="1" smtClean="0">
                <a:latin typeface="Times New Roman" pitchFamily="18" charset="0"/>
                <a:sym typeface="Wingdings" pitchFamily="2" charset="2"/>
              </a:rPr>
              <a:t>list</a:t>
            </a:r>
            <a:r>
              <a:rPr lang="de-AT" dirty="0" smtClean="0">
                <a:latin typeface="Times New Roman" pitchFamily="18" charset="0"/>
                <a:sym typeface="Wingdings" pitchFamily="2" charset="2"/>
              </a:rPr>
              <a:t> </a:t>
            </a:r>
            <a:r>
              <a:rPr lang="de-AT" dirty="0" err="1" smtClean="0">
                <a:latin typeface="Times New Roman" pitchFamily="18" charset="0"/>
                <a:sym typeface="Wingdings" pitchFamily="2" charset="2"/>
              </a:rPr>
              <a:t>and</a:t>
            </a:r>
            <a:r>
              <a:rPr lang="de-AT" dirty="0" smtClean="0">
                <a:latin typeface="Times New Roman" pitchFamily="18" charset="0"/>
                <a:sym typeface="Wingdings" pitchFamily="2" charset="2"/>
              </a:rPr>
              <a:t> </a:t>
            </a:r>
            <a:r>
              <a:rPr lang="de-AT" dirty="0" err="1" smtClean="0">
                <a:latin typeface="Times New Roman" pitchFamily="18" charset="0"/>
                <a:sym typeface="Wingdings" pitchFamily="2" charset="2"/>
              </a:rPr>
              <a:t>editor</a:t>
            </a:r>
            <a:r>
              <a:rPr lang="de-AT" dirty="0" smtClean="0">
                <a:latin typeface="Times New Roman" pitchFamily="18" charset="0"/>
                <a:sym typeface="Wingdings" pitchFamily="2" charset="2"/>
              </a:rPr>
              <a:t>, </a:t>
            </a:r>
            <a:r>
              <a:rPr lang="de-AT" dirty="0" err="1" smtClean="0">
                <a:latin typeface="Times New Roman" pitchFamily="18" charset="0"/>
                <a:sym typeface="Wingdings" pitchFamily="2" charset="2"/>
              </a:rPr>
              <a:t>respectively</a:t>
            </a:r>
            <a:r>
              <a:rPr lang="de-AT" dirty="0" smtClean="0">
                <a:latin typeface="Times New Roman" pitchFamily="18" charset="0"/>
                <a:sym typeface="Wingdings" pitchFamily="2" charset="2"/>
              </a:rPr>
              <a:t>  </a:t>
            </a:r>
            <a:r>
              <a:rPr lang="de-AT" dirty="0" err="1" smtClean="0">
                <a:latin typeface="Times New Roman" pitchFamily="18" charset="0"/>
                <a:sym typeface="Wingdings" pitchFamily="2" charset="2"/>
              </a:rPr>
              <a:t>corresponds</a:t>
            </a:r>
            <a:r>
              <a:rPr lang="de-AT" dirty="0" smtClean="0">
                <a:latin typeface="Times New Roman" pitchFamily="18" charset="0"/>
                <a:sym typeface="Wingdings" pitchFamily="2" charset="2"/>
              </a:rPr>
              <a:t> </a:t>
            </a:r>
            <a:r>
              <a:rPr lang="de-AT" dirty="0" err="1" smtClean="0">
                <a:latin typeface="Times New Roman" pitchFamily="18" charset="0"/>
                <a:sym typeface="Wingdings" pitchFamily="2" charset="2"/>
              </a:rPr>
              <a:t>to</a:t>
            </a:r>
            <a:r>
              <a:rPr lang="de-AT" dirty="0" smtClean="0">
                <a:latin typeface="Times New Roman" pitchFamily="18" charset="0"/>
                <a:sym typeface="Wingdings" pitchFamily="2" charset="2"/>
              </a:rPr>
              <a:t> </a:t>
            </a:r>
            <a:r>
              <a:rPr lang="de-AT" dirty="0" err="1" smtClean="0">
                <a:latin typeface="Times New Roman" pitchFamily="18" charset="0"/>
                <a:sym typeface="Wingdings" pitchFamily="2" charset="2"/>
              </a:rPr>
              <a:t>the</a:t>
            </a:r>
            <a:r>
              <a:rPr lang="de-AT" dirty="0" smtClean="0">
                <a:latin typeface="Times New Roman" pitchFamily="18" charset="0"/>
                <a:sym typeface="Wingdings" pitchFamily="2" charset="2"/>
              </a:rPr>
              <a:t> </a:t>
            </a:r>
            <a:r>
              <a:rPr lang="de-AT" dirty="0" err="1" smtClean="0">
                <a:latin typeface="Times New Roman" pitchFamily="18" charset="0"/>
                <a:sym typeface="Wingdings" pitchFamily="2" charset="2"/>
              </a:rPr>
              <a:t>closest</a:t>
            </a:r>
            <a:r>
              <a:rPr lang="de-AT" dirty="0" smtClean="0">
                <a:latin typeface="Times New Roman" pitchFamily="18" charset="0"/>
                <a:sym typeface="Wingdings" pitchFamily="2" charset="2"/>
              </a:rPr>
              <a:t> </a:t>
            </a:r>
            <a:r>
              <a:rPr lang="de-AT" dirty="0" err="1" smtClean="0">
                <a:latin typeface="Times New Roman" pitchFamily="18" charset="0"/>
                <a:sym typeface="Wingdings" pitchFamily="2" charset="2"/>
              </a:rPr>
              <a:t>user</a:t>
            </a:r>
            <a:r>
              <a:rPr lang="de-AT" dirty="0" smtClean="0">
                <a:latin typeface="Times New Roman" pitchFamily="18" charset="0"/>
                <a:sym typeface="Wingdings" pitchFamily="2" charset="2"/>
              </a:rPr>
              <a:t> </a:t>
            </a:r>
          </a:p>
          <a:p>
            <a:endParaRPr lang="de-AT" dirty="0" smtClean="0">
              <a:latin typeface="Times New Roman" pitchFamily="18" charset="0"/>
              <a:sym typeface="Wingdings" pitchFamily="2" charset="2"/>
            </a:endParaRPr>
          </a:p>
          <a:p>
            <a:r>
              <a:rPr lang="de-AT" dirty="0" smtClean="0">
                <a:latin typeface="Times New Roman" pitchFamily="18" charset="0"/>
                <a:sym typeface="Wingdings" pitchFamily="2" charset="2"/>
              </a:rPr>
              <a:t>Movement </a:t>
            </a:r>
            <a:r>
              <a:rPr lang="de-AT" dirty="0" err="1" smtClean="0">
                <a:latin typeface="Times New Roman" pitchFamily="18" charset="0"/>
                <a:sym typeface="Wingdings" pitchFamily="2" charset="2"/>
              </a:rPr>
              <a:t>of</a:t>
            </a:r>
            <a:r>
              <a:rPr lang="de-AT" dirty="0" smtClean="0">
                <a:latin typeface="Times New Roman" pitchFamily="18" charset="0"/>
                <a:sym typeface="Wingdings" pitchFamily="2" charset="2"/>
              </a:rPr>
              <a:t> </a:t>
            </a:r>
            <a:r>
              <a:rPr lang="de-AT" dirty="0" err="1" smtClean="0">
                <a:latin typeface="Times New Roman" pitchFamily="18" charset="0"/>
                <a:sym typeface="Wingdings" pitchFamily="2" charset="2"/>
              </a:rPr>
              <a:t>shared</a:t>
            </a:r>
            <a:r>
              <a:rPr lang="de-AT" dirty="0" smtClean="0">
                <a:latin typeface="Times New Roman" pitchFamily="18" charset="0"/>
                <a:sym typeface="Wingdings" pitchFamily="2" charset="2"/>
              </a:rPr>
              <a:t> </a:t>
            </a:r>
            <a:r>
              <a:rPr lang="de-AT" dirty="0" err="1" smtClean="0">
                <a:latin typeface="Times New Roman" pitchFamily="18" charset="0"/>
                <a:sym typeface="Wingdings" pitchFamily="2" charset="2"/>
              </a:rPr>
              <a:t>windows</a:t>
            </a:r>
            <a:r>
              <a:rPr lang="de-AT" dirty="0" smtClean="0">
                <a:latin typeface="Times New Roman" pitchFamily="18" charset="0"/>
                <a:sym typeface="Wingdings" pitchFamily="2" charset="2"/>
              </a:rPr>
              <a:t> was rare </a:t>
            </a:r>
            <a:r>
              <a:rPr lang="de-AT" dirty="0" err="1" smtClean="0">
                <a:latin typeface="Times New Roman" pitchFamily="18" charset="0"/>
                <a:sym typeface="Wingdings" pitchFamily="2" charset="2"/>
              </a:rPr>
              <a:t>and</a:t>
            </a:r>
            <a:r>
              <a:rPr lang="de-AT" dirty="0" smtClean="0">
                <a:latin typeface="Times New Roman" pitchFamily="18" charset="0"/>
                <a:sym typeface="Wingdings" pitchFamily="2" charset="2"/>
              </a:rPr>
              <a:t> </a:t>
            </a:r>
            <a:r>
              <a:rPr lang="de-AT" dirty="0" err="1" smtClean="0">
                <a:latin typeface="Times New Roman" pitchFamily="18" charset="0"/>
                <a:sym typeface="Wingdings" pitchFamily="2" charset="2"/>
              </a:rPr>
              <a:t>if</a:t>
            </a:r>
            <a:r>
              <a:rPr lang="de-AT" dirty="0" smtClean="0">
                <a:latin typeface="Times New Roman" pitchFamily="18" charset="0"/>
                <a:sym typeface="Wingdings" pitchFamily="2" charset="2"/>
              </a:rPr>
              <a:t>, </a:t>
            </a:r>
            <a:r>
              <a:rPr lang="de-AT" dirty="0" err="1" smtClean="0">
                <a:latin typeface="Times New Roman" pitchFamily="18" charset="0"/>
                <a:sym typeface="Wingdings" pitchFamily="2" charset="2"/>
              </a:rPr>
              <a:t>users</a:t>
            </a:r>
            <a:r>
              <a:rPr lang="de-AT" dirty="0" smtClean="0">
                <a:latin typeface="Times New Roman" pitchFamily="18" charset="0"/>
                <a:sym typeface="Wingdings" pitchFamily="2" charset="2"/>
              </a:rPr>
              <a:t> </a:t>
            </a:r>
            <a:r>
              <a:rPr lang="de-AT" dirty="0" err="1" smtClean="0">
                <a:latin typeface="Times New Roman" pitchFamily="18" charset="0"/>
                <a:sym typeface="Wingdings" pitchFamily="2" charset="2"/>
              </a:rPr>
              <a:t>always</a:t>
            </a:r>
            <a:r>
              <a:rPr lang="de-AT" dirty="0" smtClean="0">
                <a:latin typeface="Times New Roman" pitchFamily="18" charset="0"/>
                <a:sym typeface="Wingdings" pitchFamily="2" charset="2"/>
              </a:rPr>
              <a:t> </a:t>
            </a:r>
            <a:r>
              <a:rPr lang="de-AT" dirty="0" err="1" smtClean="0">
                <a:latin typeface="Times New Roman" pitchFamily="18" charset="0"/>
                <a:sym typeface="Wingdings" pitchFamily="2" charset="2"/>
              </a:rPr>
              <a:t>discussed</a:t>
            </a:r>
            <a:r>
              <a:rPr lang="de-AT" dirty="0" smtClean="0">
                <a:latin typeface="Times New Roman" pitchFamily="18" charset="0"/>
                <a:sym typeface="Wingdings" pitchFamily="2" charset="2"/>
              </a:rPr>
              <a:t> </a:t>
            </a:r>
            <a:r>
              <a:rPr lang="de-AT" dirty="0" err="1" smtClean="0">
                <a:latin typeface="Times New Roman" pitchFamily="18" charset="0"/>
                <a:sym typeface="Wingdings" pitchFamily="2" charset="2"/>
              </a:rPr>
              <a:t>that</a:t>
            </a:r>
            <a:r>
              <a:rPr lang="de-AT" dirty="0" smtClean="0">
                <a:latin typeface="Times New Roman" pitchFamily="18" charset="0"/>
                <a:sym typeface="Wingdings" pitchFamily="2" charset="2"/>
              </a:rPr>
              <a:t> </a:t>
            </a:r>
            <a:r>
              <a:rPr lang="de-AT" dirty="0" err="1" smtClean="0">
                <a:latin typeface="Times New Roman" pitchFamily="18" charset="0"/>
                <a:sym typeface="Wingdings" pitchFamily="2" charset="2"/>
              </a:rPr>
              <a:t>before</a:t>
            </a:r>
            <a:r>
              <a:rPr lang="de-AT" dirty="0" smtClean="0">
                <a:latin typeface="Times New Roman" pitchFamily="18" charset="0"/>
                <a:sym typeface="Wingdings" pitchFamily="2" charset="2"/>
              </a:rPr>
              <a:t>-hand </a:t>
            </a:r>
            <a:endParaRPr lang="de-AT" dirty="0" smtClean="0">
              <a:latin typeface="Times New Roman" pitchFamily="18" charset="0"/>
            </a:endParaRPr>
          </a:p>
          <a:p>
            <a:endParaRPr lang="de-AT" dirty="0" smtClean="0">
              <a:latin typeface="Times New Roman" pitchFamily="18" charset="0"/>
              <a:sym typeface="Wingdings" pitchFamily="2" charset="2"/>
            </a:endParaRPr>
          </a:p>
        </p:txBody>
      </p:sp>
      <p:sp>
        <p:nvSpPr>
          <p:cNvPr id="90116" name="Slide Number Placeholder 3"/>
          <p:cNvSpPr>
            <a:spLocks noGrp="1"/>
          </p:cNvSpPr>
          <p:nvPr>
            <p:ph type="sldNum" sz="quarter"/>
          </p:nvPr>
        </p:nvSpPr>
        <p:spPr>
          <a:noFill/>
        </p:spPr>
        <p:txBody>
          <a:bodyPr/>
          <a:lstStyle/>
          <a:p>
            <a:fld id="{0E1A27EB-EB30-46B5-9FE8-6717EDB0D924}" type="slidenum">
              <a:rPr lang="en-GB" smtClean="0"/>
              <a:pPr/>
              <a:t>246</a:t>
            </a:fld>
            <a:endParaRPr lang="en-GB" smtClean="0"/>
          </a:p>
        </p:txBody>
      </p:sp>
    </p:spTree>
    <p:extLst>
      <p:ext uri="{BB962C8B-B14F-4D97-AF65-F5344CB8AC3E}">
        <p14:creationId xmlns:p14="http://schemas.microsoft.com/office/powerpoint/2010/main" val="4977011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Rectangle 9"/>
          <p:cNvSpPr/>
          <p:nvPr userDrawn="1"/>
        </p:nvSpPr>
        <p:spPr>
          <a:xfrm>
            <a:off x="-468560" y="692696"/>
            <a:ext cx="9951777" cy="3789178"/>
          </a:xfrm>
          <a:prstGeom prst="rect">
            <a:avLst/>
          </a:prstGeom>
          <a:solidFill>
            <a:schemeClr val="bg1">
              <a:lumMod val="95000"/>
              <a:alpha val="74118"/>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p:cNvSpPr>
            <a:spLocks noGrp="1"/>
          </p:cNvSpPr>
          <p:nvPr>
            <p:ph type="ctrTitle" hasCustomPrompt="1"/>
          </p:nvPr>
        </p:nvSpPr>
        <p:spPr>
          <a:xfrm>
            <a:off x="323528" y="1058584"/>
            <a:ext cx="7772400" cy="1470025"/>
          </a:xfrm>
        </p:spPr>
        <p:txBody>
          <a:bodyPr/>
          <a:lstStyle>
            <a:lvl1pPr algn="l">
              <a:defRPr/>
            </a:lvl1pPr>
          </a:lstStyle>
          <a:p>
            <a:r>
              <a:rPr lang="en-US" noProof="0" smtClean="0"/>
              <a:t>Talk Title</a:t>
            </a:r>
            <a:endParaRPr lang="en-US" noProof="0"/>
          </a:p>
        </p:txBody>
      </p:sp>
      <p:sp>
        <p:nvSpPr>
          <p:cNvPr id="5" name="Footer Placeholder 4"/>
          <p:cNvSpPr>
            <a:spLocks noGrp="1"/>
          </p:cNvSpPr>
          <p:nvPr>
            <p:ph type="ftr" sz="quarter" idx="11"/>
          </p:nvPr>
        </p:nvSpPr>
        <p:spPr>
          <a:xfrm>
            <a:off x="539552" y="6356352"/>
            <a:ext cx="5480248" cy="365125"/>
          </a:xfrm>
        </p:spPr>
        <p:txBody>
          <a:bodyPr/>
          <a:lstStyle/>
          <a:p>
            <a:endParaRPr lang="en-US" noProof="0"/>
          </a:p>
        </p:txBody>
      </p:sp>
      <p:sp>
        <p:nvSpPr>
          <p:cNvPr id="6" name="Slide Number Placeholder 5"/>
          <p:cNvSpPr>
            <a:spLocks noGrp="1"/>
          </p:cNvSpPr>
          <p:nvPr>
            <p:ph type="sldNum" sz="quarter" idx="12"/>
          </p:nvPr>
        </p:nvSpPr>
        <p:spPr/>
        <p:txBody>
          <a:bodyPr/>
          <a:lstStyle/>
          <a:p>
            <a:fld id="{30742C3F-4840-460C-ADF2-7005A7FA8881}" type="slidenum">
              <a:rPr lang="en-US" noProof="0" smtClean="0"/>
              <a:t>‹#›</a:t>
            </a:fld>
            <a:endParaRPr lang="en-US" noProof="0"/>
          </a:p>
        </p:txBody>
      </p:sp>
    </p:spTree>
    <p:extLst>
      <p:ext uri="{BB962C8B-B14F-4D97-AF65-F5344CB8AC3E}">
        <p14:creationId xmlns:p14="http://schemas.microsoft.com/office/powerpoint/2010/main" val="176940680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D249C00-8200-4374-9B1A-EE9D7B9B51CE}" type="datetimeFigureOut">
              <a:rPr lang="en-US" smtClean="0"/>
              <a:t>4/18/17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13ABB3-4ED0-4431-B94D-31351E901A31}" type="slidenum">
              <a:rPr lang="en-US" smtClean="0"/>
              <a:t>‹#›</a:t>
            </a:fld>
            <a:endParaRPr lang="en-US"/>
          </a:p>
        </p:txBody>
      </p:sp>
    </p:spTree>
    <p:extLst>
      <p:ext uri="{BB962C8B-B14F-4D97-AF65-F5344CB8AC3E}">
        <p14:creationId xmlns:p14="http://schemas.microsoft.com/office/powerpoint/2010/main" val="1456703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Chapter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1892830"/>
            <a:ext cx="7772400" cy="1362074"/>
          </a:xfrm>
        </p:spPr>
        <p:txBody>
          <a:bodyPr anchor="t"/>
          <a:lstStyle>
            <a:lvl1pPr algn="ctr">
              <a:defRPr sz="4000" b="1" cap="all">
                <a:effectLst>
                  <a:reflection blurRad="6350" stA="55000" endA="300" endPos="23000" dir="5400000" sy="-100000" algn="bl" rotWithShape="0"/>
                </a:effectLst>
              </a:defRPr>
            </a:lvl1pPr>
          </a:lstStyle>
          <a:p>
            <a:r>
              <a:rPr lang="en-US" dirty="0" smtClean="0"/>
              <a:t>Chapter Title</a:t>
            </a:r>
            <a:endParaRPr lang="en-US" dirty="0"/>
          </a:p>
        </p:txBody>
      </p:sp>
      <p:sp>
        <p:nvSpPr>
          <p:cNvPr id="3" name="Text Placeholder 2"/>
          <p:cNvSpPr>
            <a:spLocks noGrp="1"/>
          </p:cNvSpPr>
          <p:nvPr>
            <p:ph type="body" idx="1" hasCustomPrompt="1"/>
          </p:nvPr>
        </p:nvSpPr>
        <p:spPr>
          <a:xfrm>
            <a:off x="685800" y="3909053"/>
            <a:ext cx="7772400" cy="1500187"/>
          </a:xfrm>
        </p:spPr>
        <p:txBody>
          <a:bodyPr anchor="b">
            <a:normAutofit/>
          </a:bodyPr>
          <a:lstStyle>
            <a:lvl1pPr marL="0" indent="0" algn="ctr">
              <a:buNone/>
              <a:defRPr sz="3200">
                <a:solidFill>
                  <a:schemeClr val="tx1">
                    <a:tint val="75000"/>
                  </a:schemeClr>
                </a:solidFill>
                <a:effectLst>
                  <a:reflection blurRad="6350" stA="55000" endA="300" endPos="22000" dir="5400000" sy="-100000" algn="bl" rotWithShape="0"/>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Chapter Subtitle</a:t>
            </a:r>
          </a:p>
        </p:txBody>
      </p:sp>
      <p:sp>
        <p:nvSpPr>
          <p:cNvPr id="5" name="Footer Placeholder 4"/>
          <p:cNvSpPr>
            <a:spLocks noGrp="1"/>
          </p:cNvSpPr>
          <p:nvPr>
            <p:ph type="ftr" sz="quarter" idx="11"/>
          </p:nvPr>
        </p:nvSpPr>
        <p:spPr/>
        <p:txBody>
          <a:bodyPr/>
          <a:lstStyle/>
          <a:p>
            <a:r>
              <a:rPr lang="en-US" smtClean="0"/>
              <a:t>VisWeek Tutorial: Connecting the Dots – M. Streit, H.-J. Schulz, A. Lex</a:t>
            </a:r>
            <a:endParaRPr lang="en-US" dirty="0"/>
          </a:p>
        </p:txBody>
      </p:sp>
      <p:sp>
        <p:nvSpPr>
          <p:cNvPr id="6" name="Slide Number Placeholder 5"/>
          <p:cNvSpPr>
            <a:spLocks noGrp="1"/>
          </p:cNvSpPr>
          <p:nvPr>
            <p:ph type="sldNum" sz="quarter" idx="12"/>
          </p:nvPr>
        </p:nvSpPr>
        <p:spPr/>
        <p:txBody>
          <a:bodyPr/>
          <a:lstStyle/>
          <a:p>
            <a:fld id="{30742C3F-4840-460C-ADF2-7005A7FA8881}" type="slidenum">
              <a:rPr lang="en-US" smtClean="0"/>
              <a:t>‹#›</a:t>
            </a:fld>
            <a:endParaRPr lang="en-US" dirty="0"/>
          </a:p>
        </p:txBody>
      </p:sp>
    </p:spTree>
    <p:extLst>
      <p:ext uri="{BB962C8B-B14F-4D97-AF65-F5344CB8AC3E}">
        <p14:creationId xmlns:p14="http://schemas.microsoft.com/office/powerpoint/2010/main" val="49526516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2"/>
            <a:ext cx="6081935" cy="1362074"/>
          </a:xfrm>
        </p:spPr>
        <p:txBody>
          <a:bodyPr anchor="t"/>
          <a:lstStyle>
            <a:lvl1pPr algn="l">
              <a:defRPr sz="4000" b="1" cap="all">
                <a:effectLst>
                  <a:reflection blurRad="6350" stA="55000" endA="300" endPos="23000" dir="5400000" sy="-100000" algn="bl" rotWithShape="0"/>
                </a:effectLst>
              </a:defRPr>
            </a:lvl1pPr>
          </a:lstStyle>
          <a:p>
            <a:r>
              <a:rPr lang="en-US" dirty="0" smtClean="0"/>
              <a:t>Section Title</a:t>
            </a:r>
            <a:endParaRPr lang="en-US" dirty="0"/>
          </a:p>
        </p:txBody>
      </p:sp>
      <p:sp>
        <p:nvSpPr>
          <p:cNvPr id="3" name="Text Placeholder 2"/>
          <p:cNvSpPr>
            <a:spLocks noGrp="1"/>
          </p:cNvSpPr>
          <p:nvPr>
            <p:ph type="body" idx="1" hasCustomPrompt="1"/>
          </p:nvPr>
        </p:nvSpPr>
        <p:spPr>
          <a:xfrm>
            <a:off x="722313" y="2906713"/>
            <a:ext cx="6081935"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Section Subtitle</a:t>
            </a:r>
          </a:p>
        </p:txBody>
      </p:sp>
      <p:sp>
        <p:nvSpPr>
          <p:cNvPr id="5" name="Footer Placeholder 4"/>
          <p:cNvSpPr>
            <a:spLocks noGrp="1"/>
          </p:cNvSpPr>
          <p:nvPr>
            <p:ph type="ftr" sz="quarter" idx="11"/>
          </p:nvPr>
        </p:nvSpPr>
        <p:spPr/>
        <p:txBody>
          <a:bodyPr/>
          <a:lstStyle/>
          <a:p>
            <a:r>
              <a:rPr lang="en-US" smtClean="0"/>
              <a:t>VisWeek Tutorial: Connecting the Dots – M. Streit, H.-J. Schulz, A. Lex</a:t>
            </a:r>
            <a:endParaRPr lang="en-US" dirty="0"/>
          </a:p>
        </p:txBody>
      </p:sp>
      <p:sp>
        <p:nvSpPr>
          <p:cNvPr id="6" name="Slide Number Placeholder 5"/>
          <p:cNvSpPr>
            <a:spLocks noGrp="1"/>
          </p:cNvSpPr>
          <p:nvPr>
            <p:ph type="sldNum" sz="quarter" idx="12"/>
          </p:nvPr>
        </p:nvSpPr>
        <p:spPr/>
        <p:txBody>
          <a:bodyPr/>
          <a:lstStyle/>
          <a:p>
            <a:fld id="{30742C3F-4840-460C-ADF2-7005A7FA8881}" type="slidenum">
              <a:rPr lang="en-US" smtClean="0"/>
              <a:t>‹#›</a:t>
            </a:fld>
            <a:endParaRPr lang="en-US" dirty="0"/>
          </a:p>
        </p:txBody>
      </p:sp>
      <p:sp>
        <p:nvSpPr>
          <p:cNvPr id="7" name="Picture Placeholder 6"/>
          <p:cNvSpPr>
            <a:spLocks noGrp="1"/>
          </p:cNvSpPr>
          <p:nvPr>
            <p:ph type="pic" sz="quarter" idx="13" hasCustomPrompt="1"/>
          </p:nvPr>
        </p:nvSpPr>
        <p:spPr>
          <a:xfrm>
            <a:off x="7164388" y="3141133"/>
            <a:ext cx="1584076" cy="1920048"/>
          </a:xfrm>
          <a:effectLst>
            <a:reflection blurRad="6350" stA="50000" endA="300" endPos="55000" dir="5400000" sy="-100000" algn="bl" rotWithShape="0"/>
          </a:effectLst>
          <a:scene3d>
            <a:camera prst="isometricLeftDown"/>
            <a:lightRig rig="threePt" dir="t"/>
          </a:scene3d>
        </p:spPr>
        <p:txBody>
          <a:bodyPr/>
          <a:lstStyle>
            <a:lvl1pPr>
              <a:defRPr/>
            </a:lvl1pPr>
          </a:lstStyle>
          <a:p>
            <a:r>
              <a:rPr lang="de-AT" dirty="0" smtClean="0"/>
              <a:t>Teaser Picture</a:t>
            </a:r>
            <a:endParaRPr lang="en-US" dirty="0"/>
          </a:p>
        </p:txBody>
      </p:sp>
    </p:spTree>
    <p:extLst>
      <p:ext uri="{BB962C8B-B14F-4D97-AF65-F5344CB8AC3E}">
        <p14:creationId xmlns:p14="http://schemas.microsoft.com/office/powerpoint/2010/main" val="429024418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a:t>
            </a:r>
            <a:endParaRPr lang="en-US" dirty="0"/>
          </a:p>
        </p:txBody>
      </p:sp>
      <p:sp>
        <p:nvSpPr>
          <p:cNvPr id="3" name="Content Placeholder 2"/>
          <p:cNvSpPr>
            <a:spLocks noGrp="1"/>
          </p:cNvSpPr>
          <p:nvPr>
            <p:ph idx="1"/>
          </p:nvPr>
        </p:nvSpPr>
        <p:spPr/>
        <p:txBody>
          <a:bodyPr/>
          <a:lstStyle>
            <a:lvl4pPr marL="622300" indent="0">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7"/>
          <p:cNvSpPr>
            <a:spLocks noGrp="1"/>
          </p:cNvSpPr>
          <p:nvPr>
            <p:ph type="ftr" sz="quarter" idx="11"/>
          </p:nvPr>
        </p:nvSpPr>
        <p:spPr/>
        <p:txBody>
          <a:bodyPr/>
          <a:lstStyle/>
          <a:p>
            <a:r>
              <a:rPr lang="en-US" smtClean="0"/>
              <a:t>VisWeek Tutorial: Connecting the Dots – M. Streit, H.-J. Schulz, A. Lex</a:t>
            </a:r>
            <a:endParaRPr lang="en-US" dirty="0"/>
          </a:p>
        </p:txBody>
      </p:sp>
      <p:sp>
        <p:nvSpPr>
          <p:cNvPr id="9" name="Slide Number Placeholder 8"/>
          <p:cNvSpPr>
            <a:spLocks noGrp="1"/>
          </p:cNvSpPr>
          <p:nvPr>
            <p:ph type="sldNum" sz="quarter" idx="12"/>
          </p:nvPr>
        </p:nvSpPr>
        <p:spPr/>
        <p:txBody>
          <a:bodyPr/>
          <a:lstStyle/>
          <a:p>
            <a:fld id="{30742C3F-4840-460C-ADF2-7005A7FA8881}" type="slidenum">
              <a:rPr lang="en-US" smtClean="0"/>
              <a:t>‹#›</a:t>
            </a:fld>
            <a:endParaRPr lang="en-US" dirty="0"/>
          </a:p>
        </p:txBody>
      </p:sp>
    </p:spTree>
    <p:extLst>
      <p:ext uri="{BB962C8B-B14F-4D97-AF65-F5344CB8AC3E}">
        <p14:creationId xmlns:p14="http://schemas.microsoft.com/office/powerpoint/2010/main" val="159374431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a:t>
            </a:r>
            <a:endParaRPr lang="en-US" dirty="0"/>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p:txBody>
          <a:bodyPr/>
          <a:lstStyle/>
          <a:p>
            <a:r>
              <a:rPr lang="en-US" smtClean="0"/>
              <a:t>VisWeek Tutorial: Connecting the Dots – M. Streit, H.-J. Schulz, A. Lex</a:t>
            </a:r>
            <a:endParaRPr lang="en-US" dirty="0"/>
          </a:p>
        </p:txBody>
      </p:sp>
      <p:sp>
        <p:nvSpPr>
          <p:cNvPr id="7" name="Slide Number Placeholder 6"/>
          <p:cNvSpPr>
            <a:spLocks noGrp="1"/>
          </p:cNvSpPr>
          <p:nvPr>
            <p:ph type="sldNum" sz="quarter" idx="12"/>
          </p:nvPr>
        </p:nvSpPr>
        <p:spPr/>
        <p:txBody>
          <a:bodyPr/>
          <a:lstStyle/>
          <a:p>
            <a:fld id="{30742C3F-4840-460C-ADF2-7005A7FA8881}" type="slidenum">
              <a:rPr lang="en-US" smtClean="0"/>
              <a:t>‹#›</a:t>
            </a:fld>
            <a:endParaRPr lang="en-US" dirty="0"/>
          </a:p>
        </p:txBody>
      </p:sp>
    </p:spTree>
    <p:extLst>
      <p:ext uri="{BB962C8B-B14F-4D97-AF65-F5344CB8AC3E}">
        <p14:creationId xmlns:p14="http://schemas.microsoft.com/office/powerpoint/2010/main" val="131546943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p:txBody>
          <a:bodyPr/>
          <a:lstStyle/>
          <a:p>
            <a:r>
              <a:rPr lang="en-US" smtClean="0"/>
              <a:t>VisWeek Tutorial: Connecting the Dots – M. Streit, H.-J. Schulz, A. Lex</a:t>
            </a:r>
            <a:endParaRPr lang="en-US" dirty="0"/>
          </a:p>
        </p:txBody>
      </p:sp>
      <p:sp>
        <p:nvSpPr>
          <p:cNvPr id="9" name="Slide Number Placeholder 8"/>
          <p:cNvSpPr>
            <a:spLocks noGrp="1"/>
          </p:cNvSpPr>
          <p:nvPr>
            <p:ph type="sldNum" sz="quarter" idx="12"/>
          </p:nvPr>
        </p:nvSpPr>
        <p:spPr/>
        <p:txBody>
          <a:bodyPr/>
          <a:lstStyle/>
          <a:p>
            <a:fld id="{30742C3F-4840-460C-ADF2-7005A7FA8881}" type="slidenum">
              <a:rPr lang="en-US" smtClean="0"/>
              <a:t>‹#›</a:t>
            </a:fld>
            <a:endParaRPr lang="en-US" dirty="0"/>
          </a:p>
        </p:txBody>
      </p:sp>
    </p:spTree>
    <p:extLst>
      <p:ext uri="{BB962C8B-B14F-4D97-AF65-F5344CB8AC3E}">
        <p14:creationId xmlns:p14="http://schemas.microsoft.com/office/powerpoint/2010/main" val="58749417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p:txBody>
          <a:bodyPr/>
          <a:lstStyle/>
          <a:p>
            <a:r>
              <a:rPr lang="en-US" smtClean="0"/>
              <a:t>VisWeek Tutorial: Connecting the Dots – M. Streit, H.-J. Schulz, A. Lex</a:t>
            </a:r>
            <a:endParaRPr lang="en-US" dirty="0"/>
          </a:p>
        </p:txBody>
      </p:sp>
      <p:sp>
        <p:nvSpPr>
          <p:cNvPr id="5" name="Slide Number Placeholder 4"/>
          <p:cNvSpPr>
            <a:spLocks noGrp="1"/>
          </p:cNvSpPr>
          <p:nvPr>
            <p:ph type="sldNum" sz="quarter" idx="12"/>
          </p:nvPr>
        </p:nvSpPr>
        <p:spPr/>
        <p:txBody>
          <a:bodyPr/>
          <a:lstStyle/>
          <a:p>
            <a:fld id="{30742C3F-4840-460C-ADF2-7005A7FA8881}" type="slidenum">
              <a:rPr lang="en-US" smtClean="0"/>
              <a:t>‹#›</a:t>
            </a:fld>
            <a:endParaRPr lang="en-US" dirty="0"/>
          </a:p>
        </p:txBody>
      </p:sp>
    </p:spTree>
    <p:extLst>
      <p:ext uri="{BB962C8B-B14F-4D97-AF65-F5344CB8AC3E}">
        <p14:creationId xmlns:p14="http://schemas.microsoft.com/office/powerpoint/2010/main" val="274677161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VisWeek Tutorial: Connecting the Dots – M. Streit, H.-J. Schulz, A. Lex</a:t>
            </a:r>
            <a:endParaRPr lang="en-US" dirty="0"/>
          </a:p>
        </p:txBody>
      </p:sp>
      <p:sp>
        <p:nvSpPr>
          <p:cNvPr id="4" name="Slide Number Placeholder 3"/>
          <p:cNvSpPr>
            <a:spLocks noGrp="1"/>
          </p:cNvSpPr>
          <p:nvPr>
            <p:ph type="sldNum" sz="quarter" idx="12"/>
          </p:nvPr>
        </p:nvSpPr>
        <p:spPr/>
        <p:txBody>
          <a:bodyPr/>
          <a:lstStyle/>
          <a:p>
            <a:fld id="{30742C3F-4840-460C-ADF2-7005A7FA8881}" type="slidenum">
              <a:rPr lang="en-US" smtClean="0"/>
              <a:t>‹#›</a:t>
            </a:fld>
            <a:endParaRPr lang="en-US" dirty="0"/>
          </a:p>
        </p:txBody>
      </p:sp>
    </p:spTree>
    <p:extLst>
      <p:ext uri="{BB962C8B-B14F-4D97-AF65-F5344CB8AC3E}">
        <p14:creationId xmlns:p14="http://schemas.microsoft.com/office/powerpoint/2010/main" val="428090367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714375"/>
            <a:ext cx="8221663" cy="679450"/>
          </a:xfrm>
        </p:spPr>
        <p:txBody>
          <a:bodyPr/>
          <a:lstStyle>
            <a:lvl1pPr>
              <a:defRPr>
                <a:latin typeface="Calibri" pitchFamily="34" charset="0"/>
                <a:cs typeface="Calibri" pitchFamily="34" charset="0"/>
              </a:defRPr>
            </a:lvl1pPr>
          </a:lstStyle>
          <a:p>
            <a:r>
              <a:rPr lang="en-US" dirty="0" smtClean="0"/>
              <a:t>Click to edit Master title style</a:t>
            </a:r>
            <a:endParaRPr lang="de-AT" dirty="0"/>
          </a:p>
        </p:txBody>
      </p:sp>
    </p:spTree>
    <p:extLst>
      <p:ext uri="{BB962C8B-B14F-4D97-AF65-F5344CB8AC3E}">
        <p14:creationId xmlns:p14="http://schemas.microsoft.com/office/powerpoint/2010/main" val="30209938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n-US" noProof="0" smtClean="0"/>
              <a:t>Click to edit Master title style</a:t>
            </a:r>
            <a:endParaRPr lang="en-US" noProof="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5" name="Footer Placeholder 4"/>
          <p:cNvSpPr>
            <a:spLocks noGrp="1"/>
          </p:cNvSpPr>
          <p:nvPr>
            <p:ph type="ftr" sz="quarter" idx="3"/>
          </p:nvPr>
        </p:nvSpPr>
        <p:spPr>
          <a:xfrm>
            <a:off x="467544" y="6356352"/>
            <a:ext cx="5552256"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US" noProof="0" smtClean="0"/>
              <a:t>VisWeek Tutorial: Connecting the Dots – M. Streit, H.-J. Schulz, A. Lex</a:t>
            </a: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742C3F-4840-460C-ADF2-7005A7FA8881}" type="slidenum">
              <a:rPr lang="en-US" noProof="0" smtClean="0"/>
              <a:t>‹#›</a:t>
            </a:fld>
            <a:endParaRPr lang="en-US" noProof="0"/>
          </a:p>
        </p:txBody>
      </p:sp>
    </p:spTree>
    <p:extLst>
      <p:ext uri="{BB962C8B-B14F-4D97-AF65-F5344CB8AC3E}">
        <p14:creationId xmlns:p14="http://schemas.microsoft.com/office/powerpoint/2010/main" val="1043745654"/>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0" r:id="rId4"/>
    <p:sldLayoutId id="2147483652" r:id="rId5"/>
    <p:sldLayoutId id="2147483653" r:id="rId6"/>
    <p:sldLayoutId id="2147483654" r:id="rId7"/>
    <p:sldLayoutId id="2147483655" r:id="rId8"/>
    <p:sldLayoutId id="2147483661" r:id="rId9"/>
    <p:sldLayoutId id="2147483662" r:id="rId10"/>
  </p:sldLayoutIdLst>
  <p:timing>
    <p:tnLst>
      <p:par>
        <p:cTn id="1" dur="indefinite" restart="never" nodeType="tmRoot"/>
      </p:par>
    </p:tnLst>
  </p:timing>
  <p:hf hdr="0" dt="0"/>
  <p:txStyles>
    <p:titleStyle>
      <a:lvl1pPr algn="r" defTabSz="914400" rtl="0" eaLnBrk="1" latinLnBrk="0" hangingPunct="1">
        <a:spcBef>
          <a:spcPct val="0"/>
        </a:spcBef>
        <a:buNone/>
        <a:defRPr sz="4400" kern="1200">
          <a:solidFill>
            <a:schemeClr val="tx1"/>
          </a:solidFill>
          <a:latin typeface="Maiandra GD" pitchFamily="34" charset="0"/>
          <a:ea typeface="+mj-ea"/>
          <a:cs typeface="Narkisim" pitchFamily="34" charset="-79"/>
        </a:defRPr>
      </a:lvl1pPr>
    </p:titleStyle>
    <p:bodyStyle>
      <a:lvl1pPr marL="0" indent="0" algn="l" defTabSz="914400" rtl="0" eaLnBrk="1" latinLnBrk="0" hangingPunct="1">
        <a:spcBef>
          <a:spcPct val="20000"/>
        </a:spcBef>
        <a:spcAft>
          <a:spcPts val="600"/>
        </a:spcAft>
        <a:buClr>
          <a:srgbClr val="00ACDC"/>
        </a:buClr>
        <a:buFont typeface="Arial" pitchFamily="34" charset="0"/>
        <a:buNone/>
        <a:defRPr sz="3200" kern="1200">
          <a:solidFill>
            <a:schemeClr val="tx1"/>
          </a:solidFill>
          <a:latin typeface="+mn-lt"/>
          <a:ea typeface="+mn-ea"/>
          <a:cs typeface="+mn-cs"/>
        </a:defRPr>
      </a:lvl1pPr>
      <a:lvl2pPr marL="182563" indent="0" algn="l" defTabSz="360000" rtl="0" eaLnBrk="1" latinLnBrk="0" hangingPunct="1">
        <a:spcBef>
          <a:spcPct val="20000"/>
        </a:spcBef>
        <a:spcAft>
          <a:spcPts val="600"/>
        </a:spcAft>
        <a:buClr>
          <a:srgbClr val="00ACDC"/>
        </a:buClr>
        <a:buFont typeface="Arial" pitchFamily="34" charset="0"/>
        <a:buNone/>
        <a:defRPr sz="2800" kern="1200">
          <a:solidFill>
            <a:schemeClr val="tx1"/>
          </a:solidFill>
          <a:latin typeface="+mn-lt"/>
          <a:ea typeface="+mn-ea"/>
          <a:cs typeface="+mn-cs"/>
        </a:defRPr>
      </a:lvl2pPr>
      <a:lvl3pPr marL="358775" indent="0" algn="l" defTabSz="914400" rtl="0" eaLnBrk="1" latinLnBrk="0" hangingPunct="1">
        <a:spcBef>
          <a:spcPct val="20000"/>
        </a:spcBef>
        <a:spcAft>
          <a:spcPts val="600"/>
        </a:spcAft>
        <a:buClr>
          <a:srgbClr val="00ACDC"/>
        </a:buClr>
        <a:buFont typeface="Arial" pitchFamily="34" charset="0"/>
        <a:buNone/>
        <a:defRPr sz="2400" kern="1200">
          <a:solidFill>
            <a:schemeClr val="tx1"/>
          </a:solidFill>
          <a:latin typeface="+mn-lt"/>
          <a:ea typeface="+mn-ea"/>
          <a:cs typeface="+mn-cs"/>
        </a:defRPr>
      </a:lvl3pPr>
      <a:lvl4pPr marL="715963" indent="0" algn="l" defTabSz="914400" rtl="0" eaLnBrk="1" latinLnBrk="0" hangingPunct="1">
        <a:spcBef>
          <a:spcPct val="20000"/>
        </a:spcBef>
        <a:spcAft>
          <a:spcPts val="600"/>
        </a:spcAft>
        <a:buClr>
          <a:srgbClr val="00ACDC"/>
        </a:buClr>
        <a:buFont typeface="Arial" pitchFamily="34" charset="0"/>
        <a:buNone/>
        <a:defRPr sz="2000" kern="1200">
          <a:solidFill>
            <a:schemeClr val="tx1"/>
          </a:solidFill>
          <a:latin typeface="+mn-lt"/>
          <a:ea typeface="+mn-ea"/>
          <a:cs typeface="+mn-cs"/>
        </a:defRPr>
      </a:lvl4pPr>
      <a:lvl5pPr marL="898525" indent="0" algn="l" defTabSz="914400" rtl="0" eaLnBrk="1" latinLnBrk="0" hangingPunct="1">
        <a:spcBef>
          <a:spcPct val="20000"/>
        </a:spcBef>
        <a:spcAft>
          <a:spcPts val="600"/>
        </a:spcAft>
        <a:buClr>
          <a:srgbClr val="00ACDC"/>
        </a:buClr>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21.png"/><Relationship Id="rId9" Type="http://schemas.openxmlformats.org/officeDocument/2006/relationships/image" Target="../media/image22.png"/><Relationship Id="rId10" Type="http://schemas.openxmlformats.org/officeDocument/2006/relationships/image" Target="../media/image23.png"/><Relationship Id="rId1" Type="http://schemas.openxmlformats.org/officeDocument/2006/relationships/slideLayout" Target="../slideLayouts/slideLayout8.xml"/><Relationship Id="rId2" Type="http://schemas.openxmlformats.org/officeDocument/2006/relationships/notesSlide" Target="../notesSlides/notesSlide5.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2.png"/><Relationship Id="rId3" Type="http://schemas.openxmlformats.org/officeDocument/2006/relationships/image" Target="../media/image54.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28.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104.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1" Type="http://schemas.openxmlformats.org/officeDocument/2006/relationships/slideLayout" Target="../slideLayouts/slideLayout4.xml"/><Relationship Id="rId2" Type="http://schemas.openxmlformats.org/officeDocument/2006/relationships/image" Target="../media/image73.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6.png"/><Relationship Id="rId3" Type="http://schemas.openxmlformats.org/officeDocument/2006/relationships/image" Target="../media/image7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61.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78.png"/><Relationship Id="rId5" Type="http://schemas.openxmlformats.org/officeDocument/2006/relationships/image" Target="../media/image79.png"/><Relationship Id="rId1" Type="http://schemas.openxmlformats.org/officeDocument/2006/relationships/slideLayout" Target="../slideLayouts/slideLayout4.xml"/><Relationship Id="rId2" Type="http://schemas.openxmlformats.org/officeDocument/2006/relationships/notesSlide" Target="../notesSlides/notesSlide2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2.png"/><Relationship Id="rId3" Type="http://schemas.openxmlformats.org/officeDocument/2006/relationships/image" Target="../media/image63.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0.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1.png"/><Relationship Id="rId3" Type="http://schemas.openxmlformats.org/officeDocument/2006/relationships/image" Target="../media/image82.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3.png"/><Relationship Id="rId3" Type="http://schemas.openxmlformats.org/officeDocument/2006/relationships/image" Target="../media/image84.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5.png"/></Relationships>
</file>

<file path=ppt/slides/_rels/slide119.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png"/><Relationship Id="rId1" Type="http://schemas.openxmlformats.org/officeDocument/2006/relationships/slideLayout" Target="../slideLayouts/slideLayout4.xml"/><Relationship Id="rId2" Type="http://schemas.openxmlformats.org/officeDocument/2006/relationships/image" Target="../media/image3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8.png"/><Relationship Id="rId3" Type="http://schemas.openxmlformats.org/officeDocument/2006/relationships/image" Target="../media/image89.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s>
</file>

<file path=ppt/slides/_rels/slide122.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1" Type="http://schemas.openxmlformats.org/officeDocument/2006/relationships/slideLayout" Target="../slideLayouts/slideLayout4.xml"/><Relationship Id="rId2" Type="http://schemas.openxmlformats.org/officeDocument/2006/relationships/notesSlide" Target="../notesSlides/notesSlide29.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2.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3.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4.png"/><Relationship Id="rId3" Type="http://schemas.openxmlformats.org/officeDocument/2006/relationships/image" Target="../media/image95.png"/></Relationships>
</file>

<file path=ppt/slides/_rels/slide126.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image" Target="../media/image98.png"/><Relationship Id="rId5" Type="http://schemas.openxmlformats.org/officeDocument/2006/relationships/image" Target="../media/image99.png"/><Relationship Id="rId1" Type="http://schemas.openxmlformats.org/officeDocument/2006/relationships/slideLayout" Target="../slideLayouts/slideLayout4.xml"/><Relationship Id="rId2" Type="http://schemas.openxmlformats.org/officeDocument/2006/relationships/image" Target="../media/image96.png"/></Relationships>
</file>

<file path=ppt/slides/_rels/slide127.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101.png"/><Relationship Id="rId1" Type="http://schemas.openxmlformats.org/officeDocument/2006/relationships/slideLayout" Target="../slideLayouts/slideLayout4.xml"/><Relationship Id="rId2" Type="http://schemas.openxmlformats.org/officeDocument/2006/relationships/notesSlide" Target="../notesSlides/notesSlide30.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1.xml"/><Relationship Id="rId3" Type="http://schemas.openxmlformats.org/officeDocument/2006/relationships/image" Target="../media/image24.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5.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6.jpe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7.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7.png"/><Relationship Id="rId3" Type="http://schemas.openxmlformats.org/officeDocument/2006/relationships/image" Target="../media/image28.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2.xml"/><Relationship Id="rId3" Type="http://schemas.openxmlformats.org/officeDocument/2006/relationships/image" Target="../media/image29.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0.png"/></Relationships>
</file>

<file path=ppt/slides/_rels/slide137.xml.rels><?xml version="1.0" encoding="UTF-8" standalone="yes"?>
<Relationships xmlns="http://schemas.openxmlformats.org/package/2006/relationships"><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png"/><Relationship Id="rId6" Type="http://schemas.openxmlformats.org/officeDocument/2006/relationships/image" Target="../media/image106.png"/><Relationship Id="rId7" Type="http://schemas.openxmlformats.org/officeDocument/2006/relationships/image" Target="../media/image107.png"/><Relationship Id="rId8" Type="http://schemas.openxmlformats.org/officeDocument/2006/relationships/image" Target="../media/image108.png"/><Relationship Id="rId9" Type="http://schemas.openxmlformats.org/officeDocument/2006/relationships/image" Target="../media/image109.png"/><Relationship Id="rId10" Type="http://schemas.openxmlformats.org/officeDocument/2006/relationships/image" Target="../media/image110.png"/><Relationship Id="rId11" Type="http://schemas.openxmlformats.org/officeDocument/2006/relationships/image" Target="../media/image111.png"/><Relationship Id="rId1" Type="http://schemas.openxmlformats.org/officeDocument/2006/relationships/slideLayout" Target="../slideLayouts/slideLayout4.xml"/><Relationship Id="rId2" Type="http://schemas.openxmlformats.org/officeDocument/2006/relationships/image" Target="../media/image102.png"/></Relationships>
</file>

<file path=ppt/slides/_rels/slide138.xml.rels><?xml version="1.0" encoding="UTF-8" standalone="yes"?>
<Relationships xmlns="http://schemas.openxmlformats.org/package/2006/relationships"><Relationship Id="rId3" Type="http://schemas.openxmlformats.org/officeDocument/2006/relationships/image" Target="../media/image105.png"/><Relationship Id="rId4" Type="http://schemas.openxmlformats.org/officeDocument/2006/relationships/image" Target="../media/image104.png"/><Relationship Id="rId1" Type="http://schemas.openxmlformats.org/officeDocument/2006/relationships/slideLayout" Target="../slideLayouts/slideLayout4.xml"/><Relationship Id="rId2" Type="http://schemas.openxmlformats.org/officeDocument/2006/relationships/image" Target="../media/image112.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treevis.net/" TargetMode="External"/></Relationships>
</file>

<file path=ppt/slides/_rels/slide140.xml.rels><?xml version="1.0" encoding="UTF-8" standalone="yes"?>
<Relationships xmlns="http://schemas.openxmlformats.org/package/2006/relationships"><Relationship Id="rId3" Type="http://schemas.openxmlformats.org/officeDocument/2006/relationships/image" Target="../media/image113.png"/><Relationship Id="rId4" Type="http://schemas.openxmlformats.org/officeDocument/2006/relationships/image" Target="../media/image114.png"/><Relationship Id="rId1" Type="http://schemas.openxmlformats.org/officeDocument/2006/relationships/slideLayout" Target="../slideLayouts/slideLayout4.xml"/><Relationship Id="rId2" Type="http://schemas.openxmlformats.org/officeDocument/2006/relationships/notesSlide" Target="../notesSlides/notesSlide33.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5.png"/><Relationship Id="rId3" Type="http://schemas.openxmlformats.org/officeDocument/2006/relationships/image" Target="../media/image116.png"/></Relationships>
</file>

<file path=ppt/slides/_rels/slide142.xml.rels><?xml version="1.0" encoding="UTF-8" standalone="yes"?>
<Relationships xmlns="http://schemas.openxmlformats.org/package/2006/relationships"><Relationship Id="rId3" Type="http://schemas.openxmlformats.org/officeDocument/2006/relationships/image" Target="../media/image117.png"/><Relationship Id="rId4" Type="http://schemas.openxmlformats.org/officeDocument/2006/relationships/image" Target="../media/image118.png"/><Relationship Id="rId1" Type="http://schemas.openxmlformats.org/officeDocument/2006/relationships/slideLayout" Target="../slideLayouts/slideLayout4.xml"/><Relationship Id="rId2" Type="http://schemas.openxmlformats.org/officeDocument/2006/relationships/image" Target="../media/image106.png"/></Relationships>
</file>

<file path=ppt/slides/_rels/slide143.xml.rels><?xml version="1.0" encoding="UTF-8" standalone="yes"?>
<Relationships xmlns="http://schemas.openxmlformats.org/package/2006/relationships"><Relationship Id="rId3" Type="http://schemas.openxmlformats.org/officeDocument/2006/relationships/image" Target="../media/image120.png"/><Relationship Id="rId4" Type="http://schemas.openxmlformats.org/officeDocument/2006/relationships/image" Target="../media/image113.png"/><Relationship Id="rId5" Type="http://schemas.openxmlformats.org/officeDocument/2006/relationships/image" Target="../media/image121.png"/><Relationship Id="rId1" Type="http://schemas.openxmlformats.org/officeDocument/2006/relationships/slideLayout" Target="../slideLayouts/slideLayout4.xml"/><Relationship Id="rId2" Type="http://schemas.openxmlformats.org/officeDocument/2006/relationships/image" Target="../media/image119.png"/></Relationships>
</file>

<file path=ppt/slides/_rels/slide144.xml.rels><?xml version="1.0" encoding="UTF-8" standalone="yes"?>
<Relationships xmlns="http://schemas.openxmlformats.org/package/2006/relationships"><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image" Target="../media/image112.png"/><Relationship Id="rId6" Type="http://schemas.openxmlformats.org/officeDocument/2006/relationships/image" Target="../media/image125.png"/><Relationship Id="rId1" Type="http://schemas.openxmlformats.org/officeDocument/2006/relationships/slideLayout" Target="../slideLayouts/slideLayout4.xml"/><Relationship Id="rId2" Type="http://schemas.openxmlformats.org/officeDocument/2006/relationships/image" Target="../media/image122.png"/></Relationships>
</file>

<file path=ppt/slides/_rels/slide145.xml.rels><?xml version="1.0" encoding="UTF-8" standalone="yes"?>
<Relationships xmlns="http://schemas.openxmlformats.org/package/2006/relationships"><Relationship Id="rId3" Type="http://schemas.openxmlformats.org/officeDocument/2006/relationships/image" Target="../media/image118.png"/><Relationship Id="rId4" Type="http://schemas.openxmlformats.org/officeDocument/2006/relationships/image" Target="../media/image121.png"/><Relationship Id="rId5" Type="http://schemas.openxmlformats.org/officeDocument/2006/relationships/image" Target="../media/image125.png"/><Relationship Id="rId6" Type="http://schemas.openxmlformats.org/officeDocument/2006/relationships/image" Target="../media/image126.png"/><Relationship Id="rId1" Type="http://schemas.openxmlformats.org/officeDocument/2006/relationships/slideLayout" Target="../slideLayouts/slideLayout4.xml"/><Relationship Id="rId2" Type="http://schemas.openxmlformats.org/officeDocument/2006/relationships/image" Target="../media/image114.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3" Type="http://schemas.openxmlformats.org/officeDocument/2006/relationships/image" Target="../media/image127.png"/><Relationship Id="rId4" Type="http://schemas.openxmlformats.org/officeDocument/2006/relationships/image" Target="../media/image128.png"/><Relationship Id="rId5" Type="http://schemas.openxmlformats.org/officeDocument/2006/relationships/image" Target="../media/image129.png"/><Relationship Id="rId1" Type="http://schemas.openxmlformats.org/officeDocument/2006/relationships/slideLayout" Target="../slideLayouts/slideLayout4.xml"/><Relationship Id="rId2" Type="http://schemas.openxmlformats.org/officeDocument/2006/relationships/notesSlide" Target="../notesSlides/notesSlide34.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6.png"/><Relationship Id="rId3" Type="http://schemas.openxmlformats.org/officeDocument/2006/relationships/image" Target="../media/image130.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3" Type="http://schemas.openxmlformats.org/officeDocument/2006/relationships/image" Target="../media/image131.png"/><Relationship Id="rId4" Type="http://schemas.openxmlformats.org/officeDocument/2006/relationships/image" Target="../media/image132.png"/><Relationship Id="rId5" Type="http://schemas.openxmlformats.org/officeDocument/2006/relationships/image" Target="../media/image133.png"/><Relationship Id="rId6" Type="http://schemas.openxmlformats.org/officeDocument/2006/relationships/image" Target="../media/image134.png"/><Relationship Id="rId7" Type="http://schemas.openxmlformats.org/officeDocument/2006/relationships/image" Target="../media/image135.png"/><Relationship Id="rId8" Type="http://schemas.openxmlformats.org/officeDocument/2006/relationships/image" Target="../media/image136.png"/><Relationship Id="rId9" Type="http://schemas.openxmlformats.org/officeDocument/2006/relationships/image" Target="../media/image109.png"/><Relationship Id="rId1" Type="http://schemas.openxmlformats.org/officeDocument/2006/relationships/slideLayout" Target="../slideLayouts/slideLayout4.xml"/><Relationship Id="rId2" Type="http://schemas.openxmlformats.org/officeDocument/2006/relationships/notesSlide" Target="../notesSlides/notesSlide35.xml"/></Relationships>
</file>

<file path=ppt/slides/_rels/slide151.xml.rels><?xml version="1.0" encoding="UTF-8" standalone="yes"?>
<Relationships xmlns="http://schemas.openxmlformats.org/package/2006/relationships"><Relationship Id="rId3" Type="http://schemas.openxmlformats.org/officeDocument/2006/relationships/image" Target="../media/image138.png"/><Relationship Id="rId4" Type="http://schemas.openxmlformats.org/officeDocument/2006/relationships/image" Target="../media/image139.png"/><Relationship Id="rId1" Type="http://schemas.openxmlformats.org/officeDocument/2006/relationships/slideLayout" Target="../slideLayouts/slideLayout5.xml"/><Relationship Id="rId2" Type="http://schemas.openxmlformats.org/officeDocument/2006/relationships/image" Target="../media/image137.png"/></Relationships>
</file>

<file path=ppt/slides/_rels/slide152.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chart" Target="../charts/chart2.xml"/><Relationship Id="rId5" Type="http://schemas.openxmlformats.org/officeDocument/2006/relationships/image" Target="../media/image140.png"/><Relationship Id="rId1" Type="http://schemas.openxmlformats.org/officeDocument/2006/relationships/slideLayout" Target="../slideLayouts/slideLayout4.xml"/><Relationship Id="rId2" Type="http://schemas.openxmlformats.org/officeDocument/2006/relationships/notesSlide" Target="../notesSlides/notesSlide36.xml"/></Relationships>
</file>

<file path=ppt/slides/_rels/slide153.xml.rels><?xml version="1.0" encoding="UTF-8" standalone="yes"?>
<Relationships xmlns="http://schemas.openxmlformats.org/package/2006/relationships"><Relationship Id="rId3" Type="http://schemas.openxmlformats.org/officeDocument/2006/relationships/image" Target="../media/image141.png"/><Relationship Id="rId4" Type="http://schemas.openxmlformats.org/officeDocument/2006/relationships/image" Target="../media/image142.png"/><Relationship Id="rId5" Type="http://schemas.openxmlformats.org/officeDocument/2006/relationships/image" Target="../media/image143.png"/><Relationship Id="rId6" Type="http://schemas.openxmlformats.org/officeDocument/2006/relationships/image" Target="../media/image144.png"/><Relationship Id="rId7" Type="http://schemas.openxmlformats.org/officeDocument/2006/relationships/image" Target="../media/image145.png"/><Relationship Id="rId8" Type="http://schemas.openxmlformats.org/officeDocument/2006/relationships/image" Target="../media/image146.png"/><Relationship Id="rId1" Type="http://schemas.openxmlformats.org/officeDocument/2006/relationships/slideLayout" Target="../slideLayouts/slideLayout5.xml"/><Relationship Id="rId2" Type="http://schemas.openxmlformats.org/officeDocument/2006/relationships/notesSlide" Target="../notesSlides/notesSlide3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chart" Target="../charts/chart3.xml"/><Relationship Id="rId3" Type="http://schemas.openxmlformats.org/officeDocument/2006/relationships/image" Target="../media/image147.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24.png"/></Relationships>
</file>

<file path=ppt/slides/_rels/slide160.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4.xml"/><Relationship Id="rId2" Type="http://schemas.openxmlformats.org/officeDocument/2006/relationships/notesSlide" Target="../notesSlides/notesSlide41.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148.pn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149.pn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150.pn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1.png"/><Relationship Id="rId3" Type="http://schemas.openxmlformats.org/officeDocument/2006/relationships/image" Target="../media/image32.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9.png"/><Relationship Id="rId3" Type="http://schemas.openxmlformats.org/officeDocument/2006/relationships/image" Target="../media/image150.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9.png"/><Relationship Id="rId3" Type="http://schemas.openxmlformats.org/officeDocument/2006/relationships/image" Target="../media/image151.png"/></Relationships>
</file>

<file path=ppt/slides/_rels/slide169.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149.png"/><Relationship Id="rId1" Type="http://schemas.openxmlformats.org/officeDocument/2006/relationships/slideLayout" Target="../slideLayouts/slideLayout4.xml"/><Relationship Id="rId2" Type="http://schemas.openxmlformats.org/officeDocument/2006/relationships/image" Target="../media/image5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5.png"/></Relationships>
</file>

<file path=ppt/slides/_rels/slide170.xml.rels><?xml version="1.0" encoding="UTF-8" standalone="yes"?>
<Relationships xmlns="http://schemas.openxmlformats.org/package/2006/relationships"><Relationship Id="rId3" Type="http://schemas.openxmlformats.org/officeDocument/2006/relationships/image" Target="../media/image153.png"/><Relationship Id="rId4" Type="http://schemas.openxmlformats.org/officeDocument/2006/relationships/image" Target="../media/image154.png"/><Relationship Id="rId5" Type="http://schemas.openxmlformats.org/officeDocument/2006/relationships/image" Target="../media/image155.png"/><Relationship Id="rId6" Type="http://schemas.openxmlformats.org/officeDocument/2006/relationships/image" Target="../media/image149.png"/><Relationship Id="rId1" Type="http://schemas.openxmlformats.org/officeDocument/2006/relationships/slideLayout" Target="../slideLayouts/slideLayout4.xml"/><Relationship Id="rId2" Type="http://schemas.openxmlformats.org/officeDocument/2006/relationships/image" Target="../media/image152.png"/></Relationships>
</file>

<file path=ppt/slides/_rels/slide171.xml.rels><?xml version="1.0" encoding="UTF-8" standalone="yes"?>
<Relationships xmlns="http://schemas.openxmlformats.org/package/2006/relationships"><Relationship Id="rId3" Type="http://schemas.openxmlformats.org/officeDocument/2006/relationships/image" Target="../media/image156.png"/><Relationship Id="rId4" Type="http://schemas.openxmlformats.org/officeDocument/2006/relationships/image" Target="../media/image149.png"/><Relationship Id="rId1" Type="http://schemas.openxmlformats.org/officeDocument/2006/relationships/slideLayout" Target="../slideLayouts/slideLayout4.xml"/><Relationship Id="rId2" Type="http://schemas.openxmlformats.org/officeDocument/2006/relationships/notesSlide" Target="../notesSlides/notesSlide45.xml"/></Relationships>
</file>

<file path=ppt/slides/_rels/slide172.xml.rels><?xml version="1.0" encoding="UTF-8" standalone="yes"?>
<Relationships xmlns="http://schemas.openxmlformats.org/package/2006/relationships"><Relationship Id="rId3" Type="http://schemas.openxmlformats.org/officeDocument/2006/relationships/image" Target="../media/image150.png"/><Relationship Id="rId4" Type="http://schemas.openxmlformats.org/officeDocument/2006/relationships/image" Target="../media/image149.png"/><Relationship Id="rId1" Type="http://schemas.openxmlformats.org/officeDocument/2006/relationships/slideLayout" Target="../slideLayouts/slideLayout4.xml"/><Relationship Id="rId2" Type="http://schemas.openxmlformats.org/officeDocument/2006/relationships/notesSlide" Target="../notesSlides/notesSlide46.xml"/></Relationships>
</file>

<file path=ppt/slides/_rels/slide173.xml.rels><?xml version="1.0" encoding="UTF-8" standalone="yes"?>
<Relationships xmlns="http://schemas.openxmlformats.org/package/2006/relationships"><Relationship Id="rId3" Type="http://schemas.openxmlformats.org/officeDocument/2006/relationships/image" Target="../media/image157.png"/><Relationship Id="rId4" Type="http://schemas.openxmlformats.org/officeDocument/2006/relationships/image" Target="../media/image158.png"/><Relationship Id="rId5" Type="http://schemas.openxmlformats.org/officeDocument/2006/relationships/image" Target="../media/image149.png"/><Relationship Id="rId6" Type="http://schemas.openxmlformats.org/officeDocument/2006/relationships/image" Target="../media/image159.png"/><Relationship Id="rId1" Type="http://schemas.openxmlformats.org/officeDocument/2006/relationships/slideLayout" Target="../slideLayouts/slideLayout4.xml"/><Relationship Id="rId2" Type="http://schemas.openxmlformats.org/officeDocument/2006/relationships/notesSlide" Target="../notesSlides/notesSlide47.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1.png"/><Relationship Id="rId3" Type="http://schemas.openxmlformats.org/officeDocument/2006/relationships/image" Target="../media/image32.pn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0.png"/><Relationship Id="rId3" Type="http://schemas.openxmlformats.org/officeDocument/2006/relationships/image" Target="../media/image149.pn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jpg"/><Relationship Id="rId3" Type="http://schemas.openxmlformats.org/officeDocument/2006/relationships/image" Target="../media/image149.png"/></Relationships>
</file>

<file path=ppt/slides/_rels/slide177.xml.rels><?xml version="1.0" encoding="UTF-8" standalone="yes"?>
<Relationships xmlns="http://schemas.openxmlformats.org/package/2006/relationships"><Relationship Id="rId3" Type="http://schemas.openxmlformats.org/officeDocument/2006/relationships/image" Target="../media/image161.png"/><Relationship Id="rId4" Type="http://schemas.openxmlformats.org/officeDocument/2006/relationships/image" Target="../media/image149.png"/><Relationship Id="rId1" Type="http://schemas.openxmlformats.org/officeDocument/2006/relationships/slideLayout" Target="../slideLayouts/slideLayout4.xml"/><Relationship Id="rId2" Type="http://schemas.openxmlformats.org/officeDocument/2006/relationships/image" Target="../media/image160.png"/></Relationships>
</file>

<file path=ppt/slides/_rels/slide178.xml.rels><?xml version="1.0" encoding="UTF-8" standalone="yes"?>
<Relationships xmlns="http://schemas.openxmlformats.org/package/2006/relationships"><Relationship Id="rId3" Type="http://schemas.openxmlformats.org/officeDocument/2006/relationships/image" Target="../media/image163.png"/><Relationship Id="rId4" Type="http://schemas.openxmlformats.org/officeDocument/2006/relationships/image" Target="../media/image164.png"/><Relationship Id="rId5" Type="http://schemas.openxmlformats.org/officeDocument/2006/relationships/image" Target="../media/image149.png"/><Relationship Id="rId1" Type="http://schemas.openxmlformats.org/officeDocument/2006/relationships/slideLayout" Target="../slideLayouts/slideLayout4.xml"/><Relationship Id="rId2" Type="http://schemas.openxmlformats.org/officeDocument/2006/relationships/image" Target="../media/image162.pn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5.png"/><Relationship Id="rId3" Type="http://schemas.openxmlformats.org/officeDocument/2006/relationships/image" Target="../media/image14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6.jpe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6.png"/><Relationship Id="rId3" Type="http://schemas.openxmlformats.org/officeDocument/2006/relationships/image" Target="../media/image149.png"/></Relationships>
</file>

<file path=ppt/slides/_rels/slide181.xml.rels><?xml version="1.0" encoding="UTF-8" standalone="yes"?>
<Relationships xmlns="http://schemas.openxmlformats.org/package/2006/relationships"><Relationship Id="rId3" Type="http://schemas.openxmlformats.org/officeDocument/2006/relationships/image" Target="../media/image168.png"/><Relationship Id="rId4" Type="http://schemas.openxmlformats.org/officeDocument/2006/relationships/image" Target="../media/image169.png"/><Relationship Id="rId5" Type="http://schemas.openxmlformats.org/officeDocument/2006/relationships/image" Target="../media/image149.png"/><Relationship Id="rId1" Type="http://schemas.openxmlformats.org/officeDocument/2006/relationships/slideLayout" Target="../slideLayouts/slideLayout4.xml"/><Relationship Id="rId2" Type="http://schemas.openxmlformats.org/officeDocument/2006/relationships/image" Target="../media/image167.png"/></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 Id="rId3" Type="http://schemas.openxmlformats.org/officeDocument/2006/relationships/image" Target="../media/image149.png"/></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9.png"/><Relationship Id="rId3" Type="http://schemas.openxmlformats.org/officeDocument/2006/relationships/image" Target="../media/image150.pn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0.png"/><Relationship Id="rId3" Type="http://schemas.openxmlformats.org/officeDocument/2006/relationships/image" Target="../media/image149.png"/></Relationships>
</file>

<file path=ppt/slides/_rels/slide185.xml.rels><?xml version="1.0" encoding="UTF-8" standalone="yes"?>
<Relationships xmlns="http://schemas.openxmlformats.org/package/2006/relationships"><Relationship Id="rId3" Type="http://schemas.openxmlformats.org/officeDocument/2006/relationships/image" Target="../media/image171.png"/><Relationship Id="rId4" Type="http://schemas.openxmlformats.org/officeDocument/2006/relationships/image" Target="../media/image172.png"/><Relationship Id="rId5" Type="http://schemas.openxmlformats.org/officeDocument/2006/relationships/image" Target="../media/image149.png"/><Relationship Id="rId1" Type="http://schemas.openxmlformats.org/officeDocument/2006/relationships/slideLayout" Target="../slideLayouts/slideLayout4.xml"/><Relationship Id="rId2" Type="http://schemas.openxmlformats.org/officeDocument/2006/relationships/notesSlide" Target="../notesSlides/notesSlide49.xml"/></Relationships>
</file>

<file path=ppt/slides/_rels/slide186.xml.rels><?xml version="1.0" encoding="UTF-8" standalone="yes"?>
<Relationships xmlns="http://schemas.openxmlformats.org/package/2006/relationships"><Relationship Id="rId3" Type="http://schemas.openxmlformats.org/officeDocument/2006/relationships/image" Target="../media/image173.png"/><Relationship Id="rId4" Type="http://schemas.openxmlformats.org/officeDocument/2006/relationships/image" Target="../media/image149.png"/><Relationship Id="rId1" Type="http://schemas.openxmlformats.org/officeDocument/2006/relationships/slideLayout" Target="../slideLayouts/slideLayout4.xml"/><Relationship Id="rId2" Type="http://schemas.openxmlformats.org/officeDocument/2006/relationships/notesSlide" Target="../notesSlides/notesSlide50.xml"/></Relationships>
</file>

<file path=ppt/slides/_rels/slide187.xml.rels><?xml version="1.0" encoding="UTF-8" standalone="yes"?>
<Relationships xmlns="http://schemas.openxmlformats.org/package/2006/relationships"><Relationship Id="rId3" Type="http://schemas.openxmlformats.org/officeDocument/2006/relationships/image" Target="../media/image174.png"/><Relationship Id="rId4" Type="http://schemas.openxmlformats.org/officeDocument/2006/relationships/image" Target="../media/image149.png"/><Relationship Id="rId1" Type="http://schemas.openxmlformats.org/officeDocument/2006/relationships/slideLayout" Target="../slideLayouts/slideLayout4.xml"/><Relationship Id="rId2" Type="http://schemas.openxmlformats.org/officeDocument/2006/relationships/notesSlide" Target="../notesSlides/notesSlide51.xml"/></Relationships>
</file>

<file path=ppt/slides/_rels/slide188.xml.rels><?xml version="1.0" encoding="UTF-8" standalone="yes"?>
<Relationships xmlns="http://schemas.openxmlformats.org/package/2006/relationships"><Relationship Id="rId3" Type="http://schemas.openxmlformats.org/officeDocument/2006/relationships/image" Target="../media/image176.png"/><Relationship Id="rId4" Type="http://schemas.openxmlformats.org/officeDocument/2006/relationships/image" Target="../media/image177.png"/><Relationship Id="rId1" Type="http://schemas.openxmlformats.org/officeDocument/2006/relationships/slideLayout" Target="../slideLayouts/slideLayout4.xml"/><Relationship Id="rId2" Type="http://schemas.openxmlformats.org/officeDocument/2006/relationships/image" Target="../media/image175.png"/></Relationships>
</file>

<file path=ppt/slides/_rels/slide189.xml.rels><?xml version="1.0" encoding="UTF-8" standalone="yes"?>
<Relationships xmlns="http://schemas.openxmlformats.org/package/2006/relationships"><Relationship Id="rId3" Type="http://schemas.openxmlformats.org/officeDocument/2006/relationships/image" Target="../media/image150.png"/><Relationship Id="rId4" Type="http://schemas.openxmlformats.org/officeDocument/2006/relationships/image" Target="../media/image149.png"/><Relationship Id="rId1" Type="http://schemas.openxmlformats.org/officeDocument/2006/relationships/slideLayout" Target="../slideLayouts/slideLayout4.xml"/><Relationship Id="rId2" Type="http://schemas.openxmlformats.org/officeDocument/2006/relationships/notesSlide" Target="../notesSlides/notesSlide5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7.pn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8.png"/><Relationship Id="rId3" Type="http://schemas.openxmlformats.org/officeDocument/2006/relationships/image" Target="../media/image149.png"/></Relationships>
</file>

<file path=ppt/slides/_rels/slide191.xml.rels><?xml version="1.0" encoding="UTF-8" standalone="yes"?>
<Relationships xmlns="http://schemas.openxmlformats.org/package/2006/relationships"><Relationship Id="rId3" Type="http://schemas.openxmlformats.org/officeDocument/2006/relationships/image" Target="../media/image179.png"/><Relationship Id="rId4" Type="http://schemas.openxmlformats.org/officeDocument/2006/relationships/image" Target="../media/image149.png"/><Relationship Id="rId1" Type="http://schemas.openxmlformats.org/officeDocument/2006/relationships/slideLayout" Target="../slideLayouts/slideLayout4.xml"/><Relationship Id="rId2" Type="http://schemas.openxmlformats.org/officeDocument/2006/relationships/notesSlide" Target="../notesSlides/notesSlide53.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4.xml"/><Relationship Id="rId3" Type="http://schemas.openxmlformats.org/officeDocument/2006/relationships/image" Target="../media/image180.png"/></Relationships>
</file>

<file path=ppt/slides/_rels/slide193.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3.xml"/><Relationship Id="rId2" Type="http://schemas.openxmlformats.org/officeDocument/2006/relationships/notesSlide" Target="../notesSlides/notesSlide55.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1.png"/><Relationship Id="rId3" Type="http://schemas.openxmlformats.org/officeDocument/2006/relationships/image" Target="../media/image182.png"/></Relationships>
</file>

<file path=ppt/slides/_rels/slide195.xml.rels><?xml version="1.0" encoding="UTF-8" standalone="yes"?>
<Relationships xmlns="http://schemas.openxmlformats.org/package/2006/relationships"><Relationship Id="rId3" Type="http://schemas.openxmlformats.org/officeDocument/2006/relationships/image" Target="../media/image183.png"/><Relationship Id="rId4" Type="http://schemas.openxmlformats.org/officeDocument/2006/relationships/image" Target="../media/image184.jpeg"/><Relationship Id="rId1" Type="http://schemas.openxmlformats.org/officeDocument/2006/relationships/slideLayout" Target="../slideLayouts/slideLayout4.xml"/><Relationship Id="rId2" Type="http://schemas.openxmlformats.org/officeDocument/2006/relationships/notesSlide" Target="../notesSlides/notesSlide56.xml"/></Relationships>
</file>

<file path=ppt/slides/_rels/slide196.xml.rels><?xml version="1.0" encoding="UTF-8" standalone="yes"?>
<Relationships xmlns="http://schemas.openxmlformats.org/package/2006/relationships"><Relationship Id="rId3" Type="http://schemas.openxmlformats.org/officeDocument/2006/relationships/image" Target="../media/image186.png"/><Relationship Id="rId4" Type="http://schemas.openxmlformats.org/officeDocument/2006/relationships/image" Target="../media/image82.png"/><Relationship Id="rId5" Type="http://schemas.openxmlformats.org/officeDocument/2006/relationships/image" Target="../media/image187.png"/><Relationship Id="rId1" Type="http://schemas.openxmlformats.org/officeDocument/2006/relationships/slideLayout" Target="../slideLayouts/slideLayout4.xml"/><Relationship Id="rId2" Type="http://schemas.openxmlformats.org/officeDocument/2006/relationships/image" Target="../media/image185.png"/></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7.xml"/><Relationship Id="rId3" Type="http://schemas.openxmlformats.org/officeDocument/2006/relationships/image" Target="../media/image188.png"/></Relationships>
</file>

<file path=ppt/slides/_rels/slide198.xml.rels><?xml version="1.0" encoding="UTF-8" standalone="yes"?>
<Relationships xmlns="http://schemas.openxmlformats.org/package/2006/relationships"><Relationship Id="rId3" Type="http://schemas.openxmlformats.org/officeDocument/2006/relationships/image" Target="../media/image189.gif"/><Relationship Id="rId4" Type="http://schemas.openxmlformats.org/officeDocument/2006/relationships/image" Target="../media/image149.png"/><Relationship Id="rId1" Type="http://schemas.openxmlformats.org/officeDocument/2006/relationships/slideLayout" Target="../slideLayouts/slideLayout4.xml"/><Relationship Id="rId2" Type="http://schemas.openxmlformats.org/officeDocument/2006/relationships/notesSlide" Target="../notesSlides/notesSlide58.xml"/></Relationships>
</file>

<file path=ppt/slides/_rels/slide199.xml.rels><?xml version="1.0" encoding="UTF-8" standalone="yes"?>
<Relationships xmlns="http://schemas.openxmlformats.org/package/2006/relationships"><Relationship Id="rId3" Type="http://schemas.openxmlformats.org/officeDocument/2006/relationships/image" Target="../media/image190.png"/><Relationship Id="rId4" Type="http://schemas.openxmlformats.org/officeDocument/2006/relationships/image" Target="../media/image191.png"/><Relationship Id="rId1" Type="http://schemas.openxmlformats.org/officeDocument/2006/relationships/slideLayout" Target="../slideLayouts/slideLayout3.xml"/><Relationship Id="rId2" Type="http://schemas.openxmlformats.org/officeDocument/2006/relationships/notesSlide" Target="../notesSlides/notesSlide5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7.png"/><Relationship Id="rId3" Type="http://schemas.openxmlformats.org/officeDocument/2006/relationships/image" Target="../media/image28.png"/></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0.xml"/><Relationship Id="rId3" Type="http://schemas.openxmlformats.org/officeDocument/2006/relationships/image" Target="../media/image192.png"/></Relationships>
</file>

<file path=ppt/slides/_rels/slide201.xml.rels><?xml version="1.0" encoding="UTF-8" standalone="yes"?>
<Relationships xmlns="http://schemas.openxmlformats.org/package/2006/relationships"><Relationship Id="rId3" Type="http://schemas.openxmlformats.org/officeDocument/2006/relationships/image" Target="../media/image193.png"/><Relationship Id="rId4" Type="http://schemas.openxmlformats.org/officeDocument/2006/relationships/image" Target="../media/image194.png"/><Relationship Id="rId1" Type="http://schemas.openxmlformats.org/officeDocument/2006/relationships/slideLayout" Target="../slideLayouts/slideLayout8.xml"/><Relationship Id="rId2" Type="http://schemas.openxmlformats.org/officeDocument/2006/relationships/notesSlide" Target="../notesSlides/notesSlide61.xml"/></Relationships>
</file>

<file path=ppt/slides/_rels/slide202.xml.rels><?xml version="1.0" encoding="UTF-8" standalone="yes"?>
<Relationships xmlns="http://schemas.openxmlformats.org/package/2006/relationships"><Relationship Id="rId3" Type="http://schemas.openxmlformats.org/officeDocument/2006/relationships/image" Target="../media/image195.png"/><Relationship Id="rId4" Type="http://schemas.openxmlformats.org/officeDocument/2006/relationships/image" Target="../media/image196.png"/><Relationship Id="rId1" Type="http://schemas.openxmlformats.org/officeDocument/2006/relationships/slideLayout" Target="../slideLayouts/slideLayout4.xml"/><Relationship Id="rId2" Type="http://schemas.openxmlformats.org/officeDocument/2006/relationships/notesSlide" Target="../notesSlides/notesSlide62.xml"/></Relationships>
</file>

<file path=ppt/slides/_rels/slide203.xml.rels><?xml version="1.0" encoding="UTF-8" standalone="yes"?>
<Relationships xmlns="http://schemas.openxmlformats.org/package/2006/relationships"><Relationship Id="rId3" Type="http://schemas.openxmlformats.org/officeDocument/2006/relationships/image" Target="../media/image197.png"/><Relationship Id="rId4" Type="http://schemas.openxmlformats.org/officeDocument/2006/relationships/image" Target="../media/image198.png"/><Relationship Id="rId5" Type="http://schemas.openxmlformats.org/officeDocument/2006/relationships/image" Target="../media/image199.png"/><Relationship Id="rId1" Type="http://schemas.openxmlformats.org/officeDocument/2006/relationships/slideLayout" Target="../slideLayouts/slideLayout4.xml"/><Relationship Id="rId2" Type="http://schemas.openxmlformats.org/officeDocument/2006/relationships/notesSlide" Target="../notesSlides/notesSlide63.xml"/></Relationships>
</file>

<file path=ppt/slides/_rels/slide204.xml.rels><?xml version="1.0" encoding="UTF-8" standalone="yes"?>
<Relationships xmlns="http://schemas.openxmlformats.org/package/2006/relationships"><Relationship Id="rId3" Type="http://schemas.openxmlformats.org/officeDocument/2006/relationships/image" Target="../media/image200.png"/><Relationship Id="rId4" Type="http://schemas.openxmlformats.org/officeDocument/2006/relationships/image" Target="../media/image201.png"/><Relationship Id="rId1" Type="http://schemas.openxmlformats.org/officeDocument/2006/relationships/slideLayout" Target="../slideLayouts/slideLayout4.xml"/><Relationship Id="rId2" Type="http://schemas.openxmlformats.org/officeDocument/2006/relationships/notesSlide" Target="../notesSlides/notesSlide64.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5.xml"/><Relationship Id="rId3" Type="http://schemas.openxmlformats.org/officeDocument/2006/relationships/image" Target="../media/image202.png"/></Relationships>
</file>

<file path=ppt/slides/_rels/slide206.xml.rels><?xml version="1.0" encoding="UTF-8" standalone="yes"?>
<Relationships xmlns="http://schemas.openxmlformats.org/package/2006/relationships"><Relationship Id="rId3" Type="http://schemas.openxmlformats.org/officeDocument/2006/relationships/image" Target="../media/image203.png"/><Relationship Id="rId4" Type="http://schemas.openxmlformats.org/officeDocument/2006/relationships/image" Target="../media/image204.png"/><Relationship Id="rId1" Type="http://schemas.openxmlformats.org/officeDocument/2006/relationships/slideLayout" Target="../slideLayouts/slideLayout4.xml"/><Relationship Id="rId2" Type="http://schemas.openxmlformats.org/officeDocument/2006/relationships/notesSlide" Target="../notesSlides/notesSlide66.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7.xml"/><Relationship Id="rId3" Type="http://schemas.openxmlformats.org/officeDocument/2006/relationships/image" Target="../media/image205.png"/></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8.xml"/><Relationship Id="rId3" Type="http://schemas.openxmlformats.org/officeDocument/2006/relationships/image" Target="../media/image206.png"/></Relationships>
</file>

<file path=ppt/slides/_rels/slide209.xml.rels><?xml version="1.0" encoding="UTF-8" standalone="yes"?>
<Relationships xmlns="http://schemas.openxmlformats.org/package/2006/relationships"><Relationship Id="rId3" Type="http://schemas.openxmlformats.org/officeDocument/2006/relationships/image" Target="../media/image207.png"/><Relationship Id="rId4" Type="http://schemas.openxmlformats.org/officeDocument/2006/relationships/image" Target="../media/image208.png"/><Relationship Id="rId5" Type="http://schemas.openxmlformats.org/officeDocument/2006/relationships/image" Target="../media/image209.png"/><Relationship Id="rId6" Type="http://schemas.openxmlformats.org/officeDocument/2006/relationships/image" Target="../media/image210.png"/><Relationship Id="rId7" Type="http://schemas.openxmlformats.org/officeDocument/2006/relationships/image" Target="../media/image211.png"/><Relationship Id="rId8" Type="http://schemas.openxmlformats.org/officeDocument/2006/relationships/image" Target="../media/image212.png"/><Relationship Id="rId9" Type="http://schemas.openxmlformats.org/officeDocument/2006/relationships/image" Target="../media/image213.png"/><Relationship Id="rId1" Type="http://schemas.openxmlformats.org/officeDocument/2006/relationships/slideLayout" Target="../slideLayouts/slideLayout4.xml"/><Relationship Id="rId2" Type="http://schemas.openxmlformats.org/officeDocument/2006/relationships/notesSlide" Target="../notesSlides/notesSlide6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29.png"/></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0.xml"/><Relationship Id="rId3" Type="http://schemas.openxmlformats.org/officeDocument/2006/relationships/image" Target="../media/image214.png"/></Relationships>
</file>

<file path=ppt/slides/_rels/slide211.xml.rels><?xml version="1.0" encoding="UTF-8" standalone="yes"?>
<Relationships xmlns="http://schemas.openxmlformats.org/package/2006/relationships"><Relationship Id="rId3" Type="http://schemas.openxmlformats.org/officeDocument/2006/relationships/image" Target="../media/image215.png"/><Relationship Id="rId4" Type="http://schemas.openxmlformats.org/officeDocument/2006/relationships/image" Target="../media/image216.png"/><Relationship Id="rId1" Type="http://schemas.openxmlformats.org/officeDocument/2006/relationships/slideLayout" Target="../slideLayouts/slideLayout4.xml"/><Relationship Id="rId2" Type="http://schemas.openxmlformats.org/officeDocument/2006/relationships/notesSlide" Target="../notesSlides/notesSlide71.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3.xml"/><Relationship Id="rId3" Type="http://schemas.openxmlformats.org/officeDocument/2006/relationships/image" Target="../media/image217.png"/></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4.xml"/><Relationship Id="rId3" Type="http://schemas.openxmlformats.org/officeDocument/2006/relationships/image" Target="../media/image218.png"/></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5.xml"/><Relationship Id="rId3" Type="http://schemas.openxmlformats.org/officeDocument/2006/relationships/image" Target="../media/image219.png"/></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6.xml"/><Relationship Id="rId3" Type="http://schemas.openxmlformats.org/officeDocument/2006/relationships/image" Target="../media/image190.png"/></Relationships>
</file>

<file path=ppt/slides/_rels/slide217.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notesSlide" Target="../notesSlides/notesSlide77.xml"/><Relationship Id="rId5" Type="http://schemas.openxmlformats.org/officeDocument/2006/relationships/image" Target="../media/image220.png"/><Relationship Id="rId1" Type="http://schemas.openxmlformats.org/officeDocument/2006/relationships/video" Target="NULL" TargetMode="External"/><Relationship Id="rId2" Type="http://schemas.microsoft.com/office/2007/relationships/media" Target="../media/media2.avi"/></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21.png"/></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0.png"/></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22.jpg"/><Relationship Id="rId3" Type="http://schemas.openxmlformats.org/officeDocument/2006/relationships/image" Target="../media/image223.png"/></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24.png"/></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24.png"/></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25.png"/></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5.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3.xml"/><Relationship Id="rId2" Type="http://schemas.openxmlformats.org/officeDocument/2006/relationships/notesSlide" Target="../notesSlides/notesSlide78.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9.xml"/><Relationship Id="rId3" Type="http://schemas.openxmlformats.org/officeDocument/2006/relationships/image" Target="../media/image226.jpeg"/></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0.xml"/><Relationship Id="rId3" Type="http://schemas.openxmlformats.org/officeDocument/2006/relationships/image" Target="../media/image227.jpeg"/></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1.xml"/><Relationship Id="rId3" Type="http://schemas.openxmlformats.org/officeDocument/2006/relationships/image" Target="../media/image228.jpeg"/></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2.xml"/><Relationship Id="rId3" Type="http://schemas.openxmlformats.org/officeDocument/2006/relationships/image" Target="../media/image229.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0.xml.rels><?xml version="1.0" encoding="UTF-8" standalone="yes"?>
<Relationships xmlns="http://schemas.openxmlformats.org/package/2006/relationships"><Relationship Id="rId3" Type="http://schemas.openxmlformats.org/officeDocument/2006/relationships/image" Target="../media/image230.png"/><Relationship Id="rId4" Type="http://schemas.openxmlformats.org/officeDocument/2006/relationships/image" Target="../media/image231.png"/><Relationship Id="rId1" Type="http://schemas.openxmlformats.org/officeDocument/2006/relationships/slideLayout" Target="../slideLayouts/slideLayout4.xml"/><Relationship Id="rId2" Type="http://schemas.openxmlformats.org/officeDocument/2006/relationships/notesSlide" Target="../notesSlides/notesSlide83.xml"/></Relationships>
</file>

<file path=ppt/slides/_rels/slide231.xml.rels><?xml version="1.0" encoding="UTF-8" standalone="yes"?>
<Relationships xmlns="http://schemas.openxmlformats.org/package/2006/relationships"><Relationship Id="rId3" Type="http://schemas.openxmlformats.org/officeDocument/2006/relationships/image" Target="../media/image232.png"/><Relationship Id="rId4" Type="http://schemas.openxmlformats.org/officeDocument/2006/relationships/image" Target="../media/image233.jpeg"/><Relationship Id="rId1" Type="http://schemas.openxmlformats.org/officeDocument/2006/relationships/slideLayout" Target="../slideLayouts/slideLayout4.xml"/><Relationship Id="rId2" Type="http://schemas.openxmlformats.org/officeDocument/2006/relationships/notesSlide" Target="../notesSlides/notesSlide84.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5.xml"/><Relationship Id="rId3" Type="http://schemas.openxmlformats.org/officeDocument/2006/relationships/image" Target="../media/image234.png"/></Relationships>
</file>

<file path=ppt/slides/_rels/slide233.xml.rels><?xml version="1.0" encoding="UTF-8" standalone="yes"?>
<Relationships xmlns="http://schemas.openxmlformats.org/package/2006/relationships"><Relationship Id="rId3" Type="http://schemas.openxmlformats.org/officeDocument/2006/relationships/image" Target="../media/image235.png"/><Relationship Id="rId4" Type="http://schemas.openxmlformats.org/officeDocument/2006/relationships/image" Target="../media/image236.png"/><Relationship Id="rId1" Type="http://schemas.openxmlformats.org/officeDocument/2006/relationships/slideLayout" Target="../slideLayouts/slideLayout4.xml"/><Relationship Id="rId2" Type="http://schemas.openxmlformats.org/officeDocument/2006/relationships/notesSlide" Target="../notesSlides/notesSlide86.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7.xml"/><Relationship Id="rId3" Type="http://schemas.openxmlformats.org/officeDocument/2006/relationships/image" Target="../media/image237.png"/></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8.xml"/><Relationship Id="rId3" Type="http://schemas.openxmlformats.org/officeDocument/2006/relationships/image" Target="../media/image238.jpeg"/></Relationships>
</file>

<file path=ppt/slides/_rels/slide236.xml.rels><?xml version="1.0" encoding="UTF-8" standalone="yes"?>
<Relationships xmlns="http://schemas.openxmlformats.org/package/2006/relationships"><Relationship Id="rId3" Type="http://schemas.openxmlformats.org/officeDocument/2006/relationships/image" Target="../media/image239.png"/><Relationship Id="rId4" Type="http://schemas.openxmlformats.org/officeDocument/2006/relationships/image" Target="../media/image240.png"/><Relationship Id="rId1" Type="http://schemas.openxmlformats.org/officeDocument/2006/relationships/slideLayout" Target="../slideLayouts/slideLayout4.xml"/><Relationship Id="rId2" Type="http://schemas.openxmlformats.org/officeDocument/2006/relationships/notesSlide" Target="../notesSlides/notesSlide89.xml"/></Relationships>
</file>

<file path=ppt/slides/_rels/slide237.xml.rels><?xml version="1.0" encoding="UTF-8" standalone="yes"?>
<Relationships xmlns="http://schemas.openxmlformats.org/package/2006/relationships"><Relationship Id="rId3" Type="http://schemas.openxmlformats.org/officeDocument/2006/relationships/image" Target="../media/image241.png"/><Relationship Id="rId4" Type="http://schemas.openxmlformats.org/officeDocument/2006/relationships/image" Target="../media/image242.png"/><Relationship Id="rId5" Type="http://schemas.openxmlformats.org/officeDocument/2006/relationships/image" Target="../media/image243.png"/><Relationship Id="rId6" Type="http://schemas.openxmlformats.org/officeDocument/2006/relationships/image" Target="../media/image244.png"/><Relationship Id="rId7" Type="http://schemas.openxmlformats.org/officeDocument/2006/relationships/image" Target="../media/image245.png"/><Relationship Id="rId8" Type="http://schemas.openxmlformats.org/officeDocument/2006/relationships/image" Target="../media/image246.png"/><Relationship Id="rId9" Type="http://schemas.openxmlformats.org/officeDocument/2006/relationships/image" Target="../media/image247.png"/><Relationship Id="rId1" Type="http://schemas.openxmlformats.org/officeDocument/2006/relationships/slideLayout" Target="../slideLayouts/slideLayout4.xml"/><Relationship Id="rId2" Type="http://schemas.openxmlformats.org/officeDocument/2006/relationships/notesSlide" Target="../notesSlides/notesSlide90.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1.xml"/><Relationship Id="rId3" Type="http://schemas.openxmlformats.org/officeDocument/2006/relationships/image" Target="../media/image248.png"/></Relationships>
</file>

<file path=ppt/slides/_rels/slide239.xml.rels><?xml version="1.0" encoding="UTF-8" standalone="yes"?>
<Relationships xmlns="http://schemas.openxmlformats.org/package/2006/relationships"><Relationship Id="rId3" Type="http://schemas.openxmlformats.org/officeDocument/2006/relationships/image" Target="../media/image249.png"/><Relationship Id="rId4" Type="http://schemas.openxmlformats.org/officeDocument/2006/relationships/image" Target="../media/image250.png"/><Relationship Id="rId5" Type="http://schemas.openxmlformats.org/officeDocument/2006/relationships/image" Target="../media/image251.png"/><Relationship Id="rId1" Type="http://schemas.openxmlformats.org/officeDocument/2006/relationships/slideLayout" Target="../slideLayouts/slideLayout4.xml"/><Relationship Id="rId2" Type="http://schemas.openxmlformats.org/officeDocument/2006/relationships/notesSlide" Target="../notesSlides/notesSlide9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0.xml.rels><?xml version="1.0" encoding="UTF-8" standalone="yes"?>
<Relationships xmlns="http://schemas.openxmlformats.org/package/2006/relationships"><Relationship Id="rId3" Type="http://schemas.openxmlformats.org/officeDocument/2006/relationships/image" Target="../media/image252.png"/><Relationship Id="rId4" Type="http://schemas.openxmlformats.org/officeDocument/2006/relationships/image" Target="../media/image249.png"/><Relationship Id="rId1" Type="http://schemas.openxmlformats.org/officeDocument/2006/relationships/slideLayout" Target="../slideLayouts/slideLayout4.xml"/><Relationship Id="rId2" Type="http://schemas.openxmlformats.org/officeDocument/2006/relationships/notesSlide" Target="../notesSlides/notesSlide93.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4.xml"/><Relationship Id="rId3" Type="http://schemas.openxmlformats.org/officeDocument/2006/relationships/image" Target="../media/image253.png"/></Relationships>
</file>

<file path=ppt/slides/_rels/slide242.xml.rels><?xml version="1.0" encoding="UTF-8" standalone="yes"?>
<Relationships xmlns="http://schemas.openxmlformats.org/package/2006/relationships"><Relationship Id="rId3" Type="http://schemas.openxmlformats.org/officeDocument/2006/relationships/image" Target="../media/image254.png"/><Relationship Id="rId4" Type="http://schemas.openxmlformats.org/officeDocument/2006/relationships/image" Target="../media/image255.png"/><Relationship Id="rId1" Type="http://schemas.openxmlformats.org/officeDocument/2006/relationships/slideLayout" Target="../slideLayouts/slideLayout4.xml"/><Relationship Id="rId2" Type="http://schemas.openxmlformats.org/officeDocument/2006/relationships/notesSlide" Target="../notesSlides/notesSlide95.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6.xml"/><Relationship Id="rId3" Type="http://schemas.openxmlformats.org/officeDocument/2006/relationships/image" Target="../media/image256.png"/></Relationships>
</file>

<file path=ppt/slides/_rels/slide244.xml.rels><?xml version="1.0" encoding="UTF-8" standalone="yes"?>
<Relationships xmlns="http://schemas.openxmlformats.org/package/2006/relationships"><Relationship Id="rId3" Type="http://schemas.openxmlformats.org/officeDocument/2006/relationships/image" Target="../media/image257.jpeg"/><Relationship Id="rId4" Type="http://schemas.openxmlformats.org/officeDocument/2006/relationships/image" Target="../media/image258.png"/><Relationship Id="rId1" Type="http://schemas.openxmlformats.org/officeDocument/2006/relationships/slideLayout" Target="../slideLayouts/slideLayout4.xml"/><Relationship Id="rId2" Type="http://schemas.openxmlformats.org/officeDocument/2006/relationships/notesSlide" Target="../notesSlides/notesSlide97.xml"/></Relationships>
</file>

<file path=ppt/slides/_rels/slide245.xml.rels><?xml version="1.0" encoding="UTF-8" standalone="yes"?>
<Relationships xmlns="http://schemas.openxmlformats.org/package/2006/relationships"><Relationship Id="rId3" Type="http://schemas.openxmlformats.org/officeDocument/2006/relationships/image" Target="../media/image259.png"/><Relationship Id="rId4" Type="http://schemas.openxmlformats.org/officeDocument/2006/relationships/image" Target="../media/image260.png"/><Relationship Id="rId1" Type="http://schemas.openxmlformats.org/officeDocument/2006/relationships/slideLayout" Target="../slideLayouts/slideLayout4.xml"/><Relationship Id="rId2" Type="http://schemas.openxmlformats.org/officeDocument/2006/relationships/notesSlide" Target="../notesSlides/notesSlide98.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9.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48.png"/></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0.xml"/><Relationship Id="rId3" Type="http://schemas.openxmlformats.org/officeDocument/2006/relationships/image" Target="../media/image261.png"/></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1.xml.rels><?xml version="1.0" encoding="UTF-8" standalone="yes"?>
<Relationships xmlns="http://schemas.openxmlformats.org/package/2006/relationships"><Relationship Id="rId11" Type="http://schemas.openxmlformats.org/officeDocument/2006/relationships/image" Target="../media/image63.png"/><Relationship Id="rId12" Type="http://schemas.openxmlformats.org/officeDocument/2006/relationships/image" Target="../media/image64.png"/><Relationship Id="rId13" Type="http://schemas.openxmlformats.org/officeDocument/2006/relationships/image" Target="../media/image65.gif"/><Relationship Id="rId1" Type="http://schemas.openxmlformats.org/officeDocument/2006/relationships/slideLayout" Target="../slideLayouts/slideLayout10.xml"/><Relationship Id="rId2" Type="http://schemas.openxmlformats.org/officeDocument/2006/relationships/image" Target="../media/image55.png"/><Relationship Id="rId3" Type="http://schemas.openxmlformats.org/officeDocument/2006/relationships/image" Target="../media/image54.png"/><Relationship Id="rId4" Type="http://schemas.openxmlformats.org/officeDocument/2006/relationships/image" Target="../media/image56.png"/><Relationship Id="rId5" Type="http://schemas.openxmlformats.org/officeDocument/2006/relationships/image" Target="../media/image57.png"/><Relationship Id="rId6" Type="http://schemas.openxmlformats.org/officeDocument/2006/relationships/image" Target="../media/image58.png"/><Relationship Id="rId7" Type="http://schemas.openxmlformats.org/officeDocument/2006/relationships/image" Target="../media/image59.png"/><Relationship Id="rId8" Type="http://schemas.openxmlformats.org/officeDocument/2006/relationships/image" Target="../media/image60.png"/><Relationship Id="rId9" Type="http://schemas.openxmlformats.org/officeDocument/2006/relationships/image" Target="../media/image61.png"/><Relationship Id="rId10" Type="http://schemas.openxmlformats.org/officeDocument/2006/relationships/image" Target="../media/image62.png"/></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1.png"/><Relationship Id="rId3" Type="http://schemas.openxmlformats.org/officeDocument/2006/relationships/image" Target="../media/image32.png"/></Relationships>
</file>

<file path=ppt/slides/_rels/slide253.xml.rels><?xml version="1.0" encoding="UTF-8" standalone="yes"?>
<Relationships xmlns="http://schemas.openxmlformats.org/package/2006/relationships"><Relationship Id="rId3" Type="http://schemas.openxmlformats.org/officeDocument/2006/relationships/image" Target="../media/image263.png"/><Relationship Id="rId4" Type="http://schemas.openxmlformats.org/officeDocument/2006/relationships/image" Target="../media/image264.png"/><Relationship Id="rId1" Type="http://schemas.openxmlformats.org/officeDocument/2006/relationships/slideLayout" Target="../slideLayouts/slideLayout4.xml"/><Relationship Id="rId2" Type="http://schemas.openxmlformats.org/officeDocument/2006/relationships/image" Target="../media/image262.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1" Type="http://schemas.openxmlformats.org/officeDocument/2006/relationships/image" Target="../media/image8.gif"/><Relationship Id="rId12" Type="http://schemas.openxmlformats.org/officeDocument/2006/relationships/image" Target="../media/image9.gif"/><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4.jpg"/><Relationship Id="rId4" Type="http://schemas.openxmlformats.org/officeDocument/2006/relationships/hyperlink" Target="https://www.cia.gov/library/publications/the-world-factbook/flags/flagtemplate_ca.html" TargetMode="External"/><Relationship Id="rId5" Type="http://schemas.openxmlformats.org/officeDocument/2006/relationships/image" Target="../media/image5.gif"/><Relationship Id="rId6" Type="http://schemas.openxmlformats.org/officeDocument/2006/relationships/hyperlink" Target="https://www.cia.gov/library/publications/the-world-factbook/flags/flagtemplate_us.html" TargetMode="External"/><Relationship Id="rId7" Type="http://schemas.openxmlformats.org/officeDocument/2006/relationships/image" Target="../media/image6.gif"/><Relationship Id="rId8" Type="http://schemas.openxmlformats.org/officeDocument/2006/relationships/hyperlink" Target="https://www.cia.gov/library/publications/the-world-factbook/flags/flagtemplate_au.html" TargetMode="External"/><Relationship Id="rId9" Type="http://schemas.openxmlformats.org/officeDocument/2006/relationships/image" Target="../media/image7.gif"/><Relationship Id="rId10" Type="http://schemas.openxmlformats.org/officeDocument/2006/relationships/hyperlink" Target="https://www.cia.gov/library/publications/the-world-factbook/flags/flagtemplate_gm.html"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11.jpeg"/><Relationship Id="rId5" Type="http://schemas.microsoft.com/office/2007/relationships/hdphoto" Target="../media/hdphoto1.wdp"/><Relationship Id="rId6" Type="http://schemas.openxmlformats.org/officeDocument/2006/relationships/image" Target="../media/image12.png"/><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9.png"/><Relationship Id="rId3" Type="http://schemas.openxmlformats.org/officeDocument/2006/relationships/image" Target="../media/image4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2.png"/></Relationships>
</file>

<file path=ppt/slides/_rels/slide63.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4.xml"/><Relationship Id="rId2" Type="http://schemas.openxmlformats.org/officeDocument/2006/relationships/image" Target="../media/image4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4.png"/><Relationship Id="rId3" Type="http://schemas.openxmlformats.org/officeDocument/2006/relationships/image" Target="../media/image46.png"/></Relationships>
</file>

<file path=ppt/slides/_rels/slide66.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5.png"/><Relationship Id="rId1" Type="http://schemas.openxmlformats.org/officeDocument/2006/relationships/slideLayout" Target="../slideLayouts/slideLayout4.xml"/><Relationship Id="rId2" Type="http://schemas.openxmlformats.org/officeDocument/2006/relationships/image" Target="../media/image4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7.png"/></Relationships>
</file>

<file path=ppt/slides/_rels/slide68.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1" Type="http://schemas.openxmlformats.org/officeDocument/2006/relationships/slideLayout" Target="../slideLayouts/slideLayout4.xml"/><Relationship Id="rId2" Type="http://schemas.openxmlformats.org/officeDocument/2006/relationships/image" Target="../media/image48.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3.png"/><Relationship Id="rId3" Type="http://schemas.openxmlformats.org/officeDocument/2006/relationships/image" Target="../media/image54.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www.csc.ncsu.edu/faculty/healey/PP/index.html" TargetMode="Externa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5.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connecting-the-dots.caleydo.org/" TargetMode="Externa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5.png"/></Relationships>
</file>

<file path=ppt/slides/_rels/slide84.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1" Type="http://schemas.openxmlformats.org/officeDocument/2006/relationships/slideLayout" Target="../slideLayouts/slideLayout4.xml"/><Relationship Id="rId2" Type="http://schemas.openxmlformats.org/officeDocument/2006/relationships/image" Target="../media/image54.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9.png"/><Relationship Id="rId3" Type="http://schemas.openxmlformats.org/officeDocument/2006/relationships/image" Target="../media/image60.png"/></Relationships>
</file>

<file path=ppt/slides/_rels/slide86.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png"/><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4.png"/><Relationship Id="rId3" Type="http://schemas.openxmlformats.org/officeDocument/2006/relationships/image" Target="../media/image65.gif"/></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6.gif"/></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55.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67.png"/></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image" Target="../media/image68.png"/><Relationship Id="rId1" Type="http://schemas.microsoft.com/office/2007/relationships/media" Target="../media/media1.avi"/><Relationship Id="rId2" Type="http://schemas.openxmlformats.org/officeDocument/2006/relationships/video" Target="../media/media1.avi"/></Relationships>
</file>

<file path=ppt/slides/_rels/slide95.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96.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71.png"/><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3528" y="1058584"/>
            <a:ext cx="8640960" cy="1470025"/>
          </a:xfrm>
        </p:spPr>
        <p:txBody>
          <a:bodyPr>
            <a:normAutofit/>
          </a:bodyPr>
          <a:lstStyle/>
          <a:p>
            <a:r>
              <a:rPr lang="en-US" dirty="0" smtClean="0"/>
              <a:t>Connecting The Dots</a:t>
            </a:r>
            <a:br>
              <a:rPr lang="en-US" dirty="0" smtClean="0"/>
            </a:br>
            <a:r>
              <a:rPr lang="en-US" sz="3600" dirty="0" smtClean="0"/>
              <a:t>Showing Relationships in Data and Beyond</a:t>
            </a:r>
            <a:endParaRPr lang="en-US" sz="3600" dirty="0"/>
          </a:p>
        </p:txBody>
      </p:sp>
      <p:sp>
        <p:nvSpPr>
          <p:cNvPr id="4" name="Text Placeholder 12"/>
          <p:cNvSpPr txBox="1">
            <a:spLocks/>
          </p:cNvSpPr>
          <p:nvPr/>
        </p:nvSpPr>
        <p:spPr>
          <a:xfrm>
            <a:off x="323528" y="2924944"/>
            <a:ext cx="8064822" cy="648072"/>
          </a:xfrm>
          <a:prstGeom prst="rect">
            <a:avLst/>
          </a:prstGeom>
        </p:spPr>
        <p:txBody>
          <a:bodyPr/>
          <a:lstStyle>
            <a:lvl1pPr marL="0" marR="0" indent="0" algn="l" defTabSz="914400" rtl="0" eaLnBrk="1" fontAlgn="auto" latinLnBrk="0" hangingPunct="1">
              <a:lnSpc>
                <a:spcPct val="100000"/>
              </a:lnSpc>
              <a:spcBef>
                <a:spcPct val="20000"/>
              </a:spcBef>
              <a:spcAft>
                <a:spcPts val="0"/>
              </a:spcAft>
              <a:buClr>
                <a:srgbClr val="00ACDC"/>
              </a:buClr>
              <a:buSzTx/>
              <a:buFont typeface="Arial" pitchFamily="34" charset="0"/>
              <a:buNone/>
              <a:tabLst/>
              <a:defRPr sz="3200" kern="1200">
                <a:solidFill>
                  <a:schemeClr val="tx1"/>
                </a:solidFill>
                <a:latin typeface="+mn-lt"/>
                <a:ea typeface="+mn-ea"/>
                <a:cs typeface="+mn-cs"/>
              </a:defRPr>
            </a:lvl1pPr>
            <a:lvl2pPr marL="182563" indent="0" algn="l" defTabSz="360000" rtl="0" eaLnBrk="1" latinLnBrk="0" hangingPunct="1">
              <a:spcBef>
                <a:spcPct val="20000"/>
              </a:spcBef>
              <a:buClr>
                <a:srgbClr val="00ACDC"/>
              </a:buClr>
              <a:buFont typeface="Arial" pitchFamily="34" charset="0"/>
              <a:buNone/>
              <a:defRPr sz="2800" kern="1200">
                <a:solidFill>
                  <a:schemeClr val="tx1"/>
                </a:solidFill>
                <a:latin typeface="+mn-lt"/>
                <a:ea typeface="+mn-ea"/>
                <a:cs typeface="+mn-cs"/>
              </a:defRPr>
            </a:lvl2pPr>
            <a:lvl3pPr marL="358775" indent="0" algn="l" defTabSz="914400" rtl="0" eaLnBrk="1" latinLnBrk="0" hangingPunct="1">
              <a:spcBef>
                <a:spcPct val="20000"/>
              </a:spcBef>
              <a:buClr>
                <a:srgbClr val="00ACDC"/>
              </a:buClr>
              <a:buFont typeface="Arial" pitchFamily="34" charset="0"/>
              <a:buNone/>
              <a:defRPr sz="2400" kern="1200">
                <a:solidFill>
                  <a:schemeClr val="tx1"/>
                </a:solidFill>
                <a:latin typeface="+mn-lt"/>
                <a:ea typeface="+mn-ea"/>
                <a:cs typeface="+mn-cs"/>
              </a:defRPr>
            </a:lvl3pPr>
            <a:lvl4pPr marL="715963" indent="0" algn="l" defTabSz="914400" rtl="0" eaLnBrk="1" latinLnBrk="0" hangingPunct="1">
              <a:spcBef>
                <a:spcPct val="20000"/>
              </a:spcBef>
              <a:buClr>
                <a:srgbClr val="00ACDC"/>
              </a:buClr>
              <a:buFont typeface="Arial" pitchFamily="34" charset="0"/>
              <a:buNone/>
              <a:defRPr sz="2000" kern="1200">
                <a:solidFill>
                  <a:schemeClr val="tx1"/>
                </a:solidFill>
                <a:latin typeface="+mn-lt"/>
                <a:ea typeface="+mn-ea"/>
                <a:cs typeface="+mn-cs"/>
              </a:defRPr>
            </a:lvl4pPr>
            <a:lvl5pPr marL="898525" indent="0" algn="l" defTabSz="914400" rtl="0" eaLnBrk="1" latinLnBrk="0" hangingPunct="1">
              <a:spcBef>
                <a:spcPct val="20000"/>
              </a:spcBef>
              <a:buClr>
                <a:srgbClr val="00ACDC"/>
              </a:buClr>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smtClean="0"/>
              <a:t>Marc Streit</a:t>
            </a:r>
            <a:r>
              <a:rPr lang="en-US" sz="2800" baseline="30000" dirty="0" smtClean="0"/>
              <a:t>1</a:t>
            </a:r>
            <a:r>
              <a:rPr lang="en-US" sz="2800" dirty="0" smtClean="0"/>
              <a:t>, Hans-</a:t>
            </a:r>
            <a:r>
              <a:rPr lang="en-US" sz="2800" dirty="0" err="1" smtClean="0"/>
              <a:t>Jörg</a:t>
            </a:r>
            <a:r>
              <a:rPr lang="en-US" sz="2800" dirty="0" smtClean="0"/>
              <a:t> Schulz</a:t>
            </a:r>
            <a:r>
              <a:rPr lang="en-US" sz="2800" baseline="30000" dirty="0" smtClean="0"/>
              <a:t>2</a:t>
            </a:r>
            <a:r>
              <a:rPr lang="en-US" sz="2800" dirty="0" smtClean="0"/>
              <a:t>, Alexander Lex</a:t>
            </a:r>
            <a:r>
              <a:rPr lang="en-US" sz="2800" baseline="30000" dirty="0" smtClean="0"/>
              <a:t>3</a:t>
            </a:r>
            <a:endParaRPr lang="en-US" dirty="0" smtClean="0"/>
          </a:p>
          <a:p>
            <a:endParaRPr lang="en-US" dirty="0"/>
          </a:p>
        </p:txBody>
      </p:sp>
      <p:sp>
        <p:nvSpPr>
          <p:cNvPr id="5" name="TextBox 4"/>
          <p:cNvSpPr txBox="1"/>
          <p:nvPr/>
        </p:nvSpPr>
        <p:spPr>
          <a:xfrm>
            <a:off x="4695245" y="5657671"/>
            <a:ext cx="4413259" cy="1200329"/>
          </a:xfrm>
          <a:prstGeom prst="rect">
            <a:avLst/>
          </a:prstGeom>
          <a:noFill/>
        </p:spPr>
        <p:txBody>
          <a:bodyPr wrap="none" rtlCol="0">
            <a:spAutoFit/>
          </a:bodyPr>
          <a:lstStyle/>
          <a:p>
            <a:pPr marL="457200" indent="-457200">
              <a:buFont typeface="+mj-lt"/>
              <a:buAutoNum type="arabicPeriod"/>
              <a:tabLst>
                <a:tab pos="182563" algn="l"/>
              </a:tabLst>
            </a:pPr>
            <a:r>
              <a:rPr lang="en-US" baseline="0" smtClean="0"/>
              <a:t>Johannes </a:t>
            </a:r>
            <a:r>
              <a:rPr lang="en-US" baseline="0"/>
              <a:t>Kepler University </a:t>
            </a:r>
            <a:r>
              <a:rPr lang="en-US" baseline="0" smtClean="0"/>
              <a:t>Linz, </a:t>
            </a:r>
            <a:r>
              <a:rPr lang="en-US" baseline="0"/>
              <a:t>Austria </a:t>
            </a:r>
          </a:p>
          <a:p>
            <a:pPr marL="457200" indent="-457200">
              <a:buFont typeface="+mj-lt"/>
              <a:buAutoNum type="arabicPeriod"/>
              <a:tabLst>
                <a:tab pos="182563" algn="l"/>
              </a:tabLst>
            </a:pPr>
            <a:r>
              <a:rPr lang="en-US" baseline="0" smtClean="0"/>
              <a:t>University </a:t>
            </a:r>
            <a:r>
              <a:rPr lang="en-US" baseline="0"/>
              <a:t>of </a:t>
            </a:r>
            <a:r>
              <a:rPr lang="en-US" baseline="0" smtClean="0"/>
              <a:t>Rostock, </a:t>
            </a:r>
            <a:r>
              <a:rPr lang="en-US" baseline="0"/>
              <a:t>Germany </a:t>
            </a:r>
            <a:endParaRPr lang="en-US" baseline="0" smtClean="0"/>
          </a:p>
          <a:p>
            <a:pPr marL="457200" indent="-457200">
              <a:buFont typeface="+mj-lt"/>
              <a:buAutoNum type="arabicPeriod"/>
              <a:tabLst>
                <a:tab pos="182563" algn="l"/>
              </a:tabLst>
            </a:pPr>
            <a:r>
              <a:rPr lang="en-US" baseline="0" smtClean="0"/>
              <a:t>Harvard School of Engineering and </a:t>
            </a:r>
            <a:br>
              <a:rPr lang="en-US" baseline="0" smtClean="0"/>
            </a:br>
            <a:r>
              <a:rPr lang="en-US" baseline="0" smtClean="0"/>
              <a:t>Applied Sciences, Cambridge, </a:t>
            </a:r>
            <a:r>
              <a:rPr lang="en-US" baseline="0"/>
              <a:t>MA, </a:t>
            </a:r>
            <a:r>
              <a:rPr lang="en-US" baseline="0" smtClean="0"/>
              <a:t>USA</a:t>
            </a:r>
            <a:endParaRPr lang="en-US" baseline="0"/>
          </a:p>
        </p:txBody>
      </p:sp>
      <p:sp>
        <p:nvSpPr>
          <p:cNvPr id="6" name="Text Placeholder 12"/>
          <p:cNvSpPr txBox="1">
            <a:spLocks/>
          </p:cNvSpPr>
          <p:nvPr/>
        </p:nvSpPr>
        <p:spPr>
          <a:xfrm>
            <a:off x="323528" y="3573016"/>
            <a:ext cx="8064822" cy="648072"/>
          </a:xfrm>
          <a:prstGeom prst="rect">
            <a:avLst/>
          </a:prstGeom>
        </p:spPr>
        <p:txBody>
          <a:bodyPr/>
          <a:lstStyle>
            <a:lvl1pPr marL="0" marR="0" indent="0" algn="l" defTabSz="914400" rtl="0" eaLnBrk="1" fontAlgn="auto" latinLnBrk="0" hangingPunct="1">
              <a:lnSpc>
                <a:spcPct val="100000"/>
              </a:lnSpc>
              <a:spcBef>
                <a:spcPct val="20000"/>
              </a:spcBef>
              <a:spcAft>
                <a:spcPts val="0"/>
              </a:spcAft>
              <a:buClr>
                <a:srgbClr val="00ACDC"/>
              </a:buClr>
              <a:buSzTx/>
              <a:buFont typeface="Arial" pitchFamily="34" charset="0"/>
              <a:buNone/>
              <a:tabLst/>
              <a:defRPr sz="3200" kern="1200">
                <a:solidFill>
                  <a:schemeClr val="tx1"/>
                </a:solidFill>
                <a:latin typeface="+mn-lt"/>
                <a:ea typeface="+mn-ea"/>
                <a:cs typeface="+mn-cs"/>
              </a:defRPr>
            </a:lvl1pPr>
            <a:lvl2pPr marL="182563" indent="0" algn="l" defTabSz="360000" rtl="0" eaLnBrk="1" latinLnBrk="0" hangingPunct="1">
              <a:spcBef>
                <a:spcPct val="20000"/>
              </a:spcBef>
              <a:buClr>
                <a:srgbClr val="00ACDC"/>
              </a:buClr>
              <a:buFont typeface="Arial" pitchFamily="34" charset="0"/>
              <a:buNone/>
              <a:defRPr sz="2800" kern="1200">
                <a:solidFill>
                  <a:schemeClr val="tx1"/>
                </a:solidFill>
                <a:latin typeface="+mn-lt"/>
                <a:ea typeface="+mn-ea"/>
                <a:cs typeface="+mn-cs"/>
              </a:defRPr>
            </a:lvl2pPr>
            <a:lvl3pPr marL="358775" indent="0" algn="l" defTabSz="914400" rtl="0" eaLnBrk="1" latinLnBrk="0" hangingPunct="1">
              <a:spcBef>
                <a:spcPct val="20000"/>
              </a:spcBef>
              <a:buClr>
                <a:srgbClr val="00ACDC"/>
              </a:buClr>
              <a:buFont typeface="Arial" pitchFamily="34" charset="0"/>
              <a:buNone/>
              <a:defRPr sz="2400" kern="1200">
                <a:solidFill>
                  <a:schemeClr val="tx1"/>
                </a:solidFill>
                <a:latin typeface="+mn-lt"/>
                <a:ea typeface="+mn-ea"/>
                <a:cs typeface="+mn-cs"/>
              </a:defRPr>
            </a:lvl3pPr>
            <a:lvl4pPr marL="715963" indent="0" algn="l" defTabSz="914400" rtl="0" eaLnBrk="1" latinLnBrk="0" hangingPunct="1">
              <a:spcBef>
                <a:spcPct val="20000"/>
              </a:spcBef>
              <a:buClr>
                <a:srgbClr val="00ACDC"/>
              </a:buClr>
              <a:buFont typeface="Arial" pitchFamily="34" charset="0"/>
              <a:buNone/>
              <a:defRPr sz="2000" kern="1200">
                <a:solidFill>
                  <a:schemeClr val="tx1"/>
                </a:solidFill>
                <a:latin typeface="+mn-lt"/>
                <a:ea typeface="+mn-ea"/>
                <a:cs typeface="+mn-cs"/>
              </a:defRPr>
            </a:lvl4pPr>
            <a:lvl5pPr marL="898525" indent="0" algn="l" defTabSz="914400" rtl="0" eaLnBrk="1" latinLnBrk="0" hangingPunct="1">
              <a:spcBef>
                <a:spcPct val="20000"/>
              </a:spcBef>
              <a:buClr>
                <a:srgbClr val="00ACDC"/>
              </a:buClr>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smtClean="0">
                <a:solidFill>
                  <a:schemeClr val="accent1"/>
                </a:solidFill>
              </a:rPr>
              <a:t>VisWeek Tutorial 2012</a:t>
            </a:r>
            <a:endParaRPr lang="en-US" smtClean="0">
              <a:solidFill>
                <a:schemeClr val="accent1"/>
              </a:solidFill>
            </a:endParaRPr>
          </a:p>
          <a:p>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084" y="4707724"/>
            <a:ext cx="1737628" cy="868816"/>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r="30858"/>
          <a:stretch/>
        </p:blipFill>
        <p:spPr>
          <a:xfrm>
            <a:off x="2483768" y="4664436"/>
            <a:ext cx="2874712" cy="852796"/>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8144" y="4645530"/>
            <a:ext cx="3020287" cy="931010"/>
          </a:xfrm>
          <a:prstGeom prst="rect">
            <a:avLst/>
          </a:prstGeom>
        </p:spPr>
      </p:pic>
    </p:spTree>
    <p:extLst>
      <p:ext uri="{BB962C8B-B14F-4D97-AF65-F5344CB8AC3E}">
        <p14:creationId xmlns:p14="http://schemas.microsoft.com/office/powerpoint/2010/main" val="15685188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7"/>
          <p:cNvPicPr>
            <a:picLocks noChangeAspect="1" noChangeArrowheads="1"/>
          </p:cNvPicPr>
          <p:nvPr/>
        </p:nvPicPr>
        <p:blipFill>
          <a:blip r:embed="rId3" cstate="print"/>
          <a:srcRect/>
          <a:stretch>
            <a:fillRect/>
          </a:stretch>
        </p:blipFill>
        <p:spPr bwMode="auto">
          <a:xfrm>
            <a:off x="4974134" y="1306972"/>
            <a:ext cx="3918349" cy="3394858"/>
          </a:xfrm>
          <a:prstGeom prst="rect">
            <a:avLst/>
          </a:prstGeom>
          <a:ln>
            <a:noFill/>
          </a:ln>
          <a:effectLst>
            <a:outerShdw blurRad="190500" algn="tl" rotWithShape="0">
              <a:srgbClr val="000000">
                <a:alpha val="70000"/>
              </a:srgbClr>
            </a:outerShdw>
          </a:effectLst>
        </p:spPr>
      </p:pic>
      <p:pic>
        <p:nvPicPr>
          <p:cNvPr id="2" name="Picture 2"/>
          <p:cNvPicPr>
            <a:picLocks noChangeAspect="1" noChangeArrowheads="1"/>
          </p:cNvPicPr>
          <p:nvPr/>
        </p:nvPicPr>
        <p:blipFill>
          <a:blip r:embed="rId4" cstate="print"/>
          <a:srcRect/>
          <a:stretch>
            <a:fillRect/>
          </a:stretch>
        </p:blipFill>
        <p:spPr bwMode="auto">
          <a:xfrm>
            <a:off x="323528" y="2521497"/>
            <a:ext cx="2880320" cy="2592288"/>
          </a:xfrm>
          <a:prstGeom prst="rect">
            <a:avLst/>
          </a:prstGeom>
          <a:ln>
            <a:noFill/>
          </a:ln>
          <a:effectLst>
            <a:outerShdw blurRad="190500" algn="tl" rotWithShape="0">
              <a:srgbClr val="000000">
                <a:alpha val="70000"/>
              </a:srgbClr>
            </a:outerShdw>
          </a:effectLst>
        </p:spPr>
      </p:pic>
      <p:pic>
        <p:nvPicPr>
          <p:cNvPr id="1030" name="Picture 6"/>
          <p:cNvPicPr>
            <a:picLocks noChangeAspect="1" noChangeArrowheads="1"/>
          </p:cNvPicPr>
          <p:nvPr/>
        </p:nvPicPr>
        <p:blipFill>
          <a:blip r:embed="rId5" cstate="print"/>
          <a:srcRect/>
          <a:stretch>
            <a:fillRect/>
          </a:stretch>
        </p:blipFill>
        <p:spPr bwMode="auto">
          <a:xfrm>
            <a:off x="1945435" y="235915"/>
            <a:ext cx="4524375" cy="4069080"/>
          </a:xfrm>
          <a:prstGeom prst="rect">
            <a:avLst/>
          </a:prstGeom>
          <a:ln>
            <a:noFill/>
          </a:ln>
          <a:effectLst>
            <a:outerShdw blurRad="190500" algn="tl" rotWithShape="0">
              <a:srgbClr val="000000">
                <a:alpha val="70000"/>
              </a:srgbClr>
            </a:outerShdw>
          </a:effectLst>
        </p:spPr>
      </p:pic>
      <p:sp>
        <p:nvSpPr>
          <p:cNvPr id="5" name="Slide Number Placeholder 4"/>
          <p:cNvSpPr>
            <a:spLocks noGrp="1"/>
          </p:cNvSpPr>
          <p:nvPr>
            <p:ph type="sldNum" sz="quarter" idx="12"/>
          </p:nvPr>
        </p:nvSpPr>
        <p:spPr>
          <a:xfrm>
            <a:off x="6553200" y="6592267"/>
            <a:ext cx="2133600" cy="365125"/>
          </a:xfrm>
        </p:spPr>
        <p:txBody>
          <a:bodyPr/>
          <a:lstStyle/>
          <a:p>
            <a:fld id="{30742C3F-4840-460C-ADF2-7005A7FA8881}" type="slidenum">
              <a:rPr lang="en-US" smtClean="0"/>
              <a:pPr/>
              <a:t>10</a:t>
            </a:fld>
            <a:endParaRPr lang="en-US" dirty="0"/>
          </a:p>
        </p:txBody>
      </p:sp>
      <p:grpSp>
        <p:nvGrpSpPr>
          <p:cNvPr id="18" name="Gruppieren 17"/>
          <p:cNvGrpSpPr/>
          <p:nvPr/>
        </p:nvGrpSpPr>
        <p:grpSpPr>
          <a:xfrm>
            <a:off x="251520" y="84912"/>
            <a:ext cx="3384376" cy="5070130"/>
            <a:chOff x="251520" y="193205"/>
            <a:chExt cx="3384376" cy="4225108"/>
          </a:xfrm>
        </p:grpSpPr>
        <p:pic>
          <p:nvPicPr>
            <p:cNvPr id="1026" name="Picture 2"/>
            <p:cNvPicPr>
              <a:picLocks noChangeAspect="1" noChangeArrowheads="1"/>
            </p:cNvPicPr>
            <p:nvPr/>
          </p:nvPicPr>
          <p:blipFill>
            <a:blip r:embed="rId6" cstate="print"/>
            <a:srcRect/>
            <a:stretch>
              <a:fillRect/>
            </a:stretch>
          </p:blipFill>
          <p:spPr bwMode="auto">
            <a:xfrm>
              <a:off x="251520" y="193205"/>
              <a:ext cx="3384376" cy="4225108"/>
            </a:xfrm>
            <a:prstGeom prst="rect">
              <a:avLst/>
            </a:prstGeom>
            <a:ln>
              <a:noFill/>
            </a:ln>
            <a:effectLst>
              <a:outerShdw blurRad="190500" algn="tl" rotWithShape="0">
                <a:srgbClr val="000000">
                  <a:alpha val="70000"/>
                </a:srgbClr>
              </a:outerShdw>
            </a:effectLst>
          </p:spPr>
        </p:pic>
        <p:sp>
          <p:nvSpPr>
            <p:cNvPr id="16" name="Rechteck 15"/>
            <p:cNvSpPr/>
            <p:nvPr/>
          </p:nvSpPr>
          <p:spPr>
            <a:xfrm>
              <a:off x="2627784" y="4225652"/>
              <a:ext cx="1008112" cy="144016"/>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de-AT" sz="1000" dirty="0" err="1" smtClean="0"/>
                <a:t>Mozilla</a:t>
              </a:r>
              <a:r>
                <a:rPr lang="de-AT" sz="1000" dirty="0" smtClean="0"/>
                <a:t> </a:t>
              </a:r>
              <a:r>
                <a:rPr lang="de-AT" sz="1000" dirty="0" err="1" smtClean="0"/>
                <a:t>Firefox</a:t>
              </a:r>
              <a:endParaRPr lang="de-AT" sz="1000" dirty="0"/>
            </a:p>
          </p:txBody>
        </p:sp>
      </p:grpSp>
      <p:grpSp>
        <p:nvGrpSpPr>
          <p:cNvPr id="17" name="Gruppieren 16"/>
          <p:cNvGrpSpPr/>
          <p:nvPr/>
        </p:nvGrpSpPr>
        <p:grpSpPr>
          <a:xfrm>
            <a:off x="4207622" y="636499"/>
            <a:ext cx="4078213" cy="3267912"/>
            <a:chOff x="4067944" y="0"/>
            <a:chExt cx="4078213" cy="2723260"/>
          </a:xfrm>
        </p:grpSpPr>
        <p:pic>
          <p:nvPicPr>
            <p:cNvPr id="1027" name="Picture 3"/>
            <p:cNvPicPr>
              <a:picLocks noChangeAspect="1" noChangeArrowheads="1"/>
            </p:cNvPicPr>
            <p:nvPr/>
          </p:nvPicPr>
          <p:blipFill>
            <a:blip r:embed="rId7" cstate="print"/>
            <a:srcRect/>
            <a:stretch>
              <a:fillRect/>
            </a:stretch>
          </p:blipFill>
          <p:spPr bwMode="auto">
            <a:xfrm>
              <a:off x="4067944" y="0"/>
              <a:ext cx="4073543" cy="2723260"/>
            </a:xfrm>
            <a:prstGeom prst="rect">
              <a:avLst/>
            </a:prstGeom>
            <a:ln>
              <a:noFill/>
            </a:ln>
            <a:effectLst>
              <a:outerShdw blurRad="190500" algn="tl" rotWithShape="0">
                <a:srgbClr val="000000">
                  <a:alpha val="70000"/>
                </a:srgbClr>
              </a:outerShdw>
            </a:effectLst>
          </p:spPr>
        </p:pic>
        <p:sp>
          <p:nvSpPr>
            <p:cNvPr id="15" name="Rechteck 14"/>
            <p:cNvSpPr/>
            <p:nvPr/>
          </p:nvSpPr>
          <p:spPr>
            <a:xfrm>
              <a:off x="7234436" y="2543175"/>
              <a:ext cx="911721" cy="144016"/>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de-AT" sz="1100" dirty="0" smtClean="0"/>
                <a:t>Java </a:t>
              </a:r>
              <a:r>
                <a:rPr lang="de-AT" sz="1100" dirty="0" err="1" smtClean="0"/>
                <a:t>Eclipse</a:t>
              </a:r>
              <a:endParaRPr lang="de-AT" sz="1100" dirty="0"/>
            </a:p>
          </p:txBody>
        </p:sp>
      </p:grpSp>
      <p:pic>
        <p:nvPicPr>
          <p:cNvPr id="1028" name="Picture 4"/>
          <p:cNvPicPr>
            <a:picLocks noChangeAspect="1" noChangeArrowheads="1"/>
          </p:cNvPicPr>
          <p:nvPr/>
        </p:nvPicPr>
        <p:blipFill>
          <a:blip r:embed="rId8" cstate="print"/>
          <a:srcRect/>
          <a:stretch>
            <a:fillRect/>
          </a:stretch>
        </p:blipFill>
        <p:spPr bwMode="auto">
          <a:xfrm>
            <a:off x="6012160" y="3319277"/>
            <a:ext cx="2562400" cy="3369974"/>
          </a:xfrm>
          <a:prstGeom prst="rect">
            <a:avLst/>
          </a:prstGeom>
          <a:ln>
            <a:noFill/>
          </a:ln>
          <a:effectLst>
            <a:outerShdw blurRad="190500" algn="tl" rotWithShape="0">
              <a:srgbClr val="000000">
                <a:alpha val="70000"/>
              </a:srgbClr>
            </a:outerShdw>
          </a:effectLst>
        </p:spPr>
      </p:pic>
      <p:grpSp>
        <p:nvGrpSpPr>
          <p:cNvPr id="20" name="Gruppieren 19"/>
          <p:cNvGrpSpPr/>
          <p:nvPr/>
        </p:nvGrpSpPr>
        <p:grpSpPr>
          <a:xfrm>
            <a:off x="797670" y="1268662"/>
            <a:ext cx="4176464" cy="3408827"/>
            <a:chOff x="611560" y="625252"/>
            <a:chExt cx="4176464" cy="2840689"/>
          </a:xfrm>
        </p:grpSpPr>
        <p:pic>
          <p:nvPicPr>
            <p:cNvPr id="3" name="Picture 3"/>
            <p:cNvPicPr>
              <a:picLocks noChangeAspect="1" noChangeArrowheads="1"/>
            </p:cNvPicPr>
            <p:nvPr/>
          </p:nvPicPr>
          <p:blipFill>
            <a:blip r:embed="rId9" cstate="print"/>
            <a:srcRect/>
            <a:stretch>
              <a:fillRect/>
            </a:stretch>
          </p:blipFill>
          <p:spPr bwMode="auto">
            <a:xfrm>
              <a:off x="611560" y="625252"/>
              <a:ext cx="4176464" cy="2840689"/>
            </a:xfrm>
            <a:prstGeom prst="rect">
              <a:avLst/>
            </a:prstGeom>
            <a:ln>
              <a:noFill/>
            </a:ln>
            <a:effectLst>
              <a:outerShdw blurRad="190500" algn="tl" rotWithShape="0">
                <a:srgbClr val="000000">
                  <a:alpha val="70000"/>
                </a:srgbClr>
              </a:outerShdw>
            </a:effectLst>
          </p:spPr>
        </p:pic>
        <p:sp>
          <p:nvSpPr>
            <p:cNvPr id="19" name="Rechteck 18"/>
            <p:cNvSpPr/>
            <p:nvPr/>
          </p:nvSpPr>
          <p:spPr>
            <a:xfrm>
              <a:off x="3851920" y="3289548"/>
              <a:ext cx="864096" cy="144016"/>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de-AT" sz="1000" dirty="0" smtClean="0"/>
                <a:t>Google </a:t>
              </a:r>
              <a:r>
                <a:rPr lang="de-AT" sz="1000" dirty="0" err="1" smtClean="0"/>
                <a:t>Maps</a:t>
              </a:r>
              <a:endParaRPr lang="de-AT" sz="1000" dirty="0"/>
            </a:p>
          </p:txBody>
        </p:sp>
      </p:grpSp>
      <p:grpSp>
        <p:nvGrpSpPr>
          <p:cNvPr id="22" name="Gruppieren 21"/>
          <p:cNvGrpSpPr/>
          <p:nvPr/>
        </p:nvGrpSpPr>
        <p:grpSpPr>
          <a:xfrm>
            <a:off x="2915816" y="1591085"/>
            <a:ext cx="3384376" cy="4974163"/>
            <a:chOff x="4427984" y="769268"/>
            <a:chExt cx="3384376" cy="4145136"/>
          </a:xfrm>
        </p:grpSpPr>
        <p:pic>
          <p:nvPicPr>
            <p:cNvPr id="8" name="Picture 6"/>
            <p:cNvPicPr>
              <a:picLocks noChangeAspect="1" noChangeArrowheads="1"/>
            </p:cNvPicPr>
            <p:nvPr/>
          </p:nvPicPr>
          <p:blipFill>
            <a:blip r:embed="rId10" cstate="print"/>
            <a:srcRect/>
            <a:stretch>
              <a:fillRect/>
            </a:stretch>
          </p:blipFill>
          <p:spPr bwMode="auto">
            <a:xfrm>
              <a:off x="4427984" y="769268"/>
              <a:ext cx="3380336" cy="4145136"/>
            </a:xfrm>
            <a:prstGeom prst="rect">
              <a:avLst/>
            </a:prstGeom>
            <a:ln>
              <a:noFill/>
            </a:ln>
            <a:effectLst>
              <a:outerShdw blurRad="190500" algn="tl" rotWithShape="0">
                <a:srgbClr val="000000">
                  <a:alpha val="70000"/>
                </a:srgbClr>
              </a:outerShdw>
            </a:effectLst>
          </p:spPr>
        </p:pic>
        <p:sp>
          <p:nvSpPr>
            <p:cNvPr id="21" name="Rechteck 20"/>
            <p:cNvSpPr/>
            <p:nvPr/>
          </p:nvSpPr>
          <p:spPr>
            <a:xfrm>
              <a:off x="7164288" y="4729708"/>
              <a:ext cx="648072" cy="144016"/>
            </a:xfrm>
            <a:prstGeom prst="rect">
              <a:avLst/>
            </a:prstGeom>
            <a:ln>
              <a:noFill/>
            </a:ln>
          </p:spPr>
          <p:style>
            <a:lnRef idx="2">
              <a:schemeClr val="dk1"/>
            </a:lnRef>
            <a:fillRef idx="1">
              <a:schemeClr val="lt1"/>
            </a:fillRef>
            <a:effectRef idx="0">
              <a:schemeClr val="dk1"/>
            </a:effectRef>
            <a:fontRef idx="minor">
              <a:schemeClr val="dk1"/>
            </a:fontRef>
          </p:style>
          <p:txBody>
            <a:bodyPr wrap="none" lIns="0" tIns="0" rIns="0" bIns="0" rtlCol="0" anchor="ctr">
              <a:noAutofit/>
            </a:bodyPr>
            <a:lstStyle/>
            <a:p>
              <a:pPr algn="ctr"/>
              <a:r>
                <a:rPr lang="de-AT" sz="1000" dirty="0" smtClean="0"/>
                <a:t>[Collins ‚09]</a:t>
              </a:r>
              <a:endParaRPr lang="de-AT" sz="1000" dirty="0"/>
            </a:p>
          </p:txBody>
        </p:sp>
      </p:grpSp>
      <p:sp>
        <p:nvSpPr>
          <p:cNvPr id="23" name="Rectangle 5"/>
          <p:cNvSpPr/>
          <p:nvPr/>
        </p:nvSpPr>
        <p:spPr>
          <a:xfrm>
            <a:off x="-1915754" y="5157192"/>
            <a:ext cx="6775786" cy="1036915"/>
          </a:xfrm>
          <a:prstGeom prst="rect">
            <a:avLst/>
          </a:prstGeom>
          <a:solidFill>
            <a:schemeClr val="bg1">
              <a:lumMod val="95000"/>
              <a:alpha val="74118"/>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de-AT" sz="2800" dirty="0" err="1" smtClean="0">
                <a:solidFill>
                  <a:schemeClr val="tx1">
                    <a:lumMod val="65000"/>
                    <a:lumOff val="35000"/>
                  </a:schemeClr>
                </a:solidFill>
              </a:rPr>
              <a:t>Make</a:t>
            </a:r>
            <a:r>
              <a:rPr lang="de-AT" sz="2800" dirty="0" smtClean="0">
                <a:solidFill>
                  <a:schemeClr val="tx1">
                    <a:lumMod val="65000"/>
                    <a:lumOff val="35000"/>
                  </a:schemeClr>
                </a:solidFill>
              </a:rPr>
              <a:t> </a:t>
            </a:r>
            <a:r>
              <a:rPr lang="de-AT" sz="2800" dirty="0" err="1" smtClean="0">
                <a:solidFill>
                  <a:schemeClr val="tx1">
                    <a:lumMod val="65000"/>
                    <a:lumOff val="35000"/>
                  </a:schemeClr>
                </a:solidFill>
              </a:rPr>
              <a:t>things</a:t>
            </a:r>
            <a:r>
              <a:rPr lang="de-AT" sz="2800" dirty="0" smtClean="0">
                <a:solidFill>
                  <a:schemeClr val="tx1">
                    <a:lumMod val="65000"/>
                    <a:lumOff val="35000"/>
                  </a:schemeClr>
                </a:solidFill>
              </a:rPr>
              <a:t> stand out</a:t>
            </a:r>
            <a:endParaRPr lang="en-US" sz="2800" dirty="0">
              <a:solidFill>
                <a:schemeClr val="tx1">
                  <a:lumMod val="65000"/>
                  <a:lumOff val="35000"/>
                </a:schemeClr>
              </a:solidFill>
            </a:endParaRPr>
          </a:p>
        </p:txBody>
      </p:sp>
    </p:spTree>
    <p:extLst>
      <p:ext uri="{BB962C8B-B14F-4D97-AF65-F5344CB8AC3E}">
        <p14:creationId xmlns:p14="http://schemas.microsoft.com/office/powerpoint/2010/main" val="2774797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fade">
                                      <p:cBhvr>
                                        <p:cTn id="17" dur="500"/>
                                        <p:tgtEl>
                                          <p:spTgt spid="10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28"/>
                                        </p:tgtEl>
                                        <p:attrNameLst>
                                          <p:attrName>style.visibility</p:attrName>
                                        </p:attrNameLst>
                                      </p:cBhvr>
                                      <p:to>
                                        <p:strVal val="visible"/>
                                      </p:to>
                                    </p:set>
                                    <p:animEffect transition="in" filter="fade">
                                      <p:cBhvr>
                                        <p:cTn id="32" dur="500"/>
                                        <p:tgtEl>
                                          <p:spTgt spid="10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Color – Perception Issues (1/2)</a:t>
            </a:r>
            <a:endParaRPr lang="en-US" dirty="0"/>
          </a:p>
        </p:txBody>
      </p:sp>
      <p:sp>
        <p:nvSpPr>
          <p:cNvPr id="3" name="Content Placeholder 2"/>
          <p:cNvSpPr>
            <a:spLocks noGrp="1"/>
          </p:cNvSpPr>
          <p:nvPr>
            <p:ph idx="1"/>
          </p:nvPr>
        </p:nvSpPr>
        <p:spPr/>
        <p:txBody>
          <a:bodyPr/>
          <a:lstStyle/>
          <a:p>
            <a:r>
              <a:rPr lang="en-US" dirty="0" smtClean="0"/>
              <a:t>Preattentive properties: Very good for 1-2 simultaneous,  </a:t>
            </a:r>
            <a:r>
              <a:rPr lang="en-US" dirty="0" smtClean="0">
                <a:solidFill>
                  <a:srgbClr val="FF0000"/>
                </a:solidFill>
              </a:rPr>
              <a:t>serial search for more</a:t>
            </a:r>
          </a:p>
          <a:p>
            <a:endParaRPr lang="en-US" dirty="0" smtClean="0"/>
          </a:p>
          <a:p>
            <a:endParaRPr lang="en-US" dirty="0" smtClean="0"/>
          </a:p>
          <a:p>
            <a:endParaRPr lang="en-US" dirty="0" smtClean="0"/>
          </a:p>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VisWeek Tutorial: Connecting the Dots – M. Streit, H.-J. Schulz, A. Lex</a:t>
            </a:r>
            <a:endParaRPr lang="en-US" dirty="0"/>
          </a:p>
        </p:txBody>
      </p:sp>
      <p:sp>
        <p:nvSpPr>
          <p:cNvPr id="5" name="Slide Number Placeholder 4"/>
          <p:cNvSpPr>
            <a:spLocks noGrp="1"/>
          </p:cNvSpPr>
          <p:nvPr>
            <p:ph type="sldNum" sz="quarter" idx="12"/>
          </p:nvPr>
        </p:nvSpPr>
        <p:spPr/>
        <p:txBody>
          <a:bodyPr/>
          <a:lstStyle/>
          <a:p>
            <a:fld id="{30742C3F-4840-460C-ADF2-7005A7FA8881}" type="slidenum">
              <a:rPr lang="en-US" smtClean="0"/>
              <a:t>100</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0032" y="2852936"/>
            <a:ext cx="2520280" cy="252028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3648" y="2852936"/>
            <a:ext cx="2520280" cy="2520280"/>
          </a:xfrm>
          <a:prstGeom prst="rect">
            <a:avLst/>
          </a:prstGeom>
        </p:spPr>
      </p:pic>
    </p:spTree>
    <p:extLst>
      <p:ext uri="{BB962C8B-B14F-4D97-AF65-F5344CB8AC3E}">
        <p14:creationId xmlns:p14="http://schemas.microsoft.com/office/powerpoint/2010/main" val="94702865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mtClean="0"/>
              <a:t>Color – Perception Issues (2/2)</a:t>
            </a:r>
            <a:endParaRPr lang="en-US" dirty="0"/>
          </a:p>
        </p:txBody>
      </p:sp>
      <p:sp>
        <p:nvSpPr>
          <p:cNvPr id="3" name="Content Placeholder 2"/>
          <p:cNvSpPr>
            <a:spLocks noGrp="1"/>
          </p:cNvSpPr>
          <p:nvPr>
            <p:ph idx="1"/>
          </p:nvPr>
        </p:nvSpPr>
        <p:spPr/>
        <p:txBody>
          <a:bodyPr/>
          <a:lstStyle/>
          <a:p>
            <a:r>
              <a:rPr lang="en-US" dirty="0" smtClean="0">
                <a:solidFill>
                  <a:srgbClr val="FF0000"/>
                </a:solidFill>
              </a:rPr>
              <a:t>Slower in a cluttered environment</a:t>
            </a:r>
          </a:p>
          <a:p>
            <a:r>
              <a:rPr lang="en-US" dirty="0" smtClean="0"/>
              <a:t>Size of colored </a:t>
            </a:r>
            <a:br>
              <a:rPr lang="en-US" dirty="0" smtClean="0"/>
            </a:br>
            <a:r>
              <a:rPr lang="en-US" dirty="0" smtClean="0"/>
              <a:t>object relevant.</a:t>
            </a:r>
          </a:p>
          <a:p>
            <a:endParaRPr lang="en-US" dirty="0"/>
          </a:p>
        </p:txBody>
      </p:sp>
      <p:sp>
        <p:nvSpPr>
          <p:cNvPr id="4" name="Footer Placeholder 3"/>
          <p:cNvSpPr>
            <a:spLocks noGrp="1"/>
          </p:cNvSpPr>
          <p:nvPr>
            <p:ph type="ftr" sz="quarter" idx="11"/>
          </p:nvPr>
        </p:nvSpPr>
        <p:spPr/>
        <p:txBody>
          <a:bodyPr/>
          <a:lstStyle/>
          <a:p>
            <a:r>
              <a:rPr lang="en-US" smtClean="0"/>
              <a:t>VisWeek Tutorial: Connecting the Dots – M. Streit, H.-J. Schulz, A. Lex</a:t>
            </a:r>
            <a:endParaRPr lang="en-US" dirty="0"/>
          </a:p>
        </p:txBody>
      </p:sp>
      <p:sp>
        <p:nvSpPr>
          <p:cNvPr id="5" name="Slide Number Placeholder 4"/>
          <p:cNvSpPr>
            <a:spLocks noGrp="1"/>
          </p:cNvSpPr>
          <p:nvPr>
            <p:ph type="sldNum" sz="quarter" idx="12"/>
          </p:nvPr>
        </p:nvSpPr>
        <p:spPr/>
        <p:txBody>
          <a:bodyPr/>
          <a:lstStyle/>
          <a:p>
            <a:fld id="{30742C3F-4840-460C-ADF2-7005A7FA8881}" type="slidenum">
              <a:rPr lang="en-US" smtClean="0"/>
              <a:t>101</a:t>
            </a:fld>
            <a:endParaRPr lang="en-US" dirty="0"/>
          </a:p>
        </p:txBody>
      </p:sp>
      <p:pic>
        <p:nvPicPr>
          <p:cNvPr id="6" name="Picture 2" descr="D:\linksrouting_paper\map_providence_blur.png"/>
          <p:cNvPicPr>
            <a:picLocks noChangeArrowheads="1"/>
          </p:cNvPicPr>
          <p:nvPr/>
        </p:nvPicPr>
        <p:blipFill>
          <a:blip r:embed="rId3" cstate="print"/>
          <a:stretch>
            <a:fillRect/>
          </a:stretch>
        </p:blipFill>
        <p:spPr bwMode="auto">
          <a:xfrm>
            <a:off x="3707904" y="2565275"/>
            <a:ext cx="5256584" cy="3736521"/>
          </a:xfrm>
          <a:prstGeom prst="rect">
            <a:avLst/>
          </a:prstGeom>
          <a:noFill/>
        </p:spPr>
      </p:pic>
    </p:spTree>
    <p:extLst>
      <p:ext uri="{BB962C8B-B14F-4D97-AF65-F5344CB8AC3E}">
        <p14:creationId xmlns:p14="http://schemas.microsoft.com/office/powerpoint/2010/main" val="170936389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Color Reccomendation</a:t>
            </a:r>
            <a:endParaRPr lang="en-US" dirty="0"/>
          </a:p>
        </p:txBody>
      </p:sp>
      <p:sp>
        <p:nvSpPr>
          <p:cNvPr id="3" name="Content Placeholder 2"/>
          <p:cNvSpPr>
            <a:spLocks noGrp="1"/>
          </p:cNvSpPr>
          <p:nvPr>
            <p:ph idx="1"/>
          </p:nvPr>
        </p:nvSpPr>
        <p:spPr/>
        <p:txBody>
          <a:bodyPr>
            <a:normAutofit lnSpcReduction="10000"/>
          </a:bodyPr>
          <a:lstStyle/>
          <a:p>
            <a:r>
              <a:rPr lang="en-US" dirty="0" smtClean="0"/>
              <a:t>Use color if</a:t>
            </a:r>
          </a:p>
          <a:p>
            <a:pPr lvl="1"/>
            <a:r>
              <a:rPr lang="en-US" dirty="0" smtClean="0"/>
              <a:t>position is already used</a:t>
            </a:r>
          </a:p>
          <a:p>
            <a:pPr lvl="1"/>
            <a:r>
              <a:rPr lang="en-US" dirty="0" smtClean="0"/>
              <a:t>you expect </a:t>
            </a:r>
            <a:r>
              <a:rPr lang="en-US" dirty="0" smtClean="0">
                <a:solidFill>
                  <a:schemeClr val="accent2"/>
                </a:solidFill>
              </a:rPr>
              <a:t>large numbers of elements</a:t>
            </a:r>
          </a:p>
          <a:p>
            <a:pPr lvl="1"/>
            <a:r>
              <a:rPr lang="en-US" dirty="0" smtClean="0"/>
              <a:t>you expect a </a:t>
            </a:r>
            <a:r>
              <a:rPr lang="en-US" dirty="0" smtClean="0">
                <a:solidFill>
                  <a:schemeClr val="accent2"/>
                </a:solidFill>
              </a:rPr>
              <a:t>limited number </a:t>
            </a:r>
            <a:r>
              <a:rPr lang="en-US" dirty="0" smtClean="0"/>
              <a:t>of simultaneous </a:t>
            </a:r>
            <a:r>
              <a:rPr lang="en-US" dirty="0" smtClean="0">
                <a:solidFill>
                  <a:schemeClr val="accent2"/>
                </a:solidFill>
              </a:rPr>
              <a:t>relationships</a:t>
            </a:r>
          </a:p>
          <a:p>
            <a:r>
              <a:rPr lang="en-US" dirty="0" smtClean="0"/>
              <a:t>Be careful if</a:t>
            </a:r>
          </a:p>
          <a:p>
            <a:pPr lvl="1"/>
            <a:r>
              <a:rPr lang="en-US" dirty="0" smtClean="0"/>
              <a:t>the </a:t>
            </a:r>
            <a:r>
              <a:rPr lang="en-US" dirty="0" smtClean="0">
                <a:solidFill>
                  <a:schemeClr val="accent3"/>
                </a:solidFill>
              </a:rPr>
              <a:t>BR is cluttered</a:t>
            </a:r>
          </a:p>
          <a:p>
            <a:pPr lvl="1"/>
            <a:r>
              <a:rPr lang="en-US" dirty="0" smtClean="0"/>
              <a:t>its important that </a:t>
            </a:r>
            <a:r>
              <a:rPr lang="en-US" dirty="0" smtClean="0">
                <a:solidFill>
                  <a:schemeClr val="accent3"/>
                </a:solidFill>
              </a:rPr>
              <a:t>no entity is overlooked</a:t>
            </a:r>
          </a:p>
        </p:txBody>
      </p:sp>
      <p:sp>
        <p:nvSpPr>
          <p:cNvPr id="4" name="Footer Placeholder 3"/>
          <p:cNvSpPr>
            <a:spLocks noGrp="1"/>
          </p:cNvSpPr>
          <p:nvPr>
            <p:ph type="ftr" sz="quarter" idx="11"/>
          </p:nvPr>
        </p:nvSpPr>
        <p:spPr/>
        <p:txBody>
          <a:bodyPr/>
          <a:lstStyle/>
          <a:p>
            <a:r>
              <a:rPr lang="en-US" smtClean="0"/>
              <a:t>VisWeek Tutorial: Connecting the Dots – M. Streit, H.-J. Schulz, A. Lex</a:t>
            </a:r>
            <a:endParaRPr lang="en-US" dirty="0"/>
          </a:p>
        </p:txBody>
      </p:sp>
      <p:sp>
        <p:nvSpPr>
          <p:cNvPr id="5" name="Slide Number Placeholder 4"/>
          <p:cNvSpPr>
            <a:spLocks noGrp="1"/>
          </p:cNvSpPr>
          <p:nvPr>
            <p:ph type="sldNum" sz="quarter" idx="12"/>
          </p:nvPr>
        </p:nvSpPr>
        <p:spPr/>
        <p:txBody>
          <a:bodyPr/>
          <a:lstStyle/>
          <a:p>
            <a:fld id="{30742C3F-4840-460C-ADF2-7005A7FA8881}" type="slidenum">
              <a:rPr lang="en-US" smtClean="0"/>
              <a:t>102</a:t>
            </a:fld>
            <a:endParaRPr lang="en-US" dirty="0"/>
          </a:p>
        </p:txBody>
      </p:sp>
    </p:spTree>
    <p:extLst>
      <p:ext uri="{BB962C8B-B14F-4D97-AF65-F5344CB8AC3E}">
        <p14:creationId xmlns:p14="http://schemas.microsoft.com/office/powerpoint/2010/main" val="24965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Value / Saturation / Transparency</a:t>
            </a:r>
            <a:endParaRPr lang="en-US" dirty="0"/>
          </a:p>
        </p:txBody>
      </p:sp>
      <p:sp>
        <p:nvSpPr>
          <p:cNvPr id="3" name="Content Placeholder 2"/>
          <p:cNvSpPr>
            <a:spLocks noGrp="1"/>
          </p:cNvSpPr>
          <p:nvPr>
            <p:ph idx="1"/>
          </p:nvPr>
        </p:nvSpPr>
        <p:spPr/>
        <p:txBody>
          <a:bodyPr>
            <a:normAutofit/>
          </a:bodyPr>
          <a:lstStyle/>
          <a:p>
            <a:r>
              <a:rPr lang="en-US" dirty="0" smtClean="0"/>
              <a:t>Value / Saturation / Transparency</a:t>
            </a:r>
          </a:p>
          <a:p>
            <a:pPr lvl="1"/>
            <a:r>
              <a:rPr lang="en-US" dirty="0" smtClean="0"/>
              <a:t>Similar to color</a:t>
            </a:r>
          </a:p>
          <a:p>
            <a:pPr lvl="1"/>
            <a:r>
              <a:rPr lang="en-US" dirty="0" smtClean="0">
                <a:solidFill>
                  <a:schemeClr val="bg2">
                    <a:lumMod val="50000"/>
                  </a:schemeClr>
                </a:solidFill>
              </a:rPr>
              <a:t>Lower # of relations</a:t>
            </a:r>
          </a:p>
          <a:p>
            <a:pPr lvl="1"/>
            <a:r>
              <a:rPr lang="en-US" dirty="0" smtClean="0">
                <a:solidFill>
                  <a:schemeClr val="bg2">
                    <a:lumMod val="50000"/>
                  </a:schemeClr>
                </a:solidFill>
              </a:rPr>
              <a:t>Influences visibility</a:t>
            </a:r>
          </a:p>
          <a:p>
            <a:pPr lvl="1"/>
            <a:r>
              <a:rPr lang="en-US" dirty="0" smtClean="0"/>
              <a:t>Often used for binary selections/filters</a:t>
            </a:r>
          </a:p>
        </p:txBody>
      </p:sp>
      <p:sp>
        <p:nvSpPr>
          <p:cNvPr id="4" name="Footer Placeholder 3"/>
          <p:cNvSpPr>
            <a:spLocks noGrp="1"/>
          </p:cNvSpPr>
          <p:nvPr>
            <p:ph type="ftr" sz="quarter" idx="11"/>
          </p:nvPr>
        </p:nvSpPr>
        <p:spPr/>
        <p:txBody>
          <a:bodyPr/>
          <a:lstStyle/>
          <a:p>
            <a:r>
              <a:rPr lang="en-US" smtClean="0"/>
              <a:t>VisWeek Tutorial: Connecting the Dots – M. Streit, H.-J. Schulz, A. Lex</a:t>
            </a:r>
            <a:endParaRPr lang="en-US" dirty="0"/>
          </a:p>
        </p:txBody>
      </p:sp>
      <p:sp>
        <p:nvSpPr>
          <p:cNvPr id="5" name="Slide Number Placeholder 4"/>
          <p:cNvSpPr>
            <a:spLocks noGrp="1"/>
          </p:cNvSpPr>
          <p:nvPr>
            <p:ph type="sldNum" sz="quarter" idx="12"/>
          </p:nvPr>
        </p:nvSpPr>
        <p:spPr/>
        <p:txBody>
          <a:bodyPr/>
          <a:lstStyle/>
          <a:p>
            <a:fld id="{30742C3F-4840-460C-ADF2-7005A7FA8881}" type="slidenum">
              <a:rPr lang="en-US" smtClean="0"/>
              <a:t>103</a:t>
            </a:fld>
            <a:endParaRPr lang="en-US" dirty="0"/>
          </a:p>
        </p:txBody>
      </p:sp>
    </p:spTree>
    <p:extLst>
      <p:ext uri="{BB962C8B-B14F-4D97-AF65-F5344CB8AC3E}">
        <p14:creationId xmlns:p14="http://schemas.microsoft.com/office/powerpoint/2010/main" val="870979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Color/Value Modulation Examples</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5119" y="3859510"/>
            <a:ext cx="3410777" cy="2161778"/>
          </a:xfrm>
        </p:spPr>
      </p:pic>
      <p:sp>
        <p:nvSpPr>
          <p:cNvPr id="4" name="Footer Placeholder 3"/>
          <p:cNvSpPr>
            <a:spLocks noGrp="1"/>
          </p:cNvSpPr>
          <p:nvPr>
            <p:ph type="ftr" sz="quarter" idx="11"/>
          </p:nvPr>
        </p:nvSpPr>
        <p:spPr/>
        <p:txBody>
          <a:bodyPr/>
          <a:lstStyle/>
          <a:p>
            <a:r>
              <a:rPr lang="en-US" dirty="0" err="1" smtClean="0"/>
              <a:t>VisWeek</a:t>
            </a:r>
            <a:r>
              <a:rPr lang="en-US" dirty="0" smtClean="0"/>
              <a:t> Tutorial: Connecting the Dots – M. Streit, H.-J. Schulz, A. Lex</a:t>
            </a:r>
            <a:endParaRPr lang="en-US" dirty="0"/>
          </a:p>
        </p:txBody>
      </p:sp>
      <p:sp>
        <p:nvSpPr>
          <p:cNvPr id="5" name="Slide Number Placeholder 4"/>
          <p:cNvSpPr>
            <a:spLocks noGrp="1"/>
          </p:cNvSpPr>
          <p:nvPr>
            <p:ph type="sldNum" sz="quarter" idx="12"/>
          </p:nvPr>
        </p:nvSpPr>
        <p:spPr/>
        <p:txBody>
          <a:bodyPr/>
          <a:lstStyle/>
          <a:p>
            <a:fld id="{30742C3F-4840-460C-ADF2-7005A7FA8881}" type="slidenum">
              <a:rPr lang="en-US" smtClean="0"/>
              <a:t>104</a:t>
            </a:fld>
            <a:endParaRPr lang="en-US" dirty="0"/>
          </a:p>
        </p:txBody>
      </p:sp>
      <p:sp>
        <p:nvSpPr>
          <p:cNvPr id="7" name="Rectangle 6"/>
          <p:cNvSpPr/>
          <p:nvPr/>
        </p:nvSpPr>
        <p:spPr>
          <a:xfrm>
            <a:off x="233135" y="6049232"/>
            <a:ext cx="1805302" cy="369332"/>
          </a:xfrm>
          <a:prstGeom prst="rect">
            <a:avLst/>
          </a:prstGeom>
        </p:spPr>
        <p:txBody>
          <a:bodyPr wrap="none">
            <a:spAutoFit/>
          </a:bodyPr>
          <a:lstStyle/>
          <a:p>
            <a:r>
              <a:rPr lang="en-US" dirty="0" smtClean="0">
                <a:solidFill>
                  <a:schemeClr val="tx1">
                    <a:lumMod val="65000"/>
                    <a:lumOff val="35000"/>
                  </a:schemeClr>
                </a:solidFill>
              </a:rPr>
              <a:t>[</a:t>
            </a:r>
            <a:r>
              <a:rPr lang="en-US" dirty="0" err="1" smtClean="0">
                <a:solidFill>
                  <a:schemeClr val="tx1">
                    <a:lumMod val="65000"/>
                    <a:lumOff val="35000"/>
                  </a:schemeClr>
                </a:solidFill>
              </a:rPr>
              <a:t>Doleisch</a:t>
            </a:r>
            <a:r>
              <a:rPr lang="en-US" dirty="0" smtClean="0">
                <a:solidFill>
                  <a:schemeClr val="tx1">
                    <a:lumMod val="65000"/>
                    <a:lumOff val="35000"/>
                  </a:schemeClr>
                </a:solidFill>
              </a:rPr>
              <a:t> , 2007] </a:t>
            </a:r>
            <a:endParaRPr lang="en-US" dirty="0">
              <a:solidFill>
                <a:schemeClr val="tx1">
                  <a:lumMod val="65000"/>
                  <a:lumOff val="35000"/>
                </a:schemeClr>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1" y="1464922"/>
            <a:ext cx="3888432" cy="1882435"/>
          </a:xfrm>
          <a:prstGeom prst="rect">
            <a:avLst/>
          </a:prstGeom>
        </p:spPr>
      </p:pic>
      <p:sp>
        <p:nvSpPr>
          <p:cNvPr id="9" name="Rectangle 8"/>
          <p:cNvSpPr/>
          <p:nvPr/>
        </p:nvSpPr>
        <p:spPr>
          <a:xfrm>
            <a:off x="271489" y="3347357"/>
            <a:ext cx="2137508" cy="369332"/>
          </a:xfrm>
          <a:prstGeom prst="rect">
            <a:avLst/>
          </a:prstGeom>
        </p:spPr>
        <p:txBody>
          <a:bodyPr wrap="none">
            <a:spAutoFit/>
          </a:bodyPr>
          <a:lstStyle/>
          <a:p>
            <a:r>
              <a:rPr lang="en-US" dirty="0" smtClean="0">
                <a:solidFill>
                  <a:schemeClr val="tx1">
                    <a:lumMod val="65000"/>
                    <a:lumOff val="35000"/>
                  </a:schemeClr>
                </a:solidFill>
              </a:rPr>
              <a:t>[Hauser et al., 2002] </a:t>
            </a:r>
            <a:endParaRPr lang="en-US" dirty="0">
              <a:solidFill>
                <a:schemeClr val="tx1">
                  <a:lumMod val="65000"/>
                  <a:lumOff val="35000"/>
                </a:schemeClr>
              </a:solidFill>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5976" y="1606087"/>
            <a:ext cx="4657692" cy="4578103"/>
          </a:xfrm>
          <a:prstGeom prst="rect">
            <a:avLst/>
          </a:prstGeom>
        </p:spPr>
      </p:pic>
      <p:sp>
        <p:nvSpPr>
          <p:cNvPr id="12" name="Rectangle 11"/>
          <p:cNvSpPr/>
          <p:nvPr/>
        </p:nvSpPr>
        <p:spPr>
          <a:xfrm>
            <a:off x="5513288" y="6046398"/>
            <a:ext cx="2501390" cy="369332"/>
          </a:xfrm>
          <a:prstGeom prst="rect">
            <a:avLst/>
          </a:prstGeom>
        </p:spPr>
        <p:txBody>
          <a:bodyPr wrap="none">
            <a:spAutoFit/>
          </a:bodyPr>
          <a:lstStyle/>
          <a:p>
            <a:r>
              <a:rPr lang="en-US" dirty="0" smtClean="0">
                <a:solidFill>
                  <a:schemeClr val="tx1">
                    <a:lumMod val="65000"/>
                    <a:lumOff val="35000"/>
                  </a:schemeClr>
                </a:solidFill>
              </a:rPr>
              <a:t>[Johansson et al. , 2007] </a:t>
            </a:r>
            <a:endParaRPr lang="en-US" dirty="0">
              <a:solidFill>
                <a:schemeClr val="tx1">
                  <a:lumMod val="65000"/>
                  <a:lumOff val="35000"/>
                </a:schemeClr>
              </a:solidFill>
            </a:endParaRPr>
          </a:p>
        </p:txBody>
      </p:sp>
    </p:spTree>
    <p:extLst>
      <p:ext uri="{BB962C8B-B14F-4D97-AF65-F5344CB8AC3E}">
        <p14:creationId xmlns:p14="http://schemas.microsoft.com/office/powerpoint/2010/main" val="173253494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7"/>
            <a:ext cx="8712968" cy="1143000"/>
          </a:xfrm>
        </p:spPr>
        <p:txBody>
          <a:bodyPr>
            <a:normAutofit/>
          </a:bodyPr>
          <a:lstStyle/>
          <a:p>
            <a:r>
              <a:rPr lang="en-US" dirty="0" smtClean="0"/>
              <a:t>Other Modulation-Based Similarity</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Shape</a:t>
            </a:r>
          </a:p>
          <a:p>
            <a:pPr lvl="1"/>
            <a:r>
              <a:rPr lang="en-US" dirty="0" smtClean="0">
                <a:solidFill>
                  <a:schemeClr val="bg2">
                    <a:lumMod val="50000"/>
                  </a:schemeClr>
                </a:solidFill>
              </a:rPr>
              <a:t>Less easily </a:t>
            </a:r>
            <a:r>
              <a:rPr lang="en-US" dirty="0" smtClean="0"/>
              <a:t>perceived than color.</a:t>
            </a:r>
          </a:p>
          <a:p>
            <a:pPr lvl="1"/>
            <a:r>
              <a:rPr lang="en-US" dirty="0" smtClean="0">
                <a:solidFill>
                  <a:schemeClr val="bg2">
                    <a:lumMod val="50000"/>
                  </a:schemeClr>
                </a:solidFill>
              </a:rPr>
              <a:t>Better for larger # of relations, but doesn’t work </a:t>
            </a:r>
            <a:r>
              <a:rPr lang="en-US" dirty="0" err="1" smtClean="0">
                <a:solidFill>
                  <a:schemeClr val="bg2">
                    <a:lumMod val="50000"/>
                  </a:schemeClr>
                </a:solidFill>
              </a:rPr>
              <a:t>preattentively</a:t>
            </a:r>
            <a:r>
              <a:rPr lang="en-US" dirty="0" smtClean="0">
                <a:solidFill>
                  <a:schemeClr val="bg2">
                    <a:lumMod val="50000"/>
                  </a:schemeClr>
                </a:solidFill>
              </a:rPr>
              <a:t>.</a:t>
            </a:r>
          </a:p>
          <a:p>
            <a:pPr lvl="1"/>
            <a:r>
              <a:rPr lang="en-US" dirty="0" smtClean="0">
                <a:solidFill>
                  <a:srgbClr val="FF0000"/>
                </a:solidFill>
              </a:rPr>
              <a:t>Less flexible – requires a scatterplot-like setup</a:t>
            </a:r>
          </a:p>
          <a:p>
            <a:pPr lvl="1"/>
            <a:r>
              <a:rPr lang="en-US" dirty="0" smtClean="0"/>
              <a:t>	e.g.: exchange symbol used in a scatterplot</a:t>
            </a:r>
          </a:p>
          <a:p>
            <a:pPr lvl="1"/>
            <a:r>
              <a:rPr lang="en-US" dirty="0" smtClean="0">
                <a:solidFill>
                  <a:srgbClr val="FF0000"/>
                </a:solidFill>
              </a:rPr>
              <a:t>Requires a minimum size of a mark</a:t>
            </a:r>
          </a:p>
          <a:p>
            <a:r>
              <a:rPr lang="en-US" dirty="0" smtClean="0"/>
              <a:t>Size</a:t>
            </a:r>
          </a:p>
          <a:p>
            <a:pPr lvl="1"/>
            <a:r>
              <a:rPr lang="en-US" dirty="0" smtClean="0">
                <a:solidFill>
                  <a:srgbClr val="FF0000"/>
                </a:solidFill>
              </a:rPr>
              <a:t>Problematic for larger # of relations.</a:t>
            </a:r>
          </a:p>
          <a:p>
            <a:pPr lvl="1"/>
            <a:r>
              <a:rPr lang="en-US" dirty="0" smtClean="0">
                <a:solidFill>
                  <a:srgbClr val="FF0000"/>
                </a:solidFill>
              </a:rPr>
              <a:t>May lead to occlusions.</a:t>
            </a:r>
          </a:p>
          <a:p>
            <a:pPr lvl="1"/>
            <a:r>
              <a:rPr lang="en-US" dirty="0" smtClean="0"/>
              <a:t>e.g.: make line in PC plot thicker</a:t>
            </a:r>
            <a:endParaRPr lang="en-US" dirty="0"/>
          </a:p>
        </p:txBody>
      </p:sp>
      <p:sp>
        <p:nvSpPr>
          <p:cNvPr id="4" name="Footer Placeholder 3"/>
          <p:cNvSpPr>
            <a:spLocks noGrp="1"/>
          </p:cNvSpPr>
          <p:nvPr>
            <p:ph type="ftr" sz="quarter" idx="11"/>
          </p:nvPr>
        </p:nvSpPr>
        <p:spPr/>
        <p:txBody>
          <a:bodyPr/>
          <a:lstStyle/>
          <a:p>
            <a:r>
              <a:rPr lang="en-US" smtClean="0"/>
              <a:t>VisWeek Tutorial: Connecting the Dots – M. Streit, H.-J. Schulz, A. Lex</a:t>
            </a:r>
            <a:endParaRPr lang="en-US" dirty="0"/>
          </a:p>
        </p:txBody>
      </p:sp>
      <p:sp>
        <p:nvSpPr>
          <p:cNvPr id="5" name="Slide Number Placeholder 4"/>
          <p:cNvSpPr>
            <a:spLocks noGrp="1"/>
          </p:cNvSpPr>
          <p:nvPr>
            <p:ph type="sldNum" sz="quarter" idx="12"/>
          </p:nvPr>
        </p:nvSpPr>
        <p:spPr/>
        <p:txBody>
          <a:bodyPr/>
          <a:lstStyle/>
          <a:p>
            <a:fld id="{30742C3F-4840-460C-ADF2-7005A7FA8881}" type="slidenum">
              <a:rPr lang="en-US" smtClean="0"/>
              <a:t>105</a:t>
            </a:fld>
            <a:endParaRPr lang="en-US" dirty="0"/>
          </a:p>
        </p:txBody>
      </p:sp>
    </p:spTree>
    <p:extLst>
      <p:ext uri="{BB962C8B-B14F-4D97-AF65-F5344CB8AC3E}">
        <p14:creationId xmlns:p14="http://schemas.microsoft.com/office/powerpoint/2010/main" val="984017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fade">
                                      <p:cBhvr>
                                        <p:cTn id="36"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Other </a:t>
            </a:r>
            <a:r>
              <a:rPr lang="en-US" dirty="0" smtClean="0"/>
              <a:t>Modulation-Based </a:t>
            </a:r>
            <a:r>
              <a:rPr lang="en-US" dirty="0"/>
              <a:t>Similarity</a:t>
            </a:r>
            <a:endParaRPr lang="de-AT" dirty="0"/>
          </a:p>
        </p:txBody>
      </p:sp>
      <p:sp>
        <p:nvSpPr>
          <p:cNvPr id="3" name="Content Placeholder 2"/>
          <p:cNvSpPr>
            <a:spLocks noGrp="1"/>
          </p:cNvSpPr>
          <p:nvPr>
            <p:ph idx="1"/>
          </p:nvPr>
        </p:nvSpPr>
        <p:spPr/>
        <p:txBody>
          <a:bodyPr/>
          <a:lstStyle/>
          <a:p>
            <a:r>
              <a:rPr lang="en-US" dirty="0"/>
              <a:t>Orientation</a:t>
            </a:r>
          </a:p>
          <a:p>
            <a:pPr lvl="1"/>
            <a:r>
              <a:rPr lang="en-US" dirty="0">
                <a:solidFill>
                  <a:schemeClr val="bg2">
                    <a:lumMod val="50000"/>
                  </a:schemeClr>
                </a:solidFill>
              </a:rPr>
              <a:t>Special requirements </a:t>
            </a:r>
            <a:r>
              <a:rPr lang="en-US" dirty="0"/>
              <a:t>on the </a:t>
            </a:r>
            <a:r>
              <a:rPr lang="en-US" dirty="0" smtClean="0"/>
              <a:t>mark and </a:t>
            </a:r>
            <a:r>
              <a:rPr lang="en-US" dirty="0"/>
              <a:t>on the </a:t>
            </a:r>
            <a:r>
              <a:rPr lang="en-US" dirty="0" smtClean="0"/>
              <a:t>BR</a:t>
            </a:r>
          </a:p>
          <a:p>
            <a:pPr lvl="1"/>
            <a:r>
              <a:rPr lang="en-US" dirty="0" smtClean="0"/>
              <a:t>-&gt; limitations of shape apply</a:t>
            </a:r>
            <a:endParaRPr lang="en-US" dirty="0"/>
          </a:p>
          <a:p>
            <a:r>
              <a:rPr lang="en-US" dirty="0"/>
              <a:t>Texture</a:t>
            </a:r>
          </a:p>
          <a:p>
            <a:pPr lvl="1"/>
            <a:r>
              <a:rPr lang="en-US" dirty="0" smtClean="0">
                <a:solidFill>
                  <a:schemeClr val="bg2">
                    <a:lumMod val="50000"/>
                  </a:schemeClr>
                </a:solidFill>
              </a:rPr>
              <a:t>Special requirements </a:t>
            </a:r>
            <a:r>
              <a:rPr lang="en-US" dirty="0" smtClean="0"/>
              <a:t>on the mark</a:t>
            </a:r>
          </a:p>
          <a:p>
            <a:pPr lvl="1"/>
            <a:r>
              <a:rPr lang="en-US" dirty="0" smtClean="0"/>
              <a:t>Minimum </a:t>
            </a:r>
            <a:r>
              <a:rPr lang="en-US" dirty="0"/>
              <a:t>size of </a:t>
            </a:r>
            <a:r>
              <a:rPr lang="en-US" dirty="0" smtClean="0"/>
              <a:t>mark</a:t>
            </a:r>
            <a:endParaRPr lang="en-US" dirty="0"/>
          </a:p>
          <a:p>
            <a:endParaRPr lang="de-AT" dirty="0"/>
          </a:p>
        </p:txBody>
      </p:sp>
      <p:sp>
        <p:nvSpPr>
          <p:cNvPr id="4" name="Footer Placeholder 3"/>
          <p:cNvSpPr>
            <a:spLocks noGrp="1"/>
          </p:cNvSpPr>
          <p:nvPr>
            <p:ph type="ftr" sz="quarter" idx="11"/>
          </p:nvPr>
        </p:nvSpPr>
        <p:spPr/>
        <p:txBody>
          <a:bodyPr/>
          <a:lstStyle/>
          <a:p>
            <a:r>
              <a:rPr lang="en-US" smtClean="0"/>
              <a:t>VisWeek Tutorial: Connecting the Dots – M. Streit, H.-J. Schulz, A. Lex</a:t>
            </a:r>
            <a:endParaRPr lang="en-US" dirty="0"/>
          </a:p>
        </p:txBody>
      </p:sp>
      <p:sp>
        <p:nvSpPr>
          <p:cNvPr id="5" name="Slide Number Placeholder 4"/>
          <p:cNvSpPr>
            <a:spLocks noGrp="1"/>
          </p:cNvSpPr>
          <p:nvPr>
            <p:ph type="sldNum" sz="quarter" idx="12"/>
          </p:nvPr>
        </p:nvSpPr>
        <p:spPr/>
        <p:txBody>
          <a:bodyPr/>
          <a:lstStyle/>
          <a:p>
            <a:fld id="{30742C3F-4840-460C-ADF2-7005A7FA8881}" type="slidenum">
              <a:rPr lang="en-US" smtClean="0"/>
              <a:t>106</a:t>
            </a:fld>
            <a:endParaRPr lang="en-US" dirty="0"/>
          </a:p>
        </p:txBody>
      </p:sp>
    </p:spTree>
    <p:extLst>
      <p:ext uri="{BB962C8B-B14F-4D97-AF65-F5344CB8AC3E}">
        <p14:creationId xmlns:p14="http://schemas.microsoft.com/office/powerpoint/2010/main" val="176022475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7"/>
            <a:ext cx="8568952" cy="1143000"/>
          </a:xfrm>
        </p:spPr>
        <p:txBody>
          <a:bodyPr>
            <a:normAutofit/>
          </a:bodyPr>
          <a:lstStyle/>
          <a:p>
            <a:r>
              <a:rPr lang="en-US" smtClean="0"/>
              <a:t>Similarity based on Supplementation</a:t>
            </a:r>
            <a:endParaRPr lang="en-US" dirty="0"/>
          </a:p>
        </p:txBody>
      </p:sp>
      <p:sp>
        <p:nvSpPr>
          <p:cNvPr id="3" name="Content Placeholder 2"/>
          <p:cNvSpPr>
            <a:spLocks noGrp="1"/>
          </p:cNvSpPr>
          <p:nvPr>
            <p:ph idx="1"/>
          </p:nvPr>
        </p:nvSpPr>
        <p:spPr/>
        <p:txBody>
          <a:bodyPr>
            <a:normAutofit lnSpcReduction="10000"/>
          </a:bodyPr>
          <a:lstStyle/>
          <a:p>
            <a:r>
              <a:rPr lang="en-US" dirty="0" smtClean="0"/>
              <a:t>Glyph, label</a:t>
            </a:r>
          </a:p>
          <a:p>
            <a:pPr lvl="1"/>
            <a:r>
              <a:rPr lang="en-US" dirty="0" smtClean="0"/>
              <a:t>Same problems as for shape</a:t>
            </a:r>
          </a:p>
          <a:p>
            <a:pPr lvl="1"/>
            <a:r>
              <a:rPr lang="en-US" dirty="0" smtClean="0"/>
              <a:t>Scalability for # relations: </a:t>
            </a:r>
            <a:r>
              <a:rPr lang="en-US" dirty="0" smtClean="0">
                <a:solidFill>
                  <a:schemeClr val="accent1"/>
                </a:solidFill>
              </a:rPr>
              <a:t>very good</a:t>
            </a:r>
          </a:p>
          <a:p>
            <a:pPr lvl="1"/>
            <a:r>
              <a:rPr lang="en-US" dirty="0" smtClean="0"/>
              <a:t>Scalability for # items: </a:t>
            </a:r>
            <a:r>
              <a:rPr lang="en-US" dirty="0" smtClean="0">
                <a:solidFill>
                  <a:srgbClr val="FF0000"/>
                </a:solidFill>
              </a:rPr>
              <a:t>bad</a:t>
            </a:r>
            <a:r>
              <a:rPr lang="en-US" dirty="0" smtClean="0"/>
              <a:t>, introduces additional clutter</a:t>
            </a:r>
          </a:p>
          <a:p>
            <a:r>
              <a:rPr lang="en-US" dirty="0" smtClean="0"/>
              <a:t>Frame &amp; background</a:t>
            </a:r>
          </a:p>
          <a:p>
            <a:pPr lvl="1"/>
            <a:r>
              <a:rPr lang="en-US" dirty="0" smtClean="0"/>
              <a:t>Often combined </a:t>
            </a:r>
            <a:r>
              <a:rPr lang="en-US" smtClean="0"/>
              <a:t>with color </a:t>
            </a:r>
            <a:r>
              <a:rPr lang="en-US" dirty="0" smtClean="0"/>
              <a:t>to counter-balance small/thin features </a:t>
            </a:r>
            <a:r>
              <a:rPr lang="en-US" smtClean="0"/>
              <a:t>of mark</a:t>
            </a:r>
            <a:r>
              <a:rPr lang="en-US" dirty="0" smtClean="0"/>
              <a:t/>
            </a:r>
            <a:br>
              <a:rPr lang="en-US" dirty="0" smtClean="0"/>
            </a:br>
            <a:r>
              <a:rPr lang="en-US" dirty="0" smtClean="0"/>
              <a:t>otherwise </a:t>
            </a:r>
            <a:r>
              <a:rPr lang="en-US" dirty="0" smtClean="0">
                <a:solidFill>
                  <a:srgbClr val="FF0000"/>
                </a:solidFill>
              </a:rPr>
              <a:t>binary only</a:t>
            </a:r>
            <a:endParaRPr lang="en-US" dirty="0">
              <a:solidFill>
                <a:srgbClr val="FF0000"/>
              </a:solidFill>
            </a:endParaRPr>
          </a:p>
        </p:txBody>
      </p:sp>
      <p:sp>
        <p:nvSpPr>
          <p:cNvPr id="4" name="Footer Placeholder 3"/>
          <p:cNvSpPr>
            <a:spLocks noGrp="1"/>
          </p:cNvSpPr>
          <p:nvPr>
            <p:ph type="ftr" sz="quarter" idx="11"/>
          </p:nvPr>
        </p:nvSpPr>
        <p:spPr/>
        <p:txBody>
          <a:bodyPr/>
          <a:lstStyle/>
          <a:p>
            <a:r>
              <a:rPr lang="en-US" smtClean="0"/>
              <a:t>VisWeek Tutorial: Connecting the Dots – M. Streit, H.-J. Schulz, A. Lex</a:t>
            </a:r>
            <a:endParaRPr lang="en-US" dirty="0"/>
          </a:p>
        </p:txBody>
      </p:sp>
      <p:sp>
        <p:nvSpPr>
          <p:cNvPr id="5" name="Slide Number Placeholder 4"/>
          <p:cNvSpPr>
            <a:spLocks noGrp="1"/>
          </p:cNvSpPr>
          <p:nvPr>
            <p:ph type="sldNum" sz="quarter" idx="12"/>
          </p:nvPr>
        </p:nvSpPr>
        <p:spPr/>
        <p:txBody>
          <a:bodyPr/>
          <a:lstStyle/>
          <a:p>
            <a:fld id="{30742C3F-4840-460C-ADF2-7005A7FA8881}" type="slidenum">
              <a:rPr lang="en-US" smtClean="0"/>
              <a:t>107</a:t>
            </a:fld>
            <a:endParaRPr lang="en-US" dirty="0"/>
          </a:p>
        </p:txBody>
      </p:sp>
    </p:spTree>
    <p:extLst>
      <p:ext uri="{BB962C8B-B14F-4D97-AF65-F5344CB8AC3E}">
        <p14:creationId xmlns:p14="http://schemas.microsoft.com/office/powerpoint/2010/main" val="648883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6"/>
            <a:ext cx="8640960" cy="1282155"/>
          </a:xfrm>
        </p:spPr>
        <p:txBody>
          <a:bodyPr>
            <a:normAutofit fontScale="90000"/>
          </a:bodyPr>
          <a:lstStyle/>
          <a:p>
            <a:r>
              <a:rPr lang="en-US" dirty="0" smtClean="0"/>
              <a:t>Similarity based on Modulating Everything Else</a:t>
            </a:r>
            <a:endParaRPr lang="en-US" dirty="0"/>
          </a:p>
        </p:txBody>
      </p:sp>
      <p:sp>
        <p:nvSpPr>
          <p:cNvPr id="3" name="Content Placeholder 2"/>
          <p:cNvSpPr>
            <a:spLocks noGrp="1"/>
          </p:cNvSpPr>
          <p:nvPr>
            <p:ph idx="1"/>
          </p:nvPr>
        </p:nvSpPr>
        <p:spPr/>
        <p:txBody>
          <a:bodyPr>
            <a:normAutofit/>
          </a:bodyPr>
          <a:lstStyle/>
          <a:p>
            <a:r>
              <a:rPr lang="en-US" b="1" dirty="0" smtClean="0"/>
              <a:t>Blurring, darkening the surrounding</a:t>
            </a:r>
          </a:p>
          <a:p>
            <a:pPr lvl="1"/>
            <a:r>
              <a:rPr lang="en-US" dirty="0" smtClean="0"/>
              <a:t>Perception: </a:t>
            </a:r>
            <a:r>
              <a:rPr lang="en-US" dirty="0" smtClean="0">
                <a:solidFill>
                  <a:schemeClr val="accent1"/>
                </a:solidFill>
              </a:rPr>
              <a:t>good </a:t>
            </a:r>
          </a:p>
          <a:p>
            <a:pPr lvl="1"/>
            <a:r>
              <a:rPr lang="en-US" dirty="0" smtClean="0"/>
              <a:t>Scalability # items: </a:t>
            </a:r>
            <a:r>
              <a:rPr lang="en-US" dirty="0" smtClean="0">
                <a:solidFill>
                  <a:schemeClr val="accent1"/>
                </a:solidFill>
              </a:rPr>
              <a:t>very good</a:t>
            </a:r>
          </a:p>
          <a:p>
            <a:pPr lvl="1"/>
            <a:r>
              <a:rPr lang="en-US" dirty="0" smtClean="0"/>
              <a:t>Scalability # relations: </a:t>
            </a:r>
            <a:r>
              <a:rPr lang="en-US" dirty="0" smtClean="0">
                <a:solidFill>
                  <a:srgbClr val="FF0000"/>
                </a:solidFill>
              </a:rPr>
              <a:t>practically only 1 possible</a:t>
            </a:r>
          </a:p>
          <a:p>
            <a:pPr lvl="1"/>
            <a:r>
              <a:rPr lang="en-US" dirty="0" smtClean="0"/>
              <a:t>Compatibility to BR: </a:t>
            </a:r>
            <a:r>
              <a:rPr lang="en-US" dirty="0" smtClean="0">
                <a:solidFill>
                  <a:srgbClr val="FF0000"/>
                </a:solidFill>
              </a:rPr>
              <a:t>BR may become hard/impossible to read</a:t>
            </a:r>
          </a:p>
          <a:p>
            <a:pPr lvl="1"/>
            <a:r>
              <a:rPr lang="en-US" dirty="0" smtClean="0"/>
              <a:t>Practical issues: blur sometimes </a:t>
            </a:r>
            <a:r>
              <a:rPr lang="en-US" dirty="0" smtClean="0">
                <a:solidFill>
                  <a:schemeClr val="bg2">
                    <a:lumMod val="50000"/>
                  </a:schemeClr>
                </a:solidFill>
              </a:rPr>
              <a:t>difficult to implement</a:t>
            </a:r>
          </a:p>
          <a:p>
            <a:endParaRPr lang="en-US" dirty="0"/>
          </a:p>
        </p:txBody>
      </p:sp>
      <p:sp>
        <p:nvSpPr>
          <p:cNvPr id="4" name="Footer Placeholder 3"/>
          <p:cNvSpPr>
            <a:spLocks noGrp="1"/>
          </p:cNvSpPr>
          <p:nvPr>
            <p:ph type="ftr" sz="quarter" idx="11"/>
          </p:nvPr>
        </p:nvSpPr>
        <p:spPr/>
        <p:txBody>
          <a:bodyPr/>
          <a:lstStyle/>
          <a:p>
            <a:r>
              <a:rPr lang="en-US" smtClean="0"/>
              <a:t>VisWeek Tutorial: Connecting the Dots – M. Streit, H.-J. Schulz, A. Lex</a:t>
            </a:r>
            <a:endParaRPr lang="en-US" dirty="0"/>
          </a:p>
        </p:txBody>
      </p:sp>
      <p:sp>
        <p:nvSpPr>
          <p:cNvPr id="5" name="Slide Number Placeholder 4"/>
          <p:cNvSpPr>
            <a:spLocks noGrp="1"/>
          </p:cNvSpPr>
          <p:nvPr>
            <p:ph type="sldNum" sz="quarter" idx="12"/>
          </p:nvPr>
        </p:nvSpPr>
        <p:spPr/>
        <p:txBody>
          <a:bodyPr/>
          <a:lstStyle/>
          <a:p>
            <a:fld id="{30742C3F-4840-460C-ADF2-7005A7FA8881}" type="slidenum">
              <a:rPr lang="en-US" smtClean="0"/>
              <a:t>108</a:t>
            </a:fld>
            <a:endParaRPr lang="en-US" dirty="0"/>
          </a:p>
        </p:txBody>
      </p:sp>
    </p:spTree>
    <p:extLst>
      <p:ext uri="{BB962C8B-B14F-4D97-AF65-F5344CB8AC3E}">
        <p14:creationId xmlns:p14="http://schemas.microsoft.com/office/powerpoint/2010/main" val="101279966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Modulating Everything Else: </a:t>
            </a:r>
            <a:r>
              <a:rPr lang="en-US" dirty="0" err="1" smtClean="0"/>
              <a:t>Reccomendation</a:t>
            </a:r>
            <a:r>
              <a:rPr lang="en-US" dirty="0" smtClean="0"/>
              <a:t>, Example</a:t>
            </a:r>
            <a:endParaRPr lang="en-US" dirty="0"/>
          </a:p>
        </p:txBody>
      </p:sp>
      <p:sp>
        <p:nvSpPr>
          <p:cNvPr id="3" name="Content Placeholder 2"/>
          <p:cNvSpPr>
            <a:spLocks noGrp="1"/>
          </p:cNvSpPr>
          <p:nvPr>
            <p:ph idx="1"/>
          </p:nvPr>
        </p:nvSpPr>
        <p:spPr/>
        <p:txBody>
          <a:bodyPr/>
          <a:lstStyle/>
          <a:p>
            <a:r>
              <a:rPr lang="en-US" dirty="0" smtClean="0"/>
              <a:t>Don‘t </a:t>
            </a:r>
            <a:r>
              <a:rPr lang="en-US" dirty="0" smtClean="0">
                <a:solidFill>
                  <a:srgbClr val="00ACDC"/>
                </a:solidFill>
              </a:rPr>
              <a:t>use unless the sole objective is to guide attention toward one (set of) items</a:t>
            </a:r>
          </a:p>
          <a:p>
            <a:endParaRPr lang="en-US" dirty="0"/>
          </a:p>
        </p:txBody>
      </p:sp>
      <p:sp>
        <p:nvSpPr>
          <p:cNvPr id="4" name="Footer Placeholder 3"/>
          <p:cNvSpPr>
            <a:spLocks noGrp="1"/>
          </p:cNvSpPr>
          <p:nvPr>
            <p:ph type="ftr" sz="quarter" idx="11"/>
          </p:nvPr>
        </p:nvSpPr>
        <p:spPr/>
        <p:txBody>
          <a:bodyPr/>
          <a:lstStyle/>
          <a:p>
            <a:r>
              <a:rPr lang="en-US" dirty="0" err="1" smtClean="0"/>
              <a:t>VisWeek</a:t>
            </a:r>
            <a:r>
              <a:rPr lang="en-US" dirty="0" smtClean="0"/>
              <a:t> Tutorial: Connecting the Dots – M. Streit, H.-J. Schulz, A. Lex</a:t>
            </a:r>
            <a:endParaRPr lang="en-US" dirty="0"/>
          </a:p>
        </p:txBody>
      </p:sp>
      <p:sp>
        <p:nvSpPr>
          <p:cNvPr id="5" name="Slide Number Placeholder 4"/>
          <p:cNvSpPr>
            <a:spLocks noGrp="1"/>
          </p:cNvSpPr>
          <p:nvPr>
            <p:ph type="sldNum" sz="quarter" idx="12"/>
          </p:nvPr>
        </p:nvSpPr>
        <p:spPr/>
        <p:txBody>
          <a:bodyPr/>
          <a:lstStyle/>
          <a:p>
            <a:fld id="{30742C3F-4840-460C-ADF2-7005A7FA8881}" type="slidenum">
              <a:rPr lang="en-US" smtClean="0"/>
              <a:t>109</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0112" y="3037570"/>
            <a:ext cx="2869397" cy="291171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130" y="3284984"/>
            <a:ext cx="3118454" cy="2623678"/>
          </a:xfrm>
          <a:prstGeom prst="rect">
            <a:avLst/>
          </a:prstGeom>
        </p:spPr>
      </p:pic>
      <p:sp>
        <p:nvSpPr>
          <p:cNvPr id="8" name="Rectangle 7"/>
          <p:cNvSpPr/>
          <p:nvPr/>
        </p:nvSpPr>
        <p:spPr>
          <a:xfrm>
            <a:off x="1193686" y="5942782"/>
            <a:ext cx="1921103" cy="369332"/>
          </a:xfrm>
          <a:prstGeom prst="rect">
            <a:avLst/>
          </a:prstGeom>
        </p:spPr>
        <p:txBody>
          <a:bodyPr wrap="none">
            <a:spAutoFit/>
          </a:bodyPr>
          <a:lstStyle/>
          <a:p>
            <a:r>
              <a:rPr lang="en-US" dirty="0" smtClean="0">
                <a:solidFill>
                  <a:schemeClr val="tx1">
                    <a:lumMod val="65000"/>
                    <a:lumOff val="35000"/>
                  </a:schemeClr>
                </a:solidFill>
              </a:rPr>
              <a:t>[</a:t>
            </a:r>
            <a:r>
              <a:rPr lang="en-US" dirty="0" err="1" smtClean="0">
                <a:solidFill>
                  <a:schemeClr val="tx1">
                    <a:lumMod val="65000"/>
                    <a:lumOff val="35000"/>
                  </a:schemeClr>
                </a:solidFill>
              </a:rPr>
              <a:t>Zhai</a:t>
            </a:r>
            <a:r>
              <a:rPr lang="en-US" dirty="0" smtClean="0">
                <a:solidFill>
                  <a:schemeClr val="tx1">
                    <a:lumMod val="65000"/>
                    <a:lumOff val="35000"/>
                  </a:schemeClr>
                </a:solidFill>
              </a:rPr>
              <a:t> et al., 1997] </a:t>
            </a:r>
            <a:endParaRPr lang="en-US" dirty="0">
              <a:solidFill>
                <a:schemeClr val="tx1">
                  <a:lumMod val="65000"/>
                  <a:lumOff val="35000"/>
                </a:schemeClr>
              </a:solidFill>
            </a:endParaRPr>
          </a:p>
        </p:txBody>
      </p:sp>
      <p:sp>
        <p:nvSpPr>
          <p:cNvPr id="9" name="Rectangle 8"/>
          <p:cNvSpPr/>
          <p:nvPr/>
        </p:nvSpPr>
        <p:spPr>
          <a:xfrm>
            <a:off x="6054258" y="5954664"/>
            <a:ext cx="2099742" cy="369332"/>
          </a:xfrm>
          <a:prstGeom prst="rect">
            <a:avLst/>
          </a:prstGeom>
        </p:spPr>
        <p:txBody>
          <a:bodyPr wrap="none">
            <a:spAutoFit/>
          </a:bodyPr>
          <a:lstStyle/>
          <a:p>
            <a:r>
              <a:rPr lang="en-US" dirty="0" smtClean="0">
                <a:solidFill>
                  <a:schemeClr val="tx1">
                    <a:lumMod val="65000"/>
                    <a:lumOff val="35000"/>
                  </a:schemeClr>
                </a:solidFill>
              </a:rPr>
              <a:t>[</a:t>
            </a:r>
            <a:r>
              <a:rPr lang="en-US" dirty="0" err="1" smtClean="0">
                <a:solidFill>
                  <a:schemeClr val="tx1">
                    <a:lumMod val="65000"/>
                    <a:lumOff val="35000"/>
                  </a:schemeClr>
                </a:solidFill>
              </a:rPr>
              <a:t>Kosara</a:t>
            </a:r>
            <a:r>
              <a:rPr lang="en-US" dirty="0" smtClean="0">
                <a:solidFill>
                  <a:schemeClr val="tx1">
                    <a:lumMod val="65000"/>
                    <a:lumOff val="35000"/>
                  </a:schemeClr>
                </a:solidFill>
              </a:rPr>
              <a:t> et al., 2002] </a:t>
            </a:r>
            <a:endParaRPr lang="en-US" dirty="0">
              <a:solidFill>
                <a:schemeClr val="tx1">
                  <a:lumMod val="65000"/>
                  <a:lumOff val="35000"/>
                </a:schemeClr>
              </a:solidFill>
            </a:endParaRPr>
          </a:p>
        </p:txBody>
      </p:sp>
    </p:spTree>
    <p:extLst>
      <p:ext uri="{BB962C8B-B14F-4D97-AF65-F5344CB8AC3E}">
        <p14:creationId xmlns:p14="http://schemas.microsoft.com/office/powerpoint/2010/main" val="16454873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err="1" smtClean="0"/>
              <a:t>Overview</a:t>
            </a:r>
            <a:endParaRPr lang="de-DE" dirty="0"/>
          </a:p>
        </p:txBody>
      </p:sp>
      <p:sp>
        <p:nvSpPr>
          <p:cNvPr id="3" name="Content Placeholder 2"/>
          <p:cNvSpPr>
            <a:spLocks noGrp="1"/>
          </p:cNvSpPr>
          <p:nvPr>
            <p:ph idx="1"/>
          </p:nvPr>
        </p:nvSpPr>
        <p:spPr>
          <a:xfrm>
            <a:off x="457200" y="1600200"/>
            <a:ext cx="8507288" cy="5141168"/>
          </a:xfrm>
        </p:spPr>
        <p:txBody>
          <a:bodyPr>
            <a:normAutofit/>
          </a:bodyPr>
          <a:lstStyle/>
          <a:p>
            <a:pPr marL="0" indent="0">
              <a:buNone/>
            </a:pPr>
            <a:endParaRPr lang="de-DE" sz="800" dirty="0"/>
          </a:p>
          <a:p>
            <a:pPr marL="0" indent="0">
              <a:buNone/>
            </a:pPr>
            <a:r>
              <a:rPr lang="de-DE" b="1" dirty="0" smtClean="0"/>
              <a:t>PART 1: What to link? </a:t>
            </a:r>
            <a:r>
              <a:rPr lang="de-DE" dirty="0" smtClean="0"/>
              <a:t/>
            </a:r>
            <a:br>
              <a:rPr lang="de-DE" dirty="0" smtClean="0"/>
            </a:br>
            <a:r>
              <a:rPr lang="de-DE" dirty="0" err="1" smtClean="0"/>
              <a:t>Defining</a:t>
            </a:r>
            <a:r>
              <a:rPr lang="de-DE" dirty="0" smtClean="0"/>
              <a:t> Common Relations</a:t>
            </a:r>
          </a:p>
          <a:p>
            <a:pPr marL="0" indent="0">
              <a:buNone/>
            </a:pPr>
            <a:endParaRPr lang="de-DE" sz="1200" dirty="0"/>
          </a:p>
          <a:p>
            <a:r>
              <a:rPr lang="de-DE" b="1" dirty="0"/>
              <a:t>PART 2</a:t>
            </a:r>
            <a:r>
              <a:rPr lang="de-DE" b="1" dirty="0" smtClean="0"/>
              <a:t>: How to link?</a:t>
            </a:r>
          </a:p>
          <a:p>
            <a:pPr marL="0" indent="0">
              <a:buNone/>
            </a:pPr>
            <a:r>
              <a:rPr lang="en-US" dirty="0"/>
              <a:t>Representing </a:t>
            </a:r>
            <a:r>
              <a:rPr lang="en-US" dirty="0" smtClean="0"/>
              <a:t>Relation on </a:t>
            </a:r>
            <a:r>
              <a:rPr lang="en-US" dirty="0"/>
              <a:t>View </a:t>
            </a:r>
            <a:r>
              <a:rPr lang="en-US" dirty="0" smtClean="0"/>
              <a:t>Level</a:t>
            </a:r>
          </a:p>
          <a:p>
            <a:pPr marL="0" indent="0">
              <a:buNone/>
            </a:pPr>
            <a:endParaRPr lang="en-US" sz="1200" dirty="0"/>
          </a:p>
          <a:p>
            <a:r>
              <a:rPr lang="de-DE" b="1" dirty="0"/>
              <a:t>PART </a:t>
            </a:r>
            <a:r>
              <a:rPr lang="en-US" b="1" dirty="0" smtClean="0"/>
              <a:t>3: When </a:t>
            </a:r>
            <a:r>
              <a:rPr lang="en-US" b="1" dirty="0"/>
              <a:t>to link?</a:t>
            </a:r>
            <a:r>
              <a:rPr lang="en-US" dirty="0"/>
              <a:t/>
            </a:r>
            <a:br>
              <a:rPr lang="en-US" dirty="0"/>
            </a:br>
            <a:r>
              <a:rPr lang="en-US" dirty="0"/>
              <a:t>Cases in which Linking is </a:t>
            </a:r>
            <a:r>
              <a:rPr lang="en-US" dirty="0" smtClean="0"/>
              <a:t>Beneficial</a:t>
            </a:r>
            <a:endParaRPr lang="de-DE" dirty="0" smtClean="0"/>
          </a:p>
        </p:txBody>
      </p:sp>
      <p:sp>
        <p:nvSpPr>
          <p:cNvPr id="4" name="Fußzeilenplatzhalter 3"/>
          <p:cNvSpPr>
            <a:spLocks noGrp="1"/>
          </p:cNvSpPr>
          <p:nvPr>
            <p:ph type="ftr" sz="quarter" idx="11"/>
          </p:nvPr>
        </p:nvSpPr>
        <p:spPr>
          <a:xfrm>
            <a:off x="467544" y="6356352"/>
            <a:ext cx="5552256" cy="365125"/>
          </a:xfrm>
        </p:spPr>
        <p:txBody>
          <a:bodyPr/>
          <a:lstStyle/>
          <a:p>
            <a:r>
              <a:rPr lang="en-US" dirty="0" err="1" smtClean="0"/>
              <a:t>VisWeek</a:t>
            </a:r>
            <a:r>
              <a:rPr lang="en-US" dirty="0" smtClean="0"/>
              <a:t> Tutorial: Connecting the Dots – M. </a:t>
            </a:r>
            <a:r>
              <a:rPr lang="en-US" dirty="0" err="1" smtClean="0"/>
              <a:t>Streit</a:t>
            </a:r>
            <a:r>
              <a:rPr lang="en-US" dirty="0" smtClean="0"/>
              <a:t>, H.-J. Schulz, A. </a:t>
            </a:r>
            <a:r>
              <a:rPr lang="en-US" dirty="0" err="1" smtClean="0"/>
              <a:t>Lex</a:t>
            </a:r>
            <a:endParaRPr lang="en-US" dirty="0"/>
          </a:p>
        </p:txBody>
      </p:sp>
    </p:spTree>
    <p:extLst>
      <p:ext uri="{BB962C8B-B14F-4D97-AF65-F5344CB8AC3E}">
        <p14:creationId xmlns:p14="http://schemas.microsoft.com/office/powerpoint/2010/main" val="65434816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Connectedness and Common Region</a:t>
            </a:r>
            <a:endParaRPr lang="en-US" dirty="0"/>
          </a:p>
        </p:txBody>
      </p:sp>
      <p:sp>
        <p:nvSpPr>
          <p:cNvPr id="7" name="Text Placeholder 6"/>
          <p:cNvSpPr>
            <a:spLocks noGrp="1"/>
          </p:cNvSpPr>
          <p:nvPr>
            <p:ph type="body"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VisWeek Tutorial: Connecting the Dots – M. Streit, H.-J. Schulz, A. Lex</a:t>
            </a:r>
            <a:endParaRPr lang="en-US" dirty="0"/>
          </a:p>
        </p:txBody>
      </p:sp>
      <p:sp>
        <p:nvSpPr>
          <p:cNvPr id="5" name="Slide Number Placeholder 4"/>
          <p:cNvSpPr>
            <a:spLocks noGrp="1"/>
          </p:cNvSpPr>
          <p:nvPr>
            <p:ph type="sldNum" sz="quarter" idx="12"/>
          </p:nvPr>
        </p:nvSpPr>
        <p:spPr/>
        <p:txBody>
          <a:bodyPr/>
          <a:lstStyle/>
          <a:p>
            <a:fld id="{30742C3F-4840-460C-ADF2-7005A7FA8881}" type="slidenum">
              <a:rPr lang="en-US" smtClean="0"/>
              <a:t>110</a:t>
            </a:fld>
            <a:endParaRPr lang="en-US" dirty="0"/>
          </a:p>
        </p:txBody>
      </p:sp>
      <p:sp>
        <p:nvSpPr>
          <p:cNvPr id="8" name="Picture Placeholder 7"/>
          <p:cNvSpPr>
            <a:spLocks noGrp="1"/>
          </p:cNvSpPr>
          <p:nvPr>
            <p:ph type="pic" sz="quarter" idx="13"/>
          </p:nvPr>
        </p:nvSpPr>
        <p:spPr/>
      </p:sp>
    </p:spTree>
    <p:extLst>
      <p:ext uri="{BB962C8B-B14F-4D97-AF65-F5344CB8AC3E}">
        <p14:creationId xmlns:p14="http://schemas.microsoft.com/office/powerpoint/2010/main" val="41091394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mtClean="0"/>
              <a:t>Connectedness</a:t>
            </a:r>
            <a:endParaRPr lang="en-US" dirty="0"/>
          </a:p>
        </p:txBody>
      </p:sp>
      <p:sp>
        <p:nvSpPr>
          <p:cNvPr id="8" name="Content Placeholder 7"/>
          <p:cNvSpPr>
            <a:spLocks noGrp="1"/>
          </p:cNvSpPr>
          <p:nvPr>
            <p:ph idx="1"/>
          </p:nvPr>
        </p:nvSpPr>
        <p:spPr/>
        <p:txBody>
          <a:bodyPr/>
          <a:lstStyle/>
          <a:p>
            <a:r>
              <a:rPr lang="en-US" dirty="0" smtClean="0"/>
              <a:t>Scalability for # items: </a:t>
            </a:r>
            <a:r>
              <a:rPr lang="en-US" dirty="0" smtClean="0">
                <a:solidFill>
                  <a:schemeClr val="accent3"/>
                </a:solidFill>
              </a:rPr>
              <a:t>ok</a:t>
            </a:r>
            <a:r>
              <a:rPr lang="en-US" dirty="0" smtClean="0"/>
              <a:t>, special measures for many</a:t>
            </a:r>
          </a:p>
          <a:p>
            <a:r>
              <a:rPr lang="en-US" dirty="0" smtClean="0"/>
              <a:t>Scalability for # relations: </a:t>
            </a:r>
            <a:r>
              <a:rPr lang="en-US" dirty="0" smtClean="0">
                <a:solidFill>
                  <a:schemeClr val="accent3"/>
                </a:solidFill>
              </a:rPr>
              <a:t>difficult</a:t>
            </a:r>
            <a:r>
              <a:rPr lang="en-US" dirty="0" smtClean="0"/>
              <a:t> if # items is non-trivial</a:t>
            </a:r>
          </a:p>
          <a:p>
            <a:r>
              <a:rPr lang="en-US" dirty="0" smtClean="0"/>
              <a:t>Occlusion issues: </a:t>
            </a:r>
            <a:r>
              <a:rPr lang="en-US" dirty="0" smtClean="0">
                <a:solidFill>
                  <a:schemeClr val="accent3"/>
                </a:solidFill>
              </a:rPr>
              <a:t>problematic</a:t>
            </a:r>
            <a:r>
              <a:rPr lang="en-US" dirty="0" smtClean="0"/>
              <a:t> if no special measures are taken</a:t>
            </a:r>
            <a:endParaRPr lang="en-US" dirty="0"/>
          </a:p>
        </p:txBody>
      </p:sp>
      <p:sp>
        <p:nvSpPr>
          <p:cNvPr id="4" name="Footer Placeholder 3"/>
          <p:cNvSpPr>
            <a:spLocks noGrp="1"/>
          </p:cNvSpPr>
          <p:nvPr>
            <p:ph type="ftr" sz="quarter" idx="11"/>
          </p:nvPr>
        </p:nvSpPr>
        <p:spPr/>
        <p:txBody>
          <a:bodyPr/>
          <a:lstStyle/>
          <a:p>
            <a:r>
              <a:rPr lang="en-US" smtClean="0"/>
              <a:t>VisWeek Tutorial: Connecting the Dots – M. Streit, H.-J. Schulz, A. Lex</a:t>
            </a:r>
            <a:endParaRPr lang="en-US" dirty="0"/>
          </a:p>
        </p:txBody>
      </p:sp>
      <p:sp>
        <p:nvSpPr>
          <p:cNvPr id="5" name="Slide Number Placeholder 4"/>
          <p:cNvSpPr>
            <a:spLocks noGrp="1"/>
          </p:cNvSpPr>
          <p:nvPr>
            <p:ph type="sldNum" sz="quarter" idx="12"/>
          </p:nvPr>
        </p:nvSpPr>
        <p:spPr/>
        <p:txBody>
          <a:bodyPr/>
          <a:lstStyle/>
          <a:p>
            <a:fld id="{30742C3F-4840-460C-ADF2-7005A7FA8881}" type="slidenum">
              <a:rPr lang="en-US" smtClean="0"/>
              <a:t>111</a:t>
            </a:fld>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332656"/>
            <a:ext cx="1152128" cy="1152128"/>
          </a:xfrm>
          <a:prstGeom prst="rect">
            <a:avLst/>
          </a:prstGeom>
        </p:spPr>
      </p:pic>
    </p:spTree>
    <p:extLst>
      <p:ext uri="{BB962C8B-B14F-4D97-AF65-F5344CB8AC3E}">
        <p14:creationId xmlns:p14="http://schemas.microsoft.com/office/powerpoint/2010/main" val="207076531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dirty="0" smtClean="0"/>
              <a:t>A </a:t>
            </a:r>
            <a:r>
              <a:rPr lang="de-AT" dirty="0"/>
              <a:t>L</a:t>
            </a:r>
            <a:r>
              <a:rPr lang="de-AT" dirty="0" smtClean="0"/>
              <a:t>ittle Experiment…</a:t>
            </a:r>
            <a:endParaRPr lang="en-US" dirty="0"/>
          </a:p>
        </p:txBody>
      </p:sp>
      <p:sp>
        <p:nvSpPr>
          <p:cNvPr id="4" name="Footer Placeholder 3"/>
          <p:cNvSpPr>
            <a:spLocks noGrp="1"/>
          </p:cNvSpPr>
          <p:nvPr>
            <p:ph type="ftr" sz="quarter" idx="11"/>
          </p:nvPr>
        </p:nvSpPr>
        <p:spPr/>
        <p:txBody>
          <a:bodyPr/>
          <a:lstStyle/>
          <a:p>
            <a:r>
              <a:rPr lang="en-US" smtClean="0"/>
              <a:t>VisWeek Tutorial: Connecting the Dots – M. Streit, H.-J. Schulz, A. Lex</a:t>
            </a:r>
            <a:endParaRPr lang="en-US" dirty="0"/>
          </a:p>
        </p:txBody>
      </p:sp>
      <p:sp>
        <p:nvSpPr>
          <p:cNvPr id="5" name="Slide Number Placeholder 4"/>
          <p:cNvSpPr>
            <a:spLocks noGrp="1"/>
          </p:cNvSpPr>
          <p:nvPr>
            <p:ph type="sldNum" sz="quarter" idx="12"/>
          </p:nvPr>
        </p:nvSpPr>
        <p:spPr/>
        <p:txBody>
          <a:bodyPr/>
          <a:lstStyle/>
          <a:p>
            <a:fld id="{30742C3F-4840-460C-ADF2-7005A7FA8881}" type="slidenum">
              <a:rPr lang="en-US" smtClean="0"/>
              <a:t>112</a:t>
            </a:fld>
            <a:endParaRPr lang="en-US" dirty="0"/>
          </a:p>
        </p:txBody>
      </p:sp>
      <p:grpSp>
        <p:nvGrpSpPr>
          <p:cNvPr id="30" name="Group 29"/>
          <p:cNvGrpSpPr/>
          <p:nvPr/>
        </p:nvGrpSpPr>
        <p:grpSpPr>
          <a:xfrm>
            <a:off x="7245986" y="3068390"/>
            <a:ext cx="1143008" cy="1143008"/>
            <a:chOff x="6786578" y="3714752"/>
            <a:chExt cx="1143008" cy="1143008"/>
          </a:xfrm>
        </p:grpSpPr>
        <p:sp>
          <p:nvSpPr>
            <p:cNvPr id="32" name="Rectangle 31"/>
            <p:cNvSpPr/>
            <p:nvPr/>
          </p:nvSpPr>
          <p:spPr>
            <a:xfrm>
              <a:off x="7572396" y="4500570"/>
              <a:ext cx="357190" cy="357190"/>
            </a:xfrm>
            <a:prstGeom prst="rect">
              <a:avLst/>
            </a:prstGeom>
            <a:solidFill>
              <a:schemeClr val="bg1">
                <a:lumMod val="65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Oval 32"/>
            <p:cNvSpPr/>
            <p:nvPr/>
          </p:nvSpPr>
          <p:spPr>
            <a:xfrm>
              <a:off x="6786578" y="3714752"/>
              <a:ext cx="357190" cy="357190"/>
            </a:xfrm>
            <a:prstGeom prst="ellipse">
              <a:avLst/>
            </a:prstGeom>
            <a:solidFill>
              <a:schemeClr val="bg1">
                <a:lumMod val="65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Oval 33"/>
            <p:cNvSpPr/>
            <p:nvPr/>
          </p:nvSpPr>
          <p:spPr>
            <a:xfrm>
              <a:off x="6786578" y="4500570"/>
              <a:ext cx="357190" cy="357190"/>
            </a:xfrm>
            <a:prstGeom prst="ellipse">
              <a:avLst/>
            </a:prstGeom>
            <a:solidFill>
              <a:schemeClr val="bg1">
                <a:lumMod val="65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Rectangle 34"/>
            <p:cNvSpPr/>
            <p:nvPr/>
          </p:nvSpPr>
          <p:spPr>
            <a:xfrm>
              <a:off x="7572396" y="3714752"/>
              <a:ext cx="357190" cy="357190"/>
            </a:xfrm>
            <a:prstGeom prst="rect">
              <a:avLst/>
            </a:prstGeom>
            <a:solidFill>
              <a:schemeClr val="bg1">
                <a:lumMod val="65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36" name="Group 35"/>
          <p:cNvGrpSpPr/>
          <p:nvPr/>
        </p:nvGrpSpPr>
        <p:grpSpPr>
          <a:xfrm>
            <a:off x="1089396" y="3068390"/>
            <a:ext cx="571504" cy="1144694"/>
            <a:chOff x="5286380" y="1643050"/>
            <a:chExt cx="571504" cy="1144694"/>
          </a:xfrm>
        </p:grpSpPr>
        <p:sp>
          <p:nvSpPr>
            <p:cNvPr id="38" name="Oval 37"/>
            <p:cNvSpPr>
              <a:spLocks/>
            </p:cNvSpPr>
            <p:nvPr/>
          </p:nvSpPr>
          <p:spPr>
            <a:xfrm>
              <a:off x="5286380" y="1643050"/>
              <a:ext cx="214314" cy="216000"/>
            </a:xfrm>
            <a:prstGeom prst="ellipse">
              <a:avLst/>
            </a:prstGeom>
            <a:solidFill>
              <a:schemeClr val="bg1">
                <a:lumMod val="65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Oval 38"/>
            <p:cNvSpPr>
              <a:spLocks/>
            </p:cNvSpPr>
            <p:nvPr/>
          </p:nvSpPr>
          <p:spPr>
            <a:xfrm>
              <a:off x="5286380" y="2571744"/>
              <a:ext cx="214314" cy="216000"/>
            </a:xfrm>
            <a:prstGeom prst="ellipse">
              <a:avLst/>
            </a:prstGeom>
            <a:solidFill>
              <a:schemeClr val="bg1">
                <a:lumMod val="65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Oval 39"/>
            <p:cNvSpPr>
              <a:spLocks/>
            </p:cNvSpPr>
            <p:nvPr/>
          </p:nvSpPr>
          <p:spPr>
            <a:xfrm>
              <a:off x="5643570" y="1643050"/>
              <a:ext cx="214314" cy="216000"/>
            </a:xfrm>
            <a:prstGeom prst="ellipse">
              <a:avLst/>
            </a:prstGeom>
            <a:solidFill>
              <a:schemeClr val="bg1">
                <a:lumMod val="65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Oval 40"/>
            <p:cNvSpPr>
              <a:spLocks/>
            </p:cNvSpPr>
            <p:nvPr/>
          </p:nvSpPr>
          <p:spPr>
            <a:xfrm>
              <a:off x="5643570" y="2571744"/>
              <a:ext cx="214314" cy="216000"/>
            </a:xfrm>
            <a:prstGeom prst="ellipse">
              <a:avLst/>
            </a:prstGeom>
            <a:solidFill>
              <a:schemeClr val="bg1">
                <a:lumMod val="65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42" name="Group 41"/>
          <p:cNvGrpSpPr/>
          <p:nvPr/>
        </p:nvGrpSpPr>
        <p:grpSpPr>
          <a:xfrm>
            <a:off x="2915246" y="3068390"/>
            <a:ext cx="1143008" cy="1143008"/>
            <a:chOff x="6786578" y="1571612"/>
            <a:chExt cx="1143008" cy="1143008"/>
          </a:xfrm>
        </p:grpSpPr>
        <p:sp>
          <p:nvSpPr>
            <p:cNvPr id="44" name="Oval 43"/>
            <p:cNvSpPr/>
            <p:nvPr/>
          </p:nvSpPr>
          <p:spPr>
            <a:xfrm>
              <a:off x="6786578" y="1571612"/>
              <a:ext cx="357190" cy="357190"/>
            </a:xfrm>
            <a:prstGeom prst="ellipse">
              <a:avLst/>
            </a:prstGeom>
            <a:solidFill>
              <a:schemeClr val="accent3"/>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Oval 44"/>
            <p:cNvSpPr/>
            <p:nvPr/>
          </p:nvSpPr>
          <p:spPr>
            <a:xfrm>
              <a:off x="6786578" y="2357430"/>
              <a:ext cx="357190" cy="357190"/>
            </a:xfrm>
            <a:prstGeom prst="ellipse">
              <a:avLst/>
            </a:prstGeom>
            <a:solidFill>
              <a:schemeClr val="accent3"/>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 name="Oval 45"/>
            <p:cNvSpPr/>
            <p:nvPr/>
          </p:nvSpPr>
          <p:spPr>
            <a:xfrm>
              <a:off x="7572396" y="1571612"/>
              <a:ext cx="357190" cy="357190"/>
            </a:xfrm>
            <a:prstGeom prst="ellipse">
              <a:avLst/>
            </a:prstGeom>
            <a:solidFill>
              <a:schemeClr val="bg1">
                <a:lumMod val="65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Oval 46"/>
            <p:cNvSpPr/>
            <p:nvPr/>
          </p:nvSpPr>
          <p:spPr>
            <a:xfrm>
              <a:off x="7572396" y="2357430"/>
              <a:ext cx="357190" cy="357190"/>
            </a:xfrm>
            <a:prstGeom prst="ellipse">
              <a:avLst/>
            </a:prstGeom>
            <a:solidFill>
              <a:schemeClr val="bg1">
                <a:lumMod val="65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48" name="Group 47"/>
          <p:cNvGrpSpPr/>
          <p:nvPr/>
        </p:nvGrpSpPr>
        <p:grpSpPr>
          <a:xfrm>
            <a:off x="5085746" y="3068390"/>
            <a:ext cx="1143008" cy="1143008"/>
            <a:chOff x="4643438" y="3643314"/>
            <a:chExt cx="1143008" cy="1143008"/>
          </a:xfrm>
        </p:grpSpPr>
        <p:sp>
          <p:nvSpPr>
            <p:cNvPr id="50" name="Oval 49"/>
            <p:cNvSpPr/>
            <p:nvPr/>
          </p:nvSpPr>
          <p:spPr>
            <a:xfrm>
              <a:off x="4643438" y="3643314"/>
              <a:ext cx="357190" cy="357190"/>
            </a:xfrm>
            <a:prstGeom prst="ellipse">
              <a:avLst/>
            </a:prstGeom>
            <a:solidFill>
              <a:schemeClr val="bg1">
                <a:lumMod val="65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Oval 50"/>
            <p:cNvSpPr>
              <a:spLocks/>
            </p:cNvSpPr>
            <p:nvPr/>
          </p:nvSpPr>
          <p:spPr>
            <a:xfrm>
              <a:off x="5572132" y="3714752"/>
              <a:ext cx="214314" cy="216000"/>
            </a:xfrm>
            <a:prstGeom prst="ellipse">
              <a:avLst/>
            </a:prstGeom>
            <a:solidFill>
              <a:schemeClr val="bg1">
                <a:lumMod val="65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2" name="Oval 51"/>
            <p:cNvSpPr/>
            <p:nvPr/>
          </p:nvSpPr>
          <p:spPr>
            <a:xfrm>
              <a:off x="4643438" y="4429132"/>
              <a:ext cx="357190" cy="357190"/>
            </a:xfrm>
            <a:prstGeom prst="ellipse">
              <a:avLst/>
            </a:prstGeom>
            <a:solidFill>
              <a:schemeClr val="bg1">
                <a:lumMod val="65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3" name="Oval 52"/>
            <p:cNvSpPr>
              <a:spLocks/>
            </p:cNvSpPr>
            <p:nvPr/>
          </p:nvSpPr>
          <p:spPr>
            <a:xfrm>
              <a:off x="5572132" y="4500570"/>
              <a:ext cx="214314" cy="216000"/>
            </a:xfrm>
            <a:prstGeom prst="ellipse">
              <a:avLst/>
            </a:prstGeom>
            <a:solidFill>
              <a:schemeClr val="bg1">
                <a:lumMod val="65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cxnSp>
        <p:nvCxnSpPr>
          <p:cNvPr id="54" name="Straight Connector 53"/>
          <p:cNvCxnSpPr>
            <a:stCxn id="38" idx="4"/>
            <a:endCxn id="39" idx="0"/>
          </p:cNvCxnSpPr>
          <p:nvPr/>
        </p:nvCxnSpPr>
        <p:spPr>
          <a:xfrm rot="5400000">
            <a:off x="840206" y="3640737"/>
            <a:ext cx="712694" cy="1588"/>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a:stCxn id="40" idx="4"/>
            <a:endCxn id="41" idx="0"/>
          </p:cNvCxnSpPr>
          <p:nvPr/>
        </p:nvCxnSpPr>
        <p:spPr>
          <a:xfrm rot="5400000">
            <a:off x="1197396" y="3640737"/>
            <a:ext cx="712694" cy="1588"/>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a:stCxn id="44" idx="6"/>
            <a:endCxn id="46" idx="2"/>
          </p:cNvCxnSpPr>
          <p:nvPr/>
        </p:nvCxnSpPr>
        <p:spPr>
          <a:xfrm>
            <a:off x="3272436" y="3246985"/>
            <a:ext cx="428628" cy="1588"/>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a:stCxn id="45" idx="6"/>
            <a:endCxn id="47" idx="2"/>
          </p:cNvCxnSpPr>
          <p:nvPr/>
        </p:nvCxnSpPr>
        <p:spPr>
          <a:xfrm>
            <a:off x="3272436" y="4032803"/>
            <a:ext cx="428628" cy="1588"/>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stCxn id="50" idx="6"/>
            <a:endCxn id="51" idx="2"/>
          </p:cNvCxnSpPr>
          <p:nvPr/>
        </p:nvCxnSpPr>
        <p:spPr>
          <a:xfrm>
            <a:off x="5442936" y="3246985"/>
            <a:ext cx="571504" cy="843"/>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a:stCxn id="52" idx="6"/>
            <a:endCxn id="53" idx="2"/>
          </p:cNvCxnSpPr>
          <p:nvPr/>
        </p:nvCxnSpPr>
        <p:spPr>
          <a:xfrm>
            <a:off x="5442936" y="4032803"/>
            <a:ext cx="571504" cy="843"/>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a:stCxn id="34" idx="6"/>
            <a:endCxn id="32" idx="1"/>
          </p:cNvCxnSpPr>
          <p:nvPr/>
        </p:nvCxnSpPr>
        <p:spPr>
          <a:xfrm>
            <a:off x="7603176" y="4032803"/>
            <a:ext cx="428628" cy="1588"/>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a:stCxn id="33" idx="6"/>
            <a:endCxn id="35" idx="1"/>
          </p:cNvCxnSpPr>
          <p:nvPr/>
        </p:nvCxnSpPr>
        <p:spPr>
          <a:xfrm>
            <a:off x="7603176" y="3246985"/>
            <a:ext cx="428628" cy="1588"/>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62" name="Rectangle 61"/>
          <p:cNvSpPr/>
          <p:nvPr/>
        </p:nvSpPr>
        <p:spPr>
          <a:xfrm>
            <a:off x="683568" y="5229200"/>
            <a:ext cx="1285884" cy="369332"/>
          </a:xfrm>
          <a:prstGeom prst="rect">
            <a:avLst/>
          </a:prstGeom>
        </p:spPr>
        <p:txBody>
          <a:bodyPr wrap="square">
            <a:spAutoFit/>
          </a:bodyPr>
          <a:lstStyle/>
          <a:p>
            <a:pPr algn="ctr"/>
            <a:r>
              <a:rPr lang="de-DE" dirty="0" err="1" smtClean="0"/>
              <a:t>Proximity</a:t>
            </a:r>
            <a:endParaRPr lang="de-DE" dirty="0"/>
          </a:p>
        </p:txBody>
      </p:sp>
      <p:sp>
        <p:nvSpPr>
          <p:cNvPr id="63" name="Rectangle 62"/>
          <p:cNvSpPr/>
          <p:nvPr/>
        </p:nvSpPr>
        <p:spPr>
          <a:xfrm>
            <a:off x="2843808" y="5229200"/>
            <a:ext cx="1285884" cy="369332"/>
          </a:xfrm>
          <a:prstGeom prst="rect">
            <a:avLst/>
          </a:prstGeom>
        </p:spPr>
        <p:txBody>
          <a:bodyPr wrap="square">
            <a:spAutoFit/>
          </a:bodyPr>
          <a:lstStyle/>
          <a:p>
            <a:pPr algn="ctr"/>
            <a:r>
              <a:rPr lang="de-DE" dirty="0" smtClean="0"/>
              <a:t>Color</a:t>
            </a:r>
            <a:endParaRPr lang="de-DE" dirty="0"/>
          </a:p>
        </p:txBody>
      </p:sp>
      <p:sp>
        <p:nvSpPr>
          <p:cNvPr id="64" name="Rectangle 63"/>
          <p:cNvSpPr/>
          <p:nvPr/>
        </p:nvSpPr>
        <p:spPr>
          <a:xfrm>
            <a:off x="5014308" y="5229200"/>
            <a:ext cx="1285884" cy="369332"/>
          </a:xfrm>
          <a:prstGeom prst="rect">
            <a:avLst/>
          </a:prstGeom>
        </p:spPr>
        <p:txBody>
          <a:bodyPr wrap="square">
            <a:spAutoFit/>
          </a:bodyPr>
          <a:lstStyle/>
          <a:p>
            <a:pPr algn="ctr"/>
            <a:r>
              <a:rPr lang="de-DE" dirty="0" smtClean="0"/>
              <a:t>Size</a:t>
            </a:r>
            <a:endParaRPr lang="de-DE" dirty="0"/>
          </a:p>
        </p:txBody>
      </p:sp>
      <p:sp>
        <p:nvSpPr>
          <p:cNvPr id="65" name="Rectangle 64"/>
          <p:cNvSpPr/>
          <p:nvPr/>
        </p:nvSpPr>
        <p:spPr>
          <a:xfrm>
            <a:off x="7174548" y="5229200"/>
            <a:ext cx="1285884" cy="369332"/>
          </a:xfrm>
          <a:prstGeom prst="rect">
            <a:avLst/>
          </a:prstGeom>
        </p:spPr>
        <p:txBody>
          <a:bodyPr wrap="square">
            <a:spAutoFit/>
          </a:bodyPr>
          <a:lstStyle/>
          <a:p>
            <a:pPr algn="ctr"/>
            <a:r>
              <a:rPr lang="de-DE" dirty="0" smtClean="0"/>
              <a:t>Shape</a:t>
            </a:r>
            <a:endParaRPr lang="de-DE" dirty="0"/>
          </a:p>
        </p:txBody>
      </p:sp>
    </p:spTree>
    <p:extLst>
      <p:ext uri="{BB962C8B-B14F-4D97-AF65-F5344CB8AC3E}">
        <p14:creationId xmlns:p14="http://schemas.microsoft.com/office/powerpoint/2010/main" val="1206375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fade">
                                      <p:cBhvr>
                                        <p:cTn id="10" dur="500"/>
                                        <p:tgtEl>
                                          <p:spTgt spid="6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500"/>
                                        <p:tgtEl>
                                          <p:spTgt spid="4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fade">
                                      <p:cBhvr>
                                        <p:cTn id="18" dur="500"/>
                                        <p:tgtEl>
                                          <p:spTgt spid="6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500"/>
                                        <p:tgtEl>
                                          <p:spTgt spid="4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4"/>
                                        </p:tgtEl>
                                        <p:attrNameLst>
                                          <p:attrName>style.visibility</p:attrName>
                                        </p:attrNameLst>
                                      </p:cBhvr>
                                      <p:to>
                                        <p:strVal val="visible"/>
                                      </p:to>
                                    </p:set>
                                    <p:animEffect transition="in" filter="fade">
                                      <p:cBhvr>
                                        <p:cTn id="26" dur="500"/>
                                        <p:tgtEl>
                                          <p:spTgt spid="6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5"/>
                                        </p:tgtEl>
                                        <p:attrNameLst>
                                          <p:attrName>style.visibility</p:attrName>
                                        </p:attrNameLst>
                                      </p:cBhvr>
                                      <p:to>
                                        <p:strVal val="visible"/>
                                      </p:to>
                                    </p:set>
                                    <p:animEffect transition="in" filter="fade">
                                      <p:cBhvr>
                                        <p:cTn id="34" dur="500"/>
                                        <p:tgtEl>
                                          <p:spTgt spid="6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fade">
                                      <p:cBhvr>
                                        <p:cTn id="39" dur="500"/>
                                        <p:tgtEl>
                                          <p:spTgt spid="60"/>
                                        </p:tgtEl>
                                      </p:cBhvr>
                                    </p:animEffect>
                                  </p:childTnLst>
                                </p:cTn>
                              </p:par>
                              <p:par>
                                <p:cTn id="40" presetID="10" presetClass="entr" presetSubtype="0" fill="hold" nodeType="withEffect">
                                  <p:stCondLst>
                                    <p:cond delay="0"/>
                                  </p:stCondLst>
                                  <p:childTnLst>
                                    <p:set>
                                      <p:cBhvr>
                                        <p:cTn id="41" dur="1" fill="hold">
                                          <p:stCondLst>
                                            <p:cond delay="0"/>
                                          </p:stCondLst>
                                        </p:cTn>
                                        <p:tgtEl>
                                          <p:spTgt spid="61"/>
                                        </p:tgtEl>
                                        <p:attrNameLst>
                                          <p:attrName>style.visibility</p:attrName>
                                        </p:attrNameLst>
                                      </p:cBhvr>
                                      <p:to>
                                        <p:strVal val="visible"/>
                                      </p:to>
                                    </p:set>
                                    <p:animEffect transition="in" filter="fade">
                                      <p:cBhvr>
                                        <p:cTn id="42" dur="500"/>
                                        <p:tgtEl>
                                          <p:spTgt spid="61"/>
                                        </p:tgtEl>
                                      </p:cBhvr>
                                    </p:animEffect>
                                  </p:childTnLst>
                                </p:cTn>
                              </p:par>
                              <p:par>
                                <p:cTn id="43" presetID="10" presetClass="entr" presetSubtype="0" fill="hold" nodeType="withEffect">
                                  <p:stCondLst>
                                    <p:cond delay="0"/>
                                  </p:stCondLst>
                                  <p:childTnLst>
                                    <p:set>
                                      <p:cBhvr>
                                        <p:cTn id="44" dur="1" fill="hold">
                                          <p:stCondLst>
                                            <p:cond delay="0"/>
                                          </p:stCondLst>
                                        </p:cTn>
                                        <p:tgtEl>
                                          <p:spTgt spid="58"/>
                                        </p:tgtEl>
                                        <p:attrNameLst>
                                          <p:attrName>style.visibility</p:attrName>
                                        </p:attrNameLst>
                                      </p:cBhvr>
                                      <p:to>
                                        <p:strVal val="visible"/>
                                      </p:to>
                                    </p:set>
                                    <p:animEffect transition="in" filter="fade">
                                      <p:cBhvr>
                                        <p:cTn id="45" dur="500"/>
                                        <p:tgtEl>
                                          <p:spTgt spid="58"/>
                                        </p:tgtEl>
                                      </p:cBhvr>
                                    </p:animEffect>
                                  </p:childTnLst>
                                </p:cTn>
                              </p:par>
                              <p:par>
                                <p:cTn id="46" presetID="10" presetClass="entr" presetSubtype="0" fill="hold" nodeType="withEffect">
                                  <p:stCondLst>
                                    <p:cond delay="0"/>
                                  </p:stCondLst>
                                  <p:childTnLst>
                                    <p:set>
                                      <p:cBhvr>
                                        <p:cTn id="47" dur="1" fill="hold">
                                          <p:stCondLst>
                                            <p:cond delay="0"/>
                                          </p:stCondLst>
                                        </p:cTn>
                                        <p:tgtEl>
                                          <p:spTgt spid="59"/>
                                        </p:tgtEl>
                                        <p:attrNameLst>
                                          <p:attrName>style.visibility</p:attrName>
                                        </p:attrNameLst>
                                      </p:cBhvr>
                                      <p:to>
                                        <p:strVal val="visible"/>
                                      </p:to>
                                    </p:set>
                                    <p:animEffect transition="in" filter="fade">
                                      <p:cBhvr>
                                        <p:cTn id="48" dur="500"/>
                                        <p:tgtEl>
                                          <p:spTgt spid="59"/>
                                        </p:tgtEl>
                                      </p:cBhvr>
                                    </p:animEffect>
                                  </p:childTnLst>
                                </p:cTn>
                              </p:par>
                              <p:par>
                                <p:cTn id="49" presetID="10" presetClass="entr" presetSubtype="0" fill="hold" nodeType="withEffect">
                                  <p:stCondLst>
                                    <p:cond delay="0"/>
                                  </p:stCondLst>
                                  <p:childTnLst>
                                    <p:set>
                                      <p:cBhvr>
                                        <p:cTn id="50" dur="1" fill="hold">
                                          <p:stCondLst>
                                            <p:cond delay="0"/>
                                          </p:stCondLst>
                                        </p:cTn>
                                        <p:tgtEl>
                                          <p:spTgt spid="56"/>
                                        </p:tgtEl>
                                        <p:attrNameLst>
                                          <p:attrName>style.visibility</p:attrName>
                                        </p:attrNameLst>
                                      </p:cBhvr>
                                      <p:to>
                                        <p:strVal val="visible"/>
                                      </p:to>
                                    </p:set>
                                    <p:animEffect transition="in" filter="fade">
                                      <p:cBhvr>
                                        <p:cTn id="51" dur="500"/>
                                        <p:tgtEl>
                                          <p:spTgt spid="56"/>
                                        </p:tgtEl>
                                      </p:cBhvr>
                                    </p:animEffect>
                                  </p:childTnLst>
                                </p:cTn>
                              </p:par>
                              <p:par>
                                <p:cTn id="52" presetID="10" presetClass="entr" presetSubtype="0" fill="hold" nodeType="withEffect">
                                  <p:stCondLst>
                                    <p:cond delay="0"/>
                                  </p:stCondLst>
                                  <p:childTnLst>
                                    <p:set>
                                      <p:cBhvr>
                                        <p:cTn id="53" dur="1" fill="hold">
                                          <p:stCondLst>
                                            <p:cond delay="0"/>
                                          </p:stCondLst>
                                        </p:cTn>
                                        <p:tgtEl>
                                          <p:spTgt spid="57"/>
                                        </p:tgtEl>
                                        <p:attrNameLst>
                                          <p:attrName>style.visibility</p:attrName>
                                        </p:attrNameLst>
                                      </p:cBhvr>
                                      <p:to>
                                        <p:strVal val="visible"/>
                                      </p:to>
                                    </p:set>
                                    <p:animEffect transition="in" filter="fade">
                                      <p:cBhvr>
                                        <p:cTn id="54" dur="500"/>
                                        <p:tgtEl>
                                          <p:spTgt spid="57"/>
                                        </p:tgtEl>
                                      </p:cBhvr>
                                    </p:animEffect>
                                  </p:childTnLst>
                                </p:cTn>
                              </p:par>
                              <p:par>
                                <p:cTn id="55" presetID="10" presetClass="entr" presetSubtype="0" fill="hold" nodeType="withEffect">
                                  <p:stCondLst>
                                    <p:cond delay="0"/>
                                  </p:stCondLst>
                                  <p:childTnLst>
                                    <p:set>
                                      <p:cBhvr>
                                        <p:cTn id="56" dur="1" fill="hold">
                                          <p:stCondLst>
                                            <p:cond delay="0"/>
                                          </p:stCondLst>
                                        </p:cTn>
                                        <p:tgtEl>
                                          <p:spTgt spid="54"/>
                                        </p:tgtEl>
                                        <p:attrNameLst>
                                          <p:attrName>style.visibility</p:attrName>
                                        </p:attrNameLst>
                                      </p:cBhvr>
                                      <p:to>
                                        <p:strVal val="visible"/>
                                      </p:to>
                                    </p:set>
                                    <p:animEffect transition="in" filter="fade">
                                      <p:cBhvr>
                                        <p:cTn id="57" dur="500"/>
                                        <p:tgtEl>
                                          <p:spTgt spid="54"/>
                                        </p:tgtEl>
                                      </p:cBhvr>
                                    </p:animEffect>
                                  </p:childTnLst>
                                </p:cTn>
                              </p:par>
                              <p:par>
                                <p:cTn id="58" presetID="10" presetClass="entr" presetSubtype="0" fill="hold" nodeType="withEffect">
                                  <p:stCondLst>
                                    <p:cond delay="0"/>
                                  </p:stCondLst>
                                  <p:childTnLst>
                                    <p:set>
                                      <p:cBhvr>
                                        <p:cTn id="59" dur="1" fill="hold">
                                          <p:stCondLst>
                                            <p:cond delay="0"/>
                                          </p:stCondLst>
                                        </p:cTn>
                                        <p:tgtEl>
                                          <p:spTgt spid="55"/>
                                        </p:tgtEl>
                                        <p:attrNameLst>
                                          <p:attrName>style.visibility</p:attrName>
                                        </p:attrNameLst>
                                      </p:cBhvr>
                                      <p:to>
                                        <p:strVal val="visible"/>
                                      </p:to>
                                    </p:set>
                                    <p:animEffect transition="in" filter="fade">
                                      <p:cBhvr>
                                        <p:cTn id="60"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3" grpId="0"/>
      <p:bldP spid="64" grpId="0"/>
      <p:bldP spid="65"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dirty="0" smtClean="0"/>
              <a:t>Perception issues:</a:t>
            </a:r>
          </a:p>
          <a:p>
            <a:pPr lvl="1"/>
            <a:r>
              <a:rPr lang="en-US" dirty="0" smtClean="0"/>
              <a:t>Connections can be perceived </a:t>
            </a:r>
            <a:r>
              <a:rPr lang="en-US" dirty="0" smtClean="0">
                <a:solidFill>
                  <a:schemeClr val="accent1"/>
                </a:solidFill>
              </a:rPr>
              <a:t>preattentively</a:t>
            </a:r>
          </a:p>
          <a:p>
            <a:pPr lvl="1"/>
            <a:r>
              <a:rPr lang="en-US" dirty="0" smtClean="0"/>
              <a:t>Very </a:t>
            </a:r>
            <a:r>
              <a:rPr lang="en-US" dirty="0" smtClean="0">
                <a:solidFill>
                  <a:schemeClr val="accent1"/>
                </a:solidFill>
              </a:rPr>
              <a:t>strong grouping principle</a:t>
            </a:r>
          </a:p>
          <a:p>
            <a:pPr lvl="1"/>
            <a:r>
              <a:rPr lang="en-US" dirty="0" smtClean="0"/>
              <a:t>Good at </a:t>
            </a:r>
            <a:r>
              <a:rPr lang="en-US" dirty="0" smtClean="0">
                <a:solidFill>
                  <a:schemeClr val="accent1"/>
                </a:solidFill>
              </a:rPr>
              <a:t>pointing at outliers</a:t>
            </a:r>
          </a:p>
          <a:p>
            <a:r>
              <a:rPr lang="en-US" dirty="0" smtClean="0"/>
              <a:t>Practical Issues:</a:t>
            </a:r>
          </a:p>
          <a:p>
            <a:pPr lvl="1"/>
            <a:r>
              <a:rPr lang="en-US" dirty="0" smtClean="0"/>
              <a:t>Basic implementation trivial &amp; fast</a:t>
            </a:r>
          </a:p>
          <a:p>
            <a:pPr lvl="1"/>
            <a:r>
              <a:rPr lang="en-US" dirty="0" smtClean="0"/>
              <a:t>Counter-balancing for the mentioned issues comes at a cost</a:t>
            </a:r>
            <a:endParaRPr lang="en-US" dirty="0"/>
          </a:p>
        </p:txBody>
      </p:sp>
      <p:sp>
        <p:nvSpPr>
          <p:cNvPr id="4" name="Footer Placeholder 3"/>
          <p:cNvSpPr>
            <a:spLocks noGrp="1"/>
          </p:cNvSpPr>
          <p:nvPr>
            <p:ph type="ftr" sz="quarter" idx="11"/>
          </p:nvPr>
        </p:nvSpPr>
        <p:spPr/>
        <p:txBody>
          <a:bodyPr/>
          <a:lstStyle/>
          <a:p>
            <a:r>
              <a:rPr lang="en-US" smtClean="0"/>
              <a:t>VisWeek Tutorial: Connecting the Dots – M. Streit, H.-J. Schulz, A. Lex</a:t>
            </a:r>
            <a:endParaRPr lang="en-US" dirty="0"/>
          </a:p>
        </p:txBody>
      </p:sp>
      <p:sp>
        <p:nvSpPr>
          <p:cNvPr id="5" name="Slide Number Placeholder 4"/>
          <p:cNvSpPr>
            <a:spLocks noGrp="1"/>
          </p:cNvSpPr>
          <p:nvPr>
            <p:ph type="sldNum" sz="quarter" idx="12"/>
          </p:nvPr>
        </p:nvSpPr>
        <p:spPr/>
        <p:txBody>
          <a:bodyPr/>
          <a:lstStyle/>
          <a:p>
            <a:fld id="{30742C3F-4840-460C-ADF2-7005A7FA8881}" type="slidenum">
              <a:rPr lang="en-US" smtClean="0"/>
              <a:t>113</a:t>
            </a:fld>
            <a:endParaRPr lang="en-US" dirty="0"/>
          </a:p>
        </p:txBody>
      </p:sp>
      <p:sp>
        <p:nvSpPr>
          <p:cNvPr id="6" name="Title 6"/>
          <p:cNvSpPr>
            <a:spLocks noGrp="1"/>
          </p:cNvSpPr>
          <p:nvPr>
            <p:ph type="title"/>
          </p:nvPr>
        </p:nvSpPr>
        <p:spPr>
          <a:xfrm>
            <a:off x="457200" y="274637"/>
            <a:ext cx="8229600" cy="1143000"/>
          </a:xfrm>
        </p:spPr>
        <p:txBody>
          <a:bodyPr/>
          <a:lstStyle/>
          <a:p>
            <a:r>
              <a:rPr lang="en-US" smtClean="0"/>
              <a:t>Connectedness</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188640"/>
            <a:ext cx="1338822" cy="133882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6853" y="2636912"/>
            <a:ext cx="2539683" cy="634921"/>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6853" y="3140968"/>
            <a:ext cx="2539683" cy="634921"/>
          </a:xfrm>
          <a:prstGeom prst="rect">
            <a:avLst/>
          </a:prstGeom>
        </p:spPr>
      </p:pic>
    </p:spTree>
    <p:extLst>
      <p:ext uri="{BB962C8B-B14F-4D97-AF65-F5344CB8AC3E}">
        <p14:creationId xmlns:p14="http://schemas.microsoft.com/office/powerpoint/2010/main" val="1164118923"/>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Common Region</a:t>
            </a:r>
            <a:endParaRPr lang="en-US" dirty="0"/>
          </a:p>
        </p:txBody>
      </p:sp>
      <p:sp>
        <p:nvSpPr>
          <p:cNvPr id="3" name="Content Placeholder 2"/>
          <p:cNvSpPr>
            <a:spLocks noGrp="1"/>
          </p:cNvSpPr>
          <p:nvPr>
            <p:ph idx="1"/>
          </p:nvPr>
        </p:nvSpPr>
        <p:spPr/>
        <p:txBody>
          <a:bodyPr/>
          <a:lstStyle/>
          <a:p>
            <a:r>
              <a:rPr lang="en-US" dirty="0" smtClean="0"/>
              <a:t>Very similar to Connectedness</a:t>
            </a:r>
          </a:p>
          <a:p>
            <a:pPr lvl="1"/>
            <a:r>
              <a:rPr lang="en-US" dirty="0" smtClean="0"/>
              <a:t>At what point is a line an area? </a:t>
            </a:r>
          </a:p>
          <a:p>
            <a:r>
              <a:rPr lang="en-US" dirty="0" smtClean="0"/>
              <a:t>More „ink“ necessary</a:t>
            </a:r>
          </a:p>
          <a:p>
            <a:pPr lvl="1"/>
            <a:r>
              <a:rPr lang="en-US" dirty="0" smtClean="0">
                <a:solidFill>
                  <a:schemeClr val="bg2">
                    <a:lumMod val="50000"/>
                  </a:schemeClr>
                </a:solidFill>
              </a:rPr>
              <a:t>Reduces possible # items and # relations</a:t>
            </a:r>
          </a:p>
          <a:p>
            <a:pPr lvl="1"/>
            <a:r>
              <a:rPr lang="de-AT" dirty="0" err="1" smtClean="0">
                <a:solidFill>
                  <a:schemeClr val="accent1"/>
                </a:solidFill>
              </a:rPr>
              <a:t>Increases</a:t>
            </a:r>
            <a:r>
              <a:rPr lang="de-AT" dirty="0">
                <a:solidFill>
                  <a:schemeClr val="accent1"/>
                </a:solidFill>
              </a:rPr>
              <a:t> </a:t>
            </a:r>
            <a:r>
              <a:rPr lang="de-AT" dirty="0" err="1" smtClean="0">
                <a:solidFill>
                  <a:schemeClr val="accent1"/>
                </a:solidFill>
              </a:rPr>
              <a:t>saliency</a:t>
            </a:r>
            <a:endParaRPr lang="de-AT" dirty="0" smtClean="0">
              <a:solidFill>
                <a:schemeClr val="accent1"/>
              </a:solidFill>
            </a:endParaRPr>
          </a:p>
          <a:p>
            <a:pPr lvl="1"/>
            <a:r>
              <a:rPr lang="de-AT" dirty="0" smtClean="0"/>
              <a:t>Alternative </a:t>
            </a:r>
            <a:r>
              <a:rPr lang="de-AT" dirty="0" err="1" smtClean="0"/>
              <a:t>if</a:t>
            </a:r>
            <a:r>
              <a:rPr lang="de-AT" dirty="0" smtClean="0"/>
              <a:t> </a:t>
            </a:r>
            <a:r>
              <a:rPr lang="de-AT" dirty="0" err="1" smtClean="0"/>
              <a:t>edges</a:t>
            </a:r>
            <a:r>
              <a:rPr lang="de-AT" dirty="0" smtClean="0"/>
              <a:t> </a:t>
            </a:r>
            <a:r>
              <a:rPr lang="de-AT" dirty="0" err="1" smtClean="0"/>
              <a:t>already</a:t>
            </a:r>
            <a:r>
              <a:rPr lang="de-AT" dirty="0" smtClean="0"/>
              <a:t> </a:t>
            </a:r>
            <a:r>
              <a:rPr lang="de-AT" dirty="0" err="1" smtClean="0"/>
              <a:t>used</a:t>
            </a:r>
            <a:endParaRPr lang="en-US" dirty="0" smtClean="0"/>
          </a:p>
          <a:p>
            <a:r>
              <a:rPr lang="en-US" dirty="0" smtClean="0"/>
              <a:t>Can be used with transparency to preserve BR</a:t>
            </a:r>
          </a:p>
          <a:p>
            <a:endParaRPr lang="en-US" dirty="0"/>
          </a:p>
        </p:txBody>
      </p:sp>
      <p:sp>
        <p:nvSpPr>
          <p:cNvPr id="4" name="Footer Placeholder 3"/>
          <p:cNvSpPr>
            <a:spLocks noGrp="1"/>
          </p:cNvSpPr>
          <p:nvPr>
            <p:ph type="ftr" sz="quarter" idx="11"/>
          </p:nvPr>
        </p:nvSpPr>
        <p:spPr/>
        <p:txBody>
          <a:bodyPr/>
          <a:lstStyle/>
          <a:p>
            <a:r>
              <a:rPr lang="en-US" smtClean="0"/>
              <a:t>VisWeek Tutorial: Connecting the Dots – M. Streit, H.-J. Schulz, A. Lex</a:t>
            </a:r>
            <a:endParaRPr lang="en-US" dirty="0"/>
          </a:p>
        </p:txBody>
      </p:sp>
      <p:sp>
        <p:nvSpPr>
          <p:cNvPr id="5" name="Slide Number Placeholder 4"/>
          <p:cNvSpPr>
            <a:spLocks noGrp="1"/>
          </p:cNvSpPr>
          <p:nvPr>
            <p:ph type="sldNum" sz="quarter" idx="12"/>
          </p:nvPr>
        </p:nvSpPr>
        <p:spPr/>
        <p:txBody>
          <a:bodyPr/>
          <a:lstStyle/>
          <a:p>
            <a:fld id="{30742C3F-4840-460C-ADF2-7005A7FA8881}" type="slidenum">
              <a:rPr lang="en-US" smtClean="0"/>
              <a:t>114</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724" y="116632"/>
            <a:ext cx="1508610" cy="150861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7744" y="116632"/>
            <a:ext cx="1524839" cy="1524839"/>
          </a:xfrm>
          <a:prstGeom prst="rect">
            <a:avLst/>
          </a:prstGeom>
        </p:spPr>
      </p:pic>
    </p:spTree>
    <p:extLst>
      <p:ext uri="{BB962C8B-B14F-4D97-AF65-F5344CB8AC3E}">
        <p14:creationId xmlns:p14="http://schemas.microsoft.com/office/powerpoint/2010/main" val="573431511"/>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Connectedness Varieties</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252" y="2348880"/>
            <a:ext cx="8785370" cy="2952328"/>
          </a:xfrm>
        </p:spPr>
      </p:pic>
      <p:sp>
        <p:nvSpPr>
          <p:cNvPr id="4" name="Footer Placeholder 3"/>
          <p:cNvSpPr>
            <a:spLocks noGrp="1"/>
          </p:cNvSpPr>
          <p:nvPr>
            <p:ph type="ftr" sz="quarter" idx="11"/>
          </p:nvPr>
        </p:nvSpPr>
        <p:spPr/>
        <p:txBody>
          <a:bodyPr/>
          <a:lstStyle/>
          <a:p>
            <a:r>
              <a:rPr lang="en-US" smtClean="0"/>
              <a:t>VisWeek Tutorial: Connecting the Dots – M. Streit, H.-J. Schulz, A. Lex</a:t>
            </a:r>
            <a:endParaRPr lang="en-US" dirty="0"/>
          </a:p>
        </p:txBody>
      </p:sp>
      <p:sp>
        <p:nvSpPr>
          <p:cNvPr id="5" name="Slide Number Placeholder 4"/>
          <p:cNvSpPr>
            <a:spLocks noGrp="1"/>
          </p:cNvSpPr>
          <p:nvPr>
            <p:ph type="sldNum" sz="quarter" idx="12"/>
          </p:nvPr>
        </p:nvSpPr>
        <p:spPr/>
        <p:txBody>
          <a:bodyPr/>
          <a:lstStyle/>
          <a:p>
            <a:fld id="{30742C3F-4840-460C-ADF2-7005A7FA8881}" type="slidenum">
              <a:rPr lang="en-US" smtClean="0"/>
              <a:t>115</a:t>
            </a:fld>
            <a:endParaRPr lang="en-US" dirty="0"/>
          </a:p>
        </p:txBody>
      </p:sp>
      <p:sp>
        <p:nvSpPr>
          <p:cNvPr id="7" name="Rectangle 6"/>
          <p:cNvSpPr/>
          <p:nvPr/>
        </p:nvSpPr>
        <p:spPr>
          <a:xfrm>
            <a:off x="6372200" y="5361632"/>
            <a:ext cx="2060564" cy="369332"/>
          </a:xfrm>
          <a:prstGeom prst="rect">
            <a:avLst/>
          </a:prstGeom>
        </p:spPr>
        <p:txBody>
          <a:bodyPr wrap="none">
            <a:spAutoFit/>
          </a:bodyPr>
          <a:lstStyle/>
          <a:p>
            <a:r>
              <a:rPr lang="en-US" dirty="0" smtClean="0">
                <a:solidFill>
                  <a:schemeClr val="tx1">
                    <a:lumMod val="65000"/>
                    <a:lumOff val="35000"/>
                  </a:schemeClr>
                </a:solidFill>
              </a:rPr>
              <a:t>[</a:t>
            </a:r>
            <a:r>
              <a:rPr lang="en-US" dirty="0" err="1" smtClean="0">
                <a:solidFill>
                  <a:schemeClr val="tx1">
                    <a:lumMod val="65000"/>
                    <a:lumOff val="35000"/>
                  </a:schemeClr>
                </a:solidFill>
              </a:rPr>
              <a:t>Dinkla</a:t>
            </a:r>
            <a:r>
              <a:rPr lang="en-US" dirty="0" smtClean="0">
                <a:solidFill>
                  <a:schemeClr val="tx1">
                    <a:lumMod val="65000"/>
                    <a:lumOff val="35000"/>
                  </a:schemeClr>
                </a:solidFill>
              </a:rPr>
              <a:t> et al., 2012] </a:t>
            </a:r>
            <a:endParaRPr lang="en-US" dirty="0">
              <a:solidFill>
                <a:schemeClr val="tx1">
                  <a:lumMod val="65000"/>
                  <a:lumOff val="35000"/>
                </a:schemeClr>
              </a:solidFill>
            </a:endParaRPr>
          </a:p>
        </p:txBody>
      </p:sp>
      <p:sp>
        <p:nvSpPr>
          <p:cNvPr id="8" name="Rectangle 7"/>
          <p:cNvSpPr/>
          <p:nvPr/>
        </p:nvSpPr>
        <p:spPr>
          <a:xfrm>
            <a:off x="3419872" y="5402996"/>
            <a:ext cx="1978811" cy="369332"/>
          </a:xfrm>
          <a:prstGeom prst="rect">
            <a:avLst/>
          </a:prstGeom>
        </p:spPr>
        <p:txBody>
          <a:bodyPr wrap="none">
            <a:spAutoFit/>
          </a:bodyPr>
          <a:lstStyle/>
          <a:p>
            <a:r>
              <a:rPr lang="en-US" dirty="0" smtClean="0">
                <a:solidFill>
                  <a:schemeClr val="tx1">
                    <a:lumMod val="65000"/>
                    <a:lumOff val="35000"/>
                  </a:schemeClr>
                </a:solidFill>
              </a:rPr>
              <a:t>[</a:t>
            </a:r>
            <a:r>
              <a:rPr lang="en-US" dirty="0" err="1" smtClean="0">
                <a:solidFill>
                  <a:schemeClr val="tx1">
                    <a:lumMod val="65000"/>
                    <a:lumOff val="35000"/>
                  </a:schemeClr>
                </a:solidFill>
              </a:rPr>
              <a:t>Alper</a:t>
            </a:r>
            <a:r>
              <a:rPr lang="en-US" dirty="0" smtClean="0">
                <a:solidFill>
                  <a:schemeClr val="tx1">
                    <a:lumMod val="65000"/>
                    <a:lumOff val="35000"/>
                  </a:schemeClr>
                </a:solidFill>
              </a:rPr>
              <a:t> et al., 2011] </a:t>
            </a:r>
            <a:endParaRPr lang="en-US" dirty="0">
              <a:solidFill>
                <a:schemeClr val="tx1">
                  <a:lumMod val="65000"/>
                  <a:lumOff val="35000"/>
                </a:schemeClr>
              </a:solidFill>
            </a:endParaRPr>
          </a:p>
        </p:txBody>
      </p:sp>
      <p:sp>
        <p:nvSpPr>
          <p:cNvPr id="9" name="Rectangle 8"/>
          <p:cNvSpPr/>
          <p:nvPr/>
        </p:nvSpPr>
        <p:spPr>
          <a:xfrm>
            <a:off x="11460" y="5301208"/>
            <a:ext cx="3329309" cy="646331"/>
          </a:xfrm>
          <a:prstGeom prst="rect">
            <a:avLst/>
          </a:prstGeom>
        </p:spPr>
        <p:txBody>
          <a:bodyPr wrap="none">
            <a:spAutoFit/>
          </a:bodyPr>
          <a:lstStyle/>
          <a:p>
            <a:r>
              <a:rPr lang="en-US" dirty="0" smtClean="0">
                <a:solidFill>
                  <a:schemeClr val="tx1">
                    <a:lumMod val="65000"/>
                    <a:lumOff val="35000"/>
                  </a:schemeClr>
                </a:solidFill>
              </a:rPr>
              <a:t>Image by [</a:t>
            </a:r>
            <a:r>
              <a:rPr lang="en-US" dirty="0" err="1" smtClean="0">
                <a:solidFill>
                  <a:schemeClr val="tx1">
                    <a:lumMod val="65000"/>
                    <a:lumOff val="35000"/>
                  </a:schemeClr>
                </a:solidFill>
              </a:rPr>
              <a:t>Dinkla</a:t>
            </a:r>
            <a:r>
              <a:rPr lang="en-US" dirty="0" smtClean="0">
                <a:solidFill>
                  <a:schemeClr val="tx1">
                    <a:lumMod val="65000"/>
                    <a:lumOff val="35000"/>
                  </a:schemeClr>
                </a:solidFill>
              </a:rPr>
              <a:t> et al., 2011]</a:t>
            </a:r>
            <a:br>
              <a:rPr lang="en-US" dirty="0" smtClean="0">
                <a:solidFill>
                  <a:schemeClr val="tx1">
                    <a:lumMod val="65000"/>
                    <a:lumOff val="35000"/>
                  </a:schemeClr>
                </a:solidFill>
              </a:rPr>
            </a:br>
            <a:r>
              <a:rPr lang="en-US" dirty="0" smtClean="0">
                <a:solidFill>
                  <a:schemeClr val="tx1">
                    <a:lumMod val="65000"/>
                    <a:lumOff val="35000"/>
                  </a:schemeClr>
                </a:solidFill>
              </a:rPr>
              <a:t>Technique by [Collins et al.,2009] </a:t>
            </a:r>
            <a:endParaRPr lang="en-US" dirty="0">
              <a:solidFill>
                <a:schemeClr val="tx1">
                  <a:lumMod val="65000"/>
                  <a:lumOff val="35000"/>
                </a:schemeClr>
              </a:solidFill>
            </a:endParaRPr>
          </a:p>
        </p:txBody>
      </p:sp>
      <p:sp>
        <p:nvSpPr>
          <p:cNvPr id="11" name="TextBox 10"/>
          <p:cNvSpPr txBox="1"/>
          <p:nvPr/>
        </p:nvSpPr>
        <p:spPr>
          <a:xfrm>
            <a:off x="611560" y="1797248"/>
            <a:ext cx="1646541" cy="461665"/>
          </a:xfrm>
          <a:prstGeom prst="rect">
            <a:avLst/>
          </a:prstGeom>
          <a:noFill/>
        </p:spPr>
        <p:txBody>
          <a:bodyPr wrap="none" rtlCol="0">
            <a:spAutoFit/>
          </a:bodyPr>
          <a:lstStyle/>
          <a:p>
            <a:r>
              <a:rPr lang="en-US" sz="2400" smtClean="0"/>
              <a:t>Bubble Sets</a:t>
            </a:r>
            <a:endParaRPr lang="en-US" sz="2400" dirty="0"/>
          </a:p>
        </p:txBody>
      </p:sp>
      <p:sp>
        <p:nvSpPr>
          <p:cNvPr id="12" name="TextBox 11"/>
          <p:cNvSpPr txBox="1"/>
          <p:nvPr/>
        </p:nvSpPr>
        <p:spPr>
          <a:xfrm>
            <a:off x="3766344" y="1797247"/>
            <a:ext cx="1285865" cy="461665"/>
          </a:xfrm>
          <a:prstGeom prst="rect">
            <a:avLst/>
          </a:prstGeom>
          <a:noFill/>
        </p:spPr>
        <p:txBody>
          <a:bodyPr wrap="none" rtlCol="0">
            <a:spAutoFit/>
          </a:bodyPr>
          <a:lstStyle/>
          <a:p>
            <a:r>
              <a:rPr lang="en-US" sz="2400" smtClean="0"/>
              <a:t>Line Sets</a:t>
            </a:r>
            <a:endParaRPr lang="en-US" sz="2400" dirty="0"/>
          </a:p>
        </p:txBody>
      </p:sp>
      <p:sp>
        <p:nvSpPr>
          <p:cNvPr id="13" name="TextBox 12"/>
          <p:cNvSpPr txBox="1"/>
          <p:nvPr/>
        </p:nvSpPr>
        <p:spPr>
          <a:xfrm>
            <a:off x="6422406" y="1797246"/>
            <a:ext cx="1960152" cy="461665"/>
          </a:xfrm>
          <a:prstGeom prst="rect">
            <a:avLst/>
          </a:prstGeom>
          <a:noFill/>
        </p:spPr>
        <p:txBody>
          <a:bodyPr wrap="none" rtlCol="0">
            <a:spAutoFit/>
          </a:bodyPr>
          <a:lstStyle/>
          <a:p>
            <a:r>
              <a:rPr lang="en-US" sz="2400" smtClean="0"/>
              <a:t>Kelp Diagrams</a:t>
            </a:r>
            <a:endParaRPr lang="en-US" sz="2400" dirty="0"/>
          </a:p>
        </p:txBody>
      </p:sp>
    </p:spTree>
    <p:extLst>
      <p:ext uri="{BB962C8B-B14F-4D97-AF65-F5344CB8AC3E}">
        <p14:creationId xmlns:p14="http://schemas.microsoft.com/office/powerpoint/2010/main" val="1904281288"/>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Bubble Sets</a:t>
            </a:r>
            <a:endParaRPr lang="en-US" dirty="0"/>
          </a:p>
        </p:txBody>
      </p:sp>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rot="5400000">
            <a:off x="765922" y="2050503"/>
            <a:ext cx="3325915" cy="3922673"/>
          </a:xfrm>
          <a:prstGeom prst="rect">
            <a:avLst/>
          </a:prstGeom>
          <a:noFill/>
          <a:ln w="222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2195736" y="5867980"/>
            <a:ext cx="2091022" cy="369332"/>
          </a:xfrm>
          <a:prstGeom prst="rect">
            <a:avLst/>
          </a:prstGeom>
        </p:spPr>
        <p:txBody>
          <a:bodyPr wrap="none">
            <a:spAutoFit/>
          </a:bodyPr>
          <a:lstStyle/>
          <a:p>
            <a:r>
              <a:rPr lang="en-US" dirty="0" smtClean="0">
                <a:solidFill>
                  <a:schemeClr val="tx1">
                    <a:lumMod val="65000"/>
                    <a:lumOff val="35000"/>
                  </a:schemeClr>
                </a:solidFill>
              </a:rPr>
              <a:t>[Collins et al., 2009] </a:t>
            </a:r>
            <a:endParaRPr lang="en-US" dirty="0">
              <a:solidFill>
                <a:schemeClr val="tx1">
                  <a:lumMod val="65000"/>
                  <a:lumOff val="35000"/>
                </a:schemeClr>
              </a:solidFill>
            </a:endParaRPr>
          </a:p>
        </p:txBody>
      </p:sp>
      <p:sp>
        <p:nvSpPr>
          <p:cNvPr id="11" name="Footer Placeholder 10"/>
          <p:cNvSpPr>
            <a:spLocks noGrp="1"/>
          </p:cNvSpPr>
          <p:nvPr>
            <p:ph type="ftr" sz="quarter" idx="11"/>
          </p:nvPr>
        </p:nvSpPr>
        <p:spPr/>
        <p:txBody>
          <a:bodyPr/>
          <a:lstStyle/>
          <a:p>
            <a:r>
              <a:rPr lang="en-US" smtClean="0"/>
              <a:t>VisWeek Tutorial: Connecting the Dots – M. Streit, H.-J. Schulz, A. Lex</a:t>
            </a:r>
            <a:endParaRPr lang="en-US" dirty="0"/>
          </a:p>
        </p:txBody>
      </p:sp>
      <p:sp>
        <p:nvSpPr>
          <p:cNvPr id="12" name="Slide Number Placeholder 11"/>
          <p:cNvSpPr>
            <a:spLocks noGrp="1"/>
          </p:cNvSpPr>
          <p:nvPr>
            <p:ph type="sldNum" sz="quarter" idx="12"/>
          </p:nvPr>
        </p:nvSpPr>
        <p:spPr/>
        <p:txBody>
          <a:bodyPr/>
          <a:lstStyle/>
          <a:p>
            <a:fld id="{30742C3F-4840-460C-ADF2-7005A7FA8881}" type="slidenum">
              <a:rPr lang="en-US" smtClean="0"/>
              <a:t>116</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6" y="2564904"/>
            <a:ext cx="4054721" cy="2569270"/>
          </a:xfrm>
          <a:prstGeom prst="rect">
            <a:avLst/>
          </a:prstGeom>
        </p:spPr>
      </p:pic>
      <p:sp>
        <p:nvSpPr>
          <p:cNvPr id="8" name="Rectangle 7"/>
          <p:cNvSpPr/>
          <p:nvPr/>
        </p:nvSpPr>
        <p:spPr>
          <a:xfrm>
            <a:off x="5697865" y="5835714"/>
            <a:ext cx="1909754" cy="369332"/>
          </a:xfrm>
          <a:prstGeom prst="rect">
            <a:avLst/>
          </a:prstGeom>
        </p:spPr>
        <p:txBody>
          <a:bodyPr wrap="none">
            <a:spAutoFit/>
          </a:bodyPr>
          <a:lstStyle/>
          <a:p>
            <a:r>
              <a:rPr lang="en-US" dirty="0" smtClean="0">
                <a:solidFill>
                  <a:schemeClr val="tx1">
                    <a:lumMod val="65000"/>
                    <a:lumOff val="35000"/>
                  </a:schemeClr>
                </a:solidFill>
              </a:rPr>
              <a:t>[Partl et al., 2012] </a:t>
            </a:r>
            <a:endParaRPr lang="en-US" dirty="0">
              <a:solidFill>
                <a:schemeClr val="tx1">
                  <a:lumMod val="65000"/>
                  <a:lumOff val="35000"/>
                </a:schemeClr>
              </a:solidFill>
            </a:endParaRPr>
          </a:p>
        </p:txBody>
      </p:sp>
    </p:spTree>
    <p:extLst>
      <p:ext uri="{BB962C8B-B14F-4D97-AF65-F5344CB8AC3E}">
        <p14:creationId xmlns:p14="http://schemas.microsoft.com/office/powerpoint/2010/main" val="130681617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Bubble Sets</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How it works:</a:t>
            </a:r>
            <a:endParaRPr lang="en-US" sz="800" dirty="0" smtClean="0"/>
          </a:p>
          <a:p>
            <a:pPr marL="0" indent="0">
              <a:buNone/>
            </a:pPr>
            <a:r>
              <a:rPr lang="en-US" sz="2400" b="1" dirty="0" smtClean="0">
                <a:sym typeface="Wingdings" pitchFamily="2" charset="2"/>
              </a:rPr>
              <a:t>Approach: </a:t>
            </a:r>
            <a:r>
              <a:rPr lang="en-US" sz="2400" dirty="0" smtClean="0">
                <a:sym typeface="Wingdings" pitchFamily="2" charset="2"/>
              </a:rPr>
              <a:t>connect nodes through virtual edges (route around obstacles) and compute a contour from this initial polyline</a:t>
            </a:r>
          </a:p>
          <a:p>
            <a:pPr marL="0" indent="0">
              <a:buNone/>
            </a:pPr>
            <a:endParaRPr lang="en-US" dirty="0"/>
          </a:p>
        </p:txBody>
      </p:sp>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372339" y="3284984"/>
            <a:ext cx="4895394" cy="177132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211960" y="4765563"/>
            <a:ext cx="4795283" cy="164419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Bent Arrow 5"/>
          <p:cNvSpPr/>
          <p:nvPr/>
        </p:nvSpPr>
        <p:spPr>
          <a:xfrm rot="5400000">
            <a:off x="5423396" y="3980147"/>
            <a:ext cx="648072" cy="648072"/>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 Box 4"/>
          <p:cNvSpPr txBox="1">
            <a:spLocks noChangeArrowheads="1"/>
          </p:cNvSpPr>
          <p:nvPr/>
        </p:nvSpPr>
        <p:spPr bwMode="auto">
          <a:xfrm>
            <a:off x="478490" y="5284365"/>
            <a:ext cx="355393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spcBef>
                <a:spcPct val="50000"/>
              </a:spcBef>
            </a:pPr>
            <a:r>
              <a:rPr lang="en-US" dirty="0" smtClean="0"/>
              <a:t>Positive (red) and negative (blue) energy fields, which guide the construction of the contour </a:t>
            </a:r>
            <a:endParaRPr lang="en-US" dirty="0"/>
          </a:p>
        </p:txBody>
      </p:sp>
      <p:sp>
        <p:nvSpPr>
          <p:cNvPr id="8" name="Rectangle 7"/>
          <p:cNvSpPr/>
          <p:nvPr/>
        </p:nvSpPr>
        <p:spPr>
          <a:xfrm>
            <a:off x="6916221" y="4310017"/>
            <a:ext cx="2091022" cy="369332"/>
          </a:xfrm>
          <a:prstGeom prst="rect">
            <a:avLst/>
          </a:prstGeom>
        </p:spPr>
        <p:txBody>
          <a:bodyPr wrap="none">
            <a:spAutoFit/>
          </a:bodyPr>
          <a:lstStyle/>
          <a:p>
            <a:r>
              <a:rPr lang="en-US" dirty="0" smtClean="0">
                <a:solidFill>
                  <a:schemeClr val="tx1">
                    <a:lumMod val="65000"/>
                    <a:lumOff val="35000"/>
                  </a:schemeClr>
                </a:solidFill>
              </a:rPr>
              <a:t>[Collins et al., 2009] </a:t>
            </a:r>
            <a:endParaRPr lang="en-US" dirty="0">
              <a:solidFill>
                <a:schemeClr val="tx1">
                  <a:lumMod val="65000"/>
                  <a:lumOff val="35000"/>
                </a:schemeClr>
              </a:solidFill>
            </a:endParaRPr>
          </a:p>
        </p:txBody>
      </p:sp>
      <p:sp>
        <p:nvSpPr>
          <p:cNvPr id="9" name="Footer Placeholder 8"/>
          <p:cNvSpPr>
            <a:spLocks noGrp="1"/>
          </p:cNvSpPr>
          <p:nvPr>
            <p:ph type="ftr" sz="quarter" idx="11"/>
          </p:nvPr>
        </p:nvSpPr>
        <p:spPr/>
        <p:txBody>
          <a:bodyPr/>
          <a:lstStyle/>
          <a:p>
            <a:r>
              <a:rPr lang="en-US" smtClean="0"/>
              <a:t>VisWeek Tutorial: Connecting the Dots – M. Streit, H.-J. Schulz, A. Lex</a:t>
            </a:r>
            <a:endParaRPr lang="en-US" dirty="0"/>
          </a:p>
        </p:txBody>
      </p:sp>
      <p:sp>
        <p:nvSpPr>
          <p:cNvPr id="10" name="Slide Number Placeholder 9"/>
          <p:cNvSpPr>
            <a:spLocks noGrp="1"/>
          </p:cNvSpPr>
          <p:nvPr>
            <p:ph type="sldNum" sz="quarter" idx="12"/>
          </p:nvPr>
        </p:nvSpPr>
        <p:spPr/>
        <p:txBody>
          <a:bodyPr/>
          <a:lstStyle/>
          <a:p>
            <a:fld id="{30742C3F-4840-460C-ADF2-7005A7FA8881}" type="slidenum">
              <a:rPr lang="en-US" smtClean="0"/>
              <a:t>117</a:t>
            </a:fld>
            <a:endParaRPr lang="en-US" dirty="0"/>
          </a:p>
        </p:txBody>
      </p:sp>
    </p:spTree>
    <p:extLst>
      <p:ext uri="{BB962C8B-B14F-4D97-AF65-F5344CB8AC3E}">
        <p14:creationId xmlns:p14="http://schemas.microsoft.com/office/powerpoint/2010/main" val="1344195356"/>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“Advanced” Euler Diagrams</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4809" y="2492896"/>
            <a:ext cx="9247009" cy="3061131"/>
          </a:xfrm>
        </p:spPr>
      </p:pic>
      <p:sp>
        <p:nvSpPr>
          <p:cNvPr id="4" name="Footer Placeholder 3"/>
          <p:cNvSpPr>
            <a:spLocks noGrp="1"/>
          </p:cNvSpPr>
          <p:nvPr>
            <p:ph type="ftr" sz="quarter" idx="11"/>
          </p:nvPr>
        </p:nvSpPr>
        <p:spPr/>
        <p:txBody>
          <a:bodyPr/>
          <a:lstStyle/>
          <a:p>
            <a:r>
              <a:rPr lang="en-US" smtClean="0"/>
              <a:t>VisWeek Tutorial: Connecting the Dots – M. Streit, H.-J. Schulz, A. Lex</a:t>
            </a:r>
            <a:endParaRPr lang="en-US" dirty="0"/>
          </a:p>
        </p:txBody>
      </p:sp>
      <p:sp>
        <p:nvSpPr>
          <p:cNvPr id="5" name="Slide Number Placeholder 4"/>
          <p:cNvSpPr>
            <a:spLocks noGrp="1"/>
          </p:cNvSpPr>
          <p:nvPr>
            <p:ph type="sldNum" sz="quarter" idx="12"/>
          </p:nvPr>
        </p:nvSpPr>
        <p:spPr/>
        <p:txBody>
          <a:bodyPr/>
          <a:lstStyle/>
          <a:p>
            <a:fld id="{30742C3F-4840-460C-ADF2-7005A7FA8881}" type="slidenum">
              <a:rPr lang="en-US" smtClean="0"/>
              <a:t>118</a:t>
            </a:fld>
            <a:endParaRPr lang="en-US" dirty="0"/>
          </a:p>
        </p:txBody>
      </p:sp>
      <p:sp>
        <p:nvSpPr>
          <p:cNvPr id="8" name="Rectangle 7"/>
          <p:cNvSpPr/>
          <p:nvPr/>
        </p:nvSpPr>
        <p:spPr>
          <a:xfrm>
            <a:off x="611560" y="1549004"/>
            <a:ext cx="2919838" cy="830997"/>
          </a:xfrm>
          <a:prstGeom prst="rect">
            <a:avLst/>
          </a:prstGeom>
        </p:spPr>
        <p:txBody>
          <a:bodyPr wrap="none">
            <a:spAutoFit/>
          </a:bodyPr>
          <a:lstStyle/>
          <a:p>
            <a:r>
              <a:rPr lang="en-US" sz="2400" dirty="0"/>
              <a:t>Compact Rectangular </a:t>
            </a:r>
            <a:endParaRPr lang="en-US" sz="2400" dirty="0" smtClean="0"/>
          </a:p>
          <a:p>
            <a:r>
              <a:rPr lang="en-US" sz="2400" dirty="0" smtClean="0"/>
              <a:t>Euler Diagrams</a:t>
            </a:r>
            <a:endParaRPr lang="en-US" sz="2400" dirty="0"/>
          </a:p>
        </p:txBody>
      </p:sp>
      <p:sp>
        <p:nvSpPr>
          <p:cNvPr id="9" name="Rectangle 8"/>
          <p:cNvSpPr/>
          <p:nvPr/>
        </p:nvSpPr>
        <p:spPr>
          <a:xfrm>
            <a:off x="3387382" y="5670540"/>
            <a:ext cx="2319418" cy="369332"/>
          </a:xfrm>
          <a:prstGeom prst="rect">
            <a:avLst/>
          </a:prstGeom>
        </p:spPr>
        <p:txBody>
          <a:bodyPr wrap="none">
            <a:spAutoFit/>
          </a:bodyPr>
          <a:lstStyle/>
          <a:p>
            <a:r>
              <a:rPr lang="en-US" dirty="0" smtClean="0">
                <a:solidFill>
                  <a:schemeClr val="tx1">
                    <a:lumMod val="65000"/>
                    <a:lumOff val="35000"/>
                  </a:schemeClr>
                </a:solidFill>
              </a:rPr>
              <a:t>[Riche &amp; Dwyer, 2010] </a:t>
            </a:r>
            <a:endParaRPr lang="en-US" dirty="0">
              <a:solidFill>
                <a:schemeClr val="tx1">
                  <a:lumMod val="65000"/>
                  <a:lumOff val="35000"/>
                </a:schemeClr>
              </a:solidFill>
            </a:endParaRPr>
          </a:p>
        </p:txBody>
      </p:sp>
      <p:sp>
        <p:nvSpPr>
          <p:cNvPr id="10" name="Rectangle 9"/>
          <p:cNvSpPr/>
          <p:nvPr/>
        </p:nvSpPr>
        <p:spPr>
          <a:xfrm>
            <a:off x="5720988" y="1549004"/>
            <a:ext cx="2132443" cy="830997"/>
          </a:xfrm>
          <a:prstGeom prst="rect">
            <a:avLst/>
          </a:prstGeom>
        </p:spPr>
        <p:txBody>
          <a:bodyPr wrap="none">
            <a:spAutoFit/>
          </a:bodyPr>
          <a:lstStyle/>
          <a:p>
            <a:r>
              <a:rPr lang="en-US" sz="2400" dirty="0" smtClean="0"/>
              <a:t>Euler Diagrams </a:t>
            </a:r>
          </a:p>
          <a:p>
            <a:r>
              <a:rPr lang="en-US" sz="2400" dirty="0" smtClean="0"/>
              <a:t>with Duplicates</a:t>
            </a:r>
            <a:endParaRPr lang="en-US" sz="2400" dirty="0"/>
          </a:p>
        </p:txBody>
      </p:sp>
    </p:spTree>
    <p:extLst>
      <p:ext uri="{BB962C8B-B14F-4D97-AF65-F5344CB8AC3E}">
        <p14:creationId xmlns:p14="http://schemas.microsoft.com/office/powerpoint/2010/main" val="363381852"/>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Compact Rectangular Euler Diagrams </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How it works:</a:t>
            </a:r>
            <a:endParaRPr lang="en-US" sz="800" dirty="0" smtClean="0"/>
          </a:p>
          <a:p>
            <a:pPr marL="0" indent="0">
              <a:buNone/>
            </a:pPr>
            <a:r>
              <a:rPr lang="en-US" sz="2400" dirty="0" smtClean="0">
                <a:sym typeface="Wingdings" pitchFamily="2" charset="2"/>
              </a:rPr>
              <a:t>start with an edge representation, use a force directed layout and transform from edges to shapes</a:t>
            </a:r>
          </a:p>
          <a:p>
            <a:pPr marL="0" indent="0">
              <a:buNone/>
            </a:pPr>
            <a:endParaRPr lang="en-US" dirty="0"/>
          </a:p>
        </p:txBody>
      </p:sp>
      <p:pic>
        <p:nvPicPr>
          <p:cNvPr id="8"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r="64144"/>
          <a:stretch/>
        </p:blipFill>
        <p:spPr bwMode="auto">
          <a:xfrm>
            <a:off x="5292080" y="3068960"/>
            <a:ext cx="3278659" cy="3075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539873" y="3280599"/>
            <a:ext cx="2431367" cy="2030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81983" y="4606814"/>
            <a:ext cx="2484325" cy="1766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Bent Arrow 10"/>
          <p:cNvSpPr/>
          <p:nvPr/>
        </p:nvSpPr>
        <p:spPr>
          <a:xfrm rot="5400000">
            <a:off x="2989057" y="3684251"/>
            <a:ext cx="648072" cy="648072"/>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Rectangle 12"/>
          <p:cNvSpPr/>
          <p:nvPr/>
        </p:nvSpPr>
        <p:spPr>
          <a:xfrm>
            <a:off x="5706800" y="6284942"/>
            <a:ext cx="2319418" cy="369332"/>
          </a:xfrm>
          <a:prstGeom prst="rect">
            <a:avLst/>
          </a:prstGeom>
        </p:spPr>
        <p:txBody>
          <a:bodyPr wrap="none">
            <a:spAutoFit/>
          </a:bodyPr>
          <a:lstStyle/>
          <a:p>
            <a:r>
              <a:rPr lang="en-US" dirty="0" smtClean="0">
                <a:solidFill>
                  <a:schemeClr val="tx1">
                    <a:lumMod val="65000"/>
                    <a:lumOff val="35000"/>
                  </a:schemeClr>
                </a:solidFill>
              </a:rPr>
              <a:t>[Riche &amp; Dwyer, 2010] </a:t>
            </a:r>
            <a:endParaRPr lang="en-US" dirty="0">
              <a:solidFill>
                <a:schemeClr val="tx1">
                  <a:lumMod val="65000"/>
                  <a:lumOff val="35000"/>
                </a:schemeClr>
              </a:solidFill>
            </a:endParaRPr>
          </a:p>
        </p:txBody>
      </p:sp>
      <p:sp>
        <p:nvSpPr>
          <p:cNvPr id="4" name="Footer Placeholder 3"/>
          <p:cNvSpPr>
            <a:spLocks noGrp="1"/>
          </p:cNvSpPr>
          <p:nvPr>
            <p:ph type="ftr" sz="quarter" idx="11"/>
          </p:nvPr>
        </p:nvSpPr>
        <p:spPr/>
        <p:txBody>
          <a:bodyPr/>
          <a:lstStyle/>
          <a:p>
            <a:r>
              <a:rPr lang="en-US" smtClean="0"/>
              <a:t>VisWeek Tutorial: Connecting the Dots – M. Streit, H.-J. Schulz, A. Lex</a:t>
            </a:r>
            <a:endParaRPr lang="en-US" dirty="0"/>
          </a:p>
        </p:txBody>
      </p:sp>
      <p:sp>
        <p:nvSpPr>
          <p:cNvPr id="5" name="Slide Number Placeholder 4"/>
          <p:cNvSpPr>
            <a:spLocks noGrp="1"/>
          </p:cNvSpPr>
          <p:nvPr>
            <p:ph type="sldNum" sz="quarter" idx="12"/>
          </p:nvPr>
        </p:nvSpPr>
        <p:spPr/>
        <p:txBody>
          <a:bodyPr/>
          <a:lstStyle/>
          <a:p>
            <a:fld id="{30742C3F-4840-460C-ADF2-7005A7FA8881}" type="slidenum">
              <a:rPr lang="en-US" smtClean="0"/>
              <a:t>119</a:t>
            </a:fld>
            <a:endParaRPr lang="en-US" dirty="0"/>
          </a:p>
        </p:txBody>
      </p:sp>
    </p:spTree>
    <p:extLst>
      <p:ext uri="{BB962C8B-B14F-4D97-AF65-F5344CB8AC3E}">
        <p14:creationId xmlns:p14="http://schemas.microsoft.com/office/powerpoint/2010/main" val="20627781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err="1" smtClean="0"/>
              <a:t>Overview</a:t>
            </a:r>
            <a:endParaRPr lang="de-DE" dirty="0"/>
          </a:p>
        </p:txBody>
      </p:sp>
      <p:sp>
        <p:nvSpPr>
          <p:cNvPr id="3" name="Content Placeholder 2"/>
          <p:cNvSpPr>
            <a:spLocks noGrp="1"/>
          </p:cNvSpPr>
          <p:nvPr>
            <p:ph idx="1"/>
          </p:nvPr>
        </p:nvSpPr>
        <p:spPr>
          <a:xfrm>
            <a:off x="457200" y="1600200"/>
            <a:ext cx="8507288" cy="5141168"/>
          </a:xfrm>
        </p:spPr>
        <p:txBody>
          <a:bodyPr>
            <a:normAutofit/>
          </a:bodyPr>
          <a:lstStyle/>
          <a:p>
            <a:pPr marL="0" indent="0">
              <a:buNone/>
            </a:pPr>
            <a:endParaRPr lang="de-DE" sz="800" dirty="0"/>
          </a:p>
          <a:p>
            <a:r>
              <a:rPr lang="de-DE" b="1" dirty="0" smtClean="0"/>
              <a:t>PART 1: What to link? </a:t>
            </a:r>
            <a:r>
              <a:rPr lang="de-DE" dirty="0" smtClean="0"/>
              <a:t/>
            </a:r>
            <a:br>
              <a:rPr lang="de-DE" dirty="0" smtClean="0"/>
            </a:br>
            <a:r>
              <a:rPr lang="de-DE" dirty="0" err="1"/>
              <a:t>Defining</a:t>
            </a:r>
            <a:r>
              <a:rPr lang="de-DE" dirty="0"/>
              <a:t> Common Relations</a:t>
            </a:r>
          </a:p>
          <a:p>
            <a:pPr marL="0" indent="0">
              <a:buNone/>
            </a:pPr>
            <a:endParaRPr lang="de-DE" sz="1200" dirty="0"/>
          </a:p>
          <a:p>
            <a:r>
              <a:rPr lang="de-DE" b="1" dirty="0">
                <a:solidFill>
                  <a:schemeClr val="bg1">
                    <a:lumMod val="75000"/>
                  </a:schemeClr>
                </a:solidFill>
              </a:rPr>
              <a:t>PART 2</a:t>
            </a:r>
            <a:r>
              <a:rPr lang="de-DE" b="1" dirty="0" smtClean="0">
                <a:solidFill>
                  <a:schemeClr val="bg1">
                    <a:lumMod val="75000"/>
                  </a:schemeClr>
                </a:solidFill>
              </a:rPr>
              <a:t>: How to link?</a:t>
            </a:r>
          </a:p>
          <a:p>
            <a:pPr marL="0" indent="0">
              <a:buNone/>
            </a:pPr>
            <a:r>
              <a:rPr lang="en-US" dirty="0">
                <a:solidFill>
                  <a:schemeClr val="bg1">
                    <a:lumMod val="75000"/>
                  </a:schemeClr>
                </a:solidFill>
              </a:rPr>
              <a:t>Representing </a:t>
            </a:r>
            <a:r>
              <a:rPr lang="en-US" dirty="0" smtClean="0">
                <a:solidFill>
                  <a:schemeClr val="bg1">
                    <a:lumMod val="75000"/>
                  </a:schemeClr>
                </a:solidFill>
              </a:rPr>
              <a:t>Relation on </a:t>
            </a:r>
            <a:r>
              <a:rPr lang="en-US" dirty="0">
                <a:solidFill>
                  <a:schemeClr val="bg1">
                    <a:lumMod val="75000"/>
                  </a:schemeClr>
                </a:solidFill>
              </a:rPr>
              <a:t>View </a:t>
            </a:r>
            <a:r>
              <a:rPr lang="en-US" dirty="0" smtClean="0">
                <a:solidFill>
                  <a:schemeClr val="bg1">
                    <a:lumMod val="75000"/>
                  </a:schemeClr>
                </a:solidFill>
              </a:rPr>
              <a:t>Level</a:t>
            </a:r>
          </a:p>
          <a:p>
            <a:pPr marL="0" indent="0">
              <a:buNone/>
            </a:pPr>
            <a:endParaRPr lang="en-US" sz="1200" dirty="0">
              <a:solidFill>
                <a:schemeClr val="bg1">
                  <a:lumMod val="75000"/>
                </a:schemeClr>
              </a:solidFill>
            </a:endParaRPr>
          </a:p>
          <a:p>
            <a:r>
              <a:rPr lang="de-DE" b="1" dirty="0">
                <a:solidFill>
                  <a:schemeClr val="bg1">
                    <a:lumMod val="75000"/>
                  </a:schemeClr>
                </a:solidFill>
              </a:rPr>
              <a:t>PART </a:t>
            </a:r>
            <a:r>
              <a:rPr lang="en-US" b="1" dirty="0" smtClean="0">
                <a:solidFill>
                  <a:schemeClr val="bg1">
                    <a:lumMod val="75000"/>
                  </a:schemeClr>
                </a:solidFill>
              </a:rPr>
              <a:t>3: When </a:t>
            </a:r>
            <a:r>
              <a:rPr lang="en-US" b="1" dirty="0">
                <a:solidFill>
                  <a:schemeClr val="bg1">
                    <a:lumMod val="75000"/>
                  </a:schemeClr>
                </a:solidFill>
              </a:rPr>
              <a:t>to link?</a:t>
            </a:r>
            <a:r>
              <a:rPr lang="en-US" dirty="0">
                <a:solidFill>
                  <a:schemeClr val="bg1">
                    <a:lumMod val="75000"/>
                  </a:schemeClr>
                </a:solidFill>
              </a:rPr>
              <a:t/>
            </a:r>
            <a:br>
              <a:rPr lang="en-US" dirty="0">
                <a:solidFill>
                  <a:schemeClr val="bg1">
                    <a:lumMod val="75000"/>
                  </a:schemeClr>
                </a:solidFill>
              </a:rPr>
            </a:br>
            <a:r>
              <a:rPr lang="en-US" dirty="0">
                <a:solidFill>
                  <a:schemeClr val="bg1">
                    <a:lumMod val="75000"/>
                  </a:schemeClr>
                </a:solidFill>
              </a:rPr>
              <a:t>Cases in which Linking is Beneficial</a:t>
            </a:r>
            <a:endParaRPr lang="de-DE" dirty="0" smtClean="0">
              <a:solidFill>
                <a:schemeClr val="bg1">
                  <a:lumMod val="75000"/>
                </a:schemeClr>
              </a:solidFill>
            </a:endParaRPr>
          </a:p>
        </p:txBody>
      </p:sp>
      <p:sp>
        <p:nvSpPr>
          <p:cNvPr id="4" name="Fußzeilenplatzhalter 3"/>
          <p:cNvSpPr>
            <a:spLocks noGrp="1"/>
          </p:cNvSpPr>
          <p:nvPr>
            <p:ph type="ftr" sz="quarter" idx="11"/>
          </p:nvPr>
        </p:nvSpPr>
        <p:spPr>
          <a:xfrm>
            <a:off x="467544" y="6356352"/>
            <a:ext cx="5552256" cy="365125"/>
          </a:xfrm>
        </p:spPr>
        <p:txBody>
          <a:bodyPr/>
          <a:lstStyle/>
          <a:p>
            <a:r>
              <a:rPr lang="en-US" dirty="0" err="1" smtClean="0"/>
              <a:t>VisWeek</a:t>
            </a:r>
            <a:r>
              <a:rPr lang="en-US" dirty="0" smtClean="0"/>
              <a:t> Tutorial: Connecting the Dots – M. </a:t>
            </a:r>
            <a:r>
              <a:rPr lang="en-US" dirty="0" err="1" smtClean="0"/>
              <a:t>Streit</a:t>
            </a:r>
            <a:r>
              <a:rPr lang="en-US" dirty="0" smtClean="0"/>
              <a:t>, H.-J. Schulz, A. </a:t>
            </a:r>
            <a:r>
              <a:rPr lang="en-US" dirty="0" err="1" smtClean="0"/>
              <a:t>Lex</a:t>
            </a:r>
            <a:endParaRPr lang="en-US" dirty="0"/>
          </a:p>
        </p:txBody>
      </p:sp>
    </p:spTree>
    <p:extLst>
      <p:ext uri="{BB962C8B-B14F-4D97-AF65-F5344CB8AC3E}">
        <p14:creationId xmlns:p14="http://schemas.microsoft.com/office/powerpoint/2010/main" val="2636457952"/>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Compact Rectangular Euler Diagrams </a:t>
            </a:r>
          </a:p>
        </p:txBody>
      </p:sp>
      <p:sp>
        <p:nvSpPr>
          <p:cNvPr id="3" name="Content Placeholder 2"/>
          <p:cNvSpPr>
            <a:spLocks noGrp="1"/>
          </p:cNvSpPr>
          <p:nvPr>
            <p:ph idx="1"/>
          </p:nvPr>
        </p:nvSpPr>
        <p:spPr/>
        <p:txBody>
          <a:bodyPr>
            <a:normAutofit/>
          </a:bodyPr>
          <a:lstStyle/>
          <a:p>
            <a:pPr marL="0" indent="0">
              <a:buNone/>
            </a:pPr>
            <a:r>
              <a:rPr lang="de-AT" dirty="0" err="1" smtClean="0"/>
              <a:t>How</a:t>
            </a:r>
            <a:r>
              <a:rPr lang="de-AT" dirty="0" smtClean="0"/>
              <a:t> </a:t>
            </a:r>
            <a:r>
              <a:rPr lang="de-AT" dirty="0" err="1" smtClean="0"/>
              <a:t>it</a:t>
            </a:r>
            <a:r>
              <a:rPr lang="de-AT" dirty="0" smtClean="0"/>
              <a:t> </a:t>
            </a:r>
            <a:r>
              <a:rPr lang="de-AT" dirty="0" err="1" smtClean="0"/>
              <a:t>works</a:t>
            </a:r>
            <a:r>
              <a:rPr lang="de-AT" dirty="0" smtClean="0"/>
              <a:t>:</a:t>
            </a:r>
            <a:endParaRPr lang="en-US" sz="800" dirty="0" smtClean="0"/>
          </a:p>
          <a:p>
            <a:pPr marL="0" indent="0">
              <a:buNone/>
            </a:pPr>
            <a:endParaRPr lang="en-US" dirty="0"/>
          </a:p>
        </p:txBody>
      </p:sp>
      <p:pic>
        <p:nvPicPr>
          <p:cNvPr id="13"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755576" y="3302287"/>
            <a:ext cx="3464571" cy="311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5220072" y="3284984"/>
            <a:ext cx="3176540" cy="3072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ight Arrow 14"/>
          <p:cNvSpPr/>
          <p:nvPr/>
        </p:nvSpPr>
        <p:spPr>
          <a:xfrm>
            <a:off x="4355976" y="4424174"/>
            <a:ext cx="648072" cy="4792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516216" y="5733256"/>
            <a:ext cx="2319418" cy="369332"/>
          </a:xfrm>
          <a:prstGeom prst="rect">
            <a:avLst/>
          </a:prstGeom>
        </p:spPr>
        <p:txBody>
          <a:bodyPr wrap="none">
            <a:spAutoFit/>
          </a:bodyPr>
          <a:lstStyle/>
          <a:p>
            <a:r>
              <a:rPr lang="en-US" dirty="0" smtClean="0">
                <a:solidFill>
                  <a:schemeClr val="tx1">
                    <a:lumMod val="65000"/>
                    <a:lumOff val="35000"/>
                  </a:schemeClr>
                </a:solidFill>
              </a:rPr>
              <a:t>[Riche &amp; Dwyer, 2010] </a:t>
            </a:r>
            <a:endParaRPr lang="en-US" dirty="0">
              <a:solidFill>
                <a:schemeClr val="tx1">
                  <a:lumMod val="65000"/>
                  <a:lumOff val="35000"/>
                </a:schemeClr>
              </a:solidFill>
            </a:endParaRPr>
          </a:p>
        </p:txBody>
      </p:sp>
      <p:sp>
        <p:nvSpPr>
          <p:cNvPr id="4" name="Footer Placeholder 3"/>
          <p:cNvSpPr>
            <a:spLocks noGrp="1"/>
          </p:cNvSpPr>
          <p:nvPr>
            <p:ph type="ftr" sz="quarter" idx="11"/>
          </p:nvPr>
        </p:nvSpPr>
        <p:spPr/>
        <p:txBody>
          <a:bodyPr/>
          <a:lstStyle/>
          <a:p>
            <a:r>
              <a:rPr lang="en-US" smtClean="0"/>
              <a:t>VisWeek Tutorial: Connecting the Dots – M. Streit, H.-J. Schulz, A. Lex</a:t>
            </a:r>
            <a:endParaRPr lang="en-US" dirty="0"/>
          </a:p>
        </p:txBody>
      </p:sp>
      <p:sp>
        <p:nvSpPr>
          <p:cNvPr id="5" name="Slide Number Placeholder 4"/>
          <p:cNvSpPr>
            <a:spLocks noGrp="1"/>
          </p:cNvSpPr>
          <p:nvPr>
            <p:ph type="sldNum" sz="quarter" idx="12"/>
          </p:nvPr>
        </p:nvSpPr>
        <p:spPr/>
        <p:txBody>
          <a:bodyPr/>
          <a:lstStyle/>
          <a:p>
            <a:fld id="{30742C3F-4840-460C-ADF2-7005A7FA8881}" type="slidenum">
              <a:rPr lang="en-US" smtClean="0"/>
              <a:t>120</a:t>
            </a:fld>
            <a:endParaRPr lang="en-US" dirty="0"/>
          </a:p>
        </p:txBody>
      </p:sp>
    </p:spTree>
    <p:extLst>
      <p:ext uri="{BB962C8B-B14F-4D97-AF65-F5344CB8AC3E}">
        <p14:creationId xmlns:p14="http://schemas.microsoft.com/office/powerpoint/2010/main" val="136252233"/>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Addressing Scalability, Occlusion Issues</a:t>
            </a:r>
            <a:endParaRPr lang="en-US" dirty="0"/>
          </a:p>
        </p:txBody>
      </p:sp>
      <p:sp>
        <p:nvSpPr>
          <p:cNvPr id="3" name="Content Placeholder 2"/>
          <p:cNvSpPr>
            <a:spLocks noGrp="1"/>
          </p:cNvSpPr>
          <p:nvPr>
            <p:ph idx="1"/>
          </p:nvPr>
        </p:nvSpPr>
        <p:spPr/>
        <p:txBody>
          <a:bodyPr/>
          <a:lstStyle/>
          <a:p>
            <a:r>
              <a:rPr lang="en-US" dirty="0" smtClean="0"/>
              <a:t>Scalability:</a:t>
            </a:r>
          </a:p>
          <a:p>
            <a:pPr lvl="1"/>
            <a:r>
              <a:rPr lang="en-US" dirty="0" smtClean="0"/>
              <a:t>Using abstraction</a:t>
            </a:r>
          </a:p>
          <a:p>
            <a:pPr lvl="1"/>
            <a:r>
              <a:rPr lang="en-US" dirty="0" smtClean="0"/>
              <a:t>Bundling</a:t>
            </a:r>
          </a:p>
          <a:p>
            <a:r>
              <a:rPr lang="en-US" dirty="0" smtClean="0"/>
              <a:t>Occlusion</a:t>
            </a:r>
          </a:p>
          <a:p>
            <a:pPr lvl="1"/>
            <a:r>
              <a:rPr lang="en-US" dirty="0" smtClean="0"/>
              <a:t>Modifying the BR</a:t>
            </a:r>
          </a:p>
          <a:p>
            <a:pPr lvl="1"/>
            <a:r>
              <a:rPr lang="en-US" dirty="0" smtClean="0"/>
              <a:t>Routing</a:t>
            </a:r>
            <a:endParaRPr lang="en-US" dirty="0"/>
          </a:p>
        </p:txBody>
      </p:sp>
      <p:sp>
        <p:nvSpPr>
          <p:cNvPr id="4" name="Footer Placeholder 3"/>
          <p:cNvSpPr>
            <a:spLocks noGrp="1"/>
          </p:cNvSpPr>
          <p:nvPr>
            <p:ph type="ftr" sz="quarter" idx="11"/>
          </p:nvPr>
        </p:nvSpPr>
        <p:spPr/>
        <p:txBody>
          <a:bodyPr/>
          <a:lstStyle/>
          <a:p>
            <a:r>
              <a:rPr lang="en-US" smtClean="0"/>
              <a:t>VisWeek Tutorial: Connecting the Dots – M. Streit, H.-J. Schulz, A. Lex</a:t>
            </a:r>
            <a:endParaRPr lang="en-US" dirty="0"/>
          </a:p>
        </p:txBody>
      </p:sp>
      <p:sp>
        <p:nvSpPr>
          <p:cNvPr id="5" name="Slide Number Placeholder 4"/>
          <p:cNvSpPr>
            <a:spLocks noGrp="1"/>
          </p:cNvSpPr>
          <p:nvPr>
            <p:ph type="sldNum" sz="quarter" idx="12"/>
          </p:nvPr>
        </p:nvSpPr>
        <p:spPr/>
        <p:txBody>
          <a:bodyPr/>
          <a:lstStyle/>
          <a:p>
            <a:fld id="{30742C3F-4840-460C-ADF2-7005A7FA8881}" type="slidenum">
              <a:rPr lang="en-US" smtClean="0"/>
              <a:t>121</a:t>
            </a:fld>
            <a:endParaRPr lang="en-US" dirty="0"/>
          </a:p>
        </p:txBody>
      </p:sp>
    </p:spTree>
    <p:extLst>
      <p:ext uri="{BB962C8B-B14F-4D97-AF65-F5344CB8AC3E}">
        <p14:creationId xmlns:p14="http://schemas.microsoft.com/office/powerpoint/2010/main" val="773712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3">
                                            <p:txEl>
                                              <p:pRg st="5" end="5"/>
                                            </p:txEl>
                                          </p:spTgt>
                                        </p:tgtEl>
                                        <p:attrNameLst>
                                          <p:attrName>style.color</p:attrName>
                                        </p:attrNameLst>
                                      </p:cBhvr>
                                      <p:to>
                                        <a:schemeClr val="accent2"/>
                                      </p:to>
                                    </p:animClr>
                                    <p:animClr clrSpc="rgb" dir="cw">
                                      <p:cBhvr>
                                        <p:cTn id="7" dur="500" fill="hold"/>
                                        <p:tgtEl>
                                          <p:spTgt spid="3">
                                            <p:txEl>
                                              <p:pRg st="5" end="5"/>
                                            </p:txEl>
                                          </p:spTgt>
                                        </p:tgtEl>
                                        <p:attrNameLst>
                                          <p:attrName>fillcolor</p:attrName>
                                        </p:attrNameLst>
                                      </p:cBhvr>
                                      <p:to>
                                        <a:schemeClr val="accent2"/>
                                      </p:to>
                                    </p:animClr>
                                    <p:set>
                                      <p:cBhvr>
                                        <p:cTn id="8" dur="500" fill="hold"/>
                                        <p:tgtEl>
                                          <p:spTgt spid="3">
                                            <p:txEl>
                                              <p:pRg st="5" end="5"/>
                                            </p:txEl>
                                          </p:spTgt>
                                        </p:tgtEl>
                                        <p:attrNameLst>
                                          <p:attrName>fill.type</p:attrName>
                                        </p:attrNameLst>
                                      </p:cBhvr>
                                      <p:to>
                                        <p:strVal val="solid"/>
                                      </p:to>
                                    </p:set>
                                    <p:set>
                                      <p:cBhvr>
                                        <p:cTn id="9" dur="500" fill="hold"/>
                                        <p:tgtEl>
                                          <p:spTgt spid="3">
                                            <p:txEl>
                                              <p:pRg st="5" end="5"/>
                                            </p:txEl>
                                          </p:spTgt>
                                        </p:tgtEl>
                                        <p:attrNameLst>
                                          <p:attrName>fill.on</p:attrName>
                                        </p:attrNameLst>
                                      </p:cBhvr>
                                      <p:to>
                                        <p:strVal val="true"/>
                                      </p:to>
                                    </p:set>
                                  </p:childTnLst>
                                </p:cTn>
                              </p:par>
                              <p:par>
                                <p:cTn id="10" presetID="19" presetClass="emph" presetSubtype="0" fill="hold" nodeType="withEffect">
                                  <p:stCondLst>
                                    <p:cond delay="0"/>
                                  </p:stCondLst>
                                  <p:childTnLst>
                                    <p:animClr clrSpc="rgb" dir="cw">
                                      <p:cBhvr override="childStyle">
                                        <p:cTn id="11" dur="500" fill="hold"/>
                                        <p:tgtEl>
                                          <p:spTgt spid="3">
                                            <p:txEl>
                                              <p:pRg st="2" end="2"/>
                                            </p:txEl>
                                          </p:spTgt>
                                        </p:tgtEl>
                                        <p:attrNameLst>
                                          <p:attrName>style.color</p:attrName>
                                        </p:attrNameLst>
                                      </p:cBhvr>
                                      <p:to>
                                        <a:schemeClr val="accent2"/>
                                      </p:to>
                                    </p:animClr>
                                    <p:animClr clrSpc="rgb" dir="cw">
                                      <p:cBhvr>
                                        <p:cTn id="12" dur="500" fill="hold"/>
                                        <p:tgtEl>
                                          <p:spTgt spid="3">
                                            <p:txEl>
                                              <p:pRg st="2" end="2"/>
                                            </p:txEl>
                                          </p:spTgt>
                                        </p:tgtEl>
                                        <p:attrNameLst>
                                          <p:attrName>fillcolor</p:attrName>
                                        </p:attrNameLst>
                                      </p:cBhvr>
                                      <p:to>
                                        <a:schemeClr val="accent2"/>
                                      </p:to>
                                    </p:animClr>
                                    <p:set>
                                      <p:cBhvr>
                                        <p:cTn id="13" dur="500" fill="hold"/>
                                        <p:tgtEl>
                                          <p:spTgt spid="3">
                                            <p:txEl>
                                              <p:pRg st="2" end="2"/>
                                            </p:txEl>
                                          </p:spTgt>
                                        </p:tgtEl>
                                        <p:attrNameLst>
                                          <p:attrName>fill.type</p:attrName>
                                        </p:attrNameLst>
                                      </p:cBhvr>
                                      <p:to>
                                        <p:strVal val="solid"/>
                                      </p:to>
                                    </p:set>
                                    <p:set>
                                      <p:cBhvr>
                                        <p:cTn id="14" dur="500" fill="hold"/>
                                        <p:tgtEl>
                                          <p:spTgt spid="3">
                                            <p:txEl>
                                              <p:pRg st="2" end="2"/>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Bundling - HEB</a:t>
            </a:r>
            <a:endParaRPr lang="en-US" dirty="0"/>
          </a:p>
        </p:txBody>
      </p:sp>
      <p:sp>
        <p:nvSpPr>
          <p:cNvPr id="3" name="Content Placeholder 2"/>
          <p:cNvSpPr>
            <a:spLocks noGrp="1"/>
          </p:cNvSpPr>
          <p:nvPr>
            <p:ph idx="1"/>
          </p:nvPr>
        </p:nvSpPr>
        <p:spPr/>
        <p:txBody>
          <a:bodyPr>
            <a:normAutofit/>
          </a:bodyPr>
          <a:lstStyle/>
          <a:p>
            <a:pPr marL="0" indent="0">
              <a:buNone/>
            </a:pPr>
            <a:r>
              <a:rPr lang="en-US" smtClean="0"/>
              <a:t>Hierarchical Edge Bundling (HEB)</a:t>
            </a:r>
          </a:p>
          <a:p>
            <a:pPr marL="0" indent="0">
              <a:buNone/>
            </a:pPr>
            <a:r>
              <a:rPr lang="en-US" smtClean="0"/>
              <a:t>Can be used for links within a tree.</a:t>
            </a:r>
            <a:endParaRPr lang="en-US" dirty="0" smtClean="0"/>
          </a:p>
        </p:txBody>
      </p:sp>
      <p:pic>
        <p:nvPicPr>
          <p:cNvPr id="5" name="Picture 2"/>
          <p:cNvPicPr>
            <a:picLocks noChangeAspect="1" noChangeArrowheads="1"/>
          </p:cNvPicPr>
          <p:nvPr/>
        </p:nvPicPr>
        <p:blipFill>
          <a:blip r:embed="rId3" cstate="print"/>
          <a:srcRect/>
          <a:stretch>
            <a:fillRect/>
          </a:stretch>
        </p:blipFill>
        <p:spPr bwMode="auto">
          <a:xfrm>
            <a:off x="933825" y="2875087"/>
            <a:ext cx="3290042" cy="3263056"/>
          </a:xfrm>
          <a:prstGeom prst="rect">
            <a:avLst/>
          </a:prstGeom>
          <a:noFill/>
          <a:ln w="9525">
            <a:noFill/>
            <a:miter lim="800000"/>
            <a:headEnd/>
            <a:tailEnd/>
          </a:ln>
        </p:spPr>
      </p:pic>
      <p:pic>
        <p:nvPicPr>
          <p:cNvPr id="6" name="Picture 3"/>
          <p:cNvPicPr>
            <a:picLocks noChangeAspect="1" noChangeArrowheads="1"/>
          </p:cNvPicPr>
          <p:nvPr/>
        </p:nvPicPr>
        <p:blipFill>
          <a:blip r:embed="rId4" cstate="print"/>
          <a:srcRect/>
          <a:stretch>
            <a:fillRect/>
          </a:stretch>
        </p:blipFill>
        <p:spPr bwMode="auto">
          <a:xfrm>
            <a:off x="4861781" y="2852936"/>
            <a:ext cx="3382627" cy="3331294"/>
          </a:xfrm>
          <a:prstGeom prst="rect">
            <a:avLst/>
          </a:prstGeom>
          <a:noFill/>
          <a:ln w="9525">
            <a:noFill/>
            <a:miter lim="800000"/>
            <a:headEnd/>
            <a:tailEnd/>
          </a:ln>
        </p:spPr>
      </p:pic>
      <p:sp>
        <p:nvSpPr>
          <p:cNvPr id="7" name="Rectangle 6"/>
          <p:cNvSpPr/>
          <p:nvPr/>
        </p:nvSpPr>
        <p:spPr>
          <a:xfrm>
            <a:off x="6747526" y="6192866"/>
            <a:ext cx="1640898" cy="369332"/>
          </a:xfrm>
          <a:prstGeom prst="rect">
            <a:avLst/>
          </a:prstGeom>
        </p:spPr>
        <p:txBody>
          <a:bodyPr wrap="none">
            <a:spAutoFit/>
          </a:bodyPr>
          <a:lstStyle/>
          <a:p>
            <a:r>
              <a:rPr lang="en-US" dirty="0" smtClean="0">
                <a:solidFill>
                  <a:schemeClr val="tx1">
                    <a:lumMod val="65000"/>
                    <a:lumOff val="35000"/>
                  </a:schemeClr>
                </a:solidFill>
              </a:rPr>
              <a:t>[</a:t>
            </a:r>
            <a:r>
              <a:rPr lang="en-US" dirty="0" err="1" smtClean="0">
                <a:solidFill>
                  <a:schemeClr val="tx1">
                    <a:lumMod val="65000"/>
                    <a:lumOff val="35000"/>
                  </a:schemeClr>
                </a:solidFill>
              </a:rPr>
              <a:t>Holten</a:t>
            </a:r>
            <a:r>
              <a:rPr lang="en-US" dirty="0" smtClean="0">
                <a:solidFill>
                  <a:schemeClr val="tx1">
                    <a:lumMod val="65000"/>
                    <a:lumOff val="35000"/>
                  </a:schemeClr>
                </a:solidFill>
              </a:rPr>
              <a:t>, 2006] </a:t>
            </a:r>
            <a:endParaRPr lang="en-US" dirty="0">
              <a:solidFill>
                <a:schemeClr val="tx1">
                  <a:lumMod val="65000"/>
                  <a:lumOff val="35000"/>
                </a:schemeClr>
              </a:solidFill>
            </a:endParaRPr>
          </a:p>
        </p:txBody>
      </p:sp>
      <p:sp>
        <p:nvSpPr>
          <p:cNvPr id="8" name="Footer Placeholder 7"/>
          <p:cNvSpPr>
            <a:spLocks noGrp="1"/>
          </p:cNvSpPr>
          <p:nvPr>
            <p:ph type="ftr" sz="quarter" idx="11"/>
          </p:nvPr>
        </p:nvSpPr>
        <p:spPr/>
        <p:txBody>
          <a:bodyPr/>
          <a:lstStyle/>
          <a:p>
            <a:r>
              <a:rPr lang="en-US" smtClean="0"/>
              <a:t>VisWeek Tutorial: Connecting the Dots – M. Streit, H.-J. Schulz, A. Lex</a:t>
            </a:r>
            <a:endParaRPr lang="en-US" dirty="0"/>
          </a:p>
        </p:txBody>
      </p:sp>
      <p:sp>
        <p:nvSpPr>
          <p:cNvPr id="9" name="Slide Number Placeholder 8"/>
          <p:cNvSpPr>
            <a:spLocks noGrp="1"/>
          </p:cNvSpPr>
          <p:nvPr>
            <p:ph type="sldNum" sz="quarter" idx="12"/>
          </p:nvPr>
        </p:nvSpPr>
        <p:spPr/>
        <p:txBody>
          <a:bodyPr/>
          <a:lstStyle/>
          <a:p>
            <a:fld id="{30742C3F-4840-460C-ADF2-7005A7FA8881}" type="slidenum">
              <a:rPr lang="en-US" smtClean="0"/>
              <a:t>122</a:t>
            </a:fld>
            <a:endParaRPr lang="en-US" dirty="0"/>
          </a:p>
        </p:txBody>
      </p:sp>
    </p:spTree>
    <p:extLst>
      <p:ext uri="{BB962C8B-B14F-4D97-AF65-F5344CB8AC3E}">
        <p14:creationId xmlns:p14="http://schemas.microsoft.com/office/powerpoint/2010/main" val="892832945"/>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Bundling - HEB</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How it works:</a:t>
            </a:r>
          </a:p>
        </p:txBody>
      </p:sp>
      <p:pic>
        <p:nvPicPr>
          <p:cNvPr id="7" name="Picture 2"/>
          <p:cNvPicPr>
            <a:picLocks noChangeAspect="1" noChangeArrowheads="1"/>
          </p:cNvPicPr>
          <p:nvPr/>
        </p:nvPicPr>
        <p:blipFill>
          <a:blip r:embed="rId2" cstate="print"/>
          <a:srcRect/>
          <a:stretch>
            <a:fillRect/>
          </a:stretch>
        </p:blipFill>
        <p:spPr bwMode="auto">
          <a:xfrm>
            <a:off x="1072678" y="2829671"/>
            <a:ext cx="7027714" cy="3623665"/>
          </a:xfrm>
          <a:prstGeom prst="rect">
            <a:avLst/>
          </a:prstGeom>
          <a:noFill/>
          <a:ln w="9525">
            <a:noFill/>
            <a:miter lim="800000"/>
            <a:headEnd/>
            <a:tailEnd/>
          </a:ln>
        </p:spPr>
      </p:pic>
      <p:sp>
        <p:nvSpPr>
          <p:cNvPr id="5" name="Footer Placeholder 4"/>
          <p:cNvSpPr>
            <a:spLocks noGrp="1"/>
          </p:cNvSpPr>
          <p:nvPr>
            <p:ph type="ftr" sz="quarter" idx="11"/>
          </p:nvPr>
        </p:nvSpPr>
        <p:spPr/>
        <p:txBody>
          <a:bodyPr/>
          <a:lstStyle/>
          <a:p>
            <a:r>
              <a:rPr lang="en-US" smtClean="0"/>
              <a:t>VisWeek Tutorial: Connecting the Dots – M. Streit, H.-J. Schulz, A. Lex</a:t>
            </a:r>
            <a:endParaRPr lang="en-US" dirty="0"/>
          </a:p>
        </p:txBody>
      </p:sp>
      <p:sp>
        <p:nvSpPr>
          <p:cNvPr id="6" name="Slide Number Placeholder 5"/>
          <p:cNvSpPr>
            <a:spLocks noGrp="1"/>
          </p:cNvSpPr>
          <p:nvPr>
            <p:ph type="sldNum" sz="quarter" idx="12"/>
          </p:nvPr>
        </p:nvSpPr>
        <p:spPr/>
        <p:txBody>
          <a:bodyPr/>
          <a:lstStyle/>
          <a:p>
            <a:fld id="{30742C3F-4840-460C-ADF2-7005A7FA8881}" type="slidenum">
              <a:rPr lang="en-US" smtClean="0"/>
              <a:t>123</a:t>
            </a:fld>
            <a:endParaRPr lang="en-US" dirty="0"/>
          </a:p>
        </p:txBody>
      </p:sp>
      <p:sp>
        <p:nvSpPr>
          <p:cNvPr id="8" name="Rectangle 7"/>
          <p:cNvSpPr/>
          <p:nvPr/>
        </p:nvSpPr>
        <p:spPr>
          <a:xfrm>
            <a:off x="6876256" y="5229200"/>
            <a:ext cx="1640898" cy="369332"/>
          </a:xfrm>
          <a:prstGeom prst="rect">
            <a:avLst/>
          </a:prstGeom>
        </p:spPr>
        <p:txBody>
          <a:bodyPr wrap="none">
            <a:spAutoFit/>
          </a:bodyPr>
          <a:lstStyle/>
          <a:p>
            <a:r>
              <a:rPr lang="en-US" dirty="0" smtClean="0">
                <a:solidFill>
                  <a:schemeClr val="tx1">
                    <a:lumMod val="65000"/>
                    <a:lumOff val="35000"/>
                  </a:schemeClr>
                </a:solidFill>
              </a:rPr>
              <a:t>[</a:t>
            </a:r>
            <a:r>
              <a:rPr lang="en-US" dirty="0" err="1" smtClean="0">
                <a:solidFill>
                  <a:schemeClr val="tx1">
                    <a:lumMod val="65000"/>
                    <a:lumOff val="35000"/>
                  </a:schemeClr>
                </a:solidFill>
              </a:rPr>
              <a:t>Holten</a:t>
            </a:r>
            <a:r>
              <a:rPr lang="en-US" dirty="0" smtClean="0">
                <a:solidFill>
                  <a:schemeClr val="tx1">
                    <a:lumMod val="65000"/>
                    <a:lumOff val="35000"/>
                  </a:schemeClr>
                </a:solidFill>
              </a:rPr>
              <a:t>, 2006] </a:t>
            </a:r>
            <a:endParaRPr lang="en-US" dirty="0">
              <a:solidFill>
                <a:schemeClr val="tx1">
                  <a:lumMod val="65000"/>
                  <a:lumOff val="35000"/>
                </a:schemeClr>
              </a:solidFill>
            </a:endParaRPr>
          </a:p>
        </p:txBody>
      </p:sp>
    </p:spTree>
    <p:extLst>
      <p:ext uri="{BB962C8B-B14F-4D97-AF65-F5344CB8AC3E}">
        <p14:creationId xmlns:p14="http://schemas.microsoft.com/office/powerpoint/2010/main" val="1646366615"/>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Bundling - HEB</a:t>
            </a:r>
            <a:endParaRPr lang="en-US" dirty="0"/>
          </a:p>
        </p:txBody>
      </p:sp>
      <p:sp>
        <p:nvSpPr>
          <p:cNvPr id="3" name="Content Placeholder 2"/>
          <p:cNvSpPr>
            <a:spLocks noGrp="1"/>
          </p:cNvSpPr>
          <p:nvPr>
            <p:ph idx="1"/>
          </p:nvPr>
        </p:nvSpPr>
        <p:spPr/>
        <p:txBody>
          <a:bodyPr>
            <a:normAutofit/>
          </a:bodyPr>
          <a:lstStyle/>
          <a:p>
            <a:pPr marL="0" indent="0">
              <a:buNone/>
            </a:pPr>
            <a:r>
              <a:rPr lang="en-US" smtClean="0"/>
              <a:t>The underlying structure</a:t>
            </a:r>
            <a:endParaRPr lang="en-US" dirty="0" smtClean="0"/>
          </a:p>
        </p:txBody>
      </p:sp>
      <p:pic>
        <p:nvPicPr>
          <p:cNvPr id="6" name="Picture 3"/>
          <p:cNvPicPr>
            <a:picLocks noChangeAspect="1" noChangeArrowheads="1"/>
          </p:cNvPicPr>
          <p:nvPr/>
        </p:nvPicPr>
        <p:blipFill>
          <a:blip r:embed="rId2" cstate="print">
            <a:extLst>
              <a:ext uri="{28A0092B-C50C-407E-A947-70E740481C1C}">
                <a14:useLocalDpi xmlns:a14="http://schemas.microsoft.com/office/drawing/2010/main"/>
              </a:ext>
            </a:extLst>
          </a:blip>
          <a:srcRect r="-446"/>
          <a:stretch>
            <a:fillRect/>
          </a:stretch>
        </p:blipFill>
        <p:spPr bwMode="auto">
          <a:xfrm>
            <a:off x="971600" y="2708920"/>
            <a:ext cx="7056784" cy="3459399"/>
          </a:xfrm>
          <a:prstGeom prst="rect">
            <a:avLst/>
          </a:prstGeom>
          <a:noFill/>
          <a:ln w="9525">
            <a:noFill/>
            <a:miter lim="800000"/>
            <a:headEnd/>
            <a:tailEnd/>
          </a:ln>
        </p:spPr>
      </p:pic>
      <p:sp>
        <p:nvSpPr>
          <p:cNvPr id="7" name="Rectangle 6"/>
          <p:cNvSpPr/>
          <p:nvPr/>
        </p:nvSpPr>
        <p:spPr>
          <a:xfrm>
            <a:off x="6027446" y="6192866"/>
            <a:ext cx="1640898" cy="369332"/>
          </a:xfrm>
          <a:prstGeom prst="rect">
            <a:avLst/>
          </a:prstGeom>
        </p:spPr>
        <p:txBody>
          <a:bodyPr wrap="none">
            <a:spAutoFit/>
          </a:bodyPr>
          <a:lstStyle/>
          <a:p>
            <a:r>
              <a:rPr lang="en-US" dirty="0" smtClean="0">
                <a:solidFill>
                  <a:schemeClr val="tx1">
                    <a:lumMod val="65000"/>
                    <a:lumOff val="35000"/>
                  </a:schemeClr>
                </a:solidFill>
              </a:rPr>
              <a:t>[</a:t>
            </a:r>
            <a:r>
              <a:rPr lang="en-US" dirty="0" err="1" smtClean="0">
                <a:solidFill>
                  <a:schemeClr val="tx1">
                    <a:lumMod val="65000"/>
                    <a:lumOff val="35000"/>
                  </a:schemeClr>
                </a:solidFill>
              </a:rPr>
              <a:t>Holten</a:t>
            </a:r>
            <a:r>
              <a:rPr lang="en-US" dirty="0" smtClean="0">
                <a:solidFill>
                  <a:schemeClr val="tx1">
                    <a:lumMod val="65000"/>
                    <a:lumOff val="35000"/>
                  </a:schemeClr>
                </a:solidFill>
              </a:rPr>
              <a:t>, 2006] </a:t>
            </a:r>
            <a:endParaRPr lang="en-US" dirty="0">
              <a:solidFill>
                <a:schemeClr val="tx1">
                  <a:lumMod val="65000"/>
                  <a:lumOff val="35000"/>
                </a:schemeClr>
              </a:solidFill>
            </a:endParaRPr>
          </a:p>
        </p:txBody>
      </p:sp>
      <p:sp>
        <p:nvSpPr>
          <p:cNvPr id="5" name="Footer Placeholder 4"/>
          <p:cNvSpPr>
            <a:spLocks noGrp="1"/>
          </p:cNvSpPr>
          <p:nvPr>
            <p:ph type="ftr" sz="quarter" idx="11"/>
          </p:nvPr>
        </p:nvSpPr>
        <p:spPr/>
        <p:txBody>
          <a:bodyPr/>
          <a:lstStyle/>
          <a:p>
            <a:r>
              <a:rPr lang="en-US" smtClean="0"/>
              <a:t>VisWeek Tutorial: Connecting the Dots – M. Streit, H.-J. Schulz, A. Lex</a:t>
            </a:r>
            <a:endParaRPr lang="en-US" dirty="0"/>
          </a:p>
        </p:txBody>
      </p:sp>
      <p:sp>
        <p:nvSpPr>
          <p:cNvPr id="8" name="Slide Number Placeholder 7"/>
          <p:cNvSpPr>
            <a:spLocks noGrp="1"/>
          </p:cNvSpPr>
          <p:nvPr>
            <p:ph type="sldNum" sz="quarter" idx="12"/>
          </p:nvPr>
        </p:nvSpPr>
        <p:spPr/>
        <p:txBody>
          <a:bodyPr/>
          <a:lstStyle/>
          <a:p>
            <a:fld id="{30742C3F-4840-460C-ADF2-7005A7FA8881}" type="slidenum">
              <a:rPr lang="en-US" smtClean="0"/>
              <a:t>124</a:t>
            </a:fld>
            <a:endParaRPr lang="en-US" dirty="0"/>
          </a:p>
        </p:txBody>
      </p:sp>
    </p:spTree>
    <p:extLst>
      <p:ext uri="{BB962C8B-B14F-4D97-AF65-F5344CB8AC3E}">
        <p14:creationId xmlns:p14="http://schemas.microsoft.com/office/powerpoint/2010/main" val="156906710"/>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Bundling - FEB</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Force-Directed Edge Bundling</a:t>
            </a:r>
          </a:p>
        </p:txBody>
      </p:sp>
      <p:pic>
        <p:nvPicPr>
          <p:cNvPr id="103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981" y="2996952"/>
            <a:ext cx="4392488" cy="197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6161" y="3151684"/>
            <a:ext cx="4288640" cy="1934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5709602" y="6213532"/>
            <a:ext cx="2653803" cy="369332"/>
          </a:xfrm>
          <a:prstGeom prst="rect">
            <a:avLst/>
          </a:prstGeom>
        </p:spPr>
        <p:txBody>
          <a:bodyPr wrap="none">
            <a:spAutoFit/>
          </a:bodyPr>
          <a:lstStyle/>
          <a:p>
            <a:r>
              <a:rPr lang="en-US" dirty="0" smtClean="0">
                <a:solidFill>
                  <a:schemeClr val="tx1">
                    <a:lumMod val="65000"/>
                    <a:lumOff val="35000"/>
                  </a:schemeClr>
                </a:solidFill>
              </a:rPr>
              <a:t>[</a:t>
            </a:r>
            <a:r>
              <a:rPr lang="en-US" dirty="0" err="1" smtClean="0">
                <a:solidFill>
                  <a:schemeClr val="tx1">
                    <a:lumMod val="65000"/>
                    <a:lumOff val="35000"/>
                  </a:schemeClr>
                </a:solidFill>
              </a:rPr>
              <a:t>Holten</a:t>
            </a:r>
            <a:r>
              <a:rPr lang="en-US" dirty="0">
                <a:solidFill>
                  <a:schemeClr val="tx1">
                    <a:lumMod val="65000"/>
                    <a:lumOff val="35000"/>
                  </a:schemeClr>
                </a:solidFill>
              </a:rPr>
              <a:t> </a:t>
            </a:r>
            <a:r>
              <a:rPr lang="en-US" dirty="0" smtClean="0">
                <a:solidFill>
                  <a:schemeClr val="tx1">
                    <a:lumMod val="65000"/>
                    <a:lumOff val="35000"/>
                  </a:schemeClr>
                </a:solidFill>
              </a:rPr>
              <a:t>&amp; van </a:t>
            </a:r>
            <a:r>
              <a:rPr lang="en-US" dirty="0" err="1" smtClean="0">
                <a:solidFill>
                  <a:schemeClr val="tx1">
                    <a:lumMod val="65000"/>
                    <a:lumOff val="35000"/>
                  </a:schemeClr>
                </a:solidFill>
              </a:rPr>
              <a:t>Wijk</a:t>
            </a:r>
            <a:r>
              <a:rPr lang="en-US" dirty="0" smtClean="0">
                <a:solidFill>
                  <a:schemeClr val="tx1">
                    <a:lumMod val="65000"/>
                    <a:lumOff val="35000"/>
                  </a:schemeClr>
                </a:solidFill>
              </a:rPr>
              <a:t>, 2009] </a:t>
            </a:r>
            <a:endParaRPr lang="en-US" dirty="0">
              <a:solidFill>
                <a:schemeClr val="tx1">
                  <a:lumMod val="65000"/>
                  <a:lumOff val="35000"/>
                </a:schemeClr>
              </a:solidFill>
            </a:endParaRPr>
          </a:p>
        </p:txBody>
      </p:sp>
      <p:sp>
        <p:nvSpPr>
          <p:cNvPr id="5" name="Footer Placeholder 4"/>
          <p:cNvSpPr>
            <a:spLocks noGrp="1"/>
          </p:cNvSpPr>
          <p:nvPr>
            <p:ph type="ftr" sz="quarter" idx="11"/>
          </p:nvPr>
        </p:nvSpPr>
        <p:spPr/>
        <p:txBody>
          <a:bodyPr/>
          <a:lstStyle/>
          <a:p>
            <a:r>
              <a:rPr lang="en-US" smtClean="0"/>
              <a:t>VisWeek Tutorial: Connecting the Dots – M. Streit, H.-J. Schulz, A. Lex</a:t>
            </a:r>
            <a:endParaRPr lang="en-US" dirty="0"/>
          </a:p>
        </p:txBody>
      </p:sp>
      <p:sp>
        <p:nvSpPr>
          <p:cNvPr id="6" name="Slide Number Placeholder 5"/>
          <p:cNvSpPr>
            <a:spLocks noGrp="1"/>
          </p:cNvSpPr>
          <p:nvPr>
            <p:ph type="sldNum" sz="quarter" idx="12"/>
          </p:nvPr>
        </p:nvSpPr>
        <p:spPr/>
        <p:txBody>
          <a:bodyPr/>
          <a:lstStyle/>
          <a:p>
            <a:fld id="{30742C3F-4840-460C-ADF2-7005A7FA8881}" type="slidenum">
              <a:rPr lang="en-US" smtClean="0"/>
              <a:t>125</a:t>
            </a:fld>
            <a:endParaRPr lang="en-US" dirty="0"/>
          </a:p>
        </p:txBody>
      </p:sp>
    </p:spTree>
    <p:extLst>
      <p:ext uri="{BB962C8B-B14F-4D97-AF65-F5344CB8AC3E}">
        <p14:creationId xmlns:p14="http://schemas.microsoft.com/office/powerpoint/2010/main" val="21156454"/>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Bundling - FEB</a:t>
            </a:r>
          </a:p>
        </p:txBody>
      </p:sp>
      <p:sp>
        <p:nvSpPr>
          <p:cNvPr id="3" name="Content Placeholder 2"/>
          <p:cNvSpPr>
            <a:spLocks noGrp="1"/>
          </p:cNvSpPr>
          <p:nvPr>
            <p:ph idx="1"/>
          </p:nvPr>
        </p:nvSpPr>
        <p:spPr/>
        <p:txBody>
          <a:bodyPr/>
          <a:lstStyle/>
          <a:p>
            <a:r>
              <a:rPr lang="en-US" smtClean="0"/>
              <a:t>How it works:</a:t>
            </a:r>
            <a:endParaRPr lang="en-US" dirty="0"/>
          </a:p>
        </p:txBody>
      </p:sp>
      <p:sp>
        <p:nvSpPr>
          <p:cNvPr id="4" name="Footer Placeholder 3"/>
          <p:cNvSpPr>
            <a:spLocks noGrp="1"/>
          </p:cNvSpPr>
          <p:nvPr>
            <p:ph type="ftr" sz="quarter" idx="11"/>
          </p:nvPr>
        </p:nvSpPr>
        <p:spPr/>
        <p:txBody>
          <a:bodyPr/>
          <a:lstStyle/>
          <a:p>
            <a:r>
              <a:rPr lang="en-US" smtClean="0"/>
              <a:t>VisWeek Tutorial: Connecting the Dots – M. Streit, H.-J. Schulz, A. Lex</a:t>
            </a:r>
            <a:endParaRPr lang="en-US" dirty="0"/>
          </a:p>
        </p:txBody>
      </p:sp>
      <p:sp>
        <p:nvSpPr>
          <p:cNvPr id="5" name="Slide Number Placeholder 4"/>
          <p:cNvSpPr>
            <a:spLocks noGrp="1"/>
          </p:cNvSpPr>
          <p:nvPr>
            <p:ph type="sldNum" sz="quarter" idx="12"/>
          </p:nvPr>
        </p:nvSpPr>
        <p:spPr/>
        <p:txBody>
          <a:bodyPr/>
          <a:lstStyle/>
          <a:p>
            <a:fld id="{30742C3F-4840-460C-ADF2-7005A7FA8881}" type="slidenum">
              <a:rPr lang="en-US" smtClean="0"/>
              <a:t>126</a:t>
            </a:fld>
            <a:endParaRPr lang="en-US" dirty="0"/>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951" y="2780928"/>
            <a:ext cx="4028017"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8661" y="4670710"/>
            <a:ext cx="4201066" cy="1206562"/>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8010" y="3014526"/>
            <a:ext cx="4242367" cy="977070"/>
          </a:xfrm>
          <a:prstGeom prst="rect">
            <a:avLst/>
          </a:prstGeom>
        </p:spPr>
      </p:pic>
      <p:sp>
        <p:nvSpPr>
          <p:cNvPr id="10" name="TextBox 9"/>
          <p:cNvSpPr txBox="1"/>
          <p:nvPr/>
        </p:nvSpPr>
        <p:spPr>
          <a:xfrm>
            <a:off x="5364088" y="2366454"/>
            <a:ext cx="1010213" cy="523220"/>
          </a:xfrm>
          <a:prstGeom prst="rect">
            <a:avLst/>
          </a:prstGeom>
          <a:noFill/>
        </p:spPr>
        <p:txBody>
          <a:bodyPr wrap="none" rtlCol="0">
            <a:spAutoFit/>
          </a:bodyPr>
          <a:lstStyle/>
          <a:p>
            <a:r>
              <a:rPr lang="en-US" sz="2800" smtClean="0"/>
              <a:t>Angle</a:t>
            </a:r>
            <a:endParaRPr lang="en-US" sz="2800" dirty="0"/>
          </a:p>
        </p:txBody>
      </p:sp>
      <p:sp>
        <p:nvSpPr>
          <p:cNvPr id="11" name="TextBox 10"/>
          <p:cNvSpPr txBox="1"/>
          <p:nvPr/>
        </p:nvSpPr>
        <p:spPr>
          <a:xfrm>
            <a:off x="7452319" y="2347290"/>
            <a:ext cx="1174681" cy="523220"/>
          </a:xfrm>
          <a:prstGeom prst="rect">
            <a:avLst/>
          </a:prstGeom>
          <a:noFill/>
        </p:spPr>
        <p:txBody>
          <a:bodyPr wrap="none" rtlCol="0">
            <a:spAutoFit/>
          </a:bodyPr>
          <a:lstStyle/>
          <a:p>
            <a:r>
              <a:rPr lang="en-US" sz="2800" smtClean="0"/>
              <a:t>Length</a:t>
            </a:r>
            <a:endParaRPr lang="en-US" sz="2800" dirty="0"/>
          </a:p>
        </p:txBody>
      </p:sp>
      <p:sp>
        <p:nvSpPr>
          <p:cNvPr id="12" name="TextBox 11"/>
          <p:cNvSpPr txBox="1"/>
          <p:nvPr/>
        </p:nvSpPr>
        <p:spPr>
          <a:xfrm>
            <a:off x="5148064" y="4094646"/>
            <a:ext cx="1355692" cy="523220"/>
          </a:xfrm>
          <a:prstGeom prst="rect">
            <a:avLst/>
          </a:prstGeom>
          <a:noFill/>
        </p:spPr>
        <p:txBody>
          <a:bodyPr wrap="none" rtlCol="0">
            <a:spAutoFit/>
          </a:bodyPr>
          <a:lstStyle/>
          <a:p>
            <a:r>
              <a:rPr lang="en-US" sz="2800" smtClean="0"/>
              <a:t>Position</a:t>
            </a:r>
            <a:endParaRPr lang="en-US" sz="2800" dirty="0"/>
          </a:p>
        </p:txBody>
      </p:sp>
      <p:sp>
        <p:nvSpPr>
          <p:cNvPr id="13" name="TextBox 12"/>
          <p:cNvSpPr txBox="1"/>
          <p:nvPr/>
        </p:nvSpPr>
        <p:spPr>
          <a:xfrm>
            <a:off x="7361813" y="4129925"/>
            <a:ext cx="1409360" cy="523220"/>
          </a:xfrm>
          <a:prstGeom prst="rect">
            <a:avLst/>
          </a:prstGeom>
          <a:noFill/>
        </p:spPr>
        <p:txBody>
          <a:bodyPr wrap="none" rtlCol="0">
            <a:spAutoFit/>
          </a:bodyPr>
          <a:lstStyle/>
          <a:p>
            <a:r>
              <a:rPr lang="en-US" sz="2800" smtClean="0"/>
              <a:t>Visibility</a:t>
            </a:r>
            <a:endParaRPr lang="en-US" sz="2800" dirty="0"/>
          </a:p>
        </p:txBody>
      </p:sp>
      <p:sp>
        <p:nvSpPr>
          <p:cNvPr id="14" name="TextBox 13"/>
          <p:cNvSpPr txBox="1"/>
          <p:nvPr/>
        </p:nvSpPr>
        <p:spPr>
          <a:xfrm>
            <a:off x="5580112" y="1628800"/>
            <a:ext cx="2912785" cy="523220"/>
          </a:xfrm>
          <a:prstGeom prst="rect">
            <a:avLst/>
          </a:prstGeom>
          <a:noFill/>
        </p:spPr>
        <p:txBody>
          <a:bodyPr wrap="none" rtlCol="0">
            <a:spAutoFit/>
          </a:bodyPr>
          <a:lstStyle/>
          <a:p>
            <a:r>
              <a:rPr lang="en-US" sz="2800" smtClean="0"/>
              <a:t>Edge Comaptibility</a:t>
            </a:r>
            <a:endParaRPr lang="en-US" sz="2800" dirty="0"/>
          </a:p>
        </p:txBody>
      </p:sp>
      <p:sp>
        <p:nvSpPr>
          <p:cNvPr id="15" name="Rectangle 14"/>
          <p:cNvSpPr/>
          <p:nvPr/>
        </p:nvSpPr>
        <p:spPr>
          <a:xfrm>
            <a:off x="5709602" y="6213532"/>
            <a:ext cx="2653803" cy="369332"/>
          </a:xfrm>
          <a:prstGeom prst="rect">
            <a:avLst/>
          </a:prstGeom>
        </p:spPr>
        <p:txBody>
          <a:bodyPr wrap="none">
            <a:spAutoFit/>
          </a:bodyPr>
          <a:lstStyle/>
          <a:p>
            <a:r>
              <a:rPr lang="en-US" dirty="0" smtClean="0">
                <a:solidFill>
                  <a:schemeClr val="tx1">
                    <a:lumMod val="65000"/>
                    <a:lumOff val="35000"/>
                  </a:schemeClr>
                </a:solidFill>
              </a:rPr>
              <a:t>[</a:t>
            </a:r>
            <a:r>
              <a:rPr lang="en-US" dirty="0" err="1" smtClean="0">
                <a:solidFill>
                  <a:schemeClr val="tx1">
                    <a:lumMod val="65000"/>
                    <a:lumOff val="35000"/>
                  </a:schemeClr>
                </a:solidFill>
              </a:rPr>
              <a:t>Holten</a:t>
            </a:r>
            <a:r>
              <a:rPr lang="en-US" dirty="0">
                <a:solidFill>
                  <a:schemeClr val="tx1">
                    <a:lumMod val="65000"/>
                    <a:lumOff val="35000"/>
                  </a:schemeClr>
                </a:solidFill>
              </a:rPr>
              <a:t> </a:t>
            </a:r>
            <a:r>
              <a:rPr lang="en-US" dirty="0" smtClean="0">
                <a:solidFill>
                  <a:schemeClr val="tx1">
                    <a:lumMod val="65000"/>
                    <a:lumOff val="35000"/>
                  </a:schemeClr>
                </a:solidFill>
              </a:rPr>
              <a:t>&amp; van </a:t>
            </a:r>
            <a:r>
              <a:rPr lang="en-US" dirty="0" err="1" smtClean="0">
                <a:solidFill>
                  <a:schemeClr val="tx1">
                    <a:lumMod val="65000"/>
                    <a:lumOff val="35000"/>
                  </a:schemeClr>
                </a:solidFill>
              </a:rPr>
              <a:t>Wijk</a:t>
            </a:r>
            <a:r>
              <a:rPr lang="en-US" dirty="0" smtClean="0">
                <a:solidFill>
                  <a:schemeClr val="tx1">
                    <a:lumMod val="65000"/>
                    <a:lumOff val="35000"/>
                  </a:schemeClr>
                </a:solidFill>
              </a:rPr>
              <a:t>, 2009] </a:t>
            </a:r>
            <a:endParaRPr lang="en-US" dirty="0">
              <a:solidFill>
                <a:schemeClr val="tx1">
                  <a:lumMod val="65000"/>
                  <a:lumOff val="35000"/>
                </a:schemeClr>
              </a:solidFill>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05" y="2298016"/>
            <a:ext cx="8560902" cy="3057566"/>
          </a:xfrm>
          <a:prstGeom prst="rect">
            <a:avLst/>
          </a:prstGeom>
          <a:ln w="88900" cap="sq" cmpd="thickThin">
            <a:solidFill>
              <a:schemeClr val="bg1">
                <a:lumMod val="65000"/>
              </a:schemeClr>
            </a:solidFill>
            <a:prstDash val="solid"/>
            <a:miter lim="800000"/>
          </a:ln>
          <a:effectLst>
            <a:innerShdw blurRad="76200">
              <a:srgbClr val="000000"/>
            </a:innerShdw>
          </a:effectLst>
        </p:spPr>
      </p:pic>
    </p:spTree>
    <p:extLst>
      <p:ext uri="{BB962C8B-B14F-4D97-AF65-F5344CB8AC3E}">
        <p14:creationId xmlns:p14="http://schemas.microsoft.com/office/powerpoint/2010/main" val="1241720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0-#ppt_w/2"/>
                                          </p:val>
                                        </p:tav>
                                        <p:tav tm="100000">
                                          <p:val>
                                            <p:strVal val="#ppt_x"/>
                                          </p:val>
                                        </p:tav>
                                      </p:tavLst>
                                    </p:anim>
                                    <p:anim calcmode="lin" valueType="num">
                                      <p:cBhvr additive="base">
                                        <p:cTn id="31"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2907233"/>
            <a:ext cx="3591793" cy="3631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Other Bundling Approaches</a:t>
            </a:r>
            <a:endParaRPr lang="en-US" dirty="0"/>
          </a:p>
        </p:txBody>
      </p:sp>
      <p:sp>
        <p:nvSpPr>
          <p:cNvPr id="3" name="Content Placeholder 2"/>
          <p:cNvSpPr>
            <a:spLocks noGrp="1"/>
          </p:cNvSpPr>
          <p:nvPr>
            <p:ph idx="1"/>
          </p:nvPr>
        </p:nvSpPr>
        <p:spPr>
          <a:xfrm>
            <a:off x="356568" y="1276517"/>
            <a:ext cx="3826768" cy="1828799"/>
          </a:xfrm>
        </p:spPr>
        <p:txBody>
          <a:bodyPr>
            <a:normAutofit/>
          </a:bodyPr>
          <a:lstStyle/>
          <a:p>
            <a:pPr marL="0" indent="0">
              <a:buNone/>
            </a:pPr>
            <a:r>
              <a:rPr lang="en-US" smtClean="0"/>
              <a:t>Skeleton-based edge bundling</a:t>
            </a:r>
          </a:p>
          <a:p>
            <a:pPr lvl="1"/>
            <a:r>
              <a:rPr lang="en-US" smtClean="0"/>
              <a:t>based on Clustering </a:t>
            </a:r>
            <a:endParaRPr lang="en-US" dirty="0" smtClean="0"/>
          </a:p>
        </p:txBody>
      </p:sp>
      <p:sp>
        <p:nvSpPr>
          <p:cNvPr id="7" name="Rectangle 6"/>
          <p:cNvSpPr/>
          <p:nvPr/>
        </p:nvSpPr>
        <p:spPr>
          <a:xfrm>
            <a:off x="418405" y="5990766"/>
            <a:ext cx="1978683" cy="369332"/>
          </a:xfrm>
          <a:prstGeom prst="rect">
            <a:avLst/>
          </a:prstGeom>
        </p:spPr>
        <p:txBody>
          <a:bodyPr wrap="none">
            <a:spAutoFit/>
          </a:bodyPr>
          <a:lstStyle/>
          <a:p>
            <a:r>
              <a:rPr lang="en-US" dirty="0" smtClean="0">
                <a:solidFill>
                  <a:schemeClr val="tx1">
                    <a:lumMod val="65000"/>
                    <a:lumOff val="35000"/>
                  </a:schemeClr>
                </a:solidFill>
              </a:rPr>
              <a:t>[</a:t>
            </a:r>
            <a:r>
              <a:rPr lang="en-US" dirty="0" err="1" smtClean="0">
                <a:solidFill>
                  <a:schemeClr val="tx1">
                    <a:lumMod val="65000"/>
                    <a:lumOff val="35000"/>
                  </a:schemeClr>
                </a:solidFill>
              </a:rPr>
              <a:t>Esroy</a:t>
            </a:r>
            <a:r>
              <a:rPr lang="en-US" dirty="0" smtClean="0">
                <a:solidFill>
                  <a:schemeClr val="tx1">
                    <a:lumMod val="65000"/>
                    <a:lumOff val="35000"/>
                  </a:schemeClr>
                </a:solidFill>
              </a:rPr>
              <a:t> et al., 2011] </a:t>
            </a:r>
            <a:endParaRPr lang="en-US" dirty="0">
              <a:solidFill>
                <a:schemeClr val="tx1">
                  <a:lumMod val="65000"/>
                  <a:lumOff val="35000"/>
                </a:schemeClr>
              </a:solidFill>
            </a:endParaRPr>
          </a:p>
        </p:txBody>
      </p:sp>
      <p:sp>
        <p:nvSpPr>
          <p:cNvPr id="9" name="Content Placeholder 2"/>
          <p:cNvSpPr txBox="1">
            <a:spLocks/>
          </p:cNvSpPr>
          <p:nvPr/>
        </p:nvSpPr>
        <p:spPr>
          <a:xfrm>
            <a:off x="4499992" y="1340768"/>
            <a:ext cx="4248472" cy="1828799"/>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Clr>
                <a:srgbClr val="00ACDC"/>
              </a:buClr>
              <a:buFont typeface="Arial" pitchFamily="34" charset="0"/>
              <a:buNone/>
              <a:defRPr sz="3200" kern="1200">
                <a:solidFill>
                  <a:schemeClr val="tx1"/>
                </a:solidFill>
                <a:latin typeface="+mn-lt"/>
                <a:ea typeface="+mn-ea"/>
                <a:cs typeface="+mn-cs"/>
              </a:defRPr>
            </a:lvl1pPr>
            <a:lvl2pPr marL="182563" indent="0" algn="l" defTabSz="360000" rtl="0" eaLnBrk="1" latinLnBrk="0" hangingPunct="1">
              <a:spcBef>
                <a:spcPct val="20000"/>
              </a:spcBef>
              <a:spcAft>
                <a:spcPts val="600"/>
              </a:spcAft>
              <a:buClr>
                <a:srgbClr val="00ACDC"/>
              </a:buClr>
              <a:buFont typeface="Arial" pitchFamily="34" charset="0"/>
              <a:buNone/>
              <a:defRPr sz="2800" kern="1200">
                <a:solidFill>
                  <a:schemeClr val="tx1"/>
                </a:solidFill>
                <a:latin typeface="+mn-lt"/>
                <a:ea typeface="+mn-ea"/>
                <a:cs typeface="+mn-cs"/>
              </a:defRPr>
            </a:lvl2pPr>
            <a:lvl3pPr marL="358775" indent="0" algn="l" defTabSz="914400" rtl="0" eaLnBrk="1" latinLnBrk="0" hangingPunct="1">
              <a:spcBef>
                <a:spcPct val="20000"/>
              </a:spcBef>
              <a:spcAft>
                <a:spcPts val="600"/>
              </a:spcAft>
              <a:buClr>
                <a:srgbClr val="00ACDC"/>
              </a:buClr>
              <a:buFont typeface="Arial" pitchFamily="34" charset="0"/>
              <a:buNone/>
              <a:defRPr sz="2400" kern="1200">
                <a:solidFill>
                  <a:schemeClr val="tx1"/>
                </a:solidFill>
                <a:latin typeface="+mn-lt"/>
                <a:ea typeface="+mn-ea"/>
                <a:cs typeface="+mn-cs"/>
              </a:defRPr>
            </a:lvl3pPr>
            <a:lvl4pPr marL="622300" indent="0" algn="l" defTabSz="914400" rtl="0" eaLnBrk="1" latinLnBrk="0" hangingPunct="1">
              <a:spcBef>
                <a:spcPct val="20000"/>
              </a:spcBef>
              <a:spcAft>
                <a:spcPts val="600"/>
              </a:spcAft>
              <a:buClr>
                <a:srgbClr val="00ACDC"/>
              </a:buClr>
              <a:buFont typeface="Arial" pitchFamily="34" charset="0"/>
              <a:buNone/>
              <a:defRPr sz="2000" kern="1200">
                <a:solidFill>
                  <a:schemeClr val="tx1"/>
                </a:solidFill>
                <a:latin typeface="+mn-lt"/>
                <a:ea typeface="+mn-ea"/>
                <a:cs typeface="+mn-cs"/>
              </a:defRPr>
            </a:lvl4pPr>
            <a:lvl5pPr marL="898525" indent="0" algn="l" defTabSz="914400" rtl="0" eaLnBrk="1" latinLnBrk="0" hangingPunct="1">
              <a:spcBef>
                <a:spcPct val="20000"/>
              </a:spcBef>
              <a:spcAft>
                <a:spcPts val="600"/>
              </a:spcAft>
              <a:buClr>
                <a:srgbClr val="00ACDC"/>
              </a:buClr>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mtClean="0"/>
              <a:t>Agglomerative bundling</a:t>
            </a:r>
          </a:p>
          <a:p>
            <a:pPr lvl="1"/>
            <a:r>
              <a:rPr lang="en-US" smtClean="0"/>
              <a:t>minimizing ink (collapsing edges in proximity)</a:t>
            </a:r>
            <a:endParaRPr lang="en-US" dirty="0" smtClean="0"/>
          </a:p>
        </p:txBody>
      </p:sp>
      <p:sp>
        <p:nvSpPr>
          <p:cNvPr id="10" name="Rectangle 9"/>
          <p:cNvSpPr/>
          <p:nvPr/>
        </p:nvSpPr>
        <p:spPr>
          <a:xfrm>
            <a:off x="6156176" y="5877272"/>
            <a:ext cx="2260940" cy="369332"/>
          </a:xfrm>
          <a:prstGeom prst="rect">
            <a:avLst/>
          </a:prstGeom>
        </p:spPr>
        <p:txBody>
          <a:bodyPr wrap="none">
            <a:spAutoFit/>
          </a:bodyPr>
          <a:lstStyle/>
          <a:p>
            <a:r>
              <a:rPr lang="en-US" dirty="0" smtClean="0">
                <a:solidFill>
                  <a:schemeClr val="tx1">
                    <a:lumMod val="65000"/>
                    <a:lumOff val="35000"/>
                  </a:schemeClr>
                </a:solidFill>
              </a:rPr>
              <a:t>[</a:t>
            </a:r>
            <a:r>
              <a:rPr lang="en-US" dirty="0" err="1" smtClean="0">
                <a:solidFill>
                  <a:schemeClr val="tx1">
                    <a:lumMod val="65000"/>
                    <a:lumOff val="35000"/>
                  </a:schemeClr>
                </a:solidFill>
              </a:rPr>
              <a:t>Gansner</a:t>
            </a:r>
            <a:r>
              <a:rPr lang="en-US" dirty="0" smtClean="0">
                <a:solidFill>
                  <a:schemeClr val="tx1">
                    <a:lumMod val="65000"/>
                    <a:lumOff val="35000"/>
                  </a:schemeClr>
                </a:solidFill>
              </a:rPr>
              <a:t> et al., 2011] </a:t>
            </a:r>
            <a:endParaRPr lang="en-US" dirty="0">
              <a:solidFill>
                <a:schemeClr val="tx1">
                  <a:lumMod val="65000"/>
                  <a:lumOff val="35000"/>
                </a:schemeClr>
              </a:solidFill>
            </a:endParaRP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9799"/>
          <a:stretch/>
        </p:blipFill>
        <p:spPr>
          <a:xfrm>
            <a:off x="3995936" y="3568700"/>
            <a:ext cx="5179516" cy="2308572"/>
          </a:xfrm>
          <a:prstGeom prst="rect">
            <a:avLst/>
          </a:prstGeom>
        </p:spPr>
      </p:pic>
      <p:sp>
        <p:nvSpPr>
          <p:cNvPr id="6" name="Footer Placeholder 5"/>
          <p:cNvSpPr>
            <a:spLocks noGrp="1"/>
          </p:cNvSpPr>
          <p:nvPr>
            <p:ph type="ftr" sz="quarter" idx="11"/>
          </p:nvPr>
        </p:nvSpPr>
        <p:spPr/>
        <p:txBody>
          <a:bodyPr/>
          <a:lstStyle/>
          <a:p>
            <a:r>
              <a:rPr lang="en-US" dirty="0" err="1" smtClean="0"/>
              <a:t>VisWeek</a:t>
            </a:r>
            <a:r>
              <a:rPr lang="en-US" dirty="0" smtClean="0"/>
              <a:t> Tutorial: Connecting the Dots – M. Streit, H.-J. Schulz, A. Lex</a:t>
            </a:r>
            <a:endParaRPr lang="en-US" dirty="0"/>
          </a:p>
        </p:txBody>
      </p:sp>
      <p:sp>
        <p:nvSpPr>
          <p:cNvPr id="8" name="Slide Number Placeholder 7"/>
          <p:cNvSpPr>
            <a:spLocks noGrp="1"/>
          </p:cNvSpPr>
          <p:nvPr>
            <p:ph type="sldNum" sz="quarter" idx="12"/>
          </p:nvPr>
        </p:nvSpPr>
        <p:spPr/>
        <p:txBody>
          <a:bodyPr/>
          <a:lstStyle/>
          <a:p>
            <a:fld id="{30742C3F-4840-460C-ADF2-7005A7FA8881}" type="slidenum">
              <a:rPr lang="en-US" smtClean="0"/>
              <a:t>127</a:t>
            </a:fld>
            <a:endParaRPr lang="en-US" dirty="0"/>
          </a:p>
        </p:txBody>
      </p:sp>
    </p:spTree>
    <p:extLst>
      <p:ext uri="{BB962C8B-B14F-4D97-AF65-F5344CB8AC3E}">
        <p14:creationId xmlns:p14="http://schemas.microsoft.com/office/powerpoint/2010/main" val="352429215"/>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Routing</a:t>
            </a:r>
            <a:endParaRPr lang="en-US" dirty="0"/>
          </a:p>
        </p:txBody>
      </p:sp>
      <p:sp>
        <p:nvSpPr>
          <p:cNvPr id="7" name="Text Placeholder 6"/>
          <p:cNvSpPr>
            <a:spLocks noGrp="1"/>
          </p:cNvSpPr>
          <p:nvPr>
            <p:ph type="body" idx="1"/>
          </p:nvPr>
        </p:nvSpPr>
        <p:spPr/>
        <p:txBody>
          <a:bodyPr/>
          <a:lstStyle/>
          <a:p>
            <a:r>
              <a:rPr lang="en-US" smtClean="0"/>
              <a:t>Case Study Context-Preserving Visual Links</a:t>
            </a:r>
            <a:endParaRPr lang="en-US" dirty="0"/>
          </a:p>
        </p:txBody>
      </p:sp>
      <p:sp>
        <p:nvSpPr>
          <p:cNvPr id="4" name="Footer Placeholder 3"/>
          <p:cNvSpPr>
            <a:spLocks noGrp="1"/>
          </p:cNvSpPr>
          <p:nvPr>
            <p:ph type="ftr" sz="quarter" idx="11"/>
          </p:nvPr>
        </p:nvSpPr>
        <p:spPr/>
        <p:txBody>
          <a:bodyPr/>
          <a:lstStyle/>
          <a:p>
            <a:r>
              <a:rPr lang="en-US" smtClean="0"/>
              <a:t>VisWeek Tutorial: Connecting the Dots – M. Streit, H.-J. Schulz, A. Lex</a:t>
            </a:r>
            <a:endParaRPr lang="en-US" dirty="0"/>
          </a:p>
        </p:txBody>
      </p:sp>
      <p:sp>
        <p:nvSpPr>
          <p:cNvPr id="5" name="Slide Number Placeholder 4"/>
          <p:cNvSpPr>
            <a:spLocks noGrp="1"/>
          </p:cNvSpPr>
          <p:nvPr>
            <p:ph type="sldNum" sz="quarter" idx="12"/>
          </p:nvPr>
        </p:nvSpPr>
        <p:spPr/>
        <p:txBody>
          <a:bodyPr/>
          <a:lstStyle/>
          <a:p>
            <a:fld id="{30742C3F-4840-460C-ADF2-7005A7FA8881}" type="slidenum">
              <a:rPr lang="en-US" smtClean="0"/>
              <a:t>128</a:t>
            </a:fld>
            <a:endParaRPr lang="en-US" dirty="0"/>
          </a:p>
        </p:txBody>
      </p:sp>
      <p:sp>
        <p:nvSpPr>
          <p:cNvPr id="8" name="Picture Placeholder 7"/>
          <p:cNvSpPr>
            <a:spLocks noGrp="1"/>
          </p:cNvSpPr>
          <p:nvPr>
            <p:ph type="pic" sz="quarter" idx="13"/>
          </p:nvPr>
        </p:nvSpPr>
        <p:spPr/>
      </p:sp>
      <p:sp>
        <p:nvSpPr>
          <p:cNvPr id="9" name="TextBox 8"/>
          <p:cNvSpPr txBox="1"/>
          <p:nvPr/>
        </p:nvSpPr>
        <p:spPr>
          <a:xfrm>
            <a:off x="2691036" y="5877272"/>
            <a:ext cx="5685724" cy="369332"/>
          </a:xfrm>
          <a:prstGeom prst="rect">
            <a:avLst/>
          </a:prstGeom>
          <a:noFill/>
        </p:spPr>
        <p:txBody>
          <a:bodyPr wrap="none" rtlCol="0">
            <a:spAutoFit/>
          </a:bodyPr>
          <a:lstStyle/>
          <a:p>
            <a:r>
              <a:rPr lang="en-US" smtClean="0"/>
              <a:t>Material based on InfoVis 2011 Talk by Markus Steinberger</a:t>
            </a:r>
            <a:endParaRPr lang="en-US" dirty="0"/>
          </a:p>
        </p:txBody>
      </p:sp>
    </p:spTree>
    <p:extLst>
      <p:ext uri="{BB962C8B-B14F-4D97-AF65-F5344CB8AC3E}">
        <p14:creationId xmlns:p14="http://schemas.microsoft.com/office/powerpoint/2010/main" val="897932462"/>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sp>
        <p:nvSpPr>
          <p:cNvPr id="8" name="Content Placeholder 7"/>
          <p:cNvSpPr>
            <a:spLocks noGrp="1"/>
          </p:cNvSpPr>
          <p:nvPr>
            <p:ph idx="1"/>
          </p:nvPr>
        </p:nvSpPr>
        <p:spPr>
          <a:xfrm>
            <a:off x="457200" y="2780928"/>
            <a:ext cx="8229600" cy="3345236"/>
          </a:xfrm>
        </p:spPr>
        <p:txBody>
          <a:bodyPr/>
          <a:lstStyle/>
          <a:p>
            <a:pPr algn="ctr"/>
            <a:r>
              <a:rPr lang="de-AT" dirty="0" err="1" smtClean="0"/>
              <a:t>Again</a:t>
            </a:r>
            <a:r>
              <a:rPr lang="de-AT" dirty="0" smtClean="0"/>
              <a:t> a </a:t>
            </a:r>
            <a:r>
              <a:rPr lang="de-AT" dirty="0" err="1" smtClean="0"/>
              <a:t>little</a:t>
            </a:r>
            <a:r>
              <a:rPr lang="de-AT" dirty="0" smtClean="0"/>
              <a:t> </a:t>
            </a:r>
            <a:r>
              <a:rPr lang="de-AT" dirty="0" err="1" smtClean="0"/>
              <a:t>experiment</a:t>
            </a:r>
            <a:r>
              <a:rPr lang="de-AT" dirty="0" smtClean="0"/>
              <a:t> ;) …</a:t>
            </a:r>
            <a:endParaRPr lang="en-US" dirty="0"/>
          </a:p>
        </p:txBody>
      </p:sp>
      <p:sp>
        <p:nvSpPr>
          <p:cNvPr id="4" name="Footer Placeholder 3"/>
          <p:cNvSpPr>
            <a:spLocks noGrp="1"/>
          </p:cNvSpPr>
          <p:nvPr>
            <p:ph type="ftr" sz="quarter" idx="11"/>
          </p:nvPr>
        </p:nvSpPr>
        <p:spPr/>
        <p:txBody>
          <a:bodyPr/>
          <a:lstStyle/>
          <a:p>
            <a:r>
              <a:rPr lang="en-US" smtClean="0"/>
              <a:t>VisWeek Tutorial: Connecting the Dots – M. Streit, H.-J. Schulz, A. Lex</a:t>
            </a:r>
            <a:endParaRPr lang="en-US" dirty="0"/>
          </a:p>
        </p:txBody>
      </p:sp>
      <p:sp>
        <p:nvSpPr>
          <p:cNvPr id="5" name="Slide Number Placeholder 4"/>
          <p:cNvSpPr>
            <a:spLocks noGrp="1"/>
          </p:cNvSpPr>
          <p:nvPr>
            <p:ph type="sldNum" sz="quarter" idx="12"/>
          </p:nvPr>
        </p:nvSpPr>
        <p:spPr/>
        <p:txBody>
          <a:bodyPr/>
          <a:lstStyle/>
          <a:p>
            <a:fld id="{30742C3F-4840-460C-ADF2-7005A7FA8881}" type="slidenum">
              <a:rPr lang="en-US" smtClean="0"/>
              <a:t>129</a:t>
            </a:fld>
            <a:endParaRPr lang="en-US" dirty="0"/>
          </a:p>
        </p:txBody>
      </p:sp>
    </p:spTree>
    <p:extLst>
      <p:ext uri="{BB962C8B-B14F-4D97-AF65-F5344CB8AC3E}">
        <p14:creationId xmlns:p14="http://schemas.microsoft.com/office/powerpoint/2010/main" val="11833013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Part I: </a:t>
            </a:r>
            <a:r>
              <a:rPr lang="de-DE" dirty="0" err="1" smtClean="0"/>
              <a:t>What</a:t>
            </a:r>
            <a:r>
              <a:rPr lang="de-DE" dirty="0" smtClean="0"/>
              <a:t> to Link?</a:t>
            </a:r>
            <a:endParaRPr lang="de-DE" dirty="0"/>
          </a:p>
        </p:txBody>
      </p:sp>
      <p:sp>
        <p:nvSpPr>
          <p:cNvPr id="3" name="Content Placeholder 2"/>
          <p:cNvSpPr>
            <a:spLocks noGrp="1"/>
          </p:cNvSpPr>
          <p:nvPr>
            <p:ph idx="1"/>
          </p:nvPr>
        </p:nvSpPr>
        <p:spPr>
          <a:xfrm>
            <a:off x="1331640" y="1600200"/>
            <a:ext cx="7632848" cy="4525963"/>
          </a:xfrm>
        </p:spPr>
        <p:txBody>
          <a:bodyPr>
            <a:normAutofit/>
          </a:bodyPr>
          <a:lstStyle/>
          <a:p>
            <a:pPr marL="0" indent="0">
              <a:buNone/>
            </a:pPr>
            <a:endParaRPr lang="de-DE" dirty="0"/>
          </a:p>
          <a:p>
            <a:pPr marL="514350" indent="-514350">
              <a:buFont typeface="+mj-lt"/>
              <a:buAutoNum type="arabicPeriod"/>
            </a:pPr>
            <a:r>
              <a:rPr lang="de-DE" b="1" dirty="0" err="1" smtClean="0"/>
              <a:t>Entities</a:t>
            </a:r>
            <a:r>
              <a:rPr lang="de-DE" b="1" dirty="0" smtClean="0"/>
              <a:t>/Elements (</a:t>
            </a:r>
            <a:r>
              <a:rPr lang="de-DE" b="1" dirty="0" err="1" smtClean="0">
                <a:solidFill>
                  <a:srgbClr val="00B0F0"/>
                </a:solidFill>
              </a:rPr>
              <a:t>what</a:t>
            </a:r>
            <a:r>
              <a:rPr lang="de-DE" b="1" dirty="0" smtClean="0">
                <a:solidFill>
                  <a:srgbClr val="00B0F0"/>
                </a:solidFill>
              </a:rPr>
              <a:t> </a:t>
            </a:r>
            <a:r>
              <a:rPr lang="de-DE" b="1" dirty="0" err="1" smtClean="0">
                <a:solidFill>
                  <a:srgbClr val="00B0F0"/>
                </a:solidFill>
              </a:rPr>
              <a:t>is</a:t>
            </a:r>
            <a:r>
              <a:rPr lang="de-DE" b="1" dirty="0" smtClean="0">
                <a:solidFill>
                  <a:srgbClr val="00B0F0"/>
                </a:solidFill>
              </a:rPr>
              <a:t> </a:t>
            </a:r>
            <a:r>
              <a:rPr lang="de-DE" b="1" dirty="0" err="1" smtClean="0">
                <a:solidFill>
                  <a:srgbClr val="00B0F0"/>
                </a:solidFill>
              </a:rPr>
              <a:t>linked</a:t>
            </a:r>
            <a:r>
              <a:rPr lang="de-DE" b="1" dirty="0" smtClean="0">
                <a:solidFill>
                  <a:srgbClr val="00B0F0"/>
                </a:solidFill>
              </a:rPr>
              <a:t>?</a:t>
            </a:r>
            <a:r>
              <a:rPr lang="de-DE" b="1" dirty="0" smtClean="0"/>
              <a:t>)</a:t>
            </a:r>
            <a:r>
              <a:rPr lang="de-DE" dirty="0" smtClean="0"/>
              <a:t/>
            </a:r>
            <a:br>
              <a:rPr lang="de-DE" dirty="0" smtClean="0"/>
            </a:br>
            <a:r>
              <a:rPr lang="de-DE" dirty="0" smtClean="0"/>
              <a:t> – data </a:t>
            </a:r>
            <a:r>
              <a:rPr lang="de-DE" dirty="0" err="1" smtClean="0"/>
              <a:t>items</a:t>
            </a:r>
            <a:r>
              <a:rPr lang="de-DE" dirty="0" smtClean="0"/>
              <a:t>, </a:t>
            </a:r>
            <a:r>
              <a:rPr lang="de-DE" dirty="0" err="1" smtClean="0"/>
              <a:t>clusters</a:t>
            </a:r>
            <a:r>
              <a:rPr lang="de-DE" dirty="0" smtClean="0"/>
              <a:t>, </a:t>
            </a:r>
            <a:r>
              <a:rPr lang="de-DE" dirty="0" err="1" smtClean="0"/>
              <a:t>datasets</a:t>
            </a:r>
            <a:r>
              <a:rPr lang="de-DE" dirty="0" smtClean="0"/>
              <a:t>…</a:t>
            </a:r>
          </a:p>
          <a:p>
            <a:pPr marL="514350" indent="-514350">
              <a:buFont typeface="+mj-lt"/>
              <a:buAutoNum type="arabicPeriod"/>
            </a:pPr>
            <a:r>
              <a:rPr lang="de-DE" b="1" dirty="0" err="1" smtClean="0"/>
              <a:t>Cardinality</a:t>
            </a:r>
            <a:r>
              <a:rPr lang="de-DE" b="1" dirty="0" smtClean="0"/>
              <a:t> (</a:t>
            </a:r>
            <a:r>
              <a:rPr lang="de-DE" b="1" dirty="0" smtClean="0">
                <a:solidFill>
                  <a:srgbClr val="00B0F0"/>
                </a:solidFill>
              </a:rPr>
              <a:t>how </a:t>
            </a:r>
            <a:r>
              <a:rPr lang="de-DE" b="1" dirty="0" err="1" smtClean="0">
                <a:solidFill>
                  <a:srgbClr val="00B0F0"/>
                </a:solidFill>
              </a:rPr>
              <a:t>many</a:t>
            </a:r>
            <a:r>
              <a:rPr lang="de-DE" b="1" dirty="0" smtClean="0">
                <a:solidFill>
                  <a:srgbClr val="00B0F0"/>
                </a:solidFill>
              </a:rPr>
              <a:t> </a:t>
            </a:r>
            <a:r>
              <a:rPr lang="de-DE" b="1" dirty="0" err="1" smtClean="0">
                <a:solidFill>
                  <a:srgbClr val="00B0F0"/>
                </a:solidFill>
              </a:rPr>
              <a:t>are</a:t>
            </a:r>
            <a:r>
              <a:rPr lang="de-DE" b="1" dirty="0" smtClean="0">
                <a:solidFill>
                  <a:srgbClr val="00B0F0"/>
                </a:solidFill>
              </a:rPr>
              <a:t> </a:t>
            </a:r>
            <a:r>
              <a:rPr lang="de-DE" b="1" dirty="0" err="1" smtClean="0">
                <a:solidFill>
                  <a:srgbClr val="00B0F0"/>
                </a:solidFill>
              </a:rPr>
              <a:t>linked</a:t>
            </a:r>
            <a:r>
              <a:rPr lang="de-DE" b="1" dirty="0" smtClean="0">
                <a:solidFill>
                  <a:srgbClr val="00B0F0"/>
                </a:solidFill>
              </a:rPr>
              <a:t>?</a:t>
            </a:r>
            <a:r>
              <a:rPr lang="de-DE" b="1" dirty="0" smtClean="0"/>
              <a:t>)</a:t>
            </a:r>
            <a:r>
              <a:rPr lang="de-DE" dirty="0" smtClean="0"/>
              <a:t/>
            </a:r>
            <a:br>
              <a:rPr lang="de-DE" dirty="0" smtClean="0"/>
            </a:br>
            <a:r>
              <a:rPr lang="de-DE" dirty="0" smtClean="0"/>
              <a:t> – binary </a:t>
            </a:r>
            <a:r>
              <a:rPr lang="de-DE" dirty="0" err="1" smtClean="0"/>
              <a:t>or</a:t>
            </a:r>
            <a:r>
              <a:rPr lang="de-DE" dirty="0" smtClean="0"/>
              <a:t> n-</a:t>
            </a:r>
            <a:r>
              <a:rPr lang="de-DE" dirty="0" err="1" smtClean="0"/>
              <a:t>ary</a:t>
            </a:r>
            <a:r>
              <a:rPr lang="de-DE" dirty="0" smtClean="0"/>
              <a:t> (n&gt;2)</a:t>
            </a:r>
          </a:p>
          <a:p>
            <a:pPr marL="514350" indent="-514350">
              <a:buFont typeface="+mj-lt"/>
              <a:buAutoNum type="arabicPeriod"/>
            </a:pPr>
            <a:r>
              <a:rPr lang="de-DE" b="1" dirty="0" smtClean="0"/>
              <a:t>Domain (</a:t>
            </a:r>
            <a:r>
              <a:rPr lang="de-DE" b="1" dirty="0" err="1" smtClean="0">
                <a:solidFill>
                  <a:srgbClr val="00B0F0"/>
                </a:solidFill>
              </a:rPr>
              <a:t>where</a:t>
            </a:r>
            <a:r>
              <a:rPr lang="de-DE" b="1" dirty="0" smtClean="0">
                <a:solidFill>
                  <a:srgbClr val="00B0F0"/>
                </a:solidFill>
              </a:rPr>
              <a:t> do the links </a:t>
            </a:r>
            <a:r>
              <a:rPr lang="de-DE" b="1" dirty="0" err="1" smtClean="0">
                <a:solidFill>
                  <a:srgbClr val="00B0F0"/>
                </a:solidFill>
              </a:rPr>
              <a:t>stem</a:t>
            </a:r>
            <a:r>
              <a:rPr lang="de-DE" b="1" dirty="0" smtClean="0">
                <a:solidFill>
                  <a:srgbClr val="00B0F0"/>
                </a:solidFill>
              </a:rPr>
              <a:t> </a:t>
            </a:r>
            <a:r>
              <a:rPr lang="de-DE" b="1" dirty="0" err="1" smtClean="0">
                <a:solidFill>
                  <a:srgbClr val="00B0F0"/>
                </a:solidFill>
              </a:rPr>
              <a:t>from</a:t>
            </a:r>
            <a:r>
              <a:rPr lang="de-DE" b="1" dirty="0" smtClean="0">
                <a:solidFill>
                  <a:srgbClr val="00B0F0"/>
                </a:solidFill>
              </a:rPr>
              <a:t>?</a:t>
            </a:r>
            <a:r>
              <a:rPr lang="de-DE" b="1" dirty="0" smtClean="0"/>
              <a:t>)</a:t>
            </a:r>
            <a:r>
              <a:rPr lang="de-DE" dirty="0" smtClean="0"/>
              <a:t/>
            </a:r>
            <a:br>
              <a:rPr lang="de-DE" dirty="0" smtClean="0"/>
            </a:br>
            <a:r>
              <a:rPr lang="de-DE" dirty="0" smtClean="0"/>
              <a:t> – data, </a:t>
            </a:r>
            <a:r>
              <a:rPr lang="de-DE" dirty="0" err="1" smtClean="0"/>
              <a:t>view</a:t>
            </a:r>
            <a:r>
              <a:rPr lang="de-DE" dirty="0" smtClean="0"/>
              <a:t>, </a:t>
            </a:r>
            <a:r>
              <a:rPr lang="de-DE" dirty="0" err="1" smtClean="0"/>
              <a:t>interaction</a:t>
            </a:r>
            <a:endParaRPr lang="de-DE" dirty="0" smtClean="0"/>
          </a:p>
          <a:p>
            <a:pPr marL="0" indent="0">
              <a:buNone/>
            </a:pPr>
            <a:endParaRPr lang="de-DE" dirty="0" smtClean="0"/>
          </a:p>
        </p:txBody>
      </p:sp>
      <p:sp>
        <p:nvSpPr>
          <p:cNvPr id="4" name="Fußzeilenplatzhalter 3"/>
          <p:cNvSpPr>
            <a:spLocks noGrp="1"/>
          </p:cNvSpPr>
          <p:nvPr>
            <p:ph type="ftr" sz="quarter" idx="11"/>
          </p:nvPr>
        </p:nvSpPr>
        <p:spPr>
          <a:xfrm>
            <a:off x="467544" y="6356352"/>
            <a:ext cx="5552256" cy="365125"/>
          </a:xfrm>
        </p:spPr>
        <p:txBody>
          <a:bodyPr/>
          <a:lstStyle/>
          <a:p>
            <a:r>
              <a:rPr lang="en-US" dirty="0" err="1" smtClean="0"/>
              <a:t>VisWeek</a:t>
            </a:r>
            <a:r>
              <a:rPr lang="en-US" dirty="0" smtClean="0"/>
              <a:t> Tutorial: Connecting the Dots – M. </a:t>
            </a:r>
            <a:r>
              <a:rPr lang="en-US" dirty="0" err="1" smtClean="0"/>
              <a:t>Streit</a:t>
            </a:r>
            <a:r>
              <a:rPr lang="en-US" dirty="0" smtClean="0"/>
              <a:t>, H.-J. Schulz, A. </a:t>
            </a:r>
            <a:r>
              <a:rPr lang="en-US" dirty="0" err="1" smtClean="0"/>
              <a:t>Lex</a:t>
            </a:r>
            <a:endParaRPr lang="en-US" dirty="0"/>
          </a:p>
        </p:txBody>
      </p:sp>
    </p:spTree>
    <p:extLst>
      <p:ext uri="{BB962C8B-B14F-4D97-AF65-F5344CB8AC3E}">
        <p14:creationId xmlns:p14="http://schemas.microsoft.com/office/powerpoint/2010/main" val="4101350075"/>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0742C3F-4840-460C-ADF2-7005A7FA8881}" type="slidenum">
              <a:rPr lang="en-US" smtClean="0"/>
              <a:pPr/>
              <a:t>130</a:t>
            </a:fld>
            <a:endParaRPr lang="en-US" dirty="0"/>
          </a:p>
        </p:txBody>
      </p:sp>
      <p:pic>
        <p:nvPicPr>
          <p:cNvPr id="2050" name="Picture 2" descr="D:\linksrouting_paper\userstudy\map_providence.png"/>
          <p:cNvPicPr>
            <a:picLocks noChangeAspect="1" noChangeArrowheads="1"/>
          </p:cNvPicPr>
          <p:nvPr/>
        </p:nvPicPr>
        <p:blipFill>
          <a:blip r:embed="rId3" cstate="print"/>
          <a:srcRect/>
          <a:stretch>
            <a:fillRect/>
          </a:stretch>
        </p:blipFill>
        <p:spPr bwMode="auto">
          <a:xfrm>
            <a:off x="755576" y="59026"/>
            <a:ext cx="7801905" cy="6241524"/>
          </a:xfrm>
          <a:prstGeom prst="rect">
            <a:avLst/>
          </a:prstGeom>
          <a:noFill/>
        </p:spPr>
      </p:pic>
      <p:sp>
        <p:nvSpPr>
          <p:cNvPr id="2" name="Footer Placeholder 1"/>
          <p:cNvSpPr>
            <a:spLocks noGrp="1"/>
          </p:cNvSpPr>
          <p:nvPr>
            <p:ph type="ftr" sz="quarter" idx="11"/>
          </p:nvPr>
        </p:nvSpPr>
        <p:spPr/>
        <p:txBody>
          <a:bodyPr/>
          <a:lstStyle/>
          <a:p>
            <a:r>
              <a:rPr lang="en-US" smtClean="0"/>
              <a:t>VisWeek Tutorial: Connecting the Dots – M. Streit, H.-J. Schulz, A. Lex</a:t>
            </a:r>
            <a:endParaRPr lang="en-US" dirty="0"/>
          </a:p>
        </p:txBody>
      </p:sp>
    </p:spTree>
    <p:extLst>
      <p:ext uri="{BB962C8B-B14F-4D97-AF65-F5344CB8AC3E}">
        <p14:creationId xmlns:p14="http://schemas.microsoft.com/office/powerpoint/2010/main" val="2047470335"/>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0742C3F-4840-460C-ADF2-7005A7FA8881}" type="slidenum">
              <a:rPr lang="en-US" smtClean="0"/>
              <a:pPr/>
              <a:t>131</a:t>
            </a:fld>
            <a:endParaRPr lang="en-US" dirty="0"/>
          </a:p>
        </p:txBody>
      </p:sp>
      <p:pic>
        <p:nvPicPr>
          <p:cNvPr id="5" name="Picture 2" descr="D:\linksrouting_paper\map_providence_blur.png"/>
          <p:cNvPicPr>
            <a:picLocks noChangeAspect="1" noChangeArrowheads="1"/>
          </p:cNvPicPr>
          <p:nvPr/>
        </p:nvPicPr>
        <p:blipFill>
          <a:blip r:embed="rId2" cstate="print"/>
          <a:srcRect/>
          <a:stretch>
            <a:fillRect/>
          </a:stretch>
        </p:blipFill>
        <p:spPr bwMode="auto">
          <a:xfrm>
            <a:off x="755576" y="60482"/>
            <a:ext cx="7801905" cy="6241524"/>
          </a:xfrm>
          <a:prstGeom prst="rect">
            <a:avLst/>
          </a:prstGeom>
          <a:noFill/>
        </p:spPr>
      </p:pic>
      <p:sp>
        <p:nvSpPr>
          <p:cNvPr id="2" name="Footer Placeholder 1"/>
          <p:cNvSpPr>
            <a:spLocks noGrp="1"/>
          </p:cNvSpPr>
          <p:nvPr>
            <p:ph type="ftr" sz="quarter" idx="11"/>
          </p:nvPr>
        </p:nvSpPr>
        <p:spPr/>
        <p:txBody>
          <a:bodyPr/>
          <a:lstStyle/>
          <a:p>
            <a:r>
              <a:rPr lang="en-US" smtClean="0"/>
              <a:t>VisWeek Tutorial: Connecting the Dots – M. Streit, H.-J. Schulz, A. Lex</a:t>
            </a:r>
            <a:endParaRPr lang="en-US" dirty="0"/>
          </a:p>
        </p:txBody>
      </p:sp>
    </p:spTree>
    <p:extLst>
      <p:ext uri="{BB962C8B-B14F-4D97-AF65-F5344CB8AC3E}">
        <p14:creationId xmlns:p14="http://schemas.microsoft.com/office/powerpoint/2010/main" val="332103222"/>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0742C3F-4840-460C-ADF2-7005A7FA8881}" type="slidenum">
              <a:rPr lang="en-US" smtClean="0"/>
              <a:pPr/>
              <a:t>132</a:t>
            </a:fld>
            <a:endParaRPr lang="en-US" dirty="0"/>
          </a:p>
        </p:txBody>
      </p:sp>
      <p:pic>
        <p:nvPicPr>
          <p:cNvPr id="5" name="Picture 2" descr="D:\linksrouting_paper\map_providence_blur.png"/>
          <p:cNvPicPr>
            <a:picLocks noChangeAspect="1" noChangeArrowheads="1"/>
          </p:cNvPicPr>
          <p:nvPr/>
        </p:nvPicPr>
        <p:blipFill>
          <a:blip r:embed="rId2" cstate="print"/>
          <a:stretch>
            <a:fillRect/>
          </a:stretch>
        </p:blipFill>
        <p:spPr bwMode="auto">
          <a:xfrm>
            <a:off x="755576" y="65832"/>
            <a:ext cx="7802880" cy="6242304"/>
          </a:xfrm>
          <a:prstGeom prst="rect">
            <a:avLst/>
          </a:prstGeom>
          <a:noFill/>
        </p:spPr>
      </p:pic>
      <p:sp>
        <p:nvSpPr>
          <p:cNvPr id="2" name="Footer Placeholder 1"/>
          <p:cNvSpPr>
            <a:spLocks noGrp="1"/>
          </p:cNvSpPr>
          <p:nvPr>
            <p:ph type="ftr" sz="quarter" idx="11"/>
          </p:nvPr>
        </p:nvSpPr>
        <p:spPr/>
        <p:txBody>
          <a:bodyPr/>
          <a:lstStyle/>
          <a:p>
            <a:r>
              <a:rPr lang="en-US" smtClean="0"/>
              <a:t>VisWeek Tutorial: Connecting the Dots – M. Streit, H.-J. Schulz, A. Lex</a:t>
            </a:r>
            <a:endParaRPr lang="en-US" dirty="0"/>
          </a:p>
        </p:txBody>
      </p:sp>
    </p:spTree>
    <p:extLst>
      <p:ext uri="{BB962C8B-B14F-4D97-AF65-F5344CB8AC3E}">
        <p14:creationId xmlns:p14="http://schemas.microsoft.com/office/powerpoint/2010/main" val="348853601"/>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0742C3F-4840-460C-ADF2-7005A7FA8881}" type="slidenum">
              <a:rPr lang="en-US" smtClean="0"/>
              <a:pPr/>
              <a:t>133</a:t>
            </a:fld>
            <a:endParaRPr lang="en-US" dirty="0"/>
          </a:p>
        </p:txBody>
      </p:sp>
      <p:pic>
        <p:nvPicPr>
          <p:cNvPr id="5" name="Picture 2" descr="D:\linksrouting_paper\map_providence_blur.png"/>
          <p:cNvPicPr>
            <a:picLocks noChangeAspect="1" noChangeArrowheads="1"/>
          </p:cNvPicPr>
          <p:nvPr/>
        </p:nvPicPr>
        <p:blipFill>
          <a:blip r:embed="rId2" cstate="print"/>
          <a:stretch>
            <a:fillRect/>
          </a:stretch>
        </p:blipFill>
        <p:spPr bwMode="auto">
          <a:xfrm>
            <a:off x="755576" y="60482"/>
            <a:ext cx="7802880" cy="6242304"/>
          </a:xfrm>
          <a:prstGeom prst="rect">
            <a:avLst/>
          </a:prstGeom>
          <a:noFill/>
        </p:spPr>
      </p:pic>
      <p:sp>
        <p:nvSpPr>
          <p:cNvPr id="2" name="Footer Placeholder 1"/>
          <p:cNvSpPr>
            <a:spLocks noGrp="1"/>
          </p:cNvSpPr>
          <p:nvPr>
            <p:ph type="ftr" sz="quarter" idx="11"/>
          </p:nvPr>
        </p:nvSpPr>
        <p:spPr/>
        <p:txBody>
          <a:bodyPr/>
          <a:lstStyle/>
          <a:p>
            <a:r>
              <a:rPr lang="en-US" smtClean="0"/>
              <a:t>VisWeek Tutorial: Connecting the Dots – M. Streit, H.-J. Schulz, A. Lex</a:t>
            </a:r>
            <a:endParaRPr lang="en-US" dirty="0"/>
          </a:p>
        </p:txBody>
      </p:sp>
    </p:spTree>
    <p:extLst>
      <p:ext uri="{BB962C8B-B14F-4D97-AF65-F5344CB8AC3E}">
        <p14:creationId xmlns:p14="http://schemas.microsoft.com/office/powerpoint/2010/main" val="552115697"/>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D:\linksrouting_paper\map_providence_blur.png"/>
          <p:cNvPicPr>
            <a:picLocks noChangeAspect="1" noChangeArrowheads="1"/>
          </p:cNvPicPr>
          <p:nvPr/>
        </p:nvPicPr>
        <p:blipFill>
          <a:blip r:embed="rId2" cstate="print"/>
          <a:stretch>
            <a:fillRect/>
          </a:stretch>
        </p:blipFill>
        <p:spPr bwMode="auto">
          <a:xfrm>
            <a:off x="755576" y="57324"/>
            <a:ext cx="7812356" cy="6242400"/>
          </a:xfrm>
          <a:prstGeom prst="rect">
            <a:avLst/>
          </a:prstGeom>
          <a:noFill/>
        </p:spPr>
      </p:pic>
      <p:sp>
        <p:nvSpPr>
          <p:cNvPr id="3" name="Slide Number Placeholder 2"/>
          <p:cNvSpPr>
            <a:spLocks noGrp="1"/>
          </p:cNvSpPr>
          <p:nvPr>
            <p:ph type="sldNum" sz="quarter" idx="12"/>
          </p:nvPr>
        </p:nvSpPr>
        <p:spPr>
          <a:xfrm>
            <a:off x="6553200" y="6153028"/>
            <a:ext cx="2133600" cy="365125"/>
          </a:xfrm>
        </p:spPr>
        <p:txBody>
          <a:bodyPr/>
          <a:lstStyle/>
          <a:p>
            <a:fld id="{30742C3F-4840-460C-ADF2-7005A7FA8881}" type="slidenum">
              <a:rPr lang="en-US" smtClean="0"/>
              <a:pPr/>
              <a:t>134</a:t>
            </a:fld>
            <a:endParaRPr lang="en-US" dirty="0"/>
          </a:p>
        </p:txBody>
      </p:sp>
      <p:pic>
        <p:nvPicPr>
          <p:cNvPr id="5" name="Picture 2" descr="D:\linksrouting_paper\map_providence_blur.png"/>
          <p:cNvPicPr>
            <a:picLocks noChangeArrowheads="1"/>
          </p:cNvPicPr>
          <p:nvPr/>
        </p:nvPicPr>
        <p:blipFill>
          <a:blip r:embed="rId3" cstate="print"/>
          <a:stretch>
            <a:fillRect/>
          </a:stretch>
        </p:blipFill>
        <p:spPr bwMode="auto">
          <a:xfrm>
            <a:off x="755577" y="57324"/>
            <a:ext cx="7806580" cy="6242400"/>
          </a:xfrm>
          <a:prstGeom prst="rect">
            <a:avLst/>
          </a:prstGeom>
          <a:noFill/>
        </p:spPr>
      </p:pic>
      <p:sp>
        <p:nvSpPr>
          <p:cNvPr id="2" name="Footer Placeholder 1"/>
          <p:cNvSpPr>
            <a:spLocks noGrp="1"/>
          </p:cNvSpPr>
          <p:nvPr>
            <p:ph type="ftr" sz="quarter" idx="11"/>
          </p:nvPr>
        </p:nvSpPr>
        <p:spPr/>
        <p:txBody>
          <a:bodyPr/>
          <a:lstStyle/>
          <a:p>
            <a:r>
              <a:rPr lang="en-US" smtClean="0"/>
              <a:t>VisWeek Tutorial: Connecting the Dots – M. Streit, H.-J. Schulz, A. Lex</a:t>
            </a:r>
            <a:endParaRPr lang="en-US" dirty="0"/>
          </a:p>
        </p:txBody>
      </p:sp>
    </p:spTree>
    <p:extLst>
      <p:ext uri="{BB962C8B-B14F-4D97-AF65-F5344CB8AC3E}">
        <p14:creationId xmlns:p14="http://schemas.microsoft.com/office/powerpoint/2010/main" val="131680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5"/>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0742C3F-4840-460C-ADF2-7005A7FA8881}" type="slidenum">
              <a:rPr lang="en-US" smtClean="0"/>
              <a:pPr/>
              <a:t>135</a:t>
            </a:fld>
            <a:endParaRPr lang="en-US" dirty="0"/>
          </a:p>
        </p:txBody>
      </p:sp>
      <p:pic>
        <p:nvPicPr>
          <p:cNvPr id="5" name="Picture 2" descr="D:\linksrouting_paper\map_providence_blur.png"/>
          <p:cNvPicPr>
            <a:picLocks noChangeAspect="1" noChangeArrowheads="1"/>
          </p:cNvPicPr>
          <p:nvPr/>
        </p:nvPicPr>
        <p:blipFill>
          <a:blip r:embed="rId3" cstate="print"/>
          <a:stretch>
            <a:fillRect/>
          </a:stretch>
        </p:blipFill>
        <p:spPr bwMode="auto">
          <a:xfrm>
            <a:off x="755576" y="60480"/>
            <a:ext cx="7802880" cy="6242304"/>
          </a:xfrm>
          <a:prstGeom prst="rect">
            <a:avLst/>
          </a:prstGeom>
          <a:noFill/>
        </p:spPr>
      </p:pic>
      <p:sp>
        <p:nvSpPr>
          <p:cNvPr id="6" name="Titel 1"/>
          <p:cNvSpPr txBox="1">
            <a:spLocks/>
          </p:cNvSpPr>
          <p:nvPr/>
        </p:nvSpPr>
        <p:spPr>
          <a:xfrm>
            <a:off x="457200" y="624644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smtClean="0"/>
              <a:t>What is the problem?</a:t>
            </a:r>
            <a:endParaRPr lang="en-US" sz="3600" dirty="0"/>
          </a:p>
        </p:txBody>
      </p:sp>
    </p:spTree>
    <p:extLst>
      <p:ext uri="{BB962C8B-B14F-4D97-AF65-F5344CB8AC3E}">
        <p14:creationId xmlns:p14="http://schemas.microsoft.com/office/powerpoint/2010/main" val="1250914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5"/>
                                        </p:tgtEl>
                                      </p:cBhvr>
                                      <p:by x="400000" y="400000"/>
                                    </p:animScale>
                                  </p:childTnLst>
                                </p:cTn>
                              </p:par>
                              <p:par>
                                <p:cTn id="11" presetID="42" presetClass="path" presetSubtype="0" accel="50000" decel="50000" fill="hold" nodeType="withEffect">
                                  <p:stCondLst>
                                    <p:cond delay="0"/>
                                  </p:stCondLst>
                                  <p:childTnLst>
                                    <p:animMotion origin="layout" path="M -1.38889E-6 1.11111E-6 L 0.51059 0.00463 " pathEditMode="relative" rAng="0" ptsTypes="AA">
                                      <p:cBhvr>
                                        <p:cTn id="12" dur="2000" fill="hold"/>
                                        <p:tgtEl>
                                          <p:spTgt spid="5"/>
                                        </p:tgtEl>
                                        <p:attrNameLst>
                                          <p:attrName>ppt_x</p:attrName>
                                          <p:attrName>ppt_y</p:attrName>
                                        </p:attrNameLst>
                                      </p:cBhvr>
                                      <p:rCtr x="25521" y="231"/>
                                    </p:animMotion>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nodeType="clickEffect">
                                  <p:stCondLst>
                                    <p:cond delay="0"/>
                                  </p:stCondLst>
                                  <p:childTnLst>
                                    <p:animScale>
                                      <p:cBhvr>
                                        <p:cTn id="16" dur="2000" fill="hold"/>
                                        <p:tgtEl>
                                          <p:spTgt spid="5"/>
                                        </p:tgtEl>
                                      </p:cBhvr>
                                      <p:by x="25000" y="25000"/>
                                    </p:animScale>
                                  </p:childTnLst>
                                </p:cTn>
                              </p:par>
                              <p:par>
                                <p:cTn id="17" presetID="42" presetClass="path" presetSubtype="0" accel="50000" decel="50000" fill="hold" nodeType="withEffect">
                                  <p:stCondLst>
                                    <p:cond delay="0"/>
                                  </p:stCondLst>
                                  <p:childTnLst>
                                    <p:animMotion origin="layout" path="M 0.51059 0.00463 L 0.00035 1.11111E-6 " pathEditMode="relative" rAng="0" ptsTypes="AA">
                                      <p:cBhvr>
                                        <p:cTn id="18" dur="2000" fill="hold"/>
                                        <p:tgtEl>
                                          <p:spTgt spid="5"/>
                                        </p:tgtEl>
                                        <p:attrNameLst>
                                          <p:attrName>ppt_x</p:attrName>
                                          <p:attrName>ppt_y</p:attrName>
                                        </p:attrNameLst>
                                      </p:cBhvr>
                                      <p:rCtr x="-25521" y="-2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0742C3F-4840-460C-ADF2-7005A7FA8881}" type="slidenum">
              <a:rPr lang="en-US" smtClean="0"/>
              <a:pPr/>
              <a:t>136</a:t>
            </a:fld>
            <a:endParaRPr lang="en-US" dirty="0"/>
          </a:p>
        </p:txBody>
      </p:sp>
      <p:pic>
        <p:nvPicPr>
          <p:cNvPr id="5" name="Picture 2" descr="D:\linksrouting_paper\map_providence_blur.png"/>
          <p:cNvPicPr>
            <a:picLocks noChangeAspect="1" noChangeArrowheads="1"/>
          </p:cNvPicPr>
          <p:nvPr/>
        </p:nvPicPr>
        <p:blipFill>
          <a:blip r:embed="rId2" cstate="print"/>
          <a:stretch>
            <a:fillRect/>
          </a:stretch>
        </p:blipFill>
        <p:spPr bwMode="auto">
          <a:xfrm>
            <a:off x="755576" y="60480"/>
            <a:ext cx="7802880" cy="6242304"/>
          </a:xfrm>
          <a:prstGeom prst="rect">
            <a:avLst/>
          </a:prstGeom>
          <a:noFill/>
        </p:spPr>
      </p:pic>
      <p:sp>
        <p:nvSpPr>
          <p:cNvPr id="6" name="Titel 1"/>
          <p:cNvSpPr txBox="1">
            <a:spLocks/>
          </p:cNvSpPr>
          <p:nvPr/>
        </p:nvSpPr>
        <p:spPr>
          <a:xfrm>
            <a:off x="457200" y="624644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smtClean="0"/>
              <a:t>Context-Preserving Visual Links</a:t>
            </a:r>
            <a:endParaRPr lang="en-US" sz="3600" dirty="0"/>
          </a:p>
        </p:txBody>
      </p:sp>
    </p:spTree>
    <p:extLst>
      <p:ext uri="{BB962C8B-B14F-4D97-AF65-F5344CB8AC3E}">
        <p14:creationId xmlns:p14="http://schemas.microsoft.com/office/powerpoint/2010/main" val="571353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D:\linksrouting_paper\figures\scatter1.png"/>
          <p:cNvPicPr>
            <a:picLocks noChangeAspect="1" noChangeArrowheads="1"/>
          </p:cNvPicPr>
          <p:nvPr/>
        </p:nvPicPr>
        <p:blipFill>
          <a:blip r:embed="rId2" cstate="print"/>
          <a:stretch>
            <a:fillRect/>
          </a:stretch>
        </p:blipFill>
        <p:spPr bwMode="auto">
          <a:xfrm>
            <a:off x="5240692" y="1340771"/>
            <a:ext cx="3722634" cy="3883447"/>
          </a:xfrm>
          <a:prstGeom prst="rect">
            <a:avLst/>
          </a:prstGeom>
          <a:noFill/>
        </p:spPr>
      </p:pic>
      <p:sp>
        <p:nvSpPr>
          <p:cNvPr id="7" name="Title 6"/>
          <p:cNvSpPr>
            <a:spLocks noGrp="1"/>
          </p:cNvSpPr>
          <p:nvPr>
            <p:ph type="title"/>
          </p:nvPr>
        </p:nvSpPr>
        <p:spPr/>
        <p:txBody>
          <a:bodyPr>
            <a:normAutofit fontScale="90000"/>
          </a:bodyPr>
          <a:lstStyle/>
          <a:p>
            <a:r>
              <a:rPr lang="en-US" dirty="0" smtClean="0"/>
              <a:t>Design Goals: Optimal link routes…</a:t>
            </a:r>
            <a:endParaRPr lang="en-US" dirty="0"/>
          </a:p>
        </p:txBody>
      </p:sp>
      <p:sp>
        <p:nvSpPr>
          <p:cNvPr id="8" name="Content Placeholder 7"/>
          <p:cNvSpPr>
            <a:spLocks noGrp="1"/>
          </p:cNvSpPr>
          <p:nvPr>
            <p:ph idx="1"/>
          </p:nvPr>
        </p:nvSpPr>
        <p:spPr>
          <a:xfrm>
            <a:off x="457200" y="1600203"/>
            <a:ext cx="4834880" cy="3816220"/>
          </a:xfrm>
        </p:spPr>
        <p:txBody>
          <a:bodyPr>
            <a:normAutofit/>
          </a:bodyPr>
          <a:lstStyle/>
          <a:p>
            <a:pPr marL="514350" indent="-514350">
              <a:buFont typeface="+mj-lt"/>
              <a:buAutoNum type="arabicPeriod"/>
            </a:pPr>
            <a:r>
              <a:rPr lang="en-US" sz="2800" dirty="0" smtClean="0"/>
              <a:t>minimal length</a:t>
            </a:r>
          </a:p>
          <a:p>
            <a:pPr marL="514350" indent="-514350">
              <a:buFont typeface="+mj-lt"/>
              <a:buAutoNum type="arabicPeriod"/>
            </a:pPr>
            <a:r>
              <a:rPr lang="en-US" sz="2800" dirty="0" smtClean="0"/>
              <a:t>minimal occluded information</a:t>
            </a:r>
          </a:p>
          <a:p>
            <a:pPr marL="514350" indent="-514350">
              <a:buFont typeface="+mj-lt"/>
              <a:buAutoNum type="arabicPeriod"/>
            </a:pPr>
            <a:r>
              <a:rPr lang="en-US" sz="2800" dirty="0" smtClean="0"/>
              <a:t>visually distinguishable</a:t>
            </a:r>
          </a:p>
          <a:p>
            <a:pPr marL="514350" indent="-514350">
              <a:buFont typeface="+mj-lt"/>
              <a:buAutoNum type="arabicPeriod"/>
              <a:tabLst>
                <a:tab pos="266700" algn="l"/>
              </a:tabLst>
            </a:pPr>
            <a:r>
              <a:rPr lang="en-US" sz="2800" dirty="0" smtClean="0"/>
              <a:t>unnecessary link-segments are avoided (bundling)</a:t>
            </a:r>
            <a:endParaRPr lang="en-US" sz="2800" dirty="0"/>
          </a:p>
        </p:txBody>
      </p:sp>
      <p:sp>
        <p:nvSpPr>
          <p:cNvPr id="5" name="Slide Number Placeholder 4"/>
          <p:cNvSpPr>
            <a:spLocks noGrp="1"/>
          </p:cNvSpPr>
          <p:nvPr>
            <p:ph type="sldNum" sz="quarter" idx="12"/>
          </p:nvPr>
        </p:nvSpPr>
        <p:spPr/>
        <p:txBody>
          <a:bodyPr/>
          <a:lstStyle/>
          <a:p>
            <a:fld id="{30742C3F-4840-460C-ADF2-7005A7FA8881}" type="slidenum">
              <a:rPr lang="en-US" smtClean="0"/>
              <a:pPr/>
              <a:t>137</a:t>
            </a:fld>
            <a:endParaRPr lang="en-US"/>
          </a:p>
        </p:txBody>
      </p:sp>
      <p:pic>
        <p:nvPicPr>
          <p:cNvPr id="1027" name="Picture 3" descr="D:\linksrouting_paper\figures\scatter1_highlight.png"/>
          <p:cNvPicPr>
            <a:picLocks noChangeAspect="1" noChangeArrowheads="1"/>
          </p:cNvPicPr>
          <p:nvPr/>
        </p:nvPicPr>
        <p:blipFill>
          <a:blip r:embed="rId3" cstate="print"/>
          <a:stretch>
            <a:fillRect/>
          </a:stretch>
        </p:blipFill>
        <p:spPr bwMode="auto">
          <a:xfrm>
            <a:off x="5240692" y="1340938"/>
            <a:ext cx="3723340" cy="3884184"/>
          </a:xfrm>
          <a:prstGeom prst="rect">
            <a:avLst/>
          </a:prstGeom>
          <a:noFill/>
        </p:spPr>
      </p:pic>
      <p:pic>
        <p:nvPicPr>
          <p:cNvPr id="1026" name="Picture 2" descr="D:\linksrouting_paper\figures\scatter1_direct4.png"/>
          <p:cNvPicPr>
            <a:picLocks noChangeAspect="1" noChangeArrowheads="1"/>
          </p:cNvPicPr>
          <p:nvPr/>
        </p:nvPicPr>
        <p:blipFill>
          <a:blip r:embed="rId4" cstate="print"/>
          <a:srcRect/>
          <a:stretch>
            <a:fillRect/>
          </a:stretch>
        </p:blipFill>
        <p:spPr bwMode="auto">
          <a:xfrm>
            <a:off x="5240695" y="1340768"/>
            <a:ext cx="3722635" cy="3883448"/>
          </a:xfrm>
          <a:prstGeom prst="rect">
            <a:avLst/>
          </a:prstGeom>
          <a:noFill/>
        </p:spPr>
      </p:pic>
      <p:pic>
        <p:nvPicPr>
          <p:cNvPr id="1029" name="Picture 5" descr="D:\linksrouting_paper\figures\scatter1_distant4.png"/>
          <p:cNvPicPr>
            <a:picLocks noChangeAspect="1" noChangeArrowheads="1"/>
          </p:cNvPicPr>
          <p:nvPr/>
        </p:nvPicPr>
        <p:blipFill>
          <a:blip r:embed="rId5" cstate="print"/>
          <a:srcRect/>
          <a:stretch>
            <a:fillRect/>
          </a:stretch>
        </p:blipFill>
        <p:spPr bwMode="auto">
          <a:xfrm>
            <a:off x="5240692" y="1340768"/>
            <a:ext cx="3722630" cy="3883448"/>
          </a:xfrm>
          <a:prstGeom prst="rect">
            <a:avLst/>
          </a:prstGeom>
          <a:noFill/>
        </p:spPr>
      </p:pic>
      <p:pic>
        <p:nvPicPr>
          <p:cNvPr id="2050" name="Picture 2" descr="D:\TUG\icg_1\linksrouting_paper\figures\scatter1_color.png"/>
          <p:cNvPicPr>
            <a:picLocks noChangeAspect="1" noChangeArrowheads="1"/>
          </p:cNvPicPr>
          <p:nvPr/>
        </p:nvPicPr>
        <p:blipFill>
          <a:blip r:embed="rId6" cstate="print"/>
          <a:srcRect/>
          <a:stretch>
            <a:fillRect/>
          </a:stretch>
        </p:blipFill>
        <p:spPr bwMode="auto">
          <a:xfrm>
            <a:off x="5241144" y="1340768"/>
            <a:ext cx="3722634" cy="3883448"/>
          </a:xfrm>
          <a:prstGeom prst="rect">
            <a:avLst/>
          </a:prstGeom>
          <a:noFill/>
        </p:spPr>
      </p:pic>
      <p:pic>
        <p:nvPicPr>
          <p:cNvPr id="1031" name="Picture 7" descr="D:\linksrouting_paper\figures\scatter1_red_non_optimal.png"/>
          <p:cNvPicPr>
            <a:picLocks noChangeAspect="1" noChangeArrowheads="1"/>
          </p:cNvPicPr>
          <p:nvPr/>
        </p:nvPicPr>
        <p:blipFill>
          <a:blip r:embed="rId7" cstate="print"/>
          <a:srcRect/>
          <a:stretch>
            <a:fillRect/>
          </a:stretch>
        </p:blipFill>
        <p:spPr bwMode="auto">
          <a:xfrm>
            <a:off x="5241144" y="1340768"/>
            <a:ext cx="3722634" cy="3883448"/>
          </a:xfrm>
          <a:prstGeom prst="rect">
            <a:avLst/>
          </a:prstGeom>
          <a:noFill/>
        </p:spPr>
      </p:pic>
      <p:pic>
        <p:nvPicPr>
          <p:cNvPr id="1030" name="Picture 6" descr="D:\linksrouting_paper\figures\scatter1_reb_better.png"/>
          <p:cNvPicPr>
            <a:picLocks noChangeAspect="1" noChangeArrowheads="1"/>
          </p:cNvPicPr>
          <p:nvPr/>
        </p:nvPicPr>
        <p:blipFill>
          <a:blip r:embed="rId8" cstate="print"/>
          <a:srcRect/>
          <a:stretch>
            <a:fillRect/>
          </a:stretch>
        </p:blipFill>
        <p:spPr bwMode="auto">
          <a:xfrm>
            <a:off x="5241144" y="1340768"/>
            <a:ext cx="3722630" cy="3883448"/>
          </a:xfrm>
          <a:prstGeom prst="rect">
            <a:avLst/>
          </a:prstGeom>
          <a:noFill/>
        </p:spPr>
      </p:pic>
      <p:pic>
        <p:nvPicPr>
          <p:cNvPr id="1033" name="Picture 9" descr="D:\linksrouting_paper\figures\scatter1_bundle_highlights.png"/>
          <p:cNvPicPr>
            <a:picLocks noChangeAspect="1" noChangeArrowheads="1"/>
          </p:cNvPicPr>
          <p:nvPr/>
        </p:nvPicPr>
        <p:blipFill>
          <a:blip r:embed="rId9" cstate="print"/>
          <a:srcRect/>
          <a:stretch>
            <a:fillRect/>
          </a:stretch>
        </p:blipFill>
        <p:spPr bwMode="auto">
          <a:xfrm>
            <a:off x="5241398" y="1340768"/>
            <a:ext cx="3722634" cy="3883448"/>
          </a:xfrm>
          <a:prstGeom prst="rect">
            <a:avLst/>
          </a:prstGeom>
          <a:noFill/>
        </p:spPr>
      </p:pic>
      <p:pic>
        <p:nvPicPr>
          <p:cNvPr id="1032" name="Picture 8" descr="D:\linksrouting_paper\figures\scatter1_bundle_none.png"/>
          <p:cNvPicPr>
            <a:picLocks noChangeAspect="1" noChangeArrowheads="1"/>
          </p:cNvPicPr>
          <p:nvPr/>
        </p:nvPicPr>
        <p:blipFill>
          <a:blip r:embed="rId10" cstate="print"/>
          <a:srcRect/>
          <a:stretch>
            <a:fillRect/>
          </a:stretch>
        </p:blipFill>
        <p:spPr bwMode="auto">
          <a:xfrm>
            <a:off x="5241143" y="1340768"/>
            <a:ext cx="3722634" cy="3883448"/>
          </a:xfrm>
          <a:prstGeom prst="rect">
            <a:avLst/>
          </a:prstGeom>
          <a:noFill/>
        </p:spPr>
      </p:pic>
      <p:pic>
        <p:nvPicPr>
          <p:cNvPr id="1034" name="Picture 10" descr="D:\linksrouting_paper\figures\scatter1_bundle.png"/>
          <p:cNvPicPr>
            <a:picLocks noChangeAspect="1" noChangeArrowheads="1"/>
          </p:cNvPicPr>
          <p:nvPr/>
        </p:nvPicPr>
        <p:blipFill>
          <a:blip r:embed="rId11" cstate="print"/>
          <a:srcRect/>
          <a:stretch>
            <a:fillRect/>
          </a:stretch>
        </p:blipFill>
        <p:spPr bwMode="auto">
          <a:xfrm>
            <a:off x="5241144" y="1340768"/>
            <a:ext cx="3722634" cy="3883448"/>
          </a:xfrm>
          <a:prstGeom prst="rect">
            <a:avLst/>
          </a:prstGeom>
          <a:noFill/>
        </p:spPr>
      </p:pic>
      <p:sp>
        <p:nvSpPr>
          <p:cNvPr id="2" name="Footer Placeholder 1"/>
          <p:cNvSpPr>
            <a:spLocks noGrp="1"/>
          </p:cNvSpPr>
          <p:nvPr>
            <p:ph type="ftr" sz="quarter" idx="11"/>
          </p:nvPr>
        </p:nvSpPr>
        <p:spPr/>
        <p:txBody>
          <a:bodyPr/>
          <a:lstStyle/>
          <a:p>
            <a:r>
              <a:rPr lang="en-US" smtClean="0"/>
              <a:t>VisWeek Tutorial: Connecting the Dots – M. Streit, H.-J. Schulz, A. Lex</a:t>
            </a:r>
            <a:endParaRPr lang="en-US" dirty="0"/>
          </a:p>
        </p:txBody>
      </p:sp>
    </p:spTree>
    <p:extLst>
      <p:ext uri="{BB962C8B-B14F-4D97-AF65-F5344CB8AC3E}">
        <p14:creationId xmlns:p14="http://schemas.microsoft.com/office/powerpoint/2010/main" val="133698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10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fade">
                                      <p:cBhvr>
                                        <p:cTn id="12" dur="1000"/>
                                        <p:tgtEl>
                                          <p:spTgt spid="1027"/>
                                        </p:tgtEl>
                                      </p:cBhvr>
                                    </p:animEffect>
                                  </p:childTnLst>
                                </p:cTn>
                              </p:par>
                            </p:childTnLst>
                          </p:cTn>
                        </p:par>
                        <p:par>
                          <p:cTn id="13" fill="hold">
                            <p:stCondLst>
                              <p:cond delay="1000"/>
                            </p:stCondLst>
                            <p:childTnLst>
                              <p:par>
                                <p:cTn id="14" presetID="10" presetClass="exit" presetSubtype="0" fill="hold" nodeType="afterEffect">
                                  <p:stCondLst>
                                    <p:cond delay="0"/>
                                  </p:stCondLst>
                                  <p:childTnLst>
                                    <p:animEffect transition="out" filter="fade">
                                      <p:cBhvr>
                                        <p:cTn id="15" dur="1000"/>
                                        <p:tgtEl>
                                          <p:spTgt spid="1028"/>
                                        </p:tgtEl>
                                      </p:cBhvr>
                                    </p:animEffect>
                                    <p:set>
                                      <p:cBhvr>
                                        <p:cTn id="16" dur="1" fill="hold">
                                          <p:stCondLst>
                                            <p:cond delay="999"/>
                                          </p:stCondLst>
                                        </p:cTn>
                                        <p:tgtEl>
                                          <p:spTgt spid="102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fade">
                                      <p:cBhvr>
                                        <p:cTn id="21" dur="1000"/>
                                        <p:tgtEl>
                                          <p:spTgt spid="8">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fade">
                                      <p:cBhvr>
                                        <p:cTn id="26" dur="1000"/>
                                        <p:tgtEl>
                                          <p:spTgt spid="1026"/>
                                        </p:tgtEl>
                                      </p:cBhvr>
                                    </p:animEffect>
                                  </p:childTnLst>
                                </p:cTn>
                              </p:par>
                            </p:childTnLst>
                          </p:cTn>
                        </p:par>
                        <p:par>
                          <p:cTn id="27" fill="hold">
                            <p:stCondLst>
                              <p:cond delay="1000"/>
                            </p:stCondLst>
                            <p:childTnLst>
                              <p:par>
                                <p:cTn id="28" presetID="10" presetClass="exit" presetSubtype="0" fill="hold" nodeType="afterEffect">
                                  <p:stCondLst>
                                    <p:cond delay="0"/>
                                  </p:stCondLst>
                                  <p:childTnLst>
                                    <p:animEffect transition="out" filter="fade">
                                      <p:cBhvr>
                                        <p:cTn id="29" dur="1000"/>
                                        <p:tgtEl>
                                          <p:spTgt spid="1027"/>
                                        </p:tgtEl>
                                      </p:cBhvr>
                                    </p:animEffect>
                                    <p:set>
                                      <p:cBhvr>
                                        <p:cTn id="30" dur="1" fill="hold">
                                          <p:stCondLst>
                                            <p:cond delay="999"/>
                                          </p:stCondLst>
                                        </p:cTn>
                                        <p:tgtEl>
                                          <p:spTgt spid="102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xEl>
                                              <p:pRg st="1" end="1"/>
                                            </p:txEl>
                                          </p:spTgt>
                                        </p:tgtEl>
                                        <p:attrNameLst>
                                          <p:attrName>style.visibility</p:attrName>
                                        </p:attrNameLst>
                                      </p:cBhvr>
                                      <p:to>
                                        <p:strVal val="visible"/>
                                      </p:to>
                                    </p:set>
                                    <p:animEffect transition="in" filter="fade">
                                      <p:cBhvr>
                                        <p:cTn id="35" dur="1000"/>
                                        <p:tgtEl>
                                          <p:spTgt spid="8">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029"/>
                                        </p:tgtEl>
                                        <p:attrNameLst>
                                          <p:attrName>style.visibility</p:attrName>
                                        </p:attrNameLst>
                                      </p:cBhvr>
                                      <p:to>
                                        <p:strVal val="visible"/>
                                      </p:to>
                                    </p:set>
                                    <p:animEffect transition="in" filter="fade">
                                      <p:cBhvr>
                                        <p:cTn id="40" dur="1000"/>
                                        <p:tgtEl>
                                          <p:spTgt spid="1029"/>
                                        </p:tgtEl>
                                      </p:cBhvr>
                                    </p:animEffect>
                                  </p:childTnLst>
                                </p:cTn>
                              </p:par>
                            </p:childTnLst>
                          </p:cTn>
                        </p:par>
                        <p:par>
                          <p:cTn id="41" fill="hold">
                            <p:stCondLst>
                              <p:cond delay="1000"/>
                            </p:stCondLst>
                            <p:childTnLst>
                              <p:par>
                                <p:cTn id="42" presetID="10" presetClass="exit" presetSubtype="0" fill="hold" nodeType="afterEffect">
                                  <p:stCondLst>
                                    <p:cond delay="0"/>
                                  </p:stCondLst>
                                  <p:childTnLst>
                                    <p:animEffect transition="out" filter="fade">
                                      <p:cBhvr>
                                        <p:cTn id="43" dur="1000"/>
                                        <p:tgtEl>
                                          <p:spTgt spid="1026"/>
                                        </p:tgtEl>
                                      </p:cBhvr>
                                    </p:animEffect>
                                    <p:set>
                                      <p:cBhvr>
                                        <p:cTn id="44" dur="1" fill="hold">
                                          <p:stCondLst>
                                            <p:cond delay="999"/>
                                          </p:stCondLst>
                                        </p:cTn>
                                        <p:tgtEl>
                                          <p:spTgt spid="1026"/>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050"/>
                                        </p:tgtEl>
                                        <p:attrNameLst>
                                          <p:attrName>style.visibility</p:attrName>
                                        </p:attrNameLst>
                                      </p:cBhvr>
                                      <p:to>
                                        <p:strVal val="visible"/>
                                      </p:to>
                                    </p:set>
                                    <p:animEffect transition="in" filter="fade">
                                      <p:cBhvr>
                                        <p:cTn id="49" dur="1000"/>
                                        <p:tgtEl>
                                          <p:spTgt spid="2050"/>
                                        </p:tgtEl>
                                      </p:cBhvr>
                                    </p:animEffect>
                                  </p:childTnLst>
                                </p:cTn>
                              </p:par>
                            </p:childTnLst>
                          </p:cTn>
                        </p:par>
                        <p:par>
                          <p:cTn id="50" fill="hold">
                            <p:stCondLst>
                              <p:cond delay="1000"/>
                            </p:stCondLst>
                            <p:childTnLst>
                              <p:par>
                                <p:cTn id="51" presetID="10" presetClass="exit" presetSubtype="0" fill="hold" nodeType="afterEffect">
                                  <p:stCondLst>
                                    <p:cond delay="0"/>
                                  </p:stCondLst>
                                  <p:childTnLst>
                                    <p:animEffect transition="out" filter="fade">
                                      <p:cBhvr>
                                        <p:cTn id="52" dur="1000"/>
                                        <p:tgtEl>
                                          <p:spTgt spid="1029"/>
                                        </p:tgtEl>
                                      </p:cBhvr>
                                    </p:animEffect>
                                    <p:set>
                                      <p:cBhvr>
                                        <p:cTn id="53" dur="1" fill="hold">
                                          <p:stCondLst>
                                            <p:cond delay="999"/>
                                          </p:stCondLst>
                                        </p:cTn>
                                        <p:tgtEl>
                                          <p:spTgt spid="1029"/>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031"/>
                                        </p:tgtEl>
                                        <p:attrNameLst>
                                          <p:attrName>style.visibility</p:attrName>
                                        </p:attrNameLst>
                                      </p:cBhvr>
                                      <p:to>
                                        <p:strVal val="visible"/>
                                      </p:to>
                                    </p:set>
                                    <p:animEffect transition="in" filter="fade">
                                      <p:cBhvr>
                                        <p:cTn id="58" dur="1000"/>
                                        <p:tgtEl>
                                          <p:spTgt spid="1031"/>
                                        </p:tgtEl>
                                      </p:cBhvr>
                                    </p:animEffect>
                                  </p:childTnLst>
                                </p:cTn>
                              </p:par>
                            </p:childTnLst>
                          </p:cTn>
                        </p:par>
                        <p:par>
                          <p:cTn id="59" fill="hold">
                            <p:stCondLst>
                              <p:cond delay="1000"/>
                            </p:stCondLst>
                            <p:childTnLst>
                              <p:par>
                                <p:cTn id="60" presetID="10" presetClass="exit" presetSubtype="0" fill="hold" nodeType="afterEffect">
                                  <p:stCondLst>
                                    <p:cond delay="0"/>
                                  </p:stCondLst>
                                  <p:childTnLst>
                                    <p:animEffect transition="out" filter="fade">
                                      <p:cBhvr>
                                        <p:cTn id="61" dur="1000"/>
                                        <p:tgtEl>
                                          <p:spTgt spid="2050"/>
                                        </p:tgtEl>
                                      </p:cBhvr>
                                    </p:animEffect>
                                    <p:set>
                                      <p:cBhvr>
                                        <p:cTn id="62" dur="1" fill="hold">
                                          <p:stCondLst>
                                            <p:cond delay="999"/>
                                          </p:stCondLst>
                                        </p:cTn>
                                        <p:tgtEl>
                                          <p:spTgt spid="205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8">
                                            <p:txEl>
                                              <p:pRg st="2" end="2"/>
                                            </p:txEl>
                                          </p:spTgt>
                                        </p:tgtEl>
                                        <p:attrNameLst>
                                          <p:attrName>style.visibility</p:attrName>
                                        </p:attrNameLst>
                                      </p:cBhvr>
                                      <p:to>
                                        <p:strVal val="visible"/>
                                      </p:to>
                                    </p:set>
                                    <p:animEffect transition="in" filter="fade">
                                      <p:cBhvr>
                                        <p:cTn id="67" dur="1000"/>
                                        <p:tgtEl>
                                          <p:spTgt spid="8">
                                            <p:txEl>
                                              <p:pRg st="2" end="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030"/>
                                        </p:tgtEl>
                                        <p:attrNameLst>
                                          <p:attrName>style.visibility</p:attrName>
                                        </p:attrNameLst>
                                      </p:cBhvr>
                                      <p:to>
                                        <p:strVal val="visible"/>
                                      </p:to>
                                    </p:set>
                                    <p:animEffect transition="in" filter="fade">
                                      <p:cBhvr>
                                        <p:cTn id="72" dur="1000"/>
                                        <p:tgtEl>
                                          <p:spTgt spid="1030"/>
                                        </p:tgtEl>
                                      </p:cBhvr>
                                    </p:animEffect>
                                  </p:childTnLst>
                                </p:cTn>
                              </p:par>
                            </p:childTnLst>
                          </p:cTn>
                        </p:par>
                        <p:par>
                          <p:cTn id="73" fill="hold">
                            <p:stCondLst>
                              <p:cond delay="1000"/>
                            </p:stCondLst>
                            <p:childTnLst>
                              <p:par>
                                <p:cTn id="74" presetID="10" presetClass="exit" presetSubtype="0" fill="hold" nodeType="afterEffect">
                                  <p:stCondLst>
                                    <p:cond delay="0"/>
                                  </p:stCondLst>
                                  <p:childTnLst>
                                    <p:animEffect transition="out" filter="fade">
                                      <p:cBhvr>
                                        <p:cTn id="75" dur="1000"/>
                                        <p:tgtEl>
                                          <p:spTgt spid="1031"/>
                                        </p:tgtEl>
                                      </p:cBhvr>
                                    </p:animEffect>
                                    <p:set>
                                      <p:cBhvr>
                                        <p:cTn id="76" dur="1" fill="hold">
                                          <p:stCondLst>
                                            <p:cond delay="999"/>
                                          </p:stCondLst>
                                        </p:cTn>
                                        <p:tgtEl>
                                          <p:spTgt spid="1031"/>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1033"/>
                                        </p:tgtEl>
                                        <p:attrNameLst>
                                          <p:attrName>style.visibility</p:attrName>
                                        </p:attrNameLst>
                                      </p:cBhvr>
                                      <p:to>
                                        <p:strVal val="visible"/>
                                      </p:to>
                                    </p:set>
                                    <p:animEffect transition="in" filter="fade">
                                      <p:cBhvr>
                                        <p:cTn id="81" dur="1000"/>
                                        <p:tgtEl>
                                          <p:spTgt spid="1033"/>
                                        </p:tgtEl>
                                      </p:cBhvr>
                                    </p:animEffect>
                                  </p:childTnLst>
                                </p:cTn>
                              </p:par>
                            </p:childTnLst>
                          </p:cTn>
                        </p:par>
                        <p:par>
                          <p:cTn id="82" fill="hold">
                            <p:stCondLst>
                              <p:cond delay="1000"/>
                            </p:stCondLst>
                            <p:childTnLst>
                              <p:par>
                                <p:cTn id="83" presetID="10" presetClass="exit" presetSubtype="0" fill="hold" nodeType="afterEffect">
                                  <p:stCondLst>
                                    <p:cond delay="0"/>
                                  </p:stCondLst>
                                  <p:childTnLst>
                                    <p:animEffect transition="out" filter="fade">
                                      <p:cBhvr>
                                        <p:cTn id="84" dur="1000"/>
                                        <p:tgtEl>
                                          <p:spTgt spid="1030"/>
                                        </p:tgtEl>
                                      </p:cBhvr>
                                    </p:animEffect>
                                    <p:set>
                                      <p:cBhvr>
                                        <p:cTn id="85" dur="1" fill="hold">
                                          <p:stCondLst>
                                            <p:cond delay="999"/>
                                          </p:stCondLst>
                                        </p:cTn>
                                        <p:tgtEl>
                                          <p:spTgt spid="1030"/>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1032"/>
                                        </p:tgtEl>
                                        <p:attrNameLst>
                                          <p:attrName>style.visibility</p:attrName>
                                        </p:attrNameLst>
                                      </p:cBhvr>
                                      <p:to>
                                        <p:strVal val="visible"/>
                                      </p:to>
                                    </p:set>
                                    <p:animEffect transition="in" filter="fade">
                                      <p:cBhvr>
                                        <p:cTn id="90" dur="1000"/>
                                        <p:tgtEl>
                                          <p:spTgt spid="1032"/>
                                        </p:tgtEl>
                                      </p:cBhvr>
                                    </p:animEffect>
                                  </p:childTnLst>
                                </p:cTn>
                              </p:par>
                            </p:childTnLst>
                          </p:cTn>
                        </p:par>
                        <p:par>
                          <p:cTn id="91" fill="hold">
                            <p:stCondLst>
                              <p:cond delay="1000"/>
                            </p:stCondLst>
                            <p:childTnLst>
                              <p:par>
                                <p:cTn id="92" presetID="10" presetClass="exit" presetSubtype="0" fill="hold" nodeType="afterEffect">
                                  <p:stCondLst>
                                    <p:cond delay="0"/>
                                  </p:stCondLst>
                                  <p:childTnLst>
                                    <p:animEffect transition="out" filter="fade">
                                      <p:cBhvr>
                                        <p:cTn id="93" dur="1000"/>
                                        <p:tgtEl>
                                          <p:spTgt spid="1033"/>
                                        </p:tgtEl>
                                      </p:cBhvr>
                                    </p:animEffect>
                                    <p:set>
                                      <p:cBhvr>
                                        <p:cTn id="94" dur="1" fill="hold">
                                          <p:stCondLst>
                                            <p:cond delay="999"/>
                                          </p:stCondLst>
                                        </p:cTn>
                                        <p:tgtEl>
                                          <p:spTgt spid="1033"/>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8">
                                            <p:txEl>
                                              <p:pRg st="3" end="3"/>
                                            </p:txEl>
                                          </p:spTgt>
                                        </p:tgtEl>
                                        <p:attrNameLst>
                                          <p:attrName>style.visibility</p:attrName>
                                        </p:attrNameLst>
                                      </p:cBhvr>
                                      <p:to>
                                        <p:strVal val="visible"/>
                                      </p:to>
                                    </p:set>
                                    <p:animEffect transition="in" filter="fade">
                                      <p:cBhvr>
                                        <p:cTn id="99" dur="1000"/>
                                        <p:tgtEl>
                                          <p:spTgt spid="8">
                                            <p:txEl>
                                              <p:pRg st="3" end="3"/>
                                            </p:txEl>
                                          </p:spTgt>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nodeType="clickEffect">
                                  <p:stCondLst>
                                    <p:cond delay="0"/>
                                  </p:stCondLst>
                                  <p:childTnLst>
                                    <p:set>
                                      <p:cBhvr>
                                        <p:cTn id="103" dur="1" fill="hold">
                                          <p:stCondLst>
                                            <p:cond delay="0"/>
                                          </p:stCondLst>
                                        </p:cTn>
                                        <p:tgtEl>
                                          <p:spTgt spid="1034"/>
                                        </p:tgtEl>
                                        <p:attrNameLst>
                                          <p:attrName>style.visibility</p:attrName>
                                        </p:attrNameLst>
                                      </p:cBhvr>
                                      <p:to>
                                        <p:strVal val="visible"/>
                                      </p:to>
                                    </p:set>
                                    <p:animEffect transition="in" filter="fade">
                                      <p:cBhvr>
                                        <p:cTn id="104" dur="1000"/>
                                        <p:tgtEl>
                                          <p:spTgt spid="1034"/>
                                        </p:tgtEl>
                                      </p:cBhvr>
                                    </p:animEffect>
                                  </p:childTnLst>
                                </p:cTn>
                              </p:par>
                            </p:childTnLst>
                          </p:cTn>
                        </p:par>
                        <p:par>
                          <p:cTn id="105" fill="hold">
                            <p:stCondLst>
                              <p:cond delay="1000"/>
                            </p:stCondLst>
                            <p:childTnLst>
                              <p:par>
                                <p:cTn id="106" presetID="10" presetClass="exit" presetSubtype="0" fill="hold" nodeType="afterEffect">
                                  <p:stCondLst>
                                    <p:cond delay="0"/>
                                  </p:stCondLst>
                                  <p:childTnLst>
                                    <p:animEffect transition="out" filter="fade">
                                      <p:cBhvr>
                                        <p:cTn id="107" dur="1000"/>
                                        <p:tgtEl>
                                          <p:spTgt spid="1032"/>
                                        </p:tgtEl>
                                      </p:cBhvr>
                                    </p:animEffect>
                                    <p:set>
                                      <p:cBhvr>
                                        <p:cTn id="108" dur="1" fill="hold">
                                          <p:stCondLst>
                                            <p:cond delay="999"/>
                                          </p:stCondLst>
                                        </p:cTn>
                                        <p:tgtEl>
                                          <p:spTgt spid="10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Tradeoff</a:t>
            </a:r>
            <a:endParaRPr lang="en-US" dirty="0"/>
          </a:p>
        </p:txBody>
      </p:sp>
      <p:sp>
        <p:nvSpPr>
          <p:cNvPr id="5" name="Slide Number Placeholder 4"/>
          <p:cNvSpPr>
            <a:spLocks noGrp="1"/>
          </p:cNvSpPr>
          <p:nvPr>
            <p:ph type="sldNum" sz="quarter" idx="12"/>
          </p:nvPr>
        </p:nvSpPr>
        <p:spPr/>
        <p:txBody>
          <a:bodyPr/>
          <a:lstStyle/>
          <a:p>
            <a:fld id="{30742C3F-4840-460C-ADF2-7005A7FA8881}" type="slidenum">
              <a:rPr lang="en-US" smtClean="0"/>
              <a:pPr/>
              <a:t>138</a:t>
            </a:fld>
            <a:endParaRPr lang="en-US"/>
          </a:p>
        </p:txBody>
      </p:sp>
      <p:pic>
        <p:nvPicPr>
          <p:cNvPr id="3074" name="Picture 2" descr="D:\linksrouting_paper\figures\scatter1_smart4.png"/>
          <p:cNvPicPr>
            <a:picLocks noChangeAspect="1" noChangeArrowheads="1"/>
          </p:cNvPicPr>
          <p:nvPr/>
        </p:nvPicPr>
        <p:blipFill>
          <a:blip r:embed="rId2" cstate="print"/>
          <a:srcRect/>
          <a:stretch>
            <a:fillRect/>
          </a:stretch>
        </p:blipFill>
        <p:spPr bwMode="auto">
          <a:xfrm>
            <a:off x="2987824" y="2046830"/>
            <a:ext cx="3212699" cy="3436190"/>
          </a:xfrm>
          <a:prstGeom prst="rect">
            <a:avLst/>
          </a:prstGeom>
          <a:noFill/>
        </p:spPr>
      </p:pic>
      <p:pic>
        <p:nvPicPr>
          <p:cNvPr id="3076" name="Picture 4" descr="D:\linksrouting_paper\figures\scatter1_distant4.png"/>
          <p:cNvPicPr>
            <a:picLocks noChangeAspect="1" noChangeArrowheads="1"/>
          </p:cNvPicPr>
          <p:nvPr/>
        </p:nvPicPr>
        <p:blipFill>
          <a:blip r:embed="rId3" cstate="print"/>
          <a:srcRect/>
          <a:stretch>
            <a:fillRect/>
          </a:stretch>
        </p:blipFill>
        <p:spPr bwMode="auto">
          <a:xfrm>
            <a:off x="5752512" y="2046830"/>
            <a:ext cx="3212699" cy="3436190"/>
          </a:xfrm>
          <a:prstGeom prst="rect">
            <a:avLst/>
          </a:prstGeom>
          <a:noFill/>
        </p:spPr>
      </p:pic>
      <p:pic>
        <p:nvPicPr>
          <p:cNvPr id="3077" name="Picture 5" descr="D:\linksrouting_paper\figures\scatter1_direct4.png"/>
          <p:cNvPicPr>
            <a:picLocks noChangeAspect="1" noChangeArrowheads="1"/>
          </p:cNvPicPr>
          <p:nvPr/>
        </p:nvPicPr>
        <p:blipFill>
          <a:blip r:embed="rId4" cstate="print"/>
          <a:srcRect/>
          <a:stretch>
            <a:fillRect/>
          </a:stretch>
        </p:blipFill>
        <p:spPr bwMode="auto">
          <a:xfrm>
            <a:off x="179512" y="2046830"/>
            <a:ext cx="3212699" cy="3436190"/>
          </a:xfrm>
          <a:prstGeom prst="rect">
            <a:avLst/>
          </a:prstGeom>
          <a:noFill/>
        </p:spPr>
      </p:pic>
      <p:sp>
        <p:nvSpPr>
          <p:cNvPr id="3" name="Footer Placeholder 2"/>
          <p:cNvSpPr>
            <a:spLocks noGrp="1"/>
          </p:cNvSpPr>
          <p:nvPr>
            <p:ph type="ftr" sz="quarter" idx="11"/>
          </p:nvPr>
        </p:nvSpPr>
        <p:spPr/>
        <p:txBody>
          <a:bodyPr/>
          <a:lstStyle/>
          <a:p>
            <a:r>
              <a:rPr lang="en-US" smtClean="0"/>
              <a:t>VisWeek Tutorial: Connecting the Dots – M. Streit, H.-J. Schulz, A. Lex</a:t>
            </a:r>
            <a:endParaRPr lang="en-US" dirty="0"/>
          </a:p>
        </p:txBody>
      </p:sp>
    </p:spTree>
    <p:extLst>
      <p:ext uri="{BB962C8B-B14F-4D97-AF65-F5344CB8AC3E}">
        <p14:creationId xmlns:p14="http://schemas.microsoft.com/office/powerpoint/2010/main" val="1662338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7"/>
                                        </p:tgtEl>
                                        <p:attrNameLst>
                                          <p:attrName>style.visibility</p:attrName>
                                        </p:attrNameLst>
                                      </p:cBhvr>
                                      <p:to>
                                        <p:strVal val="visible"/>
                                      </p:to>
                                    </p:set>
                                    <p:animEffect transition="in" filter="fade">
                                      <p:cBhvr>
                                        <p:cTn id="7" dur="1000"/>
                                        <p:tgtEl>
                                          <p:spTgt spid="307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fade">
                                      <p:cBhvr>
                                        <p:cTn id="12" dur="1000"/>
                                        <p:tgtEl>
                                          <p:spTgt spid="307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fade">
                                      <p:cBhvr>
                                        <p:cTn id="17"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System Overview</a:t>
            </a:r>
            <a:endParaRPr lang="en-US" dirty="0"/>
          </a:p>
        </p:txBody>
      </p:sp>
      <p:sp>
        <p:nvSpPr>
          <p:cNvPr id="5" name="Foliennummernplatzhalter 4"/>
          <p:cNvSpPr>
            <a:spLocks noGrp="1"/>
          </p:cNvSpPr>
          <p:nvPr>
            <p:ph type="sldNum" sz="quarter" idx="12"/>
          </p:nvPr>
        </p:nvSpPr>
        <p:spPr/>
        <p:txBody>
          <a:bodyPr/>
          <a:lstStyle/>
          <a:p>
            <a:fld id="{30742C3F-4840-460C-ADF2-7005A7FA8881}" type="slidenum">
              <a:rPr lang="en-US" smtClean="0"/>
              <a:pPr/>
              <a:t>139</a:t>
            </a:fld>
            <a:endParaRPr lang="en-US" dirty="0"/>
          </a:p>
        </p:txBody>
      </p:sp>
      <p:sp>
        <p:nvSpPr>
          <p:cNvPr id="10" name="Abgerundetes Rechteck 9"/>
          <p:cNvSpPr/>
          <p:nvPr/>
        </p:nvSpPr>
        <p:spPr>
          <a:xfrm>
            <a:off x="395536" y="2564904"/>
            <a:ext cx="2448272" cy="1814602"/>
          </a:xfrm>
          <a:prstGeom prst="roundRect">
            <a:avLst/>
          </a:prstGeom>
          <a:solidFill>
            <a:srgbClr val="00ACDC"/>
          </a:solidFill>
          <a:ln/>
          <a:effectLst>
            <a:outerShdw blurRad="63500" sx="102000" sy="102000" algn="ctr" rotWithShape="0">
              <a:prstClr val="black">
                <a:alpha val="40000"/>
              </a:prstClr>
            </a:outerShdw>
            <a:reflection blurRad="6350" stA="50000" endA="300" endPos="38500" dist="50800" dir="5400000" sy="-100000" algn="bl" rotWithShape="0"/>
          </a:effectLst>
        </p:spPr>
        <p:style>
          <a:lnRef idx="3">
            <a:schemeClr val="lt1"/>
          </a:lnRef>
          <a:fillRef idx="1">
            <a:schemeClr val="accent1"/>
          </a:fillRef>
          <a:effectRef idx="1">
            <a:schemeClr val="accent1"/>
          </a:effectRef>
          <a:fontRef idx="minor">
            <a:schemeClr val="lt1"/>
          </a:fontRef>
        </p:style>
        <p:txBody>
          <a:bodyPr rtlCol="0" anchor="ctr"/>
          <a:lstStyle/>
          <a:p>
            <a:pPr algn="ctr"/>
            <a:r>
              <a:rPr lang="en-US" sz="3200" smtClean="0"/>
              <a:t>Penalty Map Creation</a:t>
            </a:r>
            <a:endParaRPr lang="en-US" sz="3200" dirty="0"/>
          </a:p>
        </p:txBody>
      </p:sp>
      <p:sp>
        <p:nvSpPr>
          <p:cNvPr id="11" name="Abgerundetes Rechteck 10"/>
          <p:cNvSpPr/>
          <p:nvPr/>
        </p:nvSpPr>
        <p:spPr>
          <a:xfrm>
            <a:off x="3347864" y="2564904"/>
            <a:ext cx="2448272" cy="1814602"/>
          </a:xfrm>
          <a:prstGeom prst="roundRect">
            <a:avLst/>
          </a:prstGeom>
          <a:solidFill>
            <a:srgbClr val="00ACDC"/>
          </a:solidFill>
          <a:ln/>
          <a:effectLst>
            <a:outerShdw blurRad="63500" sx="102000" sy="102000" algn="ctr" rotWithShape="0">
              <a:prstClr val="black">
                <a:alpha val="40000"/>
              </a:prstClr>
            </a:outerShdw>
            <a:reflection blurRad="6350" stA="50000" endA="300" endPos="38500" dist="50800" dir="5400000" sy="-100000" algn="bl" rotWithShape="0"/>
          </a:effectLst>
        </p:spPr>
        <p:style>
          <a:lnRef idx="3">
            <a:schemeClr val="lt1"/>
          </a:lnRef>
          <a:fillRef idx="1">
            <a:schemeClr val="accent1"/>
          </a:fillRef>
          <a:effectRef idx="1">
            <a:schemeClr val="accent1"/>
          </a:effectRef>
          <a:fontRef idx="minor">
            <a:schemeClr val="lt1"/>
          </a:fontRef>
        </p:style>
        <p:txBody>
          <a:bodyPr rtlCol="0" anchor="ctr"/>
          <a:lstStyle/>
          <a:p>
            <a:pPr algn="ctr"/>
            <a:r>
              <a:rPr lang="en-US" sz="3200" smtClean="0"/>
              <a:t>Routing</a:t>
            </a:r>
            <a:endParaRPr lang="en-US" sz="3200" dirty="0" smtClean="0"/>
          </a:p>
        </p:txBody>
      </p:sp>
      <p:sp>
        <p:nvSpPr>
          <p:cNvPr id="12" name="Abgerundetes Rechteck 11"/>
          <p:cNvSpPr/>
          <p:nvPr/>
        </p:nvSpPr>
        <p:spPr>
          <a:xfrm>
            <a:off x="6300192" y="2564904"/>
            <a:ext cx="2448272" cy="1814602"/>
          </a:xfrm>
          <a:prstGeom prst="roundRect">
            <a:avLst/>
          </a:prstGeom>
          <a:solidFill>
            <a:srgbClr val="00ACDC"/>
          </a:solidFill>
          <a:ln/>
          <a:effectLst>
            <a:outerShdw blurRad="63500" sx="102000" sy="102000" algn="ctr" rotWithShape="0">
              <a:prstClr val="black">
                <a:alpha val="40000"/>
              </a:prstClr>
            </a:outerShdw>
            <a:reflection blurRad="6350" stA="50000" endA="300" endPos="38500" dist="50800" dir="5400000" sy="-100000" algn="bl" rotWithShape="0"/>
          </a:effectLst>
        </p:spPr>
        <p:style>
          <a:lnRef idx="3">
            <a:schemeClr val="lt1"/>
          </a:lnRef>
          <a:fillRef idx="1">
            <a:schemeClr val="accent1"/>
          </a:fillRef>
          <a:effectRef idx="1">
            <a:schemeClr val="accent1"/>
          </a:effectRef>
          <a:fontRef idx="minor">
            <a:schemeClr val="lt1"/>
          </a:fontRef>
        </p:style>
        <p:txBody>
          <a:bodyPr rtlCol="0" anchor="ctr"/>
          <a:lstStyle/>
          <a:p>
            <a:pPr algn="ctr"/>
            <a:r>
              <a:rPr lang="en-US" sz="3200" smtClean="0"/>
              <a:t>Rendering</a:t>
            </a:r>
            <a:endParaRPr lang="en-US" sz="3200" dirty="0" smtClean="0"/>
          </a:p>
        </p:txBody>
      </p:sp>
      <p:sp>
        <p:nvSpPr>
          <p:cNvPr id="14" name="Pfeil nach rechts 13"/>
          <p:cNvSpPr/>
          <p:nvPr/>
        </p:nvSpPr>
        <p:spPr>
          <a:xfrm>
            <a:off x="5652120" y="3083362"/>
            <a:ext cx="864096" cy="864096"/>
          </a:xfrm>
          <a:prstGeom prst="rightArrow">
            <a:avLst/>
          </a:prstGeom>
          <a:solidFill>
            <a:srgbClr val="00A650"/>
          </a:solidFill>
          <a:effectLst>
            <a:outerShdw blurRad="63500" sx="112000" sy="11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13" name="Pfeil nach rechts 12"/>
          <p:cNvSpPr/>
          <p:nvPr/>
        </p:nvSpPr>
        <p:spPr>
          <a:xfrm>
            <a:off x="2699792" y="3083362"/>
            <a:ext cx="864096" cy="864096"/>
          </a:xfrm>
          <a:prstGeom prst="rightArrow">
            <a:avLst/>
          </a:prstGeom>
          <a:solidFill>
            <a:srgbClr val="00A650"/>
          </a:solidFill>
          <a:effectLst>
            <a:outerShdw blurRad="63500" sx="112000" sy="11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p>
            <a:r>
              <a:rPr lang="en-US" smtClean="0"/>
              <a:t>VisWeek Tutorial: Connecting the Dots – M. Streit, H.-J. Schulz, A. Lex</a:t>
            </a:r>
            <a:endParaRPr lang="en-US" dirty="0"/>
          </a:p>
        </p:txBody>
      </p:sp>
    </p:spTree>
    <p:extLst>
      <p:ext uri="{BB962C8B-B14F-4D97-AF65-F5344CB8AC3E}">
        <p14:creationId xmlns:p14="http://schemas.microsoft.com/office/powerpoint/2010/main" val="153241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1" grpId="1" animBg="1"/>
      <p:bldP spid="12" grpId="0" animBg="1"/>
      <p:bldP spid="12" grpId="1" animBg="1"/>
      <p:bldP spid="14" grpId="0" animBg="1"/>
      <p:bldP spid="14" grpId="1" animBg="1"/>
      <p:bldP spid="13" grpId="0" animBg="1"/>
      <p:bldP spid="13"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dirty="0" err="1" smtClean="0"/>
              <a:t>About</a:t>
            </a:r>
            <a:r>
              <a:rPr lang="de-DE" dirty="0" smtClean="0"/>
              <a:t> </a:t>
            </a:r>
            <a:r>
              <a:rPr lang="de-DE" dirty="0" err="1" smtClean="0"/>
              <a:t>Ourselves</a:t>
            </a:r>
            <a:r>
              <a:rPr lang="de-DE" dirty="0" smtClean="0"/>
              <a:t>: </a:t>
            </a:r>
            <a:r>
              <a:rPr lang="de-DE" dirty="0" smtClean="0">
                <a:solidFill>
                  <a:srgbClr val="00B050"/>
                </a:solidFill>
              </a:rPr>
              <a:t>Hans-Jörg Schulz</a:t>
            </a:r>
            <a:endParaRPr lang="de-DE" dirty="0">
              <a:solidFill>
                <a:srgbClr val="00B050"/>
              </a:solidFill>
            </a:endParaRPr>
          </a:p>
        </p:txBody>
      </p:sp>
      <p:sp>
        <p:nvSpPr>
          <p:cNvPr id="3" name="Content Placeholder 2"/>
          <p:cNvSpPr>
            <a:spLocks noGrp="1"/>
          </p:cNvSpPr>
          <p:nvPr>
            <p:ph idx="1"/>
          </p:nvPr>
        </p:nvSpPr>
        <p:spPr>
          <a:xfrm>
            <a:off x="457200" y="1600200"/>
            <a:ext cx="8507288" cy="4781128"/>
          </a:xfrm>
        </p:spPr>
        <p:txBody>
          <a:bodyPr>
            <a:normAutofit fontScale="92500"/>
          </a:bodyPr>
          <a:lstStyle/>
          <a:p>
            <a:r>
              <a:rPr lang="de-DE" dirty="0" err="1" smtClean="0"/>
              <a:t>MSc+PhD</a:t>
            </a:r>
            <a:r>
              <a:rPr lang="de-DE" dirty="0" smtClean="0"/>
              <a:t> in Rostock (Topic: Graph </a:t>
            </a:r>
            <a:r>
              <a:rPr lang="de-DE" dirty="0" err="1" smtClean="0"/>
              <a:t>Visualization</a:t>
            </a:r>
            <a:r>
              <a:rPr lang="de-DE" dirty="0" smtClean="0"/>
              <a:t>)</a:t>
            </a:r>
          </a:p>
          <a:p>
            <a:r>
              <a:rPr lang="de-DE" dirty="0" err="1"/>
              <a:t>C</a:t>
            </a:r>
            <a:r>
              <a:rPr lang="de-DE" dirty="0" err="1" smtClean="0"/>
              <a:t>urrently</a:t>
            </a:r>
            <a:r>
              <a:rPr lang="de-DE" dirty="0" smtClean="0"/>
              <a:t> </a:t>
            </a:r>
            <a:r>
              <a:rPr lang="de-DE" dirty="0" err="1" smtClean="0"/>
              <a:t>researcher</a:t>
            </a:r>
            <a:r>
              <a:rPr lang="de-DE" dirty="0" smtClean="0"/>
              <a:t> at the University of Rostock</a:t>
            </a:r>
            <a:br>
              <a:rPr lang="de-DE" dirty="0" smtClean="0"/>
            </a:br>
            <a:r>
              <a:rPr lang="de-DE" dirty="0" err="1" smtClean="0"/>
              <a:t>working</a:t>
            </a:r>
            <a:r>
              <a:rPr lang="de-DE" dirty="0" smtClean="0"/>
              <a:t> on </a:t>
            </a:r>
            <a:r>
              <a:rPr lang="de-DE" dirty="0" err="1" smtClean="0"/>
              <a:t>visualization</a:t>
            </a:r>
            <a:r>
              <a:rPr lang="de-DE" dirty="0" smtClean="0"/>
              <a:t> of </a:t>
            </a:r>
            <a:r>
              <a:rPr lang="de-DE" dirty="0" err="1" smtClean="0"/>
              <a:t>heterogeneous</a:t>
            </a:r>
            <a:r>
              <a:rPr lang="de-DE" dirty="0" smtClean="0"/>
              <a:t> data</a:t>
            </a:r>
            <a:br>
              <a:rPr lang="de-DE" dirty="0" smtClean="0"/>
            </a:br>
            <a:r>
              <a:rPr lang="de-DE" dirty="0" smtClean="0"/>
              <a:t>(</a:t>
            </a:r>
            <a:r>
              <a:rPr lang="de-DE" dirty="0" err="1" smtClean="0"/>
              <a:t>funded</a:t>
            </a:r>
            <a:r>
              <a:rPr lang="de-DE" dirty="0" smtClean="0"/>
              <a:t> by the German Research Foundation DFG)</a:t>
            </a:r>
          </a:p>
          <a:p>
            <a:r>
              <a:rPr lang="de-DE" dirty="0" smtClean="0"/>
              <a:t>What he does when the DFG is not </a:t>
            </a:r>
            <a:r>
              <a:rPr lang="de-DE" dirty="0" err="1" smtClean="0"/>
              <a:t>looking</a:t>
            </a:r>
            <a:r>
              <a:rPr lang="de-DE" dirty="0" smtClean="0"/>
              <a:t>:</a:t>
            </a:r>
          </a:p>
          <a:p>
            <a:pPr lvl="1"/>
            <a:r>
              <a:rPr lang="de-DE" dirty="0" err="1"/>
              <a:t>tree</a:t>
            </a:r>
            <a:r>
              <a:rPr lang="de-DE" dirty="0"/>
              <a:t> visualization survey: </a:t>
            </a:r>
            <a:r>
              <a:rPr lang="de-DE" dirty="0">
                <a:hlinkClick r:id="rId2"/>
              </a:rPr>
              <a:t>http://</a:t>
            </a:r>
            <a:r>
              <a:rPr lang="de-DE" dirty="0" smtClean="0">
                <a:hlinkClick r:id="rId2"/>
              </a:rPr>
              <a:t>treevis.net</a:t>
            </a:r>
            <a:endParaRPr lang="de-DE" dirty="0" smtClean="0"/>
          </a:p>
          <a:p>
            <a:pPr lvl="1"/>
            <a:r>
              <a:rPr lang="de-DE" dirty="0" err="1" smtClean="0"/>
              <a:t>visualization</a:t>
            </a:r>
            <a:r>
              <a:rPr lang="de-DE" dirty="0" smtClean="0"/>
              <a:t> </a:t>
            </a:r>
            <a:r>
              <a:rPr lang="de-DE" dirty="0"/>
              <a:t>design </a:t>
            </a:r>
            <a:r>
              <a:rPr lang="de-DE" dirty="0" err="1" smtClean="0"/>
              <a:t>spaces</a:t>
            </a:r>
            <a:endParaRPr lang="de-DE" dirty="0"/>
          </a:p>
          <a:p>
            <a:pPr lvl="1"/>
            <a:r>
              <a:rPr lang="de-DE" dirty="0" err="1" smtClean="0"/>
              <a:t>visualization</a:t>
            </a:r>
            <a:r>
              <a:rPr lang="de-DE" dirty="0" smtClean="0"/>
              <a:t> </a:t>
            </a:r>
            <a:r>
              <a:rPr lang="de-DE" dirty="0"/>
              <a:t>for the </a:t>
            </a:r>
            <a:r>
              <a:rPr lang="de-DE" dirty="0" err="1"/>
              <a:t>biological</a:t>
            </a:r>
            <a:r>
              <a:rPr lang="de-DE" dirty="0"/>
              <a:t> </a:t>
            </a:r>
            <a:r>
              <a:rPr lang="de-DE" dirty="0" err="1"/>
              <a:t>domain</a:t>
            </a:r>
            <a:r>
              <a:rPr lang="de-DE" dirty="0" smtClean="0"/>
              <a:t/>
            </a:r>
            <a:br>
              <a:rPr lang="de-DE" dirty="0" smtClean="0"/>
            </a:br>
            <a:endParaRPr lang="de-DE" dirty="0" smtClean="0"/>
          </a:p>
        </p:txBody>
      </p:sp>
      <p:sp>
        <p:nvSpPr>
          <p:cNvPr id="4" name="Fußzeilenplatzhalter 3"/>
          <p:cNvSpPr>
            <a:spLocks noGrp="1"/>
          </p:cNvSpPr>
          <p:nvPr>
            <p:ph type="ftr" sz="quarter" idx="11"/>
          </p:nvPr>
        </p:nvSpPr>
        <p:spPr>
          <a:xfrm>
            <a:off x="467544" y="6356352"/>
            <a:ext cx="5552256" cy="365125"/>
          </a:xfrm>
        </p:spPr>
        <p:txBody>
          <a:bodyPr/>
          <a:lstStyle/>
          <a:p>
            <a:r>
              <a:rPr lang="en-US" dirty="0" err="1" smtClean="0"/>
              <a:t>VisWeek</a:t>
            </a:r>
            <a:r>
              <a:rPr lang="en-US" dirty="0" smtClean="0"/>
              <a:t> Tutorial: Connecting the Dots – M. </a:t>
            </a:r>
            <a:r>
              <a:rPr lang="en-US" dirty="0" err="1" smtClean="0"/>
              <a:t>Streit</a:t>
            </a:r>
            <a:r>
              <a:rPr lang="en-US" dirty="0" smtClean="0"/>
              <a:t>, H.-J. Schulz, A. </a:t>
            </a:r>
            <a:r>
              <a:rPr lang="en-US" dirty="0" err="1" smtClean="0"/>
              <a:t>Lex</a:t>
            </a:r>
            <a:endParaRPr lang="en-US" dirty="0"/>
          </a:p>
        </p:txBody>
      </p:sp>
    </p:spTree>
    <p:extLst>
      <p:ext uri="{BB962C8B-B14F-4D97-AF65-F5344CB8AC3E}">
        <p14:creationId xmlns:p14="http://schemas.microsoft.com/office/powerpoint/2010/main" val="2527030466"/>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Important Content</a:t>
            </a:r>
            <a:endParaRPr lang="en-US" dirty="0"/>
          </a:p>
        </p:txBody>
      </p:sp>
      <p:sp>
        <p:nvSpPr>
          <p:cNvPr id="8" name="Content Placeholder 7"/>
          <p:cNvSpPr>
            <a:spLocks noGrp="1"/>
          </p:cNvSpPr>
          <p:nvPr>
            <p:ph idx="1"/>
          </p:nvPr>
        </p:nvSpPr>
        <p:spPr>
          <a:xfrm>
            <a:off x="323528" y="1600201"/>
            <a:ext cx="4968552" cy="4525963"/>
          </a:xfrm>
        </p:spPr>
        <p:txBody>
          <a:bodyPr>
            <a:normAutofit/>
          </a:bodyPr>
          <a:lstStyle/>
          <a:p>
            <a:r>
              <a:rPr lang="en-US" sz="3000" dirty="0" smtClean="0">
                <a:solidFill>
                  <a:srgbClr val="00A650"/>
                </a:solidFill>
              </a:rPr>
              <a:t>Bottom-Up Visual Saliency </a:t>
            </a:r>
            <a:br>
              <a:rPr lang="en-US" sz="3000" dirty="0" smtClean="0">
                <a:solidFill>
                  <a:srgbClr val="00A650"/>
                </a:solidFill>
              </a:rPr>
            </a:br>
            <a:r>
              <a:rPr lang="en-US" sz="2900" dirty="0" smtClean="0">
                <a:solidFill>
                  <a:schemeClr val="bg1">
                    <a:lumMod val="50000"/>
                  </a:schemeClr>
                </a:solidFill>
              </a:rPr>
              <a:t>[</a:t>
            </a:r>
            <a:r>
              <a:rPr lang="en-US" sz="2900" dirty="0" err="1" smtClean="0">
                <a:solidFill>
                  <a:schemeClr val="bg1">
                    <a:lumMod val="50000"/>
                  </a:schemeClr>
                </a:solidFill>
              </a:rPr>
              <a:t>Itti</a:t>
            </a:r>
            <a:r>
              <a:rPr lang="en-US" sz="2900" dirty="0" smtClean="0">
                <a:solidFill>
                  <a:schemeClr val="bg1">
                    <a:lumMod val="50000"/>
                  </a:schemeClr>
                </a:solidFill>
              </a:rPr>
              <a:t> 98]</a:t>
            </a:r>
          </a:p>
          <a:p>
            <a:r>
              <a:rPr lang="en-US" dirty="0" smtClean="0"/>
              <a:t>Based on human visual system</a:t>
            </a:r>
          </a:p>
          <a:p>
            <a:r>
              <a:rPr lang="en-US" dirty="0" smtClean="0"/>
              <a:t>What stands out in images</a:t>
            </a:r>
          </a:p>
          <a:p>
            <a:r>
              <a:rPr lang="en-US" dirty="0" smtClean="0"/>
              <a:t>Ignores high-level cognitive system</a:t>
            </a:r>
          </a:p>
        </p:txBody>
      </p:sp>
      <p:sp>
        <p:nvSpPr>
          <p:cNvPr id="5" name="Slide Number Placeholder 4"/>
          <p:cNvSpPr>
            <a:spLocks noGrp="1"/>
          </p:cNvSpPr>
          <p:nvPr>
            <p:ph type="sldNum" sz="quarter" idx="12"/>
          </p:nvPr>
        </p:nvSpPr>
        <p:spPr/>
        <p:txBody>
          <a:bodyPr/>
          <a:lstStyle/>
          <a:p>
            <a:fld id="{30742C3F-4840-460C-ADF2-7005A7FA8881}" type="slidenum">
              <a:rPr lang="en-US" smtClean="0"/>
              <a:pPr/>
              <a:t>140</a:t>
            </a:fld>
            <a:endParaRPr lang="en-US"/>
          </a:p>
        </p:txBody>
      </p:sp>
      <p:pic>
        <p:nvPicPr>
          <p:cNvPr id="2051" name="Picture 3" descr="D:\linksrouting_paper\figures\scatter1.png"/>
          <p:cNvPicPr>
            <a:picLocks noChangeAspect="1" noChangeArrowheads="1"/>
          </p:cNvPicPr>
          <p:nvPr/>
        </p:nvPicPr>
        <p:blipFill>
          <a:blip r:embed="rId3" cstate="print"/>
          <a:stretch>
            <a:fillRect/>
          </a:stretch>
        </p:blipFill>
        <p:spPr bwMode="auto">
          <a:xfrm>
            <a:off x="5292080" y="2204864"/>
            <a:ext cx="3542265" cy="3788683"/>
          </a:xfrm>
          <a:prstGeom prst="rect">
            <a:avLst/>
          </a:prstGeom>
          <a:noFill/>
          <a:ln>
            <a:noFill/>
          </a:ln>
        </p:spPr>
      </p:pic>
      <p:pic>
        <p:nvPicPr>
          <p:cNvPr id="9" name="Picture 4" descr="D:\linksrouting_paper\figures\scatter1_saliency.png"/>
          <p:cNvPicPr>
            <a:picLocks noChangeAspect="1" noChangeArrowheads="1"/>
          </p:cNvPicPr>
          <p:nvPr/>
        </p:nvPicPr>
        <p:blipFill>
          <a:blip r:embed="rId4" cstate="print"/>
          <a:stretch>
            <a:fillRect/>
          </a:stretch>
        </p:blipFill>
        <p:spPr bwMode="auto">
          <a:xfrm>
            <a:off x="5292079" y="2204864"/>
            <a:ext cx="3542265" cy="3788683"/>
          </a:xfrm>
          <a:prstGeom prst="rect">
            <a:avLst/>
          </a:prstGeom>
          <a:noFill/>
          <a:ln>
            <a:noFill/>
          </a:ln>
        </p:spPr>
      </p:pic>
      <p:sp>
        <p:nvSpPr>
          <p:cNvPr id="2" name="Footer Placeholder 1"/>
          <p:cNvSpPr>
            <a:spLocks noGrp="1"/>
          </p:cNvSpPr>
          <p:nvPr>
            <p:ph type="ftr" sz="quarter" idx="11"/>
          </p:nvPr>
        </p:nvSpPr>
        <p:spPr/>
        <p:txBody>
          <a:bodyPr/>
          <a:lstStyle/>
          <a:p>
            <a:r>
              <a:rPr lang="en-US" smtClean="0"/>
              <a:t>VisWeek Tutorial: Connecting the Dots – M. Streit, H.-J. Schulz, A. Lex</a:t>
            </a:r>
            <a:endParaRPr lang="en-US" dirty="0"/>
          </a:p>
        </p:txBody>
      </p:sp>
    </p:spTree>
    <p:extLst>
      <p:ext uri="{BB962C8B-B14F-4D97-AF65-F5344CB8AC3E}">
        <p14:creationId xmlns:p14="http://schemas.microsoft.com/office/powerpoint/2010/main" val="692476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Saliency for a complex scene</a:t>
            </a:r>
            <a:endParaRPr lang="en-US" dirty="0"/>
          </a:p>
        </p:txBody>
      </p:sp>
      <p:pic>
        <p:nvPicPr>
          <p:cNvPr id="4"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8950" y="1772816"/>
            <a:ext cx="8296994" cy="4464496"/>
          </a:xfrm>
          <a:prstGeom prst="rect">
            <a:avLst/>
          </a:prstGeom>
          <a:ln w="28575">
            <a:solidFill>
              <a:schemeClr val="bg1"/>
            </a:solidFill>
          </a:ln>
          <a:effectLst>
            <a:outerShdw blurRad="63500" sx="102000" sy="102000" algn="ctr" rotWithShape="0">
              <a:prstClr val="black">
                <a:alpha val="40000"/>
              </a:prstClr>
            </a:outerShdw>
          </a:effectLst>
        </p:spPr>
      </p:pic>
      <p:pic>
        <p:nvPicPr>
          <p:cNvPr id="5" name="Content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1772816"/>
            <a:ext cx="8299806" cy="4464496"/>
          </a:xfrm>
          <a:prstGeom prst="rect">
            <a:avLst/>
          </a:prstGeom>
          <a:ln w="28575">
            <a:solidFill>
              <a:schemeClr val="bg1"/>
            </a:solidFill>
          </a:ln>
          <a:effectLst>
            <a:outerShdw blurRad="63500" sx="102000" sy="102000" algn="ctr" rotWithShape="0">
              <a:prstClr val="black">
                <a:alpha val="40000"/>
              </a:prstClr>
            </a:outerShdw>
          </a:effectLst>
        </p:spPr>
      </p:pic>
      <p:sp>
        <p:nvSpPr>
          <p:cNvPr id="3" name="Footer Placeholder 2"/>
          <p:cNvSpPr>
            <a:spLocks noGrp="1"/>
          </p:cNvSpPr>
          <p:nvPr>
            <p:ph type="ftr" sz="quarter" idx="11"/>
          </p:nvPr>
        </p:nvSpPr>
        <p:spPr/>
        <p:txBody>
          <a:bodyPr/>
          <a:lstStyle/>
          <a:p>
            <a:r>
              <a:rPr lang="en-US" smtClean="0"/>
              <a:t>VisWeek Tutorial: Connecting the Dots – M. Streit, H.-J. Schulz, A. Lex</a:t>
            </a:r>
            <a:endParaRPr lang="en-US" dirty="0"/>
          </a:p>
        </p:txBody>
      </p:sp>
      <p:sp>
        <p:nvSpPr>
          <p:cNvPr id="6" name="Slide Number Placeholder 5"/>
          <p:cNvSpPr>
            <a:spLocks noGrp="1"/>
          </p:cNvSpPr>
          <p:nvPr>
            <p:ph type="sldNum" sz="quarter" idx="12"/>
          </p:nvPr>
        </p:nvSpPr>
        <p:spPr/>
        <p:txBody>
          <a:bodyPr/>
          <a:lstStyle/>
          <a:p>
            <a:fld id="{30742C3F-4840-460C-ADF2-7005A7FA8881}" type="slidenum">
              <a:rPr lang="en-US" smtClean="0"/>
              <a:t>141</a:t>
            </a:fld>
            <a:endParaRPr lang="en-US" dirty="0"/>
          </a:p>
        </p:txBody>
      </p:sp>
    </p:spTree>
    <p:extLst>
      <p:ext uri="{BB962C8B-B14F-4D97-AF65-F5344CB8AC3E}">
        <p14:creationId xmlns:p14="http://schemas.microsoft.com/office/powerpoint/2010/main" val="1553314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Color Similarity</a:t>
            </a:r>
            <a:endParaRPr lang="en-US" dirty="0"/>
          </a:p>
        </p:txBody>
      </p:sp>
      <p:sp>
        <p:nvSpPr>
          <p:cNvPr id="3" name="Content Placeholder 2"/>
          <p:cNvSpPr>
            <a:spLocks noGrp="1"/>
          </p:cNvSpPr>
          <p:nvPr>
            <p:ph idx="1"/>
          </p:nvPr>
        </p:nvSpPr>
        <p:spPr>
          <a:xfrm>
            <a:off x="457200" y="1600201"/>
            <a:ext cx="4474840" cy="4525963"/>
          </a:xfrm>
        </p:spPr>
        <p:txBody>
          <a:bodyPr>
            <a:noAutofit/>
          </a:bodyPr>
          <a:lstStyle/>
          <a:p>
            <a:pPr marL="180975" indent="-180975"/>
            <a:r>
              <a:rPr lang="en-US" sz="2800" dirty="0" smtClean="0"/>
              <a:t>Non-fixed link color: </a:t>
            </a:r>
            <a:br>
              <a:rPr lang="en-US" sz="2800" dirty="0" smtClean="0"/>
            </a:br>
            <a:r>
              <a:rPr lang="en-US" sz="2800" dirty="0" smtClean="0">
                <a:solidFill>
                  <a:srgbClr val="00ACDC"/>
                </a:solidFill>
              </a:rPr>
              <a:t>choose distinguishable color</a:t>
            </a:r>
          </a:p>
          <a:p>
            <a:pPr marL="180975" indent="-180975"/>
            <a:r>
              <a:rPr lang="en-US" sz="2800" dirty="0" smtClean="0"/>
              <a:t>Otherwise: compute </a:t>
            </a:r>
            <a:r>
              <a:rPr lang="en-US" sz="2800" dirty="0" smtClean="0">
                <a:solidFill>
                  <a:srgbClr val="00A650"/>
                </a:solidFill>
              </a:rPr>
              <a:t>color similarity</a:t>
            </a:r>
            <a:r>
              <a:rPr lang="en-US" sz="2800" dirty="0" smtClean="0"/>
              <a:t> for every region</a:t>
            </a:r>
          </a:p>
          <a:p>
            <a:pPr marL="180975" indent="-180975"/>
            <a:r>
              <a:rPr lang="en-US" sz="2800" dirty="0" smtClean="0"/>
              <a:t>Requires base representation as image</a:t>
            </a:r>
          </a:p>
          <a:p>
            <a:pPr>
              <a:buFont typeface="Arial" pitchFamily="34" charset="0"/>
              <a:buChar char="•"/>
            </a:pPr>
            <a:endParaRPr lang="en-US" sz="2800" dirty="0" smtClean="0"/>
          </a:p>
        </p:txBody>
      </p:sp>
      <p:sp>
        <p:nvSpPr>
          <p:cNvPr id="5" name="Slide Number Placeholder 4"/>
          <p:cNvSpPr>
            <a:spLocks noGrp="1"/>
          </p:cNvSpPr>
          <p:nvPr>
            <p:ph type="sldNum" sz="quarter" idx="12"/>
          </p:nvPr>
        </p:nvSpPr>
        <p:spPr/>
        <p:txBody>
          <a:bodyPr/>
          <a:lstStyle/>
          <a:p>
            <a:fld id="{30742C3F-4840-460C-ADF2-7005A7FA8881}" type="slidenum">
              <a:rPr lang="en-US" smtClean="0"/>
              <a:pPr/>
              <a:t>142</a:t>
            </a:fld>
            <a:endParaRPr lang="en-US"/>
          </a:p>
        </p:txBody>
      </p:sp>
      <p:pic>
        <p:nvPicPr>
          <p:cNvPr id="8194" name="Picture 2" descr="D:\linksrouting_paper\figures\scatter1_color.png"/>
          <p:cNvPicPr>
            <a:picLocks noChangeAspect="1" noChangeArrowheads="1"/>
          </p:cNvPicPr>
          <p:nvPr/>
        </p:nvPicPr>
        <p:blipFill>
          <a:blip r:embed="rId2" cstate="print"/>
          <a:stretch>
            <a:fillRect/>
          </a:stretch>
        </p:blipFill>
        <p:spPr bwMode="auto">
          <a:xfrm>
            <a:off x="5148066" y="1556792"/>
            <a:ext cx="3837499" cy="4104456"/>
          </a:xfrm>
          <a:prstGeom prst="rect">
            <a:avLst/>
          </a:prstGeom>
          <a:ln>
            <a:noFill/>
          </a:ln>
          <a:effectLst/>
        </p:spPr>
      </p:pic>
      <p:pic>
        <p:nvPicPr>
          <p:cNvPr id="8195" name="Picture 3" descr="D:\linksrouting_paper\figures\scatter1_color_diffcolor.png"/>
          <p:cNvPicPr>
            <a:picLocks noChangeAspect="1" noChangeArrowheads="1"/>
          </p:cNvPicPr>
          <p:nvPr/>
        </p:nvPicPr>
        <p:blipFill>
          <a:blip r:embed="rId3" cstate="print"/>
          <a:stretch>
            <a:fillRect/>
          </a:stretch>
        </p:blipFill>
        <p:spPr bwMode="auto">
          <a:xfrm>
            <a:off x="5148063" y="1556792"/>
            <a:ext cx="3837499" cy="4104456"/>
          </a:xfrm>
          <a:prstGeom prst="rect">
            <a:avLst/>
          </a:prstGeom>
          <a:ln>
            <a:noFill/>
          </a:ln>
          <a:effectLst/>
        </p:spPr>
      </p:pic>
      <p:pic>
        <p:nvPicPr>
          <p:cNvPr id="8196" name="Picture 4" descr="D:\linksrouting_paper\figures\scatter1_color_dist.png"/>
          <p:cNvPicPr>
            <a:picLocks noChangeAspect="1" noChangeArrowheads="1"/>
          </p:cNvPicPr>
          <p:nvPr/>
        </p:nvPicPr>
        <p:blipFill>
          <a:blip r:embed="rId4" cstate="print"/>
          <a:stretch>
            <a:fillRect/>
          </a:stretch>
        </p:blipFill>
        <p:spPr bwMode="auto">
          <a:xfrm>
            <a:off x="5148063" y="1556792"/>
            <a:ext cx="3837499" cy="4104456"/>
          </a:xfrm>
          <a:prstGeom prst="rect">
            <a:avLst/>
          </a:prstGeom>
          <a:ln>
            <a:noFill/>
          </a:ln>
          <a:effectLst/>
        </p:spPr>
      </p:pic>
      <p:sp>
        <p:nvSpPr>
          <p:cNvPr id="4" name="Footer Placeholder 3"/>
          <p:cNvSpPr>
            <a:spLocks noGrp="1"/>
          </p:cNvSpPr>
          <p:nvPr>
            <p:ph type="ftr" sz="quarter" idx="11"/>
          </p:nvPr>
        </p:nvSpPr>
        <p:spPr/>
        <p:txBody>
          <a:bodyPr/>
          <a:lstStyle/>
          <a:p>
            <a:r>
              <a:rPr lang="en-US" smtClean="0"/>
              <a:t>VisWeek Tutorial: Connecting the Dots – M. Streit, H.-J. Schulz, A. Lex</a:t>
            </a:r>
            <a:endParaRPr lang="en-US" dirty="0"/>
          </a:p>
        </p:txBody>
      </p:sp>
    </p:spTree>
    <p:extLst>
      <p:ext uri="{BB962C8B-B14F-4D97-AF65-F5344CB8AC3E}">
        <p14:creationId xmlns:p14="http://schemas.microsoft.com/office/powerpoint/2010/main" val="1748613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195"/>
                                        </p:tgtEl>
                                        <p:attrNameLst>
                                          <p:attrName>style.visibility</p:attrName>
                                        </p:attrNameLst>
                                      </p:cBhvr>
                                      <p:to>
                                        <p:strVal val="visible"/>
                                      </p:to>
                                    </p:set>
                                    <p:animEffect transition="in" filter="fade">
                                      <p:cBhvr>
                                        <p:cTn id="12" dur="1000"/>
                                        <p:tgtEl>
                                          <p:spTgt spid="819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8195"/>
                                        </p:tgtEl>
                                      </p:cBhvr>
                                    </p:animEffect>
                                    <p:set>
                                      <p:cBhvr>
                                        <p:cTn id="17" dur="1" fill="hold">
                                          <p:stCondLst>
                                            <p:cond delay="499"/>
                                          </p:stCondLst>
                                        </p:cTn>
                                        <p:tgtEl>
                                          <p:spTgt spid="819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10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196"/>
                                        </p:tgtEl>
                                        <p:attrNameLst>
                                          <p:attrName>style.visibility</p:attrName>
                                        </p:attrNameLst>
                                      </p:cBhvr>
                                      <p:to>
                                        <p:strVal val="visible"/>
                                      </p:to>
                                    </p:set>
                                    <p:animEffect transition="in" filter="fade">
                                      <p:cBhvr>
                                        <p:cTn id="27" dur="1000"/>
                                        <p:tgtEl>
                                          <p:spTgt spid="819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Highlight Regions</a:t>
            </a:r>
            <a:endParaRPr lang="en-US" dirty="0"/>
          </a:p>
        </p:txBody>
      </p:sp>
      <p:sp>
        <p:nvSpPr>
          <p:cNvPr id="5" name="Slide Number Placeholder 4"/>
          <p:cNvSpPr>
            <a:spLocks noGrp="1"/>
          </p:cNvSpPr>
          <p:nvPr>
            <p:ph type="sldNum" sz="quarter" idx="12"/>
          </p:nvPr>
        </p:nvSpPr>
        <p:spPr/>
        <p:txBody>
          <a:bodyPr/>
          <a:lstStyle/>
          <a:p>
            <a:fld id="{30742C3F-4840-460C-ADF2-7005A7FA8881}" type="slidenum">
              <a:rPr lang="en-US" smtClean="0"/>
              <a:pPr/>
              <a:t>143</a:t>
            </a:fld>
            <a:endParaRPr lang="en-US" dirty="0"/>
          </a:p>
        </p:txBody>
      </p:sp>
      <p:pic>
        <p:nvPicPr>
          <p:cNvPr id="9218" name="Picture 2"/>
          <p:cNvPicPr>
            <a:picLocks noChangeAspect="1" noChangeArrowheads="1"/>
          </p:cNvPicPr>
          <p:nvPr/>
        </p:nvPicPr>
        <p:blipFill>
          <a:blip r:embed="rId2" cstate="print"/>
          <a:srcRect/>
          <a:stretch>
            <a:fillRect/>
          </a:stretch>
        </p:blipFill>
        <p:spPr bwMode="auto">
          <a:xfrm>
            <a:off x="2915816" y="2362158"/>
            <a:ext cx="5544616" cy="3486313"/>
          </a:xfrm>
          <a:prstGeom prst="rect">
            <a:avLst/>
          </a:prstGeom>
          <a:noFill/>
          <a:ln w="9525">
            <a:noFill/>
            <a:miter lim="800000"/>
            <a:headEnd/>
            <a:tailEnd/>
          </a:ln>
        </p:spPr>
      </p:pic>
      <p:pic>
        <p:nvPicPr>
          <p:cNvPr id="9219" name="Picture 3"/>
          <p:cNvPicPr>
            <a:picLocks noChangeAspect="1" noChangeArrowheads="1"/>
          </p:cNvPicPr>
          <p:nvPr/>
        </p:nvPicPr>
        <p:blipFill>
          <a:blip r:embed="rId3" cstate="print"/>
          <a:srcRect/>
          <a:stretch>
            <a:fillRect/>
          </a:stretch>
        </p:blipFill>
        <p:spPr bwMode="auto">
          <a:xfrm>
            <a:off x="2915820" y="2362158"/>
            <a:ext cx="5544615" cy="3486313"/>
          </a:xfrm>
          <a:prstGeom prst="rect">
            <a:avLst/>
          </a:prstGeom>
          <a:noFill/>
          <a:ln w="9525">
            <a:noFill/>
            <a:miter lim="800000"/>
            <a:headEnd/>
            <a:tailEnd/>
          </a:ln>
        </p:spPr>
      </p:pic>
      <p:sp>
        <p:nvSpPr>
          <p:cNvPr id="6" name="Content Placeholder 2"/>
          <p:cNvSpPr>
            <a:spLocks noGrp="1"/>
          </p:cNvSpPr>
          <p:nvPr>
            <p:ph idx="1"/>
          </p:nvPr>
        </p:nvSpPr>
        <p:spPr>
          <a:xfrm>
            <a:off x="457200" y="1600201"/>
            <a:ext cx="4474840" cy="4525963"/>
          </a:xfrm>
        </p:spPr>
        <p:txBody>
          <a:bodyPr>
            <a:noAutofit/>
          </a:bodyPr>
          <a:lstStyle/>
          <a:p>
            <a:pPr marL="180975" indent="-180975"/>
            <a:r>
              <a:rPr lang="en-US" sz="2800" dirty="0" smtClean="0">
                <a:solidFill>
                  <a:srgbClr val="00ACDC"/>
                </a:solidFill>
              </a:rPr>
              <a:t>Avoid highlight regions </a:t>
            </a:r>
            <a:r>
              <a:rPr lang="en-US" sz="2800" dirty="0" smtClean="0"/>
              <a:t>and their surrounding</a:t>
            </a:r>
          </a:p>
          <a:p>
            <a:pPr marL="180975" indent="-180975"/>
            <a:r>
              <a:rPr lang="en-US" sz="2800" dirty="0" smtClean="0"/>
              <a:t>Realized by using blurred version of highlight regions</a:t>
            </a:r>
          </a:p>
          <a:p>
            <a:pPr>
              <a:buFont typeface="Arial" pitchFamily="34" charset="0"/>
              <a:buChar char="•"/>
            </a:pPr>
            <a:endParaRPr lang="en-US" sz="2800" dirty="0" smtClean="0"/>
          </a:p>
        </p:txBody>
      </p:sp>
      <p:pic>
        <p:nvPicPr>
          <p:cNvPr id="9" name="Picture 3" descr="D:\linksrouting_paper\figures\scatter1.png"/>
          <p:cNvPicPr>
            <a:picLocks noChangeAspect="1" noChangeArrowheads="1"/>
          </p:cNvPicPr>
          <p:nvPr/>
        </p:nvPicPr>
        <p:blipFill>
          <a:blip r:embed="rId4" cstate="print"/>
          <a:stretch>
            <a:fillRect/>
          </a:stretch>
        </p:blipFill>
        <p:spPr bwMode="auto">
          <a:xfrm>
            <a:off x="5292134" y="1916832"/>
            <a:ext cx="3384432" cy="3619871"/>
          </a:xfrm>
          <a:prstGeom prst="rect">
            <a:avLst/>
          </a:prstGeom>
          <a:ln>
            <a:noFill/>
          </a:ln>
          <a:effectLst/>
        </p:spPr>
      </p:pic>
      <p:pic>
        <p:nvPicPr>
          <p:cNvPr id="9221" name="Picture 5" descr="D:\linksrouting_paper\figures\scatter1_node_costs.png"/>
          <p:cNvPicPr>
            <a:picLocks noChangeAspect="1" noChangeArrowheads="1"/>
          </p:cNvPicPr>
          <p:nvPr/>
        </p:nvPicPr>
        <p:blipFill>
          <a:blip r:embed="rId5" cstate="print"/>
          <a:stretch>
            <a:fillRect/>
          </a:stretch>
        </p:blipFill>
        <p:spPr bwMode="auto">
          <a:xfrm>
            <a:off x="5292080" y="1916832"/>
            <a:ext cx="3384432" cy="3619871"/>
          </a:xfrm>
          <a:prstGeom prst="rect">
            <a:avLst/>
          </a:prstGeom>
          <a:ln>
            <a:noFill/>
          </a:ln>
          <a:effectLst/>
        </p:spPr>
      </p:pic>
      <p:sp>
        <p:nvSpPr>
          <p:cNvPr id="3" name="Footer Placeholder 2"/>
          <p:cNvSpPr>
            <a:spLocks noGrp="1"/>
          </p:cNvSpPr>
          <p:nvPr>
            <p:ph type="ftr" sz="quarter" idx="11"/>
          </p:nvPr>
        </p:nvSpPr>
        <p:spPr/>
        <p:txBody>
          <a:bodyPr/>
          <a:lstStyle/>
          <a:p>
            <a:r>
              <a:rPr lang="en-US" smtClean="0"/>
              <a:t>VisWeek Tutorial: Connecting the Dots – M. Streit, H.-J. Schulz, A. Lex</a:t>
            </a:r>
            <a:endParaRPr lang="en-US" dirty="0"/>
          </a:p>
        </p:txBody>
      </p:sp>
    </p:spTree>
    <p:extLst>
      <p:ext uri="{BB962C8B-B14F-4D97-AF65-F5344CB8AC3E}">
        <p14:creationId xmlns:p14="http://schemas.microsoft.com/office/powerpoint/2010/main" val="638898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10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20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219"/>
                                        </p:tgtEl>
                                        <p:attrNameLst>
                                          <p:attrName>style.visibility</p:attrName>
                                        </p:attrNameLst>
                                      </p:cBhvr>
                                      <p:to>
                                        <p:strVal val="visible"/>
                                      </p:to>
                                    </p:set>
                                    <p:animEffect transition="in" filter="fade">
                                      <p:cBhvr>
                                        <p:cTn id="17" dur="1000"/>
                                        <p:tgtEl>
                                          <p:spTgt spid="9219"/>
                                        </p:tgtEl>
                                      </p:cBhvr>
                                    </p:animEffect>
                                  </p:childTnLst>
                                </p:cTn>
                              </p:par>
                            </p:childTnLst>
                          </p:cTn>
                        </p:par>
                        <p:par>
                          <p:cTn id="18" fill="hold">
                            <p:stCondLst>
                              <p:cond delay="1000"/>
                            </p:stCondLst>
                            <p:childTnLst>
                              <p:par>
                                <p:cTn id="19" presetID="10" presetClass="exit" presetSubtype="0" fill="hold" nodeType="afterEffect">
                                  <p:stCondLst>
                                    <p:cond delay="0"/>
                                  </p:stCondLst>
                                  <p:childTnLst>
                                    <p:animEffect transition="out" filter="fade">
                                      <p:cBhvr>
                                        <p:cTn id="20" dur="1000"/>
                                        <p:tgtEl>
                                          <p:spTgt spid="9218"/>
                                        </p:tgtEl>
                                      </p:cBhvr>
                                    </p:animEffect>
                                    <p:set>
                                      <p:cBhvr>
                                        <p:cTn id="21" dur="1" fill="hold">
                                          <p:stCondLst>
                                            <p:cond delay="999"/>
                                          </p:stCondLst>
                                        </p:cTn>
                                        <p:tgtEl>
                                          <p:spTgt spid="921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1000"/>
                                        <p:tgtEl>
                                          <p:spTgt spid="9219"/>
                                        </p:tgtEl>
                                      </p:cBhvr>
                                    </p:animEffect>
                                    <p:set>
                                      <p:cBhvr>
                                        <p:cTn id="26" dur="1" fill="hold">
                                          <p:stCondLst>
                                            <p:cond delay="999"/>
                                          </p:stCondLst>
                                        </p:cTn>
                                        <p:tgtEl>
                                          <p:spTgt spid="921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animEffect transition="in" filter="fade">
                                      <p:cBhvr>
                                        <p:cTn id="31" dur="2000"/>
                                        <p:tgtEl>
                                          <p:spTgt spid="6">
                                            <p:txEl>
                                              <p:pRg st="1" end="1"/>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9221"/>
                                        </p:tgtEl>
                                        <p:attrNameLst>
                                          <p:attrName>style.visibility</p:attrName>
                                        </p:attrNameLst>
                                      </p:cBhvr>
                                      <p:to>
                                        <p:strVal val="visible"/>
                                      </p:to>
                                    </p:set>
                                    <p:animEffect transition="in" filter="fade">
                                      <p:cBhvr>
                                        <p:cTn id="39" dur="1000"/>
                                        <p:tgtEl>
                                          <p:spTgt spid="9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Other Link Sets</a:t>
            </a:r>
            <a:endParaRPr lang="en-US"/>
          </a:p>
        </p:txBody>
      </p:sp>
      <p:sp>
        <p:nvSpPr>
          <p:cNvPr id="3" name="Content Placeholder 2"/>
          <p:cNvSpPr>
            <a:spLocks noGrp="1"/>
          </p:cNvSpPr>
          <p:nvPr>
            <p:ph idx="1"/>
          </p:nvPr>
        </p:nvSpPr>
        <p:spPr>
          <a:xfrm>
            <a:off x="457200" y="1600201"/>
            <a:ext cx="4546848" cy="4525963"/>
          </a:xfrm>
        </p:spPr>
        <p:txBody>
          <a:bodyPr>
            <a:normAutofit/>
          </a:bodyPr>
          <a:lstStyle/>
          <a:p>
            <a:pPr marL="266700" indent="-266700"/>
            <a:r>
              <a:rPr lang="en-US" sz="2800" dirty="0" smtClean="0"/>
              <a:t>To support </a:t>
            </a:r>
            <a:r>
              <a:rPr lang="en-US" sz="2800" dirty="0" smtClean="0">
                <a:solidFill>
                  <a:srgbClr val="00ACDC"/>
                </a:solidFill>
              </a:rPr>
              <a:t>multiple </a:t>
            </a:r>
            <a:r>
              <a:rPr lang="en-US" sz="2800" dirty="0" err="1" smtClean="0">
                <a:solidFill>
                  <a:srgbClr val="00ACDC"/>
                </a:solidFill>
              </a:rPr>
              <a:t>linksets</a:t>
            </a:r>
            <a:r>
              <a:rPr lang="en-US" sz="2800" dirty="0" smtClean="0"/>
              <a:t>, we require a fixed priority among the </a:t>
            </a:r>
            <a:r>
              <a:rPr lang="en-US" sz="2800" dirty="0" err="1" smtClean="0"/>
              <a:t>linksets</a:t>
            </a:r>
            <a:endParaRPr lang="en-US" sz="2800" dirty="0" smtClean="0"/>
          </a:p>
          <a:p>
            <a:pPr marL="266700" indent="-266700"/>
            <a:r>
              <a:rPr lang="en-US" sz="2800" dirty="0" smtClean="0"/>
              <a:t>Add high priority links as regions to avoid</a:t>
            </a:r>
            <a:endParaRPr lang="en-US" sz="2800" dirty="0"/>
          </a:p>
        </p:txBody>
      </p:sp>
      <p:sp>
        <p:nvSpPr>
          <p:cNvPr id="5" name="Slide Number Placeholder 4"/>
          <p:cNvSpPr>
            <a:spLocks noGrp="1"/>
          </p:cNvSpPr>
          <p:nvPr>
            <p:ph type="sldNum" sz="quarter" idx="12"/>
          </p:nvPr>
        </p:nvSpPr>
        <p:spPr/>
        <p:txBody>
          <a:bodyPr/>
          <a:lstStyle/>
          <a:p>
            <a:fld id="{30742C3F-4840-460C-ADF2-7005A7FA8881}" type="slidenum">
              <a:rPr lang="en-US" smtClean="0"/>
              <a:pPr/>
              <a:t>144</a:t>
            </a:fld>
            <a:endParaRPr lang="en-US"/>
          </a:p>
        </p:txBody>
      </p:sp>
      <p:pic>
        <p:nvPicPr>
          <p:cNvPr id="10242" name="Picture 2"/>
          <p:cNvPicPr>
            <a:picLocks noChangeAspect="1" noChangeArrowheads="1"/>
          </p:cNvPicPr>
          <p:nvPr/>
        </p:nvPicPr>
        <p:blipFill>
          <a:blip r:embed="rId2" cstate="print"/>
          <a:srcRect/>
          <a:stretch>
            <a:fillRect/>
          </a:stretch>
        </p:blipFill>
        <p:spPr bwMode="auto">
          <a:xfrm>
            <a:off x="5363826" y="1465831"/>
            <a:ext cx="3238500" cy="3108960"/>
          </a:xfrm>
          <a:prstGeom prst="rect">
            <a:avLst/>
          </a:prstGeom>
          <a:ln>
            <a:noFill/>
          </a:ln>
          <a:effectLst/>
        </p:spPr>
      </p:pic>
      <p:pic>
        <p:nvPicPr>
          <p:cNvPr id="10243" name="Picture 3"/>
          <p:cNvPicPr>
            <a:picLocks noChangeAspect="1" noChangeArrowheads="1"/>
          </p:cNvPicPr>
          <p:nvPr/>
        </p:nvPicPr>
        <p:blipFill>
          <a:blip r:embed="rId3" cstate="print"/>
          <a:srcRect/>
          <a:stretch>
            <a:fillRect/>
          </a:stretch>
        </p:blipFill>
        <p:spPr bwMode="auto">
          <a:xfrm>
            <a:off x="5363826" y="1465831"/>
            <a:ext cx="3238500" cy="3108960"/>
          </a:xfrm>
          <a:prstGeom prst="rect">
            <a:avLst/>
          </a:prstGeom>
          <a:ln>
            <a:noFill/>
          </a:ln>
          <a:effectLst/>
        </p:spPr>
      </p:pic>
      <p:pic>
        <p:nvPicPr>
          <p:cNvPr id="10244" name="Picture 4"/>
          <p:cNvPicPr>
            <a:picLocks noChangeAspect="1" noChangeArrowheads="1"/>
          </p:cNvPicPr>
          <p:nvPr/>
        </p:nvPicPr>
        <p:blipFill>
          <a:blip r:embed="rId4" cstate="print"/>
          <a:srcRect/>
          <a:stretch>
            <a:fillRect/>
          </a:stretch>
        </p:blipFill>
        <p:spPr bwMode="auto">
          <a:xfrm>
            <a:off x="5363826" y="1465831"/>
            <a:ext cx="3238500" cy="3108960"/>
          </a:xfrm>
          <a:prstGeom prst="rect">
            <a:avLst/>
          </a:prstGeom>
          <a:ln>
            <a:noFill/>
          </a:ln>
          <a:effectLst/>
        </p:spPr>
      </p:pic>
      <p:pic>
        <p:nvPicPr>
          <p:cNvPr id="11" name="Picture 2" descr="D:\linksrouting_paper\figures\scatter1_smart4.png"/>
          <p:cNvPicPr>
            <a:picLocks noChangeAspect="1" noChangeArrowheads="1"/>
          </p:cNvPicPr>
          <p:nvPr/>
        </p:nvPicPr>
        <p:blipFill>
          <a:blip r:embed="rId5" cstate="print"/>
          <a:stretch>
            <a:fillRect/>
          </a:stretch>
        </p:blipFill>
        <p:spPr bwMode="auto">
          <a:xfrm>
            <a:off x="5148064" y="1646275"/>
            <a:ext cx="3816424" cy="4081915"/>
          </a:xfrm>
          <a:prstGeom prst="rect">
            <a:avLst/>
          </a:prstGeom>
          <a:ln>
            <a:noFill/>
          </a:ln>
          <a:effectLst/>
        </p:spPr>
      </p:pic>
      <p:pic>
        <p:nvPicPr>
          <p:cNvPr id="10" name="Picture 2" descr="D:\linksrouting_paper\figures\scatter1_otherlink.png"/>
          <p:cNvPicPr>
            <a:picLocks noChangeAspect="1" noChangeArrowheads="1"/>
          </p:cNvPicPr>
          <p:nvPr/>
        </p:nvPicPr>
        <p:blipFill>
          <a:blip r:embed="rId6" cstate="print"/>
          <a:stretch>
            <a:fillRect/>
          </a:stretch>
        </p:blipFill>
        <p:spPr bwMode="auto">
          <a:xfrm>
            <a:off x="5148064" y="1628800"/>
            <a:ext cx="3816424" cy="4081915"/>
          </a:xfrm>
          <a:prstGeom prst="rect">
            <a:avLst/>
          </a:prstGeom>
          <a:ln>
            <a:noFill/>
          </a:ln>
          <a:effectLst/>
        </p:spPr>
      </p:pic>
      <p:sp>
        <p:nvSpPr>
          <p:cNvPr id="4" name="Footer Placeholder 3"/>
          <p:cNvSpPr>
            <a:spLocks noGrp="1"/>
          </p:cNvSpPr>
          <p:nvPr>
            <p:ph type="ftr" sz="quarter" idx="11"/>
          </p:nvPr>
        </p:nvSpPr>
        <p:spPr/>
        <p:txBody>
          <a:bodyPr/>
          <a:lstStyle/>
          <a:p>
            <a:r>
              <a:rPr lang="en-US" smtClean="0"/>
              <a:t>VisWeek Tutorial: Connecting the Dots – M. Streit, H.-J. Schulz, A. Lex</a:t>
            </a:r>
            <a:endParaRPr lang="en-US" dirty="0"/>
          </a:p>
        </p:txBody>
      </p:sp>
    </p:spTree>
    <p:extLst>
      <p:ext uri="{BB962C8B-B14F-4D97-AF65-F5344CB8AC3E}">
        <p14:creationId xmlns:p14="http://schemas.microsoft.com/office/powerpoint/2010/main" val="540467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1000"/>
                                        <p:tgtEl>
                                          <p:spTgt spid="102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0243"/>
                                        </p:tgtEl>
                                        <p:attrNameLst>
                                          <p:attrName>style.visibility</p:attrName>
                                        </p:attrNameLst>
                                      </p:cBhvr>
                                      <p:to>
                                        <p:strVal val="visible"/>
                                      </p:to>
                                    </p:set>
                                    <p:animEffect transition="in" filter="fade">
                                      <p:cBhvr>
                                        <p:cTn id="15" dur="1000"/>
                                        <p:tgtEl>
                                          <p:spTgt spid="10243"/>
                                        </p:tgtEl>
                                      </p:cBhvr>
                                    </p:animEffect>
                                  </p:childTnLst>
                                </p:cTn>
                              </p:par>
                            </p:childTnLst>
                          </p:cTn>
                        </p:par>
                        <p:par>
                          <p:cTn id="16" fill="hold">
                            <p:stCondLst>
                              <p:cond delay="1000"/>
                            </p:stCondLst>
                            <p:childTnLst>
                              <p:par>
                                <p:cTn id="17" presetID="10" presetClass="exit" presetSubtype="0" fill="hold" nodeType="afterEffect">
                                  <p:stCondLst>
                                    <p:cond delay="0"/>
                                  </p:stCondLst>
                                  <p:childTnLst>
                                    <p:animEffect transition="out" filter="fade">
                                      <p:cBhvr>
                                        <p:cTn id="18" dur="1000"/>
                                        <p:tgtEl>
                                          <p:spTgt spid="10242"/>
                                        </p:tgtEl>
                                      </p:cBhvr>
                                    </p:animEffect>
                                    <p:set>
                                      <p:cBhvr>
                                        <p:cTn id="19" dur="1" fill="hold">
                                          <p:stCondLst>
                                            <p:cond delay="999"/>
                                          </p:stCondLst>
                                        </p:cTn>
                                        <p:tgtEl>
                                          <p:spTgt spid="1024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244"/>
                                        </p:tgtEl>
                                        <p:attrNameLst>
                                          <p:attrName>style.visibility</p:attrName>
                                        </p:attrNameLst>
                                      </p:cBhvr>
                                      <p:to>
                                        <p:strVal val="visible"/>
                                      </p:to>
                                    </p:set>
                                    <p:animEffect transition="in" filter="fade">
                                      <p:cBhvr>
                                        <p:cTn id="24" dur="1000"/>
                                        <p:tgtEl>
                                          <p:spTgt spid="10244"/>
                                        </p:tgtEl>
                                      </p:cBhvr>
                                    </p:animEffect>
                                  </p:childTnLst>
                                </p:cTn>
                              </p:par>
                            </p:childTnLst>
                          </p:cTn>
                        </p:par>
                        <p:par>
                          <p:cTn id="25" fill="hold">
                            <p:stCondLst>
                              <p:cond delay="1000"/>
                            </p:stCondLst>
                            <p:childTnLst>
                              <p:par>
                                <p:cTn id="26" presetID="10" presetClass="exit" presetSubtype="0" fill="hold" nodeType="afterEffect">
                                  <p:stCondLst>
                                    <p:cond delay="0"/>
                                  </p:stCondLst>
                                  <p:childTnLst>
                                    <p:animEffect transition="out" filter="fade">
                                      <p:cBhvr>
                                        <p:cTn id="27" dur="1000"/>
                                        <p:tgtEl>
                                          <p:spTgt spid="10243"/>
                                        </p:tgtEl>
                                      </p:cBhvr>
                                    </p:animEffect>
                                    <p:set>
                                      <p:cBhvr>
                                        <p:cTn id="28" dur="1" fill="hold">
                                          <p:stCondLst>
                                            <p:cond delay="999"/>
                                          </p:stCondLst>
                                        </p:cTn>
                                        <p:tgtEl>
                                          <p:spTgt spid="1024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1000"/>
                                        <p:tgtEl>
                                          <p:spTgt spid="10244"/>
                                        </p:tgtEl>
                                      </p:cBhvr>
                                    </p:animEffect>
                                    <p:set>
                                      <p:cBhvr>
                                        <p:cTn id="33" dur="1" fill="hold">
                                          <p:stCondLst>
                                            <p:cond delay="999"/>
                                          </p:stCondLst>
                                        </p:cTn>
                                        <p:tgtEl>
                                          <p:spTgt spid="10244"/>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Combined Penalties</a:t>
            </a:r>
            <a:endParaRPr lang="en-US" dirty="0"/>
          </a:p>
        </p:txBody>
      </p:sp>
      <p:sp>
        <p:nvSpPr>
          <p:cNvPr id="3" name="Inhaltsplatzhalter 2"/>
          <p:cNvSpPr>
            <a:spLocks noGrp="1"/>
          </p:cNvSpPr>
          <p:nvPr>
            <p:ph idx="1"/>
          </p:nvPr>
        </p:nvSpPr>
        <p:spPr/>
        <p:txBody>
          <a:bodyPr/>
          <a:lstStyle/>
          <a:p>
            <a:endParaRPr lang="en-US"/>
          </a:p>
        </p:txBody>
      </p:sp>
      <p:pic>
        <p:nvPicPr>
          <p:cNvPr id="4" name="Picture 4" descr="D:\linksrouting_paper\figures\scatter1_saliency.png"/>
          <p:cNvPicPr>
            <a:picLocks noChangeAspect="1" noChangeArrowheads="1"/>
          </p:cNvPicPr>
          <p:nvPr/>
        </p:nvPicPr>
        <p:blipFill>
          <a:blip r:embed="rId2" cstate="print"/>
          <a:srcRect/>
          <a:stretch>
            <a:fillRect/>
          </a:stretch>
        </p:blipFill>
        <p:spPr bwMode="auto">
          <a:xfrm>
            <a:off x="395533" y="1556792"/>
            <a:ext cx="1952412" cy="1879409"/>
          </a:xfrm>
          <a:prstGeom prst="rect">
            <a:avLst/>
          </a:prstGeom>
          <a:noFill/>
        </p:spPr>
      </p:pic>
      <p:pic>
        <p:nvPicPr>
          <p:cNvPr id="5" name="Picture 4" descr="D:\linksrouting_paper\figures\scatter1_color_dist.png"/>
          <p:cNvPicPr>
            <a:picLocks noChangeAspect="1" noChangeArrowheads="1"/>
          </p:cNvPicPr>
          <p:nvPr/>
        </p:nvPicPr>
        <p:blipFill>
          <a:blip r:embed="rId3" cstate="print"/>
          <a:srcRect/>
          <a:stretch>
            <a:fillRect/>
          </a:stretch>
        </p:blipFill>
        <p:spPr bwMode="auto">
          <a:xfrm>
            <a:off x="2411759" y="1556792"/>
            <a:ext cx="1952411" cy="1879409"/>
          </a:xfrm>
          <a:prstGeom prst="rect">
            <a:avLst/>
          </a:prstGeom>
          <a:noFill/>
        </p:spPr>
      </p:pic>
      <p:pic>
        <p:nvPicPr>
          <p:cNvPr id="6" name="Picture 5" descr="D:\linksrouting_paper\figures\scatter1_node_costs.png"/>
          <p:cNvPicPr>
            <a:picLocks noChangeAspect="1" noChangeArrowheads="1"/>
          </p:cNvPicPr>
          <p:nvPr/>
        </p:nvPicPr>
        <p:blipFill>
          <a:blip r:embed="rId4" cstate="print"/>
          <a:srcRect/>
          <a:stretch>
            <a:fillRect/>
          </a:stretch>
        </p:blipFill>
        <p:spPr bwMode="auto">
          <a:xfrm>
            <a:off x="395532" y="3501008"/>
            <a:ext cx="1952412" cy="1879409"/>
          </a:xfrm>
          <a:prstGeom prst="rect">
            <a:avLst/>
          </a:prstGeom>
          <a:noFill/>
        </p:spPr>
      </p:pic>
      <p:pic>
        <p:nvPicPr>
          <p:cNvPr id="7" name="Picture 2" descr="D:\linksrouting_paper\figures\scatter1_otherlink.png"/>
          <p:cNvPicPr>
            <a:picLocks noChangeAspect="1" noChangeArrowheads="1"/>
          </p:cNvPicPr>
          <p:nvPr/>
        </p:nvPicPr>
        <p:blipFill>
          <a:blip r:embed="rId5" cstate="print"/>
          <a:srcRect/>
          <a:stretch>
            <a:fillRect/>
          </a:stretch>
        </p:blipFill>
        <p:spPr bwMode="auto">
          <a:xfrm>
            <a:off x="2411759" y="3501008"/>
            <a:ext cx="1952411" cy="1879409"/>
          </a:xfrm>
          <a:prstGeom prst="rect">
            <a:avLst/>
          </a:prstGeom>
          <a:noFill/>
        </p:spPr>
      </p:pic>
      <p:pic>
        <p:nvPicPr>
          <p:cNvPr id="8" name="Picture 3" descr="D:\linksrouting_paper\figures\scatter1_costs_combined.png"/>
          <p:cNvPicPr>
            <a:picLocks noChangeAspect="1" noChangeArrowheads="1"/>
          </p:cNvPicPr>
          <p:nvPr/>
        </p:nvPicPr>
        <p:blipFill>
          <a:blip r:embed="rId6" cstate="print"/>
          <a:srcRect/>
          <a:stretch>
            <a:fillRect/>
          </a:stretch>
        </p:blipFill>
        <p:spPr bwMode="auto">
          <a:xfrm>
            <a:off x="4590730" y="1556791"/>
            <a:ext cx="3972149" cy="3823626"/>
          </a:xfrm>
          <a:prstGeom prst="rect">
            <a:avLst/>
          </a:prstGeom>
          <a:noFill/>
        </p:spPr>
      </p:pic>
      <p:sp>
        <p:nvSpPr>
          <p:cNvPr id="9" name="Ellipse 8"/>
          <p:cNvSpPr/>
          <p:nvPr/>
        </p:nvSpPr>
        <p:spPr>
          <a:xfrm>
            <a:off x="2051716" y="3047357"/>
            <a:ext cx="792088" cy="712879"/>
          </a:xfrm>
          <a:prstGeom prst="ellipse">
            <a:avLst/>
          </a:prstGeom>
          <a:solidFill>
            <a:srgbClr val="00ACDC"/>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7200" b="1" smtClean="0">
                <a:latin typeface="Angsana New" pitchFamily="18" charset="-34"/>
                <a:cs typeface="Angsana New" pitchFamily="18" charset="-34"/>
              </a:rPr>
              <a:t>+</a:t>
            </a:r>
            <a:endParaRPr lang="en-US" sz="7200" b="1" dirty="0">
              <a:latin typeface="Angsana New" pitchFamily="18" charset="-34"/>
              <a:cs typeface="Angsana New" pitchFamily="18" charset="-34"/>
            </a:endParaRPr>
          </a:p>
        </p:txBody>
      </p:sp>
      <p:sp>
        <p:nvSpPr>
          <p:cNvPr id="10" name="Ellipse 9"/>
          <p:cNvSpPr/>
          <p:nvPr/>
        </p:nvSpPr>
        <p:spPr>
          <a:xfrm>
            <a:off x="4067940" y="3047357"/>
            <a:ext cx="792088" cy="712879"/>
          </a:xfrm>
          <a:prstGeom prst="ellipse">
            <a:avLst/>
          </a:prstGeom>
          <a:solidFill>
            <a:srgbClr val="00A650"/>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7200" b="1" smtClean="0">
                <a:latin typeface="Angsana New" pitchFamily="18" charset="-34"/>
                <a:cs typeface="Angsana New" pitchFamily="18" charset="-34"/>
              </a:rPr>
              <a:t>=</a:t>
            </a:r>
            <a:endParaRPr lang="en-US" sz="7200" b="1" dirty="0">
              <a:latin typeface="Angsana New" pitchFamily="18" charset="-34"/>
              <a:cs typeface="Angsana New" pitchFamily="18" charset="-34"/>
            </a:endParaRPr>
          </a:p>
        </p:txBody>
      </p:sp>
      <p:sp>
        <p:nvSpPr>
          <p:cNvPr id="11" name="Footer Placeholder 10"/>
          <p:cNvSpPr>
            <a:spLocks noGrp="1"/>
          </p:cNvSpPr>
          <p:nvPr>
            <p:ph type="ftr" sz="quarter" idx="11"/>
          </p:nvPr>
        </p:nvSpPr>
        <p:spPr/>
        <p:txBody>
          <a:bodyPr/>
          <a:lstStyle/>
          <a:p>
            <a:r>
              <a:rPr lang="en-US" smtClean="0"/>
              <a:t>VisWeek Tutorial: Connecting the Dots – M. Streit, H.-J. Schulz, A. Lex</a:t>
            </a:r>
            <a:endParaRPr lang="en-US" dirty="0"/>
          </a:p>
        </p:txBody>
      </p:sp>
      <p:sp>
        <p:nvSpPr>
          <p:cNvPr id="12" name="Slide Number Placeholder 11"/>
          <p:cNvSpPr>
            <a:spLocks noGrp="1"/>
          </p:cNvSpPr>
          <p:nvPr>
            <p:ph type="sldNum" sz="quarter" idx="12"/>
          </p:nvPr>
        </p:nvSpPr>
        <p:spPr/>
        <p:txBody>
          <a:bodyPr/>
          <a:lstStyle/>
          <a:p>
            <a:fld id="{30742C3F-4840-460C-ADF2-7005A7FA8881}" type="slidenum">
              <a:rPr lang="en-US" smtClean="0"/>
              <a:t>145</a:t>
            </a:fld>
            <a:endParaRPr lang="en-US" dirty="0"/>
          </a:p>
        </p:txBody>
      </p:sp>
    </p:spTree>
    <p:extLst>
      <p:ext uri="{BB962C8B-B14F-4D97-AF65-F5344CB8AC3E}">
        <p14:creationId xmlns:p14="http://schemas.microsoft.com/office/powerpoint/2010/main" val="1934089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7"/>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grpId="0" nodeType="afterEffect">
                                  <p:stCondLst>
                                    <p:cond delay="500"/>
                                  </p:stCondLst>
                                  <p:childTnLst>
                                    <p:set>
                                      <p:cBhvr>
                                        <p:cTn id="18" dur="1" fill="hold">
                                          <p:stCondLst>
                                            <p:cond delay="0"/>
                                          </p:stCondLst>
                                        </p:cTn>
                                        <p:tgtEl>
                                          <p:spTgt spid="9"/>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grpId="0" nodeType="afterEffect">
                                  <p:stCondLst>
                                    <p:cond delay="500"/>
                                  </p:stCondLst>
                                  <p:childTnLst>
                                    <p:set>
                                      <p:cBhvr>
                                        <p:cTn id="21" dur="1" fill="hold">
                                          <p:stCondLst>
                                            <p:cond delay="0"/>
                                          </p:stCondLst>
                                        </p:cTn>
                                        <p:tgtEl>
                                          <p:spTgt spid="10"/>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nodeType="afterEffect">
                                  <p:stCondLst>
                                    <p:cond delay="50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System Overview</a:t>
            </a:r>
            <a:endParaRPr lang="en-US" dirty="0"/>
          </a:p>
        </p:txBody>
      </p:sp>
      <p:sp>
        <p:nvSpPr>
          <p:cNvPr id="5" name="Foliennummernplatzhalter 4"/>
          <p:cNvSpPr>
            <a:spLocks noGrp="1"/>
          </p:cNvSpPr>
          <p:nvPr>
            <p:ph type="sldNum" sz="quarter" idx="12"/>
          </p:nvPr>
        </p:nvSpPr>
        <p:spPr/>
        <p:txBody>
          <a:bodyPr/>
          <a:lstStyle/>
          <a:p>
            <a:fld id="{30742C3F-4840-460C-ADF2-7005A7FA8881}" type="slidenum">
              <a:rPr lang="en-US" smtClean="0"/>
              <a:pPr/>
              <a:t>146</a:t>
            </a:fld>
            <a:endParaRPr lang="en-US" dirty="0"/>
          </a:p>
        </p:txBody>
      </p:sp>
      <p:sp>
        <p:nvSpPr>
          <p:cNvPr id="10" name="Abgerundetes Rechteck 9"/>
          <p:cNvSpPr/>
          <p:nvPr/>
        </p:nvSpPr>
        <p:spPr>
          <a:xfrm>
            <a:off x="395536" y="2564904"/>
            <a:ext cx="2448272" cy="1814602"/>
          </a:xfrm>
          <a:prstGeom prst="roundRect">
            <a:avLst/>
          </a:prstGeom>
          <a:solidFill>
            <a:srgbClr val="00ACDC"/>
          </a:solidFill>
          <a:ln/>
          <a:effectLst>
            <a:outerShdw blurRad="63500" sx="102000" sy="102000" algn="ctr" rotWithShape="0">
              <a:prstClr val="black">
                <a:alpha val="40000"/>
              </a:prstClr>
            </a:outerShdw>
            <a:reflection blurRad="6350" stA="50000" endA="300" endPos="38500" dist="50800" dir="5400000" sy="-100000" algn="bl" rotWithShape="0"/>
          </a:effectLst>
        </p:spPr>
        <p:style>
          <a:lnRef idx="3">
            <a:schemeClr val="lt1"/>
          </a:lnRef>
          <a:fillRef idx="1">
            <a:schemeClr val="accent1"/>
          </a:fillRef>
          <a:effectRef idx="1">
            <a:schemeClr val="accent1"/>
          </a:effectRef>
          <a:fontRef idx="minor">
            <a:schemeClr val="lt1"/>
          </a:fontRef>
        </p:style>
        <p:txBody>
          <a:bodyPr rtlCol="0" anchor="ctr"/>
          <a:lstStyle/>
          <a:p>
            <a:pPr algn="ctr"/>
            <a:r>
              <a:rPr lang="en-US" sz="3200" smtClean="0"/>
              <a:t>Penalty Map Creation</a:t>
            </a:r>
            <a:endParaRPr lang="en-US" sz="3200" dirty="0"/>
          </a:p>
        </p:txBody>
      </p:sp>
      <p:sp>
        <p:nvSpPr>
          <p:cNvPr id="11" name="Abgerundetes Rechteck 10"/>
          <p:cNvSpPr/>
          <p:nvPr/>
        </p:nvSpPr>
        <p:spPr>
          <a:xfrm>
            <a:off x="3347864" y="2564904"/>
            <a:ext cx="2448272" cy="1814602"/>
          </a:xfrm>
          <a:prstGeom prst="roundRect">
            <a:avLst/>
          </a:prstGeom>
          <a:solidFill>
            <a:srgbClr val="00ACDC"/>
          </a:solidFill>
          <a:ln/>
          <a:effectLst>
            <a:outerShdw blurRad="63500" sx="102000" sy="102000" algn="ctr" rotWithShape="0">
              <a:prstClr val="black">
                <a:alpha val="40000"/>
              </a:prstClr>
            </a:outerShdw>
            <a:reflection blurRad="6350" stA="50000" endA="300" endPos="38500" dist="50800" dir="5400000" sy="-100000" algn="bl" rotWithShape="0"/>
          </a:effectLst>
        </p:spPr>
        <p:style>
          <a:lnRef idx="3">
            <a:schemeClr val="lt1"/>
          </a:lnRef>
          <a:fillRef idx="1">
            <a:schemeClr val="accent1"/>
          </a:fillRef>
          <a:effectRef idx="1">
            <a:schemeClr val="accent1"/>
          </a:effectRef>
          <a:fontRef idx="minor">
            <a:schemeClr val="lt1"/>
          </a:fontRef>
        </p:style>
        <p:txBody>
          <a:bodyPr rtlCol="0" anchor="ctr"/>
          <a:lstStyle/>
          <a:p>
            <a:pPr algn="ctr"/>
            <a:r>
              <a:rPr lang="en-US" sz="3200" smtClean="0"/>
              <a:t>Routing</a:t>
            </a:r>
            <a:endParaRPr lang="en-US" sz="3200" dirty="0" smtClean="0"/>
          </a:p>
        </p:txBody>
      </p:sp>
      <p:sp>
        <p:nvSpPr>
          <p:cNvPr id="12" name="Abgerundetes Rechteck 11"/>
          <p:cNvSpPr/>
          <p:nvPr/>
        </p:nvSpPr>
        <p:spPr>
          <a:xfrm>
            <a:off x="6300192" y="2564904"/>
            <a:ext cx="2448272" cy="1814602"/>
          </a:xfrm>
          <a:prstGeom prst="roundRect">
            <a:avLst/>
          </a:prstGeom>
          <a:solidFill>
            <a:srgbClr val="B2B2B2"/>
          </a:solidFill>
          <a:ln/>
          <a:effectLst>
            <a:outerShdw blurRad="63500" sx="102000" sy="102000" algn="ctr" rotWithShape="0">
              <a:prstClr val="black">
                <a:alpha val="40000"/>
              </a:prstClr>
            </a:outerShdw>
            <a:reflection blurRad="6350" stA="50000" endA="300" endPos="38500" dist="50800" dir="5400000" sy="-100000" algn="bl" rotWithShape="0"/>
          </a:effectLst>
        </p:spPr>
        <p:style>
          <a:lnRef idx="3">
            <a:schemeClr val="lt1"/>
          </a:lnRef>
          <a:fillRef idx="1">
            <a:schemeClr val="accent1"/>
          </a:fillRef>
          <a:effectRef idx="1">
            <a:schemeClr val="accent1"/>
          </a:effectRef>
          <a:fontRef idx="minor">
            <a:schemeClr val="lt1"/>
          </a:fontRef>
        </p:style>
        <p:txBody>
          <a:bodyPr rtlCol="0" anchor="ctr"/>
          <a:lstStyle/>
          <a:p>
            <a:pPr algn="ctr"/>
            <a:r>
              <a:rPr lang="en-US" sz="3200" smtClean="0"/>
              <a:t>Rendering</a:t>
            </a:r>
            <a:endParaRPr lang="en-US" sz="3200" dirty="0" smtClean="0"/>
          </a:p>
        </p:txBody>
      </p:sp>
      <p:sp>
        <p:nvSpPr>
          <p:cNvPr id="14" name="Pfeil nach rechts 13"/>
          <p:cNvSpPr/>
          <p:nvPr/>
        </p:nvSpPr>
        <p:spPr>
          <a:xfrm>
            <a:off x="5652120" y="3083362"/>
            <a:ext cx="864096" cy="864096"/>
          </a:xfrm>
          <a:prstGeom prst="rightArrow">
            <a:avLst/>
          </a:prstGeom>
          <a:solidFill>
            <a:srgbClr val="00A650"/>
          </a:solidFill>
          <a:effectLst>
            <a:outerShdw blurRad="63500" sx="112000" sy="11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13" name="Pfeil nach rechts 12"/>
          <p:cNvSpPr/>
          <p:nvPr/>
        </p:nvSpPr>
        <p:spPr>
          <a:xfrm>
            <a:off x="2699792" y="3083362"/>
            <a:ext cx="864096" cy="864096"/>
          </a:xfrm>
          <a:prstGeom prst="rightArrow">
            <a:avLst/>
          </a:prstGeom>
          <a:solidFill>
            <a:srgbClr val="00A650"/>
          </a:solidFill>
          <a:effectLst>
            <a:outerShdw blurRad="63500" sx="112000" sy="11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p>
            <a:r>
              <a:rPr lang="en-US" smtClean="0"/>
              <a:t>VisWeek Tutorial: Connecting the Dots – M. Streit, H.-J. Schulz, A. Lex</a:t>
            </a:r>
            <a:endParaRPr lang="en-US" dirty="0"/>
          </a:p>
        </p:txBody>
      </p:sp>
    </p:spTree>
    <p:extLst>
      <p:ext uri="{BB962C8B-B14F-4D97-AF65-F5344CB8AC3E}">
        <p14:creationId xmlns:p14="http://schemas.microsoft.com/office/powerpoint/2010/main" val="1922787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3"/>
                                        </p:tgtEl>
                                      </p:cBhvr>
                                    </p:animEffect>
                                    <p:set>
                                      <p:cBhvr>
                                        <p:cTn id="13" dur="1" fill="hold">
                                          <p:stCondLst>
                                            <p:cond delay="499"/>
                                          </p:stCondLst>
                                        </p:cTn>
                                        <p:tgtEl>
                                          <p:spTgt spid="13"/>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4" grpId="0" animBg="1"/>
      <p:bldP spid="13"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Routing</a:t>
            </a:r>
            <a:endParaRPr lang="en-US" dirty="0"/>
          </a:p>
        </p:txBody>
      </p:sp>
      <p:sp>
        <p:nvSpPr>
          <p:cNvPr id="12" name="Inhaltsplatzhalter 11"/>
          <p:cNvSpPr>
            <a:spLocks noGrp="1"/>
          </p:cNvSpPr>
          <p:nvPr>
            <p:ph idx="1"/>
          </p:nvPr>
        </p:nvSpPr>
        <p:spPr>
          <a:xfrm>
            <a:off x="457200" y="1600201"/>
            <a:ext cx="4330824" cy="4525963"/>
          </a:xfrm>
        </p:spPr>
        <p:txBody>
          <a:bodyPr>
            <a:normAutofit/>
          </a:bodyPr>
          <a:lstStyle/>
          <a:p>
            <a:r>
              <a:rPr lang="en-US" dirty="0" smtClean="0"/>
              <a:t>Multiple source shortest path problem</a:t>
            </a:r>
          </a:p>
          <a:p>
            <a:r>
              <a:rPr lang="en-US" dirty="0" smtClean="0"/>
              <a:t>Penalty map for crossing different regions</a:t>
            </a:r>
          </a:p>
          <a:p>
            <a:r>
              <a:rPr lang="en-US" dirty="0" err="1" smtClean="0"/>
              <a:t>Discretized</a:t>
            </a:r>
            <a:r>
              <a:rPr lang="en-US" dirty="0" smtClean="0"/>
              <a:t> version</a:t>
            </a:r>
          </a:p>
          <a:p>
            <a:r>
              <a:rPr lang="en-US" dirty="0" smtClean="0"/>
              <a:t>Modified version of </a:t>
            </a:r>
            <a:r>
              <a:rPr lang="en-US" dirty="0" err="1" smtClean="0"/>
              <a:t>Dijkstra‘s</a:t>
            </a:r>
            <a:r>
              <a:rPr lang="en-US" dirty="0" smtClean="0"/>
              <a:t> Algorithm</a:t>
            </a:r>
          </a:p>
          <a:p>
            <a:endParaRPr lang="en-US" dirty="0" smtClean="0"/>
          </a:p>
        </p:txBody>
      </p:sp>
      <p:sp>
        <p:nvSpPr>
          <p:cNvPr id="5" name="Slide Number Placeholder 4"/>
          <p:cNvSpPr>
            <a:spLocks noGrp="1"/>
          </p:cNvSpPr>
          <p:nvPr>
            <p:ph type="sldNum" sz="quarter" idx="12"/>
          </p:nvPr>
        </p:nvSpPr>
        <p:spPr/>
        <p:txBody>
          <a:bodyPr/>
          <a:lstStyle/>
          <a:p>
            <a:fld id="{30742C3F-4840-460C-ADF2-7005A7FA8881}" type="slidenum">
              <a:rPr lang="en-US" smtClean="0"/>
              <a:pPr/>
              <a:t>147</a:t>
            </a:fld>
            <a:endParaRPr lang="en-US"/>
          </a:p>
        </p:txBody>
      </p:sp>
      <p:pic>
        <p:nvPicPr>
          <p:cNvPr id="7" name="Picture 2"/>
          <p:cNvPicPr>
            <a:picLocks noChangeAspect="1" noChangeArrowheads="1"/>
          </p:cNvPicPr>
          <p:nvPr/>
        </p:nvPicPr>
        <p:blipFill>
          <a:blip r:embed="rId3" cstate="print"/>
          <a:srcRect/>
          <a:stretch>
            <a:fillRect/>
          </a:stretch>
        </p:blipFill>
        <p:spPr bwMode="auto">
          <a:xfrm>
            <a:off x="5292080" y="1527989"/>
            <a:ext cx="2808312" cy="4549218"/>
          </a:xfrm>
          <a:prstGeom prst="rect">
            <a:avLst/>
          </a:prstGeom>
          <a:ln>
            <a:noFill/>
          </a:ln>
          <a:effectLst>
            <a:outerShdw blurRad="190500" algn="tl" rotWithShape="0">
              <a:srgbClr val="000000">
                <a:alpha val="70000"/>
              </a:srgbClr>
            </a:outerShdw>
          </a:effectLst>
        </p:spPr>
      </p:pic>
      <p:pic>
        <p:nvPicPr>
          <p:cNvPr id="8" name="Picture 3"/>
          <p:cNvPicPr>
            <a:picLocks noChangeAspect="1" noChangeArrowheads="1"/>
          </p:cNvPicPr>
          <p:nvPr/>
        </p:nvPicPr>
        <p:blipFill>
          <a:blip r:embed="rId4" cstate="print"/>
          <a:srcRect/>
          <a:stretch>
            <a:fillRect/>
          </a:stretch>
        </p:blipFill>
        <p:spPr bwMode="auto">
          <a:xfrm>
            <a:off x="5292080" y="1527988"/>
            <a:ext cx="2808312" cy="4549218"/>
          </a:xfrm>
          <a:prstGeom prst="rect">
            <a:avLst/>
          </a:prstGeom>
          <a:ln>
            <a:noFill/>
          </a:ln>
          <a:effectLst>
            <a:outerShdw blurRad="190500" algn="tl" rotWithShape="0">
              <a:srgbClr val="000000">
                <a:alpha val="70000"/>
              </a:srgbClr>
            </a:outerShdw>
          </a:effectLst>
        </p:spPr>
      </p:pic>
      <p:pic>
        <p:nvPicPr>
          <p:cNvPr id="12289" name="Picture 1"/>
          <p:cNvPicPr>
            <a:picLocks noChangeAspect="1" noChangeArrowheads="1"/>
          </p:cNvPicPr>
          <p:nvPr/>
        </p:nvPicPr>
        <p:blipFill>
          <a:blip r:embed="rId5" cstate="print"/>
          <a:srcRect/>
          <a:stretch>
            <a:fillRect/>
          </a:stretch>
        </p:blipFill>
        <p:spPr bwMode="auto">
          <a:xfrm>
            <a:off x="5292081" y="1527989"/>
            <a:ext cx="3382899" cy="4566666"/>
          </a:xfrm>
          <a:prstGeom prst="rect">
            <a:avLst/>
          </a:prstGeom>
          <a:ln>
            <a:noFill/>
          </a:ln>
          <a:effectLst>
            <a:outerShdw blurRad="292100" dist="139700" dir="2700000" algn="tl" rotWithShape="0">
              <a:srgbClr val="333333">
                <a:alpha val="65000"/>
              </a:srgbClr>
            </a:outerShdw>
          </a:effectLst>
        </p:spPr>
      </p:pic>
      <p:sp>
        <p:nvSpPr>
          <p:cNvPr id="3" name="Footer Placeholder 2"/>
          <p:cNvSpPr>
            <a:spLocks noGrp="1"/>
          </p:cNvSpPr>
          <p:nvPr>
            <p:ph type="ftr" sz="quarter" idx="11"/>
          </p:nvPr>
        </p:nvSpPr>
        <p:spPr/>
        <p:txBody>
          <a:bodyPr/>
          <a:lstStyle/>
          <a:p>
            <a:r>
              <a:rPr lang="en-US" smtClean="0"/>
              <a:t>VisWeek Tutorial: Connecting the Dots – M. Streit, H.-J. Schulz, A. Lex</a:t>
            </a:r>
            <a:endParaRPr lang="en-US" dirty="0"/>
          </a:p>
        </p:txBody>
      </p:sp>
    </p:spTree>
    <p:extLst>
      <p:ext uri="{BB962C8B-B14F-4D97-AF65-F5344CB8AC3E}">
        <p14:creationId xmlns:p14="http://schemas.microsoft.com/office/powerpoint/2010/main" val="954079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fade">
                                      <p:cBhvr>
                                        <p:cTn id="17" dur="10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fade">
                                      <p:cBhvr>
                                        <p:cTn id="22" dur="1000"/>
                                        <p:tgtEl>
                                          <p:spTgt spid="1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xEl>
                                              <p:pRg st="3" end="3"/>
                                            </p:txEl>
                                          </p:spTgt>
                                        </p:tgtEl>
                                        <p:attrNameLst>
                                          <p:attrName>style.visibility</p:attrName>
                                        </p:attrNameLst>
                                      </p:cBhvr>
                                      <p:to>
                                        <p:strVal val="visible"/>
                                      </p:to>
                                    </p:set>
                                    <p:animEffect transition="in" filter="fade">
                                      <p:cBhvr>
                                        <p:cTn id="32" dur="1000"/>
                                        <p:tgtEl>
                                          <p:spTgt spid="12">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289"/>
                                        </p:tgtEl>
                                        <p:attrNameLst>
                                          <p:attrName>style.visibility</p:attrName>
                                        </p:attrNameLst>
                                      </p:cBhvr>
                                      <p:to>
                                        <p:strVal val="visible"/>
                                      </p:to>
                                    </p:set>
                                    <p:animEffect transition="in" filter="fade">
                                      <p:cBhvr>
                                        <p:cTn id="37" dur="1000"/>
                                        <p:tgtEl>
                                          <p:spTgt spid="122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Technique applied to </a:t>
            </a:r>
            <a:r>
              <a:rPr lang="en-US" dirty="0" err="1" smtClean="0"/>
              <a:t>Caleydo</a:t>
            </a:r>
            <a:endParaRPr lang="en-US" dirty="0"/>
          </a:p>
        </p:txBody>
      </p:sp>
      <p:sp>
        <p:nvSpPr>
          <p:cNvPr id="5" name="Slide Number Placeholder 4"/>
          <p:cNvSpPr>
            <a:spLocks noGrp="1"/>
          </p:cNvSpPr>
          <p:nvPr>
            <p:ph type="sldNum" sz="quarter" idx="12"/>
          </p:nvPr>
        </p:nvSpPr>
        <p:spPr/>
        <p:txBody>
          <a:bodyPr/>
          <a:lstStyle/>
          <a:p>
            <a:fld id="{30742C3F-4840-460C-ADF2-7005A7FA8881}" type="slidenum">
              <a:rPr lang="en-US" smtClean="0"/>
              <a:t>148</a:t>
            </a:fld>
            <a:endParaRPr lang="en-US" dirty="0"/>
          </a:p>
        </p:txBody>
      </p:sp>
      <p:sp>
        <p:nvSpPr>
          <p:cNvPr id="3" name="Content Placeholder 2"/>
          <p:cNvSpPr>
            <a:spLocks noGrp="1"/>
          </p:cNvSpPr>
          <p:nvPr>
            <p:ph idx="1"/>
          </p:nvPr>
        </p:nvSpPr>
        <p:spPr/>
        <p:txBody>
          <a:bodyPr/>
          <a:lstStyle/>
          <a:p>
            <a:endParaRPr lang="en-US"/>
          </a:p>
        </p:txBody>
      </p:sp>
      <p:pic>
        <p:nvPicPr>
          <p:cNvPr id="7"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750" y="1268760"/>
            <a:ext cx="7566124" cy="5428301"/>
          </a:xfrm>
          <a:prstGeom prst="rect">
            <a:avLst/>
          </a:prstGeom>
          <a:ln w="28575">
            <a:solidFill>
              <a:schemeClr val="bg1"/>
            </a:solidFill>
          </a:ln>
          <a:effectLst>
            <a:outerShdw blurRad="63500" sx="102000" sy="102000" algn="ctr" rotWithShape="0">
              <a:prstClr val="black">
                <a:alpha val="40000"/>
              </a:prstClr>
            </a:outerShdw>
          </a:effectLst>
        </p:spPr>
      </p:pic>
      <p:pic>
        <p:nvPicPr>
          <p:cNvPr id="8" name="Content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167" y="1268760"/>
            <a:ext cx="7529290" cy="5401874"/>
          </a:xfrm>
          <a:prstGeom prst="rect">
            <a:avLst/>
          </a:prstGeom>
          <a:ln w="28575">
            <a:solidFill>
              <a:schemeClr val="bg1"/>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956926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xit" presetSubtype="0" fill="hold" nodeType="withEffect">
                                  <p:stCondLst>
                                    <p:cond delay="0"/>
                                  </p:stCondLst>
                                  <p:childTnLst>
                                    <p:animEffect transition="out" filter="fade">
                                      <p:cBhvr>
                                        <p:cTn id="9" dur="1000"/>
                                        <p:tgtEl>
                                          <p:spTgt spid="8"/>
                                        </p:tgtEl>
                                      </p:cBhvr>
                                    </p:animEffect>
                                    <p:set>
                                      <p:cBhvr>
                                        <p:cTn id="10"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en-US" dirty="0" smtClean="0"/>
              <a:t>Evaluation: Hypothesis</a:t>
            </a:r>
            <a:endParaRPr lang="en-US" dirty="0"/>
          </a:p>
        </p:txBody>
      </p:sp>
      <p:sp>
        <p:nvSpPr>
          <p:cNvPr id="8" name="Inhaltsplatzhalter 7"/>
          <p:cNvSpPr>
            <a:spLocks noGrp="1"/>
          </p:cNvSpPr>
          <p:nvPr>
            <p:ph idx="1"/>
          </p:nvPr>
        </p:nvSpPr>
        <p:spPr/>
        <p:txBody>
          <a:bodyPr/>
          <a:lstStyle/>
          <a:p>
            <a:r>
              <a:rPr lang="en-US" dirty="0" smtClean="0"/>
              <a:t>Visual links lead to a </a:t>
            </a:r>
            <a:r>
              <a:rPr lang="en-US" dirty="0" smtClean="0">
                <a:solidFill>
                  <a:schemeClr val="accent2"/>
                </a:solidFill>
              </a:rPr>
              <a:t>better performance </a:t>
            </a:r>
            <a:r>
              <a:rPr lang="en-US" dirty="0" smtClean="0"/>
              <a:t>than conventional highlights.</a:t>
            </a:r>
          </a:p>
          <a:p>
            <a:r>
              <a:rPr lang="en-US" dirty="0" smtClean="0"/>
              <a:t>Context-preserving visual links </a:t>
            </a:r>
            <a:r>
              <a:rPr lang="en-US" dirty="0" smtClean="0">
                <a:solidFill>
                  <a:schemeClr val="accent2"/>
                </a:solidFill>
              </a:rPr>
              <a:t>do not have a negative impact on performance</a:t>
            </a:r>
            <a:r>
              <a:rPr lang="en-US" dirty="0" smtClean="0"/>
              <a:t>.</a:t>
            </a:r>
          </a:p>
          <a:p>
            <a:r>
              <a:rPr lang="en-US" dirty="0" smtClean="0"/>
              <a:t>Context-preserving visual links have </a:t>
            </a:r>
            <a:r>
              <a:rPr lang="en-US" dirty="0" smtClean="0">
                <a:solidFill>
                  <a:schemeClr val="accent2"/>
                </a:solidFill>
              </a:rPr>
              <a:t>a positive impact on user satisfaction</a:t>
            </a:r>
            <a:r>
              <a:rPr lang="en-US" dirty="0" smtClean="0"/>
              <a:t>.</a:t>
            </a:r>
            <a:endParaRPr lang="en-US" dirty="0"/>
          </a:p>
        </p:txBody>
      </p:sp>
      <p:sp>
        <p:nvSpPr>
          <p:cNvPr id="4" name="Fußzeilenplatzhalter 3"/>
          <p:cNvSpPr>
            <a:spLocks noGrp="1"/>
          </p:cNvSpPr>
          <p:nvPr>
            <p:ph type="ftr" sz="quarter" idx="11"/>
          </p:nvPr>
        </p:nvSpPr>
        <p:spPr/>
        <p:txBody>
          <a:bodyPr/>
          <a:lstStyle/>
          <a:p>
            <a:r>
              <a:rPr lang="en-US" smtClean="0"/>
              <a:t>VisWeek Tutorial: Connecting the Dots – M. Streit, H.-J. Schulz, A. Lex</a:t>
            </a:r>
            <a:endParaRPr lang="en-US"/>
          </a:p>
        </p:txBody>
      </p:sp>
      <p:sp>
        <p:nvSpPr>
          <p:cNvPr id="5" name="Foliennummernplatzhalter 4"/>
          <p:cNvSpPr>
            <a:spLocks noGrp="1"/>
          </p:cNvSpPr>
          <p:nvPr>
            <p:ph type="sldNum" sz="quarter" idx="12"/>
          </p:nvPr>
        </p:nvSpPr>
        <p:spPr/>
        <p:txBody>
          <a:bodyPr/>
          <a:lstStyle/>
          <a:p>
            <a:fld id="{30742C3F-4840-460C-ADF2-7005A7FA8881}" type="slidenum">
              <a:rPr lang="en-US" smtClean="0"/>
              <a:pPr/>
              <a:t>149</a:t>
            </a:fld>
            <a:endParaRPr lang="en-US"/>
          </a:p>
        </p:txBody>
      </p:sp>
    </p:spTree>
    <p:extLst>
      <p:ext uri="{BB962C8B-B14F-4D97-AF65-F5344CB8AC3E}">
        <p14:creationId xmlns:p14="http://schemas.microsoft.com/office/powerpoint/2010/main" val="552434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10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10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err="1" smtClean="0"/>
              <a:t>Overview</a:t>
            </a:r>
            <a:endParaRPr lang="de-DE" dirty="0"/>
          </a:p>
        </p:txBody>
      </p:sp>
      <p:sp>
        <p:nvSpPr>
          <p:cNvPr id="3" name="Content Placeholder 2"/>
          <p:cNvSpPr>
            <a:spLocks noGrp="1"/>
          </p:cNvSpPr>
          <p:nvPr>
            <p:ph idx="1"/>
          </p:nvPr>
        </p:nvSpPr>
        <p:spPr>
          <a:xfrm>
            <a:off x="457200" y="1600200"/>
            <a:ext cx="8507288" cy="5141168"/>
          </a:xfrm>
        </p:spPr>
        <p:txBody>
          <a:bodyPr>
            <a:normAutofit/>
          </a:bodyPr>
          <a:lstStyle/>
          <a:p>
            <a:pPr marL="0" indent="0">
              <a:buNone/>
            </a:pPr>
            <a:endParaRPr lang="de-DE" sz="800" dirty="0">
              <a:solidFill>
                <a:schemeClr val="bg1">
                  <a:lumMod val="65000"/>
                </a:schemeClr>
              </a:solidFill>
            </a:endParaRPr>
          </a:p>
          <a:p>
            <a:r>
              <a:rPr lang="de-DE" b="1" dirty="0" smtClean="0">
                <a:solidFill>
                  <a:schemeClr val="bg1">
                    <a:lumMod val="75000"/>
                  </a:schemeClr>
                </a:solidFill>
              </a:rPr>
              <a:t>PART 1: </a:t>
            </a:r>
            <a:r>
              <a:rPr lang="de-DE" b="1" dirty="0" err="1" smtClean="0">
                <a:solidFill>
                  <a:schemeClr val="bg1">
                    <a:lumMod val="75000"/>
                  </a:schemeClr>
                </a:solidFill>
              </a:rPr>
              <a:t>What</a:t>
            </a:r>
            <a:r>
              <a:rPr lang="de-DE" b="1" dirty="0" smtClean="0">
                <a:solidFill>
                  <a:schemeClr val="bg1">
                    <a:lumMod val="75000"/>
                  </a:schemeClr>
                </a:solidFill>
              </a:rPr>
              <a:t> </a:t>
            </a:r>
            <a:r>
              <a:rPr lang="de-DE" b="1" dirty="0" err="1" smtClean="0">
                <a:solidFill>
                  <a:schemeClr val="bg1">
                    <a:lumMod val="75000"/>
                  </a:schemeClr>
                </a:solidFill>
              </a:rPr>
              <a:t>to</a:t>
            </a:r>
            <a:r>
              <a:rPr lang="de-DE" b="1" dirty="0" smtClean="0">
                <a:solidFill>
                  <a:schemeClr val="bg1">
                    <a:lumMod val="75000"/>
                  </a:schemeClr>
                </a:solidFill>
              </a:rPr>
              <a:t> link? </a:t>
            </a:r>
            <a:r>
              <a:rPr lang="de-DE" dirty="0">
                <a:solidFill>
                  <a:schemeClr val="bg1">
                    <a:lumMod val="75000"/>
                  </a:schemeClr>
                </a:solidFill>
              </a:rPr>
              <a:t/>
            </a:r>
            <a:br>
              <a:rPr lang="de-DE" dirty="0">
                <a:solidFill>
                  <a:schemeClr val="bg1">
                    <a:lumMod val="75000"/>
                  </a:schemeClr>
                </a:solidFill>
              </a:rPr>
            </a:br>
            <a:r>
              <a:rPr lang="de-DE" dirty="0" err="1">
                <a:solidFill>
                  <a:schemeClr val="bg1">
                    <a:lumMod val="75000"/>
                  </a:schemeClr>
                </a:solidFill>
              </a:rPr>
              <a:t>Defining</a:t>
            </a:r>
            <a:r>
              <a:rPr lang="de-DE" dirty="0">
                <a:solidFill>
                  <a:schemeClr val="bg1">
                    <a:lumMod val="75000"/>
                  </a:schemeClr>
                </a:solidFill>
              </a:rPr>
              <a:t> Common Relations</a:t>
            </a:r>
          </a:p>
          <a:p>
            <a:pPr marL="0" indent="0">
              <a:buNone/>
            </a:pPr>
            <a:endParaRPr lang="de-DE" sz="1200" dirty="0">
              <a:solidFill>
                <a:schemeClr val="bg1">
                  <a:lumMod val="65000"/>
                </a:schemeClr>
              </a:solidFill>
            </a:endParaRPr>
          </a:p>
          <a:p>
            <a:r>
              <a:rPr lang="de-DE" b="1" dirty="0"/>
              <a:t>PART 2</a:t>
            </a:r>
            <a:r>
              <a:rPr lang="de-DE" b="1" dirty="0" smtClean="0"/>
              <a:t>: How to link?</a:t>
            </a:r>
          </a:p>
          <a:p>
            <a:pPr marL="0" indent="0">
              <a:buNone/>
            </a:pPr>
            <a:r>
              <a:rPr lang="en-US" dirty="0"/>
              <a:t>Representing </a:t>
            </a:r>
            <a:r>
              <a:rPr lang="en-US" dirty="0" smtClean="0"/>
              <a:t>Relation on </a:t>
            </a:r>
            <a:r>
              <a:rPr lang="en-US" dirty="0"/>
              <a:t>View </a:t>
            </a:r>
            <a:r>
              <a:rPr lang="en-US" dirty="0" smtClean="0"/>
              <a:t>Level</a:t>
            </a:r>
          </a:p>
          <a:p>
            <a:pPr marL="0" indent="0">
              <a:buNone/>
            </a:pPr>
            <a:endParaRPr lang="en-US" sz="1200" dirty="0">
              <a:solidFill>
                <a:schemeClr val="bg1">
                  <a:lumMod val="65000"/>
                </a:schemeClr>
              </a:solidFill>
            </a:endParaRPr>
          </a:p>
          <a:p>
            <a:r>
              <a:rPr lang="de-DE" b="1" dirty="0">
                <a:solidFill>
                  <a:schemeClr val="bg1">
                    <a:lumMod val="75000"/>
                  </a:schemeClr>
                </a:solidFill>
              </a:rPr>
              <a:t>PART </a:t>
            </a:r>
            <a:r>
              <a:rPr lang="en-US" b="1" dirty="0" smtClean="0">
                <a:solidFill>
                  <a:schemeClr val="bg1">
                    <a:lumMod val="75000"/>
                  </a:schemeClr>
                </a:solidFill>
              </a:rPr>
              <a:t>3: When </a:t>
            </a:r>
            <a:r>
              <a:rPr lang="en-US" b="1" dirty="0">
                <a:solidFill>
                  <a:schemeClr val="bg1">
                    <a:lumMod val="75000"/>
                  </a:schemeClr>
                </a:solidFill>
              </a:rPr>
              <a:t>to link?</a:t>
            </a:r>
            <a:r>
              <a:rPr lang="en-US" dirty="0">
                <a:solidFill>
                  <a:schemeClr val="bg1">
                    <a:lumMod val="75000"/>
                  </a:schemeClr>
                </a:solidFill>
              </a:rPr>
              <a:t/>
            </a:r>
            <a:br>
              <a:rPr lang="en-US" dirty="0">
                <a:solidFill>
                  <a:schemeClr val="bg1">
                    <a:lumMod val="75000"/>
                  </a:schemeClr>
                </a:solidFill>
              </a:rPr>
            </a:br>
            <a:r>
              <a:rPr lang="en-US" dirty="0">
                <a:solidFill>
                  <a:schemeClr val="bg1">
                    <a:lumMod val="75000"/>
                  </a:schemeClr>
                </a:solidFill>
              </a:rPr>
              <a:t>Cases in which Linking is Beneficial</a:t>
            </a:r>
            <a:endParaRPr lang="de-DE" dirty="0" smtClean="0">
              <a:solidFill>
                <a:schemeClr val="bg1">
                  <a:lumMod val="75000"/>
                </a:schemeClr>
              </a:solidFill>
            </a:endParaRPr>
          </a:p>
        </p:txBody>
      </p:sp>
      <p:sp>
        <p:nvSpPr>
          <p:cNvPr id="4" name="Fußzeilenplatzhalter 3"/>
          <p:cNvSpPr>
            <a:spLocks noGrp="1"/>
          </p:cNvSpPr>
          <p:nvPr>
            <p:ph type="ftr" sz="quarter" idx="11"/>
          </p:nvPr>
        </p:nvSpPr>
        <p:spPr>
          <a:xfrm>
            <a:off x="467544" y="6356352"/>
            <a:ext cx="5552256" cy="365125"/>
          </a:xfrm>
        </p:spPr>
        <p:txBody>
          <a:bodyPr/>
          <a:lstStyle/>
          <a:p>
            <a:r>
              <a:rPr lang="en-US" dirty="0" err="1" smtClean="0"/>
              <a:t>VisWeek</a:t>
            </a:r>
            <a:r>
              <a:rPr lang="en-US" dirty="0" smtClean="0"/>
              <a:t> Tutorial: Connecting the Dots – M. </a:t>
            </a:r>
            <a:r>
              <a:rPr lang="en-US" dirty="0" err="1" smtClean="0"/>
              <a:t>Streit</a:t>
            </a:r>
            <a:r>
              <a:rPr lang="en-US" dirty="0" smtClean="0"/>
              <a:t>, H.-J. Schulz, A. </a:t>
            </a:r>
            <a:r>
              <a:rPr lang="en-US" dirty="0" err="1" smtClean="0"/>
              <a:t>Lex</a:t>
            </a:r>
            <a:endParaRPr lang="en-US" dirty="0"/>
          </a:p>
        </p:txBody>
      </p:sp>
    </p:spTree>
    <p:extLst>
      <p:ext uri="{BB962C8B-B14F-4D97-AF65-F5344CB8AC3E}">
        <p14:creationId xmlns:p14="http://schemas.microsoft.com/office/powerpoint/2010/main" val="694365141"/>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Task: Visual Search</a:t>
            </a:r>
            <a:endParaRPr lang="en-US" dirty="0"/>
          </a:p>
        </p:txBody>
      </p:sp>
      <p:sp>
        <p:nvSpPr>
          <p:cNvPr id="8" name="Content Placeholder 7"/>
          <p:cNvSpPr>
            <a:spLocks noGrp="1"/>
          </p:cNvSpPr>
          <p:nvPr>
            <p:ph idx="1"/>
          </p:nvPr>
        </p:nvSpPr>
        <p:spPr>
          <a:xfrm>
            <a:off x="467544" y="1614399"/>
            <a:ext cx="4824536" cy="4525963"/>
          </a:xfrm>
        </p:spPr>
        <p:txBody>
          <a:bodyPr>
            <a:normAutofit/>
          </a:bodyPr>
          <a:lstStyle/>
          <a:p>
            <a:r>
              <a:rPr lang="en-US" dirty="0"/>
              <a:t>Count </a:t>
            </a:r>
            <a:r>
              <a:rPr lang="en-US" dirty="0">
                <a:solidFill>
                  <a:srgbClr val="00A650"/>
                </a:solidFill>
              </a:rPr>
              <a:t>number of highlight regions </a:t>
            </a:r>
            <a:r>
              <a:rPr lang="en-US" dirty="0"/>
              <a:t>(5 to 12</a:t>
            </a:r>
            <a:r>
              <a:rPr lang="en-US" dirty="0" smtClean="0"/>
              <a:t>)</a:t>
            </a:r>
          </a:p>
          <a:p>
            <a:r>
              <a:rPr lang="en-US" dirty="0" smtClean="0">
                <a:solidFill>
                  <a:srgbClr val="00ACDC"/>
                </a:solidFill>
              </a:rPr>
              <a:t>Correctness and speed</a:t>
            </a:r>
          </a:p>
          <a:p>
            <a:r>
              <a:rPr lang="en-US" dirty="0" smtClean="0"/>
              <a:t>Variety of visualizations</a:t>
            </a:r>
          </a:p>
          <a:p>
            <a:r>
              <a:rPr lang="en-US" dirty="0" smtClean="0"/>
              <a:t>Eye-Tracker</a:t>
            </a:r>
          </a:p>
          <a:p>
            <a:r>
              <a:rPr lang="en-US" dirty="0" smtClean="0"/>
              <a:t>Context information not required for task</a:t>
            </a:r>
          </a:p>
          <a:p>
            <a:pPr>
              <a:buFont typeface="Arial" pitchFamily="34" charset="0"/>
              <a:buChar char="•"/>
            </a:pPr>
            <a:endParaRPr lang="en-US" dirty="0"/>
          </a:p>
        </p:txBody>
      </p:sp>
      <p:sp>
        <p:nvSpPr>
          <p:cNvPr id="4" name="Footer Placeholder 3"/>
          <p:cNvSpPr>
            <a:spLocks noGrp="1"/>
          </p:cNvSpPr>
          <p:nvPr>
            <p:ph type="ftr" sz="quarter" idx="11"/>
          </p:nvPr>
        </p:nvSpPr>
        <p:spPr/>
        <p:txBody>
          <a:bodyPr/>
          <a:lstStyle/>
          <a:p>
            <a:r>
              <a:rPr lang="en-US" smtClean="0"/>
              <a:t>VisWeek Tutorial: Connecting the Dots – M. Streit, H.-J. Schulz, A. Lex</a:t>
            </a:r>
            <a:endParaRPr lang="en-US"/>
          </a:p>
        </p:txBody>
      </p:sp>
      <p:sp>
        <p:nvSpPr>
          <p:cNvPr id="5" name="Slide Number Placeholder 4"/>
          <p:cNvSpPr>
            <a:spLocks noGrp="1"/>
          </p:cNvSpPr>
          <p:nvPr>
            <p:ph type="sldNum" sz="quarter" idx="12"/>
          </p:nvPr>
        </p:nvSpPr>
        <p:spPr/>
        <p:txBody>
          <a:bodyPr/>
          <a:lstStyle/>
          <a:p>
            <a:fld id="{30742C3F-4840-460C-ADF2-7005A7FA8881}" type="slidenum">
              <a:rPr lang="en-US" smtClean="0"/>
              <a:pPr/>
              <a:t>150</a:t>
            </a:fld>
            <a:endParaRPr lang="en-US"/>
          </a:p>
        </p:txBody>
      </p:sp>
      <p:pic>
        <p:nvPicPr>
          <p:cNvPr id="2050" name="Picture 2" descr="D:\TUG\icg_1\linksrouting_paper\userstudy\scatter3x3.png"/>
          <p:cNvPicPr>
            <a:picLocks noChangeAspect="1" noChangeArrowheads="1"/>
          </p:cNvPicPr>
          <p:nvPr/>
        </p:nvPicPr>
        <p:blipFill>
          <a:blip r:embed="rId3" cstate="print"/>
          <a:srcRect/>
          <a:stretch>
            <a:fillRect/>
          </a:stretch>
        </p:blipFill>
        <p:spPr bwMode="auto">
          <a:xfrm>
            <a:off x="5256584" y="2737413"/>
            <a:ext cx="3779912" cy="3024041"/>
          </a:xfrm>
          <a:prstGeom prst="rect">
            <a:avLst/>
          </a:prstGeom>
          <a:ln>
            <a:noFill/>
          </a:ln>
          <a:effectLst>
            <a:outerShdw blurRad="190500" algn="tl" rotWithShape="0">
              <a:srgbClr val="000000">
                <a:alpha val="70000"/>
              </a:srgbClr>
            </a:outerShdw>
          </a:effectLst>
        </p:spPr>
      </p:pic>
      <p:pic>
        <p:nvPicPr>
          <p:cNvPr id="2051" name="Picture 3" descr="D:\TUG\icg_1\linksrouting_paper\userstudy\map07044.png"/>
          <p:cNvPicPr>
            <a:picLocks noChangeAspect="1" noChangeArrowheads="1"/>
          </p:cNvPicPr>
          <p:nvPr/>
        </p:nvPicPr>
        <p:blipFill>
          <a:blip r:embed="rId4" cstate="print"/>
          <a:srcRect/>
          <a:stretch>
            <a:fillRect/>
          </a:stretch>
        </p:blipFill>
        <p:spPr bwMode="auto">
          <a:xfrm>
            <a:off x="5238074" y="2737514"/>
            <a:ext cx="3780420" cy="3024545"/>
          </a:xfrm>
          <a:prstGeom prst="rect">
            <a:avLst/>
          </a:prstGeom>
          <a:ln>
            <a:noFill/>
          </a:ln>
          <a:effectLst>
            <a:outerShdw blurRad="190500" algn="tl" rotWithShape="0">
              <a:srgbClr val="000000">
                <a:alpha val="70000"/>
              </a:srgbClr>
            </a:outerShdw>
          </a:effectLst>
        </p:spPr>
      </p:pic>
      <p:pic>
        <p:nvPicPr>
          <p:cNvPr id="2052" name="Picture 4" descr="D:\TUG\icg_1\linksrouting_paper\userstudy\satellite.png"/>
          <p:cNvPicPr>
            <a:picLocks noChangeAspect="1" noChangeArrowheads="1"/>
          </p:cNvPicPr>
          <p:nvPr/>
        </p:nvPicPr>
        <p:blipFill>
          <a:blip r:embed="rId5" cstate="print"/>
          <a:srcRect/>
          <a:stretch>
            <a:fillRect/>
          </a:stretch>
        </p:blipFill>
        <p:spPr bwMode="auto">
          <a:xfrm>
            <a:off x="5220073" y="2743273"/>
            <a:ext cx="3816423" cy="3053349"/>
          </a:xfrm>
          <a:prstGeom prst="rect">
            <a:avLst/>
          </a:prstGeom>
          <a:ln>
            <a:noFill/>
          </a:ln>
          <a:effectLst>
            <a:outerShdw blurRad="190500" algn="tl" rotWithShape="0">
              <a:srgbClr val="000000">
                <a:alpha val="70000"/>
              </a:srgbClr>
            </a:outerShdw>
          </a:effectLst>
        </p:spPr>
      </p:pic>
      <p:pic>
        <p:nvPicPr>
          <p:cNvPr id="2053" name="Picture 5" descr="D:\TUG\icg_1\linksrouting_paper\userstudy\treemap.png"/>
          <p:cNvPicPr>
            <a:picLocks noChangeAspect="1" noChangeArrowheads="1"/>
          </p:cNvPicPr>
          <p:nvPr/>
        </p:nvPicPr>
        <p:blipFill>
          <a:blip r:embed="rId6" cstate="print"/>
          <a:srcRect/>
          <a:stretch>
            <a:fillRect/>
          </a:stretch>
        </p:blipFill>
        <p:spPr bwMode="auto">
          <a:xfrm>
            <a:off x="5220072" y="2743273"/>
            <a:ext cx="3816424" cy="3053350"/>
          </a:xfrm>
          <a:prstGeom prst="rect">
            <a:avLst/>
          </a:prstGeom>
          <a:ln>
            <a:noFill/>
          </a:ln>
          <a:effectLst>
            <a:outerShdw blurRad="190500" algn="tl" rotWithShape="0">
              <a:srgbClr val="000000">
                <a:alpha val="70000"/>
              </a:srgbClr>
            </a:outerShdw>
          </a:effectLst>
        </p:spPr>
      </p:pic>
      <p:pic>
        <p:nvPicPr>
          <p:cNvPr id="2054" name="Picture 6" descr="D:\TUG\icg_1\linksrouting_paper\userstudy\wikipedia_vis.png"/>
          <p:cNvPicPr>
            <a:picLocks noChangeAspect="1" noChangeArrowheads="1"/>
          </p:cNvPicPr>
          <p:nvPr/>
        </p:nvPicPr>
        <p:blipFill>
          <a:blip r:embed="rId7" cstate="print"/>
          <a:srcRect/>
          <a:stretch>
            <a:fillRect/>
          </a:stretch>
        </p:blipFill>
        <p:spPr bwMode="auto">
          <a:xfrm>
            <a:off x="5220072" y="2737514"/>
            <a:ext cx="3780420" cy="3024545"/>
          </a:xfrm>
          <a:prstGeom prst="rect">
            <a:avLst/>
          </a:prstGeom>
          <a:ln>
            <a:noFill/>
          </a:ln>
          <a:effectLst>
            <a:outerShdw blurRad="190500" algn="tl" rotWithShape="0">
              <a:srgbClr val="000000">
                <a:alpha val="70000"/>
              </a:srgbClr>
            </a:outerShdw>
          </a:effectLst>
        </p:spPr>
      </p:pic>
      <p:pic>
        <p:nvPicPr>
          <p:cNvPr id="2055" name="Picture 7" descr="D:\TUG\icg_1\linksrouting_paper\userstudy\central_europe.png"/>
          <p:cNvPicPr>
            <a:picLocks noChangeAspect="1" noChangeArrowheads="1"/>
          </p:cNvPicPr>
          <p:nvPr/>
        </p:nvPicPr>
        <p:blipFill>
          <a:blip r:embed="rId8" cstate="print"/>
          <a:srcRect/>
          <a:stretch>
            <a:fillRect/>
          </a:stretch>
        </p:blipFill>
        <p:spPr bwMode="auto">
          <a:xfrm>
            <a:off x="5220072" y="2743204"/>
            <a:ext cx="3816000" cy="3053011"/>
          </a:xfrm>
          <a:prstGeom prst="rect">
            <a:avLst/>
          </a:prstGeom>
          <a:ln>
            <a:noFill/>
          </a:ln>
          <a:effectLst>
            <a:outerShdw blurRad="190500" algn="tl" rotWithShape="0">
              <a:srgbClr val="000000">
                <a:alpha val="70000"/>
              </a:srgbClr>
            </a:outerShdw>
          </a:effectLst>
        </p:spPr>
      </p:pic>
      <p:pic>
        <p:nvPicPr>
          <p:cNvPr id="2056" name="Picture 8" descr="D:\TUG\icg_1\linksrouting_paper\figures\scatter1_bundle_highlights.png"/>
          <p:cNvPicPr>
            <a:picLocks noChangeAspect="1" noChangeArrowheads="1"/>
          </p:cNvPicPr>
          <p:nvPr/>
        </p:nvPicPr>
        <p:blipFill>
          <a:blip r:embed="rId9" cstate="print"/>
          <a:srcRect/>
          <a:stretch>
            <a:fillRect/>
          </a:stretch>
        </p:blipFill>
        <p:spPr bwMode="auto">
          <a:xfrm>
            <a:off x="5508105" y="2492896"/>
            <a:ext cx="3384376" cy="3620062"/>
          </a:xfrm>
          <a:prstGeom prst="rect">
            <a:avLst/>
          </a:prstGeom>
          <a:noFill/>
        </p:spPr>
      </p:pic>
    </p:spTree>
    <p:extLst>
      <p:ext uri="{BB962C8B-B14F-4D97-AF65-F5344CB8AC3E}">
        <p14:creationId xmlns:p14="http://schemas.microsoft.com/office/powerpoint/2010/main" val="1195289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6"/>
                                        </p:tgtEl>
                                        <p:attrNameLst>
                                          <p:attrName>style.visibility</p:attrName>
                                        </p:attrNameLst>
                                      </p:cBhvr>
                                      <p:to>
                                        <p:strVal val="visible"/>
                                      </p:to>
                                    </p:set>
                                    <p:animEffect transition="in" filter="fade">
                                      <p:cBhvr>
                                        <p:cTn id="7" dur="1000"/>
                                        <p:tgtEl>
                                          <p:spTgt spid="205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10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fade">
                                      <p:cBhvr>
                                        <p:cTn id="17" dur="10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fade">
                                      <p:cBhvr>
                                        <p:cTn id="22" dur="1000"/>
                                        <p:tgtEl>
                                          <p:spTgt spid="8">
                                            <p:txEl>
                                              <p:pRg st="2" end="2"/>
                                            </p:txEl>
                                          </p:spTgt>
                                        </p:tgtEl>
                                      </p:cBhvr>
                                    </p:animEffect>
                                  </p:childTnLst>
                                </p:cTn>
                              </p:par>
                            </p:childTnLst>
                          </p:cTn>
                        </p:par>
                        <p:par>
                          <p:cTn id="23" fill="hold">
                            <p:stCondLst>
                              <p:cond delay="1000"/>
                            </p:stCondLst>
                            <p:childTnLst>
                              <p:par>
                                <p:cTn id="24" presetID="10" presetClass="exit" presetSubtype="0" fill="hold" nodeType="afterEffect">
                                  <p:stCondLst>
                                    <p:cond delay="0"/>
                                  </p:stCondLst>
                                  <p:childTnLst>
                                    <p:animEffect transition="out" filter="fade">
                                      <p:cBhvr>
                                        <p:cTn id="25" dur="1000"/>
                                        <p:tgtEl>
                                          <p:spTgt spid="2056"/>
                                        </p:tgtEl>
                                      </p:cBhvr>
                                    </p:animEffect>
                                    <p:set>
                                      <p:cBhvr>
                                        <p:cTn id="26" dur="1" fill="hold">
                                          <p:stCondLst>
                                            <p:cond delay="999"/>
                                          </p:stCondLst>
                                        </p:cTn>
                                        <p:tgtEl>
                                          <p:spTgt spid="205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nodeType="clickEffect">
                                  <p:stCondLst>
                                    <p:cond delay="0"/>
                                  </p:stCondLst>
                                  <p:childTnLst>
                                    <p:set>
                                      <p:cBhvr>
                                        <p:cTn id="30" dur="1" fill="hold">
                                          <p:stCondLst>
                                            <p:cond delay="0"/>
                                          </p:stCondLst>
                                        </p:cTn>
                                        <p:tgtEl>
                                          <p:spTgt spid="2050"/>
                                        </p:tgtEl>
                                        <p:attrNameLst>
                                          <p:attrName>style.visibility</p:attrName>
                                        </p:attrNameLst>
                                      </p:cBhvr>
                                      <p:to>
                                        <p:strVal val="visible"/>
                                      </p:to>
                                    </p:set>
                                    <p:anim calcmode="lin" valueType="num">
                                      <p:cBhvr additive="base">
                                        <p:cTn id="31" dur="500" fill="hold"/>
                                        <p:tgtEl>
                                          <p:spTgt spid="2050"/>
                                        </p:tgtEl>
                                        <p:attrNameLst>
                                          <p:attrName>ppt_x</p:attrName>
                                        </p:attrNameLst>
                                      </p:cBhvr>
                                      <p:tavLst>
                                        <p:tav tm="0">
                                          <p:val>
                                            <p:strVal val="#ppt_x"/>
                                          </p:val>
                                        </p:tav>
                                        <p:tav tm="100000">
                                          <p:val>
                                            <p:strVal val="#ppt_x"/>
                                          </p:val>
                                        </p:tav>
                                      </p:tavLst>
                                    </p:anim>
                                    <p:anim calcmode="lin" valueType="num">
                                      <p:cBhvr additive="base">
                                        <p:cTn id="32" dur="500" fill="hold"/>
                                        <p:tgtEl>
                                          <p:spTgt spid="2050"/>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nodeType="clickEffect">
                                  <p:stCondLst>
                                    <p:cond delay="0"/>
                                  </p:stCondLst>
                                  <p:childTnLst>
                                    <p:set>
                                      <p:cBhvr>
                                        <p:cTn id="36" dur="1" fill="hold">
                                          <p:stCondLst>
                                            <p:cond delay="0"/>
                                          </p:stCondLst>
                                        </p:cTn>
                                        <p:tgtEl>
                                          <p:spTgt spid="2051"/>
                                        </p:tgtEl>
                                        <p:attrNameLst>
                                          <p:attrName>style.visibility</p:attrName>
                                        </p:attrNameLst>
                                      </p:cBhvr>
                                      <p:to>
                                        <p:strVal val="visible"/>
                                      </p:to>
                                    </p:set>
                                    <p:anim calcmode="lin" valueType="num">
                                      <p:cBhvr additive="base">
                                        <p:cTn id="37" dur="500" fill="hold"/>
                                        <p:tgtEl>
                                          <p:spTgt spid="2051"/>
                                        </p:tgtEl>
                                        <p:attrNameLst>
                                          <p:attrName>ppt_x</p:attrName>
                                        </p:attrNameLst>
                                      </p:cBhvr>
                                      <p:tavLst>
                                        <p:tav tm="0">
                                          <p:val>
                                            <p:strVal val="#ppt_x"/>
                                          </p:val>
                                        </p:tav>
                                        <p:tav tm="100000">
                                          <p:val>
                                            <p:strVal val="#ppt_x"/>
                                          </p:val>
                                        </p:tav>
                                      </p:tavLst>
                                    </p:anim>
                                    <p:anim calcmode="lin" valueType="num">
                                      <p:cBhvr additive="base">
                                        <p:cTn id="38" dur="500" fill="hold"/>
                                        <p:tgtEl>
                                          <p:spTgt spid="2051"/>
                                        </p:tgtEl>
                                        <p:attrNameLst>
                                          <p:attrName>ppt_y</p:attrName>
                                        </p:attrNameLst>
                                      </p:cBhvr>
                                      <p:tavLst>
                                        <p:tav tm="0">
                                          <p:val>
                                            <p:strVal val="0-#ppt_h/2"/>
                                          </p:val>
                                        </p:tav>
                                        <p:tav tm="100000">
                                          <p:val>
                                            <p:strVal val="#ppt_y"/>
                                          </p:val>
                                        </p:tav>
                                      </p:tavLst>
                                    </p:anim>
                                  </p:childTnLst>
                                </p:cTn>
                              </p:par>
                              <p:par>
                                <p:cTn id="39" presetID="2" presetClass="exit" presetSubtype="4" fill="hold" nodeType="withEffect">
                                  <p:stCondLst>
                                    <p:cond delay="0"/>
                                  </p:stCondLst>
                                  <p:childTnLst>
                                    <p:anim calcmode="lin" valueType="num">
                                      <p:cBhvr additive="base">
                                        <p:cTn id="40" dur="500"/>
                                        <p:tgtEl>
                                          <p:spTgt spid="2050"/>
                                        </p:tgtEl>
                                        <p:attrNameLst>
                                          <p:attrName>ppt_x</p:attrName>
                                        </p:attrNameLst>
                                      </p:cBhvr>
                                      <p:tavLst>
                                        <p:tav tm="0">
                                          <p:val>
                                            <p:strVal val="ppt_x"/>
                                          </p:val>
                                        </p:tav>
                                        <p:tav tm="100000">
                                          <p:val>
                                            <p:strVal val="ppt_x"/>
                                          </p:val>
                                        </p:tav>
                                      </p:tavLst>
                                    </p:anim>
                                    <p:anim calcmode="lin" valueType="num">
                                      <p:cBhvr additive="base">
                                        <p:cTn id="41" dur="500"/>
                                        <p:tgtEl>
                                          <p:spTgt spid="2050"/>
                                        </p:tgtEl>
                                        <p:attrNameLst>
                                          <p:attrName>ppt_y</p:attrName>
                                        </p:attrNameLst>
                                      </p:cBhvr>
                                      <p:tavLst>
                                        <p:tav tm="0">
                                          <p:val>
                                            <p:strVal val="ppt_y"/>
                                          </p:val>
                                        </p:tav>
                                        <p:tav tm="100000">
                                          <p:val>
                                            <p:strVal val="1+ppt_h/2"/>
                                          </p:val>
                                        </p:tav>
                                      </p:tavLst>
                                    </p:anim>
                                    <p:set>
                                      <p:cBhvr>
                                        <p:cTn id="42" dur="1" fill="hold">
                                          <p:stCondLst>
                                            <p:cond delay="499"/>
                                          </p:stCondLst>
                                        </p:cTn>
                                        <p:tgtEl>
                                          <p:spTgt spid="205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 presetClass="entr" presetSubtype="1" fill="hold" nodeType="clickEffect">
                                  <p:stCondLst>
                                    <p:cond delay="0"/>
                                  </p:stCondLst>
                                  <p:childTnLst>
                                    <p:set>
                                      <p:cBhvr>
                                        <p:cTn id="46" dur="1" fill="hold">
                                          <p:stCondLst>
                                            <p:cond delay="0"/>
                                          </p:stCondLst>
                                        </p:cTn>
                                        <p:tgtEl>
                                          <p:spTgt spid="2052"/>
                                        </p:tgtEl>
                                        <p:attrNameLst>
                                          <p:attrName>style.visibility</p:attrName>
                                        </p:attrNameLst>
                                      </p:cBhvr>
                                      <p:to>
                                        <p:strVal val="visible"/>
                                      </p:to>
                                    </p:set>
                                    <p:anim calcmode="lin" valueType="num">
                                      <p:cBhvr additive="base">
                                        <p:cTn id="47" dur="500" fill="hold"/>
                                        <p:tgtEl>
                                          <p:spTgt spid="2052"/>
                                        </p:tgtEl>
                                        <p:attrNameLst>
                                          <p:attrName>ppt_x</p:attrName>
                                        </p:attrNameLst>
                                      </p:cBhvr>
                                      <p:tavLst>
                                        <p:tav tm="0">
                                          <p:val>
                                            <p:strVal val="#ppt_x"/>
                                          </p:val>
                                        </p:tav>
                                        <p:tav tm="100000">
                                          <p:val>
                                            <p:strVal val="#ppt_x"/>
                                          </p:val>
                                        </p:tav>
                                      </p:tavLst>
                                    </p:anim>
                                    <p:anim calcmode="lin" valueType="num">
                                      <p:cBhvr additive="base">
                                        <p:cTn id="48" dur="500" fill="hold"/>
                                        <p:tgtEl>
                                          <p:spTgt spid="2052"/>
                                        </p:tgtEl>
                                        <p:attrNameLst>
                                          <p:attrName>ppt_y</p:attrName>
                                        </p:attrNameLst>
                                      </p:cBhvr>
                                      <p:tavLst>
                                        <p:tav tm="0">
                                          <p:val>
                                            <p:strVal val="0-#ppt_h/2"/>
                                          </p:val>
                                        </p:tav>
                                        <p:tav tm="100000">
                                          <p:val>
                                            <p:strVal val="#ppt_y"/>
                                          </p:val>
                                        </p:tav>
                                      </p:tavLst>
                                    </p:anim>
                                  </p:childTnLst>
                                </p:cTn>
                              </p:par>
                              <p:par>
                                <p:cTn id="49" presetID="2" presetClass="exit" presetSubtype="4" fill="hold" nodeType="withEffect">
                                  <p:stCondLst>
                                    <p:cond delay="0"/>
                                  </p:stCondLst>
                                  <p:childTnLst>
                                    <p:anim calcmode="lin" valueType="num">
                                      <p:cBhvr additive="base">
                                        <p:cTn id="50" dur="500"/>
                                        <p:tgtEl>
                                          <p:spTgt spid="2051"/>
                                        </p:tgtEl>
                                        <p:attrNameLst>
                                          <p:attrName>ppt_x</p:attrName>
                                        </p:attrNameLst>
                                      </p:cBhvr>
                                      <p:tavLst>
                                        <p:tav tm="0">
                                          <p:val>
                                            <p:strVal val="ppt_x"/>
                                          </p:val>
                                        </p:tav>
                                        <p:tav tm="100000">
                                          <p:val>
                                            <p:strVal val="ppt_x"/>
                                          </p:val>
                                        </p:tav>
                                      </p:tavLst>
                                    </p:anim>
                                    <p:anim calcmode="lin" valueType="num">
                                      <p:cBhvr additive="base">
                                        <p:cTn id="51" dur="500"/>
                                        <p:tgtEl>
                                          <p:spTgt spid="2051"/>
                                        </p:tgtEl>
                                        <p:attrNameLst>
                                          <p:attrName>ppt_y</p:attrName>
                                        </p:attrNameLst>
                                      </p:cBhvr>
                                      <p:tavLst>
                                        <p:tav tm="0">
                                          <p:val>
                                            <p:strVal val="ppt_y"/>
                                          </p:val>
                                        </p:tav>
                                        <p:tav tm="100000">
                                          <p:val>
                                            <p:strVal val="1+ppt_h/2"/>
                                          </p:val>
                                        </p:tav>
                                      </p:tavLst>
                                    </p:anim>
                                    <p:set>
                                      <p:cBhvr>
                                        <p:cTn id="52" dur="1" fill="hold">
                                          <p:stCondLst>
                                            <p:cond delay="499"/>
                                          </p:stCondLst>
                                        </p:cTn>
                                        <p:tgtEl>
                                          <p:spTgt spid="2051"/>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 presetClass="entr" presetSubtype="1" fill="hold" nodeType="clickEffect">
                                  <p:stCondLst>
                                    <p:cond delay="0"/>
                                  </p:stCondLst>
                                  <p:childTnLst>
                                    <p:set>
                                      <p:cBhvr>
                                        <p:cTn id="56" dur="1" fill="hold">
                                          <p:stCondLst>
                                            <p:cond delay="0"/>
                                          </p:stCondLst>
                                        </p:cTn>
                                        <p:tgtEl>
                                          <p:spTgt spid="2053"/>
                                        </p:tgtEl>
                                        <p:attrNameLst>
                                          <p:attrName>style.visibility</p:attrName>
                                        </p:attrNameLst>
                                      </p:cBhvr>
                                      <p:to>
                                        <p:strVal val="visible"/>
                                      </p:to>
                                    </p:set>
                                    <p:anim calcmode="lin" valueType="num">
                                      <p:cBhvr additive="base">
                                        <p:cTn id="57" dur="500" fill="hold"/>
                                        <p:tgtEl>
                                          <p:spTgt spid="2053"/>
                                        </p:tgtEl>
                                        <p:attrNameLst>
                                          <p:attrName>ppt_x</p:attrName>
                                        </p:attrNameLst>
                                      </p:cBhvr>
                                      <p:tavLst>
                                        <p:tav tm="0">
                                          <p:val>
                                            <p:strVal val="#ppt_x"/>
                                          </p:val>
                                        </p:tav>
                                        <p:tav tm="100000">
                                          <p:val>
                                            <p:strVal val="#ppt_x"/>
                                          </p:val>
                                        </p:tav>
                                      </p:tavLst>
                                    </p:anim>
                                    <p:anim calcmode="lin" valueType="num">
                                      <p:cBhvr additive="base">
                                        <p:cTn id="58" dur="500" fill="hold"/>
                                        <p:tgtEl>
                                          <p:spTgt spid="2053"/>
                                        </p:tgtEl>
                                        <p:attrNameLst>
                                          <p:attrName>ppt_y</p:attrName>
                                        </p:attrNameLst>
                                      </p:cBhvr>
                                      <p:tavLst>
                                        <p:tav tm="0">
                                          <p:val>
                                            <p:strVal val="0-#ppt_h/2"/>
                                          </p:val>
                                        </p:tav>
                                        <p:tav tm="100000">
                                          <p:val>
                                            <p:strVal val="#ppt_y"/>
                                          </p:val>
                                        </p:tav>
                                      </p:tavLst>
                                    </p:anim>
                                  </p:childTnLst>
                                </p:cTn>
                              </p:par>
                              <p:par>
                                <p:cTn id="59" presetID="2" presetClass="exit" presetSubtype="4" fill="hold" nodeType="withEffect">
                                  <p:stCondLst>
                                    <p:cond delay="0"/>
                                  </p:stCondLst>
                                  <p:childTnLst>
                                    <p:anim calcmode="lin" valueType="num">
                                      <p:cBhvr additive="base">
                                        <p:cTn id="60" dur="500"/>
                                        <p:tgtEl>
                                          <p:spTgt spid="2052"/>
                                        </p:tgtEl>
                                        <p:attrNameLst>
                                          <p:attrName>ppt_x</p:attrName>
                                        </p:attrNameLst>
                                      </p:cBhvr>
                                      <p:tavLst>
                                        <p:tav tm="0">
                                          <p:val>
                                            <p:strVal val="ppt_x"/>
                                          </p:val>
                                        </p:tav>
                                        <p:tav tm="100000">
                                          <p:val>
                                            <p:strVal val="ppt_x"/>
                                          </p:val>
                                        </p:tav>
                                      </p:tavLst>
                                    </p:anim>
                                    <p:anim calcmode="lin" valueType="num">
                                      <p:cBhvr additive="base">
                                        <p:cTn id="61" dur="500"/>
                                        <p:tgtEl>
                                          <p:spTgt spid="2052"/>
                                        </p:tgtEl>
                                        <p:attrNameLst>
                                          <p:attrName>ppt_y</p:attrName>
                                        </p:attrNameLst>
                                      </p:cBhvr>
                                      <p:tavLst>
                                        <p:tav tm="0">
                                          <p:val>
                                            <p:strVal val="ppt_y"/>
                                          </p:val>
                                        </p:tav>
                                        <p:tav tm="100000">
                                          <p:val>
                                            <p:strVal val="1+ppt_h/2"/>
                                          </p:val>
                                        </p:tav>
                                      </p:tavLst>
                                    </p:anim>
                                    <p:set>
                                      <p:cBhvr>
                                        <p:cTn id="62" dur="1" fill="hold">
                                          <p:stCondLst>
                                            <p:cond delay="499"/>
                                          </p:stCondLst>
                                        </p:cTn>
                                        <p:tgtEl>
                                          <p:spTgt spid="2052"/>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 presetClass="entr" presetSubtype="1" fill="hold" nodeType="clickEffect">
                                  <p:stCondLst>
                                    <p:cond delay="0"/>
                                  </p:stCondLst>
                                  <p:childTnLst>
                                    <p:set>
                                      <p:cBhvr>
                                        <p:cTn id="66" dur="1" fill="hold">
                                          <p:stCondLst>
                                            <p:cond delay="0"/>
                                          </p:stCondLst>
                                        </p:cTn>
                                        <p:tgtEl>
                                          <p:spTgt spid="2054"/>
                                        </p:tgtEl>
                                        <p:attrNameLst>
                                          <p:attrName>style.visibility</p:attrName>
                                        </p:attrNameLst>
                                      </p:cBhvr>
                                      <p:to>
                                        <p:strVal val="visible"/>
                                      </p:to>
                                    </p:set>
                                    <p:anim calcmode="lin" valueType="num">
                                      <p:cBhvr additive="base">
                                        <p:cTn id="67" dur="500" fill="hold"/>
                                        <p:tgtEl>
                                          <p:spTgt spid="2054"/>
                                        </p:tgtEl>
                                        <p:attrNameLst>
                                          <p:attrName>ppt_x</p:attrName>
                                        </p:attrNameLst>
                                      </p:cBhvr>
                                      <p:tavLst>
                                        <p:tav tm="0">
                                          <p:val>
                                            <p:strVal val="#ppt_x"/>
                                          </p:val>
                                        </p:tav>
                                        <p:tav tm="100000">
                                          <p:val>
                                            <p:strVal val="#ppt_x"/>
                                          </p:val>
                                        </p:tav>
                                      </p:tavLst>
                                    </p:anim>
                                    <p:anim calcmode="lin" valueType="num">
                                      <p:cBhvr additive="base">
                                        <p:cTn id="68" dur="500" fill="hold"/>
                                        <p:tgtEl>
                                          <p:spTgt spid="2054"/>
                                        </p:tgtEl>
                                        <p:attrNameLst>
                                          <p:attrName>ppt_y</p:attrName>
                                        </p:attrNameLst>
                                      </p:cBhvr>
                                      <p:tavLst>
                                        <p:tav tm="0">
                                          <p:val>
                                            <p:strVal val="0-#ppt_h/2"/>
                                          </p:val>
                                        </p:tav>
                                        <p:tav tm="100000">
                                          <p:val>
                                            <p:strVal val="#ppt_y"/>
                                          </p:val>
                                        </p:tav>
                                      </p:tavLst>
                                    </p:anim>
                                  </p:childTnLst>
                                </p:cTn>
                              </p:par>
                              <p:par>
                                <p:cTn id="69" presetID="2" presetClass="exit" presetSubtype="4" fill="hold" nodeType="withEffect">
                                  <p:stCondLst>
                                    <p:cond delay="0"/>
                                  </p:stCondLst>
                                  <p:childTnLst>
                                    <p:anim calcmode="lin" valueType="num">
                                      <p:cBhvr additive="base">
                                        <p:cTn id="70" dur="500"/>
                                        <p:tgtEl>
                                          <p:spTgt spid="2053"/>
                                        </p:tgtEl>
                                        <p:attrNameLst>
                                          <p:attrName>ppt_x</p:attrName>
                                        </p:attrNameLst>
                                      </p:cBhvr>
                                      <p:tavLst>
                                        <p:tav tm="0">
                                          <p:val>
                                            <p:strVal val="ppt_x"/>
                                          </p:val>
                                        </p:tav>
                                        <p:tav tm="100000">
                                          <p:val>
                                            <p:strVal val="ppt_x"/>
                                          </p:val>
                                        </p:tav>
                                      </p:tavLst>
                                    </p:anim>
                                    <p:anim calcmode="lin" valueType="num">
                                      <p:cBhvr additive="base">
                                        <p:cTn id="71" dur="500"/>
                                        <p:tgtEl>
                                          <p:spTgt spid="2053"/>
                                        </p:tgtEl>
                                        <p:attrNameLst>
                                          <p:attrName>ppt_y</p:attrName>
                                        </p:attrNameLst>
                                      </p:cBhvr>
                                      <p:tavLst>
                                        <p:tav tm="0">
                                          <p:val>
                                            <p:strVal val="ppt_y"/>
                                          </p:val>
                                        </p:tav>
                                        <p:tav tm="100000">
                                          <p:val>
                                            <p:strVal val="1+ppt_h/2"/>
                                          </p:val>
                                        </p:tav>
                                      </p:tavLst>
                                    </p:anim>
                                    <p:set>
                                      <p:cBhvr>
                                        <p:cTn id="72" dur="1" fill="hold">
                                          <p:stCondLst>
                                            <p:cond delay="499"/>
                                          </p:stCondLst>
                                        </p:cTn>
                                        <p:tgtEl>
                                          <p:spTgt spid="2053"/>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2" presetClass="entr" presetSubtype="1" fill="hold" nodeType="clickEffect">
                                  <p:stCondLst>
                                    <p:cond delay="0"/>
                                  </p:stCondLst>
                                  <p:childTnLst>
                                    <p:set>
                                      <p:cBhvr>
                                        <p:cTn id="76" dur="1" fill="hold">
                                          <p:stCondLst>
                                            <p:cond delay="0"/>
                                          </p:stCondLst>
                                        </p:cTn>
                                        <p:tgtEl>
                                          <p:spTgt spid="2055"/>
                                        </p:tgtEl>
                                        <p:attrNameLst>
                                          <p:attrName>style.visibility</p:attrName>
                                        </p:attrNameLst>
                                      </p:cBhvr>
                                      <p:to>
                                        <p:strVal val="visible"/>
                                      </p:to>
                                    </p:set>
                                    <p:anim calcmode="lin" valueType="num">
                                      <p:cBhvr additive="base">
                                        <p:cTn id="77" dur="500" fill="hold"/>
                                        <p:tgtEl>
                                          <p:spTgt spid="2055"/>
                                        </p:tgtEl>
                                        <p:attrNameLst>
                                          <p:attrName>ppt_x</p:attrName>
                                        </p:attrNameLst>
                                      </p:cBhvr>
                                      <p:tavLst>
                                        <p:tav tm="0">
                                          <p:val>
                                            <p:strVal val="#ppt_x"/>
                                          </p:val>
                                        </p:tav>
                                        <p:tav tm="100000">
                                          <p:val>
                                            <p:strVal val="#ppt_x"/>
                                          </p:val>
                                        </p:tav>
                                      </p:tavLst>
                                    </p:anim>
                                    <p:anim calcmode="lin" valueType="num">
                                      <p:cBhvr additive="base">
                                        <p:cTn id="78" dur="500" fill="hold"/>
                                        <p:tgtEl>
                                          <p:spTgt spid="2055"/>
                                        </p:tgtEl>
                                        <p:attrNameLst>
                                          <p:attrName>ppt_y</p:attrName>
                                        </p:attrNameLst>
                                      </p:cBhvr>
                                      <p:tavLst>
                                        <p:tav tm="0">
                                          <p:val>
                                            <p:strVal val="0-#ppt_h/2"/>
                                          </p:val>
                                        </p:tav>
                                        <p:tav tm="100000">
                                          <p:val>
                                            <p:strVal val="#ppt_y"/>
                                          </p:val>
                                        </p:tav>
                                      </p:tavLst>
                                    </p:anim>
                                  </p:childTnLst>
                                </p:cTn>
                              </p:par>
                              <p:par>
                                <p:cTn id="79" presetID="2" presetClass="exit" presetSubtype="4" fill="hold" nodeType="withEffect">
                                  <p:stCondLst>
                                    <p:cond delay="0"/>
                                  </p:stCondLst>
                                  <p:childTnLst>
                                    <p:anim calcmode="lin" valueType="num">
                                      <p:cBhvr additive="base">
                                        <p:cTn id="80" dur="500"/>
                                        <p:tgtEl>
                                          <p:spTgt spid="2054"/>
                                        </p:tgtEl>
                                        <p:attrNameLst>
                                          <p:attrName>ppt_x</p:attrName>
                                        </p:attrNameLst>
                                      </p:cBhvr>
                                      <p:tavLst>
                                        <p:tav tm="0">
                                          <p:val>
                                            <p:strVal val="ppt_x"/>
                                          </p:val>
                                        </p:tav>
                                        <p:tav tm="100000">
                                          <p:val>
                                            <p:strVal val="ppt_x"/>
                                          </p:val>
                                        </p:tav>
                                      </p:tavLst>
                                    </p:anim>
                                    <p:anim calcmode="lin" valueType="num">
                                      <p:cBhvr additive="base">
                                        <p:cTn id="81" dur="500"/>
                                        <p:tgtEl>
                                          <p:spTgt spid="2054"/>
                                        </p:tgtEl>
                                        <p:attrNameLst>
                                          <p:attrName>ppt_y</p:attrName>
                                        </p:attrNameLst>
                                      </p:cBhvr>
                                      <p:tavLst>
                                        <p:tav tm="0">
                                          <p:val>
                                            <p:strVal val="ppt_y"/>
                                          </p:val>
                                        </p:tav>
                                        <p:tav tm="100000">
                                          <p:val>
                                            <p:strVal val="1+ppt_h/2"/>
                                          </p:val>
                                        </p:tav>
                                      </p:tavLst>
                                    </p:anim>
                                    <p:set>
                                      <p:cBhvr>
                                        <p:cTn id="82" dur="1" fill="hold">
                                          <p:stCondLst>
                                            <p:cond delay="499"/>
                                          </p:stCondLst>
                                        </p:cTn>
                                        <p:tgtEl>
                                          <p:spTgt spid="2054"/>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2" presetClass="exit" presetSubtype="4" fill="hold" nodeType="clickEffect">
                                  <p:stCondLst>
                                    <p:cond delay="0"/>
                                  </p:stCondLst>
                                  <p:childTnLst>
                                    <p:anim calcmode="lin" valueType="num">
                                      <p:cBhvr additive="base">
                                        <p:cTn id="86" dur="500"/>
                                        <p:tgtEl>
                                          <p:spTgt spid="2055"/>
                                        </p:tgtEl>
                                        <p:attrNameLst>
                                          <p:attrName>ppt_x</p:attrName>
                                        </p:attrNameLst>
                                      </p:cBhvr>
                                      <p:tavLst>
                                        <p:tav tm="0">
                                          <p:val>
                                            <p:strVal val="ppt_x"/>
                                          </p:val>
                                        </p:tav>
                                        <p:tav tm="100000">
                                          <p:val>
                                            <p:strVal val="ppt_x"/>
                                          </p:val>
                                        </p:tav>
                                      </p:tavLst>
                                    </p:anim>
                                    <p:anim calcmode="lin" valueType="num">
                                      <p:cBhvr additive="base">
                                        <p:cTn id="87" dur="500"/>
                                        <p:tgtEl>
                                          <p:spTgt spid="2055"/>
                                        </p:tgtEl>
                                        <p:attrNameLst>
                                          <p:attrName>ppt_y</p:attrName>
                                        </p:attrNameLst>
                                      </p:cBhvr>
                                      <p:tavLst>
                                        <p:tav tm="0">
                                          <p:val>
                                            <p:strVal val="ppt_y"/>
                                          </p:val>
                                        </p:tav>
                                        <p:tav tm="100000">
                                          <p:val>
                                            <p:strVal val="1+ppt_h/2"/>
                                          </p:val>
                                        </p:tav>
                                      </p:tavLst>
                                    </p:anim>
                                    <p:set>
                                      <p:cBhvr>
                                        <p:cTn id="88" dur="1" fill="hold">
                                          <p:stCondLst>
                                            <p:cond delay="499"/>
                                          </p:stCondLst>
                                        </p:cTn>
                                        <p:tgtEl>
                                          <p:spTgt spid="2055"/>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8">
                                            <p:txEl>
                                              <p:pRg st="3" end="3"/>
                                            </p:txEl>
                                          </p:spTgt>
                                        </p:tgtEl>
                                        <p:attrNameLst>
                                          <p:attrName>style.visibility</p:attrName>
                                        </p:attrNameLst>
                                      </p:cBhvr>
                                      <p:to>
                                        <p:strVal val="visible"/>
                                      </p:to>
                                    </p:set>
                                    <p:animEffect transition="in" filter="fade">
                                      <p:cBhvr>
                                        <p:cTn id="93" dur="1000"/>
                                        <p:tgtEl>
                                          <p:spTgt spid="8">
                                            <p:txEl>
                                              <p:pRg st="3" end="3"/>
                                            </p:txEl>
                                          </p:spTgt>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8">
                                            <p:txEl>
                                              <p:pRg st="4" end="4"/>
                                            </p:txEl>
                                          </p:spTgt>
                                        </p:tgtEl>
                                        <p:attrNameLst>
                                          <p:attrName>style.visibility</p:attrName>
                                        </p:attrNameLst>
                                      </p:cBhvr>
                                      <p:to>
                                        <p:strVal val="visible"/>
                                      </p:to>
                                    </p:set>
                                    <p:animEffect transition="in" filter="fade">
                                      <p:cBhvr>
                                        <p:cTn id="98" dur="10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Three Techniques</a:t>
            </a:r>
            <a:endParaRPr lang="en-US" dirty="0"/>
          </a:p>
        </p:txBody>
      </p:sp>
      <p:sp>
        <p:nvSpPr>
          <p:cNvPr id="12" name="Inhaltsplatzhalter 11"/>
          <p:cNvSpPr>
            <a:spLocks noGrp="1"/>
          </p:cNvSpPr>
          <p:nvPr>
            <p:ph sz="half" idx="1"/>
          </p:nvPr>
        </p:nvSpPr>
        <p:spPr>
          <a:xfrm>
            <a:off x="323528" y="980728"/>
            <a:ext cx="3672407" cy="5256584"/>
          </a:xfrm>
        </p:spPr>
        <p:txBody>
          <a:bodyPr>
            <a:normAutofit/>
          </a:bodyPr>
          <a:lstStyle/>
          <a:p>
            <a:pPr marL="180975" indent="-180975"/>
            <a:r>
              <a:rPr lang="en-US" sz="2400" dirty="0" smtClean="0"/>
              <a:t>Frame/color based highlighting</a:t>
            </a:r>
          </a:p>
          <a:p>
            <a:pPr marL="180975" indent="-180975">
              <a:buFont typeface="Arial" pitchFamily="34" charset="0"/>
              <a:buChar char="•"/>
            </a:pPr>
            <a:endParaRPr lang="en-US" sz="2400" dirty="0" smtClean="0"/>
          </a:p>
          <a:p>
            <a:pPr marL="180975" indent="-180975">
              <a:buFont typeface="Arial" pitchFamily="34" charset="0"/>
              <a:buChar char="•"/>
            </a:pPr>
            <a:endParaRPr lang="en-US" sz="2400" dirty="0" smtClean="0"/>
          </a:p>
          <a:p>
            <a:pPr marL="180975" indent="-180975"/>
            <a:endParaRPr lang="en-US" sz="2400" dirty="0" smtClean="0"/>
          </a:p>
          <a:p>
            <a:pPr marL="180975" indent="-180975"/>
            <a:r>
              <a:rPr lang="en-US" sz="2400" dirty="0" smtClean="0"/>
              <a:t>Straight Visual  Links</a:t>
            </a:r>
          </a:p>
          <a:p>
            <a:pPr marL="180975" indent="-180975">
              <a:buFont typeface="Arial" pitchFamily="34" charset="0"/>
              <a:buChar char="•"/>
            </a:pPr>
            <a:endParaRPr lang="en-US" sz="2400" dirty="0"/>
          </a:p>
        </p:txBody>
      </p:sp>
      <p:sp>
        <p:nvSpPr>
          <p:cNvPr id="5" name="Slide Number Placeholder 4"/>
          <p:cNvSpPr>
            <a:spLocks noGrp="1"/>
          </p:cNvSpPr>
          <p:nvPr>
            <p:ph type="sldNum" sz="quarter" idx="12"/>
          </p:nvPr>
        </p:nvSpPr>
        <p:spPr/>
        <p:txBody>
          <a:bodyPr/>
          <a:lstStyle/>
          <a:p>
            <a:fld id="{30742C3F-4840-460C-ADF2-7005A7FA8881}" type="slidenum">
              <a:rPr lang="en-US" smtClean="0"/>
              <a:pPr/>
              <a:t>151</a:t>
            </a:fld>
            <a:endParaRPr lang="en-US"/>
          </a:p>
        </p:txBody>
      </p:sp>
      <p:pic>
        <p:nvPicPr>
          <p:cNvPr id="4098" name="Picture 2"/>
          <p:cNvPicPr>
            <a:picLocks noChangeAspect="1" noChangeArrowheads="1"/>
          </p:cNvPicPr>
          <p:nvPr/>
        </p:nvPicPr>
        <p:blipFill>
          <a:blip r:embed="rId2" cstate="print"/>
          <a:srcRect/>
          <a:stretch>
            <a:fillRect/>
          </a:stretch>
        </p:blipFill>
        <p:spPr bwMode="auto">
          <a:xfrm>
            <a:off x="3995935" y="1628801"/>
            <a:ext cx="4876800" cy="3901440"/>
          </a:xfrm>
          <a:prstGeom prst="rect">
            <a:avLst/>
          </a:prstGeom>
          <a:noFill/>
          <a:ln w="9525">
            <a:noFill/>
            <a:miter lim="800000"/>
            <a:headEnd/>
            <a:tailEnd/>
          </a:ln>
        </p:spPr>
      </p:pic>
      <p:pic>
        <p:nvPicPr>
          <p:cNvPr id="4099" name="Picture 3"/>
          <p:cNvPicPr>
            <a:picLocks noChangeAspect="1" noChangeArrowheads="1"/>
          </p:cNvPicPr>
          <p:nvPr/>
        </p:nvPicPr>
        <p:blipFill>
          <a:blip r:embed="rId3" cstate="print"/>
          <a:srcRect/>
          <a:stretch>
            <a:fillRect/>
          </a:stretch>
        </p:blipFill>
        <p:spPr bwMode="auto">
          <a:xfrm>
            <a:off x="3995936" y="1628802"/>
            <a:ext cx="4876800" cy="3901440"/>
          </a:xfrm>
          <a:prstGeom prst="rect">
            <a:avLst/>
          </a:prstGeom>
          <a:noFill/>
          <a:ln w="9525">
            <a:noFill/>
            <a:miter lim="800000"/>
            <a:headEnd/>
            <a:tailEnd/>
          </a:ln>
        </p:spPr>
      </p:pic>
      <p:pic>
        <p:nvPicPr>
          <p:cNvPr id="4100" name="Picture 4"/>
          <p:cNvPicPr>
            <a:picLocks noChangeAspect="1" noChangeArrowheads="1"/>
          </p:cNvPicPr>
          <p:nvPr/>
        </p:nvPicPr>
        <p:blipFill>
          <a:blip r:embed="rId4" cstate="print"/>
          <a:srcRect/>
          <a:stretch>
            <a:fillRect/>
          </a:stretch>
        </p:blipFill>
        <p:spPr bwMode="auto">
          <a:xfrm>
            <a:off x="3995936" y="1628800"/>
            <a:ext cx="4876800" cy="3901440"/>
          </a:xfrm>
          <a:prstGeom prst="rect">
            <a:avLst/>
          </a:prstGeom>
          <a:noFill/>
          <a:ln w="9525">
            <a:noFill/>
            <a:miter lim="800000"/>
            <a:headEnd/>
            <a:tailEnd/>
          </a:ln>
        </p:spPr>
      </p:pic>
      <p:sp>
        <p:nvSpPr>
          <p:cNvPr id="14" name="Inhaltsplatzhalter 11"/>
          <p:cNvSpPr>
            <a:spLocks noGrp="1"/>
          </p:cNvSpPr>
          <p:nvPr>
            <p:ph sz="half" idx="1"/>
          </p:nvPr>
        </p:nvSpPr>
        <p:spPr>
          <a:xfrm>
            <a:off x="4572000" y="1379908"/>
            <a:ext cx="4392488" cy="4857404"/>
          </a:xfrm>
        </p:spPr>
        <p:txBody>
          <a:bodyPr>
            <a:normAutofit/>
          </a:bodyPr>
          <a:lstStyle/>
          <a:p>
            <a:pPr marL="180975" indent="-180975"/>
            <a:r>
              <a:rPr lang="en-US" sz="2400" dirty="0" smtClean="0"/>
              <a:t>Context-Preserving Visual Links</a:t>
            </a:r>
          </a:p>
          <a:p>
            <a:pPr marL="180975" indent="-180975">
              <a:buFont typeface="Arial" pitchFamily="34" charset="0"/>
              <a:buChar char="•"/>
            </a:pPr>
            <a:endParaRPr lang="en-US" sz="2400" dirty="0" smtClean="0"/>
          </a:p>
          <a:p>
            <a:pPr marL="180975" indent="-180975">
              <a:buFont typeface="Arial" pitchFamily="34" charset="0"/>
              <a:buChar char="•"/>
            </a:pPr>
            <a:endParaRPr lang="en-US" sz="2400" dirty="0" smtClean="0"/>
          </a:p>
          <a:p>
            <a:pPr marL="180975" indent="-180975">
              <a:buFont typeface="Arial" pitchFamily="34" charset="0"/>
              <a:buChar char="•"/>
            </a:pPr>
            <a:endParaRPr lang="en-US" sz="2400" dirty="0" smtClean="0"/>
          </a:p>
          <a:p>
            <a:pPr marL="180975" indent="-180975">
              <a:buFont typeface="Arial" pitchFamily="34" charset="0"/>
              <a:buChar char="•"/>
            </a:pPr>
            <a:endParaRPr lang="en-US" sz="2400" dirty="0"/>
          </a:p>
        </p:txBody>
      </p:sp>
      <p:sp>
        <p:nvSpPr>
          <p:cNvPr id="2" name="Footer Placeholder 1"/>
          <p:cNvSpPr>
            <a:spLocks noGrp="1"/>
          </p:cNvSpPr>
          <p:nvPr>
            <p:ph type="ftr" sz="quarter" idx="11"/>
          </p:nvPr>
        </p:nvSpPr>
        <p:spPr/>
        <p:txBody>
          <a:bodyPr/>
          <a:lstStyle/>
          <a:p>
            <a:r>
              <a:rPr lang="en-US" smtClean="0"/>
              <a:t>VisWeek Tutorial: Connecting the Dots – M. Streit, H.-J. Schulz, A. Lex</a:t>
            </a:r>
            <a:endParaRPr lang="en-US" dirty="0"/>
          </a:p>
        </p:txBody>
      </p:sp>
    </p:spTree>
    <p:extLst>
      <p:ext uri="{BB962C8B-B14F-4D97-AF65-F5344CB8AC3E}">
        <p14:creationId xmlns:p14="http://schemas.microsoft.com/office/powerpoint/2010/main" val="1643889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fade">
                                      <p:cBhvr>
                                        <p:cTn id="10" dur="1000"/>
                                        <p:tgtEl>
                                          <p:spTgt spid="4098"/>
                                        </p:tgtEl>
                                      </p:cBhvr>
                                    </p:animEffec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1.11111E-6 1.11111E-6 L -0.46754 -0.1575 " pathEditMode="relative" rAng="0" ptsTypes="AA">
                                      <p:cBhvr>
                                        <p:cTn id="14" dur="1000" fill="hold"/>
                                        <p:tgtEl>
                                          <p:spTgt spid="4098"/>
                                        </p:tgtEl>
                                        <p:attrNameLst>
                                          <p:attrName>ppt_x</p:attrName>
                                          <p:attrName>ppt_y</p:attrName>
                                        </p:attrNameLst>
                                      </p:cBhvr>
                                      <p:rCtr x="-234" y="-79"/>
                                    </p:animMotion>
                                  </p:childTnLst>
                                </p:cTn>
                              </p:par>
                              <p:par>
                                <p:cTn id="15" presetID="6" presetClass="emph" presetSubtype="0" accel="50000" decel="50000" fill="hold" nodeType="withEffect">
                                  <p:stCondLst>
                                    <p:cond delay="0"/>
                                  </p:stCondLst>
                                  <p:childTnLst>
                                    <p:animScale>
                                      <p:cBhvr>
                                        <p:cTn id="16" dur="1000" fill="hold"/>
                                        <p:tgtEl>
                                          <p:spTgt spid="4098"/>
                                        </p:tgtEl>
                                      </p:cBhvr>
                                      <p:by x="35000" y="35000"/>
                                    </p:animScale>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xEl>
                                              <p:pRg st="4" end="4"/>
                                            </p:txEl>
                                          </p:spTgt>
                                        </p:tgtEl>
                                        <p:attrNameLst>
                                          <p:attrName>style.visibility</p:attrName>
                                        </p:attrNameLst>
                                      </p:cBhvr>
                                      <p:to>
                                        <p:strVal val="visible"/>
                                      </p:to>
                                    </p:set>
                                    <p:animEffect transition="in" filter="fade">
                                      <p:cBhvr>
                                        <p:cTn id="21" dur="1000"/>
                                        <p:tgtEl>
                                          <p:spTgt spid="12">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4099"/>
                                        </p:tgtEl>
                                        <p:attrNameLst>
                                          <p:attrName>style.visibility</p:attrName>
                                        </p:attrNameLst>
                                      </p:cBhvr>
                                      <p:to>
                                        <p:strVal val="visible"/>
                                      </p:to>
                                    </p:set>
                                    <p:animEffect transition="in" filter="fade">
                                      <p:cBhvr>
                                        <p:cTn id="24" dur="1000"/>
                                        <p:tgtEl>
                                          <p:spTgt spid="4099"/>
                                        </p:tgtEl>
                                      </p:cBhvr>
                                    </p:animEffect>
                                  </p:childTnLst>
                                </p:cTn>
                              </p:par>
                            </p:childTnLst>
                          </p:cTn>
                        </p:par>
                      </p:childTnLst>
                    </p:cTn>
                  </p:par>
                  <p:par>
                    <p:cTn id="25" fill="hold">
                      <p:stCondLst>
                        <p:cond delay="indefinite"/>
                      </p:stCondLst>
                      <p:childTnLst>
                        <p:par>
                          <p:cTn id="26" fill="hold">
                            <p:stCondLst>
                              <p:cond delay="0"/>
                            </p:stCondLst>
                            <p:childTnLst>
                              <p:par>
                                <p:cTn id="27" presetID="0" presetClass="path" presetSubtype="0" accel="50000" decel="50000" fill="hold" nodeType="clickEffect">
                                  <p:stCondLst>
                                    <p:cond delay="0"/>
                                  </p:stCondLst>
                                  <p:childTnLst>
                                    <p:animMotion origin="layout" path="M -5.55556E-7 2.22222E-6 L -0.46858 0.15611 " pathEditMode="relative" rAng="0" ptsTypes="AA">
                                      <p:cBhvr>
                                        <p:cTn id="28" dur="1000" fill="hold"/>
                                        <p:tgtEl>
                                          <p:spTgt spid="4099"/>
                                        </p:tgtEl>
                                        <p:attrNameLst>
                                          <p:attrName>ppt_x</p:attrName>
                                          <p:attrName>ppt_y</p:attrName>
                                        </p:attrNameLst>
                                      </p:cBhvr>
                                      <p:rCtr x="-234" y="78"/>
                                    </p:animMotion>
                                  </p:childTnLst>
                                </p:cTn>
                              </p:par>
                              <p:par>
                                <p:cTn id="29" presetID="6" presetClass="emph" presetSubtype="0" accel="50000" decel="50000" fill="hold" nodeType="withEffect">
                                  <p:stCondLst>
                                    <p:cond delay="0"/>
                                  </p:stCondLst>
                                  <p:childTnLst>
                                    <p:animScale>
                                      <p:cBhvr>
                                        <p:cTn id="30" dur="1000" fill="hold"/>
                                        <p:tgtEl>
                                          <p:spTgt spid="4099"/>
                                        </p:tgtEl>
                                      </p:cBhvr>
                                      <p:by x="35000" y="35000"/>
                                    </p:animScale>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100"/>
                                        </p:tgtEl>
                                        <p:attrNameLst>
                                          <p:attrName>style.visibility</p:attrName>
                                        </p:attrNameLst>
                                      </p:cBhvr>
                                      <p:to>
                                        <p:strVal val="visible"/>
                                      </p:to>
                                    </p:set>
                                    <p:animEffect transition="in" filter="fade">
                                      <p:cBhvr>
                                        <p:cTn id="35" dur="1000"/>
                                        <p:tgtEl>
                                          <p:spTgt spid="4100"/>
                                        </p:tgtEl>
                                      </p:cBhvr>
                                    </p:animEffect>
                                  </p:childTnLst>
                                </p:cTn>
                              </p:par>
                            </p:childTnLst>
                          </p:cTn>
                        </p:par>
                      </p:childTnLst>
                    </p:cTn>
                  </p:par>
                  <p:par>
                    <p:cTn id="36" fill="hold">
                      <p:stCondLst>
                        <p:cond delay="indefinite"/>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0.00399 -0.0075 L -0.00399 -0.15889 " pathEditMode="relative" rAng="0" ptsTypes="AA">
                                      <p:cBhvr>
                                        <p:cTn id="39" dur="1000" fill="hold"/>
                                        <p:tgtEl>
                                          <p:spTgt spid="4100"/>
                                        </p:tgtEl>
                                        <p:attrNameLst>
                                          <p:attrName>ppt_x</p:attrName>
                                          <p:attrName>ppt_y</p:attrName>
                                        </p:attrNameLst>
                                      </p:cBhvr>
                                      <p:rCtr x="0" y="-76"/>
                                    </p:animMotion>
                                  </p:childTnLst>
                                </p:cTn>
                              </p:par>
                              <p:par>
                                <p:cTn id="40" presetID="6" presetClass="emph" presetSubtype="0" accel="50000" decel="50000" fill="hold" nodeType="withEffect">
                                  <p:stCondLst>
                                    <p:cond delay="0"/>
                                  </p:stCondLst>
                                  <p:childTnLst>
                                    <p:animScale>
                                      <p:cBhvr>
                                        <p:cTn id="41" dur="1000" fill="hold"/>
                                        <p:tgtEl>
                                          <p:spTgt spid="4100"/>
                                        </p:tgtEl>
                                      </p:cBhvr>
                                      <p:by x="35000" y="35000"/>
                                    </p:animScale>
                                  </p:childTnLst>
                                </p:cTn>
                              </p:par>
                            </p:childTnLst>
                          </p:cTn>
                        </p:par>
                        <p:par>
                          <p:cTn id="42" fill="hold">
                            <p:stCondLst>
                              <p:cond delay="1000"/>
                            </p:stCondLst>
                            <p:childTnLst>
                              <p:par>
                                <p:cTn id="43" presetID="10" presetClass="entr" presetSubtype="0" fill="hold" grpId="0" nodeType="afterEffect">
                                  <p:stCondLst>
                                    <p:cond delay="0"/>
                                  </p:stCondLst>
                                  <p:childTnLst>
                                    <p:set>
                                      <p:cBhvr>
                                        <p:cTn id="44" dur="1" fill="hold">
                                          <p:stCondLst>
                                            <p:cond delay="0"/>
                                          </p:stCondLst>
                                        </p:cTn>
                                        <p:tgtEl>
                                          <p:spTgt spid="14">
                                            <p:txEl>
                                              <p:pRg st="0" end="0"/>
                                            </p:txEl>
                                          </p:spTgt>
                                        </p:tgtEl>
                                        <p:attrNameLst>
                                          <p:attrName>style.visibility</p:attrName>
                                        </p:attrNameLst>
                                      </p:cBhvr>
                                      <p:to>
                                        <p:strVal val="visible"/>
                                      </p:to>
                                    </p:set>
                                    <p:animEffect transition="in" filter="fade">
                                      <p:cBhvr>
                                        <p:cTn id="45" dur="10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4" grpId="0" build="p"/>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Results</a:t>
            </a:r>
            <a:endParaRPr lang="en-US" dirty="0"/>
          </a:p>
        </p:txBody>
      </p:sp>
      <p:sp>
        <p:nvSpPr>
          <p:cNvPr id="3" name="Content Placeholder 2"/>
          <p:cNvSpPr>
            <a:spLocks noGrp="1"/>
          </p:cNvSpPr>
          <p:nvPr>
            <p:ph idx="1"/>
          </p:nvPr>
        </p:nvSpPr>
        <p:spPr>
          <a:xfrm>
            <a:off x="457200" y="1600201"/>
            <a:ext cx="8147248" cy="4525963"/>
          </a:xfrm>
        </p:spPr>
        <p:txBody>
          <a:bodyPr>
            <a:normAutofit/>
          </a:bodyPr>
          <a:lstStyle/>
          <a:p>
            <a:pPr marL="266700" indent="-266700">
              <a:buFont typeface="Arial" pitchFamily="34" charset="0"/>
              <a:buChar char="•"/>
            </a:pPr>
            <a:r>
              <a:rPr lang="en-US" dirty="0" smtClean="0">
                <a:solidFill>
                  <a:srgbClr val="00ACDC"/>
                </a:solidFill>
              </a:rPr>
              <a:t>Visual</a:t>
            </a:r>
            <a:r>
              <a:rPr lang="en-US" dirty="0" smtClean="0"/>
              <a:t> </a:t>
            </a:r>
            <a:r>
              <a:rPr lang="en-US" dirty="0" smtClean="0">
                <a:solidFill>
                  <a:srgbClr val="00A650"/>
                </a:solidFill>
              </a:rPr>
              <a:t>links</a:t>
            </a:r>
            <a:r>
              <a:rPr lang="en-US" dirty="0" smtClean="0"/>
              <a:t> lead to a better performance than </a:t>
            </a:r>
            <a:r>
              <a:rPr lang="en-US" dirty="0" smtClean="0">
                <a:solidFill>
                  <a:srgbClr val="FFC000"/>
                </a:solidFill>
              </a:rPr>
              <a:t>conventional highlights</a:t>
            </a:r>
            <a:r>
              <a:rPr lang="en-US" dirty="0" smtClean="0"/>
              <a:t>.</a:t>
            </a:r>
          </a:p>
        </p:txBody>
      </p:sp>
      <p:sp>
        <p:nvSpPr>
          <p:cNvPr id="4" name="Footer Placeholder 3"/>
          <p:cNvSpPr>
            <a:spLocks noGrp="1"/>
          </p:cNvSpPr>
          <p:nvPr>
            <p:ph type="ftr" sz="quarter" idx="11"/>
          </p:nvPr>
        </p:nvSpPr>
        <p:spPr/>
        <p:txBody>
          <a:bodyPr/>
          <a:lstStyle/>
          <a:p>
            <a:r>
              <a:rPr lang="en-US" smtClean="0"/>
              <a:t>VisWeek Tutorial: Connecting the Dots – M. Streit, H.-J. Schulz, A. Lex</a:t>
            </a:r>
            <a:endParaRPr lang="en-US" dirty="0"/>
          </a:p>
        </p:txBody>
      </p:sp>
      <p:sp>
        <p:nvSpPr>
          <p:cNvPr id="5" name="Slide Number Placeholder 4"/>
          <p:cNvSpPr>
            <a:spLocks noGrp="1"/>
          </p:cNvSpPr>
          <p:nvPr>
            <p:ph type="sldNum" sz="quarter" idx="12"/>
          </p:nvPr>
        </p:nvSpPr>
        <p:spPr/>
        <p:txBody>
          <a:bodyPr/>
          <a:lstStyle/>
          <a:p>
            <a:fld id="{30742C3F-4840-460C-ADF2-7005A7FA8881}" type="slidenum">
              <a:rPr lang="en-US" smtClean="0"/>
              <a:pPr/>
              <a:t>152</a:t>
            </a:fld>
            <a:endParaRPr lang="en-US"/>
          </a:p>
        </p:txBody>
      </p:sp>
      <p:graphicFrame>
        <p:nvGraphicFramePr>
          <p:cNvPr id="9" name="Chart 10"/>
          <p:cNvGraphicFramePr>
            <a:graphicFrameLocks/>
          </p:cNvGraphicFramePr>
          <p:nvPr/>
        </p:nvGraphicFramePr>
        <p:xfrm>
          <a:off x="827584" y="3169771"/>
          <a:ext cx="3312368" cy="285151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p:cNvGraphicFramePr>
            <a:graphicFrameLocks/>
          </p:cNvGraphicFramePr>
          <p:nvPr>
            <p:extLst/>
          </p:nvPr>
        </p:nvGraphicFramePr>
        <p:xfrm>
          <a:off x="5076056" y="3169772"/>
          <a:ext cx="3373948" cy="2872494"/>
        </p:xfrm>
        <a:graphic>
          <a:graphicData uri="http://schemas.openxmlformats.org/drawingml/2006/chart">
            <c:chart xmlns:c="http://schemas.openxmlformats.org/drawingml/2006/chart" xmlns:r="http://schemas.openxmlformats.org/officeDocument/2006/relationships" r:id="rId4"/>
          </a:graphicData>
        </a:graphic>
      </p:graphicFrame>
      <p:sp>
        <p:nvSpPr>
          <p:cNvPr id="12" name="Content Placeholder 2"/>
          <p:cNvSpPr txBox="1">
            <a:spLocks/>
          </p:cNvSpPr>
          <p:nvPr/>
        </p:nvSpPr>
        <p:spPr>
          <a:xfrm>
            <a:off x="467544" y="1614399"/>
            <a:ext cx="8147248" cy="4525963"/>
          </a:xfrm>
          <a:prstGeom prst="rect">
            <a:avLst/>
          </a:prstGeom>
        </p:spPr>
        <p:txBody>
          <a:bodyPr vert="horz" lIns="91440" tIns="45720" rIns="91440" bIns="45720" rtlCol="0">
            <a:normAutofit/>
          </a:bodyPr>
          <a:lstStyle/>
          <a:p>
            <a:pPr marL="266700" marR="0" lvl="0" indent="-266700" algn="l" defTabSz="914400" rtl="0" eaLnBrk="1" fontAlgn="auto" latinLnBrk="0" hangingPunct="1">
              <a:lnSpc>
                <a:spcPct val="100000"/>
              </a:lnSpc>
              <a:spcBef>
                <a:spcPct val="20000"/>
              </a:spcBef>
              <a:spcAft>
                <a:spcPts val="0"/>
              </a:spcAft>
              <a:buClr>
                <a:srgbClr val="00ACDC"/>
              </a:buClr>
              <a:buSzTx/>
              <a:buFont typeface="Arial" pitchFamily="34" charset="0"/>
              <a:buChar char="•"/>
              <a:tabLst/>
              <a:defRPr/>
            </a:pPr>
            <a:r>
              <a:rPr kumimoji="0" lang="en-US" sz="3200" b="0" i="0" u="none" strike="noStrike" kern="1200" cap="none" spc="0" normalizeH="0" baseline="0" noProof="0" dirty="0" smtClean="0">
                <a:ln>
                  <a:noFill/>
                </a:ln>
                <a:solidFill>
                  <a:srgbClr val="00A650"/>
                </a:solidFill>
                <a:effectLst/>
                <a:uLnTx/>
                <a:uFillTx/>
                <a:latin typeface="+mn-lt"/>
                <a:ea typeface="+mn-ea"/>
                <a:cs typeface="+mn-cs"/>
              </a:rPr>
              <a:t>Context-preserving visual links </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do not have a negative impact on performance.</a:t>
            </a:r>
          </a:p>
        </p:txBody>
      </p:sp>
      <p:pic>
        <p:nvPicPr>
          <p:cNvPr id="11" name="Picture 3" descr="C:\Users\Markus\Desktop\check.png"/>
          <p:cNvPicPr>
            <a:picLocks noChangeAspect="1" noChangeArrowheads="1"/>
          </p:cNvPicPr>
          <p:nvPr/>
        </p:nvPicPr>
        <p:blipFill>
          <a:blip r:embed="rId5" cstate="print"/>
          <a:srcRect/>
          <a:stretch>
            <a:fillRect/>
          </a:stretch>
        </p:blipFill>
        <p:spPr bwMode="auto">
          <a:xfrm>
            <a:off x="6156176" y="1700809"/>
            <a:ext cx="1440160" cy="1444105"/>
          </a:xfrm>
          <a:prstGeom prst="rect">
            <a:avLst/>
          </a:prstGeom>
          <a:noFill/>
        </p:spPr>
      </p:pic>
    </p:spTree>
    <p:extLst>
      <p:ext uri="{BB962C8B-B14F-4D97-AF65-F5344CB8AC3E}">
        <p14:creationId xmlns:p14="http://schemas.microsoft.com/office/powerpoint/2010/main" val="1476649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3">
                                            <p:txEl>
                                              <p:pRg st="0" end="0"/>
                                            </p:txEl>
                                          </p:spTgt>
                                        </p:tgtEl>
                                      </p:cBhvr>
                                    </p:animEffect>
                                    <p:set>
                                      <p:cBhvr>
                                        <p:cTn id="20" dur="1" fill="hold">
                                          <p:stCondLst>
                                            <p:cond delay="499"/>
                                          </p:stCondLst>
                                        </p:cTn>
                                        <p:tgtEl>
                                          <p:spTgt spid="3">
                                            <p:txEl>
                                              <p:pRg st="0" end="0"/>
                                            </p:txEl>
                                          </p:spTgt>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11"/>
                                        </p:tgtEl>
                                      </p:cBhvr>
                                    </p:animEffect>
                                    <p:set>
                                      <p:cBhvr>
                                        <p:cTn id="23" dur="1" fill="hold">
                                          <p:stCondLst>
                                            <p:cond delay="499"/>
                                          </p:stCondLst>
                                        </p:cTn>
                                        <p:tgtEl>
                                          <p:spTgt spid="11"/>
                                        </p:tgtEl>
                                        <p:attrNameLst>
                                          <p:attrName>style.visibility</p:attrName>
                                        </p:attrNameLst>
                                      </p:cBhvr>
                                      <p:to>
                                        <p:strVal val="hidden"/>
                                      </p:to>
                                    </p:se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Graphic spid="9" grpId="0">
        <p:bldAsOne/>
      </p:bldGraphic>
      <p:bldGraphic spid="10" grpId="0">
        <p:bldAsOne/>
      </p:bldGraphic>
      <p:bldP spid="12"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tretch>
            <a:fillRect/>
          </a:stretch>
        </p:blipFill>
        <p:spPr bwMode="auto">
          <a:xfrm>
            <a:off x="323529" y="1787218"/>
            <a:ext cx="4226032" cy="3380826"/>
          </a:xfrm>
          <a:prstGeom prst="rect">
            <a:avLst/>
          </a:prstGeom>
          <a:noFill/>
          <a:ln w="9525">
            <a:noFill/>
            <a:miter lim="800000"/>
            <a:headEnd/>
            <a:tailEnd/>
          </a:ln>
        </p:spPr>
      </p:pic>
      <p:pic>
        <p:nvPicPr>
          <p:cNvPr id="4099" name="Picture 3"/>
          <p:cNvPicPr>
            <a:picLocks noChangeAspect="1" noChangeArrowheads="1"/>
          </p:cNvPicPr>
          <p:nvPr/>
        </p:nvPicPr>
        <p:blipFill>
          <a:blip r:embed="rId4" cstate="print"/>
          <a:stretch>
            <a:fillRect/>
          </a:stretch>
        </p:blipFill>
        <p:spPr bwMode="auto">
          <a:xfrm>
            <a:off x="4716016" y="1787218"/>
            <a:ext cx="4226032" cy="3380826"/>
          </a:xfrm>
          <a:prstGeom prst="rect">
            <a:avLst/>
          </a:prstGeom>
          <a:noFill/>
          <a:ln w="9525">
            <a:noFill/>
            <a:miter lim="800000"/>
            <a:headEnd/>
            <a:tailEnd/>
          </a:ln>
        </p:spPr>
      </p:pic>
      <p:pic>
        <p:nvPicPr>
          <p:cNvPr id="4100" name="Picture 4"/>
          <p:cNvPicPr>
            <a:picLocks noChangeAspect="1" noChangeArrowheads="1"/>
          </p:cNvPicPr>
          <p:nvPr/>
        </p:nvPicPr>
        <p:blipFill>
          <a:blip r:embed="rId5" cstate="print"/>
          <a:stretch>
            <a:fillRect/>
          </a:stretch>
        </p:blipFill>
        <p:spPr bwMode="auto">
          <a:xfrm>
            <a:off x="323528" y="1787218"/>
            <a:ext cx="4226032" cy="3380826"/>
          </a:xfrm>
          <a:prstGeom prst="rect">
            <a:avLst/>
          </a:prstGeom>
          <a:noFill/>
          <a:ln w="9525">
            <a:noFill/>
            <a:miter lim="800000"/>
            <a:headEnd/>
            <a:tailEnd/>
          </a:ln>
        </p:spPr>
      </p:pic>
      <p:sp>
        <p:nvSpPr>
          <p:cNvPr id="7" name="Title 6"/>
          <p:cNvSpPr>
            <a:spLocks noGrp="1"/>
          </p:cNvSpPr>
          <p:nvPr>
            <p:ph type="title"/>
          </p:nvPr>
        </p:nvSpPr>
        <p:spPr/>
        <p:txBody>
          <a:bodyPr/>
          <a:lstStyle/>
          <a:p>
            <a:r>
              <a:rPr lang="en-US" dirty="0" smtClean="0"/>
              <a:t>Gaze Plots</a:t>
            </a:r>
            <a:endParaRPr lang="en-US" dirty="0"/>
          </a:p>
        </p:txBody>
      </p:sp>
      <p:sp>
        <p:nvSpPr>
          <p:cNvPr id="12" name="Inhaltsplatzhalter 11"/>
          <p:cNvSpPr>
            <a:spLocks noGrp="1"/>
          </p:cNvSpPr>
          <p:nvPr>
            <p:ph sz="half" idx="1"/>
          </p:nvPr>
        </p:nvSpPr>
        <p:spPr>
          <a:xfrm>
            <a:off x="323528" y="1268764"/>
            <a:ext cx="4248472" cy="1209732"/>
          </a:xfrm>
        </p:spPr>
        <p:txBody>
          <a:bodyPr>
            <a:normAutofit/>
          </a:bodyPr>
          <a:lstStyle/>
          <a:p>
            <a:pPr marL="180975" indent="-180975" algn="ctr"/>
            <a:r>
              <a:rPr lang="en-US" sz="2400" dirty="0" smtClean="0"/>
              <a:t>Frame based highlighting</a:t>
            </a:r>
          </a:p>
          <a:p>
            <a:pPr marL="180975" indent="-180975">
              <a:buFont typeface="Arial" pitchFamily="34" charset="0"/>
              <a:buChar char="•"/>
            </a:pPr>
            <a:endParaRPr lang="en-US" sz="2400" dirty="0" smtClean="0"/>
          </a:p>
          <a:p>
            <a:pPr marL="180975" indent="-180975">
              <a:buFont typeface="Arial" pitchFamily="34" charset="0"/>
              <a:buChar char="•"/>
            </a:pPr>
            <a:endParaRPr lang="en-US" sz="2400" dirty="0" smtClean="0"/>
          </a:p>
          <a:p>
            <a:pPr marL="180975" indent="-180975">
              <a:buFont typeface="Arial" pitchFamily="34" charset="0"/>
              <a:buChar char="•"/>
            </a:pPr>
            <a:endParaRPr lang="en-US" sz="2400" dirty="0" smtClean="0"/>
          </a:p>
          <a:p>
            <a:pPr marL="180975" indent="-180975">
              <a:buFont typeface="Arial" pitchFamily="34" charset="0"/>
              <a:buChar char="•"/>
            </a:pPr>
            <a:endParaRPr lang="en-US" sz="2400" dirty="0"/>
          </a:p>
        </p:txBody>
      </p:sp>
      <p:sp>
        <p:nvSpPr>
          <p:cNvPr id="5" name="Slide Number Placeholder 4"/>
          <p:cNvSpPr>
            <a:spLocks noGrp="1"/>
          </p:cNvSpPr>
          <p:nvPr>
            <p:ph type="sldNum" sz="quarter" idx="12"/>
          </p:nvPr>
        </p:nvSpPr>
        <p:spPr/>
        <p:txBody>
          <a:bodyPr/>
          <a:lstStyle/>
          <a:p>
            <a:fld id="{30742C3F-4840-460C-ADF2-7005A7FA8881}" type="slidenum">
              <a:rPr lang="en-US" smtClean="0"/>
              <a:pPr/>
              <a:t>153</a:t>
            </a:fld>
            <a:endParaRPr lang="en-US"/>
          </a:p>
        </p:txBody>
      </p:sp>
      <p:sp>
        <p:nvSpPr>
          <p:cNvPr id="14" name="Inhaltsplatzhalter 11"/>
          <p:cNvSpPr>
            <a:spLocks noGrp="1"/>
          </p:cNvSpPr>
          <p:nvPr>
            <p:ph sz="half" idx="1"/>
          </p:nvPr>
        </p:nvSpPr>
        <p:spPr>
          <a:xfrm>
            <a:off x="323528" y="1268760"/>
            <a:ext cx="4248472" cy="1555373"/>
          </a:xfrm>
        </p:spPr>
        <p:txBody>
          <a:bodyPr>
            <a:normAutofit/>
          </a:bodyPr>
          <a:lstStyle/>
          <a:p>
            <a:pPr marL="180975" indent="-180975"/>
            <a:r>
              <a:rPr lang="en-US" sz="2400" dirty="0" smtClean="0"/>
              <a:t>Context-Preserving Visual Links</a:t>
            </a:r>
          </a:p>
          <a:p>
            <a:pPr marL="180975" indent="-180975">
              <a:buFont typeface="Arial" pitchFamily="34" charset="0"/>
              <a:buChar char="•"/>
            </a:pPr>
            <a:endParaRPr lang="en-US" sz="2400" dirty="0" smtClean="0"/>
          </a:p>
          <a:p>
            <a:pPr marL="180975" indent="-180975">
              <a:buFont typeface="Arial" pitchFamily="34" charset="0"/>
              <a:buChar char="•"/>
            </a:pPr>
            <a:endParaRPr lang="en-US" sz="2400" dirty="0" smtClean="0"/>
          </a:p>
          <a:p>
            <a:pPr marL="180975" indent="-180975">
              <a:buFont typeface="Arial" pitchFamily="34" charset="0"/>
              <a:buChar char="•"/>
            </a:pPr>
            <a:endParaRPr lang="en-US" sz="2400" dirty="0" smtClean="0"/>
          </a:p>
          <a:p>
            <a:pPr marL="180975" indent="-180975">
              <a:buFont typeface="Arial" pitchFamily="34" charset="0"/>
              <a:buChar char="•"/>
            </a:pPr>
            <a:endParaRPr lang="en-US" sz="2400" dirty="0"/>
          </a:p>
        </p:txBody>
      </p:sp>
      <p:sp>
        <p:nvSpPr>
          <p:cNvPr id="10" name="Inhaltsplatzhalter 11"/>
          <p:cNvSpPr>
            <a:spLocks noGrp="1"/>
          </p:cNvSpPr>
          <p:nvPr>
            <p:ph sz="half" idx="1"/>
          </p:nvPr>
        </p:nvSpPr>
        <p:spPr>
          <a:xfrm>
            <a:off x="4716016" y="1268761"/>
            <a:ext cx="4248472" cy="2419469"/>
          </a:xfrm>
        </p:spPr>
        <p:txBody>
          <a:bodyPr>
            <a:normAutofit/>
          </a:bodyPr>
          <a:lstStyle/>
          <a:p>
            <a:pPr marL="180975" indent="-180975" algn="ctr"/>
            <a:r>
              <a:rPr lang="en-US" sz="2400" dirty="0" smtClean="0"/>
              <a:t>Straight Visual  Links</a:t>
            </a:r>
          </a:p>
          <a:p>
            <a:pPr marL="180975" indent="-180975">
              <a:buFont typeface="Arial" pitchFamily="34" charset="0"/>
              <a:buChar char="•"/>
            </a:pPr>
            <a:endParaRPr lang="en-US" sz="2400" dirty="0"/>
          </a:p>
        </p:txBody>
      </p:sp>
      <p:pic>
        <p:nvPicPr>
          <p:cNvPr id="5121" name="Picture 1" descr="C:\Users\Markus\Desktop\links routing paper\userstudy\testdata\map_providence_dummy_std.png"/>
          <p:cNvPicPr>
            <a:picLocks noChangeAspect="1" noChangeArrowheads="1"/>
          </p:cNvPicPr>
          <p:nvPr/>
        </p:nvPicPr>
        <p:blipFill>
          <a:blip r:embed="rId6" cstate="print"/>
          <a:srcRect/>
          <a:stretch>
            <a:fillRect/>
          </a:stretch>
        </p:blipFill>
        <p:spPr bwMode="auto">
          <a:xfrm>
            <a:off x="4716016" y="1787218"/>
            <a:ext cx="4267200" cy="3413760"/>
          </a:xfrm>
          <a:prstGeom prst="rect">
            <a:avLst/>
          </a:prstGeom>
          <a:noFill/>
        </p:spPr>
      </p:pic>
      <p:pic>
        <p:nvPicPr>
          <p:cNvPr id="5122" name="Picture 2" descr="C:\Users\Markus\Desktop\links routing paper\userstudy\testdata\map_providence_dummy_hl.png"/>
          <p:cNvPicPr>
            <a:picLocks noChangeAspect="1" noChangeArrowheads="1"/>
          </p:cNvPicPr>
          <p:nvPr/>
        </p:nvPicPr>
        <p:blipFill>
          <a:blip r:embed="rId7" cstate="print"/>
          <a:srcRect/>
          <a:stretch>
            <a:fillRect/>
          </a:stretch>
        </p:blipFill>
        <p:spPr bwMode="auto">
          <a:xfrm>
            <a:off x="323528" y="1787218"/>
            <a:ext cx="4267200" cy="3413760"/>
          </a:xfrm>
          <a:prstGeom prst="rect">
            <a:avLst/>
          </a:prstGeom>
          <a:noFill/>
        </p:spPr>
      </p:pic>
      <p:pic>
        <p:nvPicPr>
          <p:cNvPr id="5123" name="Picture 3" descr="C:\Users\Markus\Desktop\links routing paper\userstudy\testdata\map_providence_dummy_ours.png"/>
          <p:cNvPicPr>
            <a:picLocks noChangeAspect="1" noChangeArrowheads="1"/>
          </p:cNvPicPr>
          <p:nvPr/>
        </p:nvPicPr>
        <p:blipFill>
          <a:blip r:embed="rId8" cstate="print"/>
          <a:srcRect/>
          <a:stretch>
            <a:fillRect/>
          </a:stretch>
        </p:blipFill>
        <p:spPr bwMode="auto">
          <a:xfrm>
            <a:off x="323528" y="1787218"/>
            <a:ext cx="4267200" cy="3413760"/>
          </a:xfrm>
          <a:prstGeom prst="rect">
            <a:avLst/>
          </a:prstGeom>
          <a:noFill/>
        </p:spPr>
      </p:pic>
      <p:sp>
        <p:nvSpPr>
          <p:cNvPr id="2" name="Footer Placeholder 1"/>
          <p:cNvSpPr>
            <a:spLocks noGrp="1"/>
          </p:cNvSpPr>
          <p:nvPr>
            <p:ph type="ftr" sz="quarter" idx="11"/>
          </p:nvPr>
        </p:nvSpPr>
        <p:spPr/>
        <p:txBody>
          <a:bodyPr/>
          <a:lstStyle/>
          <a:p>
            <a:r>
              <a:rPr lang="en-US" smtClean="0"/>
              <a:t>VisWeek Tutorial: Connecting the Dots – M. Streit, H.-J. Schulz, A. Lex</a:t>
            </a:r>
            <a:endParaRPr lang="en-US" dirty="0"/>
          </a:p>
        </p:txBody>
      </p:sp>
    </p:spTree>
    <p:extLst>
      <p:ext uri="{BB962C8B-B14F-4D97-AF65-F5344CB8AC3E}">
        <p14:creationId xmlns:p14="http://schemas.microsoft.com/office/powerpoint/2010/main" val="1141309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fade">
                                      <p:cBhvr>
                                        <p:cTn id="10" dur="1000"/>
                                        <p:tgtEl>
                                          <p:spTgt spid="409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fade">
                                      <p:cBhvr>
                                        <p:cTn id="15" dur="1000"/>
                                        <p:tgtEl>
                                          <p:spTgt spid="512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5122"/>
                                        </p:tgtEl>
                                      </p:cBhvr>
                                    </p:animEffect>
                                    <p:set>
                                      <p:cBhvr>
                                        <p:cTn id="20" dur="1" fill="hold">
                                          <p:stCondLst>
                                            <p:cond delay="499"/>
                                          </p:stCondLst>
                                        </p:cTn>
                                        <p:tgtEl>
                                          <p:spTgt spid="512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1000"/>
                                        <p:tgtEl>
                                          <p:spTgt spid="10">
                                            <p:txEl>
                                              <p:pRg st="0" end="0"/>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5121"/>
                                        </p:tgtEl>
                                        <p:attrNameLst>
                                          <p:attrName>style.visibility</p:attrName>
                                        </p:attrNameLst>
                                      </p:cBhvr>
                                      <p:to>
                                        <p:strVal val="visible"/>
                                      </p:to>
                                    </p:set>
                                    <p:animEffect transition="in" filter="fade">
                                      <p:cBhvr>
                                        <p:cTn id="28" dur="1000"/>
                                        <p:tgtEl>
                                          <p:spTgt spid="5121"/>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4099"/>
                                        </p:tgtEl>
                                        <p:attrNameLst>
                                          <p:attrName>style.visibility</p:attrName>
                                        </p:attrNameLst>
                                      </p:cBhvr>
                                      <p:to>
                                        <p:strVal val="visible"/>
                                      </p:to>
                                    </p:set>
                                    <p:animEffect transition="in" filter="fade">
                                      <p:cBhvr>
                                        <p:cTn id="32" dur="500"/>
                                        <p:tgtEl>
                                          <p:spTgt spid="409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2000"/>
                                        <p:tgtEl>
                                          <p:spTgt spid="5121"/>
                                        </p:tgtEl>
                                      </p:cBhvr>
                                    </p:animEffect>
                                    <p:set>
                                      <p:cBhvr>
                                        <p:cTn id="37" dur="1" fill="hold">
                                          <p:stCondLst>
                                            <p:cond delay="1999"/>
                                          </p:stCondLst>
                                        </p:cTn>
                                        <p:tgtEl>
                                          <p:spTgt spid="512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2">
                                            <p:txEl>
                                              <p:pRg st="0" end="0"/>
                                            </p:txEl>
                                          </p:spTgt>
                                        </p:tgtEl>
                                      </p:cBhvr>
                                    </p:animEffect>
                                    <p:set>
                                      <p:cBhvr>
                                        <p:cTn id="42" dur="1" fill="hold">
                                          <p:stCondLst>
                                            <p:cond delay="499"/>
                                          </p:stCondLst>
                                        </p:cTn>
                                        <p:tgtEl>
                                          <p:spTgt spid="12">
                                            <p:txEl>
                                              <p:pRg st="0" end="0"/>
                                            </p:txEl>
                                          </p:spTgt>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4098"/>
                                        </p:tgtEl>
                                      </p:cBhvr>
                                    </p:animEffect>
                                    <p:set>
                                      <p:cBhvr>
                                        <p:cTn id="45" dur="1" fill="hold">
                                          <p:stCondLst>
                                            <p:cond delay="499"/>
                                          </p:stCondLst>
                                        </p:cTn>
                                        <p:tgtEl>
                                          <p:spTgt spid="4098"/>
                                        </p:tgtEl>
                                        <p:attrNameLst>
                                          <p:attrName>style.visibility</p:attrName>
                                        </p:attrNameLst>
                                      </p:cBhvr>
                                      <p:to>
                                        <p:strVal val="hidden"/>
                                      </p:to>
                                    </p:set>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14">
                                            <p:txEl>
                                              <p:pRg st="0" end="0"/>
                                            </p:txEl>
                                          </p:spTgt>
                                        </p:tgtEl>
                                        <p:attrNameLst>
                                          <p:attrName>style.visibility</p:attrName>
                                        </p:attrNameLst>
                                      </p:cBhvr>
                                      <p:to>
                                        <p:strVal val="visible"/>
                                      </p:to>
                                    </p:set>
                                    <p:animEffect transition="in" filter="fade">
                                      <p:cBhvr>
                                        <p:cTn id="49" dur="1000"/>
                                        <p:tgtEl>
                                          <p:spTgt spid="14">
                                            <p:txEl>
                                              <p:pRg st="0" end="0"/>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5123"/>
                                        </p:tgtEl>
                                        <p:attrNameLst>
                                          <p:attrName>style.visibility</p:attrName>
                                        </p:attrNameLst>
                                      </p:cBhvr>
                                      <p:to>
                                        <p:strVal val="visible"/>
                                      </p:to>
                                    </p:set>
                                    <p:animEffect transition="in" filter="fade">
                                      <p:cBhvr>
                                        <p:cTn id="52" dur="1000"/>
                                        <p:tgtEl>
                                          <p:spTgt spid="5123"/>
                                        </p:tgtEl>
                                      </p:cBhvr>
                                    </p:animEffect>
                                  </p:childTnLst>
                                </p:cTn>
                              </p:par>
                            </p:childTnLst>
                          </p:cTn>
                        </p:par>
                        <p:par>
                          <p:cTn id="53" fill="hold">
                            <p:stCondLst>
                              <p:cond delay="1500"/>
                            </p:stCondLst>
                            <p:childTnLst>
                              <p:par>
                                <p:cTn id="54" presetID="10" presetClass="entr" presetSubtype="0" fill="hold" nodeType="afterEffect">
                                  <p:stCondLst>
                                    <p:cond delay="0"/>
                                  </p:stCondLst>
                                  <p:childTnLst>
                                    <p:set>
                                      <p:cBhvr>
                                        <p:cTn id="55" dur="1" fill="hold">
                                          <p:stCondLst>
                                            <p:cond delay="0"/>
                                          </p:stCondLst>
                                        </p:cTn>
                                        <p:tgtEl>
                                          <p:spTgt spid="4100"/>
                                        </p:tgtEl>
                                        <p:attrNameLst>
                                          <p:attrName>style.visibility</p:attrName>
                                        </p:attrNameLst>
                                      </p:cBhvr>
                                      <p:to>
                                        <p:strVal val="visible"/>
                                      </p:to>
                                    </p:set>
                                    <p:animEffect transition="in" filter="fade">
                                      <p:cBhvr>
                                        <p:cTn id="56" dur="500"/>
                                        <p:tgtEl>
                                          <p:spTgt spid="4100"/>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5123"/>
                                        </p:tgtEl>
                                      </p:cBhvr>
                                    </p:animEffect>
                                    <p:set>
                                      <p:cBhvr>
                                        <p:cTn id="61" dur="1" fill="hold">
                                          <p:stCondLst>
                                            <p:cond delay="499"/>
                                          </p:stCondLst>
                                        </p:cTn>
                                        <p:tgtEl>
                                          <p:spTgt spid="51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2" grpId="1" build="p"/>
      <p:bldP spid="14" grpId="0" build="p"/>
      <p:bldP spid="10" grpId="0" build="p"/>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Results</a:t>
            </a:r>
            <a:endParaRPr lang="en-US"/>
          </a:p>
        </p:txBody>
      </p:sp>
      <p:sp>
        <p:nvSpPr>
          <p:cNvPr id="3" name="Content Placeholder 2"/>
          <p:cNvSpPr>
            <a:spLocks noGrp="1"/>
          </p:cNvSpPr>
          <p:nvPr>
            <p:ph idx="1"/>
          </p:nvPr>
        </p:nvSpPr>
        <p:spPr/>
        <p:txBody>
          <a:bodyPr>
            <a:normAutofit/>
          </a:bodyPr>
          <a:lstStyle/>
          <a:p>
            <a:pPr marL="266700" indent="-266700">
              <a:buFont typeface="Arial" pitchFamily="34" charset="0"/>
              <a:buChar char="•"/>
            </a:pPr>
            <a:r>
              <a:rPr lang="en-US" dirty="0" smtClean="0">
                <a:solidFill>
                  <a:srgbClr val="00A650"/>
                </a:solidFill>
              </a:rPr>
              <a:t>Context-preserving visual links </a:t>
            </a:r>
            <a:r>
              <a:rPr lang="en-US" dirty="0" smtClean="0"/>
              <a:t>have a positive impact on user satisfaction.</a:t>
            </a:r>
            <a:endParaRPr lang="en-US" dirty="0"/>
          </a:p>
        </p:txBody>
      </p:sp>
      <p:sp>
        <p:nvSpPr>
          <p:cNvPr id="4" name="Footer Placeholder 3"/>
          <p:cNvSpPr>
            <a:spLocks noGrp="1"/>
          </p:cNvSpPr>
          <p:nvPr>
            <p:ph type="ftr" sz="quarter" idx="11"/>
          </p:nvPr>
        </p:nvSpPr>
        <p:spPr/>
        <p:txBody>
          <a:bodyPr/>
          <a:lstStyle/>
          <a:p>
            <a:r>
              <a:rPr lang="en-US" smtClean="0"/>
              <a:t>VisWeek Tutorial: Connecting the Dots – M. Streit, H.-J. Schulz, A. Lex</a:t>
            </a:r>
            <a:endParaRPr lang="en-US"/>
          </a:p>
        </p:txBody>
      </p:sp>
      <p:sp>
        <p:nvSpPr>
          <p:cNvPr id="5" name="Slide Number Placeholder 4"/>
          <p:cNvSpPr>
            <a:spLocks noGrp="1"/>
          </p:cNvSpPr>
          <p:nvPr>
            <p:ph type="sldNum" sz="quarter" idx="12"/>
          </p:nvPr>
        </p:nvSpPr>
        <p:spPr/>
        <p:txBody>
          <a:bodyPr/>
          <a:lstStyle/>
          <a:p>
            <a:fld id="{30742C3F-4840-460C-ADF2-7005A7FA8881}" type="slidenum">
              <a:rPr lang="en-US" smtClean="0"/>
              <a:pPr/>
              <a:t>154</a:t>
            </a:fld>
            <a:endParaRPr lang="en-US"/>
          </a:p>
        </p:txBody>
      </p:sp>
      <p:graphicFrame>
        <p:nvGraphicFramePr>
          <p:cNvPr id="7" name="Chart 5"/>
          <p:cNvGraphicFramePr>
            <a:graphicFrameLocks/>
          </p:cNvGraphicFramePr>
          <p:nvPr/>
        </p:nvGraphicFramePr>
        <p:xfrm>
          <a:off x="179512" y="2737723"/>
          <a:ext cx="8716906" cy="3542794"/>
        </p:xfrm>
        <a:graphic>
          <a:graphicData uri="http://schemas.openxmlformats.org/drawingml/2006/chart">
            <c:chart xmlns:c="http://schemas.openxmlformats.org/drawingml/2006/chart" xmlns:r="http://schemas.openxmlformats.org/officeDocument/2006/relationships" r:id="rId2"/>
          </a:graphicData>
        </a:graphic>
      </p:graphicFrame>
      <p:sp>
        <p:nvSpPr>
          <p:cNvPr id="8" name="Rechteck 7"/>
          <p:cNvSpPr/>
          <p:nvPr/>
        </p:nvSpPr>
        <p:spPr>
          <a:xfrm>
            <a:off x="1835696" y="5589240"/>
            <a:ext cx="288032" cy="2592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hteck 8"/>
          <p:cNvSpPr/>
          <p:nvPr/>
        </p:nvSpPr>
        <p:spPr>
          <a:xfrm>
            <a:off x="4406776" y="5589240"/>
            <a:ext cx="288032" cy="2592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915" name="Picture 3" descr="C:\Users\Markus\Desktop\check.png"/>
          <p:cNvPicPr>
            <a:picLocks noChangeAspect="1" noChangeArrowheads="1"/>
          </p:cNvPicPr>
          <p:nvPr/>
        </p:nvPicPr>
        <p:blipFill>
          <a:blip r:embed="rId3" cstate="print"/>
          <a:srcRect/>
          <a:stretch>
            <a:fillRect/>
          </a:stretch>
        </p:blipFill>
        <p:spPr bwMode="auto">
          <a:xfrm>
            <a:off x="6084168" y="2132857"/>
            <a:ext cx="748412" cy="750462"/>
          </a:xfrm>
          <a:prstGeom prst="rect">
            <a:avLst/>
          </a:prstGeom>
          <a:noFill/>
        </p:spPr>
      </p:pic>
    </p:spTree>
    <p:extLst>
      <p:ext uri="{BB962C8B-B14F-4D97-AF65-F5344CB8AC3E}">
        <p14:creationId xmlns:p14="http://schemas.microsoft.com/office/powerpoint/2010/main" val="1632385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915"/>
                                        </p:tgtEl>
                                        <p:attrNameLst>
                                          <p:attrName>style.visibility</p:attrName>
                                        </p:attrNameLst>
                                      </p:cBhvr>
                                      <p:to>
                                        <p:strVal val="visible"/>
                                      </p:to>
                                    </p:set>
                                    <p:animEffect transition="in" filter="fade">
                                      <p:cBhvr>
                                        <p:cTn id="7" dur="500"/>
                                        <p:tgtEl>
                                          <p:spTgt spid="389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Context-Preserving Visual Links Summary</a:t>
            </a:r>
            <a:endParaRPr lang="en-US" dirty="0"/>
          </a:p>
        </p:txBody>
      </p:sp>
      <p:sp>
        <p:nvSpPr>
          <p:cNvPr id="3" name="Content Placeholder 2"/>
          <p:cNvSpPr>
            <a:spLocks noGrp="1"/>
          </p:cNvSpPr>
          <p:nvPr>
            <p:ph idx="1"/>
          </p:nvPr>
        </p:nvSpPr>
        <p:spPr>
          <a:xfrm>
            <a:off x="683568" y="1600201"/>
            <a:ext cx="8003232" cy="4525963"/>
          </a:xfrm>
        </p:spPr>
        <p:txBody>
          <a:bodyPr>
            <a:normAutofit/>
          </a:bodyPr>
          <a:lstStyle/>
          <a:p>
            <a:pPr marL="0" indent="0">
              <a:buNone/>
            </a:pPr>
            <a:r>
              <a:rPr lang="en-US" sz="4100" dirty="0" smtClean="0">
                <a:solidFill>
                  <a:srgbClr val="00A650"/>
                </a:solidFill>
              </a:rPr>
              <a:t>Context-preserving visual links</a:t>
            </a:r>
            <a:r>
              <a:rPr lang="en-US" sz="4100" dirty="0" smtClean="0"/>
              <a:t> … </a:t>
            </a:r>
          </a:p>
          <a:p>
            <a:pPr marL="85725" indent="0">
              <a:buNone/>
              <a:tabLst>
                <a:tab pos="361950" algn="l"/>
              </a:tabLst>
            </a:pPr>
            <a:r>
              <a:rPr lang="en-US" sz="3100" dirty="0" smtClean="0"/>
              <a:t>…	avoid </a:t>
            </a:r>
            <a:r>
              <a:rPr lang="en-US" sz="3100" dirty="0" smtClean="0">
                <a:solidFill>
                  <a:srgbClr val="00ACDC"/>
                </a:solidFill>
              </a:rPr>
              <a:t>occlusion of important content in the BR</a:t>
            </a:r>
          </a:p>
          <a:p>
            <a:pPr marL="85725" indent="0">
              <a:buNone/>
              <a:tabLst>
                <a:tab pos="361950" algn="l"/>
              </a:tabLst>
            </a:pPr>
            <a:r>
              <a:rPr lang="en-US" sz="3100" dirty="0" smtClean="0"/>
              <a:t>…	can be adjusted to </a:t>
            </a:r>
            <a:r>
              <a:rPr lang="en-US" sz="3100" dirty="0" smtClean="0">
                <a:solidFill>
                  <a:srgbClr val="00ACDC"/>
                </a:solidFill>
              </a:rPr>
              <a:t>visually stand out</a:t>
            </a:r>
            <a:r>
              <a:rPr lang="en-US" sz="3100" dirty="0" smtClean="0"/>
              <a:t> from the 	BR</a:t>
            </a:r>
          </a:p>
          <a:p>
            <a:pPr marL="85725" indent="0">
              <a:buNone/>
              <a:tabLst>
                <a:tab pos="361950" algn="l"/>
              </a:tabLst>
            </a:pPr>
            <a:r>
              <a:rPr lang="en-US" sz="3100" dirty="0" smtClean="0"/>
              <a:t>…	do not harm performance when compared to 	non-routed visual links</a:t>
            </a:r>
          </a:p>
        </p:txBody>
      </p:sp>
      <p:sp>
        <p:nvSpPr>
          <p:cNvPr id="4" name="Footer Placeholder 3"/>
          <p:cNvSpPr>
            <a:spLocks noGrp="1"/>
          </p:cNvSpPr>
          <p:nvPr>
            <p:ph type="ftr" sz="quarter" idx="11"/>
          </p:nvPr>
        </p:nvSpPr>
        <p:spPr/>
        <p:txBody>
          <a:bodyPr/>
          <a:lstStyle/>
          <a:p>
            <a:r>
              <a:rPr lang="en-US" smtClean="0"/>
              <a:t>VisWeek Tutorial: Connecting the Dots – M. Streit, H.-J. Schulz, A. Lex</a:t>
            </a:r>
            <a:endParaRPr lang="en-US"/>
          </a:p>
        </p:txBody>
      </p:sp>
      <p:sp>
        <p:nvSpPr>
          <p:cNvPr id="5" name="Slide Number Placeholder 4"/>
          <p:cNvSpPr>
            <a:spLocks noGrp="1"/>
          </p:cNvSpPr>
          <p:nvPr>
            <p:ph type="sldNum" sz="quarter" idx="12"/>
          </p:nvPr>
        </p:nvSpPr>
        <p:spPr/>
        <p:txBody>
          <a:bodyPr/>
          <a:lstStyle/>
          <a:p>
            <a:fld id="{30742C3F-4840-460C-ADF2-7005A7FA8881}" type="slidenum">
              <a:rPr lang="en-US" smtClean="0"/>
              <a:pPr/>
              <a:t>155</a:t>
            </a:fld>
            <a:endParaRPr lang="en-US"/>
          </a:p>
        </p:txBody>
      </p:sp>
    </p:spTree>
    <p:extLst>
      <p:ext uri="{BB962C8B-B14F-4D97-AF65-F5344CB8AC3E}">
        <p14:creationId xmlns:p14="http://schemas.microsoft.com/office/powerpoint/2010/main" val="1398331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Connectedness Reccomendation</a:t>
            </a:r>
            <a:endParaRPr lang="en-US" dirty="0"/>
          </a:p>
        </p:txBody>
      </p:sp>
      <p:sp>
        <p:nvSpPr>
          <p:cNvPr id="3" name="Content Placeholder 2"/>
          <p:cNvSpPr>
            <a:spLocks noGrp="1"/>
          </p:cNvSpPr>
          <p:nvPr>
            <p:ph idx="1"/>
          </p:nvPr>
        </p:nvSpPr>
        <p:spPr/>
        <p:txBody>
          <a:bodyPr/>
          <a:lstStyle/>
          <a:p>
            <a:r>
              <a:rPr lang="en-US" smtClean="0"/>
              <a:t>Use connectedness if:</a:t>
            </a:r>
          </a:p>
          <a:p>
            <a:pPr lvl="1"/>
            <a:r>
              <a:rPr lang="en-US" smtClean="0"/>
              <a:t>You need the additional ink to make the links </a:t>
            </a:r>
            <a:r>
              <a:rPr lang="en-US" smtClean="0">
                <a:solidFill>
                  <a:schemeClr val="accent2"/>
                </a:solidFill>
              </a:rPr>
              <a:t>stand out from the BR</a:t>
            </a:r>
          </a:p>
          <a:p>
            <a:pPr lvl="1"/>
            <a:r>
              <a:rPr lang="en-US" smtClean="0"/>
              <a:t>You want to show </a:t>
            </a:r>
            <a:r>
              <a:rPr lang="en-US" smtClean="0">
                <a:solidFill>
                  <a:schemeClr val="accent2"/>
                </a:solidFill>
              </a:rPr>
              <a:t>many different relationships </a:t>
            </a:r>
            <a:r>
              <a:rPr lang="en-US" smtClean="0"/>
              <a:t>(e.g. as in a graph)</a:t>
            </a:r>
          </a:p>
          <a:p>
            <a:pPr lvl="1"/>
            <a:r>
              <a:rPr lang="en-US" smtClean="0"/>
              <a:t>You </a:t>
            </a:r>
            <a:r>
              <a:rPr lang="en-US" smtClean="0">
                <a:solidFill>
                  <a:schemeClr val="accent2"/>
                </a:solidFill>
              </a:rPr>
              <a:t>can not </a:t>
            </a:r>
            <a:r>
              <a:rPr lang="en-US" smtClean="0"/>
              <a:t>easily </a:t>
            </a:r>
            <a:r>
              <a:rPr lang="en-US" smtClean="0">
                <a:solidFill>
                  <a:schemeClr val="accent2"/>
                </a:solidFill>
              </a:rPr>
              <a:t>modulate </a:t>
            </a:r>
            <a:r>
              <a:rPr lang="en-US" smtClean="0"/>
              <a:t>the visual rep of the items</a:t>
            </a:r>
          </a:p>
          <a:p>
            <a:pPr lvl="1"/>
            <a:r>
              <a:rPr lang="en-US" smtClean="0"/>
              <a:t>You want to make sure that </a:t>
            </a:r>
            <a:r>
              <a:rPr lang="en-US" smtClean="0">
                <a:solidFill>
                  <a:schemeClr val="accent2"/>
                </a:solidFill>
              </a:rPr>
              <a:t>nothing </a:t>
            </a:r>
            <a:r>
              <a:rPr lang="en-US" smtClean="0"/>
              <a:t>is </a:t>
            </a:r>
            <a:r>
              <a:rPr lang="en-US" smtClean="0">
                <a:solidFill>
                  <a:schemeClr val="accent2"/>
                </a:solidFill>
              </a:rPr>
              <a:t>overlooked</a:t>
            </a:r>
          </a:p>
          <a:p>
            <a:pPr lvl="1"/>
            <a:endParaRPr lang="en-US" dirty="0"/>
          </a:p>
        </p:txBody>
      </p:sp>
      <p:sp>
        <p:nvSpPr>
          <p:cNvPr id="4" name="Footer Placeholder 3"/>
          <p:cNvSpPr>
            <a:spLocks noGrp="1"/>
          </p:cNvSpPr>
          <p:nvPr>
            <p:ph type="ftr" sz="quarter" idx="11"/>
          </p:nvPr>
        </p:nvSpPr>
        <p:spPr/>
        <p:txBody>
          <a:bodyPr/>
          <a:lstStyle/>
          <a:p>
            <a:r>
              <a:rPr lang="en-US" smtClean="0"/>
              <a:t>VisWeek Tutorial: Connecting the Dots – M. Streit, H.-J. Schulz, A. Lex</a:t>
            </a:r>
            <a:endParaRPr lang="en-US" dirty="0"/>
          </a:p>
        </p:txBody>
      </p:sp>
      <p:sp>
        <p:nvSpPr>
          <p:cNvPr id="5" name="Slide Number Placeholder 4"/>
          <p:cNvSpPr>
            <a:spLocks noGrp="1"/>
          </p:cNvSpPr>
          <p:nvPr>
            <p:ph type="sldNum" sz="quarter" idx="12"/>
          </p:nvPr>
        </p:nvSpPr>
        <p:spPr/>
        <p:txBody>
          <a:bodyPr/>
          <a:lstStyle/>
          <a:p>
            <a:fld id="{30742C3F-4840-460C-ADF2-7005A7FA8881}" type="slidenum">
              <a:rPr lang="en-US" smtClean="0"/>
              <a:t>156</a:t>
            </a:fld>
            <a:endParaRPr lang="en-US" dirty="0"/>
          </a:p>
        </p:txBody>
      </p:sp>
    </p:spTree>
    <p:extLst>
      <p:ext uri="{BB962C8B-B14F-4D97-AF65-F5344CB8AC3E}">
        <p14:creationId xmlns:p14="http://schemas.microsoft.com/office/powerpoint/2010/main" val="1678533044"/>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Connectedness Reccomendation</a:t>
            </a:r>
            <a:endParaRPr lang="en-US" dirty="0"/>
          </a:p>
        </p:txBody>
      </p:sp>
      <p:sp>
        <p:nvSpPr>
          <p:cNvPr id="3" name="Content Placeholder 2"/>
          <p:cNvSpPr>
            <a:spLocks noGrp="1"/>
          </p:cNvSpPr>
          <p:nvPr>
            <p:ph idx="1"/>
          </p:nvPr>
        </p:nvSpPr>
        <p:spPr/>
        <p:txBody>
          <a:bodyPr/>
          <a:lstStyle/>
          <a:p>
            <a:r>
              <a:rPr lang="en-US" dirty="0" smtClean="0"/>
              <a:t>Be careful if:</a:t>
            </a:r>
          </a:p>
          <a:p>
            <a:pPr lvl="1"/>
            <a:r>
              <a:rPr lang="en-US" dirty="0" smtClean="0"/>
              <a:t>You only have </a:t>
            </a:r>
            <a:r>
              <a:rPr lang="en-US" dirty="0" smtClean="0">
                <a:solidFill>
                  <a:schemeClr val="accent3"/>
                </a:solidFill>
              </a:rPr>
              <a:t>a handful of classes but a high # items</a:t>
            </a:r>
          </a:p>
          <a:p>
            <a:pPr lvl="1"/>
            <a:r>
              <a:rPr lang="en-US" dirty="0" smtClean="0"/>
              <a:t>You need a </a:t>
            </a:r>
            <a:r>
              <a:rPr lang="en-US" dirty="0" smtClean="0">
                <a:solidFill>
                  <a:schemeClr val="accent3"/>
                </a:solidFill>
              </a:rPr>
              <a:t>very fast implementation</a:t>
            </a:r>
          </a:p>
          <a:p>
            <a:pPr lvl="2"/>
            <a:r>
              <a:rPr lang="en-US" dirty="0" smtClean="0"/>
              <a:t>Making connectedness run efficiently is often not trivial! </a:t>
            </a:r>
          </a:p>
          <a:p>
            <a:endParaRPr lang="en-US" dirty="0"/>
          </a:p>
        </p:txBody>
      </p:sp>
      <p:sp>
        <p:nvSpPr>
          <p:cNvPr id="4" name="Footer Placeholder 3"/>
          <p:cNvSpPr>
            <a:spLocks noGrp="1"/>
          </p:cNvSpPr>
          <p:nvPr>
            <p:ph type="ftr" sz="quarter" idx="11"/>
          </p:nvPr>
        </p:nvSpPr>
        <p:spPr/>
        <p:txBody>
          <a:bodyPr/>
          <a:lstStyle/>
          <a:p>
            <a:r>
              <a:rPr lang="en-US" smtClean="0"/>
              <a:t>VisWeek Tutorial: Connecting the Dots – M. Streit, H.-J. Schulz, A. Lex</a:t>
            </a:r>
            <a:endParaRPr lang="en-US" dirty="0"/>
          </a:p>
        </p:txBody>
      </p:sp>
      <p:sp>
        <p:nvSpPr>
          <p:cNvPr id="5" name="Slide Number Placeholder 4"/>
          <p:cNvSpPr>
            <a:spLocks noGrp="1"/>
          </p:cNvSpPr>
          <p:nvPr>
            <p:ph type="sldNum" sz="quarter" idx="12"/>
          </p:nvPr>
        </p:nvSpPr>
        <p:spPr/>
        <p:txBody>
          <a:bodyPr/>
          <a:lstStyle/>
          <a:p>
            <a:fld id="{30742C3F-4840-460C-ADF2-7005A7FA8881}" type="slidenum">
              <a:rPr lang="en-US" smtClean="0"/>
              <a:t>157</a:t>
            </a:fld>
            <a:endParaRPr lang="en-US" dirty="0"/>
          </a:p>
        </p:txBody>
      </p:sp>
    </p:spTree>
    <p:extLst>
      <p:ext uri="{BB962C8B-B14F-4D97-AF65-F5344CB8AC3E}">
        <p14:creationId xmlns:p14="http://schemas.microsoft.com/office/powerpoint/2010/main" val="1759683516"/>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t>What‘s Next: </a:t>
            </a:r>
            <a:br>
              <a:rPr lang="en-US" dirty="0" smtClean="0"/>
            </a:br>
            <a:r>
              <a:rPr lang="en-US" dirty="0" smtClean="0">
                <a:solidFill>
                  <a:schemeClr val="accent1"/>
                </a:solidFill>
              </a:rPr>
              <a:t>When to Link? </a:t>
            </a:r>
            <a:r>
              <a:rPr lang="en-US" dirty="0" smtClean="0"/>
              <a:t>by Marc</a:t>
            </a:r>
            <a:endParaRPr lang="en-US" dirty="0"/>
          </a:p>
        </p:txBody>
      </p:sp>
      <p:sp>
        <p:nvSpPr>
          <p:cNvPr id="7" name="Text Placeholder 6"/>
          <p:cNvSpPr>
            <a:spLocks noGrp="1"/>
          </p:cNvSpPr>
          <p:nvPr>
            <p:ph type="body" idx="1"/>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t>VisWeek Tutorial: Connecting the Dots – M. Streit, H.-J. Schulz, A. Lex</a:t>
            </a:r>
            <a:endParaRPr lang="en-US" dirty="0"/>
          </a:p>
        </p:txBody>
      </p:sp>
      <p:sp>
        <p:nvSpPr>
          <p:cNvPr id="5" name="Slide Number Placeholder 4"/>
          <p:cNvSpPr>
            <a:spLocks noGrp="1"/>
          </p:cNvSpPr>
          <p:nvPr>
            <p:ph type="sldNum" sz="quarter" idx="12"/>
          </p:nvPr>
        </p:nvSpPr>
        <p:spPr/>
        <p:txBody>
          <a:bodyPr/>
          <a:lstStyle/>
          <a:p>
            <a:fld id="{30742C3F-4840-460C-ADF2-7005A7FA8881}" type="slidenum">
              <a:rPr lang="en-US" smtClean="0"/>
              <a:t>158</a:t>
            </a:fld>
            <a:endParaRPr lang="en-US" dirty="0"/>
          </a:p>
        </p:txBody>
      </p:sp>
      <p:sp>
        <p:nvSpPr>
          <p:cNvPr id="8" name="Picture Placeholder 7"/>
          <p:cNvSpPr>
            <a:spLocks noGrp="1"/>
          </p:cNvSpPr>
          <p:nvPr>
            <p:ph type="pic" sz="quarter" idx="13"/>
          </p:nvPr>
        </p:nvSpPr>
        <p:spPr/>
      </p:sp>
    </p:spTree>
    <p:extLst>
      <p:ext uri="{BB962C8B-B14F-4D97-AF65-F5344CB8AC3E}">
        <p14:creationId xmlns:p14="http://schemas.microsoft.com/office/powerpoint/2010/main" val="1130929065"/>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Part III:</a:t>
            </a:r>
            <a:br>
              <a:rPr lang="en-US" smtClean="0"/>
            </a:br>
            <a:r>
              <a:rPr lang="en-US" smtClean="0"/>
              <a:t>WHEN to LINK?</a:t>
            </a:r>
            <a:endParaRPr lang="en-US" dirty="0"/>
          </a:p>
        </p:txBody>
      </p:sp>
      <p:sp>
        <p:nvSpPr>
          <p:cNvPr id="3" name="Text Placeholder 2"/>
          <p:cNvSpPr>
            <a:spLocks noGrp="1"/>
          </p:cNvSpPr>
          <p:nvPr>
            <p:ph type="body" idx="1"/>
          </p:nvPr>
        </p:nvSpPr>
        <p:spPr/>
        <p:txBody>
          <a:bodyPr>
            <a:normAutofit/>
          </a:bodyPr>
          <a:lstStyle/>
          <a:p>
            <a:r>
              <a:rPr lang="en-US" sz="2800" smtClean="0"/>
              <a:t>Speaker: Marc Streit</a:t>
            </a:r>
            <a:endParaRPr lang="en-US" sz="2800" dirty="0"/>
          </a:p>
        </p:txBody>
      </p:sp>
      <p:sp>
        <p:nvSpPr>
          <p:cNvPr id="4" name="Footer Placeholder 3"/>
          <p:cNvSpPr>
            <a:spLocks noGrp="1"/>
          </p:cNvSpPr>
          <p:nvPr>
            <p:ph type="ftr" sz="quarter" idx="11"/>
          </p:nvPr>
        </p:nvSpPr>
        <p:spPr/>
        <p:txBody>
          <a:bodyPr/>
          <a:lstStyle/>
          <a:p>
            <a:r>
              <a:rPr lang="en-US" smtClean="0"/>
              <a:t>VisWeek Tutorial: Connecting the Dots – M. Streit, H.-J. Schulz, A. Lex</a:t>
            </a:r>
            <a:endParaRPr lang="en-US" dirty="0"/>
          </a:p>
        </p:txBody>
      </p:sp>
      <p:sp>
        <p:nvSpPr>
          <p:cNvPr id="5" name="Slide Number Placeholder 4"/>
          <p:cNvSpPr>
            <a:spLocks noGrp="1"/>
          </p:cNvSpPr>
          <p:nvPr>
            <p:ph type="sldNum" sz="quarter" idx="12"/>
          </p:nvPr>
        </p:nvSpPr>
        <p:spPr/>
        <p:txBody>
          <a:bodyPr/>
          <a:lstStyle/>
          <a:p>
            <a:fld id="{30742C3F-4840-460C-ADF2-7005A7FA8881}" type="slidenum">
              <a:rPr lang="en-US" smtClean="0"/>
              <a:t>159</a:t>
            </a:fld>
            <a:endParaRPr lang="en-US" dirty="0"/>
          </a:p>
        </p:txBody>
      </p:sp>
    </p:spTree>
    <p:extLst>
      <p:ext uri="{BB962C8B-B14F-4D97-AF65-F5344CB8AC3E}">
        <p14:creationId xmlns:p14="http://schemas.microsoft.com/office/powerpoint/2010/main" val="17814175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0742C3F-4840-460C-ADF2-7005A7FA8881}" type="slidenum">
              <a:rPr lang="en-US" smtClean="0"/>
              <a:pPr/>
              <a:t>16</a:t>
            </a:fld>
            <a:endParaRPr lang="en-US" dirty="0"/>
          </a:p>
        </p:txBody>
      </p:sp>
      <p:pic>
        <p:nvPicPr>
          <p:cNvPr id="2050" name="Picture 2" descr="D:\linksrouting_paper\userstudy\map_providence.png"/>
          <p:cNvPicPr>
            <a:picLocks noChangeAspect="1" noChangeArrowheads="1"/>
          </p:cNvPicPr>
          <p:nvPr/>
        </p:nvPicPr>
        <p:blipFill>
          <a:blip r:embed="rId3" cstate="print"/>
          <a:srcRect/>
          <a:stretch>
            <a:fillRect/>
          </a:stretch>
        </p:blipFill>
        <p:spPr bwMode="auto">
          <a:xfrm>
            <a:off x="683568" y="355828"/>
            <a:ext cx="7801905" cy="6241524"/>
          </a:xfrm>
          <a:prstGeom prst="rect">
            <a:avLst/>
          </a:prstGeom>
          <a:noFill/>
        </p:spPr>
      </p:pic>
    </p:spTree>
    <p:extLst>
      <p:ext uri="{BB962C8B-B14F-4D97-AF65-F5344CB8AC3E}">
        <p14:creationId xmlns:p14="http://schemas.microsoft.com/office/powerpoint/2010/main" val="5128985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AutoShape 39"/>
          <p:cNvSpPr>
            <a:spLocks noChangeArrowheads="1"/>
          </p:cNvSpPr>
          <p:nvPr/>
        </p:nvSpPr>
        <p:spPr bwMode="auto">
          <a:xfrm>
            <a:off x="6945365" y="4111116"/>
            <a:ext cx="1466090" cy="539164"/>
          </a:xfrm>
          <a:prstGeom prst="flowChartAlternateProcess">
            <a:avLst/>
          </a:prstGeom>
          <a:ln w="38100">
            <a:solidFill>
              <a:schemeClr val="accent3"/>
            </a:solidFill>
            <a:headEnd/>
            <a:tailEnd/>
          </a:ln>
        </p:spPr>
        <p:style>
          <a:lnRef idx="2">
            <a:schemeClr val="accent5"/>
          </a:lnRef>
          <a:fillRef idx="1">
            <a:schemeClr val="lt1"/>
          </a:fillRef>
          <a:effectRef idx="0">
            <a:schemeClr val="accent5"/>
          </a:effectRef>
          <a:fontRef idx="minor">
            <a:schemeClr val="dk1"/>
          </a:fontRef>
        </p:style>
        <p:txBody>
          <a:bodyPr vert="horz" wrap="square" lIns="54000" tIns="45720" rIns="5400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ts val="1000"/>
              </a:spcAft>
              <a:buClrTx/>
              <a:buSzTx/>
              <a:buFontTx/>
              <a:buNone/>
              <a:tabLst/>
            </a:pPr>
            <a:r>
              <a:rPr kumimoji="0" lang="en-US" sz="1400" b="0" i="0" u="none" strike="noStrike" cap="none" normalizeH="0" baseline="0" dirty="0" smtClean="0">
                <a:ln>
                  <a:noFill/>
                </a:ln>
                <a:solidFill>
                  <a:schemeClr val="tx1"/>
                </a:solidFill>
                <a:effectLst/>
                <a:latin typeface="Calibri" pitchFamily="34" charset="0"/>
                <a:cs typeface="Arial" pitchFamily="34" charset="0"/>
              </a:rPr>
              <a:t>User 3</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37" name="AutoShape 39"/>
          <p:cNvSpPr>
            <a:spLocks noChangeArrowheads="1"/>
          </p:cNvSpPr>
          <p:nvPr/>
        </p:nvSpPr>
        <p:spPr bwMode="auto">
          <a:xfrm>
            <a:off x="3802623" y="4096920"/>
            <a:ext cx="1466090" cy="539164"/>
          </a:xfrm>
          <a:prstGeom prst="flowChartAlternateProcess">
            <a:avLst/>
          </a:prstGeom>
          <a:ln w="38100">
            <a:solidFill>
              <a:schemeClr val="accent3"/>
            </a:solidFill>
            <a:headEnd/>
            <a:tailEnd/>
          </a:ln>
        </p:spPr>
        <p:style>
          <a:lnRef idx="2">
            <a:schemeClr val="accent5"/>
          </a:lnRef>
          <a:fillRef idx="1">
            <a:schemeClr val="lt1"/>
          </a:fillRef>
          <a:effectRef idx="0">
            <a:schemeClr val="accent5"/>
          </a:effectRef>
          <a:fontRef idx="minor">
            <a:schemeClr val="dk1"/>
          </a:fontRef>
        </p:style>
        <p:txBody>
          <a:bodyPr vert="horz" wrap="square" lIns="54000" tIns="45720" rIns="5400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ts val="1000"/>
              </a:spcAft>
              <a:buClrTx/>
              <a:buSzTx/>
              <a:buFontTx/>
              <a:buNone/>
              <a:tabLst/>
            </a:pPr>
            <a:r>
              <a:rPr kumimoji="0" lang="en-US" sz="1400" b="0" i="0" u="none" strike="noStrike" cap="none" normalizeH="0" baseline="0" dirty="0" smtClean="0">
                <a:ln>
                  <a:noFill/>
                </a:ln>
                <a:solidFill>
                  <a:schemeClr val="tx1"/>
                </a:solidFill>
                <a:effectLst/>
                <a:latin typeface="Calibri" pitchFamily="34" charset="0"/>
                <a:cs typeface="Arial" pitchFamily="34" charset="0"/>
              </a:rPr>
              <a:t>User 2</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3104" name="AutoShape 32"/>
          <p:cNvSpPr>
            <a:spLocks noChangeArrowheads="1"/>
          </p:cNvSpPr>
          <p:nvPr/>
        </p:nvSpPr>
        <p:spPr bwMode="auto">
          <a:xfrm>
            <a:off x="6536348" y="2089889"/>
            <a:ext cx="2284124" cy="1501630"/>
          </a:xfrm>
          <a:prstGeom prst="roundRect">
            <a:avLst>
              <a:gd name="adj" fmla="val 6134"/>
            </a:avLst>
          </a:prstGeom>
          <a:solidFill>
            <a:srgbClr val="FFFFFF"/>
          </a:solidFill>
          <a:ln w="38100">
            <a:solidFill>
              <a:srgbClr val="00A650"/>
            </a:solidFill>
            <a:round/>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400" b="0" i="0" u="none" strike="noStrike" cap="none" normalizeH="0" baseline="0" dirty="0" smtClean="0">
                <a:ln>
                  <a:noFill/>
                </a:ln>
                <a:effectLst/>
                <a:latin typeface="Calibri" pitchFamily="34" charset="0"/>
                <a:cs typeface="Arial" pitchFamily="34" charset="0"/>
              </a:rPr>
              <a:t>Display 2</a:t>
            </a:r>
            <a:endParaRPr kumimoji="0" lang="en-US" sz="1400" b="0" i="0" u="none" strike="noStrike" cap="none" normalizeH="0" baseline="0" dirty="0" smtClean="0">
              <a:ln>
                <a:noFill/>
              </a:ln>
              <a:effectLst/>
              <a:latin typeface="Arial" pitchFamily="34" charset="0"/>
              <a:cs typeface="Arial" pitchFamily="34" charset="0"/>
            </a:endParaRPr>
          </a:p>
        </p:txBody>
      </p:sp>
      <p:sp>
        <p:nvSpPr>
          <p:cNvPr id="3105" name="AutoShape 33"/>
          <p:cNvSpPr>
            <a:spLocks noChangeArrowheads="1"/>
          </p:cNvSpPr>
          <p:nvPr/>
        </p:nvSpPr>
        <p:spPr bwMode="auto">
          <a:xfrm>
            <a:off x="340863" y="2102119"/>
            <a:ext cx="5995048" cy="1501630"/>
          </a:xfrm>
          <a:prstGeom prst="roundRect">
            <a:avLst>
              <a:gd name="adj" fmla="val 9218"/>
            </a:avLst>
          </a:prstGeom>
          <a:solidFill>
            <a:srgbClr val="FFFFFF"/>
          </a:solidFill>
          <a:ln w="38100">
            <a:solidFill>
              <a:srgbClr val="00A650"/>
            </a:solidFill>
            <a:round/>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400" b="0" i="0" u="none" strike="noStrike" cap="none" normalizeH="0" baseline="0" dirty="0" smtClean="0">
                <a:ln>
                  <a:noFill/>
                </a:ln>
                <a:effectLst/>
                <a:latin typeface="Calibri" pitchFamily="34" charset="0"/>
                <a:cs typeface="Arial" pitchFamily="34" charset="0"/>
              </a:rPr>
              <a:t>Display 1</a:t>
            </a:r>
            <a:endParaRPr kumimoji="0" lang="en-US" sz="1400" b="0" i="0" u="none" strike="noStrike" cap="none" normalizeH="0" baseline="0" dirty="0" smtClean="0">
              <a:ln>
                <a:noFill/>
              </a:ln>
              <a:effectLst/>
              <a:latin typeface="Arial" pitchFamily="34" charset="0"/>
              <a:cs typeface="Arial" pitchFamily="34" charset="0"/>
            </a:endParaRPr>
          </a:p>
        </p:txBody>
      </p:sp>
      <p:sp>
        <p:nvSpPr>
          <p:cNvPr id="3106" name="AutoShape 34"/>
          <p:cNvSpPr>
            <a:spLocks noChangeArrowheads="1"/>
          </p:cNvSpPr>
          <p:nvPr/>
        </p:nvSpPr>
        <p:spPr bwMode="auto">
          <a:xfrm>
            <a:off x="6698696" y="2449104"/>
            <a:ext cx="1944216" cy="947238"/>
          </a:xfrm>
          <a:prstGeom prst="flowChartAlternateProcess">
            <a:avLst/>
          </a:prstGeom>
          <a:solidFill>
            <a:srgbClr val="FFFFFF"/>
          </a:solidFill>
          <a:ln w="38100">
            <a:solidFill>
              <a:srgbClr val="C0504D"/>
            </a:solidFill>
            <a:miter lim="800000"/>
            <a:headEnd/>
            <a:tailEnd/>
          </a:ln>
          <a:effectLst/>
        </p:spPr>
        <p:txBody>
          <a:bodyPr vert="horz" wrap="square" lIns="91440" tIns="1080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400" b="0" i="0" u="none" strike="noStrike" cap="none" normalizeH="0" baseline="0" dirty="0" smtClean="0">
                <a:ln>
                  <a:noFill/>
                </a:ln>
                <a:effectLst/>
                <a:latin typeface="Calibri" pitchFamily="34" charset="0"/>
                <a:cs typeface="Arial" pitchFamily="34" charset="0"/>
              </a:rPr>
              <a:t>Application 3</a:t>
            </a:r>
            <a:endParaRPr kumimoji="0" lang="en-US" sz="1400" b="0" i="0" u="none" strike="noStrike" cap="none" normalizeH="0" baseline="0" dirty="0" smtClean="0">
              <a:ln>
                <a:noFill/>
              </a:ln>
              <a:effectLst/>
              <a:latin typeface="Arial" pitchFamily="34" charset="0"/>
              <a:cs typeface="Arial" pitchFamily="34" charset="0"/>
            </a:endParaRPr>
          </a:p>
        </p:txBody>
      </p:sp>
      <p:sp>
        <p:nvSpPr>
          <p:cNvPr id="3107" name="AutoShape 35"/>
          <p:cNvSpPr>
            <a:spLocks noChangeArrowheads="1"/>
          </p:cNvSpPr>
          <p:nvPr/>
        </p:nvSpPr>
        <p:spPr bwMode="auto">
          <a:xfrm>
            <a:off x="6902474" y="2829818"/>
            <a:ext cx="1536659" cy="389159"/>
          </a:xfrm>
          <a:prstGeom prst="roundRect">
            <a:avLst>
              <a:gd name="adj" fmla="val 16667"/>
            </a:avLst>
          </a:prstGeom>
          <a:solidFill>
            <a:srgbClr val="FFFFFF"/>
          </a:solidFill>
          <a:ln w="38100">
            <a:solidFill>
              <a:srgbClr val="4F81BD"/>
            </a:solidFill>
            <a:round/>
            <a:headEnd/>
            <a:tailEnd/>
          </a:ln>
          <a:effectLst/>
        </p:spPr>
        <p:txBody>
          <a:bodyPr vert="horz" wrap="square" lIns="91440" tIns="45720" rIns="91440" bIns="45720" numCol="1" anchor="t" anchorCtr="0" compatLnSpc="1">
            <a:prstTxWarp prst="textNoShape">
              <a:avLst/>
            </a:prstTxWarp>
          </a:bodyPr>
          <a:lstStyle/>
          <a:p>
            <a:pPr lvl="0" algn="ctr" fontAlgn="base">
              <a:spcBef>
                <a:spcPct val="0"/>
              </a:spcBef>
              <a:spcAft>
                <a:spcPts val="1000"/>
              </a:spcAft>
            </a:pPr>
            <a:r>
              <a:rPr lang="en-US" sz="1400" dirty="0">
                <a:latin typeface="Calibri" pitchFamily="34" charset="0"/>
                <a:cs typeface="Arial" pitchFamily="34" charset="0"/>
              </a:rPr>
              <a:t>View 4</a:t>
            </a:r>
            <a:endParaRPr kumimoji="0" lang="en-US" sz="1400" b="0" i="0" u="none" strike="noStrike" cap="none" normalizeH="0" baseline="0" dirty="0" smtClean="0">
              <a:ln>
                <a:noFill/>
              </a:ln>
              <a:effectLst/>
              <a:latin typeface="Arial" pitchFamily="34" charset="0"/>
              <a:cs typeface="Arial" pitchFamily="34" charset="0"/>
            </a:endParaRPr>
          </a:p>
        </p:txBody>
      </p:sp>
      <p:sp>
        <p:nvSpPr>
          <p:cNvPr id="3108" name="AutoShape 36"/>
          <p:cNvSpPr>
            <a:spLocks noChangeArrowheads="1"/>
          </p:cNvSpPr>
          <p:nvPr/>
        </p:nvSpPr>
        <p:spPr bwMode="auto">
          <a:xfrm>
            <a:off x="4279767" y="2469148"/>
            <a:ext cx="1842923" cy="928920"/>
          </a:xfrm>
          <a:prstGeom prst="roundRect">
            <a:avLst>
              <a:gd name="adj" fmla="val 16667"/>
            </a:avLst>
          </a:prstGeom>
          <a:solidFill>
            <a:srgbClr val="FFFFFF"/>
          </a:solidFill>
          <a:ln w="38100">
            <a:solidFill>
              <a:srgbClr val="C0504D"/>
            </a:solidFill>
            <a:round/>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400" b="0" i="0" u="none" strike="noStrike" cap="none" normalizeH="0" baseline="0" dirty="0" smtClean="0">
                <a:ln>
                  <a:noFill/>
                </a:ln>
                <a:effectLst/>
                <a:latin typeface="Calibri" pitchFamily="34" charset="0"/>
                <a:cs typeface="Arial" pitchFamily="34" charset="0"/>
              </a:rPr>
              <a:t>Application 2</a:t>
            </a:r>
            <a:endParaRPr kumimoji="0" lang="en-US" sz="1400" b="0" i="0" u="none" strike="noStrike" cap="none" normalizeH="0" baseline="0" dirty="0" smtClean="0">
              <a:ln>
                <a:noFill/>
              </a:ln>
              <a:effectLst/>
              <a:latin typeface="Arial" pitchFamily="34" charset="0"/>
              <a:cs typeface="Arial" pitchFamily="34" charset="0"/>
            </a:endParaRPr>
          </a:p>
        </p:txBody>
      </p:sp>
      <p:sp>
        <p:nvSpPr>
          <p:cNvPr id="3109" name="AutoShape 37"/>
          <p:cNvSpPr>
            <a:spLocks noChangeArrowheads="1"/>
          </p:cNvSpPr>
          <p:nvPr/>
        </p:nvSpPr>
        <p:spPr bwMode="auto">
          <a:xfrm>
            <a:off x="4492988" y="2824471"/>
            <a:ext cx="1471093" cy="389160"/>
          </a:xfrm>
          <a:prstGeom prst="flowChartAlternateProcess">
            <a:avLst/>
          </a:prstGeom>
          <a:solidFill>
            <a:srgbClr val="FFFFFF"/>
          </a:solidFill>
          <a:ln w="38100">
            <a:solidFill>
              <a:srgbClr val="4F81BD"/>
            </a:solidFill>
            <a:miter lim="800000"/>
            <a:headEnd/>
            <a:tailEnd/>
          </a:ln>
          <a:effectLst/>
        </p:spPr>
        <p:txBody>
          <a:bodyPr vert="horz" wrap="square" lIns="91440" tIns="45720" rIns="91440" bIns="45720" numCol="1" anchor="t" anchorCtr="0" compatLnSpc="1">
            <a:prstTxWarp prst="textNoShape">
              <a:avLst/>
            </a:prstTxWarp>
          </a:bodyPr>
          <a:lstStyle/>
          <a:p>
            <a:pPr lvl="0" algn="ctr" fontAlgn="base">
              <a:spcBef>
                <a:spcPct val="0"/>
              </a:spcBef>
              <a:spcAft>
                <a:spcPts val="1000"/>
              </a:spcAft>
            </a:pPr>
            <a:r>
              <a:rPr lang="en-US" sz="1400" dirty="0">
                <a:latin typeface="Calibri" pitchFamily="34" charset="0"/>
                <a:cs typeface="Arial" pitchFamily="34" charset="0"/>
              </a:rPr>
              <a:t>View </a:t>
            </a:r>
            <a:r>
              <a:rPr kumimoji="0" lang="en-US" sz="1400" b="0" i="0" u="none" strike="noStrike" cap="none" normalizeH="0" baseline="0" dirty="0" smtClean="0">
                <a:ln>
                  <a:noFill/>
                </a:ln>
                <a:effectLst/>
                <a:latin typeface="Calibri" pitchFamily="34" charset="0"/>
                <a:cs typeface="Arial" pitchFamily="34" charset="0"/>
              </a:rPr>
              <a:t>3</a:t>
            </a:r>
            <a:endParaRPr kumimoji="0" lang="en-US" sz="1400" b="0" i="0" u="none" strike="noStrike" cap="none" normalizeH="0" baseline="0" dirty="0" smtClean="0">
              <a:ln>
                <a:noFill/>
              </a:ln>
              <a:effectLst/>
              <a:latin typeface="Arial" pitchFamily="34" charset="0"/>
              <a:cs typeface="Arial" pitchFamily="34" charset="0"/>
            </a:endParaRPr>
          </a:p>
        </p:txBody>
      </p:sp>
      <p:sp>
        <p:nvSpPr>
          <p:cNvPr id="3112" name="AutoShape 40"/>
          <p:cNvSpPr>
            <a:spLocks noChangeArrowheads="1"/>
          </p:cNvSpPr>
          <p:nvPr/>
        </p:nvSpPr>
        <p:spPr bwMode="auto">
          <a:xfrm>
            <a:off x="553267" y="2464432"/>
            <a:ext cx="3532011" cy="928916"/>
          </a:xfrm>
          <a:prstGeom prst="roundRect">
            <a:avLst>
              <a:gd name="adj" fmla="val 16667"/>
            </a:avLst>
          </a:prstGeom>
          <a:solidFill>
            <a:srgbClr val="FFFFFF"/>
          </a:solidFill>
          <a:ln w="38100">
            <a:solidFill>
              <a:srgbClr val="C0504D"/>
            </a:solidFill>
            <a:round/>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400" b="0" i="0" u="none" strike="noStrike" cap="none" normalizeH="0" baseline="0" dirty="0" smtClean="0">
                <a:ln>
                  <a:noFill/>
                </a:ln>
                <a:effectLst/>
                <a:latin typeface="Calibri" pitchFamily="34" charset="0"/>
                <a:cs typeface="Arial" pitchFamily="34" charset="0"/>
              </a:rPr>
              <a:t>Application 1</a:t>
            </a:r>
            <a:endParaRPr kumimoji="0" lang="en-US" sz="1400" b="0" i="0" u="none" strike="noStrike" cap="none" normalizeH="0" baseline="0" dirty="0" smtClean="0">
              <a:ln>
                <a:noFill/>
              </a:ln>
              <a:effectLst/>
              <a:latin typeface="Arial" pitchFamily="34" charset="0"/>
              <a:cs typeface="Arial" pitchFamily="34" charset="0"/>
            </a:endParaRPr>
          </a:p>
        </p:txBody>
      </p:sp>
      <p:sp>
        <p:nvSpPr>
          <p:cNvPr id="3113" name="AutoShape 41"/>
          <p:cNvSpPr>
            <a:spLocks noChangeArrowheads="1"/>
          </p:cNvSpPr>
          <p:nvPr/>
        </p:nvSpPr>
        <p:spPr bwMode="auto">
          <a:xfrm>
            <a:off x="2405650" y="2829818"/>
            <a:ext cx="1506026" cy="389159"/>
          </a:xfrm>
          <a:prstGeom prst="roundRect">
            <a:avLst>
              <a:gd name="adj" fmla="val 16667"/>
            </a:avLst>
          </a:prstGeom>
          <a:solidFill>
            <a:srgbClr val="FFFFFF"/>
          </a:solidFill>
          <a:ln w="38100">
            <a:solidFill>
              <a:srgbClr val="4F81BD"/>
            </a:solidFill>
            <a:round/>
            <a:headEnd/>
            <a:tailEnd/>
          </a:ln>
          <a:effectLst/>
        </p:spPr>
        <p:txBody>
          <a:bodyPr vert="horz" wrap="square" lIns="91440" tIns="45720" rIns="91440" bIns="45720" numCol="1" anchor="t" anchorCtr="0" compatLnSpc="1">
            <a:prstTxWarp prst="textNoShape">
              <a:avLst/>
            </a:prstTxWarp>
          </a:bodyPr>
          <a:lstStyle/>
          <a:p>
            <a:pPr lvl="0" algn="ctr" fontAlgn="base">
              <a:spcBef>
                <a:spcPct val="0"/>
              </a:spcBef>
              <a:spcAft>
                <a:spcPts val="1000"/>
              </a:spcAft>
            </a:pPr>
            <a:r>
              <a:rPr lang="en-US" sz="1400" dirty="0">
                <a:latin typeface="Calibri" pitchFamily="34" charset="0"/>
                <a:cs typeface="Arial" pitchFamily="34" charset="0"/>
              </a:rPr>
              <a:t>View 2</a:t>
            </a:r>
            <a:endParaRPr kumimoji="0" lang="en-US" sz="1400" b="0" i="0" u="none" strike="noStrike" cap="none" normalizeH="0" baseline="0" dirty="0" smtClean="0">
              <a:ln>
                <a:noFill/>
              </a:ln>
              <a:effectLst/>
              <a:latin typeface="Arial" pitchFamily="34" charset="0"/>
              <a:cs typeface="Arial" pitchFamily="34" charset="0"/>
            </a:endParaRPr>
          </a:p>
        </p:txBody>
      </p:sp>
      <p:sp>
        <p:nvSpPr>
          <p:cNvPr id="3115" name="AutoShape 43"/>
          <p:cNvSpPr>
            <a:spLocks noChangeArrowheads="1"/>
          </p:cNvSpPr>
          <p:nvPr/>
        </p:nvSpPr>
        <p:spPr bwMode="auto">
          <a:xfrm>
            <a:off x="769291" y="2824471"/>
            <a:ext cx="1458766" cy="389160"/>
          </a:xfrm>
          <a:prstGeom prst="roundRect">
            <a:avLst>
              <a:gd name="adj" fmla="val 16667"/>
            </a:avLst>
          </a:prstGeom>
          <a:solidFill>
            <a:srgbClr val="FFFFFF"/>
          </a:solidFill>
          <a:ln w="38100">
            <a:solidFill>
              <a:srgbClr val="4F81BD"/>
            </a:solidFill>
            <a:round/>
            <a:headEnd/>
            <a:tailEnd/>
          </a:ln>
          <a:effectLst/>
        </p:spPr>
        <p:txBody>
          <a:bodyPr vert="horz" wrap="square" lIns="91440" tIns="45720" rIns="91440" bIns="45720" numCol="1" anchor="t" anchorCtr="0" compatLnSpc="1">
            <a:prstTxWarp prst="textNoShape">
              <a:avLst/>
            </a:prstTxWarp>
          </a:bodyPr>
          <a:lstStyle/>
          <a:p>
            <a:pPr lvl="0" algn="ctr" fontAlgn="base">
              <a:spcBef>
                <a:spcPct val="0"/>
              </a:spcBef>
              <a:spcAft>
                <a:spcPts val="1000"/>
              </a:spcAft>
            </a:pPr>
            <a:r>
              <a:rPr lang="en-US" sz="1400" dirty="0">
                <a:latin typeface="Calibri" pitchFamily="34" charset="0"/>
                <a:cs typeface="Arial" pitchFamily="34" charset="0"/>
              </a:rPr>
              <a:t>View </a:t>
            </a:r>
            <a:r>
              <a:rPr kumimoji="0" lang="en-US" sz="1400" b="0" i="0" u="none" strike="noStrike" cap="none" normalizeH="0" baseline="0" dirty="0" smtClean="0">
                <a:ln>
                  <a:noFill/>
                </a:ln>
                <a:effectLst/>
                <a:latin typeface="Calibri" pitchFamily="34" charset="0"/>
                <a:cs typeface="Arial" pitchFamily="34" charset="0"/>
              </a:rPr>
              <a:t>1</a:t>
            </a:r>
            <a:endParaRPr kumimoji="0" lang="en-US" sz="1400" b="0" i="0" u="none" strike="noStrike" cap="none" normalizeH="0" baseline="0" dirty="0" smtClean="0">
              <a:ln>
                <a:noFill/>
              </a:ln>
              <a:effectLst/>
              <a:latin typeface="Arial" pitchFamily="34" charset="0"/>
              <a:cs typeface="Arial" pitchFamily="34" charset="0"/>
            </a:endParaRPr>
          </a:p>
        </p:txBody>
      </p:sp>
      <p:sp>
        <p:nvSpPr>
          <p:cNvPr id="49" name="Title 1"/>
          <p:cNvSpPr>
            <a:spLocks noGrp="1"/>
          </p:cNvSpPr>
          <p:nvPr>
            <p:ph type="title"/>
          </p:nvPr>
        </p:nvSpPr>
        <p:spPr>
          <a:xfrm>
            <a:off x="457200" y="274639"/>
            <a:ext cx="8229600" cy="922115"/>
          </a:xfrm>
        </p:spPr>
        <p:txBody>
          <a:bodyPr>
            <a:normAutofit/>
          </a:bodyPr>
          <a:lstStyle/>
          <a:p>
            <a:r>
              <a:rPr lang="en-US" dirty="0" smtClean="0"/>
              <a:t>Heterogeneity of Linking</a:t>
            </a:r>
            <a:endParaRPr lang="en-US" dirty="0"/>
          </a:p>
        </p:txBody>
      </p:sp>
      <p:pic>
        <p:nvPicPr>
          <p:cNvPr id="16" name="Picture 15" descr="user.png"/>
          <p:cNvPicPr>
            <a:picLocks noChangeAspect="1"/>
          </p:cNvPicPr>
          <p:nvPr/>
        </p:nvPicPr>
        <p:blipFill>
          <a:blip r:embed="rId3" cstate="print"/>
          <a:stretch>
            <a:fillRect/>
          </a:stretch>
        </p:blipFill>
        <p:spPr>
          <a:xfrm>
            <a:off x="3874631" y="4143774"/>
            <a:ext cx="457200" cy="457200"/>
          </a:xfrm>
          <a:prstGeom prst="rect">
            <a:avLst/>
          </a:prstGeom>
        </p:spPr>
      </p:pic>
      <p:pic>
        <p:nvPicPr>
          <p:cNvPr id="17" name="Picture 16" descr="user.png"/>
          <p:cNvPicPr>
            <a:picLocks noChangeAspect="1"/>
          </p:cNvPicPr>
          <p:nvPr/>
        </p:nvPicPr>
        <p:blipFill>
          <a:blip r:embed="rId4" cstate="print"/>
          <a:stretch>
            <a:fillRect/>
          </a:stretch>
        </p:blipFill>
        <p:spPr>
          <a:xfrm>
            <a:off x="7107575" y="4146226"/>
            <a:ext cx="457200" cy="457200"/>
          </a:xfrm>
          <a:prstGeom prst="rect">
            <a:avLst/>
          </a:prstGeom>
        </p:spPr>
      </p:pic>
      <p:cxnSp>
        <p:nvCxnSpPr>
          <p:cNvPr id="20" name="Straight Connector 19"/>
          <p:cNvCxnSpPr>
            <a:endCxn id="37" idx="0"/>
          </p:cNvCxnSpPr>
          <p:nvPr/>
        </p:nvCxnSpPr>
        <p:spPr>
          <a:xfrm>
            <a:off x="4535668" y="3603749"/>
            <a:ext cx="0" cy="493171"/>
          </a:xfrm>
          <a:prstGeom prst="line">
            <a:avLst/>
          </a:prstGeom>
          <a:ln w="28575">
            <a:solidFill>
              <a:schemeClr val="tx1"/>
            </a:solidFill>
            <a:prstDash val="sysDot"/>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8" name="Straight Connector 27"/>
          <p:cNvCxnSpPr>
            <a:stCxn id="3104" idx="2"/>
            <a:endCxn id="40" idx="0"/>
          </p:cNvCxnSpPr>
          <p:nvPr/>
        </p:nvCxnSpPr>
        <p:spPr>
          <a:xfrm>
            <a:off x="7678410" y="3591519"/>
            <a:ext cx="0" cy="519597"/>
          </a:xfrm>
          <a:prstGeom prst="line">
            <a:avLst/>
          </a:prstGeom>
          <a:ln w="28575">
            <a:solidFill>
              <a:schemeClr val="tx1"/>
            </a:solidFill>
            <a:prstDash val="sysDot"/>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1" name="Straight Connector 30"/>
          <p:cNvCxnSpPr>
            <a:endCxn id="52" idx="0"/>
          </p:cNvCxnSpPr>
          <p:nvPr/>
        </p:nvCxnSpPr>
        <p:spPr>
          <a:xfrm>
            <a:off x="2321083" y="3603749"/>
            <a:ext cx="0" cy="460513"/>
          </a:xfrm>
          <a:prstGeom prst="line">
            <a:avLst/>
          </a:prstGeom>
          <a:ln w="28575">
            <a:solidFill>
              <a:schemeClr val="tx1"/>
            </a:solidFill>
            <a:prstDash val="sysDot"/>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52" name="AutoShape 39"/>
          <p:cNvSpPr>
            <a:spLocks noChangeArrowheads="1"/>
          </p:cNvSpPr>
          <p:nvPr/>
        </p:nvSpPr>
        <p:spPr bwMode="auto">
          <a:xfrm>
            <a:off x="1588038" y="4064262"/>
            <a:ext cx="1466090" cy="539164"/>
          </a:xfrm>
          <a:prstGeom prst="flowChartAlternateProcess">
            <a:avLst/>
          </a:prstGeom>
          <a:ln w="38100">
            <a:solidFill>
              <a:schemeClr val="accent3"/>
            </a:solidFill>
            <a:headEnd/>
            <a:tailEnd/>
          </a:ln>
        </p:spPr>
        <p:style>
          <a:lnRef idx="2">
            <a:schemeClr val="accent5"/>
          </a:lnRef>
          <a:fillRef idx="1">
            <a:schemeClr val="lt1"/>
          </a:fillRef>
          <a:effectRef idx="0">
            <a:schemeClr val="accent5"/>
          </a:effectRef>
          <a:fontRef idx="minor">
            <a:schemeClr val="dk1"/>
          </a:fontRef>
        </p:style>
        <p:txBody>
          <a:bodyPr vert="horz" wrap="square" lIns="54000" tIns="45720" rIns="5400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ts val="1000"/>
              </a:spcAft>
              <a:buClrTx/>
              <a:buSzTx/>
              <a:buFontTx/>
              <a:buNone/>
              <a:tabLst/>
            </a:pPr>
            <a:r>
              <a:rPr kumimoji="0" lang="en-US" sz="1400" b="0" i="0" u="none" strike="noStrike" cap="none" normalizeH="0" baseline="0" dirty="0" smtClean="0">
                <a:ln>
                  <a:noFill/>
                </a:ln>
                <a:solidFill>
                  <a:schemeClr val="tx1"/>
                </a:solidFill>
                <a:effectLst/>
                <a:latin typeface="Calibri" pitchFamily="34" charset="0"/>
                <a:cs typeface="Arial" pitchFamily="34" charset="0"/>
              </a:rPr>
              <a:t>User 1</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3" name="Picture 52" descr="user.png"/>
          <p:cNvPicPr>
            <a:picLocks noChangeAspect="1"/>
          </p:cNvPicPr>
          <p:nvPr/>
        </p:nvPicPr>
        <p:blipFill>
          <a:blip r:embed="rId3" cstate="print"/>
          <a:stretch>
            <a:fillRect/>
          </a:stretch>
        </p:blipFill>
        <p:spPr>
          <a:xfrm>
            <a:off x="1713493" y="4105244"/>
            <a:ext cx="457200" cy="457200"/>
          </a:xfrm>
          <a:prstGeom prst="rect">
            <a:avLst/>
          </a:prstGeom>
        </p:spPr>
      </p:pic>
      <p:sp>
        <p:nvSpPr>
          <p:cNvPr id="25" name="Slide Number Placeholder 24"/>
          <p:cNvSpPr>
            <a:spLocks noGrp="1"/>
          </p:cNvSpPr>
          <p:nvPr>
            <p:ph type="sldNum" sz="quarter" idx="12"/>
          </p:nvPr>
        </p:nvSpPr>
        <p:spPr/>
        <p:txBody>
          <a:bodyPr/>
          <a:lstStyle/>
          <a:p>
            <a:fld id="{A4523DC7-086B-4AA1-B8ED-A8B52ACC25A5}" type="slidenum">
              <a:rPr lang="en-US" smtClean="0">
                <a:solidFill>
                  <a:schemeClr val="tx1"/>
                </a:solidFill>
              </a:rPr>
              <a:pPr/>
              <a:t>160</a:t>
            </a:fld>
            <a:endParaRPr lang="en-US" dirty="0">
              <a:solidFill>
                <a:schemeClr val="tx1"/>
              </a:solidFill>
            </a:endParaRPr>
          </a:p>
        </p:txBody>
      </p:sp>
    </p:spTree>
    <p:extLst>
      <p:ext uri="{BB962C8B-B14F-4D97-AF65-F5344CB8AC3E}">
        <p14:creationId xmlns:p14="http://schemas.microsoft.com/office/powerpoint/2010/main" val="557239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15"/>
                                        </p:tgtEl>
                                        <p:attrNameLst>
                                          <p:attrName>style.visibility</p:attrName>
                                        </p:attrNameLst>
                                      </p:cBhvr>
                                      <p:to>
                                        <p:strVal val="visible"/>
                                      </p:to>
                                    </p:set>
                                    <p:animEffect transition="in" filter="fade">
                                      <p:cBhvr>
                                        <p:cTn id="7" dur="500"/>
                                        <p:tgtEl>
                                          <p:spTgt spid="31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09"/>
                                        </p:tgtEl>
                                        <p:attrNameLst>
                                          <p:attrName>style.visibility</p:attrName>
                                        </p:attrNameLst>
                                      </p:cBhvr>
                                      <p:to>
                                        <p:strVal val="visible"/>
                                      </p:to>
                                    </p:set>
                                    <p:animEffect transition="in" filter="fade">
                                      <p:cBhvr>
                                        <p:cTn id="12" dur="500"/>
                                        <p:tgtEl>
                                          <p:spTgt spid="310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107"/>
                                        </p:tgtEl>
                                        <p:attrNameLst>
                                          <p:attrName>style.visibility</p:attrName>
                                        </p:attrNameLst>
                                      </p:cBhvr>
                                      <p:to>
                                        <p:strVal val="visible"/>
                                      </p:to>
                                    </p:set>
                                    <p:animEffect transition="in" filter="fade">
                                      <p:cBhvr>
                                        <p:cTn id="15" dur="500"/>
                                        <p:tgtEl>
                                          <p:spTgt spid="310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113"/>
                                        </p:tgtEl>
                                        <p:attrNameLst>
                                          <p:attrName>style.visibility</p:attrName>
                                        </p:attrNameLst>
                                      </p:cBhvr>
                                      <p:to>
                                        <p:strVal val="visible"/>
                                      </p:to>
                                    </p:set>
                                    <p:animEffect transition="in" filter="fade">
                                      <p:cBhvr>
                                        <p:cTn id="18" dur="500"/>
                                        <p:tgtEl>
                                          <p:spTgt spid="31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106"/>
                                        </p:tgtEl>
                                        <p:attrNameLst>
                                          <p:attrName>style.visibility</p:attrName>
                                        </p:attrNameLst>
                                      </p:cBhvr>
                                      <p:to>
                                        <p:strVal val="visible"/>
                                      </p:to>
                                    </p:set>
                                    <p:animEffect transition="in" filter="fade">
                                      <p:cBhvr>
                                        <p:cTn id="23" dur="500"/>
                                        <p:tgtEl>
                                          <p:spTgt spid="310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108"/>
                                        </p:tgtEl>
                                        <p:attrNameLst>
                                          <p:attrName>style.visibility</p:attrName>
                                        </p:attrNameLst>
                                      </p:cBhvr>
                                      <p:to>
                                        <p:strVal val="visible"/>
                                      </p:to>
                                    </p:set>
                                    <p:animEffect transition="in" filter="fade">
                                      <p:cBhvr>
                                        <p:cTn id="26" dur="500"/>
                                        <p:tgtEl>
                                          <p:spTgt spid="310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112"/>
                                        </p:tgtEl>
                                        <p:attrNameLst>
                                          <p:attrName>style.visibility</p:attrName>
                                        </p:attrNameLst>
                                      </p:cBhvr>
                                      <p:to>
                                        <p:strVal val="visible"/>
                                      </p:to>
                                    </p:set>
                                    <p:animEffect transition="in" filter="fade">
                                      <p:cBhvr>
                                        <p:cTn id="29" dur="500"/>
                                        <p:tgtEl>
                                          <p:spTgt spid="311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104"/>
                                        </p:tgtEl>
                                        <p:attrNameLst>
                                          <p:attrName>style.visibility</p:attrName>
                                        </p:attrNameLst>
                                      </p:cBhvr>
                                      <p:to>
                                        <p:strVal val="visible"/>
                                      </p:to>
                                    </p:set>
                                    <p:animEffect transition="in" filter="fade">
                                      <p:cBhvr>
                                        <p:cTn id="34" dur="500"/>
                                        <p:tgtEl>
                                          <p:spTgt spid="310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105"/>
                                        </p:tgtEl>
                                        <p:attrNameLst>
                                          <p:attrName>style.visibility</p:attrName>
                                        </p:attrNameLst>
                                      </p:cBhvr>
                                      <p:to>
                                        <p:strVal val="visible"/>
                                      </p:to>
                                    </p:set>
                                    <p:animEffect transition="in" filter="fade">
                                      <p:cBhvr>
                                        <p:cTn id="37" dur="500"/>
                                        <p:tgtEl>
                                          <p:spTgt spid="310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500"/>
                                        <p:tgtEl>
                                          <p:spTgt spid="3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fade">
                                      <p:cBhvr>
                                        <p:cTn id="45" dur="500"/>
                                        <p:tgtEl>
                                          <p:spTgt spid="4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52"/>
                                        </p:tgtEl>
                                        <p:attrNameLst>
                                          <p:attrName>style.visibility</p:attrName>
                                        </p:attrNameLst>
                                      </p:cBhvr>
                                      <p:to>
                                        <p:strVal val="visible"/>
                                      </p:to>
                                    </p:set>
                                    <p:animEffect transition="in" filter="fade">
                                      <p:cBhvr>
                                        <p:cTn id="48" dur="500"/>
                                        <p:tgtEl>
                                          <p:spTgt spid="52"/>
                                        </p:tgtEl>
                                      </p:cBhvr>
                                    </p:animEffect>
                                  </p:childTnLst>
                                </p:cTn>
                              </p:par>
                              <p:par>
                                <p:cTn id="49" presetID="10" presetClass="entr" presetSubtype="0" fill="hold" grpId="1" nodeType="with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fade">
                                      <p:cBhvr>
                                        <p:cTn id="51" dur="500"/>
                                        <p:tgtEl>
                                          <p:spTgt spid="40"/>
                                        </p:tgtEl>
                                      </p:cBhvr>
                                    </p:animEffect>
                                  </p:childTnLst>
                                </p:cTn>
                              </p:par>
                              <p:par>
                                <p:cTn id="52" presetID="10" presetClass="entr" presetSubtype="0" fill="hold" grpId="1" nodeType="with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fade">
                                      <p:cBhvr>
                                        <p:cTn id="54" dur="500"/>
                                        <p:tgtEl>
                                          <p:spTgt spid="37"/>
                                        </p:tgtEl>
                                      </p:cBhvr>
                                    </p:animEffect>
                                  </p:childTnLst>
                                </p:cTn>
                              </p:par>
                              <p:par>
                                <p:cTn id="55" presetID="10" presetClass="entr" presetSubtype="0"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par>
                                <p:cTn id="58" presetID="10" presetClass="entr" presetSubtype="0" fill="hold" nodeType="with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fade">
                                      <p:cBhvr>
                                        <p:cTn id="60" dur="500"/>
                                        <p:tgtEl>
                                          <p:spTgt spid="17"/>
                                        </p:tgtEl>
                                      </p:cBhvr>
                                    </p:animEffect>
                                  </p:childTnLst>
                                </p:cTn>
                              </p:par>
                              <p:par>
                                <p:cTn id="61" presetID="10" presetClass="entr" presetSubtype="0" fill="hold" nodeType="with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500"/>
                                        <p:tgtEl>
                                          <p:spTgt spid="20"/>
                                        </p:tgtEl>
                                      </p:cBhvr>
                                    </p:animEffect>
                                  </p:childTnLst>
                                </p:cTn>
                              </p:par>
                              <p:par>
                                <p:cTn id="64" presetID="10" presetClass="entr" presetSubtype="0" fill="hold" nodeType="with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fade">
                                      <p:cBhvr>
                                        <p:cTn id="66" dur="500"/>
                                        <p:tgtEl>
                                          <p:spTgt spid="28"/>
                                        </p:tgtEl>
                                      </p:cBhvr>
                                    </p:animEffect>
                                  </p:childTnLst>
                                </p:cTn>
                              </p:par>
                              <p:par>
                                <p:cTn id="67" presetID="10" presetClass="entr" presetSubtype="0" fill="hold" nodeType="with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fade">
                                      <p:cBhvr>
                                        <p:cTn id="69" dur="500"/>
                                        <p:tgtEl>
                                          <p:spTgt spid="31"/>
                                        </p:tgtEl>
                                      </p:cBhvr>
                                    </p:animEffect>
                                  </p:childTnLst>
                                </p:cTn>
                              </p:par>
                              <p:par>
                                <p:cTn id="70" presetID="10" presetClass="entr" presetSubtype="0" fill="hold" grpId="1" nodeType="withEffect">
                                  <p:stCondLst>
                                    <p:cond delay="0"/>
                                  </p:stCondLst>
                                  <p:childTnLst>
                                    <p:set>
                                      <p:cBhvr>
                                        <p:cTn id="71" dur="1" fill="hold">
                                          <p:stCondLst>
                                            <p:cond delay="0"/>
                                          </p:stCondLst>
                                        </p:cTn>
                                        <p:tgtEl>
                                          <p:spTgt spid="52"/>
                                        </p:tgtEl>
                                        <p:attrNameLst>
                                          <p:attrName>style.visibility</p:attrName>
                                        </p:attrNameLst>
                                      </p:cBhvr>
                                      <p:to>
                                        <p:strVal val="visible"/>
                                      </p:to>
                                    </p:set>
                                    <p:animEffect transition="in" filter="fade">
                                      <p:cBhvr>
                                        <p:cTn id="72" dur="500"/>
                                        <p:tgtEl>
                                          <p:spTgt spid="52"/>
                                        </p:tgtEl>
                                      </p:cBhvr>
                                    </p:animEffect>
                                  </p:childTnLst>
                                </p:cTn>
                              </p:par>
                              <p:par>
                                <p:cTn id="73" presetID="10" presetClass="entr" presetSubtype="0" fill="hold" nodeType="withEffect">
                                  <p:stCondLst>
                                    <p:cond delay="0"/>
                                  </p:stCondLst>
                                  <p:childTnLst>
                                    <p:set>
                                      <p:cBhvr>
                                        <p:cTn id="74" dur="1" fill="hold">
                                          <p:stCondLst>
                                            <p:cond delay="0"/>
                                          </p:stCondLst>
                                        </p:cTn>
                                        <p:tgtEl>
                                          <p:spTgt spid="53"/>
                                        </p:tgtEl>
                                        <p:attrNameLst>
                                          <p:attrName>style.visibility</p:attrName>
                                        </p:attrNameLst>
                                      </p:cBhvr>
                                      <p:to>
                                        <p:strVal val="visible"/>
                                      </p:to>
                                    </p:set>
                                    <p:animEffect transition="in" filter="fade">
                                      <p:cBhvr>
                                        <p:cTn id="75"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P spid="37" grpId="0" animBg="1"/>
      <p:bldP spid="37" grpId="1" animBg="1"/>
      <p:bldP spid="3104" grpId="0" animBg="1"/>
      <p:bldP spid="3105" grpId="0" animBg="1"/>
      <p:bldP spid="3106" grpId="0" animBg="1"/>
      <p:bldP spid="3107" grpId="0" animBg="1"/>
      <p:bldP spid="3108" grpId="0" animBg="1"/>
      <p:bldP spid="3109" grpId="0" animBg="1"/>
      <p:bldP spid="3112" grpId="0" animBg="1"/>
      <p:bldP spid="3113" grpId="0" animBg="1"/>
      <p:bldP spid="3115" grpId="0" animBg="1"/>
      <p:bldP spid="52" grpId="0" animBg="1"/>
      <p:bldP spid="52" grpId="1"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Clarification</a:t>
            </a:r>
            <a:endParaRPr lang="en-US" dirty="0"/>
          </a:p>
        </p:txBody>
      </p:sp>
      <p:sp>
        <p:nvSpPr>
          <p:cNvPr id="3" name="Inhaltsplatzhalter 2"/>
          <p:cNvSpPr>
            <a:spLocks noGrp="1"/>
          </p:cNvSpPr>
          <p:nvPr>
            <p:ph idx="1"/>
          </p:nvPr>
        </p:nvSpPr>
        <p:spPr/>
        <p:txBody>
          <a:bodyPr/>
          <a:lstStyle/>
          <a:p>
            <a:r>
              <a:rPr lang="en-US" smtClean="0"/>
              <a:t>Part III orthogonal to Part I and II</a:t>
            </a:r>
          </a:p>
          <a:p>
            <a:pPr lvl="1"/>
            <a:endParaRPr lang="en-US" smtClean="0"/>
          </a:p>
          <a:p>
            <a:pPr lvl="1"/>
            <a:r>
              <a:rPr lang="en-US" smtClean="0"/>
              <a:t>Could be linking on data/view/interaction level</a:t>
            </a:r>
          </a:p>
          <a:p>
            <a:pPr lvl="1"/>
            <a:endParaRPr lang="en-US" smtClean="0"/>
          </a:p>
          <a:p>
            <a:pPr lvl="1"/>
            <a:r>
              <a:rPr lang="en-US" smtClean="0"/>
              <a:t>Could be any linking technique</a:t>
            </a:r>
            <a:endParaRPr lang="en-US" dirty="0"/>
          </a:p>
        </p:txBody>
      </p:sp>
      <p:sp>
        <p:nvSpPr>
          <p:cNvPr id="4" name="Fußzeilenplatzhalter 3"/>
          <p:cNvSpPr>
            <a:spLocks noGrp="1"/>
          </p:cNvSpPr>
          <p:nvPr>
            <p:ph type="ftr" sz="quarter" idx="11"/>
          </p:nvPr>
        </p:nvSpPr>
        <p:spPr/>
        <p:txBody>
          <a:bodyPr/>
          <a:lstStyle/>
          <a:p>
            <a:r>
              <a:rPr lang="en-US" smtClean="0"/>
              <a:t>VisWeek Tutorial: Connecting the Dots – M. Streit, H.-J. Schulz, A. Lex</a:t>
            </a:r>
            <a:endParaRPr lang="en-US" dirty="0"/>
          </a:p>
        </p:txBody>
      </p:sp>
      <p:sp>
        <p:nvSpPr>
          <p:cNvPr id="5" name="Foliennummernplatzhalter 4"/>
          <p:cNvSpPr>
            <a:spLocks noGrp="1"/>
          </p:cNvSpPr>
          <p:nvPr>
            <p:ph type="sldNum" sz="quarter" idx="12"/>
          </p:nvPr>
        </p:nvSpPr>
        <p:spPr/>
        <p:txBody>
          <a:bodyPr/>
          <a:lstStyle/>
          <a:p>
            <a:fld id="{30742C3F-4840-460C-ADF2-7005A7FA8881}" type="slidenum">
              <a:rPr lang="en-US" smtClean="0"/>
              <a:t>161</a:t>
            </a:fld>
            <a:endParaRPr lang="en-US" dirty="0"/>
          </a:p>
        </p:txBody>
      </p:sp>
    </p:spTree>
    <p:extLst>
      <p:ext uri="{BB962C8B-B14F-4D97-AF65-F5344CB8AC3E}">
        <p14:creationId xmlns:p14="http://schemas.microsoft.com/office/powerpoint/2010/main" val="425201323"/>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en-US" smtClean="0"/>
              <a:t>View vs. Visualization</a:t>
            </a:r>
            <a:endParaRPr lang="en-US" dirty="0"/>
          </a:p>
        </p:txBody>
      </p:sp>
      <p:sp>
        <p:nvSpPr>
          <p:cNvPr id="8" name="Inhaltsplatzhalter 7"/>
          <p:cNvSpPr>
            <a:spLocks noGrp="1"/>
          </p:cNvSpPr>
          <p:nvPr>
            <p:ph idx="1"/>
          </p:nvPr>
        </p:nvSpPr>
        <p:spPr>
          <a:xfrm>
            <a:off x="457200" y="1600201"/>
            <a:ext cx="8579296" cy="4525963"/>
          </a:xfrm>
        </p:spPr>
        <p:txBody>
          <a:bodyPr>
            <a:normAutofit/>
          </a:bodyPr>
          <a:lstStyle/>
          <a:p>
            <a:r>
              <a:rPr lang="en-US" smtClean="0">
                <a:solidFill>
                  <a:schemeClr val="accent3"/>
                </a:solidFill>
              </a:rPr>
              <a:t>Visualization</a:t>
            </a:r>
          </a:p>
          <a:p>
            <a:pPr lvl="1"/>
            <a:r>
              <a:rPr lang="en-US" smtClean="0"/>
              <a:t>Visual representation that</a:t>
            </a:r>
          </a:p>
          <a:p>
            <a:pPr lvl="2"/>
            <a:r>
              <a:rPr lang="en-US" smtClean="0"/>
              <a:t>is based on (non-visual) data</a:t>
            </a:r>
          </a:p>
          <a:p>
            <a:pPr lvl="2"/>
            <a:r>
              <a:rPr lang="en-US" smtClean="0"/>
              <a:t>produces an image</a:t>
            </a:r>
          </a:p>
          <a:p>
            <a:pPr lvl="2"/>
            <a:r>
              <a:rPr lang="en-US" smtClean="0"/>
              <a:t>is readable and recognizable</a:t>
            </a:r>
          </a:p>
          <a:p>
            <a:r>
              <a:rPr lang="en-US" smtClean="0">
                <a:solidFill>
                  <a:srgbClr val="00ACDC"/>
                </a:solidFill>
              </a:rPr>
              <a:t>View</a:t>
            </a:r>
            <a:endParaRPr lang="en-US" smtClean="0"/>
          </a:p>
          <a:p>
            <a:pPr lvl="1"/>
            <a:r>
              <a:rPr lang="en-US" smtClean="0"/>
              <a:t>Physical display space (most often 2D) where a visual structure is rendered </a:t>
            </a:r>
            <a:endParaRPr lang="en-US" dirty="0"/>
          </a:p>
        </p:txBody>
      </p:sp>
      <p:sp>
        <p:nvSpPr>
          <p:cNvPr id="4" name="Fußzeilenplatzhalter 3"/>
          <p:cNvSpPr>
            <a:spLocks noGrp="1"/>
          </p:cNvSpPr>
          <p:nvPr>
            <p:ph type="ftr" sz="quarter" idx="11"/>
          </p:nvPr>
        </p:nvSpPr>
        <p:spPr/>
        <p:txBody>
          <a:bodyPr/>
          <a:lstStyle/>
          <a:p>
            <a:r>
              <a:rPr lang="en-US" smtClean="0"/>
              <a:t>VisWeek Tutorial: Connecting the Dots – M. Streit, H.-J. Schulz, A. Lex</a:t>
            </a:r>
            <a:endParaRPr lang="en-US" dirty="0"/>
          </a:p>
        </p:txBody>
      </p:sp>
      <p:sp>
        <p:nvSpPr>
          <p:cNvPr id="5" name="Foliennummernplatzhalter 4"/>
          <p:cNvSpPr>
            <a:spLocks noGrp="1"/>
          </p:cNvSpPr>
          <p:nvPr>
            <p:ph type="sldNum" sz="quarter" idx="12"/>
          </p:nvPr>
        </p:nvSpPr>
        <p:spPr/>
        <p:txBody>
          <a:bodyPr/>
          <a:lstStyle/>
          <a:p>
            <a:fld id="{30742C3F-4840-460C-ADF2-7005A7FA8881}" type="slidenum">
              <a:rPr lang="en-US" smtClean="0"/>
              <a:t>162</a:t>
            </a:fld>
            <a:endParaRPr lang="en-US" dirty="0"/>
          </a:p>
        </p:txBody>
      </p:sp>
      <p:sp>
        <p:nvSpPr>
          <p:cNvPr id="9" name="Textfeld 8"/>
          <p:cNvSpPr txBox="1"/>
          <p:nvPr/>
        </p:nvSpPr>
        <p:spPr>
          <a:xfrm>
            <a:off x="2677953" y="4568485"/>
            <a:ext cx="4827714" cy="369332"/>
          </a:xfrm>
          <a:prstGeom prst="rect">
            <a:avLst/>
          </a:prstGeom>
          <a:noFill/>
        </p:spPr>
        <p:txBody>
          <a:bodyPr wrap="square" rtlCol="0">
            <a:spAutoFit/>
          </a:bodyPr>
          <a:lstStyle/>
          <a:p>
            <a:r>
              <a:rPr lang="en-US" smtClean="0">
                <a:solidFill>
                  <a:schemeClr val="bg1">
                    <a:lumMod val="50000"/>
                  </a:schemeClr>
                </a:solidFill>
              </a:rPr>
              <a:t>[Card, Mackinlay and Shneiderman 1999]</a:t>
            </a:r>
            <a:endParaRPr lang="en-US" dirty="0">
              <a:solidFill>
                <a:schemeClr val="bg1">
                  <a:lumMod val="50000"/>
                </a:schemeClr>
              </a:solidFill>
            </a:endParaRPr>
          </a:p>
        </p:txBody>
      </p:sp>
      <p:sp>
        <p:nvSpPr>
          <p:cNvPr id="11" name="Textfeld 10"/>
          <p:cNvSpPr txBox="1"/>
          <p:nvPr/>
        </p:nvSpPr>
        <p:spPr>
          <a:xfrm>
            <a:off x="2699792" y="1763524"/>
            <a:ext cx="4827714" cy="369332"/>
          </a:xfrm>
          <a:prstGeom prst="rect">
            <a:avLst/>
          </a:prstGeom>
          <a:noFill/>
        </p:spPr>
        <p:txBody>
          <a:bodyPr wrap="square" rtlCol="0">
            <a:spAutoFit/>
          </a:bodyPr>
          <a:lstStyle/>
          <a:p>
            <a:r>
              <a:rPr lang="en-US" dirty="0" smtClean="0">
                <a:solidFill>
                  <a:schemeClr val="bg1">
                    <a:lumMod val="50000"/>
                  </a:schemeClr>
                </a:solidFill>
              </a:rPr>
              <a:t>[</a:t>
            </a:r>
            <a:r>
              <a:rPr lang="en-US" dirty="0" err="1" smtClean="0">
                <a:solidFill>
                  <a:schemeClr val="bg1">
                    <a:lumMod val="50000"/>
                  </a:schemeClr>
                </a:solidFill>
              </a:rPr>
              <a:t>Kosara</a:t>
            </a:r>
            <a:r>
              <a:rPr lang="en-US" dirty="0" smtClean="0">
                <a:solidFill>
                  <a:schemeClr val="bg1">
                    <a:lumMod val="50000"/>
                  </a:schemeClr>
                </a:solidFill>
              </a:rPr>
              <a:t> 2008]</a:t>
            </a:r>
            <a:endParaRPr lang="en-US" dirty="0">
              <a:solidFill>
                <a:schemeClr val="bg1">
                  <a:lumMod val="50000"/>
                </a:schemeClr>
              </a:solidFill>
            </a:endParaRPr>
          </a:p>
        </p:txBody>
      </p:sp>
    </p:spTree>
    <p:extLst>
      <p:ext uri="{BB962C8B-B14F-4D97-AF65-F5344CB8AC3E}">
        <p14:creationId xmlns:p14="http://schemas.microsoft.com/office/powerpoint/2010/main" val="1680542092"/>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en-US" dirty="0" smtClean="0"/>
              <a:t>Single Visualization</a:t>
            </a:r>
            <a:endParaRPr lang="en-US" dirty="0"/>
          </a:p>
        </p:txBody>
      </p:sp>
      <p:sp>
        <p:nvSpPr>
          <p:cNvPr id="5" name="Inhaltsplatzhalter 4"/>
          <p:cNvSpPr>
            <a:spLocks noGrp="1"/>
          </p:cNvSpPr>
          <p:nvPr>
            <p:ph idx="1"/>
          </p:nvPr>
        </p:nvSpPr>
        <p:spPr>
          <a:xfrm>
            <a:off x="457200" y="1600200"/>
            <a:ext cx="7931224" cy="4525963"/>
          </a:xfrm>
        </p:spPr>
        <p:txBody>
          <a:bodyPr>
            <a:normAutofit/>
          </a:bodyPr>
          <a:lstStyle/>
          <a:p>
            <a:r>
              <a:rPr lang="en-US" dirty="0" smtClean="0"/>
              <a:t>Showing a single relationship in the data</a:t>
            </a:r>
            <a:br>
              <a:rPr lang="en-US" dirty="0" smtClean="0"/>
            </a:br>
            <a:endParaRPr lang="en-US" dirty="0" smtClean="0"/>
          </a:p>
          <a:p>
            <a:endParaRPr lang="en-US" dirty="0" smtClean="0"/>
          </a:p>
          <a:p>
            <a:endParaRPr lang="en-US" dirty="0" smtClean="0"/>
          </a:p>
          <a:p>
            <a:endParaRPr lang="en-US" dirty="0" smtClean="0"/>
          </a:p>
          <a:p>
            <a:endParaRPr lang="en-US" dirty="0"/>
          </a:p>
        </p:txBody>
      </p:sp>
      <p:sp>
        <p:nvSpPr>
          <p:cNvPr id="7" name="Fußzeilenplatzhalter 3"/>
          <p:cNvSpPr>
            <a:spLocks noGrp="1"/>
          </p:cNvSpPr>
          <p:nvPr>
            <p:ph type="ftr" sz="quarter" idx="11"/>
          </p:nvPr>
        </p:nvSpPr>
        <p:spPr>
          <a:xfrm>
            <a:off x="467544" y="6356352"/>
            <a:ext cx="5552256" cy="365125"/>
          </a:xfrm>
        </p:spPr>
        <p:txBody>
          <a:bodyPr/>
          <a:lstStyle/>
          <a:p>
            <a:r>
              <a:rPr lang="en-US" smtClean="0"/>
              <a:t>VisWeek Tutorial: Connecting the Dots – M. Streit, H.-J. Schulz, A. Lex</a:t>
            </a:r>
            <a:endParaRPr lang="en-US" dirty="0"/>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938" y="2276872"/>
            <a:ext cx="7932478" cy="3721745"/>
          </a:xfrm>
          <a:prstGeom prst="rect">
            <a:avLst/>
          </a:prstGeom>
        </p:spPr>
      </p:pic>
      <p:sp>
        <p:nvSpPr>
          <p:cNvPr id="6" name="Textfeld 5"/>
          <p:cNvSpPr txBox="1"/>
          <p:nvPr/>
        </p:nvSpPr>
        <p:spPr>
          <a:xfrm>
            <a:off x="5902559" y="5993915"/>
            <a:ext cx="4827714" cy="369332"/>
          </a:xfrm>
          <a:prstGeom prst="rect">
            <a:avLst/>
          </a:prstGeom>
          <a:noFill/>
        </p:spPr>
        <p:txBody>
          <a:bodyPr wrap="square" rtlCol="0">
            <a:spAutoFit/>
          </a:bodyPr>
          <a:lstStyle/>
          <a:p>
            <a:r>
              <a:rPr lang="en-US" dirty="0" smtClean="0">
                <a:solidFill>
                  <a:schemeClr val="bg1">
                    <a:lumMod val="50000"/>
                  </a:schemeClr>
                </a:solidFill>
              </a:rPr>
              <a:t>D3.js Line Chart Example</a:t>
            </a:r>
            <a:endParaRPr lang="en-US" dirty="0">
              <a:solidFill>
                <a:schemeClr val="bg1">
                  <a:lumMod val="50000"/>
                </a:schemeClr>
              </a:solidFill>
            </a:endParaRPr>
          </a:p>
        </p:txBody>
      </p:sp>
    </p:spTree>
    <p:extLst>
      <p:ext uri="{BB962C8B-B14F-4D97-AF65-F5344CB8AC3E}">
        <p14:creationId xmlns:p14="http://schemas.microsoft.com/office/powerpoint/2010/main" val="1166014900"/>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Inhaltsplatzhalter 2"/>
          <p:cNvSpPr txBox="1">
            <a:spLocks/>
          </p:cNvSpPr>
          <p:nvPr/>
        </p:nvSpPr>
        <p:spPr>
          <a:xfrm>
            <a:off x="109446" y="1710226"/>
            <a:ext cx="8229600" cy="4525963"/>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Clr>
                <a:srgbClr val="00ACDC"/>
              </a:buClr>
              <a:buFont typeface="Arial" pitchFamily="34" charset="0"/>
              <a:buNone/>
              <a:defRPr sz="3200" kern="1200">
                <a:solidFill>
                  <a:schemeClr val="tx1"/>
                </a:solidFill>
                <a:latin typeface="+mn-lt"/>
                <a:ea typeface="+mn-ea"/>
                <a:cs typeface="+mn-cs"/>
              </a:defRPr>
            </a:lvl1pPr>
            <a:lvl2pPr marL="182563" indent="0" algn="l" defTabSz="360000" rtl="0" eaLnBrk="1" latinLnBrk="0" hangingPunct="1">
              <a:spcBef>
                <a:spcPct val="20000"/>
              </a:spcBef>
              <a:spcAft>
                <a:spcPts val="600"/>
              </a:spcAft>
              <a:buClr>
                <a:srgbClr val="00ACDC"/>
              </a:buClr>
              <a:buFont typeface="Arial" pitchFamily="34" charset="0"/>
              <a:buNone/>
              <a:defRPr sz="2800" kern="1200">
                <a:solidFill>
                  <a:schemeClr val="tx1"/>
                </a:solidFill>
                <a:latin typeface="+mn-lt"/>
                <a:ea typeface="+mn-ea"/>
                <a:cs typeface="+mn-cs"/>
              </a:defRPr>
            </a:lvl2pPr>
            <a:lvl3pPr marL="358775" indent="0" algn="l" defTabSz="914400" rtl="0" eaLnBrk="1" latinLnBrk="0" hangingPunct="1">
              <a:spcBef>
                <a:spcPct val="20000"/>
              </a:spcBef>
              <a:spcAft>
                <a:spcPts val="600"/>
              </a:spcAft>
              <a:buClr>
                <a:srgbClr val="00ACDC"/>
              </a:buClr>
              <a:buFont typeface="Arial" pitchFamily="34" charset="0"/>
              <a:buNone/>
              <a:defRPr sz="2400" kern="1200">
                <a:solidFill>
                  <a:schemeClr val="tx1"/>
                </a:solidFill>
                <a:latin typeface="+mn-lt"/>
                <a:ea typeface="+mn-ea"/>
                <a:cs typeface="+mn-cs"/>
              </a:defRPr>
            </a:lvl3pPr>
            <a:lvl4pPr marL="622300" indent="0" algn="l" defTabSz="914400" rtl="0" eaLnBrk="1" latinLnBrk="0" hangingPunct="1">
              <a:spcBef>
                <a:spcPct val="20000"/>
              </a:spcBef>
              <a:spcAft>
                <a:spcPts val="600"/>
              </a:spcAft>
              <a:buClr>
                <a:srgbClr val="00ACDC"/>
              </a:buClr>
              <a:buFont typeface="Arial" pitchFamily="34" charset="0"/>
              <a:buNone/>
              <a:defRPr sz="2000" kern="1200">
                <a:solidFill>
                  <a:schemeClr val="tx1"/>
                </a:solidFill>
                <a:latin typeface="+mn-lt"/>
                <a:ea typeface="+mn-ea"/>
                <a:cs typeface="+mn-cs"/>
              </a:defRPr>
            </a:lvl4pPr>
            <a:lvl5pPr marL="898525" indent="0" algn="l" defTabSz="914400" rtl="0" eaLnBrk="1" latinLnBrk="0" hangingPunct="1">
              <a:spcBef>
                <a:spcPct val="20000"/>
              </a:spcBef>
              <a:spcAft>
                <a:spcPts val="600"/>
              </a:spcAft>
              <a:buClr>
                <a:srgbClr val="00ACDC"/>
              </a:buClr>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mtClean="0"/>
              <a:t>Create new visualizations by </a:t>
            </a:r>
            <a:r>
              <a:rPr lang="en-US" smtClean="0">
                <a:solidFill>
                  <a:srgbClr val="00A650"/>
                </a:solidFill>
              </a:rPr>
              <a:t>combining </a:t>
            </a:r>
            <a:r>
              <a:rPr lang="en-US" smtClean="0"/>
              <a:t>different visualizations</a:t>
            </a:r>
          </a:p>
          <a:p>
            <a:pPr lvl="1"/>
            <a:endParaRPr lang="en-US" dirty="0" smtClean="0"/>
          </a:p>
        </p:txBody>
      </p:sp>
      <p:sp>
        <p:nvSpPr>
          <p:cNvPr id="6" name="Titel 5"/>
          <p:cNvSpPr>
            <a:spLocks noGrp="1"/>
          </p:cNvSpPr>
          <p:nvPr>
            <p:ph type="title"/>
          </p:nvPr>
        </p:nvSpPr>
        <p:spPr>
          <a:xfrm>
            <a:off x="457200" y="274637"/>
            <a:ext cx="8579296" cy="1143000"/>
          </a:xfrm>
        </p:spPr>
        <p:txBody>
          <a:bodyPr>
            <a:normAutofit fontScale="90000"/>
          </a:bodyPr>
          <a:lstStyle/>
          <a:p>
            <a:r>
              <a:rPr lang="en-US" smtClean="0"/>
              <a:t>Composite Visualization Views (CVV)</a:t>
            </a:r>
            <a:endParaRPr lang="en-US" dirty="0"/>
          </a:p>
        </p:txBody>
      </p:sp>
      <p:sp>
        <p:nvSpPr>
          <p:cNvPr id="2" name="Fußzeilenplatzhalter 1"/>
          <p:cNvSpPr>
            <a:spLocks noGrp="1"/>
          </p:cNvSpPr>
          <p:nvPr>
            <p:ph type="ftr" sz="quarter" idx="11"/>
          </p:nvPr>
        </p:nvSpPr>
        <p:spPr/>
        <p:txBody>
          <a:bodyPr/>
          <a:lstStyle/>
          <a:p>
            <a:r>
              <a:rPr lang="en-US" dirty="0" err="1" smtClean="0"/>
              <a:t>VisWeek</a:t>
            </a:r>
            <a:r>
              <a:rPr lang="en-US" dirty="0" smtClean="0"/>
              <a:t> Tutorial: Connecting the Dots – M. </a:t>
            </a:r>
            <a:r>
              <a:rPr lang="en-US" dirty="0" err="1" smtClean="0"/>
              <a:t>Streit</a:t>
            </a:r>
            <a:r>
              <a:rPr lang="en-US" dirty="0" smtClean="0"/>
              <a:t>, H.-J. Schulz, A. </a:t>
            </a:r>
            <a:r>
              <a:rPr lang="en-US" dirty="0" err="1" smtClean="0"/>
              <a:t>Lex</a:t>
            </a:r>
            <a:endParaRPr lang="en-US" dirty="0"/>
          </a:p>
        </p:txBody>
      </p:sp>
      <p:sp>
        <p:nvSpPr>
          <p:cNvPr id="3" name="Foliennummernplatzhalter 2"/>
          <p:cNvSpPr>
            <a:spLocks noGrp="1"/>
          </p:cNvSpPr>
          <p:nvPr>
            <p:ph type="sldNum" sz="quarter" idx="12"/>
          </p:nvPr>
        </p:nvSpPr>
        <p:spPr/>
        <p:txBody>
          <a:bodyPr/>
          <a:lstStyle/>
          <a:p>
            <a:fld id="{30742C3F-4840-460C-ADF2-7005A7FA8881}" type="slidenum">
              <a:rPr lang="en-US" smtClean="0"/>
              <a:t>164</a:t>
            </a:fld>
            <a:endParaRPr lang="en-US" dirty="0"/>
          </a:p>
        </p:txBody>
      </p:sp>
      <p:sp>
        <p:nvSpPr>
          <p:cNvPr id="8" name="Text Placeholder 3"/>
          <p:cNvSpPr txBox="1">
            <a:spLocks/>
          </p:cNvSpPr>
          <p:nvPr/>
        </p:nvSpPr>
        <p:spPr>
          <a:xfrm>
            <a:off x="6084168" y="1137692"/>
            <a:ext cx="4056226" cy="419100"/>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Clr>
                <a:srgbClr val="00ACDC"/>
              </a:buClr>
              <a:buFont typeface="Arial" pitchFamily="34" charset="0"/>
              <a:buNone/>
              <a:defRPr sz="3200" kern="1200">
                <a:solidFill>
                  <a:schemeClr val="tx1"/>
                </a:solidFill>
                <a:latin typeface="+mn-lt"/>
                <a:ea typeface="+mn-ea"/>
                <a:cs typeface="+mn-cs"/>
              </a:defRPr>
            </a:lvl1pPr>
            <a:lvl2pPr marL="182563" indent="0" algn="l" defTabSz="360000" rtl="0" eaLnBrk="1" latinLnBrk="0" hangingPunct="1">
              <a:spcBef>
                <a:spcPct val="20000"/>
              </a:spcBef>
              <a:spcAft>
                <a:spcPts val="600"/>
              </a:spcAft>
              <a:buClr>
                <a:srgbClr val="00ACDC"/>
              </a:buClr>
              <a:buFont typeface="Arial" pitchFamily="34" charset="0"/>
              <a:buNone/>
              <a:defRPr sz="2800" kern="1200">
                <a:solidFill>
                  <a:schemeClr val="tx1"/>
                </a:solidFill>
                <a:latin typeface="+mn-lt"/>
                <a:ea typeface="+mn-ea"/>
                <a:cs typeface="+mn-cs"/>
              </a:defRPr>
            </a:lvl2pPr>
            <a:lvl3pPr marL="358775" indent="0" algn="l" defTabSz="914400" rtl="0" eaLnBrk="1" latinLnBrk="0" hangingPunct="1">
              <a:spcBef>
                <a:spcPct val="20000"/>
              </a:spcBef>
              <a:spcAft>
                <a:spcPts val="600"/>
              </a:spcAft>
              <a:buClr>
                <a:srgbClr val="00ACDC"/>
              </a:buClr>
              <a:buFont typeface="Arial" pitchFamily="34" charset="0"/>
              <a:buNone/>
              <a:defRPr sz="2400" kern="1200">
                <a:solidFill>
                  <a:schemeClr val="tx1"/>
                </a:solidFill>
                <a:latin typeface="+mn-lt"/>
                <a:ea typeface="+mn-ea"/>
                <a:cs typeface="+mn-cs"/>
              </a:defRPr>
            </a:lvl3pPr>
            <a:lvl4pPr marL="715963" indent="0" algn="l" defTabSz="914400" rtl="0" eaLnBrk="1" latinLnBrk="0" hangingPunct="1">
              <a:spcBef>
                <a:spcPct val="20000"/>
              </a:spcBef>
              <a:spcAft>
                <a:spcPts val="600"/>
              </a:spcAft>
              <a:buClr>
                <a:srgbClr val="00ACDC"/>
              </a:buClr>
              <a:buFont typeface="Arial" pitchFamily="34" charset="0"/>
              <a:buNone/>
              <a:defRPr sz="2000" kern="1200">
                <a:solidFill>
                  <a:schemeClr val="tx1"/>
                </a:solidFill>
                <a:latin typeface="+mn-lt"/>
                <a:ea typeface="+mn-ea"/>
                <a:cs typeface="+mn-cs"/>
              </a:defRPr>
            </a:lvl4pPr>
            <a:lvl5pPr marL="898525" indent="0" algn="l" defTabSz="914400" rtl="0" eaLnBrk="1" latinLnBrk="0" hangingPunct="1">
              <a:spcBef>
                <a:spcPct val="20000"/>
              </a:spcBef>
              <a:spcAft>
                <a:spcPts val="600"/>
              </a:spcAft>
              <a:buClr>
                <a:srgbClr val="00ACDC"/>
              </a:buClr>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solidFill>
                  <a:schemeClr val="tx1">
                    <a:lumMod val="50000"/>
                    <a:lumOff val="50000"/>
                  </a:schemeClr>
                </a:solidFill>
              </a:rPr>
              <a:t>[</a:t>
            </a:r>
            <a:r>
              <a:rPr lang="en-US" sz="1800" dirty="0" err="1">
                <a:solidFill>
                  <a:schemeClr val="tx1">
                    <a:lumMod val="50000"/>
                    <a:lumOff val="50000"/>
                  </a:schemeClr>
                </a:solidFill>
              </a:rPr>
              <a:t>Javed</a:t>
            </a:r>
            <a:r>
              <a:rPr lang="en-US" sz="1800" dirty="0">
                <a:solidFill>
                  <a:schemeClr val="tx1">
                    <a:lumMod val="50000"/>
                    <a:lumOff val="50000"/>
                  </a:schemeClr>
                </a:solidFill>
              </a:rPr>
              <a:t> and </a:t>
            </a:r>
            <a:r>
              <a:rPr lang="en-US" sz="1800" dirty="0" err="1" smtClean="0">
                <a:solidFill>
                  <a:schemeClr val="tx1">
                    <a:lumMod val="50000"/>
                    <a:lumOff val="50000"/>
                  </a:schemeClr>
                </a:solidFill>
              </a:rPr>
              <a:t>Elmqvist</a:t>
            </a:r>
            <a:r>
              <a:rPr lang="en-US" sz="1800" dirty="0" smtClean="0">
                <a:solidFill>
                  <a:schemeClr val="tx1">
                    <a:lumMod val="50000"/>
                    <a:lumOff val="50000"/>
                  </a:schemeClr>
                </a:solidFill>
              </a:rPr>
              <a:t> 2012]</a:t>
            </a:r>
            <a:endParaRPr lang="en-US" sz="1800" dirty="0">
              <a:solidFill>
                <a:schemeClr val="tx1">
                  <a:lumMod val="50000"/>
                  <a:lumOff val="50000"/>
                </a:schemeClr>
              </a:solidFill>
            </a:endParaRPr>
          </a:p>
        </p:txBody>
      </p:sp>
      <p:pic>
        <p:nvPicPr>
          <p:cNvPr id="21" name="Grafik 20"/>
          <p:cNvPicPr>
            <a:picLocks noChangeAspect="1"/>
          </p:cNvPicPr>
          <p:nvPr/>
        </p:nvPicPr>
        <p:blipFill rotWithShape="1">
          <a:blip r:embed="rId3">
            <a:extLst>
              <a:ext uri="{28A0092B-C50C-407E-A947-70E740481C1C}">
                <a14:useLocalDpi xmlns:a14="http://schemas.microsoft.com/office/drawing/2010/main" val="0"/>
              </a:ext>
            </a:extLst>
          </a:blip>
          <a:srcRect r="51202"/>
          <a:stretch/>
        </p:blipFill>
        <p:spPr>
          <a:xfrm>
            <a:off x="512071" y="2852936"/>
            <a:ext cx="7826975" cy="1152128"/>
          </a:xfrm>
          <a:prstGeom prst="rect">
            <a:avLst/>
          </a:prstGeom>
        </p:spPr>
      </p:pic>
      <p:sp>
        <p:nvSpPr>
          <p:cNvPr id="23" name="Text Placeholder 3"/>
          <p:cNvSpPr txBox="1">
            <a:spLocks/>
          </p:cNvSpPr>
          <p:nvPr/>
        </p:nvSpPr>
        <p:spPr>
          <a:xfrm>
            <a:off x="640069" y="3977850"/>
            <a:ext cx="4056226" cy="419100"/>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Clr>
                <a:srgbClr val="00ACDC"/>
              </a:buClr>
              <a:buFont typeface="Arial" pitchFamily="34" charset="0"/>
              <a:buNone/>
              <a:defRPr sz="3200" kern="1200">
                <a:solidFill>
                  <a:schemeClr val="tx1"/>
                </a:solidFill>
                <a:latin typeface="+mn-lt"/>
                <a:ea typeface="+mn-ea"/>
                <a:cs typeface="+mn-cs"/>
              </a:defRPr>
            </a:lvl1pPr>
            <a:lvl2pPr marL="182563" indent="0" algn="l" defTabSz="360000" rtl="0" eaLnBrk="1" latinLnBrk="0" hangingPunct="1">
              <a:spcBef>
                <a:spcPct val="20000"/>
              </a:spcBef>
              <a:spcAft>
                <a:spcPts val="600"/>
              </a:spcAft>
              <a:buClr>
                <a:srgbClr val="00ACDC"/>
              </a:buClr>
              <a:buFont typeface="Arial" pitchFamily="34" charset="0"/>
              <a:buNone/>
              <a:defRPr sz="2800" kern="1200">
                <a:solidFill>
                  <a:schemeClr val="tx1"/>
                </a:solidFill>
                <a:latin typeface="+mn-lt"/>
                <a:ea typeface="+mn-ea"/>
                <a:cs typeface="+mn-cs"/>
              </a:defRPr>
            </a:lvl2pPr>
            <a:lvl3pPr marL="358775" indent="0" algn="l" defTabSz="914400" rtl="0" eaLnBrk="1" latinLnBrk="0" hangingPunct="1">
              <a:spcBef>
                <a:spcPct val="20000"/>
              </a:spcBef>
              <a:spcAft>
                <a:spcPts val="600"/>
              </a:spcAft>
              <a:buClr>
                <a:srgbClr val="00ACDC"/>
              </a:buClr>
              <a:buFont typeface="Arial" pitchFamily="34" charset="0"/>
              <a:buNone/>
              <a:defRPr sz="2400" kern="1200">
                <a:solidFill>
                  <a:schemeClr val="tx1"/>
                </a:solidFill>
                <a:latin typeface="+mn-lt"/>
                <a:ea typeface="+mn-ea"/>
                <a:cs typeface="+mn-cs"/>
              </a:defRPr>
            </a:lvl3pPr>
            <a:lvl4pPr marL="715963" indent="0" algn="l" defTabSz="914400" rtl="0" eaLnBrk="1" latinLnBrk="0" hangingPunct="1">
              <a:spcBef>
                <a:spcPct val="20000"/>
              </a:spcBef>
              <a:spcAft>
                <a:spcPts val="600"/>
              </a:spcAft>
              <a:buClr>
                <a:srgbClr val="00ACDC"/>
              </a:buClr>
              <a:buFont typeface="Arial" pitchFamily="34" charset="0"/>
              <a:buNone/>
              <a:defRPr sz="2000" kern="1200">
                <a:solidFill>
                  <a:schemeClr val="tx1"/>
                </a:solidFill>
                <a:latin typeface="+mn-lt"/>
                <a:ea typeface="+mn-ea"/>
                <a:cs typeface="+mn-cs"/>
              </a:defRPr>
            </a:lvl4pPr>
            <a:lvl5pPr marL="898525" indent="0" algn="l" defTabSz="914400" rtl="0" eaLnBrk="1" latinLnBrk="0" hangingPunct="1">
              <a:spcBef>
                <a:spcPct val="20000"/>
              </a:spcBef>
              <a:spcAft>
                <a:spcPts val="600"/>
              </a:spcAft>
              <a:buClr>
                <a:srgbClr val="00ACDC"/>
              </a:buClr>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smtClean="0"/>
              <a:t>Juxtaposition </a:t>
            </a:r>
            <a:br>
              <a:rPr lang="en-US" sz="2400" dirty="0" smtClean="0"/>
            </a:br>
            <a:r>
              <a:rPr lang="en-US" sz="2400" dirty="0" smtClean="0"/>
              <a:t>(Integrated Views)</a:t>
            </a:r>
            <a:endParaRPr lang="en-US" sz="2400" dirty="0"/>
          </a:p>
        </p:txBody>
      </p:sp>
      <p:sp>
        <p:nvSpPr>
          <p:cNvPr id="24" name="Text Placeholder 3"/>
          <p:cNvSpPr txBox="1">
            <a:spLocks/>
          </p:cNvSpPr>
          <p:nvPr/>
        </p:nvSpPr>
        <p:spPr>
          <a:xfrm>
            <a:off x="4836254" y="3942472"/>
            <a:ext cx="4056226" cy="419100"/>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Clr>
                <a:srgbClr val="00ACDC"/>
              </a:buClr>
              <a:buFont typeface="Arial" pitchFamily="34" charset="0"/>
              <a:buNone/>
              <a:defRPr sz="3200" kern="1200">
                <a:solidFill>
                  <a:schemeClr val="tx1"/>
                </a:solidFill>
                <a:latin typeface="+mn-lt"/>
                <a:ea typeface="+mn-ea"/>
                <a:cs typeface="+mn-cs"/>
              </a:defRPr>
            </a:lvl1pPr>
            <a:lvl2pPr marL="182563" indent="0" algn="l" defTabSz="360000" rtl="0" eaLnBrk="1" latinLnBrk="0" hangingPunct="1">
              <a:spcBef>
                <a:spcPct val="20000"/>
              </a:spcBef>
              <a:spcAft>
                <a:spcPts val="600"/>
              </a:spcAft>
              <a:buClr>
                <a:srgbClr val="00ACDC"/>
              </a:buClr>
              <a:buFont typeface="Arial" pitchFamily="34" charset="0"/>
              <a:buNone/>
              <a:defRPr sz="2800" kern="1200">
                <a:solidFill>
                  <a:schemeClr val="tx1"/>
                </a:solidFill>
                <a:latin typeface="+mn-lt"/>
                <a:ea typeface="+mn-ea"/>
                <a:cs typeface="+mn-cs"/>
              </a:defRPr>
            </a:lvl2pPr>
            <a:lvl3pPr marL="358775" indent="0" algn="l" defTabSz="914400" rtl="0" eaLnBrk="1" latinLnBrk="0" hangingPunct="1">
              <a:spcBef>
                <a:spcPct val="20000"/>
              </a:spcBef>
              <a:spcAft>
                <a:spcPts val="600"/>
              </a:spcAft>
              <a:buClr>
                <a:srgbClr val="00ACDC"/>
              </a:buClr>
              <a:buFont typeface="Arial" pitchFamily="34" charset="0"/>
              <a:buNone/>
              <a:defRPr sz="2400" kern="1200">
                <a:solidFill>
                  <a:schemeClr val="tx1"/>
                </a:solidFill>
                <a:latin typeface="+mn-lt"/>
                <a:ea typeface="+mn-ea"/>
                <a:cs typeface="+mn-cs"/>
              </a:defRPr>
            </a:lvl3pPr>
            <a:lvl4pPr marL="715963" indent="0" algn="l" defTabSz="914400" rtl="0" eaLnBrk="1" latinLnBrk="0" hangingPunct="1">
              <a:spcBef>
                <a:spcPct val="20000"/>
              </a:spcBef>
              <a:spcAft>
                <a:spcPts val="600"/>
              </a:spcAft>
              <a:buClr>
                <a:srgbClr val="00ACDC"/>
              </a:buClr>
              <a:buFont typeface="Arial" pitchFamily="34" charset="0"/>
              <a:buNone/>
              <a:defRPr sz="2000" kern="1200">
                <a:solidFill>
                  <a:schemeClr val="tx1"/>
                </a:solidFill>
                <a:latin typeface="+mn-lt"/>
                <a:ea typeface="+mn-ea"/>
                <a:cs typeface="+mn-cs"/>
              </a:defRPr>
            </a:lvl4pPr>
            <a:lvl5pPr marL="898525" indent="0" algn="l" defTabSz="914400" rtl="0" eaLnBrk="1" latinLnBrk="0" hangingPunct="1">
              <a:spcBef>
                <a:spcPct val="20000"/>
              </a:spcBef>
              <a:spcAft>
                <a:spcPts val="600"/>
              </a:spcAft>
              <a:buClr>
                <a:srgbClr val="00ACDC"/>
              </a:buClr>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smtClean="0"/>
              <a:t>Superimposition</a:t>
            </a:r>
            <a:endParaRPr lang="en-US" sz="2400" dirty="0"/>
          </a:p>
        </p:txBody>
      </p:sp>
      <p:pic>
        <p:nvPicPr>
          <p:cNvPr id="25" name="Grafik 24"/>
          <p:cNvPicPr>
            <a:picLocks noChangeAspect="1"/>
          </p:cNvPicPr>
          <p:nvPr/>
        </p:nvPicPr>
        <p:blipFill rotWithShape="1">
          <a:blip r:embed="rId3">
            <a:extLst>
              <a:ext uri="{28A0092B-C50C-407E-A947-70E740481C1C}">
                <a14:useLocalDpi xmlns:a14="http://schemas.microsoft.com/office/drawing/2010/main" val="0"/>
              </a:ext>
            </a:extLst>
          </a:blip>
          <a:srcRect l="52250"/>
          <a:stretch/>
        </p:blipFill>
        <p:spPr>
          <a:xfrm>
            <a:off x="475199" y="4738092"/>
            <a:ext cx="7659032" cy="1152128"/>
          </a:xfrm>
          <a:prstGeom prst="rect">
            <a:avLst/>
          </a:prstGeom>
        </p:spPr>
      </p:pic>
      <p:sp>
        <p:nvSpPr>
          <p:cNvPr id="26" name="Text Placeholder 3"/>
          <p:cNvSpPr txBox="1">
            <a:spLocks/>
          </p:cNvSpPr>
          <p:nvPr/>
        </p:nvSpPr>
        <p:spPr>
          <a:xfrm>
            <a:off x="667790" y="5890220"/>
            <a:ext cx="4056226" cy="419100"/>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Clr>
                <a:srgbClr val="00ACDC"/>
              </a:buClr>
              <a:buFont typeface="Arial" pitchFamily="34" charset="0"/>
              <a:buNone/>
              <a:defRPr sz="3200" kern="1200">
                <a:solidFill>
                  <a:schemeClr val="tx1"/>
                </a:solidFill>
                <a:latin typeface="+mn-lt"/>
                <a:ea typeface="+mn-ea"/>
                <a:cs typeface="+mn-cs"/>
              </a:defRPr>
            </a:lvl1pPr>
            <a:lvl2pPr marL="182563" indent="0" algn="l" defTabSz="360000" rtl="0" eaLnBrk="1" latinLnBrk="0" hangingPunct="1">
              <a:spcBef>
                <a:spcPct val="20000"/>
              </a:spcBef>
              <a:spcAft>
                <a:spcPts val="600"/>
              </a:spcAft>
              <a:buClr>
                <a:srgbClr val="00ACDC"/>
              </a:buClr>
              <a:buFont typeface="Arial" pitchFamily="34" charset="0"/>
              <a:buNone/>
              <a:defRPr sz="2800" kern="1200">
                <a:solidFill>
                  <a:schemeClr val="tx1"/>
                </a:solidFill>
                <a:latin typeface="+mn-lt"/>
                <a:ea typeface="+mn-ea"/>
                <a:cs typeface="+mn-cs"/>
              </a:defRPr>
            </a:lvl2pPr>
            <a:lvl3pPr marL="358775" indent="0" algn="l" defTabSz="914400" rtl="0" eaLnBrk="1" latinLnBrk="0" hangingPunct="1">
              <a:spcBef>
                <a:spcPct val="20000"/>
              </a:spcBef>
              <a:spcAft>
                <a:spcPts val="600"/>
              </a:spcAft>
              <a:buClr>
                <a:srgbClr val="00ACDC"/>
              </a:buClr>
              <a:buFont typeface="Arial" pitchFamily="34" charset="0"/>
              <a:buNone/>
              <a:defRPr sz="2400" kern="1200">
                <a:solidFill>
                  <a:schemeClr val="tx1"/>
                </a:solidFill>
                <a:latin typeface="+mn-lt"/>
                <a:ea typeface="+mn-ea"/>
                <a:cs typeface="+mn-cs"/>
              </a:defRPr>
            </a:lvl3pPr>
            <a:lvl4pPr marL="715963" indent="0" algn="l" defTabSz="914400" rtl="0" eaLnBrk="1" latinLnBrk="0" hangingPunct="1">
              <a:spcBef>
                <a:spcPct val="20000"/>
              </a:spcBef>
              <a:spcAft>
                <a:spcPts val="600"/>
              </a:spcAft>
              <a:buClr>
                <a:srgbClr val="00ACDC"/>
              </a:buClr>
              <a:buFont typeface="Arial" pitchFamily="34" charset="0"/>
              <a:buNone/>
              <a:defRPr sz="2000" kern="1200">
                <a:solidFill>
                  <a:schemeClr val="tx1"/>
                </a:solidFill>
                <a:latin typeface="+mn-lt"/>
                <a:ea typeface="+mn-ea"/>
                <a:cs typeface="+mn-cs"/>
              </a:defRPr>
            </a:lvl4pPr>
            <a:lvl5pPr marL="898525" indent="0" algn="l" defTabSz="914400" rtl="0" eaLnBrk="1" latinLnBrk="0" hangingPunct="1">
              <a:spcBef>
                <a:spcPct val="20000"/>
              </a:spcBef>
              <a:spcAft>
                <a:spcPts val="600"/>
              </a:spcAft>
              <a:buClr>
                <a:srgbClr val="00ACDC"/>
              </a:buClr>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smtClean="0"/>
              <a:t>Overloading</a:t>
            </a:r>
            <a:endParaRPr lang="en-US" sz="2400" dirty="0"/>
          </a:p>
        </p:txBody>
      </p:sp>
      <p:sp>
        <p:nvSpPr>
          <p:cNvPr id="27" name="Text Placeholder 3"/>
          <p:cNvSpPr txBox="1">
            <a:spLocks/>
          </p:cNvSpPr>
          <p:nvPr/>
        </p:nvSpPr>
        <p:spPr>
          <a:xfrm>
            <a:off x="4836254" y="5818212"/>
            <a:ext cx="4056226" cy="419100"/>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Clr>
                <a:srgbClr val="00ACDC"/>
              </a:buClr>
              <a:buFont typeface="Arial" pitchFamily="34" charset="0"/>
              <a:buNone/>
              <a:defRPr sz="3200" kern="1200">
                <a:solidFill>
                  <a:schemeClr val="tx1"/>
                </a:solidFill>
                <a:latin typeface="+mn-lt"/>
                <a:ea typeface="+mn-ea"/>
                <a:cs typeface="+mn-cs"/>
              </a:defRPr>
            </a:lvl1pPr>
            <a:lvl2pPr marL="182563" indent="0" algn="l" defTabSz="360000" rtl="0" eaLnBrk="1" latinLnBrk="0" hangingPunct="1">
              <a:spcBef>
                <a:spcPct val="20000"/>
              </a:spcBef>
              <a:spcAft>
                <a:spcPts val="600"/>
              </a:spcAft>
              <a:buClr>
                <a:srgbClr val="00ACDC"/>
              </a:buClr>
              <a:buFont typeface="Arial" pitchFamily="34" charset="0"/>
              <a:buNone/>
              <a:defRPr sz="2800" kern="1200">
                <a:solidFill>
                  <a:schemeClr val="tx1"/>
                </a:solidFill>
                <a:latin typeface="+mn-lt"/>
                <a:ea typeface="+mn-ea"/>
                <a:cs typeface="+mn-cs"/>
              </a:defRPr>
            </a:lvl2pPr>
            <a:lvl3pPr marL="358775" indent="0" algn="l" defTabSz="914400" rtl="0" eaLnBrk="1" latinLnBrk="0" hangingPunct="1">
              <a:spcBef>
                <a:spcPct val="20000"/>
              </a:spcBef>
              <a:spcAft>
                <a:spcPts val="600"/>
              </a:spcAft>
              <a:buClr>
                <a:srgbClr val="00ACDC"/>
              </a:buClr>
              <a:buFont typeface="Arial" pitchFamily="34" charset="0"/>
              <a:buNone/>
              <a:defRPr sz="2400" kern="1200">
                <a:solidFill>
                  <a:schemeClr val="tx1"/>
                </a:solidFill>
                <a:latin typeface="+mn-lt"/>
                <a:ea typeface="+mn-ea"/>
                <a:cs typeface="+mn-cs"/>
              </a:defRPr>
            </a:lvl3pPr>
            <a:lvl4pPr marL="715963" indent="0" algn="l" defTabSz="914400" rtl="0" eaLnBrk="1" latinLnBrk="0" hangingPunct="1">
              <a:spcBef>
                <a:spcPct val="20000"/>
              </a:spcBef>
              <a:spcAft>
                <a:spcPts val="600"/>
              </a:spcAft>
              <a:buClr>
                <a:srgbClr val="00ACDC"/>
              </a:buClr>
              <a:buFont typeface="Arial" pitchFamily="34" charset="0"/>
              <a:buNone/>
              <a:defRPr sz="2000" kern="1200">
                <a:solidFill>
                  <a:schemeClr val="tx1"/>
                </a:solidFill>
                <a:latin typeface="+mn-lt"/>
                <a:ea typeface="+mn-ea"/>
                <a:cs typeface="+mn-cs"/>
              </a:defRPr>
            </a:lvl4pPr>
            <a:lvl5pPr marL="898525" indent="0" algn="l" defTabSz="914400" rtl="0" eaLnBrk="1" latinLnBrk="0" hangingPunct="1">
              <a:spcBef>
                <a:spcPct val="20000"/>
              </a:spcBef>
              <a:spcAft>
                <a:spcPts val="600"/>
              </a:spcAft>
              <a:buClr>
                <a:srgbClr val="00ACDC"/>
              </a:buClr>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smtClean="0"/>
              <a:t>Nesting</a:t>
            </a:r>
            <a:endParaRPr lang="en-US" sz="2400" dirty="0"/>
          </a:p>
        </p:txBody>
      </p:sp>
    </p:spTree>
    <p:extLst>
      <p:ext uri="{BB962C8B-B14F-4D97-AF65-F5344CB8AC3E}">
        <p14:creationId xmlns:p14="http://schemas.microsoft.com/office/powerpoint/2010/main" val="1906912160"/>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179512" y="274637"/>
            <a:ext cx="8507288" cy="1143000"/>
          </a:xfrm>
        </p:spPr>
        <p:txBody>
          <a:bodyPr>
            <a:normAutofit fontScale="90000"/>
          </a:bodyPr>
          <a:lstStyle/>
          <a:p>
            <a:r>
              <a:rPr lang="en-US" dirty="0" smtClean="0"/>
              <a:t>Composite Visualization Views (CVV)</a:t>
            </a:r>
            <a:endParaRPr lang="en-US" dirty="0"/>
          </a:p>
        </p:txBody>
      </p:sp>
      <p:pic>
        <p:nvPicPr>
          <p:cNvPr id="7" name="Inhaltsplatzhalter 6"/>
          <p:cNvPicPr>
            <a:picLocks noGrp="1" noChangeAspect="1"/>
          </p:cNvPicPr>
          <p:nvPr>
            <p:ph idx="1"/>
          </p:nvPr>
        </p:nvPicPr>
        <p:blipFill rotWithShape="1">
          <a:blip r:embed="rId3">
            <a:extLst>
              <a:ext uri="{28A0092B-C50C-407E-A947-70E740481C1C}">
                <a14:useLocalDpi xmlns:a14="http://schemas.microsoft.com/office/drawing/2010/main" val="0"/>
              </a:ext>
            </a:extLst>
          </a:blip>
          <a:srcRect r="39839"/>
          <a:stretch/>
        </p:blipFill>
        <p:spPr>
          <a:xfrm>
            <a:off x="467544" y="1556792"/>
            <a:ext cx="7272808" cy="2313171"/>
          </a:xfrm>
        </p:spPr>
      </p:pic>
      <p:sp>
        <p:nvSpPr>
          <p:cNvPr id="4" name="Fußzeilenplatzhalter 3"/>
          <p:cNvSpPr>
            <a:spLocks noGrp="1"/>
          </p:cNvSpPr>
          <p:nvPr>
            <p:ph type="ftr" sz="quarter" idx="11"/>
          </p:nvPr>
        </p:nvSpPr>
        <p:spPr/>
        <p:txBody>
          <a:bodyPr/>
          <a:lstStyle/>
          <a:p>
            <a:r>
              <a:rPr lang="en-US" smtClean="0"/>
              <a:t>VisWeek Tutorial: Connecting the Dots – M. Streit, H.-J. Schulz, A. Lex</a:t>
            </a:r>
            <a:endParaRPr lang="en-US" dirty="0"/>
          </a:p>
        </p:txBody>
      </p:sp>
      <p:sp>
        <p:nvSpPr>
          <p:cNvPr id="5" name="Foliennummernplatzhalter 4"/>
          <p:cNvSpPr>
            <a:spLocks noGrp="1"/>
          </p:cNvSpPr>
          <p:nvPr>
            <p:ph type="sldNum" sz="quarter" idx="12"/>
          </p:nvPr>
        </p:nvSpPr>
        <p:spPr/>
        <p:txBody>
          <a:bodyPr/>
          <a:lstStyle/>
          <a:p>
            <a:fld id="{30742C3F-4840-460C-ADF2-7005A7FA8881}" type="slidenum">
              <a:rPr lang="en-US" smtClean="0"/>
              <a:t>165</a:t>
            </a:fld>
            <a:endParaRPr lang="en-US" dirty="0"/>
          </a:p>
        </p:txBody>
      </p:sp>
      <p:sp>
        <p:nvSpPr>
          <p:cNvPr id="6" name="Text Placeholder 3"/>
          <p:cNvSpPr txBox="1">
            <a:spLocks/>
          </p:cNvSpPr>
          <p:nvPr/>
        </p:nvSpPr>
        <p:spPr>
          <a:xfrm>
            <a:off x="6084168" y="1137692"/>
            <a:ext cx="4056226" cy="419100"/>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Clr>
                <a:srgbClr val="00ACDC"/>
              </a:buClr>
              <a:buFont typeface="Arial" pitchFamily="34" charset="0"/>
              <a:buNone/>
              <a:defRPr sz="3200" kern="1200">
                <a:solidFill>
                  <a:schemeClr val="tx1"/>
                </a:solidFill>
                <a:latin typeface="+mn-lt"/>
                <a:ea typeface="+mn-ea"/>
                <a:cs typeface="+mn-cs"/>
              </a:defRPr>
            </a:lvl1pPr>
            <a:lvl2pPr marL="182563" indent="0" algn="l" defTabSz="360000" rtl="0" eaLnBrk="1" latinLnBrk="0" hangingPunct="1">
              <a:spcBef>
                <a:spcPct val="20000"/>
              </a:spcBef>
              <a:spcAft>
                <a:spcPts val="600"/>
              </a:spcAft>
              <a:buClr>
                <a:srgbClr val="00ACDC"/>
              </a:buClr>
              <a:buFont typeface="Arial" pitchFamily="34" charset="0"/>
              <a:buNone/>
              <a:defRPr sz="2800" kern="1200">
                <a:solidFill>
                  <a:schemeClr val="tx1"/>
                </a:solidFill>
                <a:latin typeface="+mn-lt"/>
                <a:ea typeface="+mn-ea"/>
                <a:cs typeface="+mn-cs"/>
              </a:defRPr>
            </a:lvl2pPr>
            <a:lvl3pPr marL="358775" indent="0" algn="l" defTabSz="914400" rtl="0" eaLnBrk="1" latinLnBrk="0" hangingPunct="1">
              <a:spcBef>
                <a:spcPct val="20000"/>
              </a:spcBef>
              <a:spcAft>
                <a:spcPts val="600"/>
              </a:spcAft>
              <a:buClr>
                <a:srgbClr val="00ACDC"/>
              </a:buClr>
              <a:buFont typeface="Arial" pitchFamily="34" charset="0"/>
              <a:buNone/>
              <a:defRPr sz="2400" kern="1200">
                <a:solidFill>
                  <a:schemeClr val="tx1"/>
                </a:solidFill>
                <a:latin typeface="+mn-lt"/>
                <a:ea typeface="+mn-ea"/>
                <a:cs typeface="+mn-cs"/>
              </a:defRPr>
            </a:lvl3pPr>
            <a:lvl4pPr marL="715963" indent="0" algn="l" defTabSz="914400" rtl="0" eaLnBrk="1" latinLnBrk="0" hangingPunct="1">
              <a:spcBef>
                <a:spcPct val="20000"/>
              </a:spcBef>
              <a:spcAft>
                <a:spcPts val="600"/>
              </a:spcAft>
              <a:buClr>
                <a:srgbClr val="00ACDC"/>
              </a:buClr>
              <a:buFont typeface="Arial" pitchFamily="34" charset="0"/>
              <a:buNone/>
              <a:defRPr sz="2000" kern="1200">
                <a:solidFill>
                  <a:schemeClr val="tx1"/>
                </a:solidFill>
                <a:latin typeface="+mn-lt"/>
                <a:ea typeface="+mn-ea"/>
                <a:cs typeface="+mn-cs"/>
              </a:defRPr>
            </a:lvl4pPr>
            <a:lvl5pPr marL="898525" indent="0" algn="l" defTabSz="914400" rtl="0" eaLnBrk="1" latinLnBrk="0" hangingPunct="1">
              <a:spcBef>
                <a:spcPct val="20000"/>
              </a:spcBef>
              <a:spcAft>
                <a:spcPts val="600"/>
              </a:spcAft>
              <a:buClr>
                <a:srgbClr val="00ACDC"/>
              </a:buClr>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solidFill>
                  <a:schemeClr val="tx1">
                    <a:lumMod val="50000"/>
                    <a:lumOff val="50000"/>
                  </a:schemeClr>
                </a:solidFill>
              </a:rPr>
              <a:t>[</a:t>
            </a:r>
            <a:r>
              <a:rPr lang="en-US" sz="1800" dirty="0" err="1">
                <a:solidFill>
                  <a:schemeClr val="tx1">
                    <a:lumMod val="50000"/>
                    <a:lumOff val="50000"/>
                  </a:schemeClr>
                </a:solidFill>
              </a:rPr>
              <a:t>Javed</a:t>
            </a:r>
            <a:r>
              <a:rPr lang="en-US" sz="1800" dirty="0">
                <a:solidFill>
                  <a:schemeClr val="tx1">
                    <a:lumMod val="50000"/>
                    <a:lumOff val="50000"/>
                  </a:schemeClr>
                </a:solidFill>
              </a:rPr>
              <a:t> and </a:t>
            </a:r>
            <a:r>
              <a:rPr lang="en-US" sz="1800" dirty="0" err="1" smtClean="0">
                <a:solidFill>
                  <a:schemeClr val="tx1">
                    <a:lumMod val="50000"/>
                    <a:lumOff val="50000"/>
                  </a:schemeClr>
                </a:solidFill>
              </a:rPr>
              <a:t>Elmqvist</a:t>
            </a:r>
            <a:r>
              <a:rPr lang="en-US" sz="1800" dirty="0" smtClean="0">
                <a:solidFill>
                  <a:schemeClr val="tx1">
                    <a:lumMod val="50000"/>
                    <a:lumOff val="50000"/>
                  </a:schemeClr>
                </a:solidFill>
              </a:rPr>
              <a:t> 2012]</a:t>
            </a:r>
            <a:endParaRPr lang="en-US" sz="1800" dirty="0">
              <a:solidFill>
                <a:schemeClr val="tx1">
                  <a:lumMod val="50000"/>
                  <a:lumOff val="50000"/>
                </a:schemeClr>
              </a:solidFill>
            </a:endParaRPr>
          </a:p>
        </p:txBody>
      </p:sp>
      <p:pic>
        <p:nvPicPr>
          <p:cNvPr id="8" name="Inhaltsplatzhalter 6"/>
          <p:cNvPicPr>
            <a:picLocks noChangeAspect="1"/>
          </p:cNvPicPr>
          <p:nvPr/>
        </p:nvPicPr>
        <p:blipFill rotWithShape="1">
          <a:blip r:embed="rId3">
            <a:extLst>
              <a:ext uri="{28A0092B-C50C-407E-A947-70E740481C1C}">
                <a14:useLocalDpi xmlns:a14="http://schemas.microsoft.com/office/drawing/2010/main" val="0"/>
              </a:ext>
            </a:extLst>
          </a:blip>
          <a:srcRect l="59907"/>
          <a:stretch/>
        </p:blipFill>
        <p:spPr>
          <a:xfrm>
            <a:off x="395536" y="3933056"/>
            <a:ext cx="4828136" cy="2304256"/>
          </a:xfrm>
          <a:prstGeom prst="rect">
            <a:avLst/>
          </a:prstGeom>
        </p:spPr>
      </p:pic>
    </p:spTree>
    <p:extLst>
      <p:ext uri="{BB962C8B-B14F-4D97-AF65-F5344CB8AC3E}">
        <p14:creationId xmlns:p14="http://schemas.microsoft.com/office/powerpoint/2010/main" val="15240853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en-US" smtClean="0"/>
              <a:t>Linking WITHIN a Single View</a:t>
            </a:r>
            <a:endParaRPr lang="en-US" dirty="0"/>
          </a:p>
        </p:txBody>
      </p:sp>
      <p:sp>
        <p:nvSpPr>
          <p:cNvPr id="4" name="Fußzeilenplatzhalter 3"/>
          <p:cNvSpPr>
            <a:spLocks noGrp="1"/>
          </p:cNvSpPr>
          <p:nvPr>
            <p:ph type="ftr" sz="quarter" idx="11"/>
          </p:nvPr>
        </p:nvSpPr>
        <p:spPr/>
        <p:txBody>
          <a:bodyPr/>
          <a:lstStyle/>
          <a:p>
            <a:r>
              <a:rPr lang="en-US" smtClean="0"/>
              <a:t>VisWeek Tutorial: Connecting the Dots – M. Streit, H.-J. Schulz, A. Lex</a:t>
            </a:r>
            <a:endParaRPr lang="en-US" dirty="0"/>
          </a:p>
        </p:txBody>
      </p:sp>
      <p:sp>
        <p:nvSpPr>
          <p:cNvPr id="5" name="Foliennummernplatzhalter 4"/>
          <p:cNvSpPr>
            <a:spLocks noGrp="1"/>
          </p:cNvSpPr>
          <p:nvPr>
            <p:ph type="sldNum" sz="quarter" idx="12"/>
          </p:nvPr>
        </p:nvSpPr>
        <p:spPr/>
        <p:txBody>
          <a:bodyPr/>
          <a:lstStyle/>
          <a:p>
            <a:fld id="{30742C3F-4840-460C-ADF2-7005A7FA8881}" type="slidenum">
              <a:rPr lang="en-US" smtClean="0"/>
              <a:t>166</a:t>
            </a:fld>
            <a:endParaRPr lang="en-US" dirty="0"/>
          </a:p>
        </p:txBody>
      </p:sp>
      <p:sp>
        <p:nvSpPr>
          <p:cNvPr id="23" name="AutoShape 39"/>
          <p:cNvSpPr>
            <a:spLocks noChangeArrowheads="1"/>
          </p:cNvSpPr>
          <p:nvPr/>
        </p:nvSpPr>
        <p:spPr bwMode="auto">
          <a:xfrm>
            <a:off x="6945365" y="2976515"/>
            <a:ext cx="1466090" cy="539164"/>
          </a:xfrm>
          <a:prstGeom prst="flowChartAlternateProcess">
            <a:avLst/>
          </a:prstGeom>
          <a:ln w="38100">
            <a:solidFill>
              <a:schemeClr val="bg1">
                <a:lumMod val="75000"/>
              </a:schemeClr>
            </a:solidFill>
            <a:headEnd/>
            <a:tailEnd/>
          </a:ln>
        </p:spPr>
        <p:style>
          <a:lnRef idx="2">
            <a:schemeClr val="accent5"/>
          </a:lnRef>
          <a:fillRef idx="1">
            <a:schemeClr val="lt1"/>
          </a:fillRef>
          <a:effectRef idx="0">
            <a:schemeClr val="accent5"/>
          </a:effectRef>
          <a:fontRef idx="minor">
            <a:schemeClr val="dk1"/>
          </a:fontRef>
        </p:style>
        <p:txBody>
          <a:bodyPr vert="horz" wrap="square" lIns="54000" tIns="45720" rIns="5400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ts val="1000"/>
              </a:spcAft>
              <a:buClrTx/>
              <a:buSzTx/>
              <a:buFontTx/>
              <a:buNone/>
              <a:tabLst/>
            </a:pPr>
            <a:r>
              <a:rPr kumimoji="0" lang="en-US" sz="1400" b="0" i="0" u="none" strike="noStrike" cap="none" normalizeH="0" baseline="0" dirty="0" smtClean="0">
                <a:ln>
                  <a:noFill/>
                </a:ln>
                <a:solidFill>
                  <a:schemeClr val="bg1">
                    <a:lumMod val="50000"/>
                  </a:schemeClr>
                </a:solidFill>
                <a:effectLst/>
                <a:latin typeface="Calibri" pitchFamily="34" charset="0"/>
                <a:cs typeface="Arial" pitchFamily="34" charset="0"/>
              </a:rPr>
              <a:t>User 3</a:t>
            </a:r>
            <a:endParaRPr kumimoji="0" lang="en-US" sz="1400" b="0" i="0" u="none" strike="noStrike" cap="none" normalizeH="0" baseline="0" dirty="0" smtClean="0">
              <a:ln>
                <a:noFill/>
              </a:ln>
              <a:solidFill>
                <a:schemeClr val="bg1">
                  <a:lumMod val="50000"/>
                </a:schemeClr>
              </a:solidFill>
              <a:effectLst/>
              <a:latin typeface="Arial" pitchFamily="34" charset="0"/>
              <a:cs typeface="Arial" pitchFamily="34" charset="0"/>
            </a:endParaRPr>
          </a:p>
        </p:txBody>
      </p:sp>
      <p:sp>
        <p:nvSpPr>
          <p:cNvPr id="24" name="AutoShape 39"/>
          <p:cNvSpPr>
            <a:spLocks noChangeArrowheads="1"/>
          </p:cNvSpPr>
          <p:nvPr/>
        </p:nvSpPr>
        <p:spPr bwMode="auto">
          <a:xfrm>
            <a:off x="3802623" y="2962319"/>
            <a:ext cx="1466090" cy="539164"/>
          </a:xfrm>
          <a:prstGeom prst="flowChartAlternateProcess">
            <a:avLst/>
          </a:prstGeom>
          <a:ln w="38100">
            <a:solidFill>
              <a:schemeClr val="bg1">
                <a:lumMod val="75000"/>
              </a:schemeClr>
            </a:solidFill>
            <a:headEnd/>
            <a:tailEnd/>
          </a:ln>
        </p:spPr>
        <p:style>
          <a:lnRef idx="2">
            <a:schemeClr val="accent5"/>
          </a:lnRef>
          <a:fillRef idx="1">
            <a:schemeClr val="lt1"/>
          </a:fillRef>
          <a:effectRef idx="0">
            <a:schemeClr val="accent5"/>
          </a:effectRef>
          <a:fontRef idx="minor">
            <a:schemeClr val="dk1"/>
          </a:fontRef>
        </p:style>
        <p:txBody>
          <a:bodyPr vert="horz" wrap="square" lIns="54000" tIns="45720" rIns="5400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ts val="1000"/>
              </a:spcAft>
              <a:buClrTx/>
              <a:buSzTx/>
              <a:buFontTx/>
              <a:buNone/>
              <a:tabLst/>
            </a:pPr>
            <a:r>
              <a:rPr kumimoji="0" lang="en-US" sz="1400" b="0" i="0" u="none" strike="noStrike" cap="none" normalizeH="0" baseline="0" dirty="0" smtClean="0">
                <a:ln>
                  <a:noFill/>
                </a:ln>
                <a:solidFill>
                  <a:schemeClr val="bg1">
                    <a:lumMod val="50000"/>
                  </a:schemeClr>
                </a:solidFill>
                <a:effectLst/>
                <a:latin typeface="Calibri" pitchFamily="34" charset="0"/>
                <a:cs typeface="Arial" pitchFamily="34" charset="0"/>
              </a:rPr>
              <a:t>User 2</a:t>
            </a:r>
            <a:endParaRPr kumimoji="0" lang="en-US" sz="1400" b="0" i="0" u="none" strike="noStrike" cap="none" normalizeH="0" baseline="0" dirty="0" smtClean="0">
              <a:ln>
                <a:noFill/>
              </a:ln>
              <a:solidFill>
                <a:schemeClr val="bg1">
                  <a:lumMod val="50000"/>
                </a:schemeClr>
              </a:solidFill>
              <a:effectLst/>
              <a:latin typeface="Arial" pitchFamily="34" charset="0"/>
              <a:cs typeface="Arial" pitchFamily="34" charset="0"/>
            </a:endParaRPr>
          </a:p>
        </p:txBody>
      </p:sp>
      <p:sp>
        <p:nvSpPr>
          <p:cNvPr id="25" name="AutoShape 32"/>
          <p:cNvSpPr>
            <a:spLocks noChangeArrowheads="1"/>
          </p:cNvSpPr>
          <p:nvPr/>
        </p:nvSpPr>
        <p:spPr bwMode="auto">
          <a:xfrm>
            <a:off x="6536348" y="955288"/>
            <a:ext cx="2284124" cy="1501630"/>
          </a:xfrm>
          <a:prstGeom prst="roundRect">
            <a:avLst>
              <a:gd name="adj" fmla="val 6134"/>
            </a:avLst>
          </a:prstGeom>
          <a:solidFill>
            <a:srgbClr val="FFFFFF"/>
          </a:solidFill>
          <a:ln w="38100">
            <a:solidFill>
              <a:schemeClr val="bg1">
                <a:lumMod val="75000"/>
              </a:schemeClr>
            </a:solidFill>
            <a:round/>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400" b="0" i="0" u="none" strike="noStrike" cap="none" normalizeH="0" baseline="0" dirty="0" smtClean="0">
                <a:ln>
                  <a:noFill/>
                </a:ln>
                <a:solidFill>
                  <a:schemeClr val="bg1">
                    <a:lumMod val="50000"/>
                  </a:schemeClr>
                </a:solidFill>
                <a:effectLst/>
                <a:latin typeface="Calibri" pitchFamily="34" charset="0"/>
                <a:cs typeface="Arial" pitchFamily="34" charset="0"/>
              </a:rPr>
              <a:t>Display 2</a:t>
            </a:r>
            <a:endParaRPr kumimoji="0" lang="en-US" sz="1400" b="0" i="0" u="none" strike="noStrike" cap="none" normalizeH="0" baseline="0" dirty="0" smtClean="0">
              <a:ln>
                <a:noFill/>
              </a:ln>
              <a:solidFill>
                <a:schemeClr val="bg1">
                  <a:lumMod val="50000"/>
                </a:schemeClr>
              </a:solidFill>
              <a:effectLst/>
              <a:latin typeface="Arial" pitchFamily="34" charset="0"/>
              <a:cs typeface="Arial" pitchFamily="34" charset="0"/>
            </a:endParaRPr>
          </a:p>
        </p:txBody>
      </p:sp>
      <p:sp>
        <p:nvSpPr>
          <p:cNvPr id="26" name="AutoShape 33"/>
          <p:cNvSpPr>
            <a:spLocks noChangeArrowheads="1"/>
          </p:cNvSpPr>
          <p:nvPr/>
        </p:nvSpPr>
        <p:spPr bwMode="auto">
          <a:xfrm>
            <a:off x="340863" y="967518"/>
            <a:ext cx="5995048" cy="1501630"/>
          </a:xfrm>
          <a:prstGeom prst="roundRect">
            <a:avLst>
              <a:gd name="adj" fmla="val 9218"/>
            </a:avLst>
          </a:prstGeom>
          <a:solidFill>
            <a:srgbClr val="FFFFFF"/>
          </a:solidFill>
          <a:ln w="38100">
            <a:solidFill>
              <a:srgbClr val="00A650"/>
            </a:solidFill>
            <a:round/>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400" b="0" i="0" u="none" strike="noStrike" cap="none" normalizeH="0" baseline="0" dirty="0" smtClean="0">
                <a:ln>
                  <a:noFill/>
                </a:ln>
                <a:effectLst/>
                <a:latin typeface="Calibri" pitchFamily="34" charset="0"/>
                <a:cs typeface="Arial" pitchFamily="34" charset="0"/>
              </a:rPr>
              <a:t>Display 1</a:t>
            </a:r>
            <a:endParaRPr kumimoji="0" lang="en-US" sz="1400" b="0" i="0" u="none" strike="noStrike" cap="none" normalizeH="0" baseline="0" dirty="0" smtClean="0">
              <a:ln>
                <a:noFill/>
              </a:ln>
              <a:effectLst/>
              <a:latin typeface="Arial" pitchFamily="34" charset="0"/>
              <a:cs typeface="Arial" pitchFamily="34" charset="0"/>
            </a:endParaRPr>
          </a:p>
        </p:txBody>
      </p:sp>
      <p:sp>
        <p:nvSpPr>
          <p:cNvPr id="45" name="AutoShape 34"/>
          <p:cNvSpPr>
            <a:spLocks noChangeArrowheads="1"/>
          </p:cNvSpPr>
          <p:nvPr/>
        </p:nvSpPr>
        <p:spPr bwMode="auto">
          <a:xfrm>
            <a:off x="6698696" y="1314503"/>
            <a:ext cx="1944216" cy="947238"/>
          </a:xfrm>
          <a:prstGeom prst="flowChartAlternateProcess">
            <a:avLst/>
          </a:prstGeom>
          <a:solidFill>
            <a:srgbClr val="FFFFFF"/>
          </a:solidFill>
          <a:ln w="38100">
            <a:solidFill>
              <a:schemeClr val="bg1">
                <a:lumMod val="75000"/>
              </a:schemeClr>
            </a:solidFill>
            <a:miter lim="800000"/>
            <a:headEnd/>
            <a:tailEnd/>
          </a:ln>
          <a:effectLst/>
        </p:spPr>
        <p:txBody>
          <a:bodyPr vert="horz" wrap="square" lIns="91440" tIns="1080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400" b="0" i="0" u="none" strike="noStrike" cap="none" normalizeH="0" baseline="0" dirty="0" smtClean="0">
                <a:ln>
                  <a:noFill/>
                </a:ln>
                <a:solidFill>
                  <a:schemeClr val="bg1">
                    <a:lumMod val="50000"/>
                  </a:schemeClr>
                </a:solidFill>
                <a:effectLst/>
                <a:latin typeface="Calibri" pitchFamily="34" charset="0"/>
                <a:cs typeface="Arial" pitchFamily="34" charset="0"/>
              </a:rPr>
              <a:t>Application 3</a:t>
            </a:r>
            <a:endParaRPr kumimoji="0" lang="en-US" sz="1400" b="0" i="0" u="none" strike="noStrike" cap="none" normalizeH="0" baseline="0" dirty="0" smtClean="0">
              <a:ln>
                <a:noFill/>
              </a:ln>
              <a:solidFill>
                <a:schemeClr val="bg1">
                  <a:lumMod val="50000"/>
                </a:schemeClr>
              </a:solidFill>
              <a:effectLst/>
              <a:latin typeface="Arial" pitchFamily="34" charset="0"/>
              <a:cs typeface="Arial" pitchFamily="34" charset="0"/>
            </a:endParaRPr>
          </a:p>
        </p:txBody>
      </p:sp>
      <p:sp>
        <p:nvSpPr>
          <p:cNvPr id="46" name="AutoShape 35"/>
          <p:cNvSpPr>
            <a:spLocks noChangeArrowheads="1"/>
          </p:cNvSpPr>
          <p:nvPr/>
        </p:nvSpPr>
        <p:spPr bwMode="auto">
          <a:xfrm>
            <a:off x="6902474" y="1695217"/>
            <a:ext cx="1536659" cy="389159"/>
          </a:xfrm>
          <a:prstGeom prst="roundRect">
            <a:avLst>
              <a:gd name="adj" fmla="val 16667"/>
            </a:avLst>
          </a:prstGeom>
          <a:solidFill>
            <a:srgbClr val="FFFFFF"/>
          </a:solidFill>
          <a:ln w="38100">
            <a:solidFill>
              <a:schemeClr val="bg1">
                <a:lumMod val="75000"/>
              </a:schemeClr>
            </a:solidFill>
            <a:round/>
            <a:headEnd/>
            <a:tailEnd/>
          </a:ln>
          <a:effectLst/>
        </p:spPr>
        <p:txBody>
          <a:bodyPr vert="horz" wrap="square" lIns="91440" tIns="45720" rIns="91440" bIns="45720" numCol="1" anchor="t" anchorCtr="0" compatLnSpc="1">
            <a:prstTxWarp prst="textNoShape">
              <a:avLst/>
            </a:prstTxWarp>
          </a:bodyPr>
          <a:lstStyle/>
          <a:p>
            <a:pPr lvl="0" algn="ctr" fontAlgn="base">
              <a:spcBef>
                <a:spcPct val="0"/>
              </a:spcBef>
              <a:spcAft>
                <a:spcPts val="1000"/>
              </a:spcAft>
            </a:pPr>
            <a:r>
              <a:rPr lang="en-US" sz="1400" dirty="0">
                <a:solidFill>
                  <a:schemeClr val="bg1">
                    <a:lumMod val="50000"/>
                  </a:schemeClr>
                </a:solidFill>
                <a:latin typeface="Calibri" pitchFamily="34" charset="0"/>
                <a:cs typeface="Arial" pitchFamily="34" charset="0"/>
              </a:rPr>
              <a:t>View 4</a:t>
            </a:r>
            <a:endParaRPr kumimoji="0" lang="en-US" sz="1400" b="0" i="0" u="none" strike="noStrike" cap="none" normalizeH="0" baseline="0" dirty="0" smtClean="0">
              <a:ln>
                <a:noFill/>
              </a:ln>
              <a:solidFill>
                <a:schemeClr val="bg1">
                  <a:lumMod val="50000"/>
                </a:schemeClr>
              </a:solidFill>
              <a:effectLst/>
              <a:latin typeface="Arial" pitchFamily="34" charset="0"/>
              <a:cs typeface="Arial" pitchFamily="34" charset="0"/>
            </a:endParaRPr>
          </a:p>
        </p:txBody>
      </p:sp>
      <p:sp>
        <p:nvSpPr>
          <p:cNvPr id="47" name="AutoShape 36"/>
          <p:cNvSpPr>
            <a:spLocks noChangeArrowheads="1"/>
          </p:cNvSpPr>
          <p:nvPr/>
        </p:nvSpPr>
        <p:spPr bwMode="auto">
          <a:xfrm>
            <a:off x="4279767" y="1334547"/>
            <a:ext cx="1842923" cy="928920"/>
          </a:xfrm>
          <a:prstGeom prst="roundRect">
            <a:avLst>
              <a:gd name="adj" fmla="val 16667"/>
            </a:avLst>
          </a:prstGeom>
          <a:solidFill>
            <a:srgbClr val="FFFFFF"/>
          </a:solidFill>
          <a:ln w="38100">
            <a:solidFill>
              <a:schemeClr val="bg1">
                <a:lumMod val="75000"/>
              </a:schemeClr>
            </a:solidFill>
            <a:round/>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400" b="0" i="0" u="none" strike="noStrike" cap="none" normalizeH="0" baseline="0" dirty="0" smtClean="0">
                <a:ln>
                  <a:noFill/>
                </a:ln>
                <a:solidFill>
                  <a:schemeClr val="bg1">
                    <a:lumMod val="50000"/>
                  </a:schemeClr>
                </a:solidFill>
                <a:effectLst/>
                <a:latin typeface="Calibri" pitchFamily="34" charset="0"/>
                <a:cs typeface="Arial" pitchFamily="34" charset="0"/>
              </a:rPr>
              <a:t>Application 2</a:t>
            </a:r>
            <a:endParaRPr kumimoji="0" lang="en-US" sz="1400" b="0" i="0" u="none" strike="noStrike" cap="none" normalizeH="0" baseline="0" dirty="0" smtClean="0">
              <a:ln>
                <a:noFill/>
              </a:ln>
              <a:solidFill>
                <a:schemeClr val="bg1">
                  <a:lumMod val="50000"/>
                </a:schemeClr>
              </a:solidFill>
              <a:effectLst/>
              <a:latin typeface="Arial" pitchFamily="34" charset="0"/>
              <a:cs typeface="Arial" pitchFamily="34" charset="0"/>
            </a:endParaRPr>
          </a:p>
        </p:txBody>
      </p:sp>
      <p:sp>
        <p:nvSpPr>
          <p:cNvPr id="48" name="AutoShape 37"/>
          <p:cNvSpPr>
            <a:spLocks noChangeArrowheads="1"/>
          </p:cNvSpPr>
          <p:nvPr/>
        </p:nvSpPr>
        <p:spPr bwMode="auto">
          <a:xfrm>
            <a:off x="4492988" y="1689870"/>
            <a:ext cx="1471093" cy="389160"/>
          </a:xfrm>
          <a:prstGeom prst="flowChartAlternateProcess">
            <a:avLst/>
          </a:prstGeom>
          <a:solidFill>
            <a:srgbClr val="FFFFFF"/>
          </a:solidFill>
          <a:ln w="38100">
            <a:solidFill>
              <a:schemeClr val="bg1">
                <a:lumMod val="75000"/>
              </a:schemeClr>
            </a:solidFill>
            <a:miter lim="800000"/>
            <a:headEnd/>
            <a:tailEnd/>
          </a:ln>
          <a:effectLst/>
        </p:spPr>
        <p:txBody>
          <a:bodyPr vert="horz" wrap="square" lIns="91440" tIns="45720" rIns="91440" bIns="45720" numCol="1" anchor="t" anchorCtr="0" compatLnSpc="1">
            <a:prstTxWarp prst="textNoShape">
              <a:avLst/>
            </a:prstTxWarp>
          </a:bodyPr>
          <a:lstStyle/>
          <a:p>
            <a:pPr lvl="0" algn="ctr" fontAlgn="base">
              <a:spcBef>
                <a:spcPct val="0"/>
              </a:spcBef>
              <a:spcAft>
                <a:spcPts val="1000"/>
              </a:spcAft>
            </a:pPr>
            <a:r>
              <a:rPr lang="en-US" sz="1400" dirty="0">
                <a:solidFill>
                  <a:schemeClr val="bg1">
                    <a:lumMod val="50000"/>
                  </a:schemeClr>
                </a:solidFill>
                <a:latin typeface="Calibri" pitchFamily="34" charset="0"/>
                <a:cs typeface="Arial" pitchFamily="34" charset="0"/>
              </a:rPr>
              <a:t>View 3</a:t>
            </a:r>
            <a:endParaRPr kumimoji="0" lang="en-US" sz="1400" b="0" i="0" u="none" strike="noStrike" cap="none" normalizeH="0" baseline="0" dirty="0" smtClean="0">
              <a:ln>
                <a:noFill/>
              </a:ln>
              <a:solidFill>
                <a:schemeClr val="bg1">
                  <a:lumMod val="50000"/>
                </a:schemeClr>
              </a:solidFill>
              <a:effectLst/>
              <a:latin typeface="Arial" pitchFamily="34" charset="0"/>
              <a:cs typeface="Arial" pitchFamily="34" charset="0"/>
            </a:endParaRPr>
          </a:p>
        </p:txBody>
      </p:sp>
      <p:sp>
        <p:nvSpPr>
          <p:cNvPr id="49" name="AutoShape 40"/>
          <p:cNvSpPr>
            <a:spLocks noChangeArrowheads="1"/>
          </p:cNvSpPr>
          <p:nvPr/>
        </p:nvSpPr>
        <p:spPr bwMode="auto">
          <a:xfrm>
            <a:off x="553267" y="1329831"/>
            <a:ext cx="3532011" cy="928916"/>
          </a:xfrm>
          <a:prstGeom prst="roundRect">
            <a:avLst>
              <a:gd name="adj" fmla="val 16667"/>
            </a:avLst>
          </a:prstGeom>
          <a:solidFill>
            <a:srgbClr val="FFFFFF"/>
          </a:solidFill>
          <a:ln w="38100">
            <a:solidFill>
              <a:srgbClr val="C0504D"/>
            </a:solidFill>
            <a:round/>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400" b="0" i="0" u="none" strike="noStrike" cap="none" normalizeH="0" baseline="0" dirty="0" smtClean="0">
                <a:ln>
                  <a:noFill/>
                </a:ln>
                <a:effectLst/>
                <a:latin typeface="Calibri" pitchFamily="34" charset="0"/>
                <a:cs typeface="Arial" pitchFamily="34" charset="0"/>
              </a:rPr>
              <a:t>Application 1</a:t>
            </a:r>
            <a:endParaRPr kumimoji="0" lang="en-US" sz="1400" b="0" i="0" u="none" strike="noStrike" cap="none" normalizeH="0" baseline="0" dirty="0" smtClean="0">
              <a:ln>
                <a:noFill/>
              </a:ln>
              <a:effectLst/>
              <a:latin typeface="Arial" pitchFamily="34" charset="0"/>
              <a:cs typeface="Arial" pitchFamily="34" charset="0"/>
            </a:endParaRPr>
          </a:p>
        </p:txBody>
      </p:sp>
      <p:sp>
        <p:nvSpPr>
          <p:cNvPr id="50" name="AutoShape 41"/>
          <p:cNvSpPr>
            <a:spLocks noChangeArrowheads="1"/>
          </p:cNvSpPr>
          <p:nvPr/>
        </p:nvSpPr>
        <p:spPr bwMode="auto">
          <a:xfrm>
            <a:off x="2405650" y="1695217"/>
            <a:ext cx="1506026" cy="389159"/>
          </a:xfrm>
          <a:prstGeom prst="roundRect">
            <a:avLst>
              <a:gd name="adj" fmla="val 16667"/>
            </a:avLst>
          </a:prstGeom>
          <a:solidFill>
            <a:srgbClr val="FFFFFF"/>
          </a:solidFill>
          <a:ln w="38100">
            <a:solidFill>
              <a:schemeClr val="bg1">
                <a:lumMod val="75000"/>
              </a:schemeClr>
            </a:solidFill>
            <a:round/>
            <a:headEnd/>
            <a:tailEnd/>
          </a:ln>
          <a:effectLst/>
        </p:spPr>
        <p:txBody>
          <a:bodyPr vert="horz" wrap="square" lIns="91440" tIns="45720" rIns="91440" bIns="45720" numCol="1" anchor="t" anchorCtr="0" compatLnSpc="1">
            <a:prstTxWarp prst="textNoShape">
              <a:avLst/>
            </a:prstTxWarp>
          </a:bodyPr>
          <a:lstStyle/>
          <a:p>
            <a:pPr lvl="0" algn="ctr" fontAlgn="base">
              <a:spcBef>
                <a:spcPct val="0"/>
              </a:spcBef>
              <a:spcAft>
                <a:spcPts val="1000"/>
              </a:spcAft>
            </a:pPr>
            <a:r>
              <a:rPr lang="en-US" sz="1400" dirty="0">
                <a:solidFill>
                  <a:schemeClr val="bg1">
                    <a:lumMod val="50000"/>
                  </a:schemeClr>
                </a:solidFill>
                <a:latin typeface="Calibri" pitchFamily="34" charset="0"/>
                <a:cs typeface="Arial" pitchFamily="34" charset="0"/>
              </a:rPr>
              <a:t>View 2</a:t>
            </a:r>
            <a:endParaRPr kumimoji="0" lang="en-US" sz="1400" b="0" i="0" u="none" strike="noStrike" cap="none" normalizeH="0" baseline="0" dirty="0" smtClean="0">
              <a:ln>
                <a:noFill/>
              </a:ln>
              <a:solidFill>
                <a:schemeClr val="bg1">
                  <a:lumMod val="50000"/>
                </a:schemeClr>
              </a:solidFill>
              <a:effectLst/>
              <a:latin typeface="Arial" pitchFamily="34" charset="0"/>
              <a:cs typeface="Arial" pitchFamily="34" charset="0"/>
            </a:endParaRPr>
          </a:p>
        </p:txBody>
      </p:sp>
      <p:sp>
        <p:nvSpPr>
          <p:cNvPr id="51" name="AutoShape 43"/>
          <p:cNvSpPr>
            <a:spLocks noChangeArrowheads="1"/>
          </p:cNvSpPr>
          <p:nvPr/>
        </p:nvSpPr>
        <p:spPr bwMode="auto">
          <a:xfrm>
            <a:off x="769291" y="1689870"/>
            <a:ext cx="1458766" cy="389160"/>
          </a:xfrm>
          <a:prstGeom prst="roundRect">
            <a:avLst>
              <a:gd name="adj" fmla="val 16667"/>
            </a:avLst>
          </a:prstGeom>
          <a:solidFill>
            <a:schemeClr val="tx2">
              <a:lumMod val="20000"/>
              <a:lumOff val="80000"/>
            </a:schemeClr>
          </a:solidFill>
          <a:ln w="38100">
            <a:solidFill>
              <a:srgbClr val="4F81BD"/>
            </a:solidFill>
            <a:round/>
            <a:headEnd/>
            <a:tailEnd/>
          </a:ln>
          <a:effectLst/>
        </p:spPr>
        <p:txBody>
          <a:bodyPr vert="horz" wrap="square" lIns="91440" tIns="45720" rIns="91440" bIns="45720" numCol="1" anchor="t" anchorCtr="0" compatLnSpc="1">
            <a:prstTxWarp prst="textNoShape">
              <a:avLst/>
            </a:prstTxWarp>
          </a:bodyPr>
          <a:lstStyle/>
          <a:p>
            <a:pPr lvl="0" algn="ctr" fontAlgn="base">
              <a:spcBef>
                <a:spcPct val="0"/>
              </a:spcBef>
              <a:spcAft>
                <a:spcPts val="1000"/>
              </a:spcAft>
            </a:pPr>
            <a:r>
              <a:rPr lang="en-US" sz="1400" dirty="0">
                <a:latin typeface="Calibri" pitchFamily="34" charset="0"/>
                <a:cs typeface="Arial" pitchFamily="34" charset="0"/>
              </a:rPr>
              <a:t>View </a:t>
            </a:r>
            <a:r>
              <a:rPr kumimoji="0" lang="en-US" sz="1400" b="0" i="0" u="none" strike="noStrike" cap="none" normalizeH="0" baseline="0" dirty="0" smtClean="0">
                <a:ln>
                  <a:noFill/>
                </a:ln>
                <a:effectLst/>
                <a:latin typeface="Calibri" pitchFamily="34" charset="0"/>
                <a:cs typeface="Arial" pitchFamily="34" charset="0"/>
              </a:rPr>
              <a:t>1</a:t>
            </a:r>
            <a:endParaRPr kumimoji="0" lang="en-US" sz="1400" b="0" i="0" u="none" strike="noStrike" cap="none" normalizeH="0" baseline="0" dirty="0" smtClean="0">
              <a:ln>
                <a:noFill/>
              </a:ln>
              <a:effectLst/>
              <a:latin typeface="Arial" pitchFamily="34" charset="0"/>
              <a:cs typeface="Arial" pitchFamily="34" charset="0"/>
            </a:endParaRPr>
          </a:p>
        </p:txBody>
      </p:sp>
      <p:pic>
        <p:nvPicPr>
          <p:cNvPr id="52" name="Picture 15" descr="user.png"/>
          <p:cNvPicPr>
            <a:picLocks noChangeAspect="1"/>
          </p:cNvPicPr>
          <p:nvPr/>
        </p:nvPicPr>
        <p:blipFill>
          <a:blip r:embed="rId2" cstate="print">
            <a:duotone>
              <a:schemeClr val="bg2">
                <a:shade val="45000"/>
                <a:satMod val="135000"/>
              </a:schemeClr>
              <a:prstClr val="white"/>
            </a:duotone>
          </a:blip>
          <a:stretch>
            <a:fillRect/>
          </a:stretch>
        </p:blipFill>
        <p:spPr>
          <a:xfrm>
            <a:off x="3874631" y="3009173"/>
            <a:ext cx="457200" cy="457200"/>
          </a:xfrm>
          <a:prstGeom prst="rect">
            <a:avLst/>
          </a:prstGeom>
          <a:ln>
            <a:noFill/>
          </a:ln>
        </p:spPr>
      </p:pic>
      <p:pic>
        <p:nvPicPr>
          <p:cNvPr id="53" name="Picture 16" descr="user.png"/>
          <p:cNvPicPr>
            <a:picLocks noChangeAspect="1"/>
          </p:cNvPicPr>
          <p:nvPr/>
        </p:nvPicPr>
        <p:blipFill>
          <a:blip r:embed="rId3" cstate="print">
            <a:duotone>
              <a:schemeClr val="bg2">
                <a:shade val="45000"/>
                <a:satMod val="135000"/>
              </a:schemeClr>
              <a:prstClr val="white"/>
            </a:duotone>
          </a:blip>
          <a:stretch>
            <a:fillRect/>
          </a:stretch>
        </p:blipFill>
        <p:spPr>
          <a:xfrm>
            <a:off x="7107575" y="3011625"/>
            <a:ext cx="457200" cy="457200"/>
          </a:xfrm>
          <a:prstGeom prst="rect">
            <a:avLst/>
          </a:prstGeom>
          <a:ln>
            <a:noFill/>
          </a:ln>
        </p:spPr>
      </p:pic>
      <p:cxnSp>
        <p:nvCxnSpPr>
          <p:cNvPr id="54" name="Straight Connector 19"/>
          <p:cNvCxnSpPr>
            <a:endCxn id="24" idx="0"/>
          </p:cNvCxnSpPr>
          <p:nvPr/>
        </p:nvCxnSpPr>
        <p:spPr>
          <a:xfrm>
            <a:off x="4535668" y="2469148"/>
            <a:ext cx="0" cy="493171"/>
          </a:xfrm>
          <a:prstGeom prst="line">
            <a:avLst/>
          </a:prstGeom>
          <a:ln w="28575">
            <a:solidFill>
              <a:schemeClr val="bg1">
                <a:lumMod val="75000"/>
              </a:schemeClr>
            </a:solidFill>
            <a:prstDash val="sysDot"/>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5" name="Straight Connector 27"/>
          <p:cNvCxnSpPr>
            <a:stCxn id="25" idx="2"/>
            <a:endCxn id="23" idx="0"/>
          </p:cNvCxnSpPr>
          <p:nvPr/>
        </p:nvCxnSpPr>
        <p:spPr>
          <a:xfrm>
            <a:off x="7678410" y="2456918"/>
            <a:ext cx="0" cy="519597"/>
          </a:xfrm>
          <a:prstGeom prst="line">
            <a:avLst/>
          </a:prstGeom>
          <a:ln w="28575">
            <a:solidFill>
              <a:schemeClr val="bg1">
                <a:lumMod val="75000"/>
              </a:schemeClr>
            </a:solidFill>
            <a:prstDash val="sysDot"/>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6" name="Straight Connector 30"/>
          <p:cNvCxnSpPr>
            <a:endCxn id="57" idx="0"/>
          </p:cNvCxnSpPr>
          <p:nvPr/>
        </p:nvCxnSpPr>
        <p:spPr>
          <a:xfrm>
            <a:off x="2321083" y="2469148"/>
            <a:ext cx="0" cy="460513"/>
          </a:xfrm>
          <a:prstGeom prst="line">
            <a:avLst/>
          </a:prstGeom>
          <a:ln w="28575">
            <a:solidFill>
              <a:schemeClr val="tx1"/>
            </a:solidFill>
            <a:prstDash val="sysDot"/>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57" name="AutoShape 39"/>
          <p:cNvSpPr>
            <a:spLocks noChangeArrowheads="1"/>
          </p:cNvSpPr>
          <p:nvPr/>
        </p:nvSpPr>
        <p:spPr bwMode="auto">
          <a:xfrm>
            <a:off x="1588038" y="2929661"/>
            <a:ext cx="1466090" cy="539164"/>
          </a:xfrm>
          <a:prstGeom prst="flowChartAlternateProcess">
            <a:avLst/>
          </a:prstGeom>
          <a:ln w="38100">
            <a:solidFill>
              <a:schemeClr val="accent3"/>
            </a:solidFill>
            <a:headEnd/>
            <a:tailEnd/>
          </a:ln>
        </p:spPr>
        <p:style>
          <a:lnRef idx="2">
            <a:schemeClr val="accent5"/>
          </a:lnRef>
          <a:fillRef idx="1">
            <a:schemeClr val="lt1"/>
          </a:fillRef>
          <a:effectRef idx="0">
            <a:schemeClr val="accent5"/>
          </a:effectRef>
          <a:fontRef idx="minor">
            <a:schemeClr val="dk1"/>
          </a:fontRef>
        </p:style>
        <p:txBody>
          <a:bodyPr vert="horz" wrap="square" lIns="54000" tIns="45720" rIns="5400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ts val="1000"/>
              </a:spcAft>
              <a:buClrTx/>
              <a:buSzTx/>
              <a:buFontTx/>
              <a:buNone/>
              <a:tabLst/>
            </a:pPr>
            <a:r>
              <a:rPr kumimoji="0" lang="en-US" sz="1400" b="0" i="0" u="none" strike="noStrike" cap="none" normalizeH="0" baseline="0" dirty="0" smtClean="0">
                <a:ln>
                  <a:noFill/>
                </a:ln>
                <a:solidFill>
                  <a:schemeClr val="tx1"/>
                </a:solidFill>
                <a:effectLst/>
                <a:latin typeface="Calibri" pitchFamily="34" charset="0"/>
                <a:cs typeface="Arial" pitchFamily="34" charset="0"/>
              </a:rPr>
              <a:t>User 1</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8" name="Picture 52" descr="user.png"/>
          <p:cNvPicPr>
            <a:picLocks noChangeAspect="1"/>
          </p:cNvPicPr>
          <p:nvPr/>
        </p:nvPicPr>
        <p:blipFill>
          <a:blip r:embed="rId2" cstate="print"/>
          <a:stretch>
            <a:fillRect/>
          </a:stretch>
        </p:blipFill>
        <p:spPr>
          <a:xfrm>
            <a:off x="1713493" y="2970643"/>
            <a:ext cx="457200" cy="457200"/>
          </a:xfrm>
          <a:prstGeom prst="rect">
            <a:avLst/>
          </a:prstGeom>
        </p:spPr>
      </p:pic>
    </p:spTree>
    <p:extLst>
      <p:ext uri="{BB962C8B-B14F-4D97-AF65-F5344CB8AC3E}">
        <p14:creationId xmlns:p14="http://schemas.microsoft.com/office/powerpoint/2010/main" val="1611535369"/>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Composite Vis: </a:t>
            </a:r>
            <a:r>
              <a:rPr lang="en-US" smtClean="0">
                <a:solidFill>
                  <a:srgbClr val="00B0F0"/>
                </a:solidFill>
              </a:rPr>
              <a:t>Superimposition</a:t>
            </a:r>
            <a:endParaRPr lang="en-US" dirty="0">
              <a:solidFill>
                <a:srgbClr val="00B0F0"/>
              </a:solidFill>
            </a:endParaRPr>
          </a:p>
        </p:txBody>
      </p:sp>
      <p:sp>
        <p:nvSpPr>
          <p:cNvPr id="3" name="Inhaltsplatzhalter 2"/>
          <p:cNvSpPr>
            <a:spLocks noGrp="1"/>
          </p:cNvSpPr>
          <p:nvPr>
            <p:ph idx="1"/>
          </p:nvPr>
        </p:nvSpPr>
        <p:spPr/>
        <p:txBody>
          <a:bodyPr/>
          <a:lstStyle/>
          <a:p>
            <a:r>
              <a:rPr lang="en-US" smtClean="0"/>
              <a:t>Overlay of two or more visual spaces on top of each other</a:t>
            </a:r>
          </a:p>
          <a:p>
            <a:r>
              <a:rPr lang="en-US" smtClean="0"/>
              <a:t>1:1 spatial linking</a:t>
            </a:r>
            <a:endParaRPr lang="en-US" dirty="0" smtClean="0"/>
          </a:p>
        </p:txBody>
      </p:sp>
      <p:sp>
        <p:nvSpPr>
          <p:cNvPr id="4" name="Fußzeilenplatzhalter 3"/>
          <p:cNvSpPr>
            <a:spLocks noGrp="1"/>
          </p:cNvSpPr>
          <p:nvPr>
            <p:ph type="ftr" sz="quarter" idx="11"/>
          </p:nvPr>
        </p:nvSpPr>
        <p:spPr/>
        <p:txBody>
          <a:bodyPr/>
          <a:lstStyle/>
          <a:p>
            <a:r>
              <a:rPr lang="en-US" smtClean="0"/>
              <a:t>VisWeek Tutorial: Connecting the Dots – M. Streit, H.-J. Schulz, A. Lex</a:t>
            </a:r>
            <a:endParaRPr lang="en-US" dirty="0"/>
          </a:p>
        </p:txBody>
      </p:sp>
      <p:sp>
        <p:nvSpPr>
          <p:cNvPr id="5" name="Foliennummernplatzhalter 4"/>
          <p:cNvSpPr>
            <a:spLocks noGrp="1"/>
          </p:cNvSpPr>
          <p:nvPr>
            <p:ph type="sldNum" sz="quarter" idx="12"/>
          </p:nvPr>
        </p:nvSpPr>
        <p:spPr/>
        <p:txBody>
          <a:bodyPr/>
          <a:lstStyle/>
          <a:p>
            <a:fld id="{30742C3F-4840-460C-ADF2-7005A7FA8881}" type="slidenum">
              <a:rPr lang="en-US" smtClean="0"/>
              <a:t>167</a:t>
            </a:fld>
            <a:endParaRPr lang="en-US" dirty="0"/>
          </a:p>
        </p:txBody>
      </p:sp>
      <p:pic>
        <p:nvPicPr>
          <p:cNvPr id="6" name="Grafik 5"/>
          <p:cNvPicPr>
            <a:picLocks noChangeAspect="1"/>
          </p:cNvPicPr>
          <p:nvPr/>
        </p:nvPicPr>
        <p:blipFill rotWithShape="1">
          <a:blip r:embed="rId2">
            <a:extLst>
              <a:ext uri="{28A0092B-C50C-407E-A947-70E740481C1C}">
                <a14:useLocalDpi xmlns:a14="http://schemas.microsoft.com/office/drawing/2010/main" val="0"/>
              </a:ext>
            </a:extLst>
          </a:blip>
          <a:srcRect l="26046" r="51978"/>
          <a:stretch/>
        </p:blipFill>
        <p:spPr>
          <a:xfrm>
            <a:off x="539552" y="3789040"/>
            <a:ext cx="3524847" cy="1152128"/>
          </a:xfrm>
          <a:prstGeom prst="rect">
            <a:avLst/>
          </a:prstGeom>
        </p:spPr>
      </p:pic>
      <p:pic>
        <p:nvPicPr>
          <p:cNvPr id="7" name="Inhaltsplatzhalter 6"/>
          <p:cNvPicPr>
            <a:picLocks noChangeAspect="1"/>
          </p:cNvPicPr>
          <p:nvPr/>
        </p:nvPicPr>
        <p:blipFill rotWithShape="1">
          <a:blip r:embed="rId3">
            <a:extLst>
              <a:ext uri="{28A0092B-C50C-407E-A947-70E740481C1C}">
                <a14:useLocalDpi xmlns:a14="http://schemas.microsoft.com/office/drawing/2010/main" val="0"/>
              </a:ext>
            </a:extLst>
          </a:blip>
          <a:srcRect l="40041" r="39839" b="14425"/>
          <a:stretch/>
        </p:blipFill>
        <p:spPr>
          <a:xfrm>
            <a:off x="4716016" y="2492896"/>
            <a:ext cx="3185264" cy="2592288"/>
          </a:xfrm>
          <a:prstGeom prst="rect">
            <a:avLst/>
          </a:prstGeom>
        </p:spPr>
      </p:pic>
    </p:spTree>
    <p:extLst>
      <p:ext uri="{BB962C8B-B14F-4D97-AF65-F5344CB8AC3E}">
        <p14:creationId xmlns:p14="http://schemas.microsoft.com/office/powerpoint/2010/main" val="1011190819"/>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98341" y="318006"/>
            <a:ext cx="8229600" cy="1143000"/>
          </a:xfrm>
        </p:spPr>
        <p:txBody>
          <a:bodyPr>
            <a:normAutofit/>
          </a:bodyPr>
          <a:lstStyle/>
          <a:p>
            <a:r>
              <a:rPr lang="en-US" dirty="0" smtClean="0"/>
              <a:t>Superimposition Example</a:t>
            </a:r>
            <a:endParaRPr lang="en-US" dirty="0"/>
          </a:p>
        </p:txBody>
      </p:sp>
      <p:sp>
        <p:nvSpPr>
          <p:cNvPr id="3" name="Inhaltsplatzhalter 2"/>
          <p:cNvSpPr>
            <a:spLocks noGrp="1"/>
          </p:cNvSpPr>
          <p:nvPr>
            <p:ph idx="1"/>
          </p:nvPr>
        </p:nvSpPr>
        <p:spPr/>
        <p:txBody>
          <a:bodyPr/>
          <a:lstStyle/>
          <a:p>
            <a:r>
              <a:rPr lang="en-US" smtClean="0"/>
              <a:t>With several data series</a:t>
            </a:r>
            <a:endParaRPr lang="en-US" dirty="0"/>
          </a:p>
        </p:txBody>
      </p:sp>
      <p:sp>
        <p:nvSpPr>
          <p:cNvPr id="4" name="Fußzeilenplatzhalter 3"/>
          <p:cNvSpPr>
            <a:spLocks noGrp="1"/>
          </p:cNvSpPr>
          <p:nvPr>
            <p:ph type="ftr" sz="quarter" idx="11"/>
          </p:nvPr>
        </p:nvSpPr>
        <p:spPr/>
        <p:txBody>
          <a:bodyPr/>
          <a:lstStyle/>
          <a:p>
            <a:r>
              <a:rPr lang="en-US" smtClean="0"/>
              <a:t>VisWeek Tutorial: Connecting the Dots – M. Streit, H.-J. Schulz, A. Lex</a:t>
            </a:r>
            <a:endParaRPr lang="en-US" dirty="0"/>
          </a:p>
        </p:txBody>
      </p:sp>
      <p:sp>
        <p:nvSpPr>
          <p:cNvPr id="5" name="Foliennummernplatzhalter 4"/>
          <p:cNvSpPr>
            <a:spLocks noGrp="1"/>
          </p:cNvSpPr>
          <p:nvPr>
            <p:ph type="sldNum" sz="quarter" idx="12"/>
          </p:nvPr>
        </p:nvSpPr>
        <p:spPr/>
        <p:txBody>
          <a:bodyPr/>
          <a:lstStyle/>
          <a:p>
            <a:fld id="{30742C3F-4840-460C-ADF2-7005A7FA8881}" type="slidenum">
              <a:rPr lang="en-US" smtClean="0"/>
              <a:t>168</a:t>
            </a:fld>
            <a:endParaRPr lang="en-US" dirty="0"/>
          </a:p>
        </p:txBody>
      </p:sp>
      <p:pic>
        <p:nvPicPr>
          <p:cNvPr id="8" name="Grafik 7"/>
          <p:cNvPicPr>
            <a:picLocks noChangeAspect="1"/>
          </p:cNvPicPr>
          <p:nvPr/>
        </p:nvPicPr>
        <p:blipFill rotWithShape="1">
          <a:blip r:embed="rId2">
            <a:extLst>
              <a:ext uri="{28A0092B-C50C-407E-A947-70E740481C1C}">
                <a14:useLocalDpi xmlns:a14="http://schemas.microsoft.com/office/drawing/2010/main" val="0"/>
              </a:ext>
            </a:extLst>
          </a:blip>
          <a:srcRect l="26053" r="51202"/>
          <a:stretch/>
        </p:blipFill>
        <p:spPr>
          <a:xfrm>
            <a:off x="-3314" y="9520"/>
            <a:ext cx="2391342" cy="755184"/>
          </a:xfrm>
          <a:prstGeom prst="rect">
            <a:avLst/>
          </a:prstGeom>
        </p:spPr>
      </p:pic>
      <p:sp>
        <p:nvSpPr>
          <p:cNvPr id="9" name="Text Placeholder 3"/>
          <p:cNvSpPr txBox="1">
            <a:spLocks/>
          </p:cNvSpPr>
          <p:nvPr/>
        </p:nvSpPr>
        <p:spPr>
          <a:xfrm>
            <a:off x="119730" y="679956"/>
            <a:ext cx="4056226" cy="419100"/>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Clr>
                <a:srgbClr val="00ACDC"/>
              </a:buClr>
              <a:buFont typeface="Arial" pitchFamily="34" charset="0"/>
              <a:buNone/>
              <a:defRPr sz="3200" kern="1200">
                <a:solidFill>
                  <a:schemeClr val="tx1"/>
                </a:solidFill>
                <a:latin typeface="+mn-lt"/>
                <a:ea typeface="+mn-ea"/>
                <a:cs typeface="+mn-cs"/>
              </a:defRPr>
            </a:lvl1pPr>
            <a:lvl2pPr marL="182563" indent="0" algn="l" defTabSz="360000" rtl="0" eaLnBrk="1" latinLnBrk="0" hangingPunct="1">
              <a:spcBef>
                <a:spcPct val="20000"/>
              </a:spcBef>
              <a:spcAft>
                <a:spcPts val="600"/>
              </a:spcAft>
              <a:buClr>
                <a:srgbClr val="00ACDC"/>
              </a:buClr>
              <a:buFont typeface="Arial" pitchFamily="34" charset="0"/>
              <a:buNone/>
              <a:defRPr sz="2800" kern="1200">
                <a:solidFill>
                  <a:schemeClr val="tx1"/>
                </a:solidFill>
                <a:latin typeface="+mn-lt"/>
                <a:ea typeface="+mn-ea"/>
                <a:cs typeface="+mn-cs"/>
              </a:defRPr>
            </a:lvl2pPr>
            <a:lvl3pPr marL="358775" indent="0" algn="l" defTabSz="914400" rtl="0" eaLnBrk="1" latinLnBrk="0" hangingPunct="1">
              <a:spcBef>
                <a:spcPct val="20000"/>
              </a:spcBef>
              <a:spcAft>
                <a:spcPts val="600"/>
              </a:spcAft>
              <a:buClr>
                <a:srgbClr val="00ACDC"/>
              </a:buClr>
              <a:buFont typeface="Arial" pitchFamily="34" charset="0"/>
              <a:buNone/>
              <a:defRPr sz="2400" kern="1200">
                <a:solidFill>
                  <a:schemeClr val="tx1"/>
                </a:solidFill>
                <a:latin typeface="+mn-lt"/>
                <a:ea typeface="+mn-ea"/>
                <a:cs typeface="+mn-cs"/>
              </a:defRPr>
            </a:lvl3pPr>
            <a:lvl4pPr marL="715963" indent="0" algn="l" defTabSz="914400" rtl="0" eaLnBrk="1" latinLnBrk="0" hangingPunct="1">
              <a:spcBef>
                <a:spcPct val="20000"/>
              </a:spcBef>
              <a:spcAft>
                <a:spcPts val="600"/>
              </a:spcAft>
              <a:buClr>
                <a:srgbClr val="00ACDC"/>
              </a:buClr>
              <a:buFont typeface="Arial" pitchFamily="34" charset="0"/>
              <a:buNone/>
              <a:defRPr sz="2000" kern="1200">
                <a:solidFill>
                  <a:schemeClr val="tx1"/>
                </a:solidFill>
                <a:latin typeface="+mn-lt"/>
                <a:ea typeface="+mn-ea"/>
                <a:cs typeface="+mn-cs"/>
              </a:defRPr>
            </a:lvl4pPr>
            <a:lvl5pPr marL="898525" indent="0" algn="l" defTabSz="914400" rtl="0" eaLnBrk="1" latinLnBrk="0" hangingPunct="1">
              <a:spcBef>
                <a:spcPct val="20000"/>
              </a:spcBef>
              <a:spcAft>
                <a:spcPts val="600"/>
              </a:spcAft>
              <a:buClr>
                <a:srgbClr val="00ACDC"/>
              </a:buClr>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smtClean="0"/>
              <a:t>Superimposition</a:t>
            </a:r>
            <a:endParaRPr lang="en-US" sz="1800" dirty="0"/>
          </a:p>
        </p:txBody>
      </p:sp>
      <p:pic>
        <p:nvPicPr>
          <p:cNvPr id="10" name="Grafik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7" y="2230445"/>
            <a:ext cx="8491027" cy="3637716"/>
          </a:xfrm>
          <a:prstGeom prst="rect">
            <a:avLst/>
          </a:prstGeom>
        </p:spPr>
      </p:pic>
      <p:sp>
        <p:nvSpPr>
          <p:cNvPr id="11" name="Textfeld 10"/>
          <p:cNvSpPr txBox="1"/>
          <p:nvPr/>
        </p:nvSpPr>
        <p:spPr>
          <a:xfrm>
            <a:off x="5508104" y="5841359"/>
            <a:ext cx="4827714" cy="369332"/>
          </a:xfrm>
          <a:prstGeom prst="rect">
            <a:avLst/>
          </a:prstGeom>
          <a:noFill/>
        </p:spPr>
        <p:txBody>
          <a:bodyPr wrap="square" rtlCol="0">
            <a:spAutoFit/>
          </a:bodyPr>
          <a:lstStyle/>
          <a:p>
            <a:r>
              <a:rPr lang="en-US" dirty="0" smtClean="0">
                <a:solidFill>
                  <a:schemeClr val="bg1">
                    <a:lumMod val="50000"/>
                  </a:schemeClr>
                </a:solidFill>
              </a:rPr>
              <a:t>D3.js Interactive Line Graph Example</a:t>
            </a:r>
            <a:endParaRPr lang="en-US" dirty="0">
              <a:solidFill>
                <a:schemeClr val="bg1">
                  <a:lumMod val="50000"/>
                </a:schemeClr>
              </a:solidFill>
            </a:endParaRPr>
          </a:p>
        </p:txBody>
      </p:sp>
    </p:spTree>
    <p:extLst>
      <p:ext uri="{BB962C8B-B14F-4D97-AF65-F5344CB8AC3E}">
        <p14:creationId xmlns:p14="http://schemas.microsoft.com/office/powerpoint/2010/main" val="2045996222"/>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404664"/>
            <a:ext cx="8229600" cy="1143000"/>
          </a:xfrm>
        </p:spPr>
        <p:txBody>
          <a:bodyPr>
            <a:normAutofit fontScale="90000"/>
          </a:bodyPr>
          <a:lstStyle/>
          <a:p>
            <a:r>
              <a:rPr lang="en-US" dirty="0"/>
              <a:t>Base </a:t>
            </a:r>
            <a:r>
              <a:rPr lang="en-US" dirty="0" smtClean="0"/>
              <a:t>Representation with Supplemented Links</a:t>
            </a:r>
            <a:r>
              <a:rPr lang="en-US" dirty="0"/>
              <a:t/>
            </a:r>
            <a:br>
              <a:rPr lang="en-US" dirty="0"/>
            </a:br>
            <a:endParaRPr lang="en-US" dirty="0"/>
          </a:p>
        </p:txBody>
      </p:sp>
      <p:sp>
        <p:nvSpPr>
          <p:cNvPr id="3" name="Inhaltsplatzhalter 2"/>
          <p:cNvSpPr>
            <a:spLocks noGrp="1"/>
          </p:cNvSpPr>
          <p:nvPr>
            <p:ph idx="1"/>
          </p:nvPr>
        </p:nvSpPr>
        <p:spPr/>
        <p:txBody>
          <a:bodyPr/>
          <a:lstStyle/>
          <a:p>
            <a:endParaRPr lang="en-US"/>
          </a:p>
        </p:txBody>
      </p:sp>
      <p:sp>
        <p:nvSpPr>
          <p:cNvPr id="4" name="Fußzeilenplatzhalter 3"/>
          <p:cNvSpPr>
            <a:spLocks noGrp="1"/>
          </p:cNvSpPr>
          <p:nvPr>
            <p:ph type="ftr" sz="quarter" idx="11"/>
          </p:nvPr>
        </p:nvSpPr>
        <p:spPr/>
        <p:txBody>
          <a:bodyPr/>
          <a:lstStyle/>
          <a:p>
            <a:r>
              <a:rPr lang="en-US" smtClean="0"/>
              <a:t>VisWeek Tutorial: Connecting the Dots – M. Streit, H.-J. Schulz, A. Lex</a:t>
            </a:r>
            <a:endParaRPr lang="en-US" dirty="0"/>
          </a:p>
        </p:txBody>
      </p:sp>
      <p:sp>
        <p:nvSpPr>
          <p:cNvPr id="5" name="Foliennummernplatzhalter 4"/>
          <p:cNvSpPr>
            <a:spLocks noGrp="1"/>
          </p:cNvSpPr>
          <p:nvPr>
            <p:ph type="sldNum" sz="quarter" idx="12"/>
          </p:nvPr>
        </p:nvSpPr>
        <p:spPr/>
        <p:txBody>
          <a:bodyPr/>
          <a:lstStyle/>
          <a:p>
            <a:fld id="{30742C3F-4840-460C-ADF2-7005A7FA8881}" type="slidenum">
              <a:rPr lang="en-US" smtClean="0"/>
              <a:t>169</a:t>
            </a:fld>
            <a:endParaRPr lang="en-US" dirty="0"/>
          </a:p>
        </p:txBody>
      </p:sp>
      <p:pic>
        <p:nvPicPr>
          <p:cNvPr id="10"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672" y="2636912"/>
            <a:ext cx="1883708" cy="1883708"/>
          </a:xfrm>
          <a:prstGeom prst="rect">
            <a:avLst/>
          </a:prstGeom>
        </p:spPr>
      </p:pic>
      <p:pic>
        <p:nvPicPr>
          <p:cNvPr id="11"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9065" y="2626488"/>
            <a:ext cx="1880486" cy="1880486"/>
          </a:xfrm>
          <a:prstGeom prst="rect">
            <a:avLst/>
          </a:prstGeom>
        </p:spPr>
      </p:pic>
      <p:pic>
        <p:nvPicPr>
          <p:cNvPr id="12"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1696" y="2626488"/>
            <a:ext cx="1888776" cy="1888776"/>
          </a:xfrm>
          <a:prstGeom prst="rect">
            <a:avLst/>
          </a:prstGeom>
        </p:spPr>
      </p:pic>
      <p:pic>
        <p:nvPicPr>
          <p:cNvPr id="13"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1236" y="2626488"/>
            <a:ext cx="1888776" cy="1888776"/>
          </a:xfrm>
          <a:prstGeom prst="rect">
            <a:avLst/>
          </a:prstGeom>
        </p:spPr>
      </p:pic>
      <p:sp>
        <p:nvSpPr>
          <p:cNvPr id="14" name="TextBox 7"/>
          <p:cNvSpPr txBox="1"/>
          <p:nvPr/>
        </p:nvSpPr>
        <p:spPr>
          <a:xfrm>
            <a:off x="1033123" y="4642712"/>
            <a:ext cx="684803" cy="369332"/>
          </a:xfrm>
          <a:prstGeom prst="rect">
            <a:avLst/>
          </a:prstGeom>
          <a:noFill/>
        </p:spPr>
        <p:txBody>
          <a:bodyPr wrap="none" rtlCol="0">
            <a:spAutoFit/>
          </a:bodyPr>
          <a:lstStyle/>
          <a:p>
            <a:r>
              <a:rPr lang="en-US" dirty="0" smtClean="0"/>
              <a:t>Color</a:t>
            </a:r>
            <a:endParaRPr lang="en-US" dirty="0"/>
          </a:p>
        </p:txBody>
      </p:sp>
      <p:sp>
        <p:nvSpPr>
          <p:cNvPr id="15" name="TextBox 8"/>
          <p:cNvSpPr txBox="1"/>
          <p:nvPr/>
        </p:nvSpPr>
        <p:spPr>
          <a:xfrm>
            <a:off x="3159236" y="4642712"/>
            <a:ext cx="760144" cy="369332"/>
          </a:xfrm>
          <a:prstGeom prst="rect">
            <a:avLst/>
          </a:prstGeom>
          <a:noFill/>
        </p:spPr>
        <p:txBody>
          <a:bodyPr wrap="none" rtlCol="0">
            <a:spAutoFit/>
          </a:bodyPr>
          <a:lstStyle/>
          <a:p>
            <a:r>
              <a:rPr lang="en-US" dirty="0" smtClean="0"/>
              <a:t>Shape</a:t>
            </a:r>
            <a:endParaRPr lang="en-US" dirty="0"/>
          </a:p>
        </p:txBody>
      </p:sp>
      <p:sp>
        <p:nvSpPr>
          <p:cNvPr id="16" name="TextBox 9"/>
          <p:cNvSpPr txBox="1"/>
          <p:nvPr/>
        </p:nvSpPr>
        <p:spPr>
          <a:xfrm>
            <a:off x="5325552" y="4642712"/>
            <a:ext cx="704039" cy="369332"/>
          </a:xfrm>
          <a:prstGeom prst="rect">
            <a:avLst/>
          </a:prstGeom>
          <a:noFill/>
        </p:spPr>
        <p:txBody>
          <a:bodyPr wrap="none" rtlCol="0">
            <a:spAutoFit/>
          </a:bodyPr>
          <a:lstStyle/>
          <a:p>
            <a:r>
              <a:rPr lang="en-US" smtClean="0"/>
              <a:t>Value</a:t>
            </a:r>
            <a:endParaRPr lang="en-US" dirty="0"/>
          </a:p>
        </p:txBody>
      </p:sp>
      <p:sp>
        <p:nvSpPr>
          <p:cNvPr id="17" name="TextBox 10"/>
          <p:cNvSpPr txBox="1"/>
          <p:nvPr/>
        </p:nvSpPr>
        <p:spPr>
          <a:xfrm>
            <a:off x="7510439" y="4642712"/>
            <a:ext cx="731290" cy="369332"/>
          </a:xfrm>
          <a:prstGeom prst="rect">
            <a:avLst/>
          </a:prstGeom>
          <a:noFill/>
        </p:spPr>
        <p:txBody>
          <a:bodyPr wrap="none" rtlCol="0">
            <a:spAutoFit/>
          </a:bodyPr>
          <a:lstStyle/>
          <a:p>
            <a:r>
              <a:rPr lang="en-US" smtClean="0"/>
              <a:t>Glyph</a:t>
            </a:r>
            <a:endParaRPr lang="en-US" dirty="0"/>
          </a:p>
        </p:txBody>
      </p:sp>
      <p:pic>
        <p:nvPicPr>
          <p:cNvPr id="18" name="Grafik 17"/>
          <p:cNvPicPr>
            <a:picLocks noChangeAspect="1"/>
          </p:cNvPicPr>
          <p:nvPr/>
        </p:nvPicPr>
        <p:blipFill rotWithShape="1">
          <a:blip r:embed="rId6">
            <a:extLst>
              <a:ext uri="{28A0092B-C50C-407E-A947-70E740481C1C}">
                <a14:useLocalDpi xmlns:a14="http://schemas.microsoft.com/office/drawing/2010/main" val="0"/>
              </a:ext>
            </a:extLst>
          </a:blip>
          <a:srcRect l="26053" r="51202"/>
          <a:stretch/>
        </p:blipFill>
        <p:spPr>
          <a:xfrm>
            <a:off x="-3314" y="9520"/>
            <a:ext cx="2391342" cy="755184"/>
          </a:xfrm>
          <a:prstGeom prst="rect">
            <a:avLst/>
          </a:prstGeom>
        </p:spPr>
      </p:pic>
      <p:sp>
        <p:nvSpPr>
          <p:cNvPr id="19" name="Text Placeholder 3"/>
          <p:cNvSpPr txBox="1">
            <a:spLocks/>
          </p:cNvSpPr>
          <p:nvPr/>
        </p:nvSpPr>
        <p:spPr>
          <a:xfrm>
            <a:off x="119730" y="679956"/>
            <a:ext cx="4056226" cy="419100"/>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Clr>
                <a:srgbClr val="00ACDC"/>
              </a:buClr>
              <a:buFont typeface="Arial" pitchFamily="34" charset="0"/>
              <a:buNone/>
              <a:defRPr sz="3200" kern="1200">
                <a:solidFill>
                  <a:schemeClr val="tx1"/>
                </a:solidFill>
                <a:latin typeface="+mn-lt"/>
                <a:ea typeface="+mn-ea"/>
                <a:cs typeface="+mn-cs"/>
              </a:defRPr>
            </a:lvl1pPr>
            <a:lvl2pPr marL="182563" indent="0" algn="l" defTabSz="360000" rtl="0" eaLnBrk="1" latinLnBrk="0" hangingPunct="1">
              <a:spcBef>
                <a:spcPct val="20000"/>
              </a:spcBef>
              <a:spcAft>
                <a:spcPts val="600"/>
              </a:spcAft>
              <a:buClr>
                <a:srgbClr val="00ACDC"/>
              </a:buClr>
              <a:buFont typeface="Arial" pitchFamily="34" charset="0"/>
              <a:buNone/>
              <a:defRPr sz="2800" kern="1200">
                <a:solidFill>
                  <a:schemeClr val="tx1"/>
                </a:solidFill>
                <a:latin typeface="+mn-lt"/>
                <a:ea typeface="+mn-ea"/>
                <a:cs typeface="+mn-cs"/>
              </a:defRPr>
            </a:lvl2pPr>
            <a:lvl3pPr marL="358775" indent="0" algn="l" defTabSz="914400" rtl="0" eaLnBrk="1" latinLnBrk="0" hangingPunct="1">
              <a:spcBef>
                <a:spcPct val="20000"/>
              </a:spcBef>
              <a:spcAft>
                <a:spcPts val="600"/>
              </a:spcAft>
              <a:buClr>
                <a:srgbClr val="00ACDC"/>
              </a:buClr>
              <a:buFont typeface="Arial" pitchFamily="34" charset="0"/>
              <a:buNone/>
              <a:defRPr sz="2400" kern="1200">
                <a:solidFill>
                  <a:schemeClr val="tx1"/>
                </a:solidFill>
                <a:latin typeface="+mn-lt"/>
                <a:ea typeface="+mn-ea"/>
                <a:cs typeface="+mn-cs"/>
              </a:defRPr>
            </a:lvl3pPr>
            <a:lvl4pPr marL="715963" indent="0" algn="l" defTabSz="914400" rtl="0" eaLnBrk="1" latinLnBrk="0" hangingPunct="1">
              <a:spcBef>
                <a:spcPct val="20000"/>
              </a:spcBef>
              <a:spcAft>
                <a:spcPts val="600"/>
              </a:spcAft>
              <a:buClr>
                <a:srgbClr val="00ACDC"/>
              </a:buClr>
              <a:buFont typeface="Arial" pitchFamily="34" charset="0"/>
              <a:buNone/>
              <a:defRPr sz="2000" kern="1200">
                <a:solidFill>
                  <a:schemeClr val="tx1"/>
                </a:solidFill>
                <a:latin typeface="+mn-lt"/>
                <a:ea typeface="+mn-ea"/>
                <a:cs typeface="+mn-cs"/>
              </a:defRPr>
            </a:lvl4pPr>
            <a:lvl5pPr marL="898525" indent="0" algn="l" defTabSz="914400" rtl="0" eaLnBrk="1" latinLnBrk="0" hangingPunct="1">
              <a:spcBef>
                <a:spcPct val="20000"/>
              </a:spcBef>
              <a:spcAft>
                <a:spcPts val="600"/>
              </a:spcAft>
              <a:buClr>
                <a:srgbClr val="00ACDC"/>
              </a:buClr>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smtClean="0"/>
              <a:t>Superimposition</a:t>
            </a:r>
            <a:endParaRPr lang="en-US" sz="1800" dirty="0"/>
          </a:p>
        </p:txBody>
      </p:sp>
    </p:spTree>
    <p:extLst>
      <p:ext uri="{BB962C8B-B14F-4D97-AF65-F5344CB8AC3E}">
        <p14:creationId xmlns:p14="http://schemas.microsoft.com/office/powerpoint/2010/main" val="15503473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0742C3F-4840-460C-ADF2-7005A7FA8881}" type="slidenum">
              <a:rPr lang="en-US" smtClean="0"/>
              <a:pPr/>
              <a:t>17</a:t>
            </a:fld>
            <a:endParaRPr lang="en-US" dirty="0"/>
          </a:p>
        </p:txBody>
      </p:sp>
      <p:pic>
        <p:nvPicPr>
          <p:cNvPr id="5" name="Picture 2" descr="D:\linksrouting_paper\map_providence_blur.png"/>
          <p:cNvPicPr>
            <a:picLocks noChangeAspect="1" noChangeArrowheads="1"/>
          </p:cNvPicPr>
          <p:nvPr/>
        </p:nvPicPr>
        <p:blipFill>
          <a:blip r:embed="rId2" cstate="print"/>
          <a:srcRect/>
          <a:stretch>
            <a:fillRect/>
          </a:stretch>
        </p:blipFill>
        <p:spPr bwMode="auto">
          <a:xfrm>
            <a:off x="683568" y="355828"/>
            <a:ext cx="7801905" cy="6241524"/>
          </a:xfrm>
          <a:prstGeom prst="rect">
            <a:avLst/>
          </a:prstGeom>
          <a:noFill/>
        </p:spPr>
      </p:pic>
      <p:sp>
        <p:nvSpPr>
          <p:cNvPr id="6" name="Rectangle 5"/>
          <p:cNvSpPr/>
          <p:nvPr/>
        </p:nvSpPr>
        <p:spPr>
          <a:xfrm>
            <a:off x="-1928737" y="5166185"/>
            <a:ext cx="6775786" cy="1036915"/>
          </a:xfrm>
          <a:prstGeom prst="rect">
            <a:avLst/>
          </a:prstGeom>
          <a:solidFill>
            <a:schemeClr val="bg1">
              <a:lumMod val="95000"/>
              <a:alpha val="74118"/>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de-AT" sz="2800" dirty="0" err="1" smtClean="0">
                <a:solidFill>
                  <a:schemeClr val="tx1">
                    <a:lumMod val="65000"/>
                    <a:lumOff val="35000"/>
                  </a:schemeClr>
                </a:solidFill>
              </a:rPr>
              <a:t>Blur</a:t>
            </a:r>
            <a:r>
              <a:rPr lang="de-AT" sz="2800" dirty="0" smtClean="0">
                <a:solidFill>
                  <a:schemeClr val="tx1">
                    <a:lumMod val="65000"/>
                    <a:lumOff val="35000"/>
                  </a:schemeClr>
                </a:solidFill>
              </a:rPr>
              <a:t> Background</a:t>
            </a:r>
            <a:endParaRPr lang="en-US" sz="2800" dirty="0">
              <a:solidFill>
                <a:schemeClr val="tx1">
                  <a:lumMod val="65000"/>
                  <a:lumOff val="35000"/>
                </a:schemeClr>
              </a:solidFill>
            </a:endParaRPr>
          </a:p>
        </p:txBody>
      </p:sp>
    </p:spTree>
    <p:extLst>
      <p:ext uri="{BB962C8B-B14F-4D97-AF65-F5344CB8AC3E}">
        <p14:creationId xmlns:p14="http://schemas.microsoft.com/office/powerpoint/2010/main" val="2130971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570521"/>
            <a:ext cx="8670472" cy="4219034"/>
          </a:xfrm>
          <a:prstGeom prst="rect">
            <a:avLst/>
          </a:prstGeom>
        </p:spPr>
      </p:pic>
      <p:sp>
        <p:nvSpPr>
          <p:cNvPr id="2" name="Titel 1"/>
          <p:cNvSpPr>
            <a:spLocks noGrp="1"/>
          </p:cNvSpPr>
          <p:nvPr>
            <p:ph type="title"/>
          </p:nvPr>
        </p:nvSpPr>
        <p:spPr/>
        <p:txBody>
          <a:bodyPr>
            <a:normAutofit/>
          </a:bodyPr>
          <a:lstStyle/>
          <a:p>
            <a:r>
              <a:rPr lang="en-US" sz="3600" dirty="0" smtClean="0"/>
              <a:t>Example: Graphical Overlays</a:t>
            </a:r>
            <a:endParaRPr lang="en-US" sz="3600" dirty="0"/>
          </a:p>
        </p:txBody>
      </p:sp>
      <p:sp>
        <p:nvSpPr>
          <p:cNvPr id="4" name="Fußzeilenplatzhalter 3"/>
          <p:cNvSpPr>
            <a:spLocks noGrp="1"/>
          </p:cNvSpPr>
          <p:nvPr>
            <p:ph type="ftr" sz="quarter" idx="11"/>
          </p:nvPr>
        </p:nvSpPr>
        <p:spPr/>
        <p:txBody>
          <a:bodyPr/>
          <a:lstStyle/>
          <a:p>
            <a:r>
              <a:rPr lang="en-US" smtClean="0"/>
              <a:t>VisWeek Tutorial: Connecting the Dots – M. Streit, H.-J. Schulz, A. Lex</a:t>
            </a:r>
            <a:endParaRPr lang="en-US" dirty="0"/>
          </a:p>
        </p:txBody>
      </p:sp>
      <p:sp>
        <p:nvSpPr>
          <p:cNvPr id="5" name="Foliennummernplatzhalter 4"/>
          <p:cNvSpPr>
            <a:spLocks noGrp="1"/>
          </p:cNvSpPr>
          <p:nvPr>
            <p:ph type="sldNum" sz="quarter" idx="12"/>
          </p:nvPr>
        </p:nvSpPr>
        <p:spPr/>
        <p:txBody>
          <a:bodyPr/>
          <a:lstStyle/>
          <a:p>
            <a:fld id="{30742C3F-4840-460C-ADF2-7005A7FA8881}" type="slidenum">
              <a:rPr lang="en-US" smtClean="0"/>
              <a:t>170</a:t>
            </a:fld>
            <a:endParaRPr lang="en-US" dirty="0"/>
          </a:p>
        </p:txBody>
      </p:sp>
      <p:sp>
        <p:nvSpPr>
          <p:cNvPr id="7" name="Textfeld 6"/>
          <p:cNvSpPr txBox="1"/>
          <p:nvPr/>
        </p:nvSpPr>
        <p:spPr>
          <a:xfrm>
            <a:off x="6300192" y="1052736"/>
            <a:ext cx="3248992" cy="338554"/>
          </a:xfrm>
          <a:prstGeom prst="rect">
            <a:avLst/>
          </a:prstGeom>
          <a:noFill/>
        </p:spPr>
        <p:txBody>
          <a:bodyPr wrap="square" rtlCol="0">
            <a:spAutoFit/>
          </a:bodyPr>
          <a:lstStyle/>
          <a:p>
            <a:r>
              <a:rPr lang="en-US" sz="1600" dirty="0" smtClean="0">
                <a:solidFill>
                  <a:schemeClr val="tx1">
                    <a:lumMod val="50000"/>
                    <a:lumOff val="50000"/>
                  </a:schemeClr>
                </a:solidFill>
              </a:rPr>
              <a:t>[Kong and </a:t>
            </a:r>
            <a:r>
              <a:rPr lang="en-US" sz="1600" dirty="0" err="1" smtClean="0">
                <a:solidFill>
                  <a:schemeClr val="tx1">
                    <a:lumMod val="50000"/>
                    <a:lumOff val="50000"/>
                  </a:schemeClr>
                </a:solidFill>
              </a:rPr>
              <a:t>Agrawala</a:t>
            </a:r>
            <a:r>
              <a:rPr lang="en-US" sz="1600" dirty="0" smtClean="0">
                <a:solidFill>
                  <a:schemeClr val="tx1">
                    <a:lumMod val="50000"/>
                    <a:lumOff val="50000"/>
                  </a:schemeClr>
                </a:solidFill>
              </a:rPr>
              <a:t> 2012]</a:t>
            </a:r>
            <a:endParaRPr lang="en-US" sz="1600" dirty="0">
              <a:solidFill>
                <a:schemeClr val="tx1">
                  <a:lumMod val="50000"/>
                  <a:lumOff val="50000"/>
                </a:schemeClr>
              </a:solidFill>
            </a:endParaRPr>
          </a:p>
        </p:txBody>
      </p:sp>
      <p:sp>
        <p:nvSpPr>
          <p:cNvPr id="10" name="Rechteck 9"/>
          <p:cNvSpPr/>
          <p:nvPr/>
        </p:nvSpPr>
        <p:spPr>
          <a:xfrm>
            <a:off x="539552" y="5805264"/>
            <a:ext cx="6696744" cy="369332"/>
          </a:xfrm>
          <a:prstGeom prst="rect">
            <a:avLst/>
          </a:prstGeom>
        </p:spPr>
        <p:txBody>
          <a:bodyPr wrap="square">
            <a:spAutoFit/>
          </a:bodyPr>
          <a:lstStyle/>
          <a:p>
            <a:endParaRPr lang="en-US" dirty="0"/>
          </a:p>
        </p:txBody>
      </p:sp>
      <p:sp>
        <p:nvSpPr>
          <p:cNvPr id="14" name="Inhaltsplatzhalter 13"/>
          <p:cNvSpPr>
            <a:spLocks noGrp="1"/>
          </p:cNvSpPr>
          <p:nvPr>
            <p:ph idx="1"/>
          </p:nvPr>
        </p:nvSpPr>
        <p:spPr>
          <a:xfrm>
            <a:off x="513723" y="5649460"/>
            <a:ext cx="8229600" cy="680940"/>
          </a:xfrm>
        </p:spPr>
        <p:txBody>
          <a:bodyPr>
            <a:normAutofit/>
          </a:bodyPr>
          <a:lstStyle/>
          <a:p>
            <a:r>
              <a:rPr lang="en-US" sz="2800" dirty="0"/>
              <a:t>More </a:t>
            </a:r>
            <a:r>
              <a:rPr lang="en-US" sz="2800" dirty="0" smtClean="0"/>
              <a:t>examples: http</a:t>
            </a:r>
            <a:r>
              <a:rPr lang="en-US" sz="2800" dirty="0"/>
              <a:t>://vis.berkeley.edu/papers/grover</a:t>
            </a:r>
          </a:p>
          <a:p>
            <a:endParaRPr lang="en-US" sz="2800" dirty="0"/>
          </a:p>
        </p:txBody>
      </p:sp>
      <p:pic>
        <p:nvPicPr>
          <p:cNvPr id="18" name="Grafik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525" y="1542411"/>
            <a:ext cx="8907615" cy="4264031"/>
          </a:xfrm>
          <a:prstGeom prst="rect">
            <a:avLst/>
          </a:prstGeom>
        </p:spPr>
      </p:pic>
      <p:pic>
        <p:nvPicPr>
          <p:cNvPr id="20" name="Grafik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687" y="1570521"/>
            <a:ext cx="8760723" cy="4204207"/>
          </a:xfrm>
          <a:prstGeom prst="rect">
            <a:avLst/>
          </a:prstGeom>
        </p:spPr>
      </p:pic>
      <p:pic>
        <p:nvPicPr>
          <p:cNvPr id="21" name="Grafik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4687" y="1570521"/>
            <a:ext cx="8973686" cy="4204207"/>
          </a:xfrm>
          <a:prstGeom prst="rect">
            <a:avLst/>
          </a:prstGeom>
        </p:spPr>
      </p:pic>
      <p:sp>
        <p:nvSpPr>
          <p:cNvPr id="12" name="Rectangle 5"/>
          <p:cNvSpPr/>
          <p:nvPr/>
        </p:nvSpPr>
        <p:spPr>
          <a:xfrm>
            <a:off x="-579348" y="4509120"/>
            <a:ext cx="6775786" cy="1036915"/>
          </a:xfrm>
          <a:prstGeom prst="rect">
            <a:avLst/>
          </a:prstGeom>
          <a:solidFill>
            <a:schemeClr val="bg1">
              <a:lumMod val="95000"/>
              <a:alpha val="74118"/>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smtClean="0">
                <a:solidFill>
                  <a:schemeClr val="tx1">
                    <a:lumMod val="65000"/>
                    <a:lumOff val="35000"/>
                  </a:schemeClr>
                </a:solidFill>
              </a:rPr>
              <a:t>2nd InfoVis Session on Wednesday</a:t>
            </a:r>
            <a:endParaRPr lang="en-US" sz="2800" dirty="0">
              <a:solidFill>
                <a:schemeClr val="tx1">
                  <a:lumMod val="65000"/>
                  <a:lumOff val="35000"/>
                </a:schemeClr>
              </a:solidFill>
            </a:endParaRPr>
          </a:p>
        </p:txBody>
      </p:sp>
      <p:pic>
        <p:nvPicPr>
          <p:cNvPr id="13" name="Grafik 12"/>
          <p:cNvPicPr>
            <a:picLocks noChangeAspect="1"/>
          </p:cNvPicPr>
          <p:nvPr/>
        </p:nvPicPr>
        <p:blipFill rotWithShape="1">
          <a:blip r:embed="rId6">
            <a:extLst>
              <a:ext uri="{28A0092B-C50C-407E-A947-70E740481C1C}">
                <a14:useLocalDpi xmlns:a14="http://schemas.microsoft.com/office/drawing/2010/main" val="0"/>
              </a:ext>
            </a:extLst>
          </a:blip>
          <a:srcRect l="26053" r="51202"/>
          <a:stretch/>
        </p:blipFill>
        <p:spPr>
          <a:xfrm>
            <a:off x="-3314" y="9520"/>
            <a:ext cx="2391342" cy="755184"/>
          </a:xfrm>
          <a:prstGeom prst="rect">
            <a:avLst/>
          </a:prstGeom>
        </p:spPr>
      </p:pic>
      <p:sp>
        <p:nvSpPr>
          <p:cNvPr id="15" name="Text Placeholder 3"/>
          <p:cNvSpPr txBox="1">
            <a:spLocks/>
          </p:cNvSpPr>
          <p:nvPr/>
        </p:nvSpPr>
        <p:spPr>
          <a:xfrm>
            <a:off x="119730" y="679956"/>
            <a:ext cx="4056226" cy="419100"/>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Clr>
                <a:srgbClr val="00ACDC"/>
              </a:buClr>
              <a:buFont typeface="Arial" pitchFamily="34" charset="0"/>
              <a:buNone/>
              <a:defRPr sz="3200" kern="1200">
                <a:solidFill>
                  <a:schemeClr val="tx1"/>
                </a:solidFill>
                <a:latin typeface="+mn-lt"/>
                <a:ea typeface="+mn-ea"/>
                <a:cs typeface="+mn-cs"/>
              </a:defRPr>
            </a:lvl1pPr>
            <a:lvl2pPr marL="182563" indent="0" algn="l" defTabSz="360000" rtl="0" eaLnBrk="1" latinLnBrk="0" hangingPunct="1">
              <a:spcBef>
                <a:spcPct val="20000"/>
              </a:spcBef>
              <a:spcAft>
                <a:spcPts val="600"/>
              </a:spcAft>
              <a:buClr>
                <a:srgbClr val="00ACDC"/>
              </a:buClr>
              <a:buFont typeface="Arial" pitchFamily="34" charset="0"/>
              <a:buNone/>
              <a:defRPr sz="2800" kern="1200">
                <a:solidFill>
                  <a:schemeClr val="tx1"/>
                </a:solidFill>
                <a:latin typeface="+mn-lt"/>
                <a:ea typeface="+mn-ea"/>
                <a:cs typeface="+mn-cs"/>
              </a:defRPr>
            </a:lvl2pPr>
            <a:lvl3pPr marL="358775" indent="0" algn="l" defTabSz="914400" rtl="0" eaLnBrk="1" latinLnBrk="0" hangingPunct="1">
              <a:spcBef>
                <a:spcPct val="20000"/>
              </a:spcBef>
              <a:spcAft>
                <a:spcPts val="600"/>
              </a:spcAft>
              <a:buClr>
                <a:srgbClr val="00ACDC"/>
              </a:buClr>
              <a:buFont typeface="Arial" pitchFamily="34" charset="0"/>
              <a:buNone/>
              <a:defRPr sz="2400" kern="1200">
                <a:solidFill>
                  <a:schemeClr val="tx1"/>
                </a:solidFill>
                <a:latin typeface="+mn-lt"/>
                <a:ea typeface="+mn-ea"/>
                <a:cs typeface="+mn-cs"/>
              </a:defRPr>
            </a:lvl3pPr>
            <a:lvl4pPr marL="715963" indent="0" algn="l" defTabSz="914400" rtl="0" eaLnBrk="1" latinLnBrk="0" hangingPunct="1">
              <a:spcBef>
                <a:spcPct val="20000"/>
              </a:spcBef>
              <a:spcAft>
                <a:spcPts val="600"/>
              </a:spcAft>
              <a:buClr>
                <a:srgbClr val="00ACDC"/>
              </a:buClr>
              <a:buFont typeface="Arial" pitchFamily="34" charset="0"/>
              <a:buNone/>
              <a:defRPr sz="2000" kern="1200">
                <a:solidFill>
                  <a:schemeClr val="tx1"/>
                </a:solidFill>
                <a:latin typeface="+mn-lt"/>
                <a:ea typeface="+mn-ea"/>
                <a:cs typeface="+mn-cs"/>
              </a:defRPr>
            </a:lvl4pPr>
            <a:lvl5pPr marL="898525" indent="0" algn="l" defTabSz="914400" rtl="0" eaLnBrk="1" latinLnBrk="0" hangingPunct="1">
              <a:spcBef>
                <a:spcPct val="20000"/>
              </a:spcBef>
              <a:spcAft>
                <a:spcPts val="600"/>
              </a:spcAft>
              <a:buClr>
                <a:srgbClr val="00ACDC"/>
              </a:buClr>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smtClean="0"/>
              <a:t>Superimposition</a:t>
            </a:r>
            <a:endParaRPr lang="en-US" sz="1800" dirty="0"/>
          </a:p>
        </p:txBody>
      </p:sp>
    </p:spTree>
    <p:extLst>
      <p:ext uri="{BB962C8B-B14F-4D97-AF65-F5344CB8AC3E}">
        <p14:creationId xmlns:p14="http://schemas.microsoft.com/office/powerpoint/2010/main" val="1269494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0-#ppt_w/2"/>
                                          </p:val>
                                        </p:tav>
                                        <p:tav tm="100000">
                                          <p:val>
                                            <p:strVal val="#ppt_x"/>
                                          </p:val>
                                        </p:tav>
                                      </p:tavLst>
                                    </p:anim>
                                    <p:anim calcmode="lin" valueType="num">
                                      <p:cBhvr additive="base">
                                        <p:cTn id="22"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2"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en-US" dirty="0" smtClean="0"/>
              <a:t>Visual Comparison Inspired </a:t>
            </a:r>
            <a:br>
              <a:rPr lang="en-US" dirty="0" smtClean="0"/>
            </a:br>
            <a:r>
              <a:rPr lang="en-US" dirty="0" smtClean="0"/>
              <a:t>by Natural Behavior</a:t>
            </a:r>
            <a:endParaRPr lang="en-US" dirty="0"/>
          </a:p>
        </p:txBody>
      </p:sp>
      <p:pic>
        <p:nvPicPr>
          <p:cNvPr id="8" name="Inhaltsplatzhalt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3568" y="1528399"/>
            <a:ext cx="7473101" cy="4525963"/>
          </a:xfrm>
        </p:spPr>
      </p:pic>
      <p:sp>
        <p:nvSpPr>
          <p:cNvPr id="4" name="Fußzeilenplatzhalter 3"/>
          <p:cNvSpPr>
            <a:spLocks noGrp="1"/>
          </p:cNvSpPr>
          <p:nvPr>
            <p:ph type="ftr" sz="quarter" idx="11"/>
          </p:nvPr>
        </p:nvSpPr>
        <p:spPr/>
        <p:txBody>
          <a:bodyPr/>
          <a:lstStyle/>
          <a:p>
            <a:r>
              <a:rPr lang="en-US" smtClean="0"/>
              <a:t>VisWeek Tutorial: Connecting the Dots – M. Streit, H.-J. Schulz, A. Lex</a:t>
            </a:r>
            <a:endParaRPr lang="en-US" dirty="0"/>
          </a:p>
        </p:txBody>
      </p:sp>
      <p:sp>
        <p:nvSpPr>
          <p:cNvPr id="5" name="Foliennummernplatzhalter 4"/>
          <p:cNvSpPr>
            <a:spLocks noGrp="1"/>
          </p:cNvSpPr>
          <p:nvPr>
            <p:ph type="sldNum" sz="quarter" idx="12"/>
          </p:nvPr>
        </p:nvSpPr>
        <p:spPr/>
        <p:txBody>
          <a:bodyPr/>
          <a:lstStyle/>
          <a:p>
            <a:fld id="{30742C3F-4840-460C-ADF2-7005A7FA8881}" type="slidenum">
              <a:rPr lang="en-US" smtClean="0"/>
              <a:t>171</a:t>
            </a:fld>
            <a:endParaRPr lang="en-US" dirty="0"/>
          </a:p>
        </p:txBody>
      </p:sp>
      <p:sp>
        <p:nvSpPr>
          <p:cNvPr id="6" name="Textfeld 5"/>
          <p:cNvSpPr txBox="1"/>
          <p:nvPr/>
        </p:nvSpPr>
        <p:spPr>
          <a:xfrm>
            <a:off x="5643488" y="6114782"/>
            <a:ext cx="3248992" cy="338554"/>
          </a:xfrm>
          <a:prstGeom prst="rect">
            <a:avLst/>
          </a:prstGeom>
          <a:noFill/>
        </p:spPr>
        <p:txBody>
          <a:bodyPr wrap="square" rtlCol="0">
            <a:spAutoFit/>
          </a:bodyPr>
          <a:lstStyle/>
          <a:p>
            <a:r>
              <a:rPr lang="en-US" sz="1600" dirty="0" err="1" smtClean="0">
                <a:solidFill>
                  <a:schemeClr val="tx1">
                    <a:lumMod val="50000"/>
                    <a:lumOff val="50000"/>
                  </a:schemeClr>
                </a:solidFill>
              </a:rPr>
              <a:t>FoldableVis</a:t>
            </a:r>
            <a:r>
              <a:rPr lang="en-US" sz="1600" dirty="0" smtClean="0">
                <a:solidFill>
                  <a:schemeClr val="tx1">
                    <a:lumMod val="50000"/>
                    <a:lumOff val="50000"/>
                  </a:schemeClr>
                </a:solidFill>
              </a:rPr>
              <a:t> [</a:t>
            </a:r>
            <a:r>
              <a:rPr lang="en-US" sz="1600" dirty="0" err="1" smtClean="0">
                <a:solidFill>
                  <a:schemeClr val="tx1">
                    <a:lumMod val="50000"/>
                    <a:lumOff val="50000"/>
                  </a:schemeClr>
                </a:solidFill>
              </a:rPr>
              <a:t>Tominski</a:t>
            </a:r>
            <a:r>
              <a:rPr lang="en-US" sz="1600" dirty="0" smtClean="0">
                <a:solidFill>
                  <a:schemeClr val="tx1">
                    <a:lumMod val="50000"/>
                    <a:lumOff val="50000"/>
                  </a:schemeClr>
                </a:solidFill>
              </a:rPr>
              <a:t> et al. 2012]</a:t>
            </a:r>
            <a:endParaRPr lang="en-US" sz="1600" dirty="0">
              <a:solidFill>
                <a:schemeClr val="tx1">
                  <a:lumMod val="50000"/>
                  <a:lumOff val="50000"/>
                </a:schemeClr>
              </a:solidFill>
            </a:endParaRPr>
          </a:p>
        </p:txBody>
      </p:sp>
      <p:sp>
        <p:nvSpPr>
          <p:cNvPr id="7" name="Rectangle 5"/>
          <p:cNvSpPr/>
          <p:nvPr/>
        </p:nvSpPr>
        <p:spPr>
          <a:xfrm>
            <a:off x="-629082" y="4749172"/>
            <a:ext cx="6775786" cy="1036915"/>
          </a:xfrm>
          <a:prstGeom prst="rect">
            <a:avLst/>
          </a:prstGeom>
          <a:solidFill>
            <a:schemeClr val="bg1">
              <a:lumMod val="95000"/>
              <a:alpha val="74118"/>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smtClean="0">
                <a:solidFill>
                  <a:schemeClr val="tx1">
                    <a:lumMod val="65000"/>
                    <a:lumOff val="35000"/>
                  </a:schemeClr>
                </a:solidFill>
              </a:rPr>
              <a:t>1st InfoVis session on Thursday</a:t>
            </a:r>
            <a:endParaRPr lang="en-US" sz="2800" dirty="0">
              <a:solidFill>
                <a:schemeClr val="tx1">
                  <a:lumMod val="65000"/>
                  <a:lumOff val="35000"/>
                </a:schemeClr>
              </a:solidFill>
            </a:endParaRPr>
          </a:p>
        </p:txBody>
      </p:sp>
      <p:pic>
        <p:nvPicPr>
          <p:cNvPr id="9" name="Grafik 8"/>
          <p:cNvPicPr>
            <a:picLocks noChangeAspect="1"/>
          </p:cNvPicPr>
          <p:nvPr/>
        </p:nvPicPr>
        <p:blipFill rotWithShape="1">
          <a:blip r:embed="rId4">
            <a:extLst>
              <a:ext uri="{28A0092B-C50C-407E-A947-70E740481C1C}">
                <a14:useLocalDpi xmlns:a14="http://schemas.microsoft.com/office/drawing/2010/main" val="0"/>
              </a:ext>
            </a:extLst>
          </a:blip>
          <a:srcRect l="26053" r="51202"/>
          <a:stretch/>
        </p:blipFill>
        <p:spPr>
          <a:xfrm>
            <a:off x="-3314" y="9520"/>
            <a:ext cx="2391342" cy="755184"/>
          </a:xfrm>
          <a:prstGeom prst="rect">
            <a:avLst/>
          </a:prstGeom>
        </p:spPr>
      </p:pic>
      <p:sp>
        <p:nvSpPr>
          <p:cNvPr id="10" name="Text Placeholder 3"/>
          <p:cNvSpPr txBox="1">
            <a:spLocks/>
          </p:cNvSpPr>
          <p:nvPr/>
        </p:nvSpPr>
        <p:spPr>
          <a:xfrm>
            <a:off x="119730" y="679956"/>
            <a:ext cx="4056226" cy="419100"/>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Clr>
                <a:srgbClr val="00ACDC"/>
              </a:buClr>
              <a:buFont typeface="Arial" pitchFamily="34" charset="0"/>
              <a:buNone/>
              <a:defRPr sz="3200" kern="1200">
                <a:solidFill>
                  <a:schemeClr val="tx1"/>
                </a:solidFill>
                <a:latin typeface="+mn-lt"/>
                <a:ea typeface="+mn-ea"/>
                <a:cs typeface="+mn-cs"/>
              </a:defRPr>
            </a:lvl1pPr>
            <a:lvl2pPr marL="182563" indent="0" algn="l" defTabSz="360000" rtl="0" eaLnBrk="1" latinLnBrk="0" hangingPunct="1">
              <a:spcBef>
                <a:spcPct val="20000"/>
              </a:spcBef>
              <a:spcAft>
                <a:spcPts val="600"/>
              </a:spcAft>
              <a:buClr>
                <a:srgbClr val="00ACDC"/>
              </a:buClr>
              <a:buFont typeface="Arial" pitchFamily="34" charset="0"/>
              <a:buNone/>
              <a:defRPr sz="2800" kern="1200">
                <a:solidFill>
                  <a:schemeClr val="tx1"/>
                </a:solidFill>
                <a:latin typeface="+mn-lt"/>
                <a:ea typeface="+mn-ea"/>
                <a:cs typeface="+mn-cs"/>
              </a:defRPr>
            </a:lvl2pPr>
            <a:lvl3pPr marL="358775" indent="0" algn="l" defTabSz="914400" rtl="0" eaLnBrk="1" latinLnBrk="0" hangingPunct="1">
              <a:spcBef>
                <a:spcPct val="20000"/>
              </a:spcBef>
              <a:spcAft>
                <a:spcPts val="600"/>
              </a:spcAft>
              <a:buClr>
                <a:srgbClr val="00ACDC"/>
              </a:buClr>
              <a:buFont typeface="Arial" pitchFamily="34" charset="0"/>
              <a:buNone/>
              <a:defRPr sz="2400" kern="1200">
                <a:solidFill>
                  <a:schemeClr val="tx1"/>
                </a:solidFill>
                <a:latin typeface="+mn-lt"/>
                <a:ea typeface="+mn-ea"/>
                <a:cs typeface="+mn-cs"/>
              </a:defRPr>
            </a:lvl3pPr>
            <a:lvl4pPr marL="715963" indent="0" algn="l" defTabSz="914400" rtl="0" eaLnBrk="1" latinLnBrk="0" hangingPunct="1">
              <a:spcBef>
                <a:spcPct val="20000"/>
              </a:spcBef>
              <a:spcAft>
                <a:spcPts val="600"/>
              </a:spcAft>
              <a:buClr>
                <a:srgbClr val="00ACDC"/>
              </a:buClr>
              <a:buFont typeface="Arial" pitchFamily="34" charset="0"/>
              <a:buNone/>
              <a:defRPr sz="2000" kern="1200">
                <a:solidFill>
                  <a:schemeClr val="tx1"/>
                </a:solidFill>
                <a:latin typeface="+mn-lt"/>
                <a:ea typeface="+mn-ea"/>
                <a:cs typeface="+mn-cs"/>
              </a:defRPr>
            </a:lvl4pPr>
            <a:lvl5pPr marL="898525" indent="0" algn="l" defTabSz="914400" rtl="0" eaLnBrk="1" latinLnBrk="0" hangingPunct="1">
              <a:spcBef>
                <a:spcPct val="20000"/>
              </a:spcBef>
              <a:spcAft>
                <a:spcPts val="600"/>
              </a:spcAft>
              <a:buClr>
                <a:srgbClr val="00ACDC"/>
              </a:buClr>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smtClean="0"/>
              <a:t>Superimposition</a:t>
            </a:r>
            <a:endParaRPr lang="en-US" sz="1800" dirty="0"/>
          </a:p>
        </p:txBody>
      </p:sp>
    </p:spTree>
    <p:extLst>
      <p:ext uri="{BB962C8B-B14F-4D97-AF65-F5344CB8AC3E}">
        <p14:creationId xmlns:p14="http://schemas.microsoft.com/office/powerpoint/2010/main" val="1147037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Composite Vis: </a:t>
            </a:r>
            <a:r>
              <a:rPr lang="en-US" smtClean="0">
                <a:solidFill>
                  <a:srgbClr val="00B0F0"/>
                </a:solidFill>
              </a:rPr>
              <a:t>Overloading</a:t>
            </a:r>
            <a:endParaRPr lang="en-US" dirty="0">
              <a:solidFill>
                <a:srgbClr val="00B0F0"/>
              </a:solidFill>
            </a:endParaRPr>
          </a:p>
        </p:txBody>
      </p:sp>
      <p:sp>
        <p:nvSpPr>
          <p:cNvPr id="3" name="Inhaltsplatzhalter 2"/>
          <p:cNvSpPr>
            <a:spLocks noGrp="1"/>
          </p:cNvSpPr>
          <p:nvPr>
            <p:ph idx="1"/>
          </p:nvPr>
        </p:nvSpPr>
        <p:spPr/>
        <p:txBody>
          <a:bodyPr/>
          <a:lstStyle/>
          <a:p>
            <a:r>
              <a:rPr lang="en-US" smtClean="0"/>
              <a:t>One visualization rendered inside another visualization</a:t>
            </a:r>
          </a:p>
          <a:p>
            <a:r>
              <a:rPr lang="en-US" smtClean="0"/>
              <a:t>Host / client visualization</a:t>
            </a:r>
          </a:p>
          <a:p>
            <a:r>
              <a:rPr lang="en-US" smtClean="0"/>
              <a:t>Same spatial mapping</a:t>
            </a:r>
          </a:p>
          <a:p>
            <a:r>
              <a:rPr lang="en-US" smtClean="0"/>
              <a:t>No 1:1 spatial linkling</a:t>
            </a:r>
            <a:endParaRPr lang="en-US" dirty="0"/>
          </a:p>
        </p:txBody>
      </p:sp>
      <p:sp>
        <p:nvSpPr>
          <p:cNvPr id="4" name="Fußzeilenplatzhalter 3"/>
          <p:cNvSpPr>
            <a:spLocks noGrp="1"/>
          </p:cNvSpPr>
          <p:nvPr>
            <p:ph type="ftr" sz="quarter" idx="11"/>
          </p:nvPr>
        </p:nvSpPr>
        <p:spPr/>
        <p:txBody>
          <a:bodyPr/>
          <a:lstStyle/>
          <a:p>
            <a:r>
              <a:rPr lang="en-US" smtClean="0"/>
              <a:t>VisWeek Tutorial: Connecting the Dots – M. Streit, H.-J. Schulz, A. Lex</a:t>
            </a:r>
            <a:endParaRPr lang="en-US" dirty="0"/>
          </a:p>
        </p:txBody>
      </p:sp>
      <p:sp>
        <p:nvSpPr>
          <p:cNvPr id="5" name="Foliennummernplatzhalter 4"/>
          <p:cNvSpPr>
            <a:spLocks noGrp="1"/>
          </p:cNvSpPr>
          <p:nvPr>
            <p:ph type="sldNum" sz="quarter" idx="12"/>
          </p:nvPr>
        </p:nvSpPr>
        <p:spPr/>
        <p:txBody>
          <a:bodyPr/>
          <a:lstStyle/>
          <a:p>
            <a:fld id="{30742C3F-4840-460C-ADF2-7005A7FA8881}" type="slidenum">
              <a:rPr lang="en-US" smtClean="0"/>
              <a:t>172</a:t>
            </a:fld>
            <a:endParaRPr lang="en-US" dirty="0"/>
          </a:p>
        </p:txBody>
      </p:sp>
      <p:pic>
        <p:nvPicPr>
          <p:cNvPr id="6" name="Inhaltsplatzhalter 6"/>
          <p:cNvPicPr>
            <a:picLocks noChangeAspect="1"/>
          </p:cNvPicPr>
          <p:nvPr/>
        </p:nvPicPr>
        <p:blipFill rotWithShape="1">
          <a:blip r:embed="rId3">
            <a:extLst>
              <a:ext uri="{28A0092B-C50C-407E-A947-70E740481C1C}">
                <a14:useLocalDpi xmlns:a14="http://schemas.microsoft.com/office/drawing/2010/main" val="0"/>
              </a:ext>
            </a:extLst>
          </a:blip>
          <a:srcRect l="59907" r="20047" b="15924"/>
          <a:stretch/>
        </p:blipFill>
        <p:spPr>
          <a:xfrm>
            <a:off x="5148064" y="3140968"/>
            <a:ext cx="3253810" cy="2611249"/>
          </a:xfrm>
          <a:prstGeom prst="rect">
            <a:avLst/>
          </a:prstGeom>
        </p:spPr>
      </p:pic>
      <p:pic>
        <p:nvPicPr>
          <p:cNvPr id="7" name="Grafik 6"/>
          <p:cNvPicPr>
            <a:picLocks noChangeAspect="1"/>
          </p:cNvPicPr>
          <p:nvPr/>
        </p:nvPicPr>
        <p:blipFill rotWithShape="1">
          <a:blip r:embed="rId4">
            <a:extLst>
              <a:ext uri="{28A0092B-C50C-407E-A947-70E740481C1C}">
                <a14:useLocalDpi xmlns:a14="http://schemas.microsoft.com/office/drawing/2010/main" val="0"/>
              </a:ext>
            </a:extLst>
          </a:blip>
          <a:srcRect l="52164" t="5138" r="25436" b="-5138"/>
          <a:stretch/>
        </p:blipFill>
        <p:spPr>
          <a:xfrm>
            <a:off x="971600" y="4725144"/>
            <a:ext cx="3593002" cy="1152128"/>
          </a:xfrm>
          <a:prstGeom prst="rect">
            <a:avLst/>
          </a:prstGeom>
        </p:spPr>
      </p:pic>
    </p:spTree>
    <p:extLst>
      <p:ext uri="{BB962C8B-B14F-4D97-AF65-F5344CB8AC3E}">
        <p14:creationId xmlns:p14="http://schemas.microsoft.com/office/powerpoint/2010/main" val="2041559622"/>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34612" y="274637"/>
            <a:ext cx="7152187" cy="1143000"/>
          </a:xfrm>
        </p:spPr>
        <p:txBody>
          <a:bodyPr/>
          <a:lstStyle/>
          <a:p>
            <a:r>
              <a:rPr lang="en-US" dirty="0" smtClean="0"/>
              <a:t>Overloading Examples</a:t>
            </a:r>
            <a:endParaRPr lang="en-US" dirty="0"/>
          </a:p>
        </p:txBody>
      </p:sp>
      <p:sp>
        <p:nvSpPr>
          <p:cNvPr id="3" name="Inhaltsplatzhalter 2"/>
          <p:cNvSpPr>
            <a:spLocks noGrp="1"/>
          </p:cNvSpPr>
          <p:nvPr>
            <p:ph idx="1"/>
          </p:nvPr>
        </p:nvSpPr>
        <p:spPr/>
        <p:txBody>
          <a:bodyPr/>
          <a:lstStyle/>
          <a:p>
            <a:endParaRPr lang="en-US" dirty="0"/>
          </a:p>
        </p:txBody>
      </p:sp>
      <p:sp>
        <p:nvSpPr>
          <p:cNvPr id="4" name="Fußzeilenplatzhalter 3"/>
          <p:cNvSpPr>
            <a:spLocks noGrp="1"/>
          </p:cNvSpPr>
          <p:nvPr>
            <p:ph type="ftr" sz="quarter" idx="11"/>
          </p:nvPr>
        </p:nvSpPr>
        <p:spPr/>
        <p:txBody>
          <a:bodyPr/>
          <a:lstStyle/>
          <a:p>
            <a:r>
              <a:rPr lang="en-US" smtClean="0"/>
              <a:t>VisWeek Tutorial: Connecting the Dots – M. Streit, H.-J. Schulz, A. Lex</a:t>
            </a:r>
            <a:endParaRPr lang="en-US" dirty="0"/>
          </a:p>
        </p:txBody>
      </p:sp>
      <p:sp>
        <p:nvSpPr>
          <p:cNvPr id="5" name="Foliennummernplatzhalter 4"/>
          <p:cNvSpPr>
            <a:spLocks noGrp="1"/>
          </p:cNvSpPr>
          <p:nvPr>
            <p:ph type="sldNum" sz="quarter" idx="12"/>
          </p:nvPr>
        </p:nvSpPr>
        <p:spPr/>
        <p:txBody>
          <a:bodyPr/>
          <a:lstStyle/>
          <a:p>
            <a:fld id="{30742C3F-4840-460C-ADF2-7005A7FA8881}" type="slidenum">
              <a:rPr lang="en-US" smtClean="0"/>
              <a:t>173</a:t>
            </a:fld>
            <a:endParaRPr lang="en-US" dirty="0"/>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904" y="2264474"/>
            <a:ext cx="2557403" cy="2606427"/>
          </a:xfrm>
          <a:prstGeom prst="rect">
            <a:avLst/>
          </a:prstGeom>
          <a:ln>
            <a:noFill/>
          </a:ln>
          <a:effectLst>
            <a:outerShdw blurRad="190500" algn="tl" rotWithShape="0">
              <a:srgbClr val="000000">
                <a:alpha val="70000"/>
              </a:srgbClr>
            </a:outerShdw>
          </a:effectLst>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38497" y="2247221"/>
            <a:ext cx="2818492" cy="2623680"/>
          </a:xfrm>
          <a:prstGeom prst="rect">
            <a:avLst/>
          </a:prstGeom>
          <a:ln>
            <a:noFill/>
          </a:ln>
          <a:effectLst>
            <a:outerShdw blurRad="190500" algn="tl" rotWithShape="0">
              <a:srgbClr val="000000">
                <a:alpha val="70000"/>
              </a:srgbClr>
            </a:outerShdw>
          </a:effectLst>
        </p:spPr>
      </p:pic>
      <p:sp>
        <p:nvSpPr>
          <p:cNvPr id="8" name="TextBox 13"/>
          <p:cNvSpPr txBox="1"/>
          <p:nvPr/>
        </p:nvSpPr>
        <p:spPr>
          <a:xfrm>
            <a:off x="2771800" y="4868012"/>
            <a:ext cx="3351886" cy="369332"/>
          </a:xfrm>
          <a:prstGeom prst="rect">
            <a:avLst/>
          </a:prstGeom>
          <a:noFill/>
        </p:spPr>
        <p:txBody>
          <a:bodyPr wrap="square" rtlCol="0">
            <a:spAutoFit/>
          </a:bodyPr>
          <a:lstStyle/>
          <a:p>
            <a:pPr algn="ctr"/>
            <a:r>
              <a:rPr lang="en-US" dirty="0" smtClean="0">
                <a:solidFill>
                  <a:schemeClr val="tx1">
                    <a:lumMod val="50000"/>
                    <a:lumOff val="50000"/>
                  </a:schemeClr>
                </a:solidFill>
              </a:rPr>
              <a:t>HEB [</a:t>
            </a:r>
            <a:r>
              <a:rPr lang="en-US" dirty="0" err="1" smtClean="0">
                <a:solidFill>
                  <a:schemeClr val="tx1">
                    <a:lumMod val="50000"/>
                    <a:lumOff val="50000"/>
                  </a:schemeClr>
                </a:solidFill>
              </a:rPr>
              <a:t>Holten</a:t>
            </a:r>
            <a:r>
              <a:rPr lang="en-US" dirty="0" smtClean="0">
                <a:solidFill>
                  <a:schemeClr val="tx1">
                    <a:lumMod val="50000"/>
                    <a:lumOff val="50000"/>
                  </a:schemeClr>
                </a:solidFill>
              </a:rPr>
              <a:t> et al. 2006]</a:t>
            </a:r>
            <a:endParaRPr lang="en-US" dirty="0">
              <a:solidFill>
                <a:schemeClr val="tx1">
                  <a:lumMod val="50000"/>
                  <a:lumOff val="50000"/>
                </a:schemeClr>
              </a:solidFill>
            </a:endParaRPr>
          </a:p>
        </p:txBody>
      </p:sp>
      <p:sp>
        <p:nvSpPr>
          <p:cNvPr id="9" name="TextBox 16"/>
          <p:cNvSpPr txBox="1"/>
          <p:nvPr/>
        </p:nvSpPr>
        <p:spPr>
          <a:xfrm>
            <a:off x="-252536" y="4870901"/>
            <a:ext cx="3744416" cy="646331"/>
          </a:xfrm>
          <a:prstGeom prst="rect">
            <a:avLst/>
          </a:prstGeom>
          <a:noFill/>
        </p:spPr>
        <p:txBody>
          <a:bodyPr wrap="square" rtlCol="0">
            <a:spAutoFit/>
          </a:bodyPr>
          <a:lstStyle/>
          <a:p>
            <a:pPr algn="ctr"/>
            <a:r>
              <a:rPr lang="en-US" dirty="0" smtClean="0">
                <a:solidFill>
                  <a:schemeClr val="tx1">
                    <a:lumMod val="50000"/>
                    <a:lumOff val="50000"/>
                  </a:schemeClr>
                </a:solidFill>
              </a:rPr>
              <a:t> </a:t>
            </a:r>
            <a:r>
              <a:rPr lang="en-US" dirty="0" err="1" smtClean="0">
                <a:solidFill>
                  <a:schemeClr val="tx1">
                    <a:lumMod val="50000"/>
                    <a:lumOff val="50000"/>
                  </a:schemeClr>
                </a:solidFill>
              </a:rPr>
              <a:t>Treemap</a:t>
            </a:r>
            <a:r>
              <a:rPr lang="en-US" dirty="0" smtClean="0">
                <a:solidFill>
                  <a:schemeClr val="tx1">
                    <a:lumMod val="50000"/>
                    <a:lumOff val="50000"/>
                  </a:schemeClr>
                </a:solidFill>
              </a:rPr>
              <a:t> Overlay </a:t>
            </a:r>
            <a:br>
              <a:rPr lang="en-US" dirty="0" smtClean="0">
                <a:solidFill>
                  <a:schemeClr val="tx1">
                    <a:lumMod val="50000"/>
                    <a:lumOff val="50000"/>
                  </a:schemeClr>
                </a:solidFill>
              </a:rPr>
            </a:br>
            <a:r>
              <a:rPr lang="en-US" dirty="0" smtClean="0">
                <a:solidFill>
                  <a:schemeClr val="tx1">
                    <a:lumMod val="50000"/>
                    <a:lumOff val="50000"/>
                  </a:schemeClr>
                </a:solidFill>
              </a:rPr>
              <a:t>[</a:t>
            </a:r>
            <a:r>
              <a:rPr lang="en-US" dirty="0" err="1" smtClean="0">
                <a:solidFill>
                  <a:schemeClr val="tx1">
                    <a:lumMod val="50000"/>
                    <a:lumOff val="50000"/>
                  </a:schemeClr>
                </a:solidFill>
              </a:rPr>
              <a:t>Fekete</a:t>
            </a:r>
            <a:r>
              <a:rPr lang="en-US" dirty="0" smtClean="0">
                <a:solidFill>
                  <a:schemeClr val="tx1">
                    <a:lumMod val="50000"/>
                    <a:lumOff val="50000"/>
                  </a:schemeClr>
                </a:solidFill>
              </a:rPr>
              <a:t> et al. 2003]</a:t>
            </a:r>
            <a:endParaRPr lang="en-US" dirty="0">
              <a:solidFill>
                <a:schemeClr val="tx1">
                  <a:lumMod val="50000"/>
                  <a:lumOff val="50000"/>
                </a:schemeClr>
              </a:solidFill>
            </a:endParaRPr>
          </a:p>
        </p:txBody>
      </p:sp>
      <p:sp>
        <p:nvSpPr>
          <p:cNvPr id="14" name="Text Placeholder 3"/>
          <p:cNvSpPr txBox="1">
            <a:spLocks/>
          </p:cNvSpPr>
          <p:nvPr/>
        </p:nvSpPr>
        <p:spPr>
          <a:xfrm>
            <a:off x="11718" y="692696"/>
            <a:ext cx="4056226" cy="419100"/>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Clr>
                <a:srgbClr val="00ACDC"/>
              </a:buClr>
              <a:buFont typeface="Arial" pitchFamily="34" charset="0"/>
              <a:buNone/>
              <a:defRPr sz="3200" kern="1200">
                <a:solidFill>
                  <a:schemeClr val="tx1"/>
                </a:solidFill>
                <a:latin typeface="+mn-lt"/>
                <a:ea typeface="+mn-ea"/>
                <a:cs typeface="+mn-cs"/>
              </a:defRPr>
            </a:lvl1pPr>
            <a:lvl2pPr marL="182563" indent="0" algn="l" defTabSz="360000" rtl="0" eaLnBrk="1" latinLnBrk="0" hangingPunct="1">
              <a:spcBef>
                <a:spcPct val="20000"/>
              </a:spcBef>
              <a:spcAft>
                <a:spcPts val="600"/>
              </a:spcAft>
              <a:buClr>
                <a:srgbClr val="00ACDC"/>
              </a:buClr>
              <a:buFont typeface="Arial" pitchFamily="34" charset="0"/>
              <a:buNone/>
              <a:defRPr sz="2800" kern="1200">
                <a:solidFill>
                  <a:schemeClr val="tx1"/>
                </a:solidFill>
                <a:latin typeface="+mn-lt"/>
                <a:ea typeface="+mn-ea"/>
                <a:cs typeface="+mn-cs"/>
              </a:defRPr>
            </a:lvl2pPr>
            <a:lvl3pPr marL="358775" indent="0" algn="l" defTabSz="914400" rtl="0" eaLnBrk="1" latinLnBrk="0" hangingPunct="1">
              <a:spcBef>
                <a:spcPct val="20000"/>
              </a:spcBef>
              <a:spcAft>
                <a:spcPts val="600"/>
              </a:spcAft>
              <a:buClr>
                <a:srgbClr val="00ACDC"/>
              </a:buClr>
              <a:buFont typeface="Arial" pitchFamily="34" charset="0"/>
              <a:buNone/>
              <a:defRPr sz="2400" kern="1200">
                <a:solidFill>
                  <a:schemeClr val="tx1"/>
                </a:solidFill>
                <a:latin typeface="+mn-lt"/>
                <a:ea typeface="+mn-ea"/>
                <a:cs typeface="+mn-cs"/>
              </a:defRPr>
            </a:lvl3pPr>
            <a:lvl4pPr marL="715963" indent="0" algn="l" defTabSz="914400" rtl="0" eaLnBrk="1" latinLnBrk="0" hangingPunct="1">
              <a:spcBef>
                <a:spcPct val="20000"/>
              </a:spcBef>
              <a:spcAft>
                <a:spcPts val="600"/>
              </a:spcAft>
              <a:buClr>
                <a:srgbClr val="00ACDC"/>
              </a:buClr>
              <a:buFont typeface="Arial" pitchFamily="34" charset="0"/>
              <a:buNone/>
              <a:defRPr sz="2000" kern="1200">
                <a:solidFill>
                  <a:schemeClr val="tx1"/>
                </a:solidFill>
                <a:latin typeface="+mn-lt"/>
                <a:ea typeface="+mn-ea"/>
                <a:cs typeface="+mn-cs"/>
              </a:defRPr>
            </a:lvl4pPr>
            <a:lvl5pPr marL="898525" indent="0" algn="l" defTabSz="914400" rtl="0" eaLnBrk="1" latinLnBrk="0" hangingPunct="1">
              <a:spcBef>
                <a:spcPct val="20000"/>
              </a:spcBef>
              <a:spcAft>
                <a:spcPts val="600"/>
              </a:spcAft>
              <a:buClr>
                <a:srgbClr val="00ACDC"/>
              </a:buClr>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smtClean="0"/>
              <a:t>Overloading</a:t>
            </a:r>
            <a:endParaRPr lang="en-US" sz="1800" dirty="0"/>
          </a:p>
        </p:txBody>
      </p:sp>
      <p:pic>
        <p:nvPicPr>
          <p:cNvPr id="15" name="Grafik 14"/>
          <p:cNvPicPr>
            <a:picLocks noChangeAspect="1"/>
          </p:cNvPicPr>
          <p:nvPr/>
        </p:nvPicPr>
        <p:blipFill rotWithShape="1">
          <a:blip r:embed="rId5">
            <a:extLst>
              <a:ext uri="{28A0092B-C50C-407E-A947-70E740481C1C}">
                <a14:useLocalDpi xmlns:a14="http://schemas.microsoft.com/office/drawing/2010/main" val="0"/>
              </a:ext>
            </a:extLst>
          </a:blip>
          <a:srcRect l="52250" r="25244"/>
          <a:stretch/>
        </p:blipFill>
        <p:spPr>
          <a:xfrm>
            <a:off x="0" y="15932"/>
            <a:ext cx="2215626" cy="707132"/>
          </a:xfrm>
          <a:prstGeom prst="rect">
            <a:avLst/>
          </a:prstGeom>
        </p:spPr>
      </p:pic>
      <p:pic>
        <p:nvPicPr>
          <p:cNvPr id="18" name="Grafik 5"/>
          <p:cNvPicPr>
            <a:picLocks noChangeAspect="1"/>
          </p:cNvPicPr>
          <p:nvPr/>
        </p:nvPicPr>
        <p:blipFill>
          <a:blip r:embed="rId6" cstate="print">
            <a:clrChange>
              <a:clrFrom>
                <a:srgbClr val="F4F7F8"/>
              </a:clrFrom>
              <a:clrTo>
                <a:srgbClr val="F4F7F8">
                  <a:alpha val="0"/>
                </a:srgbClr>
              </a:clrTo>
            </a:clrChange>
            <a:extLst>
              <a:ext uri="{28A0092B-C50C-407E-A947-70E740481C1C}">
                <a14:useLocalDpi xmlns:a14="http://schemas.microsoft.com/office/drawing/2010/main" val="0"/>
              </a:ext>
            </a:extLst>
          </a:blip>
          <a:stretch>
            <a:fillRect/>
          </a:stretch>
        </p:blipFill>
        <p:spPr>
          <a:xfrm>
            <a:off x="6156176" y="1628801"/>
            <a:ext cx="2715756" cy="3239212"/>
          </a:xfrm>
          <a:prstGeom prst="rect">
            <a:avLst/>
          </a:prstGeom>
          <a:ln>
            <a:noFill/>
          </a:ln>
          <a:effectLst>
            <a:outerShdw blurRad="190500" algn="tl" rotWithShape="0">
              <a:srgbClr val="000000">
                <a:alpha val="70000"/>
              </a:srgbClr>
            </a:outerShdw>
          </a:effectLst>
        </p:spPr>
      </p:pic>
      <p:sp>
        <p:nvSpPr>
          <p:cNvPr id="19" name="Text Box 6"/>
          <p:cNvSpPr txBox="1">
            <a:spLocks noChangeArrowheads="1"/>
          </p:cNvSpPr>
          <p:nvPr/>
        </p:nvSpPr>
        <p:spPr bwMode="auto">
          <a:xfrm>
            <a:off x="6170240" y="4870901"/>
            <a:ext cx="2624925" cy="369332"/>
          </a:xfrm>
          <a:prstGeom prst="rect">
            <a:avLst/>
          </a:prstGeom>
          <a:noFill/>
          <a:ln w="9525">
            <a:noFill/>
            <a:miter lim="800000"/>
            <a:headEnd/>
            <a:tailEnd/>
          </a:ln>
        </p:spPr>
        <p:txBody>
          <a:bodyPr wrap="square">
            <a:spAutoFit/>
          </a:bodyPr>
          <a:lstStyle/>
          <a:p>
            <a:pPr marL="0" lvl="1"/>
            <a:r>
              <a:rPr lang="en-US" dirty="0" smtClean="0">
                <a:solidFill>
                  <a:schemeClr val="tx1">
                    <a:lumMod val="50000"/>
                    <a:lumOff val="50000"/>
                  </a:schemeClr>
                </a:solidFill>
              </a:rPr>
              <a:t>[Collins et al. 2009]</a:t>
            </a:r>
            <a:endParaRPr lang="en-US" dirty="0">
              <a:solidFill>
                <a:schemeClr val="tx1">
                  <a:lumMod val="50000"/>
                  <a:lumOff val="50000"/>
                </a:schemeClr>
              </a:solidFill>
            </a:endParaRPr>
          </a:p>
        </p:txBody>
      </p:sp>
    </p:spTree>
    <p:extLst>
      <p:ext uri="{BB962C8B-B14F-4D97-AF65-F5344CB8AC3E}">
        <p14:creationId xmlns:p14="http://schemas.microsoft.com/office/powerpoint/2010/main" val="86497539"/>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normAutofit/>
          </a:bodyPr>
          <a:lstStyle/>
          <a:p>
            <a:r>
              <a:rPr lang="en-US" smtClean="0"/>
              <a:t>Linking Across </a:t>
            </a:r>
            <a:br>
              <a:rPr lang="en-US" smtClean="0"/>
            </a:br>
            <a:r>
              <a:rPr lang="en-US" smtClean="0"/>
              <a:t>Multiple Views</a:t>
            </a:r>
            <a:endParaRPr lang="en-US" dirty="0"/>
          </a:p>
        </p:txBody>
      </p:sp>
      <p:sp>
        <p:nvSpPr>
          <p:cNvPr id="4" name="Fußzeilenplatzhalter 3"/>
          <p:cNvSpPr>
            <a:spLocks noGrp="1"/>
          </p:cNvSpPr>
          <p:nvPr>
            <p:ph type="ftr" sz="quarter" idx="11"/>
          </p:nvPr>
        </p:nvSpPr>
        <p:spPr/>
        <p:txBody>
          <a:bodyPr/>
          <a:lstStyle/>
          <a:p>
            <a:r>
              <a:rPr lang="en-US" smtClean="0"/>
              <a:t>VisWeek Tutorial: Connecting the Dots – M. Streit, H.-J. Schulz, A. Lex</a:t>
            </a:r>
            <a:endParaRPr lang="en-US" dirty="0"/>
          </a:p>
        </p:txBody>
      </p:sp>
      <p:sp>
        <p:nvSpPr>
          <p:cNvPr id="5" name="Foliennummernplatzhalter 4"/>
          <p:cNvSpPr>
            <a:spLocks noGrp="1"/>
          </p:cNvSpPr>
          <p:nvPr>
            <p:ph type="sldNum" sz="quarter" idx="12"/>
          </p:nvPr>
        </p:nvSpPr>
        <p:spPr/>
        <p:txBody>
          <a:bodyPr/>
          <a:lstStyle/>
          <a:p>
            <a:fld id="{30742C3F-4840-460C-ADF2-7005A7FA8881}" type="slidenum">
              <a:rPr lang="en-US" smtClean="0"/>
              <a:t>174</a:t>
            </a:fld>
            <a:endParaRPr lang="en-US" dirty="0"/>
          </a:p>
        </p:txBody>
      </p:sp>
      <p:sp>
        <p:nvSpPr>
          <p:cNvPr id="23" name="AutoShape 39"/>
          <p:cNvSpPr>
            <a:spLocks noChangeArrowheads="1"/>
          </p:cNvSpPr>
          <p:nvPr/>
        </p:nvSpPr>
        <p:spPr bwMode="auto">
          <a:xfrm>
            <a:off x="6945365" y="2976515"/>
            <a:ext cx="1466090" cy="539164"/>
          </a:xfrm>
          <a:prstGeom prst="flowChartAlternateProcess">
            <a:avLst/>
          </a:prstGeom>
          <a:ln w="38100">
            <a:solidFill>
              <a:schemeClr val="bg1">
                <a:lumMod val="75000"/>
              </a:schemeClr>
            </a:solidFill>
            <a:headEnd/>
            <a:tailEnd/>
          </a:ln>
        </p:spPr>
        <p:style>
          <a:lnRef idx="2">
            <a:schemeClr val="accent5"/>
          </a:lnRef>
          <a:fillRef idx="1">
            <a:schemeClr val="lt1"/>
          </a:fillRef>
          <a:effectRef idx="0">
            <a:schemeClr val="accent5"/>
          </a:effectRef>
          <a:fontRef idx="minor">
            <a:schemeClr val="dk1"/>
          </a:fontRef>
        </p:style>
        <p:txBody>
          <a:bodyPr vert="horz" wrap="square" lIns="54000" tIns="45720" rIns="5400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ts val="1000"/>
              </a:spcAft>
              <a:buClrTx/>
              <a:buSzTx/>
              <a:buFontTx/>
              <a:buNone/>
              <a:tabLst/>
            </a:pPr>
            <a:r>
              <a:rPr kumimoji="0" lang="en-US" sz="1400" b="0" i="0" u="none" strike="noStrike" cap="none" normalizeH="0" baseline="0" dirty="0" smtClean="0">
                <a:ln>
                  <a:noFill/>
                </a:ln>
                <a:solidFill>
                  <a:schemeClr val="bg1">
                    <a:lumMod val="50000"/>
                  </a:schemeClr>
                </a:solidFill>
                <a:effectLst/>
                <a:latin typeface="Calibri" pitchFamily="34" charset="0"/>
                <a:cs typeface="Arial" pitchFamily="34" charset="0"/>
              </a:rPr>
              <a:t>User 3</a:t>
            </a:r>
            <a:endParaRPr kumimoji="0" lang="en-US" sz="1400" b="0" i="0" u="none" strike="noStrike" cap="none" normalizeH="0" baseline="0" dirty="0" smtClean="0">
              <a:ln>
                <a:noFill/>
              </a:ln>
              <a:solidFill>
                <a:schemeClr val="bg1">
                  <a:lumMod val="50000"/>
                </a:schemeClr>
              </a:solidFill>
              <a:effectLst/>
              <a:latin typeface="Arial" pitchFamily="34" charset="0"/>
              <a:cs typeface="Arial" pitchFamily="34" charset="0"/>
            </a:endParaRPr>
          </a:p>
        </p:txBody>
      </p:sp>
      <p:sp>
        <p:nvSpPr>
          <p:cNvPr id="24" name="AutoShape 39"/>
          <p:cNvSpPr>
            <a:spLocks noChangeArrowheads="1"/>
          </p:cNvSpPr>
          <p:nvPr/>
        </p:nvSpPr>
        <p:spPr bwMode="auto">
          <a:xfrm>
            <a:off x="3802623" y="2962319"/>
            <a:ext cx="1466090" cy="539164"/>
          </a:xfrm>
          <a:prstGeom prst="flowChartAlternateProcess">
            <a:avLst/>
          </a:prstGeom>
          <a:ln w="38100">
            <a:solidFill>
              <a:schemeClr val="bg1">
                <a:lumMod val="75000"/>
              </a:schemeClr>
            </a:solidFill>
            <a:headEnd/>
            <a:tailEnd/>
          </a:ln>
        </p:spPr>
        <p:style>
          <a:lnRef idx="2">
            <a:schemeClr val="accent5"/>
          </a:lnRef>
          <a:fillRef idx="1">
            <a:schemeClr val="lt1"/>
          </a:fillRef>
          <a:effectRef idx="0">
            <a:schemeClr val="accent5"/>
          </a:effectRef>
          <a:fontRef idx="minor">
            <a:schemeClr val="dk1"/>
          </a:fontRef>
        </p:style>
        <p:txBody>
          <a:bodyPr vert="horz" wrap="square" lIns="54000" tIns="45720" rIns="5400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ts val="1000"/>
              </a:spcAft>
              <a:buClrTx/>
              <a:buSzTx/>
              <a:buFontTx/>
              <a:buNone/>
              <a:tabLst/>
            </a:pPr>
            <a:r>
              <a:rPr kumimoji="0" lang="en-US" sz="1400" b="0" i="0" u="none" strike="noStrike" cap="none" normalizeH="0" baseline="0" dirty="0" smtClean="0">
                <a:ln>
                  <a:noFill/>
                </a:ln>
                <a:solidFill>
                  <a:schemeClr val="bg1">
                    <a:lumMod val="50000"/>
                  </a:schemeClr>
                </a:solidFill>
                <a:effectLst/>
                <a:latin typeface="Calibri" pitchFamily="34" charset="0"/>
                <a:cs typeface="Arial" pitchFamily="34" charset="0"/>
              </a:rPr>
              <a:t>User 2</a:t>
            </a:r>
            <a:endParaRPr kumimoji="0" lang="en-US" sz="1400" b="0" i="0" u="none" strike="noStrike" cap="none" normalizeH="0" baseline="0" dirty="0" smtClean="0">
              <a:ln>
                <a:noFill/>
              </a:ln>
              <a:solidFill>
                <a:schemeClr val="bg1">
                  <a:lumMod val="50000"/>
                </a:schemeClr>
              </a:solidFill>
              <a:effectLst/>
              <a:latin typeface="Arial" pitchFamily="34" charset="0"/>
              <a:cs typeface="Arial" pitchFamily="34" charset="0"/>
            </a:endParaRPr>
          </a:p>
        </p:txBody>
      </p:sp>
      <p:sp>
        <p:nvSpPr>
          <p:cNvPr id="25" name="AutoShape 32"/>
          <p:cNvSpPr>
            <a:spLocks noChangeArrowheads="1"/>
          </p:cNvSpPr>
          <p:nvPr/>
        </p:nvSpPr>
        <p:spPr bwMode="auto">
          <a:xfrm>
            <a:off x="6536348" y="955288"/>
            <a:ext cx="2284124" cy="1501630"/>
          </a:xfrm>
          <a:prstGeom prst="roundRect">
            <a:avLst>
              <a:gd name="adj" fmla="val 6134"/>
            </a:avLst>
          </a:prstGeom>
          <a:solidFill>
            <a:srgbClr val="FFFFFF"/>
          </a:solidFill>
          <a:ln w="38100">
            <a:solidFill>
              <a:schemeClr val="bg1">
                <a:lumMod val="75000"/>
              </a:schemeClr>
            </a:solidFill>
            <a:round/>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400" b="0" i="0" u="none" strike="noStrike" cap="none" normalizeH="0" baseline="0" dirty="0" smtClean="0">
                <a:ln>
                  <a:noFill/>
                </a:ln>
                <a:solidFill>
                  <a:schemeClr val="bg1">
                    <a:lumMod val="50000"/>
                  </a:schemeClr>
                </a:solidFill>
                <a:effectLst/>
                <a:latin typeface="Calibri" pitchFamily="34" charset="0"/>
                <a:cs typeface="Arial" pitchFamily="34" charset="0"/>
              </a:rPr>
              <a:t>Display 2</a:t>
            </a:r>
            <a:endParaRPr kumimoji="0" lang="en-US" sz="1400" b="0" i="0" u="none" strike="noStrike" cap="none" normalizeH="0" baseline="0" dirty="0" smtClean="0">
              <a:ln>
                <a:noFill/>
              </a:ln>
              <a:solidFill>
                <a:schemeClr val="bg1">
                  <a:lumMod val="50000"/>
                </a:schemeClr>
              </a:solidFill>
              <a:effectLst/>
              <a:latin typeface="Arial" pitchFamily="34" charset="0"/>
              <a:cs typeface="Arial" pitchFamily="34" charset="0"/>
            </a:endParaRPr>
          </a:p>
        </p:txBody>
      </p:sp>
      <p:sp>
        <p:nvSpPr>
          <p:cNvPr id="26" name="AutoShape 33"/>
          <p:cNvSpPr>
            <a:spLocks noChangeArrowheads="1"/>
          </p:cNvSpPr>
          <p:nvPr/>
        </p:nvSpPr>
        <p:spPr bwMode="auto">
          <a:xfrm>
            <a:off x="340863" y="967518"/>
            <a:ext cx="5995048" cy="1501630"/>
          </a:xfrm>
          <a:prstGeom prst="roundRect">
            <a:avLst>
              <a:gd name="adj" fmla="val 9218"/>
            </a:avLst>
          </a:prstGeom>
          <a:solidFill>
            <a:srgbClr val="FFFFFF"/>
          </a:solidFill>
          <a:ln w="38100">
            <a:solidFill>
              <a:srgbClr val="00A650"/>
            </a:solidFill>
            <a:round/>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400" b="0" i="0" u="none" strike="noStrike" cap="none" normalizeH="0" baseline="0" dirty="0" smtClean="0">
                <a:ln>
                  <a:noFill/>
                </a:ln>
                <a:effectLst/>
                <a:latin typeface="Calibri" pitchFamily="34" charset="0"/>
                <a:cs typeface="Arial" pitchFamily="34" charset="0"/>
              </a:rPr>
              <a:t>Display 1</a:t>
            </a:r>
            <a:endParaRPr kumimoji="0" lang="en-US" sz="1400" b="0" i="0" u="none" strike="noStrike" cap="none" normalizeH="0" baseline="0" dirty="0" smtClean="0">
              <a:ln>
                <a:noFill/>
              </a:ln>
              <a:effectLst/>
              <a:latin typeface="Arial" pitchFamily="34" charset="0"/>
              <a:cs typeface="Arial" pitchFamily="34" charset="0"/>
            </a:endParaRPr>
          </a:p>
        </p:txBody>
      </p:sp>
      <p:sp>
        <p:nvSpPr>
          <p:cNvPr id="45" name="AutoShape 34"/>
          <p:cNvSpPr>
            <a:spLocks noChangeArrowheads="1"/>
          </p:cNvSpPr>
          <p:nvPr/>
        </p:nvSpPr>
        <p:spPr bwMode="auto">
          <a:xfrm>
            <a:off x="6698696" y="1314503"/>
            <a:ext cx="1944216" cy="947238"/>
          </a:xfrm>
          <a:prstGeom prst="flowChartAlternateProcess">
            <a:avLst/>
          </a:prstGeom>
          <a:solidFill>
            <a:srgbClr val="FFFFFF"/>
          </a:solidFill>
          <a:ln w="38100">
            <a:solidFill>
              <a:schemeClr val="bg1">
                <a:lumMod val="75000"/>
              </a:schemeClr>
            </a:solidFill>
            <a:miter lim="800000"/>
            <a:headEnd/>
            <a:tailEnd/>
          </a:ln>
          <a:effectLst/>
        </p:spPr>
        <p:txBody>
          <a:bodyPr vert="horz" wrap="square" lIns="91440" tIns="1080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400" b="0" i="0" u="none" strike="noStrike" cap="none" normalizeH="0" baseline="0" dirty="0" smtClean="0">
                <a:ln>
                  <a:noFill/>
                </a:ln>
                <a:solidFill>
                  <a:schemeClr val="bg1">
                    <a:lumMod val="50000"/>
                  </a:schemeClr>
                </a:solidFill>
                <a:effectLst/>
                <a:latin typeface="Calibri" pitchFamily="34" charset="0"/>
                <a:cs typeface="Arial" pitchFamily="34" charset="0"/>
              </a:rPr>
              <a:t>Application 3</a:t>
            </a:r>
            <a:endParaRPr kumimoji="0" lang="en-US" sz="1400" b="0" i="0" u="none" strike="noStrike" cap="none" normalizeH="0" baseline="0" dirty="0" smtClean="0">
              <a:ln>
                <a:noFill/>
              </a:ln>
              <a:solidFill>
                <a:schemeClr val="bg1">
                  <a:lumMod val="50000"/>
                </a:schemeClr>
              </a:solidFill>
              <a:effectLst/>
              <a:latin typeface="Arial" pitchFamily="34" charset="0"/>
              <a:cs typeface="Arial" pitchFamily="34" charset="0"/>
            </a:endParaRPr>
          </a:p>
        </p:txBody>
      </p:sp>
      <p:sp>
        <p:nvSpPr>
          <p:cNvPr id="46" name="AutoShape 35"/>
          <p:cNvSpPr>
            <a:spLocks noChangeArrowheads="1"/>
          </p:cNvSpPr>
          <p:nvPr/>
        </p:nvSpPr>
        <p:spPr bwMode="auto">
          <a:xfrm>
            <a:off x="6902474" y="1695217"/>
            <a:ext cx="1536659" cy="389159"/>
          </a:xfrm>
          <a:prstGeom prst="roundRect">
            <a:avLst>
              <a:gd name="adj" fmla="val 16667"/>
            </a:avLst>
          </a:prstGeom>
          <a:solidFill>
            <a:srgbClr val="FFFFFF"/>
          </a:solidFill>
          <a:ln w="38100">
            <a:solidFill>
              <a:schemeClr val="bg1">
                <a:lumMod val="75000"/>
              </a:schemeClr>
            </a:solidFill>
            <a:round/>
            <a:headEnd/>
            <a:tailEnd/>
          </a:ln>
          <a:effectLst/>
        </p:spPr>
        <p:txBody>
          <a:bodyPr vert="horz" wrap="square" lIns="91440" tIns="45720" rIns="91440" bIns="45720" numCol="1" anchor="t" anchorCtr="0" compatLnSpc="1">
            <a:prstTxWarp prst="textNoShape">
              <a:avLst/>
            </a:prstTxWarp>
          </a:bodyPr>
          <a:lstStyle/>
          <a:p>
            <a:pPr lvl="0" algn="ctr" fontAlgn="base">
              <a:spcBef>
                <a:spcPct val="0"/>
              </a:spcBef>
              <a:spcAft>
                <a:spcPts val="1000"/>
              </a:spcAft>
            </a:pPr>
            <a:r>
              <a:rPr lang="en-US" sz="1400" dirty="0">
                <a:solidFill>
                  <a:schemeClr val="bg1">
                    <a:lumMod val="50000"/>
                  </a:schemeClr>
                </a:solidFill>
                <a:latin typeface="Calibri" pitchFamily="34" charset="0"/>
                <a:cs typeface="Arial" pitchFamily="34" charset="0"/>
              </a:rPr>
              <a:t>View 4</a:t>
            </a:r>
            <a:endParaRPr kumimoji="0" lang="en-US" sz="1400" b="0" i="0" u="none" strike="noStrike" cap="none" normalizeH="0" baseline="0" dirty="0" smtClean="0">
              <a:ln>
                <a:noFill/>
              </a:ln>
              <a:solidFill>
                <a:schemeClr val="bg1">
                  <a:lumMod val="50000"/>
                </a:schemeClr>
              </a:solidFill>
              <a:effectLst/>
              <a:latin typeface="Arial" pitchFamily="34" charset="0"/>
              <a:cs typeface="Arial" pitchFamily="34" charset="0"/>
            </a:endParaRPr>
          </a:p>
        </p:txBody>
      </p:sp>
      <p:sp>
        <p:nvSpPr>
          <p:cNvPr id="47" name="AutoShape 36"/>
          <p:cNvSpPr>
            <a:spLocks noChangeArrowheads="1"/>
          </p:cNvSpPr>
          <p:nvPr/>
        </p:nvSpPr>
        <p:spPr bwMode="auto">
          <a:xfrm>
            <a:off x="4279767" y="1334547"/>
            <a:ext cx="1842923" cy="928920"/>
          </a:xfrm>
          <a:prstGeom prst="roundRect">
            <a:avLst>
              <a:gd name="adj" fmla="val 16667"/>
            </a:avLst>
          </a:prstGeom>
          <a:solidFill>
            <a:srgbClr val="FFFFFF"/>
          </a:solidFill>
          <a:ln w="38100">
            <a:solidFill>
              <a:schemeClr val="bg1">
                <a:lumMod val="75000"/>
              </a:schemeClr>
            </a:solidFill>
            <a:round/>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400" b="0" i="0" u="none" strike="noStrike" cap="none" normalizeH="0" baseline="0" dirty="0" smtClean="0">
                <a:ln>
                  <a:noFill/>
                </a:ln>
                <a:solidFill>
                  <a:schemeClr val="bg1">
                    <a:lumMod val="50000"/>
                  </a:schemeClr>
                </a:solidFill>
                <a:effectLst/>
                <a:latin typeface="Calibri" pitchFamily="34" charset="0"/>
                <a:cs typeface="Arial" pitchFamily="34" charset="0"/>
              </a:rPr>
              <a:t>Application 2</a:t>
            </a:r>
            <a:endParaRPr kumimoji="0" lang="en-US" sz="1400" b="0" i="0" u="none" strike="noStrike" cap="none" normalizeH="0" baseline="0" dirty="0" smtClean="0">
              <a:ln>
                <a:noFill/>
              </a:ln>
              <a:solidFill>
                <a:schemeClr val="bg1">
                  <a:lumMod val="50000"/>
                </a:schemeClr>
              </a:solidFill>
              <a:effectLst/>
              <a:latin typeface="Arial" pitchFamily="34" charset="0"/>
              <a:cs typeface="Arial" pitchFamily="34" charset="0"/>
            </a:endParaRPr>
          </a:p>
        </p:txBody>
      </p:sp>
      <p:sp>
        <p:nvSpPr>
          <p:cNvPr id="48" name="AutoShape 37"/>
          <p:cNvSpPr>
            <a:spLocks noChangeArrowheads="1"/>
          </p:cNvSpPr>
          <p:nvPr/>
        </p:nvSpPr>
        <p:spPr bwMode="auto">
          <a:xfrm>
            <a:off x="4492988" y="1689870"/>
            <a:ext cx="1471093" cy="389160"/>
          </a:xfrm>
          <a:prstGeom prst="flowChartAlternateProcess">
            <a:avLst/>
          </a:prstGeom>
          <a:solidFill>
            <a:srgbClr val="FFFFFF"/>
          </a:solidFill>
          <a:ln w="38100">
            <a:solidFill>
              <a:schemeClr val="bg1">
                <a:lumMod val="75000"/>
              </a:schemeClr>
            </a:solidFill>
            <a:miter lim="800000"/>
            <a:headEnd/>
            <a:tailEnd/>
          </a:ln>
          <a:effectLst/>
        </p:spPr>
        <p:txBody>
          <a:bodyPr vert="horz" wrap="square" lIns="91440" tIns="45720" rIns="91440" bIns="45720" numCol="1" anchor="t" anchorCtr="0" compatLnSpc="1">
            <a:prstTxWarp prst="textNoShape">
              <a:avLst/>
            </a:prstTxWarp>
          </a:bodyPr>
          <a:lstStyle/>
          <a:p>
            <a:pPr lvl="0" algn="ctr" fontAlgn="base">
              <a:spcBef>
                <a:spcPct val="0"/>
              </a:spcBef>
              <a:spcAft>
                <a:spcPts val="1000"/>
              </a:spcAft>
            </a:pPr>
            <a:r>
              <a:rPr lang="en-US" sz="1400" dirty="0">
                <a:solidFill>
                  <a:schemeClr val="bg1">
                    <a:lumMod val="50000"/>
                  </a:schemeClr>
                </a:solidFill>
                <a:latin typeface="Calibri" pitchFamily="34" charset="0"/>
                <a:cs typeface="Arial" pitchFamily="34" charset="0"/>
              </a:rPr>
              <a:t>View 3</a:t>
            </a:r>
            <a:endParaRPr kumimoji="0" lang="en-US" sz="1400" b="0" i="0" u="none" strike="noStrike" cap="none" normalizeH="0" baseline="0" dirty="0" smtClean="0">
              <a:ln>
                <a:noFill/>
              </a:ln>
              <a:solidFill>
                <a:schemeClr val="bg1">
                  <a:lumMod val="50000"/>
                </a:schemeClr>
              </a:solidFill>
              <a:effectLst/>
              <a:latin typeface="Arial" pitchFamily="34" charset="0"/>
              <a:cs typeface="Arial" pitchFamily="34" charset="0"/>
            </a:endParaRPr>
          </a:p>
        </p:txBody>
      </p:sp>
      <p:sp>
        <p:nvSpPr>
          <p:cNvPr id="49" name="AutoShape 40"/>
          <p:cNvSpPr>
            <a:spLocks noChangeArrowheads="1"/>
          </p:cNvSpPr>
          <p:nvPr/>
        </p:nvSpPr>
        <p:spPr bwMode="auto">
          <a:xfrm>
            <a:off x="553267" y="1329831"/>
            <a:ext cx="3532011" cy="928916"/>
          </a:xfrm>
          <a:prstGeom prst="roundRect">
            <a:avLst>
              <a:gd name="adj" fmla="val 16667"/>
            </a:avLst>
          </a:prstGeom>
          <a:solidFill>
            <a:srgbClr val="FFFFFF"/>
          </a:solidFill>
          <a:ln w="38100">
            <a:solidFill>
              <a:srgbClr val="C0504D"/>
            </a:solidFill>
            <a:round/>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400" b="0" i="0" u="none" strike="noStrike" cap="none" normalizeH="0" baseline="0" dirty="0" smtClean="0">
                <a:ln>
                  <a:noFill/>
                </a:ln>
                <a:effectLst/>
                <a:latin typeface="Calibri" pitchFamily="34" charset="0"/>
                <a:cs typeface="Arial" pitchFamily="34" charset="0"/>
              </a:rPr>
              <a:t>Application 1</a:t>
            </a:r>
            <a:endParaRPr kumimoji="0" lang="en-US" sz="1400" b="0" i="0" u="none" strike="noStrike" cap="none" normalizeH="0" baseline="0" dirty="0" smtClean="0">
              <a:ln>
                <a:noFill/>
              </a:ln>
              <a:effectLst/>
              <a:latin typeface="Arial" pitchFamily="34" charset="0"/>
              <a:cs typeface="Arial" pitchFamily="34" charset="0"/>
            </a:endParaRPr>
          </a:p>
        </p:txBody>
      </p:sp>
      <p:sp>
        <p:nvSpPr>
          <p:cNvPr id="51" name="AutoShape 43"/>
          <p:cNvSpPr>
            <a:spLocks noChangeArrowheads="1"/>
          </p:cNvSpPr>
          <p:nvPr/>
        </p:nvSpPr>
        <p:spPr bwMode="auto">
          <a:xfrm>
            <a:off x="769291" y="1689870"/>
            <a:ext cx="1458766" cy="389160"/>
          </a:xfrm>
          <a:prstGeom prst="roundRect">
            <a:avLst>
              <a:gd name="adj" fmla="val 16667"/>
            </a:avLst>
          </a:prstGeom>
          <a:solidFill>
            <a:schemeClr val="tx2">
              <a:lumMod val="20000"/>
              <a:lumOff val="80000"/>
            </a:schemeClr>
          </a:solidFill>
          <a:ln w="38100">
            <a:solidFill>
              <a:srgbClr val="4F81BD"/>
            </a:solidFill>
            <a:round/>
            <a:headEnd/>
            <a:tailEnd/>
          </a:ln>
          <a:effectLst/>
        </p:spPr>
        <p:txBody>
          <a:bodyPr vert="horz" wrap="square" lIns="91440" tIns="45720" rIns="91440" bIns="45720" numCol="1" anchor="t" anchorCtr="0" compatLnSpc="1">
            <a:prstTxWarp prst="textNoShape">
              <a:avLst/>
            </a:prstTxWarp>
          </a:bodyPr>
          <a:lstStyle/>
          <a:p>
            <a:pPr lvl="0" algn="ctr" fontAlgn="base">
              <a:spcBef>
                <a:spcPct val="0"/>
              </a:spcBef>
              <a:spcAft>
                <a:spcPts val="1000"/>
              </a:spcAft>
            </a:pPr>
            <a:r>
              <a:rPr lang="en-US" sz="1400" dirty="0" smtClean="0">
                <a:latin typeface="Calibri" pitchFamily="34" charset="0"/>
                <a:cs typeface="Arial" pitchFamily="34" charset="0"/>
              </a:rPr>
              <a:t>View </a:t>
            </a:r>
            <a:r>
              <a:rPr kumimoji="0" lang="en-US" sz="1400" b="0" i="0" u="none" strike="noStrike" cap="none" normalizeH="0" baseline="0" dirty="0" smtClean="0">
                <a:ln>
                  <a:noFill/>
                </a:ln>
                <a:effectLst/>
                <a:latin typeface="Calibri" pitchFamily="34" charset="0"/>
                <a:cs typeface="Arial" pitchFamily="34" charset="0"/>
              </a:rPr>
              <a:t>1</a:t>
            </a:r>
            <a:endParaRPr kumimoji="0" lang="en-US" sz="1400" b="0" i="0" u="none" strike="noStrike" cap="none" normalizeH="0" baseline="0" dirty="0" smtClean="0">
              <a:ln>
                <a:noFill/>
              </a:ln>
              <a:effectLst/>
              <a:latin typeface="Arial" pitchFamily="34" charset="0"/>
              <a:cs typeface="Arial" pitchFamily="34" charset="0"/>
            </a:endParaRPr>
          </a:p>
        </p:txBody>
      </p:sp>
      <p:pic>
        <p:nvPicPr>
          <p:cNvPr id="52" name="Picture 15" descr="user.png"/>
          <p:cNvPicPr>
            <a:picLocks noChangeAspect="1"/>
          </p:cNvPicPr>
          <p:nvPr/>
        </p:nvPicPr>
        <p:blipFill>
          <a:blip r:embed="rId2" cstate="print">
            <a:duotone>
              <a:schemeClr val="bg2">
                <a:shade val="45000"/>
                <a:satMod val="135000"/>
              </a:schemeClr>
              <a:prstClr val="white"/>
            </a:duotone>
          </a:blip>
          <a:stretch>
            <a:fillRect/>
          </a:stretch>
        </p:blipFill>
        <p:spPr>
          <a:xfrm>
            <a:off x="3874631" y="3009173"/>
            <a:ext cx="457200" cy="457200"/>
          </a:xfrm>
          <a:prstGeom prst="rect">
            <a:avLst/>
          </a:prstGeom>
          <a:ln>
            <a:noFill/>
          </a:ln>
        </p:spPr>
      </p:pic>
      <p:pic>
        <p:nvPicPr>
          <p:cNvPr id="53" name="Picture 16" descr="user.png"/>
          <p:cNvPicPr>
            <a:picLocks noChangeAspect="1"/>
          </p:cNvPicPr>
          <p:nvPr/>
        </p:nvPicPr>
        <p:blipFill>
          <a:blip r:embed="rId3" cstate="print">
            <a:duotone>
              <a:schemeClr val="bg2">
                <a:shade val="45000"/>
                <a:satMod val="135000"/>
              </a:schemeClr>
              <a:prstClr val="white"/>
            </a:duotone>
          </a:blip>
          <a:stretch>
            <a:fillRect/>
          </a:stretch>
        </p:blipFill>
        <p:spPr>
          <a:xfrm>
            <a:off x="7107575" y="3011625"/>
            <a:ext cx="457200" cy="457200"/>
          </a:xfrm>
          <a:prstGeom prst="rect">
            <a:avLst/>
          </a:prstGeom>
          <a:ln>
            <a:noFill/>
          </a:ln>
        </p:spPr>
      </p:pic>
      <p:cxnSp>
        <p:nvCxnSpPr>
          <p:cNvPr id="54" name="Straight Connector 19"/>
          <p:cNvCxnSpPr>
            <a:endCxn id="24" idx="0"/>
          </p:cNvCxnSpPr>
          <p:nvPr/>
        </p:nvCxnSpPr>
        <p:spPr>
          <a:xfrm>
            <a:off x="4535668" y="2469148"/>
            <a:ext cx="0" cy="493171"/>
          </a:xfrm>
          <a:prstGeom prst="line">
            <a:avLst/>
          </a:prstGeom>
          <a:ln w="28575">
            <a:solidFill>
              <a:schemeClr val="bg1">
                <a:lumMod val="75000"/>
              </a:schemeClr>
            </a:solidFill>
            <a:prstDash val="sysDot"/>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5" name="Straight Connector 27"/>
          <p:cNvCxnSpPr>
            <a:stCxn id="25" idx="2"/>
            <a:endCxn id="23" idx="0"/>
          </p:cNvCxnSpPr>
          <p:nvPr/>
        </p:nvCxnSpPr>
        <p:spPr>
          <a:xfrm>
            <a:off x="7678410" y="2456918"/>
            <a:ext cx="0" cy="519597"/>
          </a:xfrm>
          <a:prstGeom prst="line">
            <a:avLst/>
          </a:prstGeom>
          <a:ln w="28575">
            <a:solidFill>
              <a:schemeClr val="bg1">
                <a:lumMod val="75000"/>
              </a:schemeClr>
            </a:solidFill>
            <a:prstDash val="sysDot"/>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6" name="Straight Connector 30"/>
          <p:cNvCxnSpPr>
            <a:endCxn id="57" idx="0"/>
          </p:cNvCxnSpPr>
          <p:nvPr/>
        </p:nvCxnSpPr>
        <p:spPr>
          <a:xfrm>
            <a:off x="2321083" y="2469148"/>
            <a:ext cx="0" cy="460513"/>
          </a:xfrm>
          <a:prstGeom prst="line">
            <a:avLst/>
          </a:prstGeom>
          <a:ln w="28575">
            <a:solidFill>
              <a:schemeClr val="tx1"/>
            </a:solidFill>
            <a:prstDash val="sysDot"/>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57" name="AutoShape 39"/>
          <p:cNvSpPr>
            <a:spLocks noChangeArrowheads="1"/>
          </p:cNvSpPr>
          <p:nvPr/>
        </p:nvSpPr>
        <p:spPr bwMode="auto">
          <a:xfrm>
            <a:off x="1588038" y="2929661"/>
            <a:ext cx="1466090" cy="539164"/>
          </a:xfrm>
          <a:prstGeom prst="flowChartAlternateProcess">
            <a:avLst/>
          </a:prstGeom>
          <a:ln w="38100">
            <a:solidFill>
              <a:schemeClr val="accent3"/>
            </a:solidFill>
            <a:headEnd/>
            <a:tailEnd/>
          </a:ln>
        </p:spPr>
        <p:style>
          <a:lnRef idx="2">
            <a:schemeClr val="accent5"/>
          </a:lnRef>
          <a:fillRef idx="1">
            <a:schemeClr val="lt1"/>
          </a:fillRef>
          <a:effectRef idx="0">
            <a:schemeClr val="accent5"/>
          </a:effectRef>
          <a:fontRef idx="minor">
            <a:schemeClr val="dk1"/>
          </a:fontRef>
        </p:style>
        <p:txBody>
          <a:bodyPr vert="horz" wrap="square" lIns="54000" tIns="45720" rIns="5400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ts val="1000"/>
              </a:spcAft>
              <a:buClrTx/>
              <a:buSzTx/>
              <a:buFontTx/>
              <a:buNone/>
              <a:tabLst/>
            </a:pPr>
            <a:r>
              <a:rPr kumimoji="0" lang="en-US" sz="1400" b="0" i="0" u="none" strike="noStrike" cap="none" normalizeH="0" baseline="0" dirty="0" smtClean="0">
                <a:ln>
                  <a:noFill/>
                </a:ln>
                <a:solidFill>
                  <a:schemeClr val="tx1"/>
                </a:solidFill>
                <a:effectLst/>
                <a:latin typeface="Calibri" pitchFamily="34" charset="0"/>
                <a:cs typeface="Arial" pitchFamily="34" charset="0"/>
              </a:rPr>
              <a:t>User 1</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8" name="Picture 52" descr="user.png"/>
          <p:cNvPicPr>
            <a:picLocks noChangeAspect="1"/>
          </p:cNvPicPr>
          <p:nvPr/>
        </p:nvPicPr>
        <p:blipFill>
          <a:blip r:embed="rId2" cstate="print"/>
          <a:stretch>
            <a:fillRect/>
          </a:stretch>
        </p:blipFill>
        <p:spPr>
          <a:xfrm>
            <a:off x="1713493" y="2970643"/>
            <a:ext cx="457200" cy="457200"/>
          </a:xfrm>
          <a:prstGeom prst="rect">
            <a:avLst/>
          </a:prstGeom>
        </p:spPr>
      </p:pic>
      <p:sp>
        <p:nvSpPr>
          <p:cNvPr id="27" name="AutoShape 43"/>
          <p:cNvSpPr>
            <a:spLocks noChangeArrowheads="1"/>
          </p:cNvSpPr>
          <p:nvPr/>
        </p:nvSpPr>
        <p:spPr bwMode="auto">
          <a:xfrm>
            <a:off x="2420302" y="1703340"/>
            <a:ext cx="1458766" cy="389160"/>
          </a:xfrm>
          <a:prstGeom prst="roundRect">
            <a:avLst>
              <a:gd name="adj" fmla="val 16667"/>
            </a:avLst>
          </a:prstGeom>
          <a:solidFill>
            <a:schemeClr val="tx2">
              <a:lumMod val="20000"/>
              <a:lumOff val="80000"/>
            </a:schemeClr>
          </a:solidFill>
          <a:ln w="38100">
            <a:solidFill>
              <a:srgbClr val="4F81BD"/>
            </a:solidFill>
            <a:round/>
            <a:headEnd/>
            <a:tailEnd/>
          </a:ln>
          <a:effectLst/>
        </p:spPr>
        <p:txBody>
          <a:bodyPr vert="horz" wrap="square" lIns="91440" tIns="45720" rIns="91440" bIns="45720" numCol="1" anchor="t" anchorCtr="0" compatLnSpc="1">
            <a:prstTxWarp prst="textNoShape">
              <a:avLst/>
            </a:prstTxWarp>
          </a:bodyPr>
          <a:lstStyle/>
          <a:p>
            <a:pPr lvl="0" algn="ctr" fontAlgn="base">
              <a:spcBef>
                <a:spcPct val="0"/>
              </a:spcBef>
              <a:spcAft>
                <a:spcPts val="1000"/>
              </a:spcAft>
            </a:pPr>
            <a:r>
              <a:rPr lang="en-US" sz="1400" dirty="0" smtClean="0">
                <a:latin typeface="Calibri" pitchFamily="34" charset="0"/>
                <a:cs typeface="Arial" pitchFamily="34" charset="0"/>
              </a:rPr>
              <a:t>View </a:t>
            </a:r>
            <a:r>
              <a:rPr kumimoji="0" lang="en-US" sz="1400" b="0" i="0" u="none" strike="noStrike" cap="none" normalizeH="0" baseline="0" dirty="0" smtClean="0">
                <a:ln>
                  <a:noFill/>
                </a:ln>
                <a:effectLst/>
                <a:latin typeface="Calibri" pitchFamily="34" charset="0"/>
                <a:cs typeface="Arial" pitchFamily="34" charset="0"/>
              </a:rPr>
              <a:t>2</a:t>
            </a:r>
            <a:endParaRPr kumimoji="0" lang="en-US" sz="1400" b="0" i="0" u="none" strike="noStrike" cap="none" normalizeH="0" baseline="0" dirty="0" smtClean="0">
              <a:ln>
                <a:noFill/>
              </a:ln>
              <a:effectLst/>
              <a:latin typeface="Arial" pitchFamily="34" charset="0"/>
              <a:cs typeface="Arial" pitchFamily="34" charset="0"/>
            </a:endParaRPr>
          </a:p>
        </p:txBody>
      </p:sp>
    </p:spTree>
    <p:extLst>
      <p:ext uri="{BB962C8B-B14F-4D97-AF65-F5344CB8AC3E}">
        <p14:creationId xmlns:p14="http://schemas.microsoft.com/office/powerpoint/2010/main" val="2061342193"/>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Composite Vis: </a:t>
            </a:r>
            <a:r>
              <a:rPr lang="en-US" smtClean="0">
                <a:solidFill>
                  <a:srgbClr val="00B0F0"/>
                </a:solidFill>
              </a:rPr>
              <a:t>Juxtaposition</a:t>
            </a:r>
            <a:endParaRPr lang="en-US" dirty="0">
              <a:solidFill>
                <a:srgbClr val="00B0F0"/>
              </a:solidFill>
            </a:endParaRPr>
          </a:p>
        </p:txBody>
      </p:sp>
      <p:sp>
        <p:nvSpPr>
          <p:cNvPr id="3" name="Inhaltsplatzhalter 2"/>
          <p:cNvSpPr>
            <a:spLocks noGrp="1"/>
          </p:cNvSpPr>
          <p:nvPr>
            <p:ph idx="1"/>
          </p:nvPr>
        </p:nvSpPr>
        <p:spPr/>
        <p:txBody>
          <a:bodyPr/>
          <a:lstStyle/>
          <a:p>
            <a:r>
              <a:rPr lang="en-US" smtClean="0"/>
              <a:t>Show visualizations in a side-by-side fashion</a:t>
            </a:r>
          </a:p>
          <a:p>
            <a:r>
              <a:rPr lang="en-US" smtClean="0"/>
              <a:t>Very prominent paradigm</a:t>
            </a:r>
            <a:endParaRPr lang="en-US" dirty="0"/>
          </a:p>
        </p:txBody>
      </p:sp>
      <p:sp>
        <p:nvSpPr>
          <p:cNvPr id="4" name="Fußzeilenplatzhalter 3"/>
          <p:cNvSpPr>
            <a:spLocks noGrp="1"/>
          </p:cNvSpPr>
          <p:nvPr>
            <p:ph type="ftr" sz="quarter" idx="11"/>
          </p:nvPr>
        </p:nvSpPr>
        <p:spPr/>
        <p:txBody>
          <a:bodyPr/>
          <a:lstStyle/>
          <a:p>
            <a:r>
              <a:rPr lang="en-US" smtClean="0"/>
              <a:t>VisWeek Tutorial: Connecting the Dots – M. Streit, H.-J. Schulz, A. Lex</a:t>
            </a:r>
            <a:endParaRPr lang="en-US" dirty="0"/>
          </a:p>
        </p:txBody>
      </p:sp>
      <p:sp>
        <p:nvSpPr>
          <p:cNvPr id="5" name="Foliennummernplatzhalter 4"/>
          <p:cNvSpPr>
            <a:spLocks noGrp="1"/>
          </p:cNvSpPr>
          <p:nvPr>
            <p:ph type="sldNum" sz="quarter" idx="12"/>
          </p:nvPr>
        </p:nvSpPr>
        <p:spPr/>
        <p:txBody>
          <a:bodyPr/>
          <a:lstStyle/>
          <a:p>
            <a:fld id="{30742C3F-4840-460C-ADF2-7005A7FA8881}" type="slidenum">
              <a:rPr lang="en-US" smtClean="0"/>
              <a:t>175</a:t>
            </a:fld>
            <a:endParaRPr lang="en-US" dirty="0"/>
          </a:p>
        </p:txBody>
      </p:sp>
      <p:pic>
        <p:nvPicPr>
          <p:cNvPr id="6" name="Inhaltsplatzhalter 6"/>
          <p:cNvPicPr>
            <a:picLocks noChangeAspect="1"/>
          </p:cNvPicPr>
          <p:nvPr/>
        </p:nvPicPr>
        <p:blipFill rotWithShape="1">
          <a:blip r:embed="rId2">
            <a:extLst>
              <a:ext uri="{28A0092B-C50C-407E-A947-70E740481C1C}">
                <a14:useLocalDpi xmlns:a14="http://schemas.microsoft.com/office/drawing/2010/main" val="0"/>
              </a:ext>
            </a:extLst>
          </a:blip>
          <a:srcRect r="80440" b="16057"/>
          <a:stretch/>
        </p:blipFill>
        <p:spPr>
          <a:xfrm>
            <a:off x="4932040" y="3573016"/>
            <a:ext cx="3228595" cy="2651336"/>
          </a:xfrm>
          <a:prstGeom prst="rect">
            <a:avLst/>
          </a:prstGeom>
        </p:spPr>
      </p:pic>
      <p:pic>
        <p:nvPicPr>
          <p:cNvPr id="7" name="Grafik 6"/>
          <p:cNvPicPr>
            <a:picLocks noChangeAspect="1"/>
          </p:cNvPicPr>
          <p:nvPr/>
        </p:nvPicPr>
        <p:blipFill rotWithShape="1">
          <a:blip r:embed="rId3">
            <a:extLst>
              <a:ext uri="{28A0092B-C50C-407E-A947-70E740481C1C}">
                <a14:useLocalDpi xmlns:a14="http://schemas.microsoft.com/office/drawing/2010/main" val="0"/>
              </a:ext>
            </a:extLst>
          </a:blip>
          <a:srcRect r="77653"/>
          <a:stretch/>
        </p:blipFill>
        <p:spPr>
          <a:xfrm>
            <a:off x="395536" y="3573016"/>
            <a:ext cx="3584382" cy="1152128"/>
          </a:xfrm>
          <a:prstGeom prst="rect">
            <a:avLst/>
          </a:prstGeom>
        </p:spPr>
      </p:pic>
    </p:spTree>
    <p:extLst>
      <p:ext uri="{BB962C8B-B14F-4D97-AF65-F5344CB8AC3E}">
        <p14:creationId xmlns:p14="http://schemas.microsoft.com/office/powerpoint/2010/main" val="1772044347"/>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Manual Comparison</a:t>
            </a:r>
            <a:endParaRPr lang="en-US" dirty="0"/>
          </a:p>
        </p:txBody>
      </p:sp>
      <p:sp>
        <p:nvSpPr>
          <p:cNvPr id="3" name="Inhaltsplatzhalter 2"/>
          <p:cNvSpPr>
            <a:spLocks noGrp="1"/>
          </p:cNvSpPr>
          <p:nvPr>
            <p:ph idx="1"/>
          </p:nvPr>
        </p:nvSpPr>
        <p:spPr/>
        <p:txBody>
          <a:bodyPr/>
          <a:lstStyle/>
          <a:p>
            <a:r>
              <a:rPr lang="en-US" dirty="0" smtClean="0"/>
              <a:t>Cognitive work</a:t>
            </a:r>
          </a:p>
        </p:txBody>
      </p:sp>
      <p:sp>
        <p:nvSpPr>
          <p:cNvPr id="5" name="Fußzeilenplatzhalter 3"/>
          <p:cNvSpPr>
            <a:spLocks noGrp="1"/>
          </p:cNvSpPr>
          <p:nvPr>
            <p:ph type="ftr" sz="quarter" idx="11"/>
          </p:nvPr>
        </p:nvSpPr>
        <p:spPr>
          <a:xfrm>
            <a:off x="467544" y="6356352"/>
            <a:ext cx="5552256" cy="365125"/>
          </a:xfrm>
        </p:spPr>
        <p:txBody>
          <a:bodyPr/>
          <a:lstStyle/>
          <a:p>
            <a:r>
              <a:rPr lang="en-US" smtClean="0"/>
              <a:t>VisWeek Tutorial: Connecting the Dots – M. Streit, H.-J. Schulz, A. Lex</a:t>
            </a:r>
            <a:endParaRPr lang="en-US" dirty="0"/>
          </a:p>
        </p:txBody>
      </p:sp>
      <p:pic>
        <p:nvPicPr>
          <p:cNvPr id="6" name="Inhaltsplatzhalter 3"/>
          <p:cNvPicPr>
            <a:picLocks noChangeAspect="1"/>
          </p:cNvPicPr>
          <p:nvPr/>
        </p:nvPicPr>
        <p:blipFill rotWithShape="1">
          <a:blip r:embed="rId2">
            <a:extLst>
              <a:ext uri="{28A0092B-C50C-407E-A947-70E740481C1C}">
                <a14:useLocalDpi xmlns:a14="http://schemas.microsoft.com/office/drawing/2010/main" val="0"/>
              </a:ext>
            </a:extLst>
          </a:blip>
          <a:srcRect t="50095"/>
          <a:stretch/>
        </p:blipFill>
        <p:spPr>
          <a:xfrm>
            <a:off x="4716016" y="2636912"/>
            <a:ext cx="4176464" cy="2413957"/>
          </a:xfrm>
          <a:prstGeom prst="rect">
            <a:avLst/>
          </a:prstGeom>
          <a:ln>
            <a:noFill/>
          </a:ln>
          <a:effectLst>
            <a:outerShdw blurRad="190500" algn="tl" rotWithShape="0">
              <a:srgbClr val="000000">
                <a:alpha val="70000"/>
              </a:srgbClr>
            </a:outerShdw>
          </a:effectLst>
        </p:spPr>
      </p:pic>
      <p:pic>
        <p:nvPicPr>
          <p:cNvPr id="7" name="Inhaltsplatzhalter 3"/>
          <p:cNvPicPr>
            <a:picLocks noChangeAspect="1"/>
          </p:cNvPicPr>
          <p:nvPr/>
        </p:nvPicPr>
        <p:blipFill rotWithShape="1">
          <a:blip r:embed="rId2">
            <a:extLst>
              <a:ext uri="{28A0092B-C50C-407E-A947-70E740481C1C}">
                <a14:useLocalDpi xmlns:a14="http://schemas.microsoft.com/office/drawing/2010/main" val="0"/>
              </a:ext>
            </a:extLst>
          </a:blip>
          <a:srcRect b="50000"/>
          <a:stretch/>
        </p:blipFill>
        <p:spPr>
          <a:xfrm>
            <a:off x="251520" y="2630484"/>
            <a:ext cx="4179630" cy="2420385"/>
          </a:xfrm>
          <a:prstGeom prst="rect">
            <a:avLst/>
          </a:prstGeom>
          <a:ln>
            <a:noFill/>
          </a:ln>
          <a:effectLst>
            <a:outerShdw blurRad="190500" algn="tl" rotWithShape="0">
              <a:srgbClr val="000000">
                <a:alpha val="70000"/>
              </a:srgbClr>
            </a:outerShdw>
          </a:effectLst>
        </p:spPr>
      </p:pic>
      <p:pic>
        <p:nvPicPr>
          <p:cNvPr id="8" name="Grafik 7"/>
          <p:cNvPicPr>
            <a:picLocks noChangeAspect="1"/>
          </p:cNvPicPr>
          <p:nvPr/>
        </p:nvPicPr>
        <p:blipFill rotWithShape="1">
          <a:blip r:embed="rId3">
            <a:extLst>
              <a:ext uri="{28A0092B-C50C-407E-A947-70E740481C1C}">
                <a14:useLocalDpi xmlns:a14="http://schemas.microsoft.com/office/drawing/2010/main" val="0"/>
              </a:ext>
            </a:extLst>
          </a:blip>
          <a:srcRect r="77337"/>
          <a:stretch/>
        </p:blipFill>
        <p:spPr>
          <a:xfrm>
            <a:off x="35313" y="0"/>
            <a:ext cx="2374438" cy="752569"/>
          </a:xfrm>
          <a:prstGeom prst="rect">
            <a:avLst/>
          </a:prstGeom>
        </p:spPr>
      </p:pic>
      <p:sp>
        <p:nvSpPr>
          <p:cNvPr id="9" name="Text Placeholder 3"/>
          <p:cNvSpPr txBox="1">
            <a:spLocks/>
          </p:cNvSpPr>
          <p:nvPr/>
        </p:nvSpPr>
        <p:spPr>
          <a:xfrm>
            <a:off x="53107" y="692696"/>
            <a:ext cx="2649520" cy="504056"/>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Clr>
                <a:srgbClr val="00ACDC"/>
              </a:buClr>
              <a:buFont typeface="Arial" pitchFamily="34" charset="0"/>
              <a:buNone/>
              <a:defRPr sz="3200" kern="1200">
                <a:solidFill>
                  <a:schemeClr val="tx1"/>
                </a:solidFill>
                <a:latin typeface="+mn-lt"/>
                <a:ea typeface="+mn-ea"/>
                <a:cs typeface="+mn-cs"/>
              </a:defRPr>
            </a:lvl1pPr>
            <a:lvl2pPr marL="182563" indent="0" algn="l" defTabSz="360000" rtl="0" eaLnBrk="1" latinLnBrk="0" hangingPunct="1">
              <a:spcBef>
                <a:spcPct val="20000"/>
              </a:spcBef>
              <a:spcAft>
                <a:spcPts val="600"/>
              </a:spcAft>
              <a:buClr>
                <a:srgbClr val="00ACDC"/>
              </a:buClr>
              <a:buFont typeface="Arial" pitchFamily="34" charset="0"/>
              <a:buNone/>
              <a:defRPr sz="2800" kern="1200">
                <a:solidFill>
                  <a:schemeClr val="tx1"/>
                </a:solidFill>
                <a:latin typeface="+mn-lt"/>
                <a:ea typeface="+mn-ea"/>
                <a:cs typeface="+mn-cs"/>
              </a:defRPr>
            </a:lvl2pPr>
            <a:lvl3pPr marL="358775" indent="0" algn="l" defTabSz="914400" rtl="0" eaLnBrk="1" latinLnBrk="0" hangingPunct="1">
              <a:spcBef>
                <a:spcPct val="20000"/>
              </a:spcBef>
              <a:spcAft>
                <a:spcPts val="600"/>
              </a:spcAft>
              <a:buClr>
                <a:srgbClr val="00ACDC"/>
              </a:buClr>
              <a:buFont typeface="Arial" pitchFamily="34" charset="0"/>
              <a:buNone/>
              <a:defRPr sz="2400" kern="1200">
                <a:solidFill>
                  <a:schemeClr val="tx1"/>
                </a:solidFill>
                <a:latin typeface="+mn-lt"/>
                <a:ea typeface="+mn-ea"/>
                <a:cs typeface="+mn-cs"/>
              </a:defRPr>
            </a:lvl3pPr>
            <a:lvl4pPr marL="715963" indent="0" algn="l" defTabSz="914400" rtl="0" eaLnBrk="1" latinLnBrk="0" hangingPunct="1">
              <a:spcBef>
                <a:spcPct val="20000"/>
              </a:spcBef>
              <a:spcAft>
                <a:spcPts val="600"/>
              </a:spcAft>
              <a:buClr>
                <a:srgbClr val="00ACDC"/>
              </a:buClr>
              <a:buFont typeface="Arial" pitchFamily="34" charset="0"/>
              <a:buNone/>
              <a:defRPr sz="2000" kern="1200">
                <a:solidFill>
                  <a:schemeClr val="tx1"/>
                </a:solidFill>
                <a:latin typeface="+mn-lt"/>
                <a:ea typeface="+mn-ea"/>
                <a:cs typeface="+mn-cs"/>
              </a:defRPr>
            </a:lvl4pPr>
            <a:lvl5pPr marL="898525" indent="0" algn="l" defTabSz="914400" rtl="0" eaLnBrk="1" latinLnBrk="0" hangingPunct="1">
              <a:spcBef>
                <a:spcPct val="20000"/>
              </a:spcBef>
              <a:spcAft>
                <a:spcPts val="600"/>
              </a:spcAft>
              <a:buClr>
                <a:srgbClr val="00ACDC"/>
              </a:buClr>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smtClean="0"/>
              <a:t>Juxtaposition</a:t>
            </a:r>
            <a:endParaRPr lang="en-US" sz="1800" dirty="0"/>
          </a:p>
        </p:txBody>
      </p:sp>
    </p:spTree>
    <p:extLst>
      <p:ext uri="{BB962C8B-B14F-4D97-AF65-F5344CB8AC3E}">
        <p14:creationId xmlns:p14="http://schemas.microsoft.com/office/powerpoint/2010/main" val="1446123433"/>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a:bodyPr>
          <a:lstStyle/>
          <a:p>
            <a:r>
              <a:rPr lang="en-US" sz="3600" dirty="0" smtClean="0"/>
              <a:t>Multiple Coordinated Views</a:t>
            </a:r>
            <a:endParaRPr lang="en-US" sz="3600" dirty="0"/>
          </a:p>
        </p:txBody>
      </p:sp>
      <p:sp>
        <p:nvSpPr>
          <p:cNvPr id="5" name="Inhaltsplatzhalter 4"/>
          <p:cNvSpPr>
            <a:spLocks noGrp="1"/>
          </p:cNvSpPr>
          <p:nvPr>
            <p:ph idx="1"/>
          </p:nvPr>
        </p:nvSpPr>
        <p:spPr>
          <a:xfrm>
            <a:off x="457200" y="1600200"/>
            <a:ext cx="8579296" cy="4853136"/>
          </a:xfrm>
        </p:spPr>
        <p:txBody>
          <a:bodyPr>
            <a:normAutofit/>
          </a:bodyPr>
          <a:lstStyle/>
          <a:p>
            <a:r>
              <a:rPr lang="en-US" dirty="0" smtClean="0"/>
              <a:t>Actions in one view can be related to other view</a:t>
            </a:r>
          </a:p>
          <a:p>
            <a:r>
              <a:rPr lang="en-US" dirty="0" smtClean="0"/>
              <a:t>Premise: </a:t>
            </a:r>
            <a:r>
              <a:rPr lang="en-US" i="1" dirty="0" smtClean="0"/>
              <a:t>View and interact with data through different representations</a:t>
            </a:r>
          </a:p>
          <a:p>
            <a:r>
              <a:rPr lang="en-US" dirty="0" smtClean="0"/>
              <a:t>Coordination on diff. levels</a:t>
            </a:r>
          </a:p>
          <a:p>
            <a:endParaRPr lang="en-US" dirty="0" smtClean="0"/>
          </a:p>
          <a:p>
            <a:endParaRPr lang="en-US" dirty="0" smtClean="0"/>
          </a:p>
          <a:p>
            <a:endParaRPr lang="en-US" dirty="0" smtClean="0"/>
          </a:p>
          <a:p>
            <a:endParaRPr lang="en-US" dirty="0" smtClean="0"/>
          </a:p>
          <a:p>
            <a:endParaRPr lang="en-US" dirty="0" smtClean="0"/>
          </a:p>
          <a:p>
            <a:pPr marL="0" indent="0">
              <a:buNone/>
            </a:pPr>
            <a:endParaRPr lang="en-US" dirty="0"/>
          </a:p>
        </p:txBody>
      </p:sp>
      <p:pic>
        <p:nvPicPr>
          <p:cNvPr id="6" name="Grafik 5"/>
          <p:cNvPicPr>
            <a:picLocks noChangeAspect="1"/>
          </p:cNvPicPr>
          <p:nvPr/>
        </p:nvPicPr>
        <p:blipFill rotWithShape="1">
          <a:blip r:embed="rId2">
            <a:extLst>
              <a:ext uri="{28A0092B-C50C-407E-A947-70E740481C1C}">
                <a14:useLocalDpi xmlns:a14="http://schemas.microsoft.com/office/drawing/2010/main" val="0"/>
              </a:ext>
            </a:extLst>
          </a:blip>
          <a:srcRect l="41275" r="21008"/>
          <a:stretch/>
        </p:blipFill>
        <p:spPr>
          <a:xfrm>
            <a:off x="467544" y="4031771"/>
            <a:ext cx="4470986" cy="1818793"/>
          </a:xfrm>
          <a:prstGeom prst="rect">
            <a:avLst/>
          </a:prstGeom>
        </p:spPr>
      </p:pic>
      <p:pic>
        <p:nvPicPr>
          <p:cNvPr id="7" name="Picture 4" descr="jacobson_multiple_views"/>
          <p:cNvPicPr>
            <a:picLocks noChangeAspect="1" noChangeArrowheads="1"/>
          </p:cNvPicPr>
          <p:nvPr/>
        </p:nvPicPr>
        <p:blipFill>
          <a:blip r:embed="rId3" cstate="print"/>
          <a:srcRect/>
          <a:stretch>
            <a:fillRect/>
          </a:stretch>
        </p:blipFill>
        <p:spPr bwMode="auto">
          <a:xfrm>
            <a:off x="5652120" y="3578833"/>
            <a:ext cx="2859641" cy="2242430"/>
          </a:xfrm>
          <a:prstGeom prst="rect">
            <a:avLst/>
          </a:prstGeom>
          <a:ln>
            <a:noFill/>
          </a:ln>
          <a:effectLst>
            <a:outerShdw blurRad="190500" algn="tl" rotWithShape="0">
              <a:srgbClr val="000000">
                <a:alpha val="70000"/>
              </a:srgbClr>
            </a:outerShdw>
          </a:effectLst>
        </p:spPr>
      </p:pic>
      <p:sp>
        <p:nvSpPr>
          <p:cNvPr id="8" name="Text Box 5"/>
          <p:cNvSpPr txBox="1">
            <a:spLocks noChangeArrowheads="1"/>
          </p:cNvSpPr>
          <p:nvPr/>
        </p:nvSpPr>
        <p:spPr bwMode="auto">
          <a:xfrm>
            <a:off x="5309443" y="5805264"/>
            <a:ext cx="3295005" cy="369332"/>
          </a:xfrm>
          <a:prstGeom prst="rect">
            <a:avLst/>
          </a:prstGeom>
          <a:noFill/>
          <a:ln w="9525">
            <a:noFill/>
            <a:miter lim="800000"/>
            <a:headEnd/>
            <a:tailEnd/>
          </a:ln>
        </p:spPr>
        <p:txBody>
          <a:bodyPr wrap="none">
            <a:spAutoFit/>
          </a:bodyPr>
          <a:lstStyle/>
          <a:p>
            <a:pPr>
              <a:spcBef>
                <a:spcPct val="20000"/>
              </a:spcBef>
            </a:pPr>
            <a:r>
              <a:rPr lang="en-US" dirty="0" err="1" smtClean="0">
                <a:solidFill>
                  <a:schemeClr val="tx1">
                    <a:lumMod val="50000"/>
                    <a:lumOff val="50000"/>
                  </a:schemeClr>
                </a:solidFill>
              </a:rPr>
              <a:t>LinkWinds</a:t>
            </a:r>
            <a:r>
              <a:rPr lang="en-US" dirty="0" smtClean="0">
                <a:solidFill>
                  <a:schemeClr val="tx1">
                    <a:lumMod val="50000"/>
                    <a:lumOff val="50000"/>
                  </a:schemeClr>
                </a:solidFill>
              </a:rPr>
              <a:t>  [Jacobson et al. 1994]</a:t>
            </a:r>
          </a:p>
        </p:txBody>
      </p:sp>
      <p:sp>
        <p:nvSpPr>
          <p:cNvPr id="9" name="Fußzeilenplatzhalter 3"/>
          <p:cNvSpPr>
            <a:spLocks noGrp="1"/>
          </p:cNvSpPr>
          <p:nvPr>
            <p:ph type="ftr" sz="quarter" idx="11"/>
          </p:nvPr>
        </p:nvSpPr>
        <p:spPr>
          <a:xfrm>
            <a:off x="467544" y="6356352"/>
            <a:ext cx="5552256" cy="365125"/>
          </a:xfrm>
        </p:spPr>
        <p:txBody>
          <a:bodyPr/>
          <a:lstStyle/>
          <a:p>
            <a:r>
              <a:rPr lang="en-US" smtClean="0"/>
              <a:t>VisWeek Tutorial: Connecting the Dots – M. Streit, H.-J. Schulz, A. Lex</a:t>
            </a:r>
            <a:endParaRPr lang="en-US" dirty="0"/>
          </a:p>
        </p:txBody>
      </p:sp>
      <p:sp>
        <p:nvSpPr>
          <p:cNvPr id="10" name="Text Placeholder 3"/>
          <p:cNvSpPr txBox="1">
            <a:spLocks/>
          </p:cNvSpPr>
          <p:nvPr/>
        </p:nvSpPr>
        <p:spPr>
          <a:xfrm>
            <a:off x="1691680" y="5850564"/>
            <a:ext cx="3384377" cy="42006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smtClean="0">
                <a:solidFill>
                  <a:schemeClr val="bg1">
                    <a:lumMod val="50000"/>
                  </a:schemeClr>
                </a:solidFill>
              </a:rPr>
              <a:t>[</a:t>
            </a:r>
            <a:r>
              <a:rPr lang="en-US" sz="1800" dirty="0" err="1" smtClean="0">
                <a:solidFill>
                  <a:schemeClr val="bg1">
                    <a:lumMod val="50000"/>
                  </a:schemeClr>
                </a:solidFill>
              </a:rPr>
              <a:t>Colins</a:t>
            </a:r>
            <a:r>
              <a:rPr lang="en-US" sz="1800" dirty="0" smtClean="0">
                <a:solidFill>
                  <a:schemeClr val="bg1">
                    <a:lumMod val="50000"/>
                  </a:schemeClr>
                </a:solidFill>
              </a:rPr>
              <a:t> and </a:t>
            </a:r>
            <a:r>
              <a:rPr lang="en-US" sz="1800" dirty="0" err="1" smtClean="0">
                <a:solidFill>
                  <a:schemeClr val="bg1">
                    <a:lumMod val="50000"/>
                  </a:schemeClr>
                </a:solidFill>
              </a:rPr>
              <a:t>Carpendale</a:t>
            </a:r>
            <a:r>
              <a:rPr lang="en-US" sz="1800" dirty="0" smtClean="0">
                <a:solidFill>
                  <a:schemeClr val="bg1">
                    <a:lumMod val="50000"/>
                  </a:schemeClr>
                </a:solidFill>
              </a:rPr>
              <a:t> 2007]</a:t>
            </a:r>
            <a:endParaRPr lang="en-US" sz="1800" dirty="0">
              <a:solidFill>
                <a:schemeClr val="bg1">
                  <a:lumMod val="50000"/>
                </a:schemeClr>
              </a:solidFill>
            </a:endParaRPr>
          </a:p>
        </p:txBody>
      </p:sp>
      <p:pic>
        <p:nvPicPr>
          <p:cNvPr id="11" name="Grafik 10"/>
          <p:cNvPicPr>
            <a:picLocks noChangeAspect="1"/>
          </p:cNvPicPr>
          <p:nvPr/>
        </p:nvPicPr>
        <p:blipFill rotWithShape="1">
          <a:blip r:embed="rId4">
            <a:extLst>
              <a:ext uri="{28A0092B-C50C-407E-A947-70E740481C1C}">
                <a14:useLocalDpi xmlns:a14="http://schemas.microsoft.com/office/drawing/2010/main" val="0"/>
              </a:ext>
            </a:extLst>
          </a:blip>
          <a:srcRect r="77337"/>
          <a:stretch/>
        </p:blipFill>
        <p:spPr>
          <a:xfrm>
            <a:off x="35313" y="0"/>
            <a:ext cx="2374438" cy="752569"/>
          </a:xfrm>
          <a:prstGeom prst="rect">
            <a:avLst/>
          </a:prstGeom>
        </p:spPr>
      </p:pic>
      <p:sp>
        <p:nvSpPr>
          <p:cNvPr id="12" name="Text Placeholder 3"/>
          <p:cNvSpPr txBox="1">
            <a:spLocks/>
          </p:cNvSpPr>
          <p:nvPr/>
        </p:nvSpPr>
        <p:spPr>
          <a:xfrm>
            <a:off x="53107" y="692696"/>
            <a:ext cx="2649520" cy="504056"/>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Clr>
                <a:srgbClr val="00ACDC"/>
              </a:buClr>
              <a:buFont typeface="Arial" pitchFamily="34" charset="0"/>
              <a:buNone/>
              <a:defRPr sz="3200" kern="1200">
                <a:solidFill>
                  <a:schemeClr val="tx1"/>
                </a:solidFill>
                <a:latin typeface="+mn-lt"/>
                <a:ea typeface="+mn-ea"/>
                <a:cs typeface="+mn-cs"/>
              </a:defRPr>
            </a:lvl1pPr>
            <a:lvl2pPr marL="182563" indent="0" algn="l" defTabSz="360000" rtl="0" eaLnBrk="1" latinLnBrk="0" hangingPunct="1">
              <a:spcBef>
                <a:spcPct val="20000"/>
              </a:spcBef>
              <a:spcAft>
                <a:spcPts val="600"/>
              </a:spcAft>
              <a:buClr>
                <a:srgbClr val="00ACDC"/>
              </a:buClr>
              <a:buFont typeface="Arial" pitchFamily="34" charset="0"/>
              <a:buNone/>
              <a:defRPr sz="2800" kern="1200">
                <a:solidFill>
                  <a:schemeClr val="tx1"/>
                </a:solidFill>
                <a:latin typeface="+mn-lt"/>
                <a:ea typeface="+mn-ea"/>
                <a:cs typeface="+mn-cs"/>
              </a:defRPr>
            </a:lvl2pPr>
            <a:lvl3pPr marL="358775" indent="0" algn="l" defTabSz="914400" rtl="0" eaLnBrk="1" latinLnBrk="0" hangingPunct="1">
              <a:spcBef>
                <a:spcPct val="20000"/>
              </a:spcBef>
              <a:spcAft>
                <a:spcPts val="600"/>
              </a:spcAft>
              <a:buClr>
                <a:srgbClr val="00ACDC"/>
              </a:buClr>
              <a:buFont typeface="Arial" pitchFamily="34" charset="0"/>
              <a:buNone/>
              <a:defRPr sz="2400" kern="1200">
                <a:solidFill>
                  <a:schemeClr val="tx1"/>
                </a:solidFill>
                <a:latin typeface="+mn-lt"/>
                <a:ea typeface="+mn-ea"/>
                <a:cs typeface="+mn-cs"/>
              </a:defRPr>
            </a:lvl3pPr>
            <a:lvl4pPr marL="715963" indent="0" algn="l" defTabSz="914400" rtl="0" eaLnBrk="1" latinLnBrk="0" hangingPunct="1">
              <a:spcBef>
                <a:spcPct val="20000"/>
              </a:spcBef>
              <a:spcAft>
                <a:spcPts val="600"/>
              </a:spcAft>
              <a:buClr>
                <a:srgbClr val="00ACDC"/>
              </a:buClr>
              <a:buFont typeface="Arial" pitchFamily="34" charset="0"/>
              <a:buNone/>
              <a:defRPr sz="2000" kern="1200">
                <a:solidFill>
                  <a:schemeClr val="tx1"/>
                </a:solidFill>
                <a:latin typeface="+mn-lt"/>
                <a:ea typeface="+mn-ea"/>
                <a:cs typeface="+mn-cs"/>
              </a:defRPr>
            </a:lvl4pPr>
            <a:lvl5pPr marL="898525" indent="0" algn="l" defTabSz="914400" rtl="0" eaLnBrk="1" latinLnBrk="0" hangingPunct="1">
              <a:spcBef>
                <a:spcPct val="20000"/>
              </a:spcBef>
              <a:spcAft>
                <a:spcPts val="600"/>
              </a:spcAft>
              <a:buClr>
                <a:srgbClr val="00ACDC"/>
              </a:buClr>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smtClean="0"/>
              <a:t>Juxtaposition</a:t>
            </a:r>
            <a:endParaRPr lang="en-US" sz="1800" dirty="0"/>
          </a:p>
        </p:txBody>
      </p:sp>
    </p:spTree>
    <p:extLst>
      <p:ext uri="{BB962C8B-B14F-4D97-AF65-F5344CB8AC3E}">
        <p14:creationId xmlns:p14="http://schemas.microsoft.com/office/powerpoint/2010/main" val="1924105332"/>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Linking &amp; Brushing</a:t>
            </a:r>
            <a:endParaRPr lang="en-US" dirty="0"/>
          </a:p>
        </p:txBody>
      </p:sp>
      <p:sp>
        <p:nvSpPr>
          <p:cNvPr id="3" name="Content Placeholder 2"/>
          <p:cNvSpPr>
            <a:spLocks noGrp="1"/>
          </p:cNvSpPr>
          <p:nvPr>
            <p:ph idx="1"/>
          </p:nvPr>
        </p:nvSpPr>
        <p:spPr>
          <a:xfrm>
            <a:off x="457200" y="1170442"/>
            <a:ext cx="8229600" cy="4955721"/>
          </a:xfrm>
        </p:spPr>
        <p:txBody>
          <a:bodyPr/>
          <a:lstStyle/>
          <a:p>
            <a:r>
              <a:rPr lang="en-US" dirty="0" smtClean="0">
                <a:solidFill>
                  <a:srgbClr val="00ACDC"/>
                </a:solidFill>
              </a:rPr>
              <a:t>Linking</a:t>
            </a:r>
            <a:r>
              <a:rPr lang="en-US" dirty="0" smtClean="0"/>
              <a:t>: Coordination between views</a:t>
            </a:r>
          </a:p>
          <a:p>
            <a:r>
              <a:rPr lang="en-US" dirty="0" smtClean="0">
                <a:solidFill>
                  <a:srgbClr val="00A650"/>
                </a:solidFill>
              </a:rPr>
              <a:t>Brushing</a:t>
            </a:r>
            <a:r>
              <a:rPr lang="en-US" dirty="0" smtClean="0"/>
              <a:t>: Select groups of data points</a:t>
            </a:r>
          </a:p>
          <a:p>
            <a:pPr lvl="1"/>
            <a:r>
              <a:rPr lang="en-US" dirty="0" smtClean="0"/>
              <a:t>Geometric functions such as:</a:t>
            </a:r>
          </a:p>
          <a:p>
            <a:pPr lvl="2"/>
            <a:r>
              <a:rPr lang="en-US" dirty="0" smtClean="0"/>
              <a:t>Rectangles, angles, free-form, lassos, etc.</a:t>
            </a:r>
          </a:p>
          <a:p>
            <a:pPr lvl="1"/>
            <a:r>
              <a:rPr lang="en-US" dirty="0" smtClean="0"/>
              <a:t>Can be composite (AND, OR)</a:t>
            </a:r>
          </a:p>
          <a:p>
            <a:pPr lvl="1"/>
            <a:r>
              <a:rPr lang="en-US" dirty="0" smtClean="0"/>
              <a:t>Can be continuous (smooth brush)</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2711" y="1666277"/>
            <a:ext cx="2231363" cy="216832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2236" y="3990734"/>
            <a:ext cx="2084904" cy="206451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7490" y="4824183"/>
            <a:ext cx="3289168" cy="1575992"/>
          </a:xfrm>
          <a:prstGeom prst="rect">
            <a:avLst/>
          </a:prstGeom>
          <a:ln>
            <a:noFill/>
          </a:ln>
          <a:effectLst>
            <a:outerShdw blurRad="190500" algn="tl" rotWithShape="0">
              <a:srgbClr val="000000">
                <a:alpha val="70000"/>
              </a:srgbClr>
            </a:outerShdw>
          </a:effectLst>
        </p:spPr>
      </p:pic>
      <p:sp>
        <p:nvSpPr>
          <p:cNvPr id="7" name="TextBox 6"/>
          <p:cNvSpPr txBox="1"/>
          <p:nvPr/>
        </p:nvSpPr>
        <p:spPr>
          <a:xfrm>
            <a:off x="7056785" y="6055251"/>
            <a:ext cx="2195735" cy="369332"/>
          </a:xfrm>
          <a:prstGeom prst="rect">
            <a:avLst/>
          </a:prstGeom>
          <a:noFill/>
        </p:spPr>
        <p:txBody>
          <a:bodyPr wrap="square" rtlCol="0">
            <a:spAutoFit/>
          </a:bodyPr>
          <a:lstStyle/>
          <a:p>
            <a:r>
              <a:rPr lang="en-US" baseline="0" dirty="0" smtClean="0">
                <a:solidFill>
                  <a:schemeClr val="tx1">
                    <a:lumMod val="50000"/>
                    <a:lumOff val="50000"/>
                  </a:schemeClr>
                </a:solidFill>
              </a:rPr>
              <a:t>[Hauser  et al.</a:t>
            </a:r>
            <a:r>
              <a:rPr lang="en-US" dirty="0" smtClean="0">
                <a:solidFill>
                  <a:schemeClr val="tx1">
                    <a:lumMod val="50000"/>
                    <a:lumOff val="50000"/>
                  </a:schemeClr>
                </a:solidFill>
              </a:rPr>
              <a:t> </a:t>
            </a:r>
            <a:r>
              <a:rPr lang="en-US" baseline="0" dirty="0" smtClean="0">
                <a:solidFill>
                  <a:schemeClr val="tx1">
                    <a:lumMod val="50000"/>
                    <a:lumOff val="50000"/>
                  </a:schemeClr>
                </a:solidFill>
              </a:rPr>
              <a:t>2002]  </a:t>
            </a:r>
            <a:endParaRPr lang="en-US" baseline="0" dirty="0">
              <a:solidFill>
                <a:schemeClr val="tx1">
                  <a:lumMod val="50000"/>
                  <a:lumOff val="50000"/>
                </a:schemeClr>
              </a:solidFill>
            </a:endParaRPr>
          </a:p>
        </p:txBody>
      </p:sp>
      <p:sp>
        <p:nvSpPr>
          <p:cNvPr id="9" name="TextBox 6"/>
          <p:cNvSpPr txBox="1"/>
          <p:nvPr/>
        </p:nvSpPr>
        <p:spPr>
          <a:xfrm>
            <a:off x="4466658" y="6055251"/>
            <a:ext cx="2592288" cy="369332"/>
          </a:xfrm>
          <a:prstGeom prst="rect">
            <a:avLst/>
          </a:prstGeom>
          <a:noFill/>
        </p:spPr>
        <p:txBody>
          <a:bodyPr wrap="square" rtlCol="0">
            <a:spAutoFit/>
          </a:bodyPr>
          <a:lstStyle/>
          <a:p>
            <a:r>
              <a:rPr lang="en-US" baseline="0" dirty="0" smtClean="0">
                <a:solidFill>
                  <a:schemeClr val="tx1">
                    <a:lumMod val="50000"/>
                    <a:lumOff val="50000"/>
                  </a:schemeClr>
                </a:solidFill>
              </a:rPr>
              <a:t>[</a:t>
            </a:r>
            <a:r>
              <a:rPr lang="en-US" baseline="0" dirty="0" err="1" smtClean="0">
                <a:solidFill>
                  <a:schemeClr val="tx1">
                    <a:lumMod val="50000"/>
                    <a:lumOff val="50000"/>
                  </a:schemeClr>
                </a:solidFill>
              </a:rPr>
              <a:t>Doleisch</a:t>
            </a:r>
            <a:r>
              <a:rPr lang="en-US" baseline="0" dirty="0" smtClean="0">
                <a:solidFill>
                  <a:schemeClr val="tx1">
                    <a:lumMod val="50000"/>
                    <a:lumOff val="50000"/>
                  </a:schemeClr>
                </a:solidFill>
              </a:rPr>
              <a:t> et al. 2004]  </a:t>
            </a:r>
            <a:endParaRPr lang="en-US" baseline="0" dirty="0">
              <a:solidFill>
                <a:schemeClr val="tx1">
                  <a:lumMod val="50000"/>
                  <a:lumOff val="50000"/>
                </a:schemeClr>
              </a:solidFill>
            </a:endParaRPr>
          </a:p>
        </p:txBody>
      </p:sp>
      <p:sp>
        <p:nvSpPr>
          <p:cNvPr id="10" name="Fußzeilenplatzhalter 3"/>
          <p:cNvSpPr>
            <a:spLocks noGrp="1"/>
          </p:cNvSpPr>
          <p:nvPr>
            <p:ph type="ftr" sz="quarter" idx="11"/>
          </p:nvPr>
        </p:nvSpPr>
        <p:spPr>
          <a:xfrm>
            <a:off x="467544" y="6356352"/>
            <a:ext cx="5552256" cy="365125"/>
          </a:xfrm>
        </p:spPr>
        <p:txBody>
          <a:bodyPr/>
          <a:lstStyle/>
          <a:p>
            <a:r>
              <a:rPr lang="en-US" dirty="0" err="1" smtClean="0"/>
              <a:t>VisWeek</a:t>
            </a:r>
            <a:r>
              <a:rPr lang="en-US" dirty="0" smtClean="0"/>
              <a:t> Tutorial: Connecting the Dots – M. </a:t>
            </a:r>
            <a:r>
              <a:rPr lang="en-US" dirty="0" err="1" smtClean="0"/>
              <a:t>Streit</a:t>
            </a:r>
            <a:r>
              <a:rPr lang="en-US" dirty="0" smtClean="0"/>
              <a:t>, H.-J. Schulz, A. </a:t>
            </a:r>
            <a:r>
              <a:rPr lang="en-US" dirty="0" err="1" smtClean="0"/>
              <a:t>Lex</a:t>
            </a:r>
            <a:endParaRPr lang="en-US" dirty="0"/>
          </a:p>
        </p:txBody>
      </p:sp>
      <p:pic>
        <p:nvPicPr>
          <p:cNvPr id="11" name="Grafik 10"/>
          <p:cNvPicPr>
            <a:picLocks noChangeAspect="1"/>
          </p:cNvPicPr>
          <p:nvPr/>
        </p:nvPicPr>
        <p:blipFill rotWithShape="1">
          <a:blip r:embed="rId5">
            <a:extLst>
              <a:ext uri="{28A0092B-C50C-407E-A947-70E740481C1C}">
                <a14:useLocalDpi xmlns:a14="http://schemas.microsoft.com/office/drawing/2010/main" val="0"/>
              </a:ext>
            </a:extLst>
          </a:blip>
          <a:srcRect r="77337"/>
          <a:stretch/>
        </p:blipFill>
        <p:spPr>
          <a:xfrm>
            <a:off x="35313" y="0"/>
            <a:ext cx="2374438" cy="752569"/>
          </a:xfrm>
          <a:prstGeom prst="rect">
            <a:avLst/>
          </a:prstGeom>
        </p:spPr>
      </p:pic>
      <p:sp>
        <p:nvSpPr>
          <p:cNvPr id="12" name="Text Placeholder 3"/>
          <p:cNvSpPr txBox="1">
            <a:spLocks/>
          </p:cNvSpPr>
          <p:nvPr/>
        </p:nvSpPr>
        <p:spPr>
          <a:xfrm>
            <a:off x="53107" y="692696"/>
            <a:ext cx="2649520" cy="504056"/>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Clr>
                <a:srgbClr val="00ACDC"/>
              </a:buClr>
              <a:buFont typeface="Arial" pitchFamily="34" charset="0"/>
              <a:buNone/>
              <a:defRPr sz="3200" kern="1200">
                <a:solidFill>
                  <a:schemeClr val="tx1"/>
                </a:solidFill>
                <a:latin typeface="+mn-lt"/>
                <a:ea typeface="+mn-ea"/>
                <a:cs typeface="+mn-cs"/>
              </a:defRPr>
            </a:lvl1pPr>
            <a:lvl2pPr marL="182563" indent="0" algn="l" defTabSz="360000" rtl="0" eaLnBrk="1" latinLnBrk="0" hangingPunct="1">
              <a:spcBef>
                <a:spcPct val="20000"/>
              </a:spcBef>
              <a:spcAft>
                <a:spcPts val="600"/>
              </a:spcAft>
              <a:buClr>
                <a:srgbClr val="00ACDC"/>
              </a:buClr>
              <a:buFont typeface="Arial" pitchFamily="34" charset="0"/>
              <a:buNone/>
              <a:defRPr sz="2800" kern="1200">
                <a:solidFill>
                  <a:schemeClr val="tx1"/>
                </a:solidFill>
                <a:latin typeface="+mn-lt"/>
                <a:ea typeface="+mn-ea"/>
                <a:cs typeface="+mn-cs"/>
              </a:defRPr>
            </a:lvl2pPr>
            <a:lvl3pPr marL="358775" indent="0" algn="l" defTabSz="914400" rtl="0" eaLnBrk="1" latinLnBrk="0" hangingPunct="1">
              <a:spcBef>
                <a:spcPct val="20000"/>
              </a:spcBef>
              <a:spcAft>
                <a:spcPts val="600"/>
              </a:spcAft>
              <a:buClr>
                <a:srgbClr val="00ACDC"/>
              </a:buClr>
              <a:buFont typeface="Arial" pitchFamily="34" charset="0"/>
              <a:buNone/>
              <a:defRPr sz="2400" kern="1200">
                <a:solidFill>
                  <a:schemeClr val="tx1"/>
                </a:solidFill>
                <a:latin typeface="+mn-lt"/>
                <a:ea typeface="+mn-ea"/>
                <a:cs typeface="+mn-cs"/>
              </a:defRPr>
            </a:lvl3pPr>
            <a:lvl4pPr marL="715963" indent="0" algn="l" defTabSz="914400" rtl="0" eaLnBrk="1" latinLnBrk="0" hangingPunct="1">
              <a:spcBef>
                <a:spcPct val="20000"/>
              </a:spcBef>
              <a:spcAft>
                <a:spcPts val="600"/>
              </a:spcAft>
              <a:buClr>
                <a:srgbClr val="00ACDC"/>
              </a:buClr>
              <a:buFont typeface="Arial" pitchFamily="34" charset="0"/>
              <a:buNone/>
              <a:defRPr sz="2000" kern="1200">
                <a:solidFill>
                  <a:schemeClr val="tx1"/>
                </a:solidFill>
                <a:latin typeface="+mn-lt"/>
                <a:ea typeface="+mn-ea"/>
                <a:cs typeface="+mn-cs"/>
              </a:defRPr>
            </a:lvl4pPr>
            <a:lvl5pPr marL="898525" indent="0" algn="l" defTabSz="914400" rtl="0" eaLnBrk="1" latinLnBrk="0" hangingPunct="1">
              <a:spcBef>
                <a:spcPct val="20000"/>
              </a:spcBef>
              <a:spcAft>
                <a:spcPts val="600"/>
              </a:spcAft>
              <a:buClr>
                <a:srgbClr val="00ACDC"/>
              </a:buClr>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smtClean="0"/>
              <a:t>Juxtaposition</a:t>
            </a:r>
            <a:endParaRPr lang="en-US" sz="1800" dirty="0"/>
          </a:p>
        </p:txBody>
      </p:sp>
    </p:spTree>
    <p:extLst>
      <p:ext uri="{BB962C8B-B14F-4D97-AF65-F5344CB8AC3E}">
        <p14:creationId xmlns:p14="http://schemas.microsoft.com/office/powerpoint/2010/main" val="1629558398"/>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579296" cy="1143000"/>
          </a:xfrm>
        </p:spPr>
        <p:txBody>
          <a:bodyPr>
            <a:normAutofit/>
          </a:bodyPr>
          <a:lstStyle/>
          <a:p>
            <a:r>
              <a:rPr lang="en-US" sz="3600" dirty="0" smtClean="0"/>
              <a:t>Coordination on Different Levels</a:t>
            </a:r>
            <a:endParaRPr lang="en-US" sz="3600" dirty="0"/>
          </a:p>
        </p:txBody>
      </p:sp>
      <p:sp>
        <p:nvSpPr>
          <p:cNvPr id="3" name="Content Placeholder 2"/>
          <p:cNvSpPr>
            <a:spLocks noGrp="1"/>
          </p:cNvSpPr>
          <p:nvPr>
            <p:ph idx="1"/>
          </p:nvPr>
        </p:nvSpPr>
        <p:spPr>
          <a:xfrm>
            <a:off x="457200" y="1340769"/>
            <a:ext cx="8229600" cy="4785396"/>
          </a:xfrm>
        </p:spPr>
        <p:txBody>
          <a:bodyPr/>
          <a:lstStyle/>
          <a:p>
            <a:r>
              <a:rPr lang="en-US" dirty="0" smtClean="0"/>
              <a:t>Most Common Types</a:t>
            </a:r>
          </a:p>
          <a:p>
            <a:pPr lvl="1"/>
            <a:r>
              <a:rPr lang="en-US" dirty="0" smtClean="0"/>
              <a:t>Brushing</a:t>
            </a:r>
          </a:p>
          <a:p>
            <a:pPr lvl="1"/>
            <a:r>
              <a:rPr lang="en-US" dirty="0" smtClean="0"/>
              <a:t>Navigational slaving (transformation, rotation)</a:t>
            </a:r>
          </a:p>
          <a:p>
            <a:r>
              <a:rPr lang="en-US" dirty="0" smtClean="0"/>
              <a:t>Instead: coordinate on all levels of Vis Pipeline</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7022" y="3717032"/>
            <a:ext cx="5409893" cy="2692183"/>
          </a:xfrm>
          <a:prstGeom prst="rect">
            <a:avLst/>
          </a:prstGeom>
        </p:spPr>
      </p:pic>
      <p:sp>
        <p:nvSpPr>
          <p:cNvPr id="5" name="TextBox 4"/>
          <p:cNvSpPr txBox="1"/>
          <p:nvPr/>
        </p:nvSpPr>
        <p:spPr>
          <a:xfrm rot="5400000">
            <a:off x="5639728" y="6393720"/>
            <a:ext cx="2410340" cy="369332"/>
          </a:xfrm>
          <a:prstGeom prst="rect">
            <a:avLst/>
          </a:prstGeom>
          <a:noFill/>
          <a:scene3d>
            <a:camera prst="orthographicFront">
              <a:rot lat="0" lon="0" rev="5400000"/>
            </a:camera>
            <a:lightRig rig="threePt" dir="t"/>
          </a:scene3d>
        </p:spPr>
        <p:txBody>
          <a:bodyPr wrap="none" rtlCol="0">
            <a:spAutoFit/>
          </a:bodyPr>
          <a:lstStyle/>
          <a:p>
            <a:r>
              <a:rPr lang="en-US" baseline="0" dirty="0" smtClean="0">
                <a:solidFill>
                  <a:schemeClr val="bg1">
                    <a:lumMod val="50000"/>
                  </a:schemeClr>
                </a:solidFill>
              </a:rPr>
              <a:t>[</a:t>
            </a:r>
            <a:r>
              <a:rPr lang="en-US" baseline="0" dirty="0" err="1" smtClean="0">
                <a:solidFill>
                  <a:schemeClr val="bg1">
                    <a:lumMod val="50000"/>
                  </a:schemeClr>
                </a:solidFill>
              </a:rPr>
              <a:t>Boukhelifa</a:t>
            </a:r>
            <a:r>
              <a:rPr lang="en-US" baseline="0" dirty="0" smtClean="0">
                <a:solidFill>
                  <a:schemeClr val="bg1">
                    <a:lumMod val="50000"/>
                  </a:schemeClr>
                </a:solidFill>
              </a:rPr>
              <a:t> et al. 2003] </a:t>
            </a:r>
            <a:endParaRPr lang="en-US" baseline="0" dirty="0">
              <a:solidFill>
                <a:schemeClr val="bg1">
                  <a:lumMod val="50000"/>
                </a:schemeClr>
              </a:solidFill>
            </a:endParaRPr>
          </a:p>
        </p:txBody>
      </p:sp>
      <p:pic>
        <p:nvPicPr>
          <p:cNvPr id="6" name="Grafik 5"/>
          <p:cNvPicPr>
            <a:picLocks noChangeAspect="1"/>
          </p:cNvPicPr>
          <p:nvPr/>
        </p:nvPicPr>
        <p:blipFill rotWithShape="1">
          <a:blip r:embed="rId3">
            <a:extLst>
              <a:ext uri="{28A0092B-C50C-407E-A947-70E740481C1C}">
                <a14:useLocalDpi xmlns:a14="http://schemas.microsoft.com/office/drawing/2010/main" val="0"/>
              </a:ext>
            </a:extLst>
          </a:blip>
          <a:srcRect r="77337"/>
          <a:stretch/>
        </p:blipFill>
        <p:spPr>
          <a:xfrm>
            <a:off x="35313" y="0"/>
            <a:ext cx="2374438" cy="752569"/>
          </a:xfrm>
          <a:prstGeom prst="rect">
            <a:avLst/>
          </a:prstGeom>
        </p:spPr>
      </p:pic>
      <p:sp>
        <p:nvSpPr>
          <p:cNvPr id="7" name="Text Placeholder 3"/>
          <p:cNvSpPr txBox="1">
            <a:spLocks/>
          </p:cNvSpPr>
          <p:nvPr/>
        </p:nvSpPr>
        <p:spPr>
          <a:xfrm>
            <a:off x="53107" y="692696"/>
            <a:ext cx="2649520" cy="504056"/>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Clr>
                <a:srgbClr val="00ACDC"/>
              </a:buClr>
              <a:buFont typeface="Arial" pitchFamily="34" charset="0"/>
              <a:buNone/>
              <a:defRPr sz="3200" kern="1200">
                <a:solidFill>
                  <a:schemeClr val="tx1"/>
                </a:solidFill>
                <a:latin typeface="+mn-lt"/>
                <a:ea typeface="+mn-ea"/>
                <a:cs typeface="+mn-cs"/>
              </a:defRPr>
            </a:lvl1pPr>
            <a:lvl2pPr marL="182563" indent="0" algn="l" defTabSz="360000" rtl="0" eaLnBrk="1" latinLnBrk="0" hangingPunct="1">
              <a:spcBef>
                <a:spcPct val="20000"/>
              </a:spcBef>
              <a:spcAft>
                <a:spcPts val="600"/>
              </a:spcAft>
              <a:buClr>
                <a:srgbClr val="00ACDC"/>
              </a:buClr>
              <a:buFont typeface="Arial" pitchFamily="34" charset="0"/>
              <a:buNone/>
              <a:defRPr sz="2800" kern="1200">
                <a:solidFill>
                  <a:schemeClr val="tx1"/>
                </a:solidFill>
                <a:latin typeface="+mn-lt"/>
                <a:ea typeface="+mn-ea"/>
                <a:cs typeface="+mn-cs"/>
              </a:defRPr>
            </a:lvl2pPr>
            <a:lvl3pPr marL="358775" indent="0" algn="l" defTabSz="914400" rtl="0" eaLnBrk="1" latinLnBrk="0" hangingPunct="1">
              <a:spcBef>
                <a:spcPct val="20000"/>
              </a:spcBef>
              <a:spcAft>
                <a:spcPts val="600"/>
              </a:spcAft>
              <a:buClr>
                <a:srgbClr val="00ACDC"/>
              </a:buClr>
              <a:buFont typeface="Arial" pitchFamily="34" charset="0"/>
              <a:buNone/>
              <a:defRPr sz="2400" kern="1200">
                <a:solidFill>
                  <a:schemeClr val="tx1"/>
                </a:solidFill>
                <a:latin typeface="+mn-lt"/>
                <a:ea typeface="+mn-ea"/>
                <a:cs typeface="+mn-cs"/>
              </a:defRPr>
            </a:lvl3pPr>
            <a:lvl4pPr marL="715963" indent="0" algn="l" defTabSz="914400" rtl="0" eaLnBrk="1" latinLnBrk="0" hangingPunct="1">
              <a:spcBef>
                <a:spcPct val="20000"/>
              </a:spcBef>
              <a:spcAft>
                <a:spcPts val="600"/>
              </a:spcAft>
              <a:buClr>
                <a:srgbClr val="00ACDC"/>
              </a:buClr>
              <a:buFont typeface="Arial" pitchFamily="34" charset="0"/>
              <a:buNone/>
              <a:defRPr sz="2000" kern="1200">
                <a:solidFill>
                  <a:schemeClr val="tx1"/>
                </a:solidFill>
                <a:latin typeface="+mn-lt"/>
                <a:ea typeface="+mn-ea"/>
                <a:cs typeface="+mn-cs"/>
              </a:defRPr>
            </a:lvl4pPr>
            <a:lvl5pPr marL="898525" indent="0" algn="l" defTabSz="914400" rtl="0" eaLnBrk="1" latinLnBrk="0" hangingPunct="1">
              <a:spcBef>
                <a:spcPct val="20000"/>
              </a:spcBef>
              <a:spcAft>
                <a:spcPts val="600"/>
              </a:spcAft>
              <a:buClr>
                <a:srgbClr val="00ACDC"/>
              </a:buClr>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smtClean="0"/>
              <a:t>Juxtaposition</a:t>
            </a:r>
            <a:endParaRPr lang="en-US" sz="1800" dirty="0"/>
          </a:p>
        </p:txBody>
      </p:sp>
      <p:sp>
        <p:nvSpPr>
          <p:cNvPr id="8" name="Fußzeilenplatzhalter 3"/>
          <p:cNvSpPr>
            <a:spLocks noGrp="1"/>
          </p:cNvSpPr>
          <p:nvPr>
            <p:ph type="ftr" sz="quarter" idx="11"/>
          </p:nvPr>
        </p:nvSpPr>
        <p:spPr>
          <a:xfrm>
            <a:off x="467544" y="6356352"/>
            <a:ext cx="5552256" cy="365125"/>
          </a:xfrm>
        </p:spPr>
        <p:txBody>
          <a:bodyPr/>
          <a:lstStyle/>
          <a:p>
            <a:r>
              <a:rPr lang="en-US" dirty="0" err="1" smtClean="0"/>
              <a:t>VisWeek</a:t>
            </a:r>
            <a:r>
              <a:rPr lang="en-US" dirty="0" smtClean="0"/>
              <a:t> Tutorial: Connecting the Dots – M. </a:t>
            </a:r>
            <a:r>
              <a:rPr lang="en-US" dirty="0" err="1" smtClean="0"/>
              <a:t>Streit</a:t>
            </a:r>
            <a:r>
              <a:rPr lang="en-US" dirty="0" smtClean="0"/>
              <a:t>, H.-J. Schulz, A. </a:t>
            </a:r>
            <a:r>
              <a:rPr lang="en-US" dirty="0" err="1" smtClean="0"/>
              <a:t>Lex</a:t>
            </a:r>
            <a:endParaRPr lang="en-US" dirty="0"/>
          </a:p>
        </p:txBody>
      </p:sp>
    </p:spTree>
    <p:extLst>
      <p:ext uri="{BB962C8B-B14F-4D97-AF65-F5344CB8AC3E}">
        <p14:creationId xmlns:p14="http://schemas.microsoft.com/office/powerpoint/2010/main" val="11290449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0742C3F-4840-460C-ADF2-7005A7FA8881}" type="slidenum">
              <a:rPr lang="en-US" smtClean="0"/>
              <a:pPr/>
              <a:t>18</a:t>
            </a:fld>
            <a:endParaRPr lang="en-US" dirty="0"/>
          </a:p>
        </p:txBody>
      </p:sp>
      <p:pic>
        <p:nvPicPr>
          <p:cNvPr id="5" name="Picture 2" descr="D:\linksrouting_paper\map_providence_blur.png"/>
          <p:cNvPicPr>
            <a:picLocks noChangeAspect="1" noChangeArrowheads="1"/>
          </p:cNvPicPr>
          <p:nvPr/>
        </p:nvPicPr>
        <p:blipFill>
          <a:blip r:embed="rId2" cstate="print"/>
          <a:stretch>
            <a:fillRect/>
          </a:stretch>
        </p:blipFill>
        <p:spPr bwMode="auto">
          <a:xfrm>
            <a:off x="683568" y="355828"/>
            <a:ext cx="7802880" cy="6242304"/>
          </a:xfrm>
          <a:prstGeom prst="rect">
            <a:avLst/>
          </a:prstGeom>
          <a:noFill/>
        </p:spPr>
      </p:pic>
      <p:sp>
        <p:nvSpPr>
          <p:cNvPr id="4" name="Rectangle 5"/>
          <p:cNvSpPr/>
          <p:nvPr/>
        </p:nvSpPr>
        <p:spPr>
          <a:xfrm>
            <a:off x="-1915754" y="5157192"/>
            <a:ext cx="6775786" cy="1036915"/>
          </a:xfrm>
          <a:prstGeom prst="rect">
            <a:avLst/>
          </a:prstGeom>
          <a:solidFill>
            <a:schemeClr val="bg1">
              <a:lumMod val="95000"/>
              <a:alpha val="74118"/>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de-AT" sz="2800" dirty="0" smtClean="0">
                <a:solidFill>
                  <a:schemeClr val="tx1">
                    <a:lumMod val="65000"/>
                    <a:lumOff val="35000"/>
                  </a:schemeClr>
                </a:solidFill>
              </a:rPr>
              <a:t>Darken Background</a:t>
            </a:r>
            <a:endParaRPr lang="en-US" sz="2800" dirty="0">
              <a:solidFill>
                <a:schemeClr val="tx1">
                  <a:lumMod val="65000"/>
                  <a:lumOff val="35000"/>
                </a:schemeClr>
              </a:solidFill>
            </a:endParaRPr>
          </a:p>
        </p:txBody>
      </p:sp>
    </p:spTree>
    <p:extLst>
      <p:ext uri="{BB962C8B-B14F-4D97-AF65-F5344CB8AC3E}">
        <p14:creationId xmlns:p14="http://schemas.microsoft.com/office/powerpoint/2010/main" val="1464958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MCV Type 1</a:t>
            </a:r>
            <a:endParaRPr lang="en-US" dirty="0"/>
          </a:p>
        </p:txBody>
      </p:sp>
      <p:sp>
        <p:nvSpPr>
          <p:cNvPr id="3" name="Inhaltsplatzhalter 2"/>
          <p:cNvSpPr>
            <a:spLocks noGrp="1"/>
          </p:cNvSpPr>
          <p:nvPr>
            <p:ph idx="1"/>
          </p:nvPr>
        </p:nvSpPr>
        <p:spPr>
          <a:xfrm>
            <a:off x="457200" y="1600201"/>
            <a:ext cx="8435280" cy="4525963"/>
          </a:xfrm>
        </p:spPr>
        <p:txBody>
          <a:bodyPr/>
          <a:lstStyle/>
          <a:p>
            <a:pPr marL="0" lvl="1"/>
            <a:r>
              <a:rPr lang="en-US" dirty="0" smtClean="0">
                <a:solidFill>
                  <a:srgbClr val="00A650"/>
                </a:solidFill>
              </a:rPr>
              <a:t>Different </a:t>
            </a:r>
            <a:r>
              <a:rPr lang="en-US" dirty="0" smtClean="0"/>
              <a:t>visualization techniques showing the </a:t>
            </a:r>
            <a:r>
              <a:rPr lang="en-US" dirty="0" smtClean="0">
                <a:solidFill>
                  <a:srgbClr val="00B0F0"/>
                </a:solidFill>
              </a:rPr>
              <a:t>same</a:t>
            </a:r>
            <a:r>
              <a:rPr lang="en-US" dirty="0" smtClean="0"/>
              <a:t> data</a:t>
            </a:r>
          </a:p>
          <a:p>
            <a:endParaRPr lang="en-US" dirty="0"/>
          </a:p>
        </p:txBody>
      </p:sp>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0" y="2420888"/>
            <a:ext cx="7510965" cy="3346876"/>
          </a:xfrm>
          <a:prstGeom prst="rect">
            <a:avLst/>
          </a:prstGeom>
          <a:ln>
            <a:noFill/>
          </a:ln>
          <a:effectLst>
            <a:outerShdw blurRad="190500" algn="tl" rotWithShape="0">
              <a:srgbClr val="000000">
                <a:alpha val="70000"/>
              </a:srgbClr>
            </a:outerShdw>
          </a:effectLst>
        </p:spPr>
      </p:pic>
      <p:sp>
        <p:nvSpPr>
          <p:cNvPr id="6" name="Textfeld 5"/>
          <p:cNvSpPr txBox="1"/>
          <p:nvPr/>
        </p:nvSpPr>
        <p:spPr>
          <a:xfrm>
            <a:off x="5643488" y="5927151"/>
            <a:ext cx="2664296" cy="369332"/>
          </a:xfrm>
          <a:prstGeom prst="rect">
            <a:avLst/>
          </a:prstGeom>
          <a:noFill/>
        </p:spPr>
        <p:txBody>
          <a:bodyPr wrap="square" rtlCol="0">
            <a:spAutoFit/>
          </a:bodyPr>
          <a:lstStyle/>
          <a:p>
            <a:r>
              <a:rPr lang="en-US" dirty="0" err="1" smtClean="0">
                <a:solidFill>
                  <a:schemeClr val="bg1">
                    <a:lumMod val="50000"/>
                  </a:schemeClr>
                </a:solidFill>
              </a:rPr>
              <a:t>SimVis</a:t>
            </a:r>
            <a:r>
              <a:rPr lang="en-US" dirty="0" smtClean="0">
                <a:solidFill>
                  <a:schemeClr val="bg1">
                    <a:lumMod val="50000"/>
                  </a:schemeClr>
                </a:solidFill>
              </a:rPr>
              <a:t> [</a:t>
            </a:r>
            <a:r>
              <a:rPr lang="en-US" dirty="0" err="1" smtClean="0">
                <a:solidFill>
                  <a:schemeClr val="bg1">
                    <a:lumMod val="50000"/>
                  </a:schemeClr>
                </a:solidFill>
              </a:rPr>
              <a:t>Doleisch</a:t>
            </a:r>
            <a:r>
              <a:rPr lang="en-US" dirty="0" smtClean="0">
                <a:solidFill>
                  <a:schemeClr val="bg1">
                    <a:lumMod val="50000"/>
                  </a:schemeClr>
                </a:solidFill>
              </a:rPr>
              <a:t> 2004]</a:t>
            </a:r>
            <a:endParaRPr lang="en-US" dirty="0">
              <a:solidFill>
                <a:schemeClr val="bg1">
                  <a:lumMod val="50000"/>
                </a:schemeClr>
              </a:solidFill>
            </a:endParaRPr>
          </a:p>
        </p:txBody>
      </p:sp>
      <p:sp>
        <p:nvSpPr>
          <p:cNvPr id="7" name="Fußzeilenplatzhalter 3"/>
          <p:cNvSpPr>
            <a:spLocks noGrp="1"/>
          </p:cNvSpPr>
          <p:nvPr>
            <p:ph type="ftr" sz="quarter" idx="11"/>
          </p:nvPr>
        </p:nvSpPr>
        <p:spPr>
          <a:xfrm>
            <a:off x="467544" y="6356352"/>
            <a:ext cx="5552256" cy="365125"/>
          </a:xfrm>
        </p:spPr>
        <p:txBody>
          <a:bodyPr/>
          <a:lstStyle/>
          <a:p>
            <a:r>
              <a:rPr lang="en-US" smtClean="0"/>
              <a:t>VisWeek Tutorial: Connecting the Dots – M. Streit, H.-J. Schulz, A. Lex</a:t>
            </a:r>
            <a:endParaRPr lang="en-US" dirty="0"/>
          </a:p>
        </p:txBody>
      </p:sp>
      <p:pic>
        <p:nvPicPr>
          <p:cNvPr id="8" name="Grafik 7"/>
          <p:cNvPicPr>
            <a:picLocks noChangeAspect="1"/>
          </p:cNvPicPr>
          <p:nvPr/>
        </p:nvPicPr>
        <p:blipFill rotWithShape="1">
          <a:blip r:embed="rId3">
            <a:extLst>
              <a:ext uri="{28A0092B-C50C-407E-A947-70E740481C1C}">
                <a14:useLocalDpi xmlns:a14="http://schemas.microsoft.com/office/drawing/2010/main" val="0"/>
              </a:ext>
            </a:extLst>
          </a:blip>
          <a:srcRect r="77337"/>
          <a:stretch/>
        </p:blipFill>
        <p:spPr>
          <a:xfrm>
            <a:off x="35313" y="0"/>
            <a:ext cx="2374438" cy="752569"/>
          </a:xfrm>
          <a:prstGeom prst="rect">
            <a:avLst/>
          </a:prstGeom>
        </p:spPr>
      </p:pic>
      <p:sp>
        <p:nvSpPr>
          <p:cNvPr id="9" name="Text Placeholder 3"/>
          <p:cNvSpPr txBox="1">
            <a:spLocks/>
          </p:cNvSpPr>
          <p:nvPr/>
        </p:nvSpPr>
        <p:spPr>
          <a:xfrm>
            <a:off x="53107" y="692696"/>
            <a:ext cx="2649520" cy="504056"/>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Clr>
                <a:srgbClr val="00ACDC"/>
              </a:buClr>
              <a:buFont typeface="Arial" pitchFamily="34" charset="0"/>
              <a:buNone/>
              <a:defRPr sz="3200" kern="1200">
                <a:solidFill>
                  <a:schemeClr val="tx1"/>
                </a:solidFill>
                <a:latin typeface="+mn-lt"/>
                <a:ea typeface="+mn-ea"/>
                <a:cs typeface="+mn-cs"/>
              </a:defRPr>
            </a:lvl1pPr>
            <a:lvl2pPr marL="182563" indent="0" algn="l" defTabSz="360000" rtl="0" eaLnBrk="1" latinLnBrk="0" hangingPunct="1">
              <a:spcBef>
                <a:spcPct val="20000"/>
              </a:spcBef>
              <a:spcAft>
                <a:spcPts val="600"/>
              </a:spcAft>
              <a:buClr>
                <a:srgbClr val="00ACDC"/>
              </a:buClr>
              <a:buFont typeface="Arial" pitchFamily="34" charset="0"/>
              <a:buNone/>
              <a:defRPr sz="2800" kern="1200">
                <a:solidFill>
                  <a:schemeClr val="tx1"/>
                </a:solidFill>
                <a:latin typeface="+mn-lt"/>
                <a:ea typeface="+mn-ea"/>
                <a:cs typeface="+mn-cs"/>
              </a:defRPr>
            </a:lvl2pPr>
            <a:lvl3pPr marL="358775" indent="0" algn="l" defTabSz="914400" rtl="0" eaLnBrk="1" latinLnBrk="0" hangingPunct="1">
              <a:spcBef>
                <a:spcPct val="20000"/>
              </a:spcBef>
              <a:spcAft>
                <a:spcPts val="600"/>
              </a:spcAft>
              <a:buClr>
                <a:srgbClr val="00ACDC"/>
              </a:buClr>
              <a:buFont typeface="Arial" pitchFamily="34" charset="0"/>
              <a:buNone/>
              <a:defRPr sz="2400" kern="1200">
                <a:solidFill>
                  <a:schemeClr val="tx1"/>
                </a:solidFill>
                <a:latin typeface="+mn-lt"/>
                <a:ea typeface="+mn-ea"/>
                <a:cs typeface="+mn-cs"/>
              </a:defRPr>
            </a:lvl3pPr>
            <a:lvl4pPr marL="715963" indent="0" algn="l" defTabSz="914400" rtl="0" eaLnBrk="1" latinLnBrk="0" hangingPunct="1">
              <a:spcBef>
                <a:spcPct val="20000"/>
              </a:spcBef>
              <a:spcAft>
                <a:spcPts val="600"/>
              </a:spcAft>
              <a:buClr>
                <a:srgbClr val="00ACDC"/>
              </a:buClr>
              <a:buFont typeface="Arial" pitchFamily="34" charset="0"/>
              <a:buNone/>
              <a:defRPr sz="2000" kern="1200">
                <a:solidFill>
                  <a:schemeClr val="tx1"/>
                </a:solidFill>
                <a:latin typeface="+mn-lt"/>
                <a:ea typeface="+mn-ea"/>
                <a:cs typeface="+mn-cs"/>
              </a:defRPr>
            </a:lvl4pPr>
            <a:lvl5pPr marL="898525" indent="0" algn="l" defTabSz="914400" rtl="0" eaLnBrk="1" latinLnBrk="0" hangingPunct="1">
              <a:spcBef>
                <a:spcPct val="20000"/>
              </a:spcBef>
              <a:spcAft>
                <a:spcPts val="600"/>
              </a:spcAft>
              <a:buClr>
                <a:srgbClr val="00ACDC"/>
              </a:buClr>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smtClean="0"/>
              <a:t>Juxtaposition</a:t>
            </a:r>
            <a:endParaRPr lang="en-US" sz="1800" dirty="0"/>
          </a:p>
        </p:txBody>
      </p:sp>
    </p:spTree>
    <p:extLst>
      <p:ext uri="{BB962C8B-B14F-4D97-AF65-F5344CB8AC3E}">
        <p14:creationId xmlns:p14="http://schemas.microsoft.com/office/powerpoint/2010/main" val="693726073"/>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7"/>
            <a:ext cx="8435280" cy="1143000"/>
          </a:xfrm>
        </p:spPr>
        <p:txBody>
          <a:bodyPr>
            <a:normAutofit/>
          </a:bodyPr>
          <a:lstStyle/>
          <a:p>
            <a:r>
              <a:rPr lang="en-US" sz="4000" dirty="0" smtClean="0"/>
              <a:t>MCV Type 2: Small Multiples</a:t>
            </a:r>
            <a:endParaRPr lang="en-US" sz="4000" dirty="0"/>
          </a:p>
        </p:txBody>
      </p:sp>
      <p:sp>
        <p:nvSpPr>
          <p:cNvPr id="3" name="Inhaltsplatzhalter 2"/>
          <p:cNvSpPr>
            <a:spLocks noGrp="1"/>
          </p:cNvSpPr>
          <p:nvPr>
            <p:ph idx="1"/>
          </p:nvPr>
        </p:nvSpPr>
        <p:spPr/>
        <p:txBody>
          <a:bodyPr/>
          <a:lstStyle/>
          <a:p>
            <a:pPr marL="0" lvl="1"/>
            <a:r>
              <a:rPr lang="en-US" dirty="0" smtClean="0">
                <a:solidFill>
                  <a:srgbClr val="00A650"/>
                </a:solidFill>
              </a:rPr>
              <a:t>Same</a:t>
            </a:r>
            <a:r>
              <a:rPr lang="en-US" dirty="0" smtClean="0"/>
              <a:t> visualization technique</a:t>
            </a:r>
            <a:br>
              <a:rPr lang="en-US" dirty="0" smtClean="0"/>
            </a:br>
            <a:r>
              <a:rPr lang="en-US" dirty="0" smtClean="0"/>
              <a:t>showing </a:t>
            </a:r>
            <a:r>
              <a:rPr lang="en-US" dirty="0" smtClean="0">
                <a:solidFill>
                  <a:srgbClr val="00B0F0"/>
                </a:solidFill>
              </a:rPr>
              <a:t>different</a:t>
            </a:r>
            <a:r>
              <a:rPr lang="en-US" dirty="0" smtClean="0"/>
              <a:t> data</a:t>
            </a:r>
          </a:p>
          <a:p>
            <a:endParaRPr lang="en-US" dirty="0"/>
          </a:p>
        </p:txBody>
      </p:sp>
      <p:pic>
        <p:nvPicPr>
          <p:cNvPr id="4" name="Picture 2"/>
          <p:cNvPicPr>
            <a:picLocks noChangeAspect="1" noChangeArrowheads="1"/>
          </p:cNvPicPr>
          <p:nvPr/>
        </p:nvPicPr>
        <p:blipFill rotWithShape="1">
          <a:blip r:embed="rId2" cstate="print"/>
          <a:srcRect l="20952" t="16629" r="21309" b="10210"/>
          <a:stretch/>
        </p:blipFill>
        <p:spPr bwMode="auto">
          <a:xfrm>
            <a:off x="254290" y="2732634"/>
            <a:ext cx="3831642" cy="3641349"/>
          </a:xfrm>
          <a:prstGeom prst="rect">
            <a:avLst/>
          </a:prstGeom>
          <a:ln>
            <a:noFill/>
          </a:ln>
          <a:effectLst>
            <a:outerShdw blurRad="190500" algn="tl" rotWithShape="0">
              <a:srgbClr val="000000">
                <a:alpha val="70000"/>
              </a:srgbClr>
            </a:outerShdw>
          </a:effectLst>
        </p:spPr>
      </p:pic>
      <p:sp>
        <p:nvSpPr>
          <p:cNvPr id="6" name="Textfeld 5"/>
          <p:cNvSpPr txBox="1"/>
          <p:nvPr/>
        </p:nvSpPr>
        <p:spPr>
          <a:xfrm>
            <a:off x="265041" y="6450334"/>
            <a:ext cx="3960033" cy="369332"/>
          </a:xfrm>
          <a:prstGeom prst="rect">
            <a:avLst/>
          </a:prstGeom>
          <a:noFill/>
        </p:spPr>
        <p:txBody>
          <a:bodyPr wrap="square" rtlCol="0">
            <a:spAutoFit/>
          </a:bodyPr>
          <a:lstStyle/>
          <a:p>
            <a:r>
              <a:rPr lang="en-US" dirty="0" smtClean="0">
                <a:solidFill>
                  <a:schemeClr val="tx1">
                    <a:lumMod val="50000"/>
                    <a:lumOff val="50000"/>
                  </a:schemeClr>
                </a:solidFill>
              </a:rPr>
              <a:t>Rolling the Dice [</a:t>
            </a:r>
            <a:r>
              <a:rPr lang="en-US" dirty="0" err="1" smtClean="0">
                <a:solidFill>
                  <a:schemeClr val="tx1">
                    <a:lumMod val="50000"/>
                    <a:lumOff val="50000"/>
                  </a:schemeClr>
                </a:solidFill>
              </a:rPr>
              <a:t>Elmqvist</a:t>
            </a:r>
            <a:r>
              <a:rPr lang="en-US" dirty="0" smtClean="0">
                <a:solidFill>
                  <a:schemeClr val="tx1">
                    <a:lumMod val="50000"/>
                    <a:lumOff val="50000"/>
                  </a:schemeClr>
                </a:solidFill>
              </a:rPr>
              <a:t> et al. 2008]</a:t>
            </a:r>
            <a:endParaRPr lang="en-US" dirty="0">
              <a:solidFill>
                <a:schemeClr val="tx1">
                  <a:lumMod val="50000"/>
                  <a:lumOff val="50000"/>
                </a:schemeClr>
              </a:solidFill>
            </a:endParaRPr>
          </a:p>
        </p:txBody>
      </p:sp>
      <p:pic>
        <p:nvPicPr>
          <p:cNvPr id="8"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773"/>
          <a:stretch/>
        </p:blipFill>
        <p:spPr>
          <a:xfrm>
            <a:off x="4270993" y="3119777"/>
            <a:ext cx="4764852" cy="2867065"/>
          </a:xfrm>
          <a:prstGeom prst="rect">
            <a:avLst/>
          </a:prstGeom>
          <a:ln>
            <a:noFill/>
          </a:ln>
          <a:effectLst>
            <a:outerShdw blurRad="190500" algn="tl" rotWithShape="0">
              <a:srgbClr val="000000">
                <a:alpha val="70000"/>
              </a:srgbClr>
            </a:outerShdw>
          </a:effectLst>
        </p:spPr>
      </p:pic>
      <p:sp>
        <p:nvSpPr>
          <p:cNvPr id="9" name="TextBox 5"/>
          <p:cNvSpPr txBox="1"/>
          <p:nvPr/>
        </p:nvSpPr>
        <p:spPr>
          <a:xfrm>
            <a:off x="5725673" y="5986842"/>
            <a:ext cx="2872774" cy="369332"/>
          </a:xfrm>
          <a:prstGeom prst="rect">
            <a:avLst/>
          </a:prstGeom>
          <a:noFill/>
        </p:spPr>
        <p:txBody>
          <a:bodyPr wrap="none" rtlCol="0">
            <a:spAutoFit/>
          </a:bodyPr>
          <a:lstStyle/>
          <a:p>
            <a:r>
              <a:rPr lang="en-US" baseline="0" dirty="0" smtClean="0">
                <a:solidFill>
                  <a:schemeClr val="tx1">
                    <a:lumMod val="50000"/>
                    <a:lumOff val="50000"/>
                  </a:schemeClr>
                </a:solidFill>
              </a:rPr>
              <a:t>Cerebral [</a:t>
            </a:r>
            <a:r>
              <a:rPr lang="en-US" baseline="0" dirty="0" err="1" smtClean="0">
                <a:solidFill>
                  <a:schemeClr val="tx1">
                    <a:lumMod val="50000"/>
                    <a:lumOff val="50000"/>
                  </a:schemeClr>
                </a:solidFill>
              </a:rPr>
              <a:t>Barsky</a:t>
            </a:r>
            <a:r>
              <a:rPr lang="en-US" baseline="0" dirty="0" smtClean="0">
                <a:solidFill>
                  <a:schemeClr val="tx1">
                    <a:lumMod val="50000"/>
                    <a:lumOff val="50000"/>
                  </a:schemeClr>
                </a:solidFill>
              </a:rPr>
              <a:t> et al. 2008] </a:t>
            </a:r>
            <a:endParaRPr lang="en-US" baseline="0" dirty="0">
              <a:solidFill>
                <a:schemeClr val="tx1">
                  <a:lumMod val="50000"/>
                  <a:lumOff val="50000"/>
                </a:schemeClr>
              </a:solidFill>
            </a:endParaRPr>
          </a:p>
        </p:txBody>
      </p:sp>
      <p:pic>
        <p:nvPicPr>
          <p:cNvPr id="10" name="Picture 5" descr="multiple.png"/>
          <p:cNvPicPr>
            <a:picLocks noChangeAspect="1"/>
          </p:cNvPicPr>
          <p:nvPr/>
        </p:nvPicPr>
        <p:blipFill rotWithShape="1">
          <a:blip r:embed="rId4" cstate="print"/>
          <a:srcRect b="21554"/>
          <a:stretch/>
        </p:blipFill>
        <p:spPr bwMode="auto">
          <a:xfrm>
            <a:off x="5419453" y="1556792"/>
            <a:ext cx="3616392" cy="1012237"/>
          </a:xfrm>
          <a:prstGeom prst="rect">
            <a:avLst/>
          </a:prstGeom>
          <a:ln>
            <a:noFill/>
          </a:ln>
          <a:effectLst>
            <a:outerShdw blurRad="190500" algn="tl" rotWithShape="0">
              <a:srgbClr val="000000">
                <a:alpha val="70000"/>
              </a:srgbClr>
            </a:outerShdw>
          </a:effectLst>
        </p:spPr>
      </p:pic>
      <p:sp>
        <p:nvSpPr>
          <p:cNvPr id="11" name="TextBox 5"/>
          <p:cNvSpPr txBox="1"/>
          <p:nvPr/>
        </p:nvSpPr>
        <p:spPr>
          <a:xfrm>
            <a:off x="7764263" y="2569029"/>
            <a:ext cx="1379737" cy="369332"/>
          </a:xfrm>
          <a:prstGeom prst="rect">
            <a:avLst/>
          </a:prstGeom>
          <a:noFill/>
        </p:spPr>
        <p:txBody>
          <a:bodyPr wrap="none" rtlCol="0">
            <a:spAutoFit/>
          </a:bodyPr>
          <a:lstStyle/>
          <a:p>
            <a:r>
              <a:rPr lang="en-US" baseline="0" dirty="0" smtClean="0">
                <a:solidFill>
                  <a:schemeClr val="tx1">
                    <a:lumMod val="50000"/>
                    <a:lumOff val="50000"/>
                  </a:schemeClr>
                </a:solidFill>
              </a:rPr>
              <a:t>[</a:t>
            </a:r>
            <a:r>
              <a:rPr lang="en-US" baseline="0" dirty="0" err="1" smtClean="0">
                <a:solidFill>
                  <a:schemeClr val="tx1">
                    <a:lumMod val="50000"/>
                    <a:lumOff val="50000"/>
                  </a:schemeClr>
                </a:solidFill>
              </a:rPr>
              <a:t>Tufte</a:t>
            </a:r>
            <a:r>
              <a:rPr lang="en-US" baseline="0" dirty="0" smtClean="0">
                <a:solidFill>
                  <a:schemeClr val="tx1">
                    <a:lumMod val="50000"/>
                    <a:lumOff val="50000"/>
                  </a:schemeClr>
                </a:solidFill>
              </a:rPr>
              <a:t> 1993] </a:t>
            </a:r>
            <a:endParaRPr lang="en-US" baseline="0" dirty="0">
              <a:solidFill>
                <a:schemeClr val="tx1">
                  <a:lumMod val="50000"/>
                  <a:lumOff val="50000"/>
                </a:schemeClr>
              </a:solidFill>
            </a:endParaRPr>
          </a:p>
        </p:txBody>
      </p:sp>
      <p:pic>
        <p:nvPicPr>
          <p:cNvPr id="12" name="Grafik 11"/>
          <p:cNvPicPr>
            <a:picLocks noChangeAspect="1"/>
          </p:cNvPicPr>
          <p:nvPr/>
        </p:nvPicPr>
        <p:blipFill rotWithShape="1">
          <a:blip r:embed="rId5">
            <a:extLst>
              <a:ext uri="{28A0092B-C50C-407E-A947-70E740481C1C}">
                <a14:useLocalDpi xmlns:a14="http://schemas.microsoft.com/office/drawing/2010/main" val="0"/>
              </a:ext>
            </a:extLst>
          </a:blip>
          <a:srcRect r="77337"/>
          <a:stretch/>
        </p:blipFill>
        <p:spPr>
          <a:xfrm>
            <a:off x="35313" y="0"/>
            <a:ext cx="2374438" cy="752569"/>
          </a:xfrm>
          <a:prstGeom prst="rect">
            <a:avLst/>
          </a:prstGeom>
        </p:spPr>
      </p:pic>
      <p:sp>
        <p:nvSpPr>
          <p:cNvPr id="13" name="Text Placeholder 3"/>
          <p:cNvSpPr txBox="1">
            <a:spLocks/>
          </p:cNvSpPr>
          <p:nvPr/>
        </p:nvSpPr>
        <p:spPr>
          <a:xfrm>
            <a:off x="53107" y="692696"/>
            <a:ext cx="2649520" cy="504056"/>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Clr>
                <a:srgbClr val="00ACDC"/>
              </a:buClr>
              <a:buFont typeface="Arial" pitchFamily="34" charset="0"/>
              <a:buNone/>
              <a:defRPr sz="3200" kern="1200">
                <a:solidFill>
                  <a:schemeClr val="tx1"/>
                </a:solidFill>
                <a:latin typeface="+mn-lt"/>
                <a:ea typeface="+mn-ea"/>
                <a:cs typeface="+mn-cs"/>
              </a:defRPr>
            </a:lvl1pPr>
            <a:lvl2pPr marL="182563" indent="0" algn="l" defTabSz="360000" rtl="0" eaLnBrk="1" latinLnBrk="0" hangingPunct="1">
              <a:spcBef>
                <a:spcPct val="20000"/>
              </a:spcBef>
              <a:spcAft>
                <a:spcPts val="600"/>
              </a:spcAft>
              <a:buClr>
                <a:srgbClr val="00ACDC"/>
              </a:buClr>
              <a:buFont typeface="Arial" pitchFamily="34" charset="0"/>
              <a:buNone/>
              <a:defRPr sz="2800" kern="1200">
                <a:solidFill>
                  <a:schemeClr val="tx1"/>
                </a:solidFill>
                <a:latin typeface="+mn-lt"/>
                <a:ea typeface="+mn-ea"/>
                <a:cs typeface="+mn-cs"/>
              </a:defRPr>
            </a:lvl2pPr>
            <a:lvl3pPr marL="358775" indent="0" algn="l" defTabSz="914400" rtl="0" eaLnBrk="1" latinLnBrk="0" hangingPunct="1">
              <a:spcBef>
                <a:spcPct val="20000"/>
              </a:spcBef>
              <a:spcAft>
                <a:spcPts val="600"/>
              </a:spcAft>
              <a:buClr>
                <a:srgbClr val="00ACDC"/>
              </a:buClr>
              <a:buFont typeface="Arial" pitchFamily="34" charset="0"/>
              <a:buNone/>
              <a:defRPr sz="2400" kern="1200">
                <a:solidFill>
                  <a:schemeClr val="tx1"/>
                </a:solidFill>
                <a:latin typeface="+mn-lt"/>
                <a:ea typeface="+mn-ea"/>
                <a:cs typeface="+mn-cs"/>
              </a:defRPr>
            </a:lvl3pPr>
            <a:lvl4pPr marL="715963" indent="0" algn="l" defTabSz="914400" rtl="0" eaLnBrk="1" latinLnBrk="0" hangingPunct="1">
              <a:spcBef>
                <a:spcPct val="20000"/>
              </a:spcBef>
              <a:spcAft>
                <a:spcPts val="600"/>
              </a:spcAft>
              <a:buClr>
                <a:srgbClr val="00ACDC"/>
              </a:buClr>
              <a:buFont typeface="Arial" pitchFamily="34" charset="0"/>
              <a:buNone/>
              <a:defRPr sz="2000" kern="1200">
                <a:solidFill>
                  <a:schemeClr val="tx1"/>
                </a:solidFill>
                <a:latin typeface="+mn-lt"/>
                <a:ea typeface="+mn-ea"/>
                <a:cs typeface="+mn-cs"/>
              </a:defRPr>
            </a:lvl4pPr>
            <a:lvl5pPr marL="898525" indent="0" algn="l" defTabSz="914400" rtl="0" eaLnBrk="1" latinLnBrk="0" hangingPunct="1">
              <a:spcBef>
                <a:spcPct val="20000"/>
              </a:spcBef>
              <a:spcAft>
                <a:spcPts val="600"/>
              </a:spcAft>
              <a:buClr>
                <a:srgbClr val="00ACDC"/>
              </a:buClr>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smtClean="0"/>
              <a:t>Juxtaposition</a:t>
            </a:r>
            <a:endParaRPr lang="en-US" sz="1800" dirty="0"/>
          </a:p>
        </p:txBody>
      </p:sp>
    </p:spTree>
    <p:extLst>
      <p:ext uri="{BB962C8B-B14F-4D97-AF65-F5344CB8AC3E}">
        <p14:creationId xmlns:p14="http://schemas.microsoft.com/office/powerpoint/2010/main" val="765389348"/>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Grp="1" noChangeArrowheads="1"/>
          </p:cNvSpPr>
          <p:nvPr>
            <p:ph type="title"/>
          </p:nvPr>
        </p:nvSpPr>
        <p:spPr/>
        <p:txBody>
          <a:bodyPr>
            <a:normAutofit/>
          </a:bodyPr>
          <a:lstStyle/>
          <a:p>
            <a:r>
              <a:rPr lang="en-US" sz="4000" dirty="0" smtClean="0"/>
              <a:t>Guidelines for Using MCV</a:t>
            </a:r>
            <a:endParaRPr lang="en-US" sz="4000" dirty="0"/>
          </a:p>
        </p:txBody>
      </p:sp>
      <p:sp>
        <p:nvSpPr>
          <p:cNvPr id="2" name="Content Placeholder 1"/>
          <p:cNvSpPr>
            <a:spLocks noGrp="1"/>
          </p:cNvSpPr>
          <p:nvPr>
            <p:ph idx="1"/>
          </p:nvPr>
        </p:nvSpPr>
        <p:spPr/>
        <p:txBody>
          <a:bodyPr>
            <a:normAutofit fontScale="85000" lnSpcReduction="20000"/>
          </a:bodyPr>
          <a:lstStyle/>
          <a:p>
            <a:r>
              <a:rPr lang="en-US" dirty="0" smtClean="0"/>
              <a:t>Rules on </a:t>
            </a:r>
            <a:r>
              <a:rPr lang="en-US" dirty="0"/>
              <a:t>how to use multiple views</a:t>
            </a:r>
            <a:br>
              <a:rPr lang="en-US" dirty="0"/>
            </a:br>
            <a:r>
              <a:rPr lang="en-US" dirty="0">
                <a:sym typeface="Wingdings" pitchFamily="2" charset="2"/>
              </a:rPr>
              <a:t> </a:t>
            </a:r>
            <a:r>
              <a:rPr lang="en-US" dirty="0"/>
              <a:t>see </a:t>
            </a:r>
            <a:r>
              <a:rPr lang="en-US" sz="2400" dirty="0" smtClean="0">
                <a:solidFill>
                  <a:schemeClr val="bg1">
                    <a:lumMod val="50000"/>
                  </a:schemeClr>
                </a:solidFill>
              </a:rPr>
              <a:t>[</a:t>
            </a:r>
            <a:r>
              <a:rPr lang="en-US" sz="2400" dirty="0" err="1" smtClean="0">
                <a:solidFill>
                  <a:schemeClr val="bg1">
                    <a:lumMod val="50000"/>
                  </a:schemeClr>
                </a:solidFill>
              </a:rPr>
              <a:t>Baldonado</a:t>
            </a:r>
            <a:r>
              <a:rPr lang="en-US" sz="2400" dirty="0" smtClean="0">
                <a:solidFill>
                  <a:schemeClr val="bg1">
                    <a:lumMod val="50000"/>
                  </a:schemeClr>
                </a:solidFill>
              </a:rPr>
              <a:t> et al. 2000]</a:t>
            </a:r>
            <a:endParaRPr lang="en-US" dirty="0" smtClean="0">
              <a:solidFill>
                <a:schemeClr val="bg1">
                  <a:lumMod val="50000"/>
                </a:schemeClr>
              </a:solidFill>
            </a:endParaRPr>
          </a:p>
          <a:p>
            <a:r>
              <a:rPr lang="en-US" dirty="0" smtClean="0"/>
              <a:t>Cost-Benefit Tradeoffs</a:t>
            </a:r>
          </a:p>
          <a:p>
            <a:pPr lvl="1"/>
            <a:r>
              <a:rPr lang="en-US" dirty="0" smtClean="0"/>
              <a:t>Cognitive aspect</a:t>
            </a:r>
          </a:p>
          <a:p>
            <a:pPr lvl="2"/>
            <a:r>
              <a:rPr lang="en-US" dirty="0" smtClean="0"/>
              <a:t>The </a:t>
            </a:r>
            <a:r>
              <a:rPr lang="en-US" dirty="0" smtClean="0">
                <a:solidFill>
                  <a:srgbClr val="00ACDC"/>
                </a:solidFill>
              </a:rPr>
              <a:t>time and effort </a:t>
            </a:r>
            <a:r>
              <a:rPr lang="en-US" dirty="0" smtClean="0"/>
              <a:t>required to </a:t>
            </a:r>
            <a:r>
              <a:rPr lang="en-US" dirty="0" smtClean="0">
                <a:solidFill>
                  <a:srgbClr val="00ACDC"/>
                </a:solidFill>
              </a:rPr>
              <a:t>learn</a:t>
            </a:r>
            <a:r>
              <a:rPr lang="en-US" dirty="0" smtClean="0"/>
              <a:t> the system</a:t>
            </a:r>
          </a:p>
          <a:p>
            <a:pPr lvl="2"/>
            <a:r>
              <a:rPr lang="en-US" dirty="0" smtClean="0"/>
              <a:t>The load on the </a:t>
            </a:r>
            <a:r>
              <a:rPr lang="en-US" dirty="0" smtClean="0">
                <a:solidFill>
                  <a:srgbClr val="00ACDC"/>
                </a:solidFill>
              </a:rPr>
              <a:t>user’s working memory</a:t>
            </a:r>
          </a:p>
          <a:p>
            <a:pPr lvl="2"/>
            <a:r>
              <a:rPr lang="en-US" dirty="0" smtClean="0"/>
              <a:t>The </a:t>
            </a:r>
            <a:r>
              <a:rPr lang="en-US" dirty="0" smtClean="0">
                <a:solidFill>
                  <a:srgbClr val="00ACDC"/>
                </a:solidFill>
              </a:rPr>
              <a:t>effort</a:t>
            </a:r>
            <a:r>
              <a:rPr lang="en-US" dirty="0" smtClean="0"/>
              <a:t> required for </a:t>
            </a:r>
            <a:r>
              <a:rPr lang="en-US" dirty="0" smtClean="0">
                <a:solidFill>
                  <a:srgbClr val="00ACDC"/>
                </a:solidFill>
              </a:rPr>
              <a:t>comparison</a:t>
            </a:r>
          </a:p>
          <a:p>
            <a:pPr lvl="2"/>
            <a:r>
              <a:rPr lang="en-US" dirty="0" smtClean="0"/>
              <a:t>The </a:t>
            </a:r>
            <a:r>
              <a:rPr lang="en-US" dirty="0" smtClean="0">
                <a:solidFill>
                  <a:srgbClr val="00ACDC"/>
                </a:solidFill>
              </a:rPr>
              <a:t>effort</a:t>
            </a:r>
            <a:r>
              <a:rPr lang="en-US" dirty="0" smtClean="0"/>
              <a:t> required for </a:t>
            </a:r>
            <a:r>
              <a:rPr lang="en-US" dirty="0" smtClean="0">
                <a:solidFill>
                  <a:srgbClr val="00ACDC"/>
                </a:solidFill>
              </a:rPr>
              <a:t>context switching</a:t>
            </a:r>
          </a:p>
          <a:p>
            <a:pPr lvl="1"/>
            <a:r>
              <a:rPr lang="en-US" dirty="0" smtClean="0"/>
              <a:t>System aspect</a:t>
            </a:r>
          </a:p>
          <a:p>
            <a:pPr lvl="2"/>
            <a:r>
              <a:rPr lang="en-US" dirty="0" smtClean="0">
                <a:solidFill>
                  <a:srgbClr val="00A650"/>
                </a:solidFill>
              </a:rPr>
              <a:t>Computational </a:t>
            </a:r>
            <a:r>
              <a:rPr lang="en-US" dirty="0" smtClean="0"/>
              <a:t>requirements</a:t>
            </a:r>
          </a:p>
          <a:p>
            <a:pPr lvl="2"/>
            <a:r>
              <a:rPr lang="en-US" dirty="0" smtClean="0">
                <a:solidFill>
                  <a:srgbClr val="00A650"/>
                </a:solidFill>
              </a:rPr>
              <a:t>Display space </a:t>
            </a:r>
            <a:r>
              <a:rPr lang="en-US" dirty="0" smtClean="0"/>
              <a:t>requirements</a:t>
            </a:r>
            <a:endParaRPr lang="en-US" dirty="0"/>
          </a:p>
        </p:txBody>
      </p:sp>
      <p:sp>
        <p:nvSpPr>
          <p:cNvPr id="6" name="Slide Number Placeholder 5"/>
          <p:cNvSpPr>
            <a:spLocks noGrp="1"/>
          </p:cNvSpPr>
          <p:nvPr>
            <p:ph type="sldNum" idx="4294967295"/>
          </p:nvPr>
        </p:nvSpPr>
        <p:spPr>
          <a:xfrm>
            <a:off x="7011988" y="6243638"/>
            <a:ext cx="2132012" cy="455612"/>
          </a:xfrm>
          <a:prstGeom prst="rect">
            <a:avLst/>
          </a:prstGeom>
        </p:spPr>
        <p:txBody>
          <a:bodyPr/>
          <a:lstStyle/>
          <a:p>
            <a:fld id="{2BB4D19B-9113-4431-B04D-7C286BC10F06}" type="slidenum">
              <a:rPr lang="en-US"/>
              <a:pPr/>
              <a:t>182</a:t>
            </a:fld>
            <a:endParaRPr lang="en-US"/>
          </a:p>
        </p:txBody>
      </p:sp>
      <p:sp>
        <p:nvSpPr>
          <p:cNvPr id="5" name="Fußzeilenplatzhalter 3"/>
          <p:cNvSpPr>
            <a:spLocks noGrp="1"/>
          </p:cNvSpPr>
          <p:nvPr>
            <p:ph type="ftr" sz="quarter" idx="11"/>
          </p:nvPr>
        </p:nvSpPr>
        <p:spPr>
          <a:xfrm>
            <a:off x="467544" y="6356352"/>
            <a:ext cx="5552256" cy="365125"/>
          </a:xfrm>
        </p:spPr>
        <p:txBody>
          <a:bodyPr/>
          <a:lstStyle/>
          <a:p>
            <a:r>
              <a:rPr lang="en-US" smtClean="0"/>
              <a:t>VisWeek Tutorial: Connecting the Dots – M. Streit, H.-J. Schulz, A. Lex</a:t>
            </a:r>
            <a:endParaRPr lang="en-US" dirty="0"/>
          </a:p>
        </p:txBody>
      </p:sp>
      <p:pic>
        <p:nvPicPr>
          <p:cNvPr id="7" name="Grafik 6"/>
          <p:cNvPicPr>
            <a:picLocks noChangeAspect="1"/>
          </p:cNvPicPr>
          <p:nvPr/>
        </p:nvPicPr>
        <p:blipFill rotWithShape="1">
          <a:blip r:embed="rId3">
            <a:extLst>
              <a:ext uri="{28A0092B-C50C-407E-A947-70E740481C1C}">
                <a14:useLocalDpi xmlns:a14="http://schemas.microsoft.com/office/drawing/2010/main" val="0"/>
              </a:ext>
            </a:extLst>
          </a:blip>
          <a:srcRect r="77337"/>
          <a:stretch/>
        </p:blipFill>
        <p:spPr>
          <a:xfrm>
            <a:off x="35313" y="0"/>
            <a:ext cx="2374438" cy="752569"/>
          </a:xfrm>
          <a:prstGeom prst="rect">
            <a:avLst/>
          </a:prstGeom>
        </p:spPr>
      </p:pic>
      <p:sp>
        <p:nvSpPr>
          <p:cNvPr id="8" name="Text Placeholder 3"/>
          <p:cNvSpPr txBox="1">
            <a:spLocks/>
          </p:cNvSpPr>
          <p:nvPr/>
        </p:nvSpPr>
        <p:spPr>
          <a:xfrm>
            <a:off x="53107" y="692696"/>
            <a:ext cx="2649520" cy="504056"/>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Clr>
                <a:srgbClr val="00ACDC"/>
              </a:buClr>
              <a:buFont typeface="Arial" pitchFamily="34" charset="0"/>
              <a:buNone/>
              <a:defRPr sz="3200" kern="1200">
                <a:solidFill>
                  <a:schemeClr val="tx1"/>
                </a:solidFill>
                <a:latin typeface="+mn-lt"/>
                <a:ea typeface="+mn-ea"/>
                <a:cs typeface="+mn-cs"/>
              </a:defRPr>
            </a:lvl1pPr>
            <a:lvl2pPr marL="182563" indent="0" algn="l" defTabSz="360000" rtl="0" eaLnBrk="1" latinLnBrk="0" hangingPunct="1">
              <a:spcBef>
                <a:spcPct val="20000"/>
              </a:spcBef>
              <a:spcAft>
                <a:spcPts val="600"/>
              </a:spcAft>
              <a:buClr>
                <a:srgbClr val="00ACDC"/>
              </a:buClr>
              <a:buFont typeface="Arial" pitchFamily="34" charset="0"/>
              <a:buNone/>
              <a:defRPr sz="2800" kern="1200">
                <a:solidFill>
                  <a:schemeClr val="tx1"/>
                </a:solidFill>
                <a:latin typeface="+mn-lt"/>
                <a:ea typeface="+mn-ea"/>
                <a:cs typeface="+mn-cs"/>
              </a:defRPr>
            </a:lvl2pPr>
            <a:lvl3pPr marL="358775" indent="0" algn="l" defTabSz="914400" rtl="0" eaLnBrk="1" latinLnBrk="0" hangingPunct="1">
              <a:spcBef>
                <a:spcPct val="20000"/>
              </a:spcBef>
              <a:spcAft>
                <a:spcPts val="600"/>
              </a:spcAft>
              <a:buClr>
                <a:srgbClr val="00ACDC"/>
              </a:buClr>
              <a:buFont typeface="Arial" pitchFamily="34" charset="0"/>
              <a:buNone/>
              <a:defRPr sz="2400" kern="1200">
                <a:solidFill>
                  <a:schemeClr val="tx1"/>
                </a:solidFill>
                <a:latin typeface="+mn-lt"/>
                <a:ea typeface="+mn-ea"/>
                <a:cs typeface="+mn-cs"/>
              </a:defRPr>
            </a:lvl3pPr>
            <a:lvl4pPr marL="715963" indent="0" algn="l" defTabSz="914400" rtl="0" eaLnBrk="1" latinLnBrk="0" hangingPunct="1">
              <a:spcBef>
                <a:spcPct val="20000"/>
              </a:spcBef>
              <a:spcAft>
                <a:spcPts val="600"/>
              </a:spcAft>
              <a:buClr>
                <a:srgbClr val="00ACDC"/>
              </a:buClr>
              <a:buFont typeface="Arial" pitchFamily="34" charset="0"/>
              <a:buNone/>
              <a:defRPr sz="2000" kern="1200">
                <a:solidFill>
                  <a:schemeClr val="tx1"/>
                </a:solidFill>
                <a:latin typeface="+mn-lt"/>
                <a:ea typeface="+mn-ea"/>
                <a:cs typeface="+mn-cs"/>
              </a:defRPr>
            </a:lvl4pPr>
            <a:lvl5pPr marL="898525" indent="0" algn="l" defTabSz="914400" rtl="0" eaLnBrk="1" latinLnBrk="0" hangingPunct="1">
              <a:spcBef>
                <a:spcPct val="20000"/>
              </a:spcBef>
              <a:spcAft>
                <a:spcPts val="600"/>
              </a:spcAft>
              <a:buClr>
                <a:srgbClr val="00ACDC"/>
              </a:buClr>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smtClean="0"/>
              <a:t>Juxtaposition</a:t>
            </a:r>
            <a:endParaRPr lang="en-US" sz="1800" dirty="0"/>
          </a:p>
        </p:txBody>
      </p:sp>
    </p:spTree>
    <p:extLst>
      <p:ext uri="{BB962C8B-B14F-4D97-AF65-F5344CB8AC3E}">
        <p14:creationId xmlns:p14="http://schemas.microsoft.com/office/powerpoint/2010/main" val="471726306"/>
      </p:ext>
    </p:extLst>
  </p:cSld>
  <p:clrMapOvr>
    <a:masterClrMapping/>
  </p:clrMapOvr>
  <p:transition>
    <p:fade thruBlk="1"/>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Composite Vis: </a:t>
            </a:r>
            <a:r>
              <a:rPr lang="en-US" smtClean="0">
                <a:solidFill>
                  <a:srgbClr val="00B0F0"/>
                </a:solidFill>
              </a:rPr>
              <a:t>Integrated Views</a:t>
            </a:r>
            <a:endParaRPr lang="en-US" dirty="0">
              <a:solidFill>
                <a:srgbClr val="00B0F0"/>
              </a:solidFill>
            </a:endParaRPr>
          </a:p>
        </p:txBody>
      </p:sp>
      <p:sp>
        <p:nvSpPr>
          <p:cNvPr id="3" name="Inhaltsplatzhalter 2"/>
          <p:cNvSpPr>
            <a:spLocks noGrp="1"/>
          </p:cNvSpPr>
          <p:nvPr>
            <p:ph idx="1"/>
          </p:nvPr>
        </p:nvSpPr>
        <p:spPr/>
        <p:txBody>
          <a:bodyPr/>
          <a:lstStyle/>
          <a:p>
            <a:r>
              <a:rPr lang="en-US" smtClean="0"/>
              <a:t>Visual composition is the same as for juxtaposition</a:t>
            </a:r>
          </a:p>
          <a:p>
            <a:r>
              <a:rPr lang="en-US" smtClean="0"/>
              <a:t>Adds explicit visual links</a:t>
            </a:r>
            <a:endParaRPr lang="en-US" dirty="0" smtClean="0"/>
          </a:p>
        </p:txBody>
      </p:sp>
      <p:sp>
        <p:nvSpPr>
          <p:cNvPr id="4" name="Fußzeilenplatzhalter 3"/>
          <p:cNvSpPr>
            <a:spLocks noGrp="1"/>
          </p:cNvSpPr>
          <p:nvPr>
            <p:ph type="ftr" sz="quarter" idx="11"/>
          </p:nvPr>
        </p:nvSpPr>
        <p:spPr/>
        <p:txBody>
          <a:bodyPr/>
          <a:lstStyle/>
          <a:p>
            <a:r>
              <a:rPr lang="en-US" smtClean="0"/>
              <a:t>VisWeek Tutorial: Connecting the Dots – M. Streit, H.-J. Schulz, A. Lex</a:t>
            </a:r>
            <a:endParaRPr lang="en-US" dirty="0"/>
          </a:p>
        </p:txBody>
      </p:sp>
      <p:sp>
        <p:nvSpPr>
          <p:cNvPr id="5" name="Foliennummernplatzhalter 4"/>
          <p:cNvSpPr>
            <a:spLocks noGrp="1"/>
          </p:cNvSpPr>
          <p:nvPr>
            <p:ph type="sldNum" sz="quarter" idx="12"/>
          </p:nvPr>
        </p:nvSpPr>
        <p:spPr/>
        <p:txBody>
          <a:bodyPr/>
          <a:lstStyle/>
          <a:p>
            <a:fld id="{30742C3F-4840-460C-ADF2-7005A7FA8881}" type="slidenum">
              <a:rPr lang="en-US" smtClean="0"/>
              <a:t>183</a:t>
            </a:fld>
            <a:endParaRPr lang="en-US" dirty="0"/>
          </a:p>
        </p:txBody>
      </p:sp>
      <p:pic>
        <p:nvPicPr>
          <p:cNvPr id="7" name="Grafik 6"/>
          <p:cNvPicPr>
            <a:picLocks noChangeAspect="1"/>
          </p:cNvPicPr>
          <p:nvPr/>
        </p:nvPicPr>
        <p:blipFill rotWithShape="1">
          <a:blip r:embed="rId2">
            <a:extLst>
              <a:ext uri="{28A0092B-C50C-407E-A947-70E740481C1C}">
                <a14:useLocalDpi xmlns:a14="http://schemas.microsoft.com/office/drawing/2010/main" val="0"/>
              </a:ext>
            </a:extLst>
          </a:blip>
          <a:srcRect r="77653"/>
          <a:stretch/>
        </p:blipFill>
        <p:spPr>
          <a:xfrm>
            <a:off x="1043608" y="4869160"/>
            <a:ext cx="3584382" cy="1152128"/>
          </a:xfrm>
          <a:prstGeom prst="rect">
            <a:avLst/>
          </a:prstGeom>
        </p:spPr>
      </p:pic>
      <p:pic>
        <p:nvPicPr>
          <p:cNvPr id="8" name="Inhaltsplatzhalter 6"/>
          <p:cNvPicPr>
            <a:picLocks noChangeAspect="1"/>
          </p:cNvPicPr>
          <p:nvPr/>
        </p:nvPicPr>
        <p:blipFill rotWithShape="1">
          <a:blip r:embed="rId3">
            <a:extLst>
              <a:ext uri="{28A0092B-C50C-407E-A947-70E740481C1C}">
                <a14:useLocalDpi xmlns:a14="http://schemas.microsoft.com/office/drawing/2010/main" val="0"/>
              </a:ext>
            </a:extLst>
          </a:blip>
          <a:srcRect l="19858" r="60285" b="17180"/>
          <a:stretch/>
        </p:blipFill>
        <p:spPr>
          <a:xfrm>
            <a:off x="5254200" y="3356992"/>
            <a:ext cx="3428782" cy="2736304"/>
          </a:xfrm>
          <a:prstGeom prst="rect">
            <a:avLst/>
          </a:prstGeom>
        </p:spPr>
      </p:pic>
    </p:spTree>
    <p:extLst>
      <p:ext uri="{BB962C8B-B14F-4D97-AF65-F5344CB8AC3E}">
        <p14:creationId xmlns:p14="http://schemas.microsoft.com/office/powerpoint/2010/main" val="1933135596"/>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en-US" smtClean="0"/>
              <a:t>Semantic Substrates</a:t>
            </a:r>
            <a:endParaRPr lang="en-US" dirty="0"/>
          </a:p>
        </p:txBody>
      </p:sp>
      <p:sp>
        <p:nvSpPr>
          <p:cNvPr id="6" name="Inhaltsplatzhalter 5"/>
          <p:cNvSpPr>
            <a:spLocks noGrp="1"/>
          </p:cNvSpPr>
          <p:nvPr>
            <p:ph idx="1"/>
          </p:nvPr>
        </p:nvSpPr>
        <p:spPr>
          <a:xfrm>
            <a:off x="3851920" y="1772816"/>
            <a:ext cx="5292080" cy="4525963"/>
          </a:xfrm>
        </p:spPr>
        <p:txBody>
          <a:bodyPr>
            <a:normAutofit/>
          </a:bodyPr>
          <a:lstStyle/>
          <a:p>
            <a:r>
              <a:rPr lang="en-US" smtClean="0"/>
              <a:t>Graph results in a too complex visualization to interpret</a:t>
            </a:r>
          </a:p>
          <a:p>
            <a:r>
              <a:rPr lang="en-US" smtClean="0"/>
              <a:t>User-defined semantic subsets</a:t>
            </a:r>
          </a:p>
          <a:p>
            <a:r>
              <a:rPr lang="en-US" smtClean="0"/>
              <a:t>Visual links connecting identical items across visualizations</a:t>
            </a:r>
          </a:p>
          <a:p>
            <a:r>
              <a:rPr lang="en-US" smtClean="0"/>
              <a:t>Single visualization</a:t>
            </a:r>
            <a:br>
              <a:rPr lang="en-US" smtClean="0"/>
            </a:br>
            <a:r>
              <a:rPr lang="en-US" smtClean="0"/>
              <a:t>Single relationship</a:t>
            </a:r>
            <a:endParaRPr lang="en-US" dirty="0"/>
          </a:p>
        </p:txBody>
      </p:sp>
      <p:sp>
        <p:nvSpPr>
          <p:cNvPr id="4" name="Textfeld 3"/>
          <p:cNvSpPr txBox="1"/>
          <p:nvPr/>
        </p:nvSpPr>
        <p:spPr>
          <a:xfrm>
            <a:off x="5687616" y="1138363"/>
            <a:ext cx="3456384" cy="369332"/>
          </a:xfrm>
          <a:prstGeom prst="rect">
            <a:avLst/>
          </a:prstGeom>
          <a:noFill/>
        </p:spPr>
        <p:txBody>
          <a:bodyPr wrap="square" rtlCol="0">
            <a:spAutoFit/>
          </a:bodyPr>
          <a:lstStyle/>
          <a:p>
            <a:r>
              <a:rPr lang="en-US" dirty="0">
                <a:solidFill>
                  <a:schemeClr val="bg1">
                    <a:lumMod val="50000"/>
                  </a:schemeClr>
                </a:solidFill>
              </a:rPr>
              <a:t>[</a:t>
            </a:r>
            <a:r>
              <a:rPr lang="en-US" dirty="0" err="1">
                <a:solidFill>
                  <a:schemeClr val="bg1">
                    <a:lumMod val="50000"/>
                  </a:schemeClr>
                </a:solidFill>
              </a:rPr>
              <a:t>Shneiderman</a:t>
            </a:r>
            <a:r>
              <a:rPr lang="en-US" dirty="0">
                <a:solidFill>
                  <a:schemeClr val="bg1">
                    <a:lumMod val="50000"/>
                  </a:schemeClr>
                </a:solidFill>
              </a:rPr>
              <a:t> and </a:t>
            </a:r>
            <a:r>
              <a:rPr lang="en-US" dirty="0" err="1">
                <a:solidFill>
                  <a:schemeClr val="bg1">
                    <a:lumMod val="50000"/>
                  </a:schemeClr>
                </a:solidFill>
              </a:rPr>
              <a:t>Aris</a:t>
            </a:r>
            <a:r>
              <a:rPr lang="en-US" dirty="0">
                <a:solidFill>
                  <a:schemeClr val="bg1">
                    <a:lumMod val="50000"/>
                  </a:schemeClr>
                </a:solidFill>
              </a:rPr>
              <a:t>, 2006</a:t>
            </a:r>
            <a:r>
              <a:rPr lang="en-US" dirty="0" smtClean="0">
                <a:solidFill>
                  <a:schemeClr val="bg1">
                    <a:lumMod val="50000"/>
                  </a:schemeClr>
                </a:solidFill>
              </a:rPr>
              <a:t>]</a:t>
            </a:r>
            <a:endParaRPr lang="en-US" dirty="0">
              <a:solidFill>
                <a:schemeClr val="bg1">
                  <a:lumMod val="50000"/>
                </a:schemeClr>
              </a:solidFill>
            </a:endParaRPr>
          </a:p>
        </p:txBody>
      </p:sp>
      <p:pic>
        <p:nvPicPr>
          <p:cNvPr id="7" name="Picture 12" descr="vislink_semantic_substrates.png"/>
          <p:cNvPicPr>
            <a:picLocks noChangeAspect="1"/>
          </p:cNvPicPr>
          <p:nvPr/>
        </p:nvPicPr>
        <p:blipFill>
          <a:blip r:embed="rId2" cstate="print"/>
          <a:stretch>
            <a:fillRect/>
          </a:stretch>
        </p:blipFill>
        <p:spPr>
          <a:xfrm>
            <a:off x="190629" y="1916832"/>
            <a:ext cx="3532523" cy="2952328"/>
          </a:xfrm>
          <a:prstGeom prst="rect">
            <a:avLst/>
          </a:prstGeom>
          <a:ln>
            <a:noFill/>
          </a:ln>
          <a:effectLst>
            <a:outerShdw blurRad="190500" algn="tl" rotWithShape="0">
              <a:srgbClr val="000000">
                <a:alpha val="70000"/>
              </a:srgbClr>
            </a:outerShdw>
          </a:effectLst>
        </p:spPr>
      </p:pic>
      <p:sp>
        <p:nvSpPr>
          <p:cNvPr id="8" name="Fußzeilenplatzhalter 3"/>
          <p:cNvSpPr>
            <a:spLocks noGrp="1"/>
          </p:cNvSpPr>
          <p:nvPr>
            <p:ph type="ftr" sz="quarter" idx="11"/>
          </p:nvPr>
        </p:nvSpPr>
        <p:spPr>
          <a:xfrm>
            <a:off x="467544" y="6356352"/>
            <a:ext cx="5552256" cy="365125"/>
          </a:xfrm>
        </p:spPr>
        <p:txBody>
          <a:bodyPr/>
          <a:lstStyle/>
          <a:p>
            <a:r>
              <a:rPr lang="en-US" smtClean="0"/>
              <a:t>VisWeek Tutorial: Connecting the Dots – M. Streit, H.-J. Schulz, A. Lex</a:t>
            </a:r>
            <a:endParaRPr lang="en-US" dirty="0"/>
          </a:p>
        </p:txBody>
      </p:sp>
      <p:pic>
        <p:nvPicPr>
          <p:cNvPr id="9" name="Grafik 8"/>
          <p:cNvPicPr>
            <a:picLocks noChangeAspect="1"/>
          </p:cNvPicPr>
          <p:nvPr/>
        </p:nvPicPr>
        <p:blipFill rotWithShape="1">
          <a:blip r:embed="rId3">
            <a:extLst>
              <a:ext uri="{28A0092B-C50C-407E-A947-70E740481C1C}">
                <a14:useLocalDpi xmlns:a14="http://schemas.microsoft.com/office/drawing/2010/main" val="0"/>
              </a:ext>
            </a:extLst>
          </a:blip>
          <a:srcRect r="77337"/>
          <a:stretch/>
        </p:blipFill>
        <p:spPr>
          <a:xfrm>
            <a:off x="35313" y="0"/>
            <a:ext cx="2374438" cy="752569"/>
          </a:xfrm>
          <a:prstGeom prst="rect">
            <a:avLst/>
          </a:prstGeom>
        </p:spPr>
      </p:pic>
      <p:sp>
        <p:nvSpPr>
          <p:cNvPr id="10" name="Text Placeholder 3"/>
          <p:cNvSpPr txBox="1">
            <a:spLocks/>
          </p:cNvSpPr>
          <p:nvPr/>
        </p:nvSpPr>
        <p:spPr>
          <a:xfrm>
            <a:off x="53107" y="692696"/>
            <a:ext cx="2649520" cy="504056"/>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Clr>
                <a:srgbClr val="00ACDC"/>
              </a:buClr>
              <a:buFont typeface="Arial" pitchFamily="34" charset="0"/>
              <a:buNone/>
              <a:defRPr sz="3200" kern="1200">
                <a:solidFill>
                  <a:schemeClr val="tx1"/>
                </a:solidFill>
                <a:latin typeface="+mn-lt"/>
                <a:ea typeface="+mn-ea"/>
                <a:cs typeface="+mn-cs"/>
              </a:defRPr>
            </a:lvl1pPr>
            <a:lvl2pPr marL="182563" indent="0" algn="l" defTabSz="360000" rtl="0" eaLnBrk="1" latinLnBrk="0" hangingPunct="1">
              <a:spcBef>
                <a:spcPct val="20000"/>
              </a:spcBef>
              <a:spcAft>
                <a:spcPts val="600"/>
              </a:spcAft>
              <a:buClr>
                <a:srgbClr val="00ACDC"/>
              </a:buClr>
              <a:buFont typeface="Arial" pitchFamily="34" charset="0"/>
              <a:buNone/>
              <a:defRPr sz="2800" kern="1200">
                <a:solidFill>
                  <a:schemeClr val="tx1"/>
                </a:solidFill>
                <a:latin typeface="+mn-lt"/>
                <a:ea typeface="+mn-ea"/>
                <a:cs typeface="+mn-cs"/>
              </a:defRPr>
            </a:lvl2pPr>
            <a:lvl3pPr marL="358775" indent="0" algn="l" defTabSz="914400" rtl="0" eaLnBrk="1" latinLnBrk="0" hangingPunct="1">
              <a:spcBef>
                <a:spcPct val="20000"/>
              </a:spcBef>
              <a:spcAft>
                <a:spcPts val="600"/>
              </a:spcAft>
              <a:buClr>
                <a:srgbClr val="00ACDC"/>
              </a:buClr>
              <a:buFont typeface="Arial" pitchFamily="34" charset="0"/>
              <a:buNone/>
              <a:defRPr sz="2400" kern="1200">
                <a:solidFill>
                  <a:schemeClr val="tx1"/>
                </a:solidFill>
                <a:latin typeface="+mn-lt"/>
                <a:ea typeface="+mn-ea"/>
                <a:cs typeface="+mn-cs"/>
              </a:defRPr>
            </a:lvl3pPr>
            <a:lvl4pPr marL="715963" indent="0" algn="l" defTabSz="914400" rtl="0" eaLnBrk="1" latinLnBrk="0" hangingPunct="1">
              <a:spcBef>
                <a:spcPct val="20000"/>
              </a:spcBef>
              <a:spcAft>
                <a:spcPts val="600"/>
              </a:spcAft>
              <a:buClr>
                <a:srgbClr val="00ACDC"/>
              </a:buClr>
              <a:buFont typeface="Arial" pitchFamily="34" charset="0"/>
              <a:buNone/>
              <a:defRPr sz="2000" kern="1200">
                <a:solidFill>
                  <a:schemeClr val="tx1"/>
                </a:solidFill>
                <a:latin typeface="+mn-lt"/>
                <a:ea typeface="+mn-ea"/>
                <a:cs typeface="+mn-cs"/>
              </a:defRPr>
            </a:lvl4pPr>
            <a:lvl5pPr marL="898525" indent="0" algn="l" defTabSz="914400" rtl="0" eaLnBrk="1" latinLnBrk="0" hangingPunct="1">
              <a:spcBef>
                <a:spcPct val="20000"/>
              </a:spcBef>
              <a:spcAft>
                <a:spcPts val="600"/>
              </a:spcAft>
              <a:buClr>
                <a:srgbClr val="00ACDC"/>
              </a:buClr>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smtClean="0"/>
              <a:t>Integrated Views</a:t>
            </a:r>
            <a:endParaRPr lang="en-US" sz="1800" dirty="0"/>
          </a:p>
        </p:txBody>
      </p:sp>
    </p:spTree>
    <p:extLst>
      <p:ext uri="{BB962C8B-B14F-4D97-AF65-F5344CB8AC3E}">
        <p14:creationId xmlns:p14="http://schemas.microsoft.com/office/powerpoint/2010/main" val="929866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en-US" dirty="0" err="1" smtClean="0"/>
              <a:t>VisLink</a:t>
            </a:r>
            <a:endParaRPr lang="en-US" dirty="0"/>
          </a:p>
        </p:txBody>
      </p:sp>
      <p:sp>
        <p:nvSpPr>
          <p:cNvPr id="6" name="Inhaltsplatzhalter 5"/>
          <p:cNvSpPr>
            <a:spLocks noGrp="1"/>
          </p:cNvSpPr>
          <p:nvPr>
            <p:ph idx="1"/>
          </p:nvPr>
        </p:nvSpPr>
        <p:spPr>
          <a:xfrm>
            <a:off x="457200" y="1628800"/>
            <a:ext cx="8229600" cy="5112568"/>
          </a:xfrm>
        </p:spPr>
        <p:txBody>
          <a:bodyPr>
            <a:normAutofit/>
          </a:bodyPr>
          <a:lstStyle/>
          <a:p>
            <a:r>
              <a:rPr lang="en-US" smtClean="0"/>
              <a:t>Multiple relationships / datasets</a:t>
            </a:r>
          </a:p>
          <a:p>
            <a:r>
              <a:rPr lang="en-US" smtClean="0"/>
              <a:t>Multiple visualizations</a:t>
            </a:r>
          </a:p>
          <a:p>
            <a:r>
              <a:rPr lang="en-US" smtClean="0"/>
              <a:t>Inter-plane edges</a:t>
            </a:r>
            <a:endParaRPr lang="en-US" dirty="0"/>
          </a:p>
        </p:txBody>
      </p:sp>
      <p:sp>
        <p:nvSpPr>
          <p:cNvPr id="4" name="Textfeld 3"/>
          <p:cNvSpPr txBox="1"/>
          <p:nvPr/>
        </p:nvSpPr>
        <p:spPr>
          <a:xfrm>
            <a:off x="5687616" y="1124290"/>
            <a:ext cx="3456384" cy="369332"/>
          </a:xfrm>
          <a:prstGeom prst="rect">
            <a:avLst/>
          </a:prstGeom>
          <a:noFill/>
        </p:spPr>
        <p:txBody>
          <a:bodyPr wrap="square" rtlCol="0">
            <a:spAutoFit/>
          </a:bodyPr>
          <a:lstStyle/>
          <a:p>
            <a:r>
              <a:rPr lang="en-US" dirty="0" smtClean="0">
                <a:solidFill>
                  <a:schemeClr val="tx1">
                    <a:lumMod val="50000"/>
                    <a:lumOff val="50000"/>
                  </a:schemeClr>
                </a:solidFill>
              </a:rPr>
              <a:t>[Collins and </a:t>
            </a:r>
            <a:r>
              <a:rPr lang="en-US" dirty="0" err="1" smtClean="0">
                <a:solidFill>
                  <a:schemeClr val="tx1">
                    <a:lumMod val="50000"/>
                    <a:lumOff val="50000"/>
                  </a:schemeClr>
                </a:solidFill>
              </a:rPr>
              <a:t>Carpendale</a:t>
            </a:r>
            <a:r>
              <a:rPr lang="en-US" dirty="0" smtClean="0">
                <a:solidFill>
                  <a:schemeClr val="tx1">
                    <a:lumMod val="50000"/>
                    <a:lumOff val="50000"/>
                  </a:schemeClr>
                </a:solidFill>
              </a:rPr>
              <a:t> 2007]</a:t>
            </a:r>
            <a:endParaRPr lang="en-US" dirty="0">
              <a:solidFill>
                <a:schemeClr val="tx1">
                  <a:lumMod val="50000"/>
                  <a:lumOff val="50000"/>
                </a:schemeClr>
              </a:solidFill>
            </a:endParaRPr>
          </a:p>
        </p:txBody>
      </p:sp>
      <p:pic>
        <p:nvPicPr>
          <p:cNvPr id="7" name="Picture 4" descr="vislink.png"/>
          <p:cNvPicPr>
            <a:picLocks noChangeAspect="1"/>
          </p:cNvPicPr>
          <p:nvPr/>
        </p:nvPicPr>
        <p:blipFill>
          <a:blip r:embed="rId3" cstate="print"/>
          <a:stretch>
            <a:fillRect/>
          </a:stretch>
        </p:blipFill>
        <p:spPr>
          <a:xfrm>
            <a:off x="467544" y="3490691"/>
            <a:ext cx="4330487" cy="2905123"/>
          </a:xfrm>
          <a:prstGeom prst="rect">
            <a:avLst/>
          </a:prstGeom>
          <a:noFill/>
          <a:ln>
            <a:noFill/>
          </a:ln>
        </p:spPr>
      </p:pic>
      <p:pic>
        <p:nvPicPr>
          <p:cNvPr id="8"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5020882" y="2124816"/>
            <a:ext cx="4157453" cy="448929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Fußzeilenplatzhalter 3"/>
          <p:cNvSpPr>
            <a:spLocks noGrp="1"/>
          </p:cNvSpPr>
          <p:nvPr>
            <p:ph type="ftr" sz="quarter" idx="11"/>
          </p:nvPr>
        </p:nvSpPr>
        <p:spPr>
          <a:xfrm>
            <a:off x="467544" y="6356352"/>
            <a:ext cx="5552256" cy="365125"/>
          </a:xfrm>
        </p:spPr>
        <p:txBody>
          <a:bodyPr/>
          <a:lstStyle/>
          <a:p>
            <a:r>
              <a:rPr lang="en-US" smtClean="0"/>
              <a:t>VisWeek Tutorial: Connecting the Dots – M. Streit, H.-J. Schulz, A. Lex</a:t>
            </a:r>
            <a:endParaRPr lang="en-US" dirty="0"/>
          </a:p>
        </p:txBody>
      </p:sp>
      <p:pic>
        <p:nvPicPr>
          <p:cNvPr id="10" name="Grafik 9"/>
          <p:cNvPicPr>
            <a:picLocks noChangeAspect="1"/>
          </p:cNvPicPr>
          <p:nvPr/>
        </p:nvPicPr>
        <p:blipFill rotWithShape="1">
          <a:blip r:embed="rId5">
            <a:extLst>
              <a:ext uri="{28A0092B-C50C-407E-A947-70E740481C1C}">
                <a14:useLocalDpi xmlns:a14="http://schemas.microsoft.com/office/drawing/2010/main" val="0"/>
              </a:ext>
            </a:extLst>
          </a:blip>
          <a:srcRect r="77337"/>
          <a:stretch/>
        </p:blipFill>
        <p:spPr>
          <a:xfrm>
            <a:off x="35313" y="0"/>
            <a:ext cx="2374438" cy="752569"/>
          </a:xfrm>
          <a:prstGeom prst="rect">
            <a:avLst/>
          </a:prstGeom>
        </p:spPr>
      </p:pic>
      <p:sp>
        <p:nvSpPr>
          <p:cNvPr id="11" name="Text Placeholder 3"/>
          <p:cNvSpPr txBox="1">
            <a:spLocks/>
          </p:cNvSpPr>
          <p:nvPr/>
        </p:nvSpPr>
        <p:spPr>
          <a:xfrm>
            <a:off x="53107" y="692696"/>
            <a:ext cx="2649520" cy="504056"/>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Clr>
                <a:srgbClr val="00ACDC"/>
              </a:buClr>
              <a:buFont typeface="Arial" pitchFamily="34" charset="0"/>
              <a:buNone/>
              <a:defRPr sz="3200" kern="1200">
                <a:solidFill>
                  <a:schemeClr val="tx1"/>
                </a:solidFill>
                <a:latin typeface="+mn-lt"/>
                <a:ea typeface="+mn-ea"/>
                <a:cs typeface="+mn-cs"/>
              </a:defRPr>
            </a:lvl1pPr>
            <a:lvl2pPr marL="182563" indent="0" algn="l" defTabSz="360000" rtl="0" eaLnBrk="1" latinLnBrk="0" hangingPunct="1">
              <a:spcBef>
                <a:spcPct val="20000"/>
              </a:spcBef>
              <a:spcAft>
                <a:spcPts val="600"/>
              </a:spcAft>
              <a:buClr>
                <a:srgbClr val="00ACDC"/>
              </a:buClr>
              <a:buFont typeface="Arial" pitchFamily="34" charset="0"/>
              <a:buNone/>
              <a:defRPr sz="2800" kern="1200">
                <a:solidFill>
                  <a:schemeClr val="tx1"/>
                </a:solidFill>
                <a:latin typeface="+mn-lt"/>
                <a:ea typeface="+mn-ea"/>
                <a:cs typeface="+mn-cs"/>
              </a:defRPr>
            </a:lvl2pPr>
            <a:lvl3pPr marL="358775" indent="0" algn="l" defTabSz="914400" rtl="0" eaLnBrk="1" latinLnBrk="0" hangingPunct="1">
              <a:spcBef>
                <a:spcPct val="20000"/>
              </a:spcBef>
              <a:spcAft>
                <a:spcPts val="600"/>
              </a:spcAft>
              <a:buClr>
                <a:srgbClr val="00ACDC"/>
              </a:buClr>
              <a:buFont typeface="Arial" pitchFamily="34" charset="0"/>
              <a:buNone/>
              <a:defRPr sz="2400" kern="1200">
                <a:solidFill>
                  <a:schemeClr val="tx1"/>
                </a:solidFill>
                <a:latin typeface="+mn-lt"/>
                <a:ea typeface="+mn-ea"/>
                <a:cs typeface="+mn-cs"/>
              </a:defRPr>
            </a:lvl3pPr>
            <a:lvl4pPr marL="715963" indent="0" algn="l" defTabSz="914400" rtl="0" eaLnBrk="1" latinLnBrk="0" hangingPunct="1">
              <a:spcBef>
                <a:spcPct val="20000"/>
              </a:spcBef>
              <a:spcAft>
                <a:spcPts val="600"/>
              </a:spcAft>
              <a:buClr>
                <a:srgbClr val="00ACDC"/>
              </a:buClr>
              <a:buFont typeface="Arial" pitchFamily="34" charset="0"/>
              <a:buNone/>
              <a:defRPr sz="2000" kern="1200">
                <a:solidFill>
                  <a:schemeClr val="tx1"/>
                </a:solidFill>
                <a:latin typeface="+mn-lt"/>
                <a:ea typeface="+mn-ea"/>
                <a:cs typeface="+mn-cs"/>
              </a:defRPr>
            </a:lvl4pPr>
            <a:lvl5pPr marL="898525" indent="0" algn="l" defTabSz="914400" rtl="0" eaLnBrk="1" latinLnBrk="0" hangingPunct="1">
              <a:spcBef>
                <a:spcPct val="20000"/>
              </a:spcBef>
              <a:spcAft>
                <a:spcPts val="600"/>
              </a:spcAft>
              <a:buClr>
                <a:srgbClr val="00ACDC"/>
              </a:buClr>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smtClean="0"/>
              <a:t>Integrated Views</a:t>
            </a:r>
            <a:endParaRPr lang="en-US" sz="1800" dirty="0"/>
          </a:p>
        </p:txBody>
      </p:sp>
    </p:spTree>
    <p:extLst>
      <p:ext uri="{BB962C8B-B14F-4D97-AF65-F5344CB8AC3E}">
        <p14:creationId xmlns:p14="http://schemas.microsoft.com/office/powerpoint/2010/main" val="1027917544"/>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05272" y="274637"/>
            <a:ext cx="6059016" cy="1143000"/>
          </a:xfrm>
        </p:spPr>
        <p:txBody>
          <a:bodyPr/>
          <a:lstStyle/>
          <a:p>
            <a:r>
              <a:rPr lang="en-US" dirty="0" smtClean="0"/>
              <a:t>Connected Charts</a:t>
            </a:r>
            <a:endParaRPr lang="en-US" dirty="0"/>
          </a:p>
        </p:txBody>
      </p:sp>
      <p:sp>
        <p:nvSpPr>
          <p:cNvPr id="4" name="Fußzeilenplatzhalter 3"/>
          <p:cNvSpPr>
            <a:spLocks noGrp="1"/>
          </p:cNvSpPr>
          <p:nvPr>
            <p:ph type="ftr" sz="quarter" idx="11"/>
          </p:nvPr>
        </p:nvSpPr>
        <p:spPr/>
        <p:txBody>
          <a:bodyPr/>
          <a:lstStyle/>
          <a:p>
            <a:r>
              <a:rPr lang="en-US" smtClean="0"/>
              <a:t>VisWeek Tutorial: Connecting the Dots – M. Streit, H.-J. Schulz, A. Lex</a:t>
            </a:r>
            <a:endParaRPr lang="en-US" dirty="0"/>
          </a:p>
        </p:txBody>
      </p:sp>
      <p:sp>
        <p:nvSpPr>
          <p:cNvPr id="5" name="Foliennummernplatzhalter 4"/>
          <p:cNvSpPr>
            <a:spLocks noGrp="1"/>
          </p:cNvSpPr>
          <p:nvPr>
            <p:ph type="sldNum" sz="quarter" idx="12"/>
          </p:nvPr>
        </p:nvSpPr>
        <p:spPr/>
        <p:txBody>
          <a:bodyPr/>
          <a:lstStyle/>
          <a:p>
            <a:fld id="{30742C3F-4840-460C-ADF2-7005A7FA8881}" type="slidenum">
              <a:rPr lang="en-US" smtClean="0"/>
              <a:t>186</a:t>
            </a:fld>
            <a:endParaRPr lang="en-US" dirty="0"/>
          </a:p>
        </p:txBody>
      </p:sp>
      <p:pic>
        <p:nvPicPr>
          <p:cNvPr id="8" name="Grafik 7"/>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9438" y="1282950"/>
            <a:ext cx="8812488" cy="4734290"/>
          </a:xfrm>
          <a:prstGeom prst="rect">
            <a:avLst/>
          </a:prstGeom>
        </p:spPr>
      </p:pic>
      <p:sp>
        <p:nvSpPr>
          <p:cNvPr id="9" name="Textfeld 8"/>
          <p:cNvSpPr txBox="1"/>
          <p:nvPr/>
        </p:nvSpPr>
        <p:spPr>
          <a:xfrm>
            <a:off x="3851920" y="1096329"/>
            <a:ext cx="3960440" cy="369332"/>
          </a:xfrm>
          <a:prstGeom prst="rect">
            <a:avLst/>
          </a:prstGeom>
          <a:noFill/>
        </p:spPr>
        <p:txBody>
          <a:bodyPr wrap="square" rtlCol="0">
            <a:spAutoFit/>
          </a:bodyPr>
          <a:lstStyle/>
          <a:p>
            <a:r>
              <a:rPr lang="en-US" dirty="0" smtClean="0">
                <a:solidFill>
                  <a:schemeClr val="tx1">
                    <a:lumMod val="50000"/>
                    <a:lumOff val="50000"/>
                  </a:schemeClr>
                </a:solidFill>
              </a:rPr>
              <a:t>[</a:t>
            </a:r>
            <a:r>
              <a:rPr lang="en-US" dirty="0" err="1" smtClean="0">
                <a:solidFill>
                  <a:schemeClr val="tx1">
                    <a:lumMod val="50000"/>
                    <a:lumOff val="50000"/>
                  </a:schemeClr>
                </a:solidFill>
              </a:rPr>
              <a:t>Viau</a:t>
            </a:r>
            <a:r>
              <a:rPr lang="en-US" dirty="0" smtClean="0">
                <a:solidFill>
                  <a:schemeClr val="tx1">
                    <a:lumMod val="50000"/>
                    <a:lumOff val="50000"/>
                  </a:schemeClr>
                </a:solidFill>
              </a:rPr>
              <a:t> and McGuffin 2012]</a:t>
            </a:r>
            <a:endParaRPr lang="en-US" dirty="0">
              <a:solidFill>
                <a:schemeClr val="tx1">
                  <a:lumMod val="50000"/>
                  <a:lumOff val="50000"/>
                </a:schemeClr>
              </a:solidFill>
            </a:endParaRPr>
          </a:p>
        </p:txBody>
      </p:sp>
      <p:pic>
        <p:nvPicPr>
          <p:cNvPr id="7" name="Grafik 6"/>
          <p:cNvPicPr>
            <a:picLocks noChangeAspect="1"/>
          </p:cNvPicPr>
          <p:nvPr/>
        </p:nvPicPr>
        <p:blipFill rotWithShape="1">
          <a:blip r:embed="rId4">
            <a:extLst>
              <a:ext uri="{28A0092B-C50C-407E-A947-70E740481C1C}">
                <a14:useLocalDpi xmlns:a14="http://schemas.microsoft.com/office/drawing/2010/main" val="0"/>
              </a:ext>
            </a:extLst>
          </a:blip>
          <a:srcRect r="77337"/>
          <a:stretch/>
        </p:blipFill>
        <p:spPr>
          <a:xfrm>
            <a:off x="35313" y="0"/>
            <a:ext cx="2374438" cy="752569"/>
          </a:xfrm>
          <a:prstGeom prst="rect">
            <a:avLst/>
          </a:prstGeom>
        </p:spPr>
      </p:pic>
      <p:sp>
        <p:nvSpPr>
          <p:cNvPr id="10" name="Text Placeholder 3"/>
          <p:cNvSpPr txBox="1">
            <a:spLocks/>
          </p:cNvSpPr>
          <p:nvPr/>
        </p:nvSpPr>
        <p:spPr>
          <a:xfrm>
            <a:off x="53107" y="692696"/>
            <a:ext cx="2649520" cy="504056"/>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Clr>
                <a:srgbClr val="00ACDC"/>
              </a:buClr>
              <a:buFont typeface="Arial" pitchFamily="34" charset="0"/>
              <a:buNone/>
              <a:defRPr sz="3200" kern="1200">
                <a:solidFill>
                  <a:schemeClr val="tx1"/>
                </a:solidFill>
                <a:latin typeface="+mn-lt"/>
                <a:ea typeface="+mn-ea"/>
                <a:cs typeface="+mn-cs"/>
              </a:defRPr>
            </a:lvl1pPr>
            <a:lvl2pPr marL="182563" indent="0" algn="l" defTabSz="360000" rtl="0" eaLnBrk="1" latinLnBrk="0" hangingPunct="1">
              <a:spcBef>
                <a:spcPct val="20000"/>
              </a:spcBef>
              <a:spcAft>
                <a:spcPts val="600"/>
              </a:spcAft>
              <a:buClr>
                <a:srgbClr val="00ACDC"/>
              </a:buClr>
              <a:buFont typeface="Arial" pitchFamily="34" charset="0"/>
              <a:buNone/>
              <a:defRPr sz="2800" kern="1200">
                <a:solidFill>
                  <a:schemeClr val="tx1"/>
                </a:solidFill>
                <a:latin typeface="+mn-lt"/>
                <a:ea typeface="+mn-ea"/>
                <a:cs typeface="+mn-cs"/>
              </a:defRPr>
            </a:lvl2pPr>
            <a:lvl3pPr marL="358775" indent="0" algn="l" defTabSz="914400" rtl="0" eaLnBrk="1" latinLnBrk="0" hangingPunct="1">
              <a:spcBef>
                <a:spcPct val="20000"/>
              </a:spcBef>
              <a:spcAft>
                <a:spcPts val="600"/>
              </a:spcAft>
              <a:buClr>
                <a:srgbClr val="00ACDC"/>
              </a:buClr>
              <a:buFont typeface="Arial" pitchFamily="34" charset="0"/>
              <a:buNone/>
              <a:defRPr sz="2400" kern="1200">
                <a:solidFill>
                  <a:schemeClr val="tx1"/>
                </a:solidFill>
                <a:latin typeface="+mn-lt"/>
                <a:ea typeface="+mn-ea"/>
                <a:cs typeface="+mn-cs"/>
              </a:defRPr>
            </a:lvl3pPr>
            <a:lvl4pPr marL="715963" indent="0" algn="l" defTabSz="914400" rtl="0" eaLnBrk="1" latinLnBrk="0" hangingPunct="1">
              <a:spcBef>
                <a:spcPct val="20000"/>
              </a:spcBef>
              <a:spcAft>
                <a:spcPts val="600"/>
              </a:spcAft>
              <a:buClr>
                <a:srgbClr val="00ACDC"/>
              </a:buClr>
              <a:buFont typeface="Arial" pitchFamily="34" charset="0"/>
              <a:buNone/>
              <a:defRPr sz="2000" kern="1200">
                <a:solidFill>
                  <a:schemeClr val="tx1"/>
                </a:solidFill>
                <a:latin typeface="+mn-lt"/>
                <a:ea typeface="+mn-ea"/>
                <a:cs typeface="+mn-cs"/>
              </a:defRPr>
            </a:lvl4pPr>
            <a:lvl5pPr marL="898525" indent="0" algn="l" defTabSz="914400" rtl="0" eaLnBrk="1" latinLnBrk="0" hangingPunct="1">
              <a:spcBef>
                <a:spcPct val="20000"/>
              </a:spcBef>
              <a:spcAft>
                <a:spcPts val="600"/>
              </a:spcAft>
              <a:buClr>
                <a:srgbClr val="00ACDC"/>
              </a:buClr>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smtClean="0"/>
              <a:t>Integrated Views</a:t>
            </a:r>
            <a:endParaRPr lang="en-US" sz="1800" dirty="0"/>
          </a:p>
        </p:txBody>
      </p:sp>
    </p:spTree>
    <p:extLst>
      <p:ext uri="{BB962C8B-B14F-4D97-AF65-F5344CB8AC3E}">
        <p14:creationId xmlns:p14="http://schemas.microsoft.com/office/powerpoint/2010/main" val="281998456"/>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1"/>
          </p:nvPr>
        </p:nvSpPr>
        <p:spPr/>
        <p:txBody>
          <a:bodyPr/>
          <a:lstStyle/>
          <a:p>
            <a:r>
              <a:rPr lang="en-US" smtClean="0"/>
              <a:t>VisWeek Tutorial: Connecting the Dots – M. Streit, H.-J. Schulz, A. Lex</a:t>
            </a:r>
            <a:endParaRPr lang="en-US" dirty="0"/>
          </a:p>
        </p:txBody>
      </p:sp>
      <p:sp>
        <p:nvSpPr>
          <p:cNvPr id="5" name="Foliennummernplatzhalter 4"/>
          <p:cNvSpPr>
            <a:spLocks noGrp="1"/>
          </p:cNvSpPr>
          <p:nvPr>
            <p:ph type="sldNum" sz="quarter" idx="12"/>
          </p:nvPr>
        </p:nvSpPr>
        <p:spPr/>
        <p:txBody>
          <a:bodyPr/>
          <a:lstStyle/>
          <a:p>
            <a:fld id="{30742C3F-4840-460C-ADF2-7005A7FA8881}" type="slidenum">
              <a:rPr lang="en-US" smtClean="0"/>
              <a:t>187</a:t>
            </a:fld>
            <a:endParaRPr lang="en-US" dirty="0"/>
          </a:p>
        </p:txBody>
      </p:sp>
      <p:sp>
        <p:nvSpPr>
          <p:cNvPr id="7" name="Titel 1"/>
          <p:cNvSpPr>
            <a:spLocks noGrp="1"/>
          </p:cNvSpPr>
          <p:nvPr>
            <p:ph type="title"/>
          </p:nvPr>
        </p:nvSpPr>
        <p:spPr/>
        <p:txBody>
          <a:bodyPr/>
          <a:lstStyle/>
          <a:p>
            <a:r>
              <a:rPr lang="en-US" smtClean="0"/>
              <a:t>Connected Charts</a:t>
            </a:r>
            <a:endParaRPr lang="en-US" dirty="0"/>
          </a:p>
        </p:txBody>
      </p:sp>
      <p:sp>
        <p:nvSpPr>
          <p:cNvPr id="8" name="Textfeld 7"/>
          <p:cNvSpPr txBox="1"/>
          <p:nvPr/>
        </p:nvSpPr>
        <p:spPr>
          <a:xfrm>
            <a:off x="6156176" y="1096329"/>
            <a:ext cx="3960440" cy="369332"/>
          </a:xfrm>
          <a:prstGeom prst="rect">
            <a:avLst/>
          </a:prstGeom>
          <a:noFill/>
        </p:spPr>
        <p:txBody>
          <a:bodyPr wrap="square" rtlCol="0">
            <a:spAutoFit/>
          </a:bodyPr>
          <a:lstStyle/>
          <a:p>
            <a:r>
              <a:rPr lang="en-US" dirty="0" smtClean="0">
                <a:solidFill>
                  <a:schemeClr val="tx1">
                    <a:lumMod val="50000"/>
                    <a:lumOff val="50000"/>
                  </a:schemeClr>
                </a:solidFill>
              </a:rPr>
              <a:t>[</a:t>
            </a:r>
            <a:r>
              <a:rPr lang="en-US" dirty="0" err="1" smtClean="0">
                <a:solidFill>
                  <a:schemeClr val="tx1">
                    <a:lumMod val="50000"/>
                    <a:lumOff val="50000"/>
                  </a:schemeClr>
                </a:solidFill>
              </a:rPr>
              <a:t>Viau</a:t>
            </a:r>
            <a:r>
              <a:rPr lang="en-US" dirty="0" smtClean="0">
                <a:solidFill>
                  <a:schemeClr val="tx1">
                    <a:lumMod val="50000"/>
                    <a:lumOff val="50000"/>
                  </a:schemeClr>
                </a:solidFill>
              </a:rPr>
              <a:t> and McGuffin 2012]</a:t>
            </a:r>
            <a:endParaRPr lang="en-US" dirty="0">
              <a:solidFill>
                <a:schemeClr val="tx1">
                  <a:lumMod val="50000"/>
                  <a:lumOff val="50000"/>
                </a:schemeClr>
              </a:solidFill>
            </a:endParaRPr>
          </a:p>
        </p:txBody>
      </p:sp>
      <p:pic>
        <p:nvPicPr>
          <p:cNvPr id="9" name="Inhaltsplatzhalt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780319"/>
            <a:ext cx="8229600" cy="4165725"/>
          </a:xfrm>
          <a:prstGeom prst="rect">
            <a:avLst/>
          </a:prstGeom>
        </p:spPr>
      </p:pic>
      <p:pic>
        <p:nvPicPr>
          <p:cNvPr id="10" name="Grafik 9"/>
          <p:cNvPicPr>
            <a:picLocks noChangeAspect="1"/>
          </p:cNvPicPr>
          <p:nvPr/>
        </p:nvPicPr>
        <p:blipFill rotWithShape="1">
          <a:blip r:embed="rId4">
            <a:extLst>
              <a:ext uri="{28A0092B-C50C-407E-A947-70E740481C1C}">
                <a14:useLocalDpi xmlns:a14="http://schemas.microsoft.com/office/drawing/2010/main" val="0"/>
              </a:ext>
            </a:extLst>
          </a:blip>
          <a:srcRect r="77337"/>
          <a:stretch/>
        </p:blipFill>
        <p:spPr>
          <a:xfrm>
            <a:off x="35313" y="0"/>
            <a:ext cx="2374438" cy="752569"/>
          </a:xfrm>
          <a:prstGeom prst="rect">
            <a:avLst/>
          </a:prstGeom>
        </p:spPr>
      </p:pic>
      <p:sp>
        <p:nvSpPr>
          <p:cNvPr id="11" name="Text Placeholder 3"/>
          <p:cNvSpPr txBox="1">
            <a:spLocks/>
          </p:cNvSpPr>
          <p:nvPr/>
        </p:nvSpPr>
        <p:spPr>
          <a:xfrm>
            <a:off x="53107" y="692696"/>
            <a:ext cx="2649520" cy="504056"/>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Clr>
                <a:srgbClr val="00ACDC"/>
              </a:buClr>
              <a:buFont typeface="Arial" pitchFamily="34" charset="0"/>
              <a:buNone/>
              <a:defRPr sz="3200" kern="1200">
                <a:solidFill>
                  <a:schemeClr val="tx1"/>
                </a:solidFill>
                <a:latin typeface="+mn-lt"/>
                <a:ea typeface="+mn-ea"/>
                <a:cs typeface="+mn-cs"/>
              </a:defRPr>
            </a:lvl1pPr>
            <a:lvl2pPr marL="182563" indent="0" algn="l" defTabSz="360000" rtl="0" eaLnBrk="1" latinLnBrk="0" hangingPunct="1">
              <a:spcBef>
                <a:spcPct val="20000"/>
              </a:spcBef>
              <a:spcAft>
                <a:spcPts val="600"/>
              </a:spcAft>
              <a:buClr>
                <a:srgbClr val="00ACDC"/>
              </a:buClr>
              <a:buFont typeface="Arial" pitchFamily="34" charset="0"/>
              <a:buNone/>
              <a:defRPr sz="2800" kern="1200">
                <a:solidFill>
                  <a:schemeClr val="tx1"/>
                </a:solidFill>
                <a:latin typeface="+mn-lt"/>
                <a:ea typeface="+mn-ea"/>
                <a:cs typeface="+mn-cs"/>
              </a:defRPr>
            </a:lvl2pPr>
            <a:lvl3pPr marL="358775" indent="0" algn="l" defTabSz="914400" rtl="0" eaLnBrk="1" latinLnBrk="0" hangingPunct="1">
              <a:spcBef>
                <a:spcPct val="20000"/>
              </a:spcBef>
              <a:spcAft>
                <a:spcPts val="600"/>
              </a:spcAft>
              <a:buClr>
                <a:srgbClr val="00ACDC"/>
              </a:buClr>
              <a:buFont typeface="Arial" pitchFamily="34" charset="0"/>
              <a:buNone/>
              <a:defRPr sz="2400" kern="1200">
                <a:solidFill>
                  <a:schemeClr val="tx1"/>
                </a:solidFill>
                <a:latin typeface="+mn-lt"/>
                <a:ea typeface="+mn-ea"/>
                <a:cs typeface="+mn-cs"/>
              </a:defRPr>
            </a:lvl3pPr>
            <a:lvl4pPr marL="715963" indent="0" algn="l" defTabSz="914400" rtl="0" eaLnBrk="1" latinLnBrk="0" hangingPunct="1">
              <a:spcBef>
                <a:spcPct val="20000"/>
              </a:spcBef>
              <a:spcAft>
                <a:spcPts val="600"/>
              </a:spcAft>
              <a:buClr>
                <a:srgbClr val="00ACDC"/>
              </a:buClr>
              <a:buFont typeface="Arial" pitchFamily="34" charset="0"/>
              <a:buNone/>
              <a:defRPr sz="2000" kern="1200">
                <a:solidFill>
                  <a:schemeClr val="tx1"/>
                </a:solidFill>
                <a:latin typeface="+mn-lt"/>
                <a:ea typeface="+mn-ea"/>
                <a:cs typeface="+mn-cs"/>
              </a:defRPr>
            </a:lvl4pPr>
            <a:lvl5pPr marL="898525" indent="0" algn="l" defTabSz="914400" rtl="0" eaLnBrk="1" latinLnBrk="0" hangingPunct="1">
              <a:spcBef>
                <a:spcPct val="20000"/>
              </a:spcBef>
              <a:spcAft>
                <a:spcPts val="600"/>
              </a:spcAft>
              <a:buClr>
                <a:srgbClr val="00ACDC"/>
              </a:buClr>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smtClean="0"/>
              <a:t>Integrated Views</a:t>
            </a:r>
            <a:endParaRPr lang="en-US" sz="1800" dirty="0"/>
          </a:p>
        </p:txBody>
      </p:sp>
    </p:spTree>
    <p:extLst>
      <p:ext uri="{BB962C8B-B14F-4D97-AF65-F5344CB8AC3E}">
        <p14:creationId xmlns:p14="http://schemas.microsoft.com/office/powerpoint/2010/main" val="347952453"/>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4657935" y="119630"/>
            <a:ext cx="4316897" cy="1143000"/>
          </a:xfrm>
        </p:spPr>
        <p:txBody>
          <a:bodyPr>
            <a:normAutofit fontScale="90000"/>
          </a:bodyPr>
          <a:lstStyle/>
          <a:p>
            <a:r>
              <a:rPr lang="en-US" dirty="0" smtClean="0"/>
              <a:t>Further Integrated View Examples</a:t>
            </a:r>
            <a:endParaRPr lang="en-US" dirty="0"/>
          </a:p>
        </p:txBody>
      </p:sp>
      <p:pic>
        <p:nvPicPr>
          <p:cNvPr id="7" name="Picture 6" descr="vislink_virtual_environment_intelligence_analysis.png"/>
          <p:cNvPicPr>
            <a:picLocks noChangeAspect="1"/>
          </p:cNvPicPr>
          <p:nvPr/>
        </p:nvPicPr>
        <p:blipFill>
          <a:blip r:embed="rId2" cstate="print"/>
          <a:stretch>
            <a:fillRect/>
          </a:stretch>
        </p:blipFill>
        <p:spPr>
          <a:xfrm>
            <a:off x="389622" y="134917"/>
            <a:ext cx="4102459" cy="2718019"/>
          </a:xfrm>
          <a:prstGeom prst="rect">
            <a:avLst/>
          </a:prstGeom>
          <a:ln>
            <a:noFill/>
          </a:ln>
          <a:effectLst>
            <a:outerShdw blurRad="190500" algn="tl" rotWithShape="0">
              <a:srgbClr val="000000">
                <a:alpha val="70000"/>
              </a:srgbClr>
            </a:outerShdw>
          </a:effectLst>
        </p:spPr>
      </p:pic>
      <p:pic>
        <p:nvPicPr>
          <p:cNvPr id="8" name="Picture 3" descr="microsoft_patent_hoellerer.png"/>
          <p:cNvPicPr>
            <a:picLocks noChangeAspect="1"/>
          </p:cNvPicPr>
          <p:nvPr/>
        </p:nvPicPr>
        <p:blipFill>
          <a:blip r:embed="rId3" cstate="print"/>
          <a:stretch>
            <a:fillRect/>
          </a:stretch>
        </p:blipFill>
        <p:spPr>
          <a:xfrm>
            <a:off x="389622" y="3265410"/>
            <a:ext cx="4102459" cy="3103553"/>
          </a:xfrm>
          <a:prstGeom prst="rect">
            <a:avLst/>
          </a:prstGeom>
          <a:ln>
            <a:noFill/>
          </a:ln>
          <a:effectLst>
            <a:outerShdw blurRad="190500" algn="tl" rotWithShape="0">
              <a:srgbClr val="000000">
                <a:alpha val="70000"/>
              </a:srgbClr>
            </a:outerShdw>
          </a:effectLst>
        </p:spPr>
      </p:pic>
      <p:sp>
        <p:nvSpPr>
          <p:cNvPr id="9" name="Textfeld 8"/>
          <p:cNvSpPr txBox="1"/>
          <p:nvPr/>
        </p:nvSpPr>
        <p:spPr>
          <a:xfrm>
            <a:off x="1201551" y="2852936"/>
            <a:ext cx="3456384" cy="369332"/>
          </a:xfrm>
          <a:prstGeom prst="rect">
            <a:avLst/>
          </a:prstGeom>
          <a:noFill/>
        </p:spPr>
        <p:txBody>
          <a:bodyPr wrap="square" rtlCol="0">
            <a:spAutoFit/>
          </a:bodyPr>
          <a:lstStyle/>
          <a:p>
            <a:r>
              <a:rPr lang="en-US" dirty="0" smtClean="0">
                <a:solidFill>
                  <a:schemeClr val="tx1">
                    <a:lumMod val="50000"/>
                    <a:lumOff val="50000"/>
                  </a:schemeClr>
                </a:solidFill>
              </a:rPr>
              <a:t>[</a:t>
            </a:r>
            <a:r>
              <a:rPr lang="en-US" dirty="0" err="1" smtClean="0">
                <a:solidFill>
                  <a:schemeClr val="tx1">
                    <a:lumMod val="50000"/>
                    <a:lumOff val="50000"/>
                  </a:schemeClr>
                </a:solidFill>
              </a:rPr>
              <a:t>Risch</a:t>
            </a:r>
            <a:r>
              <a:rPr lang="en-US" dirty="0" smtClean="0">
                <a:solidFill>
                  <a:schemeClr val="tx1">
                    <a:lumMod val="50000"/>
                    <a:lumOff val="50000"/>
                  </a:schemeClr>
                </a:solidFill>
              </a:rPr>
              <a:t> et al. 1996]</a:t>
            </a:r>
            <a:endParaRPr lang="en-US" dirty="0">
              <a:solidFill>
                <a:schemeClr val="tx1">
                  <a:lumMod val="50000"/>
                  <a:lumOff val="50000"/>
                </a:schemeClr>
              </a:solidFill>
            </a:endParaRPr>
          </a:p>
        </p:txBody>
      </p:sp>
      <p:sp>
        <p:nvSpPr>
          <p:cNvPr id="10" name="Textfeld 9"/>
          <p:cNvSpPr txBox="1"/>
          <p:nvPr/>
        </p:nvSpPr>
        <p:spPr>
          <a:xfrm>
            <a:off x="617510" y="6425846"/>
            <a:ext cx="4067944" cy="369332"/>
          </a:xfrm>
          <a:prstGeom prst="rect">
            <a:avLst/>
          </a:prstGeom>
          <a:noFill/>
        </p:spPr>
        <p:txBody>
          <a:bodyPr wrap="square" rtlCol="0">
            <a:spAutoFit/>
          </a:bodyPr>
          <a:lstStyle/>
          <a:p>
            <a:r>
              <a:rPr lang="en-US" dirty="0">
                <a:solidFill>
                  <a:schemeClr val="tx1">
                    <a:lumMod val="50000"/>
                    <a:lumOff val="50000"/>
                  </a:schemeClr>
                </a:solidFill>
              </a:rPr>
              <a:t>Microsoft patent [</a:t>
            </a:r>
            <a:r>
              <a:rPr lang="en-US" dirty="0" err="1" smtClean="0">
                <a:solidFill>
                  <a:schemeClr val="tx1">
                    <a:lumMod val="50000"/>
                    <a:lumOff val="50000"/>
                  </a:schemeClr>
                </a:solidFill>
              </a:rPr>
              <a:t>Höllerer</a:t>
            </a:r>
            <a:r>
              <a:rPr lang="en-US" dirty="0" smtClean="0">
                <a:solidFill>
                  <a:schemeClr val="tx1">
                    <a:lumMod val="50000"/>
                    <a:lumOff val="50000"/>
                  </a:schemeClr>
                </a:solidFill>
              </a:rPr>
              <a:t> et al. </a:t>
            </a:r>
            <a:r>
              <a:rPr lang="en-US" dirty="0">
                <a:solidFill>
                  <a:schemeClr val="tx1">
                    <a:lumMod val="50000"/>
                    <a:lumOff val="50000"/>
                  </a:schemeClr>
                </a:solidFill>
              </a:rPr>
              <a:t>2007]</a:t>
            </a:r>
          </a:p>
        </p:txBody>
      </p:sp>
      <p:pic>
        <p:nvPicPr>
          <p:cNvPr id="11" name="Picture 46"/>
          <p:cNvPicPr/>
          <p:nvPr/>
        </p:nvPicPr>
        <p:blipFill>
          <a:blip r:embed="rId4" cstate="print"/>
          <a:srcRect/>
          <a:stretch>
            <a:fillRect/>
          </a:stretch>
        </p:blipFill>
        <p:spPr bwMode="auto">
          <a:xfrm>
            <a:off x="5652120" y="1383760"/>
            <a:ext cx="2592288" cy="4973918"/>
          </a:xfrm>
          <a:prstGeom prst="rect">
            <a:avLst/>
          </a:prstGeom>
          <a:noFill/>
          <a:ln w="9525">
            <a:noFill/>
            <a:round/>
            <a:headEnd/>
            <a:tailEnd/>
          </a:ln>
          <a:effectLst/>
        </p:spPr>
      </p:pic>
      <p:sp>
        <p:nvSpPr>
          <p:cNvPr id="12" name="Textfeld 11"/>
          <p:cNvSpPr txBox="1"/>
          <p:nvPr/>
        </p:nvSpPr>
        <p:spPr>
          <a:xfrm>
            <a:off x="4860032" y="6439224"/>
            <a:ext cx="4644008" cy="369332"/>
          </a:xfrm>
          <a:prstGeom prst="rect">
            <a:avLst/>
          </a:prstGeom>
          <a:noFill/>
        </p:spPr>
        <p:txBody>
          <a:bodyPr wrap="square" rtlCol="0">
            <a:spAutoFit/>
          </a:bodyPr>
          <a:lstStyle/>
          <a:p>
            <a:r>
              <a:rPr lang="en-US" dirty="0" smtClean="0">
                <a:solidFill>
                  <a:schemeClr val="tx1">
                    <a:lumMod val="50000"/>
                    <a:lumOff val="50000"/>
                  </a:schemeClr>
                </a:solidFill>
              </a:rPr>
              <a:t>Interconnected Pathways [</a:t>
            </a:r>
            <a:r>
              <a:rPr lang="en-US" dirty="0" err="1" smtClean="0">
                <a:solidFill>
                  <a:schemeClr val="tx1">
                    <a:lumMod val="50000"/>
                    <a:lumOff val="50000"/>
                  </a:schemeClr>
                </a:solidFill>
              </a:rPr>
              <a:t>Streit</a:t>
            </a:r>
            <a:r>
              <a:rPr lang="en-US" dirty="0" smtClean="0">
                <a:solidFill>
                  <a:schemeClr val="tx1">
                    <a:lumMod val="50000"/>
                    <a:lumOff val="50000"/>
                  </a:schemeClr>
                </a:solidFill>
              </a:rPr>
              <a:t> et al. 2007]</a:t>
            </a:r>
            <a:endParaRPr lang="en-US" dirty="0">
              <a:solidFill>
                <a:schemeClr val="tx1">
                  <a:lumMod val="50000"/>
                  <a:lumOff val="50000"/>
                </a:schemeClr>
              </a:solidFill>
            </a:endParaRPr>
          </a:p>
        </p:txBody>
      </p:sp>
    </p:spTree>
    <p:extLst>
      <p:ext uri="{BB962C8B-B14F-4D97-AF65-F5344CB8AC3E}">
        <p14:creationId xmlns:p14="http://schemas.microsoft.com/office/powerpoint/2010/main" val="100092085"/>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Combined Vis: </a:t>
            </a:r>
            <a:r>
              <a:rPr lang="en-US" smtClean="0">
                <a:solidFill>
                  <a:srgbClr val="00B0F0"/>
                </a:solidFill>
              </a:rPr>
              <a:t>Nesting</a:t>
            </a:r>
            <a:endParaRPr lang="en-US" dirty="0">
              <a:solidFill>
                <a:srgbClr val="00B0F0"/>
              </a:solidFill>
            </a:endParaRPr>
          </a:p>
        </p:txBody>
      </p:sp>
      <p:sp>
        <p:nvSpPr>
          <p:cNvPr id="3" name="Inhaltsplatzhalter 2"/>
          <p:cNvSpPr>
            <a:spLocks noGrp="1"/>
          </p:cNvSpPr>
          <p:nvPr>
            <p:ph idx="1"/>
          </p:nvPr>
        </p:nvSpPr>
        <p:spPr/>
        <p:txBody>
          <a:bodyPr>
            <a:normAutofit/>
          </a:bodyPr>
          <a:lstStyle/>
          <a:p>
            <a:r>
              <a:rPr lang="en-US" dirty="0" smtClean="0"/>
              <a:t>Client visualizations nested </a:t>
            </a:r>
            <a:r>
              <a:rPr lang="en-US" b="1" dirty="0" smtClean="0"/>
              <a:t>inside</a:t>
            </a:r>
            <a:r>
              <a:rPr lang="en-US" dirty="0" smtClean="0"/>
              <a:t> host visualization</a:t>
            </a:r>
          </a:p>
          <a:p>
            <a:endParaRPr lang="en-US" dirty="0" smtClean="0"/>
          </a:p>
          <a:p>
            <a:endParaRPr lang="en-US" dirty="0" smtClean="0"/>
          </a:p>
          <a:p>
            <a:endParaRPr lang="en-US" dirty="0" smtClean="0"/>
          </a:p>
          <a:p>
            <a:r>
              <a:rPr lang="en-US" dirty="0" smtClean="0"/>
              <a:t>Single or multi view? </a:t>
            </a:r>
          </a:p>
          <a:p>
            <a:pPr lvl="1"/>
            <a:r>
              <a:rPr lang="en-US" dirty="0" smtClean="0"/>
              <a:t>Depends on perspective</a:t>
            </a:r>
          </a:p>
        </p:txBody>
      </p:sp>
      <p:sp>
        <p:nvSpPr>
          <p:cNvPr id="4" name="Fußzeilenplatzhalter 3"/>
          <p:cNvSpPr>
            <a:spLocks noGrp="1"/>
          </p:cNvSpPr>
          <p:nvPr>
            <p:ph type="ftr" sz="quarter" idx="11"/>
          </p:nvPr>
        </p:nvSpPr>
        <p:spPr/>
        <p:txBody>
          <a:bodyPr/>
          <a:lstStyle/>
          <a:p>
            <a:r>
              <a:rPr lang="en-US" smtClean="0"/>
              <a:t>VisWeek Tutorial: Connecting the Dots – M. Streit, H.-J. Schulz, A. Lex</a:t>
            </a:r>
            <a:endParaRPr lang="en-US" dirty="0"/>
          </a:p>
        </p:txBody>
      </p:sp>
      <p:sp>
        <p:nvSpPr>
          <p:cNvPr id="5" name="Foliennummernplatzhalter 4"/>
          <p:cNvSpPr>
            <a:spLocks noGrp="1"/>
          </p:cNvSpPr>
          <p:nvPr>
            <p:ph type="sldNum" sz="quarter" idx="12"/>
          </p:nvPr>
        </p:nvSpPr>
        <p:spPr/>
        <p:txBody>
          <a:bodyPr/>
          <a:lstStyle/>
          <a:p>
            <a:fld id="{30742C3F-4840-460C-ADF2-7005A7FA8881}" type="slidenum">
              <a:rPr lang="en-US" smtClean="0"/>
              <a:t>189</a:t>
            </a:fld>
            <a:endParaRPr lang="en-US" dirty="0"/>
          </a:p>
        </p:txBody>
      </p:sp>
      <p:pic>
        <p:nvPicPr>
          <p:cNvPr id="6" name="Inhaltsplatzhalter 6"/>
          <p:cNvPicPr>
            <a:picLocks noChangeAspect="1"/>
          </p:cNvPicPr>
          <p:nvPr/>
        </p:nvPicPr>
        <p:blipFill rotWithShape="1">
          <a:blip r:embed="rId3">
            <a:extLst>
              <a:ext uri="{28A0092B-C50C-407E-A947-70E740481C1C}">
                <a14:useLocalDpi xmlns:a14="http://schemas.microsoft.com/office/drawing/2010/main" val="0"/>
              </a:ext>
            </a:extLst>
          </a:blip>
          <a:srcRect l="80716" b="16186"/>
          <a:stretch/>
        </p:blipFill>
        <p:spPr>
          <a:xfrm>
            <a:off x="5292080" y="2204864"/>
            <a:ext cx="3546326" cy="2949363"/>
          </a:xfrm>
          <a:prstGeom prst="rect">
            <a:avLst/>
          </a:prstGeom>
        </p:spPr>
      </p:pic>
      <p:pic>
        <p:nvPicPr>
          <p:cNvPr id="7" name="Grafik 6"/>
          <p:cNvPicPr>
            <a:picLocks noChangeAspect="1"/>
          </p:cNvPicPr>
          <p:nvPr/>
        </p:nvPicPr>
        <p:blipFill rotWithShape="1">
          <a:blip r:embed="rId4">
            <a:extLst>
              <a:ext uri="{28A0092B-C50C-407E-A947-70E740481C1C}">
                <a14:useLocalDpi xmlns:a14="http://schemas.microsoft.com/office/drawing/2010/main" val="0"/>
              </a:ext>
            </a:extLst>
          </a:blip>
          <a:srcRect l="77989"/>
          <a:stretch/>
        </p:blipFill>
        <p:spPr>
          <a:xfrm>
            <a:off x="395536" y="2636912"/>
            <a:ext cx="3530477" cy="1152128"/>
          </a:xfrm>
          <a:prstGeom prst="rect">
            <a:avLst/>
          </a:prstGeom>
        </p:spPr>
      </p:pic>
    </p:spTree>
    <p:extLst>
      <p:ext uri="{BB962C8B-B14F-4D97-AF65-F5344CB8AC3E}">
        <p14:creationId xmlns:p14="http://schemas.microsoft.com/office/powerpoint/2010/main" val="7679769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0742C3F-4840-460C-ADF2-7005A7FA8881}" type="slidenum">
              <a:rPr lang="en-US" smtClean="0"/>
              <a:pPr/>
              <a:t>19</a:t>
            </a:fld>
            <a:endParaRPr lang="en-US" dirty="0"/>
          </a:p>
        </p:txBody>
      </p:sp>
      <p:pic>
        <p:nvPicPr>
          <p:cNvPr id="5" name="Picture 2" descr="D:\linksrouting_paper\map_providence_blur.png"/>
          <p:cNvPicPr>
            <a:picLocks noChangeAspect="1" noChangeArrowheads="1"/>
          </p:cNvPicPr>
          <p:nvPr/>
        </p:nvPicPr>
        <p:blipFill>
          <a:blip r:embed="rId2" cstate="print"/>
          <a:stretch>
            <a:fillRect/>
          </a:stretch>
        </p:blipFill>
        <p:spPr bwMode="auto">
          <a:xfrm>
            <a:off x="683568" y="355828"/>
            <a:ext cx="7802880" cy="6242304"/>
          </a:xfrm>
          <a:prstGeom prst="rect">
            <a:avLst/>
          </a:prstGeom>
          <a:noFill/>
        </p:spPr>
      </p:pic>
      <p:sp>
        <p:nvSpPr>
          <p:cNvPr id="4" name="Rectangle 5"/>
          <p:cNvSpPr/>
          <p:nvPr/>
        </p:nvSpPr>
        <p:spPr>
          <a:xfrm>
            <a:off x="-1915754" y="5157192"/>
            <a:ext cx="6775786" cy="1036915"/>
          </a:xfrm>
          <a:prstGeom prst="rect">
            <a:avLst/>
          </a:prstGeom>
          <a:solidFill>
            <a:schemeClr val="bg1">
              <a:lumMod val="95000"/>
              <a:alpha val="74118"/>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de-AT" sz="2800" dirty="0" smtClean="0">
                <a:solidFill>
                  <a:schemeClr val="tx1">
                    <a:lumMod val="65000"/>
                    <a:lumOff val="35000"/>
                  </a:schemeClr>
                </a:solidFill>
              </a:rPr>
              <a:t>Change Color</a:t>
            </a:r>
            <a:endParaRPr lang="en-US" sz="2800" dirty="0">
              <a:solidFill>
                <a:schemeClr val="tx1">
                  <a:lumMod val="65000"/>
                  <a:lumOff val="35000"/>
                </a:schemeClr>
              </a:solidFill>
            </a:endParaRPr>
          </a:p>
        </p:txBody>
      </p:sp>
    </p:spTree>
    <p:extLst>
      <p:ext uri="{BB962C8B-B14F-4D97-AF65-F5344CB8AC3E}">
        <p14:creationId xmlns:p14="http://schemas.microsoft.com/office/powerpoint/2010/main" val="786297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5536" y="1656160"/>
            <a:ext cx="8229600" cy="3501030"/>
          </a:xfrm>
        </p:spPr>
      </p:pic>
      <p:sp>
        <p:nvSpPr>
          <p:cNvPr id="2" name="Titel 1"/>
          <p:cNvSpPr>
            <a:spLocks noGrp="1"/>
          </p:cNvSpPr>
          <p:nvPr>
            <p:ph type="title"/>
          </p:nvPr>
        </p:nvSpPr>
        <p:spPr>
          <a:xfrm>
            <a:off x="0" y="274637"/>
            <a:ext cx="8686800" cy="1143000"/>
          </a:xfrm>
        </p:spPr>
        <p:txBody>
          <a:bodyPr>
            <a:normAutofit/>
          </a:bodyPr>
          <a:lstStyle/>
          <a:p>
            <a:r>
              <a:rPr lang="en-US" dirty="0" smtClean="0"/>
              <a:t>Example 1: </a:t>
            </a:r>
            <a:r>
              <a:rPr lang="en-US" dirty="0" err="1" smtClean="0"/>
              <a:t>Nodetrix</a:t>
            </a:r>
            <a:endParaRPr lang="en-US" dirty="0"/>
          </a:p>
        </p:txBody>
      </p:sp>
      <p:sp>
        <p:nvSpPr>
          <p:cNvPr id="4" name="Fußzeilenplatzhalter 3"/>
          <p:cNvSpPr>
            <a:spLocks noGrp="1"/>
          </p:cNvSpPr>
          <p:nvPr>
            <p:ph type="ftr" sz="quarter" idx="11"/>
          </p:nvPr>
        </p:nvSpPr>
        <p:spPr/>
        <p:txBody>
          <a:bodyPr/>
          <a:lstStyle/>
          <a:p>
            <a:r>
              <a:rPr lang="en-US" smtClean="0"/>
              <a:t>VisWeek Tutorial: Connecting the Dots – M. Streit, H.-J. Schulz, A. Lex</a:t>
            </a:r>
            <a:endParaRPr lang="en-US" dirty="0"/>
          </a:p>
        </p:txBody>
      </p:sp>
      <p:sp>
        <p:nvSpPr>
          <p:cNvPr id="5" name="Foliennummernplatzhalter 4"/>
          <p:cNvSpPr>
            <a:spLocks noGrp="1"/>
          </p:cNvSpPr>
          <p:nvPr>
            <p:ph type="sldNum" sz="quarter" idx="12"/>
          </p:nvPr>
        </p:nvSpPr>
        <p:spPr/>
        <p:txBody>
          <a:bodyPr/>
          <a:lstStyle/>
          <a:p>
            <a:fld id="{30742C3F-4840-460C-ADF2-7005A7FA8881}" type="slidenum">
              <a:rPr lang="en-US" smtClean="0"/>
              <a:t>190</a:t>
            </a:fld>
            <a:endParaRPr lang="en-US" dirty="0"/>
          </a:p>
        </p:txBody>
      </p:sp>
      <p:sp>
        <p:nvSpPr>
          <p:cNvPr id="7" name="Textfeld 6"/>
          <p:cNvSpPr txBox="1"/>
          <p:nvPr/>
        </p:nvSpPr>
        <p:spPr>
          <a:xfrm>
            <a:off x="6732240" y="1124744"/>
            <a:ext cx="2483768" cy="369332"/>
          </a:xfrm>
          <a:prstGeom prst="rect">
            <a:avLst/>
          </a:prstGeom>
          <a:noFill/>
        </p:spPr>
        <p:txBody>
          <a:bodyPr wrap="square" rtlCol="0">
            <a:spAutoFit/>
          </a:bodyPr>
          <a:lstStyle/>
          <a:p>
            <a:r>
              <a:rPr lang="en-US" dirty="0" smtClean="0">
                <a:solidFill>
                  <a:schemeClr val="tx1">
                    <a:lumMod val="50000"/>
                    <a:lumOff val="50000"/>
                  </a:schemeClr>
                </a:solidFill>
              </a:rPr>
              <a:t>[Henry et al. 2007]</a:t>
            </a:r>
            <a:endParaRPr lang="en-US" dirty="0">
              <a:solidFill>
                <a:schemeClr val="tx1">
                  <a:lumMod val="50000"/>
                  <a:lumOff val="50000"/>
                </a:schemeClr>
              </a:solidFill>
            </a:endParaRPr>
          </a:p>
        </p:txBody>
      </p:sp>
      <p:sp>
        <p:nvSpPr>
          <p:cNvPr id="8" name="Rectangle 5"/>
          <p:cNvSpPr/>
          <p:nvPr/>
        </p:nvSpPr>
        <p:spPr>
          <a:xfrm>
            <a:off x="-612576" y="5157190"/>
            <a:ext cx="6775786" cy="1036915"/>
          </a:xfrm>
          <a:prstGeom prst="rect">
            <a:avLst/>
          </a:prstGeom>
          <a:solidFill>
            <a:schemeClr val="bg1">
              <a:lumMod val="95000"/>
              <a:alpha val="74118"/>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smtClean="0">
                <a:solidFill>
                  <a:schemeClr val="tx1">
                    <a:lumMod val="65000"/>
                    <a:lumOff val="35000"/>
                  </a:schemeClr>
                </a:solidFill>
              </a:rPr>
              <a:t>Single or composite visualization?</a:t>
            </a:r>
            <a:endParaRPr lang="en-US" sz="2800" dirty="0">
              <a:solidFill>
                <a:schemeClr val="tx1">
                  <a:lumMod val="65000"/>
                  <a:lumOff val="35000"/>
                </a:schemeClr>
              </a:solidFill>
            </a:endParaRPr>
          </a:p>
        </p:txBody>
      </p:sp>
      <p:pic>
        <p:nvPicPr>
          <p:cNvPr id="9" name="Grafik 8"/>
          <p:cNvPicPr>
            <a:picLocks noChangeAspect="1"/>
          </p:cNvPicPr>
          <p:nvPr/>
        </p:nvPicPr>
        <p:blipFill rotWithShape="1">
          <a:blip r:embed="rId3">
            <a:extLst>
              <a:ext uri="{28A0092B-C50C-407E-A947-70E740481C1C}">
                <a14:useLocalDpi xmlns:a14="http://schemas.microsoft.com/office/drawing/2010/main" val="0"/>
              </a:ext>
            </a:extLst>
          </a:blip>
          <a:srcRect l="78659"/>
          <a:stretch/>
        </p:blipFill>
        <p:spPr>
          <a:xfrm>
            <a:off x="20818" y="-27384"/>
            <a:ext cx="2412476" cy="811980"/>
          </a:xfrm>
          <a:prstGeom prst="rect">
            <a:avLst/>
          </a:prstGeom>
        </p:spPr>
      </p:pic>
      <p:sp>
        <p:nvSpPr>
          <p:cNvPr id="10" name="Text Placeholder 3"/>
          <p:cNvSpPr txBox="1">
            <a:spLocks/>
          </p:cNvSpPr>
          <p:nvPr/>
        </p:nvSpPr>
        <p:spPr>
          <a:xfrm>
            <a:off x="35496" y="708012"/>
            <a:ext cx="4056226" cy="419100"/>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Clr>
                <a:srgbClr val="00ACDC"/>
              </a:buClr>
              <a:buFont typeface="Arial" pitchFamily="34" charset="0"/>
              <a:buNone/>
              <a:defRPr sz="3200" kern="1200">
                <a:solidFill>
                  <a:schemeClr val="tx1"/>
                </a:solidFill>
                <a:latin typeface="+mn-lt"/>
                <a:ea typeface="+mn-ea"/>
                <a:cs typeface="+mn-cs"/>
              </a:defRPr>
            </a:lvl1pPr>
            <a:lvl2pPr marL="182563" indent="0" algn="l" defTabSz="360000" rtl="0" eaLnBrk="1" latinLnBrk="0" hangingPunct="1">
              <a:spcBef>
                <a:spcPct val="20000"/>
              </a:spcBef>
              <a:spcAft>
                <a:spcPts val="600"/>
              </a:spcAft>
              <a:buClr>
                <a:srgbClr val="00ACDC"/>
              </a:buClr>
              <a:buFont typeface="Arial" pitchFamily="34" charset="0"/>
              <a:buNone/>
              <a:defRPr sz="2800" kern="1200">
                <a:solidFill>
                  <a:schemeClr val="tx1"/>
                </a:solidFill>
                <a:latin typeface="+mn-lt"/>
                <a:ea typeface="+mn-ea"/>
                <a:cs typeface="+mn-cs"/>
              </a:defRPr>
            </a:lvl2pPr>
            <a:lvl3pPr marL="358775" indent="0" algn="l" defTabSz="914400" rtl="0" eaLnBrk="1" latinLnBrk="0" hangingPunct="1">
              <a:spcBef>
                <a:spcPct val="20000"/>
              </a:spcBef>
              <a:spcAft>
                <a:spcPts val="600"/>
              </a:spcAft>
              <a:buClr>
                <a:srgbClr val="00ACDC"/>
              </a:buClr>
              <a:buFont typeface="Arial" pitchFamily="34" charset="0"/>
              <a:buNone/>
              <a:defRPr sz="2400" kern="1200">
                <a:solidFill>
                  <a:schemeClr val="tx1"/>
                </a:solidFill>
                <a:latin typeface="+mn-lt"/>
                <a:ea typeface="+mn-ea"/>
                <a:cs typeface="+mn-cs"/>
              </a:defRPr>
            </a:lvl3pPr>
            <a:lvl4pPr marL="715963" indent="0" algn="l" defTabSz="914400" rtl="0" eaLnBrk="1" latinLnBrk="0" hangingPunct="1">
              <a:spcBef>
                <a:spcPct val="20000"/>
              </a:spcBef>
              <a:spcAft>
                <a:spcPts val="600"/>
              </a:spcAft>
              <a:buClr>
                <a:srgbClr val="00ACDC"/>
              </a:buClr>
              <a:buFont typeface="Arial" pitchFamily="34" charset="0"/>
              <a:buNone/>
              <a:defRPr sz="2000" kern="1200">
                <a:solidFill>
                  <a:schemeClr val="tx1"/>
                </a:solidFill>
                <a:latin typeface="+mn-lt"/>
                <a:ea typeface="+mn-ea"/>
                <a:cs typeface="+mn-cs"/>
              </a:defRPr>
            </a:lvl4pPr>
            <a:lvl5pPr marL="898525" indent="0" algn="l" defTabSz="914400" rtl="0" eaLnBrk="1" latinLnBrk="0" hangingPunct="1">
              <a:spcBef>
                <a:spcPct val="20000"/>
              </a:spcBef>
              <a:spcAft>
                <a:spcPts val="600"/>
              </a:spcAft>
              <a:buClr>
                <a:srgbClr val="00ACDC"/>
              </a:buClr>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smtClean="0"/>
              <a:t>Nesting</a:t>
            </a:r>
            <a:endParaRPr lang="en-US" sz="1800" dirty="0"/>
          </a:p>
        </p:txBody>
      </p:sp>
    </p:spTree>
    <p:extLst>
      <p:ext uri="{BB962C8B-B14F-4D97-AF65-F5344CB8AC3E}">
        <p14:creationId xmlns:p14="http://schemas.microsoft.com/office/powerpoint/2010/main" val="291193741"/>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en-US" dirty="0" smtClean="0"/>
              <a:t>Example 2: </a:t>
            </a:r>
            <a:r>
              <a:rPr lang="en-US" dirty="0" err="1" smtClean="0"/>
              <a:t>VisBricks</a:t>
            </a:r>
            <a:endParaRPr lang="en-US" dirty="0"/>
          </a:p>
        </p:txBody>
      </p:sp>
      <p:sp>
        <p:nvSpPr>
          <p:cNvPr id="6" name="Slide Number Placeholder 5"/>
          <p:cNvSpPr>
            <a:spLocks noGrp="1"/>
          </p:cNvSpPr>
          <p:nvPr>
            <p:ph type="sldNum" sz="quarter" idx="12"/>
          </p:nvPr>
        </p:nvSpPr>
        <p:spPr/>
        <p:txBody>
          <a:bodyPr/>
          <a:lstStyle/>
          <a:p>
            <a:fld id="{30742C3F-4840-460C-ADF2-7005A7FA8881}" type="slidenum">
              <a:rPr lang="en-US" smtClean="0"/>
              <a:pPr/>
              <a:t>191</a:t>
            </a:fld>
            <a:endParaRPr lang="en-US" dirty="0"/>
          </a:p>
        </p:txBody>
      </p:sp>
      <p:pic>
        <p:nvPicPr>
          <p:cNvPr id="8" name="Picture 1"/>
          <p:cNvPicPr>
            <a:picLocks noGrp="1" noChangeAspect="1"/>
          </p:cNvPicPr>
          <p:nvPr>
            <p:ph idx="1"/>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1560" y="1268760"/>
            <a:ext cx="7632848" cy="4222617"/>
          </a:xfrm>
          <a:prstGeom prst="rect">
            <a:avLst/>
          </a:prstGeom>
          <a:noFill/>
          <a:ln>
            <a:noFill/>
          </a:ln>
        </p:spPr>
      </p:pic>
      <p:sp>
        <p:nvSpPr>
          <p:cNvPr id="10" name="Text Placeholder 3"/>
          <p:cNvSpPr txBox="1">
            <a:spLocks/>
          </p:cNvSpPr>
          <p:nvPr/>
        </p:nvSpPr>
        <p:spPr>
          <a:xfrm>
            <a:off x="6948264" y="1124744"/>
            <a:ext cx="1895986" cy="419100"/>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Clr>
                <a:srgbClr val="00ACDC"/>
              </a:buClr>
              <a:buFont typeface="Arial" pitchFamily="34" charset="0"/>
              <a:buNone/>
              <a:defRPr sz="3200" kern="1200">
                <a:solidFill>
                  <a:schemeClr val="tx1"/>
                </a:solidFill>
                <a:latin typeface="+mn-lt"/>
                <a:ea typeface="+mn-ea"/>
                <a:cs typeface="+mn-cs"/>
              </a:defRPr>
            </a:lvl1pPr>
            <a:lvl2pPr marL="182563" indent="0" algn="l" defTabSz="360000" rtl="0" eaLnBrk="1" latinLnBrk="0" hangingPunct="1">
              <a:spcBef>
                <a:spcPct val="20000"/>
              </a:spcBef>
              <a:spcAft>
                <a:spcPts val="600"/>
              </a:spcAft>
              <a:buClr>
                <a:srgbClr val="00ACDC"/>
              </a:buClr>
              <a:buFont typeface="Arial" pitchFamily="34" charset="0"/>
              <a:buNone/>
              <a:defRPr sz="2800" kern="1200">
                <a:solidFill>
                  <a:schemeClr val="tx1"/>
                </a:solidFill>
                <a:latin typeface="+mn-lt"/>
                <a:ea typeface="+mn-ea"/>
                <a:cs typeface="+mn-cs"/>
              </a:defRPr>
            </a:lvl2pPr>
            <a:lvl3pPr marL="358775" indent="0" algn="l" defTabSz="914400" rtl="0" eaLnBrk="1" latinLnBrk="0" hangingPunct="1">
              <a:spcBef>
                <a:spcPct val="20000"/>
              </a:spcBef>
              <a:spcAft>
                <a:spcPts val="600"/>
              </a:spcAft>
              <a:buClr>
                <a:srgbClr val="00ACDC"/>
              </a:buClr>
              <a:buFont typeface="Arial" pitchFamily="34" charset="0"/>
              <a:buNone/>
              <a:defRPr sz="2400" kern="1200">
                <a:solidFill>
                  <a:schemeClr val="tx1"/>
                </a:solidFill>
                <a:latin typeface="+mn-lt"/>
                <a:ea typeface="+mn-ea"/>
                <a:cs typeface="+mn-cs"/>
              </a:defRPr>
            </a:lvl3pPr>
            <a:lvl4pPr marL="715963" indent="0" algn="l" defTabSz="914400" rtl="0" eaLnBrk="1" latinLnBrk="0" hangingPunct="1">
              <a:spcBef>
                <a:spcPct val="20000"/>
              </a:spcBef>
              <a:spcAft>
                <a:spcPts val="600"/>
              </a:spcAft>
              <a:buClr>
                <a:srgbClr val="00ACDC"/>
              </a:buClr>
              <a:buFont typeface="Arial" pitchFamily="34" charset="0"/>
              <a:buNone/>
              <a:defRPr sz="2000" kern="1200">
                <a:solidFill>
                  <a:schemeClr val="tx1"/>
                </a:solidFill>
                <a:latin typeface="+mn-lt"/>
                <a:ea typeface="+mn-ea"/>
                <a:cs typeface="+mn-cs"/>
              </a:defRPr>
            </a:lvl4pPr>
            <a:lvl5pPr marL="898525" indent="0" algn="l" defTabSz="914400" rtl="0" eaLnBrk="1" latinLnBrk="0" hangingPunct="1">
              <a:spcBef>
                <a:spcPct val="20000"/>
              </a:spcBef>
              <a:spcAft>
                <a:spcPts val="600"/>
              </a:spcAft>
              <a:buClr>
                <a:srgbClr val="00ACDC"/>
              </a:buClr>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smtClean="0">
                <a:solidFill>
                  <a:schemeClr val="tx1">
                    <a:lumMod val="50000"/>
                    <a:lumOff val="50000"/>
                  </a:schemeClr>
                </a:solidFill>
              </a:rPr>
              <a:t>[</a:t>
            </a:r>
            <a:r>
              <a:rPr lang="en-US" sz="1800" dirty="0" err="1" smtClean="0">
                <a:solidFill>
                  <a:schemeClr val="tx1">
                    <a:lumMod val="50000"/>
                    <a:lumOff val="50000"/>
                  </a:schemeClr>
                </a:solidFill>
              </a:rPr>
              <a:t>Lex</a:t>
            </a:r>
            <a:r>
              <a:rPr lang="en-US" sz="1800" dirty="0" smtClean="0">
                <a:solidFill>
                  <a:schemeClr val="tx1">
                    <a:lumMod val="50000"/>
                    <a:lumOff val="50000"/>
                  </a:schemeClr>
                </a:solidFill>
              </a:rPr>
              <a:t> et al. 2011]</a:t>
            </a:r>
            <a:endParaRPr lang="en-US" sz="1800" dirty="0">
              <a:solidFill>
                <a:schemeClr val="tx1">
                  <a:lumMod val="50000"/>
                  <a:lumOff val="50000"/>
                </a:schemeClr>
              </a:solidFill>
            </a:endParaRPr>
          </a:p>
        </p:txBody>
      </p:sp>
      <p:sp>
        <p:nvSpPr>
          <p:cNvPr id="7" name="Fußzeilenplatzhalter 3"/>
          <p:cNvSpPr>
            <a:spLocks noGrp="1"/>
          </p:cNvSpPr>
          <p:nvPr>
            <p:ph type="ftr" sz="quarter" idx="11"/>
          </p:nvPr>
        </p:nvSpPr>
        <p:spPr>
          <a:xfrm>
            <a:off x="467544" y="6356352"/>
            <a:ext cx="5552256" cy="365125"/>
          </a:xfrm>
        </p:spPr>
        <p:txBody>
          <a:bodyPr/>
          <a:lstStyle/>
          <a:p>
            <a:r>
              <a:rPr lang="en-US" smtClean="0"/>
              <a:t>VisWeek Tutorial: Connecting the Dots – M. Streit, H.-J. Schulz, A. Lex</a:t>
            </a:r>
            <a:endParaRPr lang="en-US" dirty="0"/>
          </a:p>
        </p:txBody>
      </p:sp>
      <p:sp>
        <p:nvSpPr>
          <p:cNvPr id="9" name="Rectangle 5"/>
          <p:cNvSpPr/>
          <p:nvPr/>
        </p:nvSpPr>
        <p:spPr>
          <a:xfrm>
            <a:off x="-612576" y="5157190"/>
            <a:ext cx="6775786" cy="1036915"/>
          </a:xfrm>
          <a:prstGeom prst="rect">
            <a:avLst/>
          </a:prstGeom>
          <a:solidFill>
            <a:schemeClr val="bg1">
              <a:lumMod val="95000"/>
              <a:alpha val="74118"/>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smtClean="0">
                <a:solidFill>
                  <a:schemeClr val="tx1">
                    <a:lumMod val="65000"/>
                    <a:lumOff val="35000"/>
                  </a:schemeClr>
                </a:solidFill>
              </a:rPr>
              <a:t>Single or composite visualization?</a:t>
            </a:r>
            <a:endParaRPr lang="en-US" sz="2800" dirty="0">
              <a:solidFill>
                <a:schemeClr val="tx1">
                  <a:lumMod val="65000"/>
                  <a:lumOff val="35000"/>
                </a:schemeClr>
              </a:solidFill>
            </a:endParaRPr>
          </a:p>
        </p:txBody>
      </p:sp>
      <p:pic>
        <p:nvPicPr>
          <p:cNvPr id="11" name="Grafik 10"/>
          <p:cNvPicPr>
            <a:picLocks noChangeAspect="1"/>
          </p:cNvPicPr>
          <p:nvPr/>
        </p:nvPicPr>
        <p:blipFill rotWithShape="1">
          <a:blip r:embed="rId4">
            <a:extLst>
              <a:ext uri="{28A0092B-C50C-407E-A947-70E740481C1C}">
                <a14:useLocalDpi xmlns:a14="http://schemas.microsoft.com/office/drawing/2010/main" val="0"/>
              </a:ext>
            </a:extLst>
          </a:blip>
          <a:srcRect l="78659"/>
          <a:stretch/>
        </p:blipFill>
        <p:spPr>
          <a:xfrm>
            <a:off x="20818" y="-27384"/>
            <a:ext cx="2412476" cy="811980"/>
          </a:xfrm>
          <a:prstGeom prst="rect">
            <a:avLst/>
          </a:prstGeom>
        </p:spPr>
      </p:pic>
      <p:sp>
        <p:nvSpPr>
          <p:cNvPr id="12" name="Text Placeholder 3"/>
          <p:cNvSpPr txBox="1">
            <a:spLocks/>
          </p:cNvSpPr>
          <p:nvPr/>
        </p:nvSpPr>
        <p:spPr>
          <a:xfrm>
            <a:off x="35496" y="708012"/>
            <a:ext cx="4056226" cy="419100"/>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Clr>
                <a:srgbClr val="00ACDC"/>
              </a:buClr>
              <a:buFont typeface="Arial" pitchFamily="34" charset="0"/>
              <a:buNone/>
              <a:defRPr sz="3200" kern="1200">
                <a:solidFill>
                  <a:schemeClr val="tx1"/>
                </a:solidFill>
                <a:latin typeface="+mn-lt"/>
                <a:ea typeface="+mn-ea"/>
                <a:cs typeface="+mn-cs"/>
              </a:defRPr>
            </a:lvl1pPr>
            <a:lvl2pPr marL="182563" indent="0" algn="l" defTabSz="360000" rtl="0" eaLnBrk="1" latinLnBrk="0" hangingPunct="1">
              <a:spcBef>
                <a:spcPct val="20000"/>
              </a:spcBef>
              <a:spcAft>
                <a:spcPts val="600"/>
              </a:spcAft>
              <a:buClr>
                <a:srgbClr val="00ACDC"/>
              </a:buClr>
              <a:buFont typeface="Arial" pitchFamily="34" charset="0"/>
              <a:buNone/>
              <a:defRPr sz="2800" kern="1200">
                <a:solidFill>
                  <a:schemeClr val="tx1"/>
                </a:solidFill>
                <a:latin typeface="+mn-lt"/>
                <a:ea typeface="+mn-ea"/>
                <a:cs typeface="+mn-cs"/>
              </a:defRPr>
            </a:lvl2pPr>
            <a:lvl3pPr marL="358775" indent="0" algn="l" defTabSz="914400" rtl="0" eaLnBrk="1" latinLnBrk="0" hangingPunct="1">
              <a:spcBef>
                <a:spcPct val="20000"/>
              </a:spcBef>
              <a:spcAft>
                <a:spcPts val="600"/>
              </a:spcAft>
              <a:buClr>
                <a:srgbClr val="00ACDC"/>
              </a:buClr>
              <a:buFont typeface="Arial" pitchFamily="34" charset="0"/>
              <a:buNone/>
              <a:defRPr sz="2400" kern="1200">
                <a:solidFill>
                  <a:schemeClr val="tx1"/>
                </a:solidFill>
                <a:latin typeface="+mn-lt"/>
                <a:ea typeface="+mn-ea"/>
                <a:cs typeface="+mn-cs"/>
              </a:defRPr>
            </a:lvl3pPr>
            <a:lvl4pPr marL="715963" indent="0" algn="l" defTabSz="914400" rtl="0" eaLnBrk="1" latinLnBrk="0" hangingPunct="1">
              <a:spcBef>
                <a:spcPct val="20000"/>
              </a:spcBef>
              <a:spcAft>
                <a:spcPts val="600"/>
              </a:spcAft>
              <a:buClr>
                <a:srgbClr val="00ACDC"/>
              </a:buClr>
              <a:buFont typeface="Arial" pitchFamily="34" charset="0"/>
              <a:buNone/>
              <a:defRPr sz="2000" kern="1200">
                <a:solidFill>
                  <a:schemeClr val="tx1"/>
                </a:solidFill>
                <a:latin typeface="+mn-lt"/>
                <a:ea typeface="+mn-ea"/>
                <a:cs typeface="+mn-cs"/>
              </a:defRPr>
            </a:lvl4pPr>
            <a:lvl5pPr marL="898525" indent="0" algn="l" defTabSz="914400" rtl="0" eaLnBrk="1" latinLnBrk="0" hangingPunct="1">
              <a:spcBef>
                <a:spcPct val="20000"/>
              </a:spcBef>
              <a:spcAft>
                <a:spcPts val="600"/>
              </a:spcAft>
              <a:buClr>
                <a:srgbClr val="00ACDC"/>
              </a:buClr>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smtClean="0"/>
              <a:t>Nesting</a:t>
            </a:r>
            <a:endParaRPr lang="en-US" sz="1800" dirty="0"/>
          </a:p>
        </p:txBody>
      </p:sp>
    </p:spTree>
    <p:extLst>
      <p:ext uri="{BB962C8B-B14F-4D97-AF65-F5344CB8AC3E}">
        <p14:creationId xmlns:p14="http://schemas.microsoft.com/office/powerpoint/2010/main" val="21254571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274637"/>
            <a:ext cx="8686800" cy="1143000"/>
          </a:xfrm>
        </p:spPr>
        <p:txBody>
          <a:bodyPr>
            <a:normAutofit/>
          </a:bodyPr>
          <a:lstStyle/>
          <a:p>
            <a:r>
              <a:rPr lang="en-US" dirty="0" smtClean="0"/>
              <a:t>Example 3: Jigsaw List View</a:t>
            </a:r>
            <a:endParaRPr lang="en-US" dirty="0"/>
          </a:p>
        </p:txBody>
      </p:sp>
      <p:pic>
        <p:nvPicPr>
          <p:cNvPr id="6" name="Inhaltsplatzhalt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8148" y="1628800"/>
            <a:ext cx="8229600" cy="1985936"/>
          </a:xfrm>
        </p:spPr>
      </p:pic>
      <p:sp>
        <p:nvSpPr>
          <p:cNvPr id="4" name="Fußzeilenplatzhalter 3"/>
          <p:cNvSpPr>
            <a:spLocks noGrp="1"/>
          </p:cNvSpPr>
          <p:nvPr>
            <p:ph type="ftr" sz="quarter" idx="11"/>
          </p:nvPr>
        </p:nvSpPr>
        <p:spPr/>
        <p:txBody>
          <a:bodyPr/>
          <a:lstStyle/>
          <a:p>
            <a:r>
              <a:rPr lang="en-US" smtClean="0"/>
              <a:t>VisWeek Tutorial: Connecting the Dots – M. Streit, H.-J. Schulz, A. Lex</a:t>
            </a:r>
            <a:endParaRPr lang="en-US" dirty="0"/>
          </a:p>
        </p:txBody>
      </p:sp>
      <p:sp>
        <p:nvSpPr>
          <p:cNvPr id="5" name="Foliennummernplatzhalter 4"/>
          <p:cNvSpPr>
            <a:spLocks noGrp="1"/>
          </p:cNvSpPr>
          <p:nvPr>
            <p:ph type="sldNum" sz="quarter" idx="12"/>
          </p:nvPr>
        </p:nvSpPr>
        <p:spPr/>
        <p:txBody>
          <a:bodyPr/>
          <a:lstStyle/>
          <a:p>
            <a:fld id="{30742C3F-4840-460C-ADF2-7005A7FA8881}" type="slidenum">
              <a:rPr lang="en-US" smtClean="0"/>
              <a:t>192</a:t>
            </a:fld>
            <a:endParaRPr lang="en-US" dirty="0"/>
          </a:p>
        </p:txBody>
      </p:sp>
      <p:sp>
        <p:nvSpPr>
          <p:cNvPr id="7" name="Textfeld 6"/>
          <p:cNvSpPr txBox="1"/>
          <p:nvPr/>
        </p:nvSpPr>
        <p:spPr>
          <a:xfrm>
            <a:off x="6622844" y="3645703"/>
            <a:ext cx="2483768" cy="369332"/>
          </a:xfrm>
          <a:prstGeom prst="rect">
            <a:avLst/>
          </a:prstGeom>
          <a:noFill/>
        </p:spPr>
        <p:txBody>
          <a:bodyPr wrap="square" rtlCol="0">
            <a:spAutoFit/>
          </a:bodyPr>
          <a:lstStyle/>
          <a:p>
            <a:r>
              <a:rPr lang="en-US" dirty="0" smtClean="0">
                <a:solidFill>
                  <a:schemeClr val="tx1">
                    <a:lumMod val="50000"/>
                    <a:lumOff val="50000"/>
                  </a:schemeClr>
                </a:solidFill>
              </a:rPr>
              <a:t>[</a:t>
            </a:r>
            <a:r>
              <a:rPr lang="en-US" dirty="0" err="1" smtClean="0">
                <a:solidFill>
                  <a:schemeClr val="tx1">
                    <a:lumMod val="50000"/>
                    <a:lumOff val="50000"/>
                  </a:schemeClr>
                </a:solidFill>
              </a:rPr>
              <a:t>Stasko</a:t>
            </a:r>
            <a:r>
              <a:rPr lang="en-US" dirty="0" smtClean="0">
                <a:solidFill>
                  <a:schemeClr val="tx1">
                    <a:lumMod val="50000"/>
                    <a:lumOff val="50000"/>
                  </a:schemeClr>
                </a:solidFill>
              </a:rPr>
              <a:t> et al. 2008]</a:t>
            </a:r>
            <a:endParaRPr lang="en-US" dirty="0">
              <a:solidFill>
                <a:schemeClr val="tx1">
                  <a:lumMod val="50000"/>
                  <a:lumOff val="50000"/>
                </a:schemeClr>
              </a:solidFill>
            </a:endParaRPr>
          </a:p>
        </p:txBody>
      </p:sp>
      <p:sp>
        <p:nvSpPr>
          <p:cNvPr id="9" name="Rectangle 5"/>
          <p:cNvSpPr/>
          <p:nvPr/>
        </p:nvSpPr>
        <p:spPr>
          <a:xfrm>
            <a:off x="-612576" y="5157190"/>
            <a:ext cx="6775786" cy="1036915"/>
          </a:xfrm>
          <a:prstGeom prst="rect">
            <a:avLst/>
          </a:prstGeom>
          <a:solidFill>
            <a:schemeClr val="bg1">
              <a:lumMod val="95000"/>
              <a:alpha val="74118"/>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smtClean="0">
                <a:solidFill>
                  <a:schemeClr val="tx1">
                    <a:lumMod val="65000"/>
                    <a:lumOff val="35000"/>
                  </a:schemeClr>
                </a:solidFill>
              </a:rPr>
              <a:t>Single or composite visualization?</a:t>
            </a:r>
            <a:endParaRPr lang="en-US" sz="2800" dirty="0">
              <a:solidFill>
                <a:schemeClr val="tx1">
                  <a:lumMod val="65000"/>
                  <a:lumOff val="35000"/>
                </a:schemeClr>
              </a:solidFill>
            </a:endParaRPr>
          </a:p>
        </p:txBody>
      </p:sp>
    </p:spTree>
    <p:extLst>
      <p:ext uri="{BB962C8B-B14F-4D97-AF65-F5344CB8AC3E}">
        <p14:creationId xmlns:p14="http://schemas.microsoft.com/office/powerpoint/2010/main" val="1051154713"/>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33"/>
          <p:cNvSpPr>
            <a:spLocks noChangeArrowheads="1"/>
          </p:cNvSpPr>
          <p:nvPr/>
        </p:nvSpPr>
        <p:spPr bwMode="auto">
          <a:xfrm>
            <a:off x="340863" y="978262"/>
            <a:ext cx="5995048" cy="1501630"/>
          </a:xfrm>
          <a:prstGeom prst="roundRect">
            <a:avLst>
              <a:gd name="adj" fmla="val 9218"/>
            </a:avLst>
          </a:prstGeom>
          <a:solidFill>
            <a:srgbClr val="FFFFFF"/>
          </a:solidFill>
          <a:ln w="38100">
            <a:solidFill>
              <a:srgbClr val="00A650"/>
            </a:solidFill>
            <a:round/>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400" b="0" i="0" u="none" strike="noStrike" cap="none" normalizeH="0" baseline="0" dirty="0" smtClean="0">
                <a:ln>
                  <a:noFill/>
                </a:ln>
                <a:effectLst/>
                <a:latin typeface="Calibri" pitchFamily="34" charset="0"/>
                <a:cs typeface="Arial" pitchFamily="34" charset="0"/>
              </a:rPr>
              <a:t>Display 1</a:t>
            </a:r>
            <a:endParaRPr kumimoji="0" lang="en-US" sz="1400" b="0" i="0" u="none" strike="noStrike" cap="none" normalizeH="0" baseline="0" dirty="0" smtClean="0">
              <a:ln>
                <a:noFill/>
              </a:ln>
              <a:effectLst/>
              <a:latin typeface="Arial" pitchFamily="34" charset="0"/>
              <a:cs typeface="Arial" pitchFamily="34" charset="0"/>
            </a:endParaRPr>
          </a:p>
        </p:txBody>
      </p:sp>
      <p:sp>
        <p:nvSpPr>
          <p:cNvPr id="27" name="AutoShape 40"/>
          <p:cNvSpPr>
            <a:spLocks noChangeArrowheads="1"/>
          </p:cNvSpPr>
          <p:nvPr/>
        </p:nvSpPr>
        <p:spPr bwMode="auto">
          <a:xfrm>
            <a:off x="4277983" y="1356322"/>
            <a:ext cx="1846490" cy="928916"/>
          </a:xfrm>
          <a:prstGeom prst="roundRect">
            <a:avLst>
              <a:gd name="adj" fmla="val 16667"/>
            </a:avLst>
          </a:prstGeom>
          <a:solidFill>
            <a:srgbClr val="F4C8C8"/>
          </a:solidFill>
          <a:ln w="38100">
            <a:solidFill>
              <a:srgbClr val="C0504D"/>
            </a:solidFill>
            <a:round/>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400" b="0" i="0" u="none" strike="noStrike" cap="none" normalizeH="0" baseline="0" dirty="0" smtClean="0">
                <a:ln>
                  <a:noFill/>
                </a:ln>
                <a:effectLst/>
                <a:latin typeface="Calibri" pitchFamily="34" charset="0"/>
                <a:cs typeface="Arial" pitchFamily="34" charset="0"/>
              </a:rPr>
              <a:t>Application 2</a:t>
            </a:r>
            <a:endParaRPr kumimoji="0" lang="en-US" sz="1400" b="0" i="0" u="none" strike="noStrike" cap="none" normalizeH="0" baseline="0" dirty="0" smtClean="0">
              <a:ln>
                <a:noFill/>
              </a:ln>
              <a:effectLst/>
              <a:latin typeface="Arial" pitchFamily="34" charset="0"/>
              <a:cs typeface="Arial" pitchFamily="34" charset="0"/>
            </a:endParaRPr>
          </a:p>
        </p:txBody>
      </p:sp>
      <p:sp>
        <p:nvSpPr>
          <p:cNvPr id="4" name="Titel 3"/>
          <p:cNvSpPr>
            <a:spLocks noGrp="1"/>
          </p:cNvSpPr>
          <p:nvPr>
            <p:ph type="title"/>
          </p:nvPr>
        </p:nvSpPr>
        <p:spPr/>
        <p:txBody>
          <a:bodyPr/>
          <a:lstStyle/>
          <a:p>
            <a:r>
              <a:rPr lang="en-US" dirty="0" smtClean="0"/>
              <a:t>Linking ACROSS </a:t>
            </a:r>
            <a:br>
              <a:rPr lang="en-US" dirty="0" smtClean="0"/>
            </a:br>
            <a:r>
              <a:rPr lang="en-US" dirty="0" smtClean="0"/>
              <a:t>Applications</a:t>
            </a:r>
            <a:endParaRPr lang="en-US" dirty="0"/>
          </a:p>
        </p:txBody>
      </p:sp>
      <p:sp>
        <p:nvSpPr>
          <p:cNvPr id="6" name="AutoShape 39"/>
          <p:cNvSpPr>
            <a:spLocks noChangeArrowheads="1"/>
          </p:cNvSpPr>
          <p:nvPr/>
        </p:nvSpPr>
        <p:spPr bwMode="auto">
          <a:xfrm>
            <a:off x="6945365" y="2976515"/>
            <a:ext cx="1466090" cy="539164"/>
          </a:xfrm>
          <a:prstGeom prst="flowChartAlternateProcess">
            <a:avLst/>
          </a:prstGeom>
          <a:ln w="38100">
            <a:solidFill>
              <a:schemeClr val="bg1">
                <a:lumMod val="75000"/>
              </a:schemeClr>
            </a:solidFill>
            <a:headEnd/>
            <a:tailEnd/>
          </a:ln>
        </p:spPr>
        <p:style>
          <a:lnRef idx="2">
            <a:schemeClr val="accent5"/>
          </a:lnRef>
          <a:fillRef idx="1">
            <a:schemeClr val="lt1"/>
          </a:fillRef>
          <a:effectRef idx="0">
            <a:schemeClr val="accent5"/>
          </a:effectRef>
          <a:fontRef idx="minor">
            <a:schemeClr val="dk1"/>
          </a:fontRef>
        </p:style>
        <p:txBody>
          <a:bodyPr vert="horz" wrap="square" lIns="54000" tIns="45720" rIns="5400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ts val="1000"/>
              </a:spcAft>
              <a:buClrTx/>
              <a:buSzTx/>
              <a:buFontTx/>
              <a:buNone/>
              <a:tabLst/>
            </a:pPr>
            <a:r>
              <a:rPr kumimoji="0" lang="en-US" sz="1400" b="0" i="0" u="none" strike="noStrike" cap="none" normalizeH="0" baseline="0" dirty="0" smtClean="0">
                <a:ln>
                  <a:noFill/>
                </a:ln>
                <a:solidFill>
                  <a:schemeClr val="bg1">
                    <a:lumMod val="50000"/>
                  </a:schemeClr>
                </a:solidFill>
                <a:effectLst/>
                <a:latin typeface="Calibri" pitchFamily="34" charset="0"/>
                <a:cs typeface="Arial" pitchFamily="34" charset="0"/>
              </a:rPr>
              <a:t>User 3</a:t>
            </a:r>
            <a:endParaRPr kumimoji="0" lang="en-US" sz="1400" b="0" i="0" u="none" strike="noStrike" cap="none" normalizeH="0" baseline="0" dirty="0" smtClean="0">
              <a:ln>
                <a:noFill/>
              </a:ln>
              <a:solidFill>
                <a:schemeClr val="bg1">
                  <a:lumMod val="50000"/>
                </a:schemeClr>
              </a:solidFill>
              <a:effectLst/>
              <a:latin typeface="Arial" pitchFamily="34" charset="0"/>
              <a:cs typeface="Arial" pitchFamily="34" charset="0"/>
            </a:endParaRPr>
          </a:p>
        </p:txBody>
      </p:sp>
      <p:sp>
        <p:nvSpPr>
          <p:cNvPr id="7" name="AutoShape 39"/>
          <p:cNvSpPr>
            <a:spLocks noChangeArrowheads="1"/>
          </p:cNvSpPr>
          <p:nvPr/>
        </p:nvSpPr>
        <p:spPr bwMode="auto">
          <a:xfrm>
            <a:off x="3802623" y="2962319"/>
            <a:ext cx="1466090" cy="539164"/>
          </a:xfrm>
          <a:prstGeom prst="flowChartAlternateProcess">
            <a:avLst/>
          </a:prstGeom>
          <a:ln w="38100">
            <a:solidFill>
              <a:schemeClr val="bg1">
                <a:lumMod val="75000"/>
              </a:schemeClr>
            </a:solidFill>
            <a:headEnd/>
            <a:tailEnd/>
          </a:ln>
        </p:spPr>
        <p:style>
          <a:lnRef idx="2">
            <a:schemeClr val="accent5"/>
          </a:lnRef>
          <a:fillRef idx="1">
            <a:schemeClr val="lt1"/>
          </a:fillRef>
          <a:effectRef idx="0">
            <a:schemeClr val="accent5"/>
          </a:effectRef>
          <a:fontRef idx="minor">
            <a:schemeClr val="dk1"/>
          </a:fontRef>
        </p:style>
        <p:txBody>
          <a:bodyPr vert="horz" wrap="square" lIns="54000" tIns="45720" rIns="5400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ts val="1000"/>
              </a:spcAft>
              <a:buClrTx/>
              <a:buSzTx/>
              <a:buFontTx/>
              <a:buNone/>
              <a:tabLst/>
            </a:pPr>
            <a:r>
              <a:rPr kumimoji="0" lang="en-US" sz="1400" b="0" i="0" u="none" strike="noStrike" cap="none" normalizeH="0" baseline="0" dirty="0" smtClean="0">
                <a:ln>
                  <a:noFill/>
                </a:ln>
                <a:solidFill>
                  <a:schemeClr val="bg1">
                    <a:lumMod val="50000"/>
                  </a:schemeClr>
                </a:solidFill>
                <a:effectLst/>
                <a:latin typeface="Calibri" pitchFamily="34" charset="0"/>
                <a:cs typeface="Arial" pitchFamily="34" charset="0"/>
              </a:rPr>
              <a:t>User 2</a:t>
            </a:r>
            <a:endParaRPr kumimoji="0" lang="en-US" sz="1400" b="0" i="0" u="none" strike="noStrike" cap="none" normalizeH="0" baseline="0" dirty="0" smtClean="0">
              <a:ln>
                <a:noFill/>
              </a:ln>
              <a:solidFill>
                <a:schemeClr val="bg1">
                  <a:lumMod val="50000"/>
                </a:schemeClr>
              </a:solidFill>
              <a:effectLst/>
              <a:latin typeface="Arial" pitchFamily="34" charset="0"/>
              <a:cs typeface="Arial" pitchFamily="34" charset="0"/>
            </a:endParaRPr>
          </a:p>
        </p:txBody>
      </p:sp>
      <p:sp>
        <p:nvSpPr>
          <p:cNvPr id="8" name="AutoShape 32"/>
          <p:cNvSpPr>
            <a:spLocks noChangeArrowheads="1"/>
          </p:cNvSpPr>
          <p:nvPr/>
        </p:nvSpPr>
        <p:spPr bwMode="auto">
          <a:xfrm>
            <a:off x="6536348" y="955288"/>
            <a:ext cx="2284124" cy="1501630"/>
          </a:xfrm>
          <a:prstGeom prst="roundRect">
            <a:avLst>
              <a:gd name="adj" fmla="val 6134"/>
            </a:avLst>
          </a:prstGeom>
          <a:solidFill>
            <a:srgbClr val="FFFFFF"/>
          </a:solidFill>
          <a:ln w="38100">
            <a:solidFill>
              <a:schemeClr val="bg1">
                <a:lumMod val="75000"/>
              </a:schemeClr>
            </a:solidFill>
            <a:round/>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400" b="0" i="0" u="none" strike="noStrike" cap="none" normalizeH="0" baseline="0" dirty="0" smtClean="0">
                <a:ln>
                  <a:noFill/>
                </a:ln>
                <a:solidFill>
                  <a:schemeClr val="bg1">
                    <a:lumMod val="50000"/>
                  </a:schemeClr>
                </a:solidFill>
                <a:effectLst/>
                <a:latin typeface="Calibri" pitchFamily="34" charset="0"/>
                <a:cs typeface="Arial" pitchFamily="34" charset="0"/>
              </a:rPr>
              <a:t>Display 2</a:t>
            </a:r>
            <a:endParaRPr kumimoji="0" lang="en-US" sz="1400" b="0" i="0" u="none" strike="noStrike" cap="none" normalizeH="0" baseline="0" dirty="0" smtClean="0">
              <a:ln>
                <a:noFill/>
              </a:ln>
              <a:solidFill>
                <a:schemeClr val="bg1">
                  <a:lumMod val="50000"/>
                </a:schemeClr>
              </a:solidFill>
              <a:effectLst/>
              <a:latin typeface="Arial" pitchFamily="34" charset="0"/>
              <a:cs typeface="Arial" pitchFamily="34" charset="0"/>
            </a:endParaRPr>
          </a:p>
        </p:txBody>
      </p:sp>
      <p:sp>
        <p:nvSpPr>
          <p:cNvPr id="10" name="AutoShape 34"/>
          <p:cNvSpPr>
            <a:spLocks noChangeArrowheads="1"/>
          </p:cNvSpPr>
          <p:nvPr/>
        </p:nvSpPr>
        <p:spPr bwMode="auto">
          <a:xfrm>
            <a:off x="6698696" y="1314503"/>
            <a:ext cx="1944216" cy="947238"/>
          </a:xfrm>
          <a:prstGeom prst="flowChartAlternateProcess">
            <a:avLst/>
          </a:prstGeom>
          <a:solidFill>
            <a:srgbClr val="FFFFFF"/>
          </a:solidFill>
          <a:ln w="38100">
            <a:solidFill>
              <a:schemeClr val="bg1">
                <a:lumMod val="75000"/>
              </a:schemeClr>
            </a:solidFill>
            <a:miter lim="800000"/>
            <a:headEnd/>
            <a:tailEnd/>
          </a:ln>
          <a:effectLst/>
        </p:spPr>
        <p:txBody>
          <a:bodyPr vert="horz" wrap="square" lIns="91440" tIns="1080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400" b="0" i="0" u="none" strike="noStrike" cap="none" normalizeH="0" baseline="0" dirty="0" smtClean="0">
                <a:ln>
                  <a:noFill/>
                </a:ln>
                <a:solidFill>
                  <a:schemeClr val="bg1">
                    <a:lumMod val="50000"/>
                  </a:schemeClr>
                </a:solidFill>
                <a:effectLst/>
                <a:latin typeface="Calibri" pitchFamily="34" charset="0"/>
                <a:cs typeface="Arial" pitchFamily="34" charset="0"/>
              </a:rPr>
              <a:t>Application 3</a:t>
            </a:r>
            <a:endParaRPr kumimoji="0" lang="en-US" sz="1400" b="0" i="0" u="none" strike="noStrike" cap="none" normalizeH="0" baseline="0" dirty="0" smtClean="0">
              <a:ln>
                <a:noFill/>
              </a:ln>
              <a:solidFill>
                <a:schemeClr val="bg1">
                  <a:lumMod val="50000"/>
                </a:schemeClr>
              </a:solidFill>
              <a:effectLst/>
              <a:latin typeface="Arial" pitchFamily="34" charset="0"/>
              <a:cs typeface="Arial" pitchFamily="34" charset="0"/>
            </a:endParaRPr>
          </a:p>
        </p:txBody>
      </p:sp>
      <p:sp>
        <p:nvSpPr>
          <p:cNvPr id="11" name="AutoShape 35"/>
          <p:cNvSpPr>
            <a:spLocks noChangeArrowheads="1"/>
          </p:cNvSpPr>
          <p:nvPr/>
        </p:nvSpPr>
        <p:spPr bwMode="auto">
          <a:xfrm>
            <a:off x="6902474" y="1695217"/>
            <a:ext cx="1536659" cy="389159"/>
          </a:xfrm>
          <a:prstGeom prst="roundRect">
            <a:avLst>
              <a:gd name="adj" fmla="val 16667"/>
            </a:avLst>
          </a:prstGeom>
          <a:solidFill>
            <a:srgbClr val="FFFFFF"/>
          </a:solidFill>
          <a:ln w="38100">
            <a:solidFill>
              <a:schemeClr val="bg1">
                <a:lumMod val="75000"/>
              </a:schemeClr>
            </a:solidFill>
            <a:round/>
            <a:headEnd/>
            <a:tailEnd/>
          </a:ln>
          <a:effectLst/>
        </p:spPr>
        <p:txBody>
          <a:bodyPr vert="horz" wrap="square" lIns="91440" tIns="45720" rIns="91440" bIns="45720" numCol="1" anchor="t" anchorCtr="0" compatLnSpc="1">
            <a:prstTxWarp prst="textNoShape">
              <a:avLst/>
            </a:prstTxWarp>
          </a:bodyPr>
          <a:lstStyle/>
          <a:p>
            <a:pPr lvl="0" algn="ctr" fontAlgn="base">
              <a:spcBef>
                <a:spcPct val="0"/>
              </a:spcBef>
              <a:spcAft>
                <a:spcPts val="1000"/>
              </a:spcAft>
            </a:pPr>
            <a:r>
              <a:rPr lang="en-US" sz="1400" dirty="0" smtClean="0">
                <a:solidFill>
                  <a:schemeClr val="bg1">
                    <a:lumMod val="50000"/>
                  </a:schemeClr>
                </a:solidFill>
                <a:latin typeface="Calibri" pitchFamily="34" charset="0"/>
                <a:cs typeface="Arial" pitchFamily="34" charset="0"/>
              </a:rPr>
              <a:t>Visualization 4</a:t>
            </a:r>
            <a:endParaRPr kumimoji="0" lang="en-US" sz="1400" b="0" i="0" u="none" strike="noStrike" cap="none" normalizeH="0" baseline="0" dirty="0" smtClean="0">
              <a:ln>
                <a:noFill/>
              </a:ln>
              <a:solidFill>
                <a:schemeClr val="bg1">
                  <a:lumMod val="50000"/>
                </a:schemeClr>
              </a:solidFill>
              <a:effectLst/>
              <a:latin typeface="Arial" pitchFamily="34" charset="0"/>
              <a:cs typeface="Arial" pitchFamily="34" charset="0"/>
            </a:endParaRPr>
          </a:p>
        </p:txBody>
      </p:sp>
      <p:sp>
        <p:nvSpPr>
          <p:cNvPr id="14" name="AutoShape 40"/>
          <p:cNvSpPr>
            <a:spLocks noChangeArrowheads="1"/>
          </p:cNvSpPr>
          <p:nvPr/>
        </p:nvSpPr>
        <p:spPr bwMode="auto">
          <a:xfrm>
            <a:off x="553267" y="1329831"/>
            <a:ext cx="3532011" cy="928916"/>
          </a:xfrm>
          <a:prstGeom prst="roundRect">
            <a:avLst>
              <a:gd name="adj" fmla="val 16667"/>
            </a:avLst>
          </a:prstGeom>
          <a:solidFill>
            <a:srgbClr val="F4C8C8"/>
          </a:solidFill>
          <a:ln w="38100">
            <a:solidFill>
              <a:srgbClr val="C0504D"/>
            </a:solidFill>
            <a:round/>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400" b="0" i="0" u="none" strike="noStrike" cap="none" normalizeH="0" baseline="0" dirty="0" smtClean="0">
                <a:ln>
                  <a:noFill/>
                </a:ln>
                <a:effectLst/>
                <a:latin typeface="Calibri" pitchFamily="34" charset="0"/>
                <a:cs typeface="Arial" pitchFamily="34" charset="0"/>
              </a:rPr>
              <a:t>Application 1</a:t>
            </a:r>
            <a:endParaRPr kumimoji="0" lang="en-US" sz="1400" b="0" i="0" u="none" strike="noStrike" cap="none" normalizeH="0" baseline="0" dirty="0" smtClean="0">
              <a:ln>
                <a:noFill/>
              </a:ln>
              <a:effectLst/>
              <a:latin typeface="Arial" pitchFamily="34" charset="0"/>
              <a:cs typeface="Arial" pitchFamily="34" charset="0"/>
            </a:endParaRPr>
          </a:p>
        </p:txBody>
      </p:sp>
      <p:sp>
        <p:nvSpPr>
          <p:cNvPr id="16" name="AutoShape 43"/>
          <p:cNvSpPr>
            <a:spLocks noChangeArrowheads="1"/>
          </p:cNvSpPr>
          <p:nvPr/>
        </p:nvSpPr>
        <p:spPr bwMode="auto">
          <a:xfrm>
            <a:off x="769291" y="1689870"/>
            <a:ext cx="1458766" cy="389160"/>
          </a:xfrm>
          <a:prstGeom prst="roundRect">
            <a:avLst>
              <a:gd name="adj" fmla="val 16667"/>
            </a:avLst>
          </a:prstGeom>
          <a:solidFill>
            <a:schemeClr val="bg1"/>
          </a:solidFill>
          <a:ln w="38100">
            <a:solidFill>
              <a:srgbClr val="4F81BD"/>
            </a:solidFill>
            <a:round/>
            <a:headEnd/>
            <a:tailEnd/>
          </a:ln>
          <a:effectLst/>
        </p:spPr>
        <p:txBody>
          <a:bodyPr vert="horz" wrap="square" lIns="91440" tIns="45720" rIns="91440" bIns="45720" numCol="1" anchor="t" anchorCtr="0" compatLnSpc="1">
            <a:prstTxWarp prst="textNoShape">
              <a:avLst/>
            </a:prstTxWarp>
          </a:bodyPr>
          <a:lstStyle/>
          <a:p>
            <a:pPr lvl="0" algn="ctr" fontAlgn="base">
              <a:spcBef>
                <a:spcPct val="0"/>
              </a:spcBef>
              <a:spcAft>
                <a:spcPts val="1000"/>
              </a:spcAft>
            </a:pPr>
            <a:r>
              <a:rPr lang="en-US" sz="1400" dirty="0">
                <a:latin typeface="Calibri" pitchFamily="34" charset="0"/>
                <a:cs typeface="Arial" pitchFamily="34" charset="0"/>
              </a:rPr>
              <a:t>Visualization </a:t>
            </a:r>
            <a:r>
              <a:rPr kumimoji="0" lang="en-US" sz="1400" b="0" i="0" u="none" strike="noStrike" cap="none" normalizeH="0" baseline="0" dirty="0" smtClean="0">
                <a:ln>
                  <a:noFill/>
                </a:ln>
                <a:effectLst/>
                <a:latin typeface="Calibri" pitchFamily="34" charset="0"/>
                <a:cs typeface="Arial" pitchFamily="34" charset="0"/>
              </a:rPr>
              <a:t>1</a:t>
            </a:r>
            <a:endParaRPr kumimoji="0" lang="en-US" sz="1400" b="0" i="0" u="none" strike="noStrike" cap="none" normalizeH="0" baseline="0" dirty="0" smtClean="0">
              <a:ln>
                <a:noFill/>
              </a:ln>
              <a:effectLst/>
              <a:latin typeface="Arial" pitchFamily="34" charset="0"/>
              <a:cs typeface="Arial" pitchFamily="34" charset="0"/>
            </a:endParaRPr>
          </a:p>
        </p:txBody>
      </p:sp>
      <p:pic>
        <p:nvPicPr>
          <p:cNvPr id="17" name="Picture 15" descr="user.png"/>
          <p:cNvPicPr>
            <a:picLocks noChangeAspect="1"/>
          </p:cNvPicPr>
          <p:nvPr/>
        </p:nvPicPr>
        <p:blipFill>
          <a:blip r:embed="rId3" cstate="print">
            <a:duotone>
              <a:schemeClr val="bg2">
                <a:shade val="45000"/>
                <a:satMod val="135000"/>
              </a:schemeClr>
              <a:prstClr val="white"/>
            </a:duotone>
          </a:blip>
          <a:stretch>
            <a:fillRect/>
          </a:stretch>
        </p:blipFill>
        <p:spPr>
          <a:xfrm>
            <a:off x="3874631" y="3009173"/>
            <a:ext cx="457200" cy="457200"/>
          </a:xfrm>
          <a:prstGeom prst="rect">
            <a:avLst/>
          </a:prstGeom>
          <a:ln>
            <a:noFill/>
          </a:ln>
        </p:spPr>
      </p:pic>
      <p:pic>
        <p:nvPicPr>
          <p:cNvPr id="18" name="Picture 16" descr="user.png"/>
          <p:cNvPicPr>
            <a:picLocks noChangeAspect="1"/>
          </p:cNvPicPr>
          <p:nvPr/>
        </p:nvPicPr>
        <p:blipFill>
          <a:blip r:embed="rId4" cstate="print">
            <a:duotone>
              <a:schemeClr val="bg2">
                <a:shade val="45000"/>
                <a:satMod val="135000"/>
              </a:schemeClr>
              <a:prstClr val="white"/>
            </a:duotone>
          </a:blip>
          <a:stretch>
            <a:fillRect/>
          </a:stretch>
        </p:blipFill>
        <p:spPr>
          <a:xfrm>
            <a:off x="7107575" y="3011625"/>
            <a:ext cx="457200" cy="457200"/>
          </a:xfrm>
          <a:prstGeom prst="rect">
            <a:avLst/>
          </a:prstGeom>
          <a:ln>
            <a:noFill/>
          </a:ln>
        </p:spPr>
      </p:pic>
      <p:cxnSp>
        <p:nvCxnSpPr>
          <p:cNvPr id="19" name="Straight Connector 19"/>
          <p:cNvCxnSpPr>
            <a:endCxn id="7" idx="0"/>
          </p:cNvCxnSpPr>
          <p:nvPr/>
        </p:nvCxnSpPr>
        <p:spPr>
          <a:xfrm>
            <a:off x="4535668" y="2469148"/>
            <a:ext cx="0" cy="493171"/>
          </a:xfrm>
          <a:prstGeom prst="line">
            <a:avLst/>
          </a:prstGeom>
          <a:ln w="28575">
            <a:solidFill>
              <a:schemeClr val="bg1">
                <a:lumMod val="75000"/>
              </a:schemeClr>
            </a:solidFill>
            <a:prstDash val="sysDot"/>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0" name="Straight Connector 27"/>
          <p:cNvCxnSpPr>
            <a:stCxn id="8" idx="2"/>
            <a:endCxn id="6" idx="0"/>
          </p:cNvCxnSpPr>
          <p:nvPr/>
        </p:nvCxnSpPr>
        <p:spPr>
          <a:xfrm>
            <a:off x="7678410" y="2456918"/>
            <a:ext cx="0" cy="519597"/>
          </a:xfrm>
          <a:prstGeom prst="line">
            <a:avLst/>
          </a:prstGeom>
          <a:ln w="28575">
            <a:solidFill>
              <a:schemeClr val="bg1">
                <a:lumMod val="75000"/>
              </a:schemeClr>
            </a:solidFill>
            <a:prstDash val="sysDot"/>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1" name="Straight Connector 30"/>
          <p:cNvCxnSpPr>
            <a:endCxn id="22" idx="0"/>
          </p:cNvCxnSpPr>
          <p:nvPr/>
        </p:nvCxnSpPr>
        <p:spPr>
          <a:xfrm>
            <a:off x="2321083" y="2469148"/>
            <a:ext cx="0" cy="460513"/>
          </a:xfrm>
          <a:prstGeom prst="line">
            <a:avLst/>
          </a:prstGeom>
          <a:ln w="28575">
            <a:solidFill>
              <a:schemeClr val="tx1"/>
            </a:solidFill>
            <a:prstDash val="sysDot"/>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2" name="AutoShape 39"/>
          <p:cNvSpPr>
            <a:spLocks noChangeArrowheads="1"/>
          </p:cNvSpPr>
          <p:nvPr/>
        </p:nvSpPr>
        <p:spPr bwMode="auto">
          <a:xfrm>
            <a:off x="1588038" y="2929661"/>
            <a:ext cx="1466090" cy="539164"/>
          </a:xfrm>
          <a:prstGeom prst="flowChartAlternateProcess">
            <a:avLst/>
          </a:prstGeom>
          <a:ln w="38100">
            <a:solidFill>
              <a:schemeClr val="accent3"/>
            </a:solidFill>
            <a:headEnd/>
            <a:tailEnd/>
          </a:ln>
        </p:spPr>
        <p:style>
          <a:lnRef idx="2">
            <a:schemeClr val="accent5"/>
          </a:lnRef>
          <a:fillRef idx="1">
            <a:schemeClr val="lt1"/>
          </a:fillRef>
          <a:effectRef idx="0">
            <a:schemeClr val="accent5"/>
          </a:effectRef>
          <a:fontRef idx="minor">
            <a:schemeClr val="dk1"/>
          </a:fontRef>
        </p:style>
        <p:txBody>
          <a:bodyPr vert="horz" wrap="square" lIns="54000" tIns="45720" rIns="5400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ts val="1000"/>
              </a:spcAft>
              <a:buClrTx/>
              <a:buSzTx/>
              <a:buFontTx/>
              <a:buNone/>
              <a:tabLst/>
            </a:pPr>
            <a:r>
              <a:rPr kumimoji="0" lang="en-US" sz="1400" b="0" i="0" u="none" strike="noStrike" cap="none" normalizeH="0" baseline="0" dirty="0" smtClean="0">
                <a:ln>
                  <a:noFill/>
                </a:ln>
                <a:solidFill>
                  <a:schemeClr val="tx1"/>
                </a:solidFill>
                <a:effectLst/>
                <a:latin typeface="Calibri" pitchFamily="34" charset="0"/>
                <a:cs typeface="Arial" pitchFamily="34" charset="0"/>
              </a:rPr>
              <a:t>User 1</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3" name="Picture 52" descr="user.png"/>
          <p:cNvPicPr>
            <a:picLocks noChangeAspect="1"/>
          </p:cNvPicPr>
          <p:nvPr/>
        </p:nvPicPr>
        <p:blipFill>
          <a:blip r:embed="rId3" cstate="print"/>
          <a:stretch>
            <a:fillRect/>
          </a:stretch>
        </p:blipFill>
        <p:spPr>
          <a:xfrm>
            <a:off x="1713493" y="2970643"/>
            <a:ext cx="457200" cy="457200"/>
          </a:xfrm>
          <a:prstGeom prst="rect">
            <a:avLst/>
          </a:prstGeom>
        </p:spPr>
      </p:pic>
      <p:sp>
        <p:nvSpPr>
          <p:cNvPr id="24" name="AutoShape 43"/>
          <p:cNvSpPr>
            <a:spLocks noChangeArrowheads="1"/>
          </p:cNvSpPr>
          <p:nvPr/>
        </p:nvSpPr>
        <p:spPr bwMode="auto">
          <a:xfrm>
            <a:off x="2398714" y="1706103"/>
            <a:ext cx="1458766" cy="389160"/>
          </a:xfrm>
          <a:prstGeom prst="roundRect">
            <a:avLst>
              <a:gd name="adj" fmla="val 16667"/>
            </a:avLst>
          </a:prstGeom>
          <a:solidFill>
            <a:schemeClr val="bg1"/>
          </a:solidFill>
          <a:ln w="38100">
            <a:solidFill>
              <a:srgbClr val="4F81BD"/>
            </a:solidFill>
            <a:round/>
            <a:headEnd/>
            <a:tailEnd/>
          </a:ln>
          <a:effectLst/>
        </p:spPr>
        <p:txBody>
          <a:bodyPr vert="horz" wrap="square" lIns="91440" tIns="45720" rIns="91440" bIns="45720" numCol="1" anchor="t" anchorCtr="0" compatLnSpc="1">
            <a:prstTxWarp prst="textNoShape">
              <a:avLst/>
            </a:prstTxWarp>
          </a:bodyPr>
          <a:lstStyle/>
          <a:p>
            <a:pPr lvl="0" algn="ctr" fontAlgn="base">
              <a:spcBef>
                <a:spcPct val="0"/>
              </a:spcBef>
              <a:spcAft>
                <a:spcPts val="1000"/>
              </a:spcAft>
            </a:pPr>
            <a:r>
              <a:rPr lang="en-US" sz="1400" dirty="0" smtClean="0">
                <a:latin typeface="Calibri" pitchFamily="34" charset="0"/>
                <a:cs typeface="Arial" pitchFamily="34" charset="0"/>
              </a:rPr>
              <a:t>Visualization 2</a:t>
            </a:r>
            <a:endParaRPr kumimoji="0" lang="en-US" sz="1400" b="0" i="0" u="none" strike="noStrike" cap="none" normalizeH="0" baseline="0" dirty="0" smtClean="0">
              <a:ln>
                <a:noFill/>
              </a:ln>
              <a:effectLst/>
              <a:latin typeface="Arial" pitchFamily="34" charset="0"/>
              <a:cs typeface="Arial" pitchFamily="34" charset="0"/>
            </a:endParaRPr>
          </a:p>
        </p:txBody>
      </p:sp>
      <p:sp>
        <p:nvSpPr>
          <p:cNvPr id="25" name="AutoShape 43"/>
          <p:cNvSpPr>
            <a:spLocks noChangeArrowheads="1"/>
          </p:cNvSpPr>
          <p:nvPr/>
        </p:nvSpPr>
        <p:spPr bwMode="auto">
          <a:xfrm>
            <a:off x="4471845" y="1729077"/>
            <a:ext cx="1458766" cy="389160"/>
          </a:xfrm>
          <a:prstGeom prst="roundRect">
            <a:avLst>
              <a:gd name="adj" fmla="val 16667"/>
            </a:avLst>
          </a:prstGeom>
          <a:solidFill>
            <a:schemeClr val="bg1"/>
          </a:solidFill>
          <a:ln w="38100">
            <a:solidFill>
              <a:srgbClr val="4F81BD"/>
            </a:solidFill>
            <a:round/>
            <a:headEnd/>
            <a:tailEnd/>
          </a:ln>
          <a:effectLst/>
        </p:spPr>
        <p:txBody>
          <a:bodyPr vert="horz" wrap="square" lIns="91440" tIns="45720" rIns="91440" bIns="45720" numCol="1" anchor="t" anchorCtr="0" compatLnSpc="1">
            <a:prstTxWarp prst="textNoShape">
              <a:avLst/>
            </a:prstTxWarp>
          </a:bodyPr>
          <a:lstStyle/>
          <a:p>
            <a:pPr lvl="0" algn="ctr" fontAlgn="base">
              <a:spcBef>
                <a:spcPct val="0"/>
              </a:spcBef>
              <a:spcAft>
                <a:spcPts val="1000"/>
              </a:spcAft>
            </a:pPr>
            <a:r>
              <a:rPr lang="en-US" sz="1400" dirty="0">
                <a:latin typeface="Calibri" pitchFamily="34" charset="0"/>
                <a:cs typeface="Arial" pitchFamily="34" charset="0"/>
              </a:rPr>
              <a:t>Visualization </a:t>
            </a:r>
            <a:r>
              <a:rPr kumimoji="0" lang="en-US" sz="1400" b="0" i="0" u="none" strike="noStrike" cap="none" normalizeH="0" baseline="0" dirty="0" smtClean="0">
                <a:ln>
                  <a:noFill/>
                </a:ln>
                <a:effectLst/>
                <a:latin typeface="Calibri" pitchFamily="34" charset="0"/>
                <a:cs typeface="Arial" pitchFamily="34" charset="0"/>
              </a:rPr>
              <a:t>3</a:t>
            </a:r>
            <a:endParaRPr kumimoji="0" lang="en-US" sz="1400" b="0" i="0" u="none" strike="noStrike" cap="none" normalizeH="0" baseline="0" dirty="0" smtClean="0">
              <a:ln>
                <a:noFill/>
              </a:ln>
              <a:effectLst/>
              <a:latin typeface="Arial" pitchFamily="34" charset="0"/>
              <a:cs typeface="Arial" pitchFamily="34" charset="0"/>
            </a:endParaRPr>
          </a:p>
        </p:txBody>
      </p:sp>
      <p:sp>
        <p:nvSpPr>
          <p:cNvPr id="26" name="Fußzeilenplatzhalter 3"/>
          <p:cNvSpPr>
            <a:spLocks noGrp="1"/>
          </p:cNvSpPr>
          <p:nvPr>
            <p:ph type="ftr" sz="quarter" idx="11"/>
          </p:nvPr>
        </p:nvSpPr>
        <p:spPr>
          <a:xfrm>
            <a:off x="467544" y="6356352"/>
            <a:ext cx="5552256" cy="365125"/>
          </a:xfrm>
        </p:spPr>
        <p:txBody>
          <a:bodyPr/>
          <a:lstStyle/>
          <a:p>
            <a:r>
              <a:rPr lang="en-US" smtClean="0"/>
              <a:t>VisWeek Tutorial: Connecting the Dots – M. Streit, H.-J. Schulz, A. Lex</a:t>
            </a:r>
            <a:endParaRPr lang="en-US" dirty="0"/>
          </a:p>
        </p:txBody>
      </p:sp>
    </p:spTree>
    <p:extLst>
      <p:ext uri="{BB962C8B-B14F-4D97-AF65-F5344CB8AC3E}">
        <p14:creationId xmlns:p14="http://schemas.microsoft.com/office/powerpoint/2010/main" val="2027835982"/>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1"/>
          </p:nvPr>
        </p:nvSpPr>
        <p:spPr/>
        <p:txBody>
          <a:bodyPr/>
          <a:lstStyle/>
          <a:p>
            <a:r>
              <a:rPr lang="en-US" smtClean="0"/>
              <a:t>VisWeek Tutorial: Connecting the Dots – M. Streit, H.-J. Schulz, A. Lex</a:t>
            </a:r>
            <a:endParaRPr lang="en-US" dirty="0"/>
          </a:p>
        </p:txBody>
      </p:sp>
      <p:sp>
        <p:nvSpPr>
          <p:cNvPr id="5" name="Foliennummernplatzhalter 4"/>
          <p:cNvSpPr>
            <a:spLocks noGrp="1"/>
          </p:cNvSpPr>
          <p:nvPr>
            <p:ph type="sldNum" sz="quarter" idx="12"/>
          </p:nvPr>
        </p:nvSpPr>
        <p:spPr/>
        <p:txBody>
          <a:bodyPr/>
          <a:lstStyle/>
          <a:p>
            <a:fld id="{30742C3F-4840-460C-ADF2-7005A7FA8881}" type="slidenum">
              <a:rPr lang="en-US" smtClean="0"/>
              <a:t>194</a:t>
            </a:fld>
            <a:endParaRPr lang="en-US" dirty="0"/>
          </a:p>
        </p:txBody>
      </p:sp>
      <p:pic>
        <p:nvPicPr>
          <p:cNvPr id="9" name="Inhaltsplatzhalt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5576" y="157568"/>
            <a:ext cx="4248472" cy="6176961"/>
          </a:xfrm>
        </p:spPr>
      </p:pic>
      <p:pic>
        <p:nvPicPr>
          <p:cNvPr id="10" name="Grafik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8144" y="548680"/>
            <a:ext cx="2742857" cy="533333"/>
          </a:xfrm>
          <a:prstGeom prst="rect">
            <a:avLst/>
          </a:prstGeom>
        </p:spPr>
      </p:pic>
      <p:sp>
        <p:nvSpPr>
          <p:cNvPr id="12" name="Inhaltsplatzhalter 6"/>
          <p:cNvSpPr txBox="1">
            <a:spLocks/>
          </p:cNvSpPr>
          <p:nvPr/>
        </p:nvSpPr>
        <p:spPr>
          <a:xfrm>
            <a:off x="5650224" y="1772816"/>
            <a:ext cx="3178696" cy="4525963"/>
          </a:xfrm>
          <a:prstGeom prst="rect">
            <a:avLst/>
          </a:prstGeom>
        </p:spPr>
        <p:txBody>
          <a:bodyPr vert="horz" lIns="91440" tIns="45720" rIns="91440" bIns="45720" rtlCol="0">
            <a:normAutofit fontScale="85000" lnSpcReduction="10000"/>
          </a:bodyPr>
          <a:lstStyle>
            <a:lvl1pPr marL="0" indent="0" algn="l" defTabSz="914400" rtl="0" eaLnBrk="1" latinLnBrk="0" hangingPunct="1">
              <a:spcBef>
                <a:spcPct val="20000"/>
              </a:spcBef>
              <a:spcAft>
                <a:spcPts val="600"/>
              </a:spcAft>
              <a:buClr>
                <a:srgbClr val="00ACDC"/>
              </a:buClr>
              <a:buFont typeface="Arial" pitchFamily="34" charset="0"/>
              <a:buNone/>
              <a:defRPr sz="3200" kern="1200">
                <a:solidFill>
                  <a:schemeClr val="tx1"/>
                </a:solidFill>
                <a:latin typeface="+mn-lt"/>
                <a:ea typeface="+mn-ea"/>
                <a:cs typeface="+mn-cs"/>
              </a:defRPr>
            </a:lvl1pPr>
            <a:lvl2pPr marL="182563" indent="0" algn="l" defTabSz="360000" rtl="0" eaLnBrk="1" latinLnBrk="0" hangingPunct="1">
              <a:spcBef>
                <a:spcPct val="20000"/>
              </a:spcBef>
              <a:spcAft>
                <a:spcPts val="600"/>
              </a:spcAft>
              <a:buClr>
                <a:srgbClr val="00ACDC"/>
              </a:buClr>
              <a:buFont typeface="Arial" pitchFamily="34" charset="0"/>
              <a:buNone/>
              <a:defRPr sz="2800" kern="1200">
                <a:solidFill>
                  <a:schemeClr val="tx1"/>
                </a:solidFill>
                <a:latin typeface="+mn-lt"/>
                <a:ea typeface="+mn-ea"/>
                <a:cs typeface="+mn-cs"/>
              </a:defRPr>
            </a:lvl2pPr>
            <a:lvl3pPr marL="358775" indent="0" algn="l" defTabSz="914400" rtl="0" eaLnBrk="1" latinLnBrk="0" hangingPunct="1">
              <a:spcBef>
                <a:spcPct val="20000"/>
              </a:spcBef>
              <a:spcAft>
                <a:spcPts val="600"/>
              </a:spcAft>
              <a:buClr>
                <a:srgbClr val="00ACDC"/>
              </a:buClr>
              <a:buFont typeface="Arial" pitchFamily="34" charset="0"/>
              <a:buNone/>
              <a:defRPr sz="2400" kern="1200">
                <a:solidFill>
                  <a:schemeClr val="tx1"/>
                </a:solidFill>
                <a:latin typeface="+mn-lt"/>
                <a:ea typeface="+mn-ea"/>
                <a:cs typeface="+mn-cs"/>
              </a:defRPr>
            </a:lvl3pPr>
            <a:lvl4pPr marL="622300" indent="0" algn="l" defTabSz="914400" rtl="0" eaLnBrk="1" latinLnBrk="0" hangingPunct="1">
              <a:spcBef>
                <a:spcPct val="20000"/>
              </a:spcBef>
              <a:spcAft>
                <a:spcPts val="600"/>
              </a:spcAft>
              <a:buClr>
                <a:srgbClr val="00ACDC"/>
              </a:buClr>
              <a:buFont typeface="Arial" pitchFamily="34" charset="0"/>
              <a:buNone/>
              <a:defRPr sz="2000" kern="1200">
                <a:solidFill>
                  <a:schemeClr val="tx1"/>
                </a:solidFill>
                <a:latin typeface="+mn-lt"/>
                <a:ea typeface="+mn-ea"/>
                <a:cs typeface="+mn-cs"/>
              </a:defRPr>
            </a:lvl4pPr>
            <a:lvl5pPr marL="898525" indent="0" algn="l" defTabSz="914400" rtl="0" eaLnBrk="1" latinLnBrk="0" hangingPunct="1">
              <a:spcBef>
                <a:spcPct val="20000"/>
              </a:spcBef>
              <a:spcAft>
                <a:spcPts val="600"/>
              </a:spcAft>
              <a:buClr>
                <a:srgbClr val="00ACDC"/>
              </a:buClr>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mtClean="0"/>
              <a:t>Domain specific specializations:</a:t>
            </a:r>
          </a:p>
          <a:p>
            <a:pPr lvl="1"/>
            <a:r>
              <a:rPr lang="en-US" smtClean="0"/>
              <a:t>Banking, Consumer Packaged Goods,  Education, Game Design, Government, Healthcare, Insurance, Manufacturing, Oil And Gas, Real Estate, Retail, Securities And Investments, Communications</a:t>
            </a:r>
            <a:endParaRPr lang="en-US" dirty="0"/>
          </a:p>
        </p:txBody>
      </p:sp>
    </p:spTree>
    <p:extLst>
      <p:ext uri="{BB962C8B-B14F-4D97-AF65-F5344CB8AC3E}">
        <p14:creationId xmlns:p14="http://schemas.microsoft.com/office/powerpoint/2010/main" val="1695235345"/>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a:bodyPr>
          <a:lstStyle/>
          <a:p>
            <a:r>
              <a:rPr lang="en-US" dirty="0" smtClean="0"/>
              <a:t>Jigsaw</a:t>
            </a:r>
            <a:endParaRPr lang="en-US" dirty="0"/>
          </a:p>
        </p:txBody>
      </p:sp>
      <p:sp>
        <p:nvSpPr>
          <p:cNvPr id="4" name="Foliennummernplatzhalter 3"/>
          <p:cNvSpPr>
            <a:spLocks noGrp="1"/>
          </p:cNvSpPr>
          <p:nvPr>
            <p:ph type="sldNum" sz="quarter" idx="12"/>
          </p:nvPr>
        </p:nvSpPr>
        <p:spPr/>
        <p:txBody>
          <a:bodyPr/>
          <a:lstStyle/>
          <a:p>
            <a:fld id="{8FB98122-3CAF-441C-B044-36781A933B69}" type="slidenum">
              <a:rPr lang="en-US" smtClean="0"/>
              <a:t>195</a:t>
            </a:fld>
            <a:endParaRPr lang="en-US"/>
          </a:p>
        </p:txBody>
      </p:sp>
      <p:pic>
        <p:nvPicPr>
          <p:cNvPr id="12" name="Grafik 11"/>
          <p:cNvPicPr>
            <a:picLocks noChangeAspect="1"/>
          </p:cNvPicPr>
          <p:nvPr/>
        </p:nvPicPr>
        <p:blipFill rotWithShape="1">
          <a:blip r:embed="rId3" cstate="print">
            <a:extLst>
              <a:ext uri="{28A0092B-C50C-407E-A947-70E740481C1C}">
                <a14:useLocalDpi xmlns:a14="http://schemas.microsoft.com/office/drawing/2010/main" val="0"/>
              </a:ext>
            </a:extLst>
          </a:blip>
          <a:srcRect b="14398"/>
          <a:stretch/>
        </p:blipFill>
        <p:spPr>
          <a:xfrm>
            <a:off x="274397" y="21839"/>
            <a:ext cx="6510649" cy="5159771"/>
          </a:xfrm>
          <a:prstGeom prst="rect">
            <a:avLst/>
          </a:prstGeom>
        </p:spPr>
      </p:pic>
      <p:pic>
        <p:nvPicPr>
          <p:cNvPr id="13" name="Grafik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48064" y="3429000"/>
            <a:ext cx="3744416" cy="2808312"/>
          </a:xfrm>
          <a:prstGeom prst="rect">
            <a:avLst/>
          </a:prstGeom>
          <a:ln>
            <a:noFill/>
          </a:ln>
          <a:effectLst>
            <a:outerShdw blurRad="190500" algn="tl" rotWithShape="0">
              <a:srgbClr val="000000">
                <a:alpha val="70000"/>
              </a:srgbClr>
            </a:outerShdw>
          </a:effectLst>
        </p:spPr>
      </p:pic>
      <p:sp>
        <p:nvSpPr>
          <p:cNvPr id="15" name="TextBox 7"/>
          <p:cNvSpPr txBox="1"/>
          <p:nvPr/>
        </p:nvSpPr>
        <p:spPr>
          <a:xfrm>
            <a:off x="6804248" y="1101657"/>
            <a:ext cx="1963423" cy="369332"/>
          </a:xfrm>
          <a:prstGeom prst="rect">
            <a:avLst/>
          </a:prstGeom>
          <a:noFill/>
        </p:spPr>
        <p:txBody>
          <a:bodyPr wrap="none" rtlCol="0">
            <a:spAutoFit/>
          </a:bodyPr>
          <a:lstStyle/>
          <a:p>
            <a:r>
              <a:rPr lang="en-US" baseline="0" dirty="0" smtClean="0">
                <a:solidFill>
                  <a:schemeClr val="bg1">
                    <a:lumMod val="50000"/>
                  </a:schemeClr>
                </a:solidFill>
              </a:rPr>
              <a:t>[</a:t>
            </a:r>
            <a:r>
              <a:rPr lang="en-US" baseline="0" dirty="0" err="1" smtClean="0">
                <a:solidFill>
                  <a:schemeClr val="bg1">
                    <a:lumMod val="50000"/>
                  </a:schemeClr>
                </a:solidFill>
              </a:rPr>
              <a:t>Stasko</a:t>
            </a:r>
            <a:r>
              <a:rPr lang="en-US" baseline="0" dirty="0" smtClean="0">
                <a:solidFill>
                  <a:schemeClr val="bg1">
                    <a:lumMod val="50000"/>
                  </a:schemeClr>
                </a:solidFill>
              </a:rPr>
              <a:t> et al. 2007]</a:t>
            </a:r>
            <a:endParaRPr lang="en-US" baseline="0" dirty="0">
              <a:solidFill>
                <a:schemeClr val="bg1">
                  <a:lumMod val="50000"/>
                </a:schemeClr>
              </a:solidFill>
            </a:endParaRPr>
          </a:p>
        </p:txBody>
      </p:sp>
      <p:sp>
        <p:nvSpPr>
          <p:cNvPr id="7" name="Fußzeilenplatzhalter 3"/>
          <p:cNvSpPr>
            <a:spLocks noGrp="1"/>
          </p:cNvSpPr>
          <p:nvPr>
            <p:ph type="ftr" sz="quarter" idx="11"/>
          </p:nvPr>
        </p:nvSpPr>
        <p:spPr>
          <a:xfrm>
            <a:off x="467544" y="6356352"/>
            <a:ext cx="5552256" cy="365125"/>
          </a:xfrm>
        </p:spPr>
        <p:txBody>
          <a:bodyPr/>
          <a:lstStyle/>
          <a:p>
            <a:r>
              <a:rPr lang="en-US" smtClean="0"/>
              <a:t>VisWeek Tutorial: Connecting the Dots – M. Streit, H.-J. Schulz, A. Lex</a:t>
            </a:r>
            <a:endParaRPr lang="en-US" dirty="0"/>
          </a:p>
        </p:txBody>
      </p:sp>
    </p:spTree>
    <p:extLst>
      <p:ext uri="{BB962C8B-B14F-4D97-AF65-F5344CB8AC3E}">
        <p14:creationId xmlns:p14="http://schemas.microsoft.com/office/powerpoint/2010/main" val="1154898666"/>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a:xfrm>
            <a:off x="467544" y="0"/>
            <a:ext cx="7272808" cy="1143000"/>
          </a:xfrm>
        </p:spPr>
        <p:txBody>
          <a:bodyPr>
            <a:normAutofit/>
          </a:bodyPr>
          <a:lstStyle/>
          <a:p>
            <a:r>
              <a:rPr lang="en-US" dirty="0" err="1" smtClean="0"/>
              <a:t>Caleydo</a:t>
            </a:r>
            <a:endParaRPr lang="en-US" dirty="0"/>
          </a:p>
        </p:txBody>
      </p:sp>
      <p:sp>
        <p:nvSpPr>
          <p:cNvPr id="10" name="Text Placeholder 3"/>
          <p:cNvSpPr txBox="1">
            <a:spLocks/>
          </p:cNvSpPr>
          <p:nvPr/>
        </p:nvSpPr>
        <p:spPr>
          <a:xfrm>
            <a:off x="2483768" y="6372285"/>
            <a:ext cx="1772548" cy="369083"/>
          </a:xfrm>
          <a:prstGeom prst="rect">
            <a:avLst/>
          </a:prstGeom>
        </p:spPr>
        <p:txBody>
          <a:bodyPr vert="horz" lIns="91440" tIns="45720" rIns="91440" bIns="45720" rtlCol="0">
            <a:normAutofit fontScale="92500"/>
          </a:bodyPr>
          <a:lstStyle>
            <a:lvl1pPr marL="0" indent="0" algn="l" defTabSz="914400" rtl="0" eaLnBrk="1" latinLnBrk="0" hangingPunct="1">
              <a:spcBef>
                <a:spcPct val="20000"/>
              </a:spcBef>
              <a:spcAft>
                <a:spcPts val="600"/>
              </a:spcAft>
              <a:buClr>
                <a:srgbClr val="00ACDC"/>
              </a:buClr>
              <a:buFont typeface="Arial" pitchFamily="34" charset="0"/>
              <a:buNone/>
              <a:defRPr sz="3200" kern="1200">
                <a:solidFill>
                  <a:schemeClr val="tx1"/>
                </a:solidFill>
                <a:latin typeface="+mn-lt"/>
                <a:ea typeface="+mn-ea"/>
                <a:cs typeface="+mn-cs"/>
              </a:defRPr>
            </a:lvl1pPr>
            <a:lvl2pPr marL="182563" indent="0" algn="l" defTabSz="360000" rtl="0" eaLnBrk="1" latinLnBrk="0" hangingPunct="1">
              <a:spcBef>
                <a:spcPct val="20000"/>
              </a:spcBef>
              <a:spcAft>
                <a:spcPts val="600"/>
              </a:spcAft>
              <a:buClr>
                <a:srgbClr val="00ACDC"/>
              </a:buClr>
              <a:buFont typeface="Arial" pitchFamily="34" charset="0"/>
              <a:buNone/>
              <a:defRPr sz="2800" kern="1200">
                <a:solidFill>
                  <a:schemeClr val="tx1"/>
                </a:solidFill>
                <a:latin typeface="+mn-lt"/>
                <a:ea typeface="+mn-ea"/>
                <a:cs typeface="+mn-cs"/>
              </a:defRPr>
            </a:lvl2pPr>
            <a:lvl3pPr marL="358775" indent="0" algn="l" defTabSz="914400" rtl="0" eaLnBrk="1" latinLnBrk="0" hangingPunct="1">
              <a:spcBef>
                <a:spcPct val="20000"/>
              </a:spcBef>
              <a:spcAft>
                <a:spcPts val="600"/>
              </a:spcAft>
              <a:buClr>
                <a:srgbClr val="00ACDC"/>
              </a:buClr>
              <a:buFont typeface="Arial" pitchFamily="34" charset="0"/>
              <a:buNone/>
              <a:defRPr sz="2400" kern="1200">
                <a:solidFill>
                  <a:schemeClr val="tx1"/>
                </a:solidFill>
                <a:latin typeface="+mn-lt"/>
                <a:ea typeface="+mn-ea"/>
                <a:cs typeface="+mn-cs"/>
              </a:defRPr>
            </a:lvl3pPr>
            <a:lvl4pPr marL="715963" indent="0" algn="l" defTabSz="914400" rtl="0" eaLnBrk="1" latinLnBrk="0" hangingPunct="1">
              <a:spcBef>
                <a:spcPct val="20000"/>
              </a:spcBef>
              <a:spcAft>
                <a:spcPts val="600"/>
              </a:spcAft>
              <a:buClr>
                <a:srgbClr val="00ACDC"/>
              </a:buClr>
              <a:buFont typeface="Arial" pitchFamily="34" charset="0"/>
              <a:buNone/>
              <a:defRPr sz="2000" kern="1200">
                <a:solidFill>
                  <a:schemeClr val="tx1"/>
                </a:solidFill>
                <a:latin typeface="+mn-lt"/>
                <a:ea typeface="+mn-ea"/>
                <a:cs typeface="+mn-cs"/>
              </a:defRPr>
            </a:lvl4pPr>
            <a:lvl5pPr marL="898525" indent="0" algn="l" defTabSz="914400" rtl="0" eaLnBrk="1" latinLnBrk="0" hangingPunct="1">
              <a:spcBef>
                <a:spcPct val="20000"/>
              </a:spcBef>
              <a:spcAft>
                <a:spcPts val="600"/>
              </a:spcAft>
              <a:buClr>
                <a:srgbClr val="00ACDC"/>
              </a:buClr>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smtClean="0">
                <a:solidFill>
                  <a:schemeClr val="tx1">
                    <a:lumMod val="50000"/>
                    <a:lumOff val="50000"/>
                  </a:schemeClr>
                </a:solidFill>
              </a:rPr>
              <a:t>[</a:t>
            </a:r>
            <a:r>
              <a:rPr lang="en-US" sz="1800" dirty="0" err="1" smtClean="0">
                <a:solidFill>
                  <a:schemeClr val="tx1">
                    <a:lumMod val="50000"/>
                    <a:lumOff val="50000"/>
                  </a:schemeClr>
                </a:solidFill>
              </a:rPr>
              <a:t>Streit</a:t>
            </a:r>
            <a:r>
              <a:rPr lang="en-US" sz="1800" dirty="0" smtClean="0">
                <a:solidFill>
                  <a:schemeClr val="tx1">
                    <a:lumMod val="50000"/>
                    <a:lumOff val="50000"/>
                  </a:schemeClr>
                </a:solidFill>
              </a:rPr>
              <a:t> et al. 2012]</a:t>
            </a:r>
            <a:endParaRPr lang="en-US" sz="1800" dirty="0">
              <a:solidFill>
                <a:schemeClr val="tx1">
                  <a:lumMod val="50000"/>
                  <a:lumOff val="50000"/>
                </a:schemeClr>
              </a:solidFill>
            </a:endParaRPr>
          </a:p>
        </p:txBody>
      </p:sp>
      <p:pic>
        <p:nvPicPr>
          <p:cNvPr id="9" name="Content Placeholder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60061" y="3717032"/>
            <a:ext cx="4611662" cy="2654138"/>
          </a:xfrm>
          <a:prstGeom prst="rect">
            <a:avLst/>
          </a:prstGeom>
          <a:ln>
            <a:noFill/>
          </a:ln>
          <a:effectLst>
            <a:outerShdw blurRad="190500" algn="tl" rotWithShape="0">
              <a:srgbClr val="000000">
                <a:alpha val="70000"/>
              </a:srgbClr>
            </a:outerShdw>
          </a:effectLst>
        </p:spPr>
      </p:pic>
      <p:pic>
        <p:nvPicPr>
          <p:cNvPr id="7" name="Picture 2" descr="Z:\alexsb\uni\papers\org.caleydo.papers\paper\2010_TVCG\figures\stack_n_flip_screenshot.png"/>
          <p:cNvPicPr>
            <a:picLocks noGrp="1" noChangeAspect="1" noChangeArrowheads="1"/>
          </p:cNvPicPr>
          <p:nvPr>
            <p:ph idx="1"/>
          </p:nvPr>
        </p:nvPicPr>
        <p:blipFill>
          <a:blip r:embed="rId3" cstate="print"/>
          <a:stretch>
            <a:fillRect/>
          </a:stretch>
        </p:blipFill>
        <p:spPr bwMode="auto">
          <a:xfrm>
            <a:off x="144016" y="3715118"/>
            <a:ext cx="3995936" cy="2649401"/>
          </a:xfrm>
          <a:prstGeom prst="rect">
            <a:avLst/>
          </a:prstGeom>
          <a:ln>
            <a:noFill/>
          </a:ln>
          <a:effectLst>
            <a:outerShdw blurRad="190500" algn="tl" rotWithShape="0">
              <a:srgbClr val="000000">
                <a:alpha val="70000"/>
              </a:srgbClr>
            </a:outerShdw>
          </a:effectLst>
        </p:spPr>
      </p:pic>
      <p:sp>
        <p:nvSpPr>
          <p:cNvPr id="11" name="Text Placeholder 3"/>
          <p:cNvSpPr txBox="1">
            <a:spLocks/>
          </p:cNvSpPr>
          <p:nvPr/>
        </p:nvSpPr>
        <p:spPr>
          <a:xfrm>
            <a:off x="7384797" y="6372285"/>
            <a:ext cx="1772548" cy="369083"/>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Clr>
                <a:srgbClr val="00ACDC"/>
              </a:buClr>
              <a:buFont typeface="Arial" pitchFamily="34" charset="0"/>
              <a:buNone/>
              <a:defRPr sz="3200" kern="1200">
                <a:solidFill>
                  <a:schemeClr val="tx1"/>
                </a:solidFill>
                <a:latin typeface="+mn-lt"/>
                <a:ea typeface="+mn-ea"/>
                <a:cs typeface="+mn-cs"/>
              </a:defRPr>
            </a:lvl1pPr>
            <a:lvl2pPr marL="182563" indent="0" algn="l" defTabSz="360000" rtl="0" eaLnBrk="1" latinLnBrk="0" hangingPunct="1">
              <a:spcBef>
                <a:spcPct val="20000"/>
              </a:spcBef>
              <a:spcAft>
                <a:spcPts val="600"/>
              </a:spcAft>
              <a:buClr>
                <a:srgbClr val="00ACDC"/>
              </a:buClr>
              <a:buFont typeface="Arial" pitchFamily="34" charset="0"/>
              <a:buNone/>
              <a:defRPr sz="2800" kern="1200">
                <a:solidFill>
                  <a:schemeClr val="tx1"/>
                </a:solidFill>
                <a:latin typeface="+mn-lt"/>
                <a:ea typeface="+mn-ea"/>
                <a:cs typeface="+mn-cs"/>
              </a:defRPr>
            </a:lvl2pPr>
            <a:lvl3pPr marL="358775" indent="0" algn="l" defTabSz="914400" rtl="0" eaLnBrk="1" latinLnBrk="0" hangingPunct="1">
              <a:spcBef>
                <a:spcPct val="20000"/>
              </a:spcBef>
              <a:spcAft>
                <a:spcPts val="600"/>
              </a:spcAft>
              <a:buClr>
                <a:srgbClr val="00ACDC"/>
              </a:buClr>
              <a:buFont typeface="Arial" pitchFamily="34" charset="0"/>
              <a:buNone/>
              <a:defRPr sz="2400" kern="1200">
                <a:solidFill>
                  <a:schemeClr val="tx1"/>
                </a:solidFill>
                <a:latin typeface="+mn-lt"/>
                <a:ea typeface="+mn-ea"/>
                <a:cs typeface="+mn-cs"/>
              </a:defRPr>
            </a:lvl3pPr>
            <a:lvl4pPr marL="715963" indent="0" algn="l" defTabSz="914400" rtl="0" eaLnBrk="1" latinLnBrk="0" hangingPunct="1">
              <a:spcBef>
                <a:spcPct val="20000"/>
              </a:spcBef>
              <a:spcAft>
                <a:spcPts val="600"/>
              </a:spcAft>
              <a:buClr>
                <a:srgbClr val="00ACDC"/>
              </a:buClr>
              <a:buFont typeface="Arial" pitchFamily="34" charset="0"/>
              <a:buNone/>
              <a:defRPr sz="2000" kern="1200">
                <a:solidFill>
                  <a:schemeClr val="tx1"/>
                </a:solidFill>
                <a:latin typeface="+mn-lt"/>
                <a:ea typeface="+mn-ea"/>
                <a:cs typeface="+mn-cs"/>
              </a:defRPr>
            </a:lvl4pPr>
            <a:lvl5pPr marL="898525" indent="0" algn="l" defTabSz="914400" rtl="0" eaLnBrk="1" latinLnBrk="0" hangingPunct="1">
              <a:spcBef>
                <a:spcPct val="20000"/>
              </a:spcBef>
              <a:spcAft>
                <a:spcPts val="600"/>
              </a:spcAft>
              <a:buClr>
                <a:srgbClr val="00ACDC"/>
              </a:buClr>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smtClean="0">
                <a:solidFill>
                  <a:schemeClr val="tx1">
                    <a:lumMod val="50000"/>
                    <a:lumOff val="50000"/>
                  </a:schemeClr>
                </a:solidFill>
              </a:rPr>
              <a:t>[</a:t>
            </a:r>
            <a:r>
              <a:rPr lang="en-US" sz="1800" dirty="0" err="1" smtClean="0">
                <a:solidFill>
                  <a:schemeClr val="tx1">
                    <a:lumMod val="50000"/>
                    <a:lumOff val="50000"/>
                  </a:schemeClr>
                </a:solidFill>
              </a:rPr>
              <a:t>Lex</a:t>
            </a:r>
            <a:r>
              <a:rPr lang="en-US" sz="1800" dirty="0" smtClean="0">
                <a:solidFill>
                  <a:schemeClr val="tx1">
                    <a:lumMod val="50000"/>
                    <a:lumOff val="50000"/>
                  </a:schemeClr>
                </a:solidFill>
              </a:rPr>
              <a:t> et al. 2012]</a:t>
            </a:r>
            <a:endParaRPr lang="en-US" sz="1800" dirty="0">
              <a:solidFill>
                <a:schemeClr val="tx1">
                  <a:lumMod val="50000"/>
                  <a:lumOff val="50000"/>
                </a:schemeClr>
              </a:solidFill>
            </a:endParaRPr>
          </a:p>
        </p:txBody>
      </p:sp>
      <p:pic>
        <p:nvPicPr>
          <p:cNvPr id="6" name="Grafi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9992" y="1365062"/>
            <a:ext cx="3240360" cy="2053251"/>
          </a:xfrm>
          <a:prstGeom prst="rect">
            <a:avLst/>
          </a:prstGeom>
          <a:ln>
            <a:noFill/>
          </a:ln>
          <a:effectLst>
            <a:outerShdw blurRad="190500" algn="tl" rotWithShape="0">
              <a:srgbClr val="000000">
                <a:alpha val="70000"/>
              </a:srgbClr>
            </a:outerShdw>
          </a:effectLst>
        </p:spPr>
      </p:pic>
      <p:pic>
        <p:nvPicPr>
          <p:cNvPr id="13" name="Grafik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2118" y="490624"/>
            <a:ext cx="3917834" cy="2938376"/>
          </a:xfrm>
          <a:prstGeom prst="rect">
            <a:avLst/>
          </a:prstGeom>
          <a:ln>
            <a:noFill/>
          </a:ln>
          <a:effectLst>
            <a:outerShdw blurRad="190500" algn="tl" rotWithShape="0">
              <a:srgbClr val="000000">
                <a:alpha val="70000"/>
              </a:srgbClr>
            </a:outerShdw>
          </a:effectLst>
        </p:spPr>
      </p:pic>
      <p:sp>
        <p:nvSpPr>
          <p:cNvPr id="14" name="Text Placeholder 3"/>
          <p:cNvSpPr txBox="1">
            <a:spLocks/>
          </p:cNvSpPr>
          <p:nvPr/>
        </p:nvSpPr>
        <p:spPr>
          <a:xfrm>
            <a:off x="2367404" y="44624"/>
            <a:ext cx="1772548" cy="369083"/>
          </a:xfrm>
          <a:prstGeom prst="rect">
            <a:avLst/>
          </a:prstGeom>
        </p:spPr>
        <p:txBody>
          <a:bodyPr vert="horz" lIns="91440" tIns="45720" rIns="91440" bIns="45720" rtlCol="0">
            <a:normAutofit fontScale="92500"/>
          </a:bodyPr>
          <a:lstStyle>
            <a:lvl1pPr marL="0" indent="0" algn="l" defTabSz="914400" rtl="0" eaLnBrk="1" latinLnBrk="0" hangingPunct="1">
              <a:spcBef>
                <a:spcPct val="20000"/>
              </a:spcBef>
              <a:spcAft>
                <a:spcPts val="600"/>
              </a:spcAft>
              <a:buClr>
                <a:srgbClr val="00ACDC"/>
              </a:buClr>
              <a:buFont typeface="Arial" pitchFamily="34" charset="0"/>
              <a:buNone/>
              <a:defRPr sz="3200" kern="1200">
                <a:solidFill>
                  <a:schemeClr val="tx1"/>
                </a:solidFill>
                <a:latin typeface="+mn-lt"/>
                <a:ea typeface="+mn-ea"/>
                <a:cs typeface="+mn-cs"/>
              </a:defRPr>
            </a:lvl1pPr>
            <a:lvl2pPr marL="182563" indent="0" algn="l" defTabSz="360000" rtl="0" eaLnBrk="1" latinLnBrk="0" hangingPunct="1">
              <a:spcBef>
                <a:spcPct val="20000"/>
              </a:spcBef>
              <a:spcAft>
                <a:spcPts val="600"/>
              </a:spcAft>
              <a:buClr>
                <a:srgbClr val="00ACDC"/>
              </a:buClr>
              <a:buFont typeface="Arial" pitchFamily="34" charset="0"/>
              <a:buNone/>
              <a:defRPr sz="2800" kern="1200">
                <a:solidFill>
                  <a:schemeClr val="tx1"/>
                </a:solidFill>
                <a:latin typeface="+mn-lt"/>
                <a:ea typeface="+mn-ea"/>
                <a:cs typeface="+mn-cs"/>
              </a:defRPr>
            </a:lvl2pPr>
            <a:lvl3pPr marL="358775" indent="0" algn="l" defTabSz="914400" rtl="0" eaLnBrk="1" latinLnBrk="0" hangingPunct="1">
              <a:spcBef>
                <a:spcPct val="20000"/>
              </a:spcBef>
              <a:spcAft>
                <a:spcPts val="600"/>
              </a:spcAft>
              <a:buClr>
                <a:srgbClr val="00ACDC"/>
              </a:buClr>
              <a:buFont typeface="Arial" pitchFamily="34" charset="0"/>
              <a:buNone/>
              <a:defRPr sz="2400" kern="1200">
                <a:solidFill>
                  <a:schemeClr val="tx1"/>
                </a:solidFill>
                <a:latin typeface="+mn-lt"/>
                <a:ea typeface="+mn-ea"/>
                <a:cs typeface="+mn-cs"/>
              </a:defRPr>
            </a:lvl3pPr>
            <a:lvl4pPr marL="715963" indent="0" algn="l" defTabSz="914400" rtl="0" eaLnBrk="1" latinLnBrk="0" hangingPunct="1">
              <a:spcBef>
                <a:spcPct val="20000"/>
              </a:spcBef>
              <a:spcAft>
                <a:spcPts val="600"/>
              </a:spcAft>
              <a:buClr>
                <a:srgbClr val="00ACDC"/>
              </a:buClr>
              <a:buFont typeface="Arial" pitchFamily="34" charset="0"/>
              <a:buNone/>
              <a:defRPr sz="2000" kern="1200">
                <a:solidFill>
                  <a:schemeClr val="tx1"/>
                </a:solidFill>
                <a:latin typeface="+mn-lt"/>
                <a:ea typeface="+mn-ea"/>
                <a:cs typeface="+mn-cs"/>
              </a:defRPr>
            </a:lvl4pPr>
            <a:lvl5pPr marL="898525" indent="0" algn="l" defTabSz="914400" rtl="0" eaLnBrk="1" latinLnBrk="0" hangingPunct="1">
              <a:spcBef>
                <a:spcPct val="20000"/>
              </a:spcBef>
              <a:spcAft>
                <a:spcPts val="600"/>
              </a:spcAft>
              <a:buClr>
                <a:srgbClr val="00ACDC"/>
              </a:buClr>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smtClean="0">
                <a:solidFill>
                  <a:schemeClr val="tx1">
                    <a:lumMod val="50000"/>
                    <a:lumOff val="50000"/>
                  </a:schemeClr>
                </a:solidFill>
              </a:rPr>
              <a:t>[</a:t>
            </a:r>
            <a:r>
              <a:rPr lang="en-US" sz="1800" dirty="0" err="1" smtClean="0">
                <a:solidFill>
                  <a:schemeClr val="tx1">
                    <a:lumMod val="50000"/>
                    <a:lumOff val="50000"/>
                  </a:schemeClr>
                </a:solidFill>
              </a:rPr>
              <a:t>Partl</a:t>
            </a:r>
            <a:r>
              <a:rPr lang="en-US" sz="1800" dirty="0" smtClean="0">
                <a:solidFill>
                  <a:schemeClr val="tx1">
                    <a:lumMod val="50000"/>
                    <a:lumOff val="50000"/>
                  </a:schemeClr>
                </a:solidFill>
              </a:rPr>
              <a:t> et al. 2012]</a:t>
            </a:r>
            <a:endParaRPr lang="en-US" sz="1800" dirty="0">
              <a:solidFill>
                <a:schemeClr val="tx1">
                  <a:lumMod val="50000"/>
                  <a:lumOff val="50000"/>
                </a:schemeClr>
              </a:solidFill>
            </a:endParaRPr>
          </a:p>
        </p:txBody>
      </p:sp>
    </p:spTree>
    <p:extLst>
      <p:ext uri="{BB962C8B-B14F-4D97-AF65-F5344CB8AC3E}">
        <p14:creationId xmlns:p14="http://schemas.microsoft.com/office/powerpoint/2010/main" val="118397882"/>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Super Application?</a:t>
            </a:r>
            <a:endParaRPr lang="en-US" dirty="0"/>
          </a:p>
        </p:txBody>
      </p:sp>
      <p:sp>
        <p:nvSpPr>
          <p:cNvPr id="3" name="Content Placeholder 2"/>
          <p:cNvSpPr>
            <a:spLocks noGrp="1"/>
          </p:cNvSpPr>
          <p:nvPr>
            <p:ph idx="1"/>
          </p:nvPr>
        </p:nvSpPr>
        <p:spPr/>
        <p:txBody>
          <a:bodyPr>
            <a:noAutofit/>
          </a:bodyPr>
          <a:lstStyle/>
          <a:p>
            <a:r>
              <a:rPr lang="en-US" sz="2800" dirty="0" smtClean="0">
                <a:solidFill>
                  <a:srgbClr val="00ACDC"/>
                </a:solidFill>
              </a:rPr>
              <a:t>Super Application </a:t>
            </a:r>
            <a:r>
              <a:rPr lang="en-US" sz="2800" dirty="0" smtClean="0"/>
              <a:t>that can visualize everything</a:t>
            </a:r>
          </a:p>
          <a:p>
            <a:r>
              <a:rPr lang="en-US" sz="2800" dirty="0" smtClean="0">
                <a:solidFill>
                  <a:schemeClr val="accent6">
                    <a:lumMod val="75000"/>
                  </a:schemeClr>
                </a:solidFill>
              </a:rPr>
              <a:t>Not Feasible! </a:t>
            </a:r>
            <a:r>
              <a:rPr lang="en-US" sz="2800" dirty="0" smtClean="0"/>
              <a:t>Solution: use existing applications</a:t>
            </a:r>
          </a:p>
          <a:p>
            <a:r>
              <a:rPr lang="en-US" sz="2800" dirty="0" smtClean="0"/>
              <a:t>Downsides:</a:t>
            </a:r>
          </a:p>
          <a:p>
            <a:pPr lvl="1"/>
            <a:r>
              <a:rPr lang="en-US" dirty="0" smtClean="0"/>
              <a:t>not integrated</a:t>
            </a:r>
          </a:p>
          <a:p>
            <a:pPr lvl="1"/>
            <a:r>
              <a:rPr lang="en-US" dirty="0" smtClean="0"/>
              <a:t>no highlighting, linking, etc.</a:t>
            </a:r>
            <a:endParaRPr lang="en-US" sz="2800" dirty="0" smtClean="0"/>
          </a:p>
          <a:p>
            <a:pPr marL="0" indent="0" algn="ctr">
              <a:buNone/>
            </a:pPr>
            <a:endParaRPr lang="en-US" sz="2800" dirty="0">
              <a:solidFill>
                <a:srgbClr val="00A650"/>
              </a:solidFill>
            </a:endParaRPr>
          </a:p>
        </p:txBody>
      </p:sp>
      <p:sp>
        <p:nvSpPr>
          <p:cNvPr id="5" name="Slide Number Placeholder 4"/>
          <p:cNvSpPr>
            <a:spLocks noGrp="1"/>
          </p:cNvSpPr>
          <p:nvPr>
            <p:ph type="sldNum" sz="quarter" idx="12"/>
          </p:nvPr>
        </p:nvSpPr>
        <p:spPr/>
        <p:txBody>
          <a:bodyPr/>
          <a:lstStyle/>
          <a:p>
            <a:fld id="{30742C3F-4840-460C-ADF2-7005A7FA8881}" type="slidenum">
              <a:rPr lang="en-US" smtClean="0"/>
              <a:t>197</a:t>
            </a:fld>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52" y="2924944"/>
            <a:ext cx="2804914" cy="207563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Fußzeilenplatzhalter 3"/>
          <p:cNvSpPr>
            <a:spLocks noGrp="1"/>
          </p:cNvSpPr>
          <p:nvPr>
            <p:ph type="ftr" sz="quarter" idx="11"/>
          </p:nvPr>
        </p:nvSpPr>
        <p:spPr>
          <a:xfrm>
            <a:off x="467544" y="6356352"/>
            <a:ext cx="5552256" cy="365125"/>
          </a:xfrm>
        </p:spPr>
        <p:txBody>
          <a:bodyPr/>
          <a:lstStyle/>
          <a:p>
            <a:r>
              <a:rPr lang="en-US" smtClean="0"/>
              <a:t>VisWeek Tutorial: Connecting the Dots – M. Streit, H.-J. Schulz, A. Lex</a:t>
            </a:r>
            <a:endParaRPr lang="en-US" dirty="0"/>
          </a:p>
        </p:txBody>
      </p:sp>
      <p:sp>
        <p:nvSpPr>
          <p:cNvPr id="7" name="Rectangle 5"/>
          <p:cNvSpPr/>
          <p:nvPr/>
        </p:nvSpPr>
        <p:spPr>
          <a:xfrm>
            <a:off x="-1476672" y="5085184"/>
            <a:ext cx="6775786" cy="1036915"/>
          </a:xfrm>
          <a:prstGeom prst="rect">
            <a:avLst/>
          </a:prstGeom>
          <a:solidFill>
            <a:schemeClr val="bg1">
              <a:lumMod val="95000"/>
              <a:alpha val="74118"/>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dirty="0" smtClean="0">
                <a:solidFill>
                  <a:schemeClr val="tx1">
                    <a:lumMod val="65000"/>
                    <a:lumOff val="35000"/>
                  </a:schemeClr>
                </a:solidFill>
              </a:rPr>
              <a:t>Can we solve this?</a:t>
            </a:r>
            <a:endParaRPr lang="en-US" sz="2800" dirty="0">
              <a:solidFill>
                <a:schemeClr val="tx1">
                  <a:lumMod val="65000"/>
                  <a:lumOff val="35000"/>
                </a:schemeClr>
              </a:solidFill>
            </a:endParaRPr>
          </a:p>
        </p:txBody>
      </p:sp>
    </p:spTree>
    <p:extLst>
      <p:ext uri="{BB962C8B-B14F-4D97-AF65-F5344CB8AC3E}">
        <p14:creationId xmlns:p14="http://schemas.microsoft.com/office/powerpoint/2010/main" val="1343345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0-#ppt_w/2"/>
                                          </p:val>
                                        </p:tav>
                                        <p:tav tm="100000">
                                          <p:val>
                                            <p:strVal val="#ppt_x"/>
                                          </p:val>
                                        </p:tav>
                                      </p:tavLst>
                                    </p:anim>
                                    <p:anim calcmode="lin" valueType="num">
                                      <p:cBhvr additive="base">
                                        <p:cTn id="2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4000" dirty="0" smtClean="0"/>
              <a:t>Snap-Together Visualizations</a:t>
            </a:r>
            <a:endParaRPr lang="en-US" sz="4000" dirty="0"/>
          </a:p>
        </p:txBody>
      </p:sp>
      <p:sp>
        <p:nvSpPr>
          <p:cNvPr id="6" name="Inhaltsplatzhalter 5"/>
          <p:cNvSpPr>
            <a:spLocks noGrp="1"/>
          </p:cNvSpPr>
          <p:nvPr>
            <p:ph idx="1"/>
          </p:nvPr>
        </p:nvSpPr>
        <p:spPr/>
        <p:txBody>
          <a:bodyPr/>
          <a:lstStyle/>
          <a:p>
            <a:r>
              <a:rPr lang="en-US" dirty="0" smtClean="0"/>
              <a:t>Linking &amp; brushing across multiple applications</a:t>
            </a:r>
          </a:p>
        </p:txBody>
      </p:sp>
      <p:sp>
        <p:nvSpPr>
          <p:cNvPr id="4" name="Text Placeholder 3"/>
          <p:cNvSpPr txBox="1">
            <a:spLocks/>
          </p:cNvSpPr>
          <p:nvPr/>
        </p:nvSpPr>
        <p:spPr>
          <a:xfrm>
            <a:off x="5446508" y="1124744"/>
            <a:ext cx="3384377" cy="42006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smtClean="0">
                <a:solidFill>
                  <a:schemeClr val="bg1">
                    <a:lumMod val="50000"/>
                  </a:schemeClr>
                </a:solidFill>
              </a:rPr>
              <a:t>[North and </a:t>
            </a:r>
            <a:r>
              <a:rPr lang="en-US" sz="1800" dirty="0" err="1" smtClean="0">
                <a:solidFill>
                  <a:schemeClr val="bg1">
                    <a:lumMod val="50000"/>
                  </a:schemeClr>
                </a:solidFill>
              </a:rPr>
              <a:t>Shneiderman</a:t>
            </a:r>
            <a:r>
              <a:rPr lang="en-US" sz="1800" dirty="0" smtClean="0">
                <a:solidFill>
                  <a:schemeClr val="bg1">
                    <a:lumMod val="50000"/>
                  </a:schemeClr>
                </a:solidFill>
              </a:rPr>
              <a:t> 2000]</a:t>
            </a:r>
            <a:endParaRPr lang="en-US" sz="1800" dirty="0">
              <a:solidFill>
                <a:schemeClr val="bg1">
                  <a:lumMod val="50000"/>
                </a:schemeClr>
              </a:solidFill>
            </a:endParaRPr>
          </a:p>
        </p:txBody>
      </p:sp>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2240244"/>
            <a:ext cx="6184508" cy="4084292"/>
          </a:xfrm>
          <a:prstGeom prst="rect">
            <a:avLst/>
          </a:prstGeom>
          <a:ln>
            <a:noFill/>
          </a:ln>
          <a:effectLst>
            <a:outerShdw blurRad="190500" algn="tl" rotWithShape="0">
              <a:srgbClr val="000000">
                <a:alpha val="70000"/>
              </a:srgbClr>
            </a:outerShdw>
          </a:effectLst>
        </p:spPr>
      </p:pic>
      <p:sp>
        <p:nvSpPr>
          <p:cNvPr id="7" name="Fußzeilenplatzhalter 3"/>
          <p:cNvSpPr>
            <a:spLocks noGrp="1"/>
          </p:cNvSpPr>
          <p:nvPr>
            <p:ph type="ftr" sz="quarter" idx="11"/>
          </p:nvPr>
        </p:nvSpPr>
        <p:spPr>
          <a:xfrm>
            <a:off x="467544" y="6356352"/>
            <a:ext cx="5552256" cy="365125"/>
          </a:xfrm>
        </p:spPr>
        <p:txBody>
          <a:bodyPr/>
          <a:lstStyle/>
          <a:p>
            <a:r>
              <a:rPr lang="en-US" smtClean="0"/>
              <a:t>VisWeek Tutorial: Connecting the Dots – M. Streit, H.-J. Schulz, A. Lex</a:t>
            </a:r>
            <a:endParaRPr lang="en-US" dirty="0"/>
          </a:p>
        </p:txBody>
      </p:sp>
      <p:pic>
        <p:nvPicPr>
          <p:cNvPr id="8" name="Grafik 7"/>
          <p:cNvPicPr>
            <a:picLocks noChangeAspect="1"/>
          </p:cNvPicPr>
          <p:nvPr/>
        </p:nvPicPr>
        <p:blipFill rotWithShape="1">
          <a:blip r:embed="rId4">
            <a:extLst>
              <a:ext uri="{28A0092B-C50C-407E-A947-70E740481C1C}">
                <a14:useLocalDpi xmlns:a14="http://schemas.microsoft.com/office/drawing/2010/main" val="0"/>
              </a:ext>
            </a:extLst>
          </a:blip>
          <a:srcRect r="77337"/>
          <a:stretch/>
        </p:blipFill>
        <p:spPr>
          <a:xfrm>
            <a:off x="35313" y="0"/>
            <a:ext cx="2374438" cy="752569"/>
          </a:xfrm>
          <a:prstGeom prst="rect">
            <a:avLst/>
          </a:prstGeom>
        </p:spPr>
      </p:pic>
      <p:sp>
        <p:nvSpPr>
          <p:cNvPr id="9" name="Text Placeholder 3"/>
          <p:cNvSpPr txBox="1">
            <a:spLocks/>
          </p:cNvSpPr>
          <p:nvPr/>
        </p:nvSpPr>
        <p:spPr>
          <a:xfrm>
            <a:off x="53107" y="692696"/>
            <a:ext cx="2649520" cy="504056"/>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Clr>
                <a:srgbClr val="00ACDC"/>
              </a:buClr>
              <a:buFont typeface="Arial" pitchFamily="34" charset="0"/>
              <a:buNone/>
              <a:defRPr sz="3200" kern="1200">
                <a:solidFill>
                  <a:schemeClr val="tx1"/>
                </a:solidFill>
                <a:latin typeface="+mn-lt"/>
                <a:ea typeface="+mn-ea"/>
                <a:cs typeface="+mn-cs"/>
              </a:defRPr>
            </a:lvl1pPr>
            <a:lvl2pPr marL="182563" indent="0" algn="l" defTabSz="360000" rtl="0" eaLnBrk="1" latinLnBrk="0" hangingPunct="1">
              <a:spcBef>
                <a:spcPct val="20000"/>
              </a:spcBef>
              <a:spcAft>
                <a:spcPts val="600"/>
              </a:spcAft>
              <a:buClr>
                <a:srgbClr val="00ACDC"/>
              </a:buClr>
              <a:buFont typeface="Arial" pitchFamily="34" charset="0"/>
              <a:buNone/>
              <a:defRPr sz="2800" kern="1200">
                <a:solidFill>
                  <a:schemeClr val="tx1"/>
                </a:solidFill>
                <a:latin typeface="+mn-lt"/>
                <a:ea typeface="+mn-ea"/>
                <a:cs typeface="+mn-cs"/>
              </a:defRPr>
            </a:lvl2pPr>
            <a:lvl3pPr marL="358775" indent="0" algn="l" defTabSz="914400" rtl="0" eaLnBrk="1" latinLnBrk="0" hangingPunct="1">
              <a:spcBef>
                <a:spcPct val="20000"/>
              </a:spcBef>
              <a:spcAft>
                <a:spcPts val="600"/>
              </a:spcAft>
              <a:buClr>
                <a:srgbClr val="00ACDC"/>
              </a:buClr>
              <a:buFont typeface="Arial" pitchFamily="34" charset="0"/>
              <a:buNone/>
              <a:defRPr sz="2400" kern="1200">
                <a:solidFill>
                  <a:schemeClr val="tx1"/>
                </a:solidFill>
                <a:latin typeface="+mn-lt"/>
                <a:ea typeface="+mn-ea"/>
                <a:cs typeface="+mn-cs"/>
              </a:defRPr>
            </a:lvl3pPr>
            <a:lvl4pPr marL="715963" indent="0" algn="l" defTabSz="914400" rtl="0" eaLnBrk="1" latinLnBrk="0" hangingPunct="1">
              <a:spcBef>
                <a:spcPct val="20000"/>
              </a:spcBef>
              <a:spcAft>
                <a:spcPts val="600"/>
              </a:spcAft>
              <a:buClr>
                <a:srgbClr val="00ACDC"/>
              </a:buClr>
              <a:buFont typeface="Arial" pitchFamily="34" charset="0"/>
              <a:buNone/>
              <a:defRPr sz="2000" kern="1200">
                <a:solidFill>
                  <a:schemeClr val="tx1"/>
                </a:solidFill>
                <a:latin typeface="+mn-lt"/>
                <a:ea typeface="+mn-ea"/>
                <a:cs typeface="+mn-cs"/>
              </a:defRPr>
            </a:lvl4pPr>
            <a:lvl5pPr marL="898525" indent="0" algn="l" defTabSz="914400" rtl="0" eaLnBrk="1" latinLnBrk="0" hangingPunct="1">
              <a:spcBef>
                <a:spcPct val="20000"/>
              </a:spcBef>
              <a:spcAft>
                <a:spcPts val="600"/>
              </a:spcAft>
              <a:buClr>
                <a:srgbClr val="00ACDC"/>
              </a:buClr>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smtClean="0"/>
              <a:t>Juxtaposition</a:t>
            </a:r>
            <a:endParaRPr lang="en-US" sz="1800" dirty="0"/>
          </a:p>
        </p:txBody>
      </p:sp>
    </p:spTree>
    <p:extLst>
      <p:ext uri="{BB962C8B-B14F-4D97-AF65-F5344CB8AC3E}">
        <p14:creationId xmlns:p14="http://schemas.microsoft.com/office/powerpoint/2010/main" val="1666059743"/>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Visual Linking </a:t>
            </a:r>
            <a:br>
              <a:rPr lang="en-US" dirty="0" smtClean="0"/>
            </a:br>
            <a:r>
              <a:rPr lang="en-US" dirty="0" smtClean="0"/>
              <a:t>Across Applications</a:t>
            </a:r>
            <a:endParaRPr lang="en-US" dirty="0"/>
          </a:p>
        </p:txBody>
      </p:sp>
      <p:sp>
        <p:nvSpPr>
          <p:cNvPr id="4" name="Text Placeholder 3"/>
          <p:cNvSpPr>
            <a:spLocks noGrp="1"/>
          </p:cNvSpPr>
          <p:nvPr>
            <p:ph type="body" idx="1"/>
          </p:nvPr>
        </p:nvSpPr>
        <p:spPr/>
        <p:txBody>
          <a:bodyPr>
            <a:normAutofit/>
          </a:bodyPr>
          <a:lstStyle/>
          <a:p>
            <a:r>
              <a:rPr lang="en-US" sz="1800" dirty="0" smtClean="0"/>
              <a:t>[</a:t>
            </a:r>
            <a:r>
              <a:rPr lang="en-US" sz="1800" dirty="0" err="1" smtClean="0"/>
              <a:t>Waldner</a:t>
            </a:r>
            <a:r>
              <a:rPr lang="en-US" sz="1800" dirty="0" smtClean="0"/>
              <a:t>, GI 2010] – best paper award</a:t>
            </a:r>
            <a:endParaRPr lang="en-US" sz="1800" dirty="0"/>
          </a:p>
        </p:txBody>
      </p:sp>
      <p:sp>
        <p:nvSpPr>
          <p:cNvPr id="6" name="Slide Number Placeholder 5"/>
          <p:cNvSpPr>
            <a:spLocks noGrp="1"/>
          </p:cNvSpPr>
          <p:nvPr>
            <p:ph type="sldNum" sz="quarter" idx="12"/>
          </p:nvPr>
        </p:nvSpPr>
        <p:spPr/>
        <p:txBody>
          <a:bodyPr/>
          <a:lstStyle/>
          <a:p>
            <a:fld id="{30742C3F-4840-460C-ADF2-7005A7FA8881}" type="slidenum">
              <a:rPr lang="en-US" smtClean="0"/>
              <a:pPr/>
              <a:t>199</a:t>
            </a:fld>
            <a:endParaRPr lang="en-US" dirty="0"/>
          </a:p>
        </p:txBody>
      </p:sp>
      <p:sp>
        <p:nvSpPr>
          <p:cNvPr id="2" name="Bildplatzhalter 1"/>
          <p:cNvSpPr>
            <a:spLocks noGrp="1"/>
          </p:cNvSpPr>
          <p:nvPr>
            <p:ph type="pic" sz="quarter" idx="13"/>
          </p:nvPr>
        </p:nvSpPr>
        <p:spPr/>
      </p:sp>
      <p:pic>
        <p:nvPicPr>
          <p:cNvPr id="7" name="Picture 2"/>
          <p:cNvPicPr>
            <a:picLocks noChangeAspect="1" noChangeArrowheads="1"/>
          </p:cNvPicPr>
          <p:nvPr/>
        </p:nvPicPr>
        <p:blipFill>
          <a:blip r:embed="rId3" cstate="print"/>
          <a:stretch>
            <a:fillRect/>
          </a:stretch>
        </p:blipFill>
        <p:spPr bwMode="auto">
          <a:xfrm>
            <a:off x="5258646" y="2250916"/>
            <a:ext cx="4065882" cy="2514286"/>
          </a:xfrm>
          <a:prstGeom prst="rect">
            <a:avLst/>
          </a:prstGeom>
          <a:ln>
            <a:solidFill>
              <a:schemeClr val="bg1"/>
            </a:solidFill>
          </a:ln>
          <a:effectLst>
            <a:reflection blurRad="6350" stA="50000" endA="275" endPos="40000" dist="101600" dir="5400000" sy="-100000" algn="bl" rotWithShape="0"/>
          </a:effectLst>
          <a:scene3d>
            <a:camera prst="perspectiveLeft">
              <a:rot lat="0" lon="2400000" rev="0"/>
            </a:camera>
            <a:lightRig rig="threePt" dir="t"/>
          </a:scene3d>
          <a:sp3d z="69850"/>
        </p:spPr>
      </p:pic>
      <p:sp>
        <p:nvSpPr>
          <p:cNvPr id="9" name="Text Placeholder 3"/>
          <p:cNvSpPr txBox="1">
            <a:spLocks/>
          </p:cNvSpPr>
          <p:nvPr/>
        </p:nvSpPr>
        <p:spPr>
          <a:xfrm>
            <a:off x="59671" y="3508059"/>
            <a:ext cx="4792628" cy="465517"/>
          </a:xfrm>
          <a:prstGeom prst="rect">
            <a:avLst/>
          </a:prstGeom>
        </p:spPr>
        <p:txBody>
          <a:bodyPr>
            <a:noAutofit/>
          </a:bodyPr>
          <a:lstStyle/>
          <a:p>
            <a:pPr marL="0" marR="0" lvl="0" indent="0" algn="ctr" defTabSz="914400" rtl="0" eaLnBrk="1" fontAlgn="auto" latinLnBrk="0" hangingPunct="1">
              <a:lnSpc>
                <a:spcPct val="100000"/>
              </a:lnSpc>
              <a:spcBef>
                <a:spcPct val="20000"/>
              </a:spcBef>
              <a:spcAft>
                <a:spcPts val="0"/>
              </a:spcAft>
              <a:buClr>
                <a:srgbClr val="00ACDC"/>
              </a:buClr>
              <a:buSzTx/>
              <a:buFont typeface="Arial" pitchFamily="34" charset="0"/>
              <a:buNone/>
              <a:tabLst>
                <a:tab pos="7172325" algn="r"/>
              </a:tabLst>
              <a:defRPr/>
            </a:pPr>
            <a:r>
              <a:rPr kumimoji="0" lang="en-US" sz="1400" b="0" i="0" u="none" strike="noStrike" kern="1200" cap="none" spc="0" normalizeH="0" baseline="0" noProof="0" smtClean="0">
                <a:ln>
                  <a:noFill/>
                </a:ln>
                <a:solidFill>
                  <a:srgbClr val="00ACDC"/>
                </a:solidFill>
                <a:effectLst/>
                <a:uLnTx/>
                <a:uFillTx/>
                <a:latin typeface="+mn-lt"/>
                <a:ea typeface="+mn-ea"/>
                <a:cs typeface="+mn-cs"/>
              </a:rPr>
              <a:t>Manuela</a:t>
            </a:r>
            <a:r>
              <a:rPr kumimoji="0" lang="en-US" sz="1400" b="0" i="0" u="none" strike="noStrike" kern="1200" cap="none" spc="0" normalizeH="0" noProof="0" smtClean="0">
                <a:ln>
                  <a:noFill/>
                </a:ln>
                <a:solidFill>
                  <a:srgbClr val="00ACDC"/>
                </a:solidFill>
                <a:effectLst/>
                <a:uLnTx/>
                <a:uFillTx/>
                <a:latin typeface="+mn-lt"/>
                <a:ea typeface="+mn-ea"/>
                <a:cs typeface="+mn-cs"/>
              </a:rPr>
              <a:t> Waldner</a:t>
            </a:r>
            <a:endParaRPr kumimoji="0" lang="en-US" sz="1400" b="0" i="0" u="none" strike="noStrike" kern="1200" cap="none" spc="0" normalizeH="0" baseline="0" noProof="0" dirty="0" smtClean="0">
              <a:ln>
                <a:noFill/>
              </a:ln>
              <a:solidFill>
                <a:srgbClr val="00ACDC"/>
              </a:solidFill>
              <a:effectLst/>
              <a:uLnTx/>
              <a:uFillTx/>
              <a:latin typeface="+mn-lt"/>
              <a:ea typeface="+mn-ea"/>
              <a:cs typeface="+mn-cs"/>
            </a:endParaRPr>
          </a:p>
        </p:txBody>
      </p:sp>
      <p:pic>
        <p:nvPicPr>
          <p:cNvPr id="10" name="Picture 2"/>
          <p:cNvPicPr>
            <a:picLocks noChangeAspect="1" noChangeArrowheads="1"/>
          </p:cNvPicPr>
          <p:nvPr/>
        </p:nvPicPr>
        <p:blipFill rotWithShape="1">
          <a:blip r:embed="rId4" cstate="print"/>
          <a:srcRect t="18414"/>
          <a:stretch/>
        </p:blipFill>
        <p:spPr bwMode="auto">
          <a:xfrm>
            <a:off x="1598129" y="283459"/>
            <a:ext cx="1857485" cy="3224600"/>
          </a:xfrm>
          <a:prstGeom prst="rect">
            <a:avLst/>
          </a:prstGeom>
          <a:ln>
            <a:noFill/>
          </a:ln>
          <a:effectLst>
            <a:outerShdw blurRad="190500" algn="tl" rotWithShape="0">
              <a:srgbClr val="000000">
                <a:alpha val="70000"/>
              </a:srgbClr>
            </a:outerShdw>
          </a:effectLst>
        </p:spPr>
      </p:pic>
      <p:sp>
        <p:nvSpPr>
          <p:cNvPr id="11" name="Fußzeilenplatzhalter 3"/>
          <p:cNvSpPr>
            <a:spLocks noGrp="1"/>
          </p:cNvSpPr>
          <p:nvPr>
            <p:ph type="ftr" sz="quarter" idx="11"/>
          </p:nvPr>
        </p:nvSpPr>
        <p:spPr>
          <a:xfrm>
            <a:off x="467544" y="6356352"/>
            <a:ext cx="5552256" cy="365125"/>
          </a:xfrm>
        </p:spPr>
        <p:txBody>
          <a:bodyPr/>
          <a:lstStyle/>
          <a:p>
            <a:r>
              <a:rPr lang="en-US" smtClean="0"/>
              <a:t>VisWeek Tutorial: Connecting the Dots – M. Streit, H.-J. Schulz, A. Lex</a:t>
            </a:r>
            <a:endParaRPr lang="en-US" dirty="0"/>
          </a:p>
        </p:txBody>
      </p:sp>
    </p:spTree>
    <p:extLst>
      <p:ext uri="{BB962C8B-B14F-4D97-AF65-F5344CB8AC3E}">
        <p14:creationId xmlns:p14="http://schemas.microsoft.com/office/powerpoint/2010/main" val="1092192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Motivation</a:t>
            </a:r>
            <a:endParaRPr lang="de-AT" dirty="0"/>
          </a:p>
        </p:txBody>
      </p:sp>
      <p:sp>
        <p:nvSpPr>
          <p:cNvPr id="3" name="Inhaltsplatzhalter 2"/>
          <p:cNvSpPr>
            <a:spLocks noGrp="1"/>
          </p:cNvSpPr>
          <p:nvPr>
            <p:ph idx="1"/>
          </p:nvPr>
        </p:nvSpPr>
        <p:spPr/>
        <p:txBody>
          <a:bodyPr>
            <a:normAutofit/>
          </a:bodyPr>
          <a:lstStyle/>
          <a:p>
            <a:r>
              <a:rPr lang="en-US" dirty="0" smtClean="0"/>
              <a:t>Common task in data analysis and many kinds of information intensive work:</a:t>
            </a:r>
          </a:p>
        </p:txBody>
      </p:sp>
      <p:sp>
        <p:nvSpPr>
          <p:cNvPr id="4" name="Rectangle 5"/>
          <p:cNvSpPr/>
          <p:nvPr/>
        </p:nvSpPr>
        <p:spPr>
          <a:xfrm>
            <a:off x="539552" y="2996953"/>
            <a:ext cx="6775786" cy="1296143"/>
          </a:xfrm>
          <a:prstGeom prst="rect">
            <a:avLst/>
          </a:prstGeom>
          <a:solidFill>
            <a:schemeClr val="bg1">
              <a:lumMod val="95000"/>
              <a:alpha val="74118"/>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800" dirty="0">
                <a:solidFill>
                  <a:schemeClr val="accent3"/>
                </a:solidFill>
              </a:rPr>
              <a:t>Compare</a:t>
            </a:r>
            <a:r>
              <a:rPr lang="en-US" sz="2800" dirty="0">
                <a:solidFill>
                  <a:schemeClr val="tx1"/>
                </a:solidFill>
              </a:rPr>
              <a:t>,</a:t>
            </a:r>
            <a:r>
              <a:rPr lang="en-US" sz="2800" dirty="0"/>
              <a:t> </a:t>
            </a:r>
            <a:r>
              <a:rPr lang="en-US" sz="2800" dirty="0">
                <a:solidFill>
                  <a:srgbClr val="00ACDC"/>
                </a:solidFill>
              </a:rPr>
              <a:t>evaluate</a:t>
            </a:r>
            <a:r>
              <a:rPr lang="en-US" sz="2800" dirty="0"/>
              <a:t> </a:t>
            </a:r>
            <a:r>
              <a:rPr lang="en-US" sz="2800" dirty="0">
                <a:solidFill>
                  <a:schemeClr val="tx1"/>
                </a:solidFill>
              </a:rPr>
              <a:t>and</a:t>
            </a:r>
            <a:r>
              <a:rPr lang="en-US" sz="2800" dirty="0"/>
              <a:t> </a:t>
            </a:r>
            <a:r>
              <a:rPr lang="en-US" sz="2800" dirty="0">
                <a:solidFill>
                  <a:srgbClr val="00A650"/>
                </a:solidFill>
              </a:rPr>
              <a:t>interpret</a:t>
            </a:r>
            <a:r>
              <a:rPr lang="en-US" sz="2800" dirty="0"/>
              <a:t> </a:t>
            </a:r>
            <a:br>
              <a:rPr lang="en-US" sz="2800" dirty="0"/>
            </a:br>
            <a:r>
              <a:rPr lang="en-US" sz="2800" b="1" dirty="0">
                <a:solidFill>
                  <a:schemeClr val="tx1"/>
                </a:solidFill>
              </a:rPr>
              <a:t>related pieces of </a:t>
            </a:r>
            <a:r>
              <a:rPr lang="en-US" sz="2800" b="1" dirty="0" smtClean="0">
                <a:solidFill>
                  <a:schemeClr val="tx1"/>
                </a:solidFill>
              </a:rPr>
              <a:t>information</a:t>
            </a:r>
            <a:endParaRPr lang="en-US" b="1" dirty="0">
              <a:solidFill>
                <a:schemeClr val="tx1"/>
              </a:solidFill>
            </a:endParaRPr>
          </a:p>
        </p:txBody>
      </p:sp>
      <p:sp>
        <p:nvSpPr>
          <p:cNvPr id="5" name="Fußzeilenplatzhalter 3"/>
          <p:cNvSpPr>
            <a:spLocks noGrp="1"/>
          </p:cNvSpPr>
          <p:nvPr>
            <p:ph type="ftr" sz="quarter" idx="11"/>
          </p:nvPr>
        </p:nvSpPr>
        <p:spPr>
          <a:xfrm>
            <a:off x="467544" y="6356352"/>
            <a:ext cx="5552256" cy="365125"/>
          </a:xfrm>
        </p:spPr>
        <p:txBody>
          <a:bodyPr/>
          <a:lstStyle/>
          <a:p>
            <a:r>
              <a:rPr lang="en-US" dirty="0" err="1" smtClean="0"/>
              <a:t>VisWeek</a:t>
            </a:r>
            <a:r>
              <a:rPr lang="en-US" dirty="0" smtClean="0"/>
              <a:t> Tutorial: Connecting the Dots – M. </a:t>
            </a:r>
            <a:r>
              <a:rPr lang="en-US" dirty="0" err="1" smtClean="0"/>
              <a:t>Streit</a:t>
            </a:r>
            <a:r>
              <a:rPr lang="en-US" dirty="0" smtClean="0"/>
              <a:t>, H.-J. Schulz, A. </a:t>
            </a:r>
            <a:r>
              <a:rPr lang="en-US" dirty="0" err="1" smtClean="0"/>
              <a:t>Lex</a:t>
            </a:r>
            <a:endParaRPr lang="en-US" dirty="0"/>
          </a:p>
        </p:txBody>
      </p:sp>
    </p:spTree>
    <p:extLst>
      <p:ext uri="{BB962C8B-B14F-4D97-AF65-F5344CB8AC3E}">
        <p14:creationId xmlns:p14="http://schemas.microsoft.com/office/powerpoint/2010/main" val="41913739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D:\linksrouting_paper\map_providence_blur.png"/>
          <p:cNvPicPr>
            <a:picLocks noChangeAspect="1" noChangeArrowheads="1"/>
          </p:cNvPicPr>
          <p:nvPr/>
        </p:nvPicPr>
        <p:blipFill>
          <a:blip r:embed="rId2" cstate="print"/>
          <a:stretch>
            <a:fillRect/>
          </a:stretch>
        </p:blipFill>
        <p:spPr bwMode="auto">
          <a:xfrm>
            <a:off x="683568" y="355048"/>
            <a:ext cx="7802880" cy="6242304"/>
          </a:xfrm>
          <a:prstGeom prst="rect">
            <a:avLst/>
          </a:prstGeom>
          <a:noFill/>
        </p:spPr>
      </p:pic>
      <p:sp>
        <p:nvSpPr>
          <p:cNvPr id="3" name="Slide Number Placeholder 2"/>
          <p:cNvSpPr>
            <a:spLocks noGrp="1"/>
          </p:cNvSpPr>
          <p:nvPr>
            <p:ph type="sldNum" sz="quarter" idx="12"/>
          </p:nvPr>
        </p:nvSpPr>
        <p:spPr/>
        <p:txBody>
          <a:bodyPr/>
          <a:lstStyle/>
          <a:p>
            <a:fld id="{30742C3F-4840-460C-ADF2-7005A7FA8881}" type="slidenum">
              <a:rPr lang="en-US" smtClean="0"/>
              <a:pPr/>
              <a:t>20</a:t>
            </a:fld>
            <a:endParaRPr lang="en-US" dirty="0"/>
          </a:p>
        </p:txBody>
      </p:sp>
      <p:pic>
        <p:nvPicPr>
          <p:cNvPr id="5" name="Picture 2" descr="D:\linksrouting_paper\map_providence_blur.png"/>
          <p:cNvPicPr>
            <a:picLocks noChangeArrowheads="1"/>
          </p:cNvPicPr>
          <p:nvPr/>
        </p:nvPicPr>
        <p:blipFill>
          <a:blip r:embed="rId3" cstate="print"/>
          <a:stretch>
            <a:fillRect/>
          </a:stretch>
        </p:blipFill>
        <p:spPr bwMode="auto">
          <a:xfrm>
            <a:off x="683568" y="354952"/>
            <a:ext cx="7801905" cy="6242400"/>
          </a:xfrm>
          <a:prstGeom prst="rect">
            <a:avLst/>
          </a:prstGeom>
          <a:noFill/>
        </p:spPr>
      </p:pic>
      <p:sp>
        <p:nvSpPr>
          <p:cNvPr id="7" name="Rectangle 5"/>
          <p:cNvSpPr/>
          <p:nvPr/>
        </p:nvSpPr>
        <p:spPr>
          <a:xfrm>
            <a:off x="-1915754" y="5157192"/>
            <a:ext cx="6775786" cy="1036915"/>
          </a:xfrm>
          <a:prstGeom prst="rect">
            <a:avLst/>
          </a:prstGeom>
          <a:solidFill>
            <a:schemeClr val="bg1">
              <a:lumMod val="95000"/>
              <a:alpha val="74118"/>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de-AT" sz="2800" dirty="0" err="1" smtClean="0">
                <a:solidFill>
                  <a:schemeClr val="tx1">
                    <a:lumMod val="65000"/>
                    <a:lumOff val="35000"/>
                  </a:schemeClr>
                </a:solidFill>
              </a:rPr>
              <a:t>Blinking</a:t>
            </a:r>
            <a:endParaRPr lang="en-US" sz="2800" dirty="0">
              <a:solidFill>
                <a:schemeClr val="tx1">
                  <a:lumMod val="65000"/>
                  <a:lumOff val="35000"/>
                </a:schemeClr>
              </a:solidFill>
            </a:endParaRPr>
          </a:p>
        </p:txBody>
      </p:sp>
    </p:spTree>
    <p:extLst>
      <p:ext uri="{BB962C8B-B14F-4D97-AF65-F5344CB8AC3E}">
        <p14:creationId xmlns:p14="http://schemas.microsoft.com/office/powerpoint/2010/main" val="450303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5"/>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457200" y="714375"/>
            <a:ext cx="8228013" cy="681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5pPr>
            <a:lvl6pPr marL="2514600" indent="-228600" defTabSz="457200" fontAlgn="base">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6pPr>
            <a:lvl7pPr marL="2971800" indent="-228600" defTabSz="457200" fontAlgn="base">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7pPr>
            <a:lvl8pPr marL="3429000" indent="-228600" defTabSz="457200" fontAlgn="base">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8pPr>
            <a:lvl9pPr marL="3886200" indent="-228600" defTabSz="457200" fontAlgn="base">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9pPr>
          </a:lstStyle>
          <a:p>
            <a:pPr algn="ctr"/>
            <a:r>
              <a:rPr lang="en-US" sz="3200" smtClean="0">
                <a:solidFill>
                  <a:srgbClr val="808080"/>
                </a:solidFill>
              </a:rPr>
              <a:t>Motivation</a:t>
            </a:r>
            <a:endParaRPr lang="en-US" sz="3200">
              <a:solidFill>
                <a:srgbClr val="808080"/>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0713"/>
            <a:ext cx="9144000" cy="5715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Fußzeilenplatzhalter 3"/>
          <p:cNvSpPr>
            <a:spLocks noGrp="1"/>
          </p:cNvSpPr>
          <p:nvPr>
            <p:ph type="ftr" sz="quarter" idx="11"/>
          </p:nvPr>
        </p:nvSpPr>
        <p:spPr>
          <a:xfrm>
            <a:off x="467544" y="6356352"/>
            <a:ext cx="5552256" cy="365125"/>
          </a:xfrm>
        </p:spPr>
        <p:txBody>
          <a:bodyPr/>
          <a:lstStyle/>
          <a:p>
            <a:r>
              <a:rPr lang="en-US" smtClean="0"/>
              <a:t>VisWeek Tutorial: Connecting the Dots – M. Streit, H.-J. Schulz, A. Lex</a:t>
            </a:r>
            <a:endParaRPr lang="en-US" dirty="0"/>
          </a:p>
        </p:txBody>
      </p:sp>
    </p:spTree>
    <p:extLst>
      <p:ext uri="{BB962C8B-B14F-4D97-AF65-F5344CB8AC3E}">
        <p14:creationId xmlns:p14="http://schemas.microsoft.com/office/powerpoint/2010/main" val="19741774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0713"/>
            <a:ext cx="9144000" cy="5715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7538"/>
            <a:ext cx="9144000" cy="5715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Fußzeilenplatzhalter 3"/>
          <p:cNvSpPr>
            <a:spLocks noGrp="1"/>
          </p:cNvSpPr>
          <p:nvPr>
            <p:ph type="ftr" sz="quarter" idx="11"/>
          </p:nvPr>
        </p:nvSpPr>
        <p:spPr>
          <a:xfrm>
            <a:off x="467544" y="6356352"/>
            <a:ext cx="5552256" cy="365125"/>
          </a:xfrm>
        </p:spPr>
        <p:txBody>
          <a:bodyPr/>
          <a:lstStyle/>
          <a:p>
            <a:r>
              <a:rPr lang="en-US" smtClean="0"/>
              <a:t>VisWeek Tutorial: Connecting the Dots – M. Streit, H.-J. Schulz, A. Lex</a:t>
            </a:r>
            <a:endParaRPr lang="en-US" dirty="0"/>
          </a:p>
        </p:txBody>
      </p:sp>
    </p:spTree>
    <p:extLst>
      <p:ext uri="{BB962C8B-B14F-4D97-AF65-F5344CB8AC3E}">
        <p14:creationId xmlns:p14="http://schemas.microsoft.com/office/powerpoint/2010/main" val="150596010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2535510"/>
            <a:ext cx="6970713" cy="41290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350" y="3470548"/>
            <a:ext cx="6970713" cy="31988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el 1"/>
          <p:cNvSpPr>
            <a:spLocks noGrp="1"/>
          </p:cNvSpPr>
          <p:nvPr>
            <p:ph type="title"/>
          </p:nvPr>
        </p:nvSpPr>
        <p:spPr/>
        <p:txBody>
          <a:bodyPr>
            <a:normAutofit/>
          </a:bodyPr>
          <a:lstStyle/>
          <a:p>
            <a:r>
              <a:rPr lang="en-US" dirty="0"/>
              <a:t>Visual Links </a:t>
            </a:r>
            <a:r>
              <a:rPr lang="en-US" dirty="0" smtClean="0"/>
              <a:t>Across Applications</a:t>
            </a:r>
            <a:endParaRPr lang="en-US" dirty="0"/>
          </a:p>
        </p:txBody>
      </p:sp>
      <p:sp>
        <p:nvSpPr>
          <p:cNvPr id="5" name="Fußzeilenplatzhalter 3"/>
          <p:cNvSpPr>
            <a:spLocks noGrp="1"/>
          </p:cNvSpPr>
          <p:nvPr>
            <p:ph type="ftr" sz="quarter" idx="11"/>
          </p:nvPr>
        </p:nvSpPr>
        <p:spPr>
          <a:xfrm>
            <a:off x="467544" y="6356352"/>
            <a:ext cx="5552256" cy="365125"/>
          </a:xfrm>
        </p:spPr>
        <p:txBody>
          <a:bodyPr/>
          <a:lstStyle/>
          <a:p>
            <a:r>
              <a:rPr lang="en-US" smtClean="0"/>
              <a:t>VisWeek Tutorial: Connecting the Dots – M. Streit, H.-J. Schulz, A. Lex</a:t>
            </a:r>
            <a:endParaRPr lang="en-US" dirty="0"/>
          </a:p>
        </p:txBody>
      </p:sp>
    </p:spTree>
    <p:extLst>
      <p:ext uri="{BB962C8B-B14F-4D97-AF65-F5344CB8AC3E}">
        <p14:creationId xmlns:p14="http://schemas.microsoft.com/office/powerpoint/2010/main" val="154060312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122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588" y="3470821"/>
            <a:ext cx="4297362" cy="17065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263" y="3175546"/>
            <a:ext cx="3024187" cy="3444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1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65738" y="3932783"/>
            <a:ext cx="2727325" cy="1368425"/>
          </a:xfrm>
          <a:prstGeom prst="rect">
            <a:avLst/>
          </a:prstGeom>
          <a:noFill/>
          <a:ln w="9360">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el 1"/>
          <p:cNvSpPr>
            <a:spLocks noGrp="1"/>
          </p:cNvSpPr>
          <p:nvPr>
            <p:ph type="title"/>
          </p:nvPr>
        </p:nvSpPr>
        <p:spPr/>
        <p:txBody>
          <a:bodyPr>
            <a:normAutofit/>
          </a:bodyPr>
          <a:lstStyle/>
          <a:p>
            <a:r>
              <a:rPr lang="en-US" dirty="0" smtClean="0"/>
              <a:t>Triggering Selections</a:t>
            </a:r>
            <a:endParaRPr lang="en-US" dirty="0"/>
          </a:p>
        </p:txBody>
      </p:sp>
      <p:sp>
        <p:nvSpPr>
          <p:cNvPr id="5" name="Inhaltsplatzhalter 4"/>
          <p:cNvSpPr>
            <a:spLocks noGrp="1"/>
          </p:cNvSpPr>
          <p:nvPr>
            <p:ph idx="1"/>
          </p:nvPr>
        </p:nvSpPr>
        <p:spPr/>
        <p:txBody>
          <a:bodyPr/>
          <a:lstStyle/>
          <a:p>
            <a:pPr>
              <a:spcBef>
                <a:spcPts val="600"/>
              </a:spcBef>
            </a:pPr>
            <a:r>
              <a:rPr lang="de-AT" dirty="0" err="1" smtClean="0">
                <a:solidFill>
                  <a:srgbClr val="000000"/>
                </a:solidFill>
              </a:rPr>
              <a:t>Determined</a:t>
            </a:r>
            <a:r>
              <a:rPr lang="de-AT" dirty="0" smtClean="0">
                <a:solidFill>
                  <a:srgbClr val="000000"/>
                </a:solidFill>
              </a:rPr>
              <a:t> </a:t>
            </a:r>
            <a:r>
              <a:rPr lang="de-AT" dirty="0" err="1" smtClean="0">
                <a:solidFill>
                  <a:srgbClr val="000000"/>
                </a:solidFill>
              </a:rPr>
              <a:t>by</a:t>
            </a:r>
            <a:r>
              <a:rPr lang="de-AT" dirty="0" smtClean="0">
                <a:solidFill>
                  <a:srgbClr val="000000"/>
                </a:solidFill>
              </a:rPr>
              <a:t> individual </a:t>
            </a:r>
            <a:r>
              <a:rPr lang="de-AT" dirty="0" err="1" smtClean="0">
                <a:solidFill>
                  <a:srgbClr val="000000"/>
                </a:solidFill>
              </a:rPr>
              <a:t>application</a:t>
            </a:r>
            <a:endParaRPr lang="en-US" dirty="0">
              <a:solidFill>
                <a:srgbClr val="000000"/>
              </a:solidFill>
            </a:endParaRPr>
          </a:p>
          <a:p>
            <a:pPr>
              <a:spcBef>
                <a:spcPts val="600"/>
              </a:spcBef>
            </a:pPr>
            <a:endParaRPr lang="en-US" dirty="0">
              <a:solidFill>
                <a:srgbClr val="000000"/>
              </a:solidFill>
            </a:endParaRPr>
          </a:p>
          <a:p>
            <a:pPr>
              <a:spcBef>
                <a:spcPts val="600"/>
              </a:spcBef>
            </a:pPr>
            <a:endParaRPr lang="en-US" dirty="0">
              <a:solidFill>
                <a:srgbClr val="000000"/>
              </a:solidFill>
            </a:endParaRPr>
          </a:p>
          <a:p>
            <a:pPr>
              <a:spcBef>
                <a:spcPts val="600"/>
              </a:spcBef>
            </a:pPr>
            <a:endParaRPr lang="en-US" dirty="0">
              <a:solidFill>
                <a:srgbClr val="000000"/>
              </a:solidFill>
            </a:endParaRPr>
          </a:p>
          <a:p>
            <a:pPr>
              <a:spcBef>
                <a:spcPts val="600"/>
              </a:spcBef>
            </a:pPr>
            <a:endParaRPr lang="en-US" dirty="0">
              <a:solidFill>
                <a:srgbClr val="000000"/>
              </a:solidFill>
            </a:endParaRPr>
          </a:p>
          <a:p>
            <a:pPr>
              <a:spcBef>
                <a:spcPts val="600"/>
              </a:spcBef>
            </a:pPr>
            <a:endParaRPr lang="en-US" dirty="0">
              <a:solidFill>
                <a:srgbClr val="000000"/>
              </a:solidFill>
            </a:endParaRPr>
          </a:p>
          <a:p>
            <a:pPr>
              <a:spcBef>
                <a:spcPts val="600"/>
              </a:spcBef>
            </a:pPr>
            <a:endParaRPr lang="en-US" dirty="0">
              <a:solidFill>
                <a:srgbClr val="000000"/>
              </a:solidFill>
            </a:endParaRPr>
          </a:p>
          <a:p>
            <a:pPr>
              <a:spcBef>
                <a:spcPts val="600"/>
              </a:spcBef>
            </a:pPr>
            <a:endParaRPr lang="en-US" dirty="0">
              <a:solidFill>
                <a:srgbClr val="000000"/>
              </a:solidFill>
            </a:endParaRPr>
          </a:p>
          <a:p>
            <a:endParaRPr lang="en-US" dirty="0"/>
          </a:p>
        </p:txBody>
      </p:sp>
      <p:sp>
        <p:nvSpPr>
          <p:cNvPr id="7" name="Fußzeilenplatzhalter 3"/>
          <p:cNvSpPr>
            <a:spLocks noGrp="1"/>
          </p:cNvSpPr>
          <p:nvPr>
            <p:ph type="ftr" sz="quarter" idx="11"/>
          </p:nvPr>
        </p:nvSpPr>
        <p:spPr>
          <a:xfrm>
            <a:off x="467544" y="6356352"/>
            <a:ext cx="5552256" cy="365125"/>
          </a:xfrm>
        </p:spPr>
        <p:txBody>
          <a:bodyPr/>
          <a:lstStyle/>
          <a:p>
            <a:r>
              <a:rPr lang="en-US" smtClean="0"/>
              <a:t>VisWeek Tutorial: Connecting the Dots – M. Streit, H.-J. Schulz, A. Lex</a:t>
            </a:r>
            <a:endParaRPr lang="en-US" dirty="0"/>
          </a:p>
        </p:txBody>
      </p:sp>
    </p:spTree>
    <p:extLst>
      <p:ext uri="{BB962C8B-B14F-4D97-AF65-F5344CB8AC3E}">
        <p14:creationId xmlns:p14="http://schemas.microsoft.com/office/powerpoint/2010/main" val="213696315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133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133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133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2538685"/>
            <a:ext cx="6985000" cy="4130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3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8538" y="2695773"/>
            <a:ext cx="1368425" cy="1571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el 1"/>
          <p:cNvSpPr>
            <a:spLocks noGrp="1"/>
          </p:cNvSpPr>
          <p:nvPr>
            <p:ph type="title"/>
          </p:nvPr>
        </p:nvSpPr>
        <p:spPr/>
        <p:txBody>
          <a:bodyPr>
            <a:normAutofit/>
          </a:bodyPr>
          <a:lstStyle/>
          <a:p>
            <a:r>
              <a:rPr lang="en-US" dirty="0"/>
              <a:t>Visual Links Across Applications</a:t>
            </a:r>
          </a:p>
        </p:txBody>
      </p:sp>
      <p:sp>
        <p:nvSpPr>
          <p:cNvPr id="7" name="Fußzeilenplatzhalter 3"/>
          <p:cNvSpPr>
            <a:spLocks noGrp="1"/>
          </p:cNvSpPr>
          <p:nvPr>
            <p:ph type="ftr" sz="quarter" idx="11"/>
          </p:nvPr>
        </p:nvSpPr>
        <p:spPr>
          <a:xfrm>
            <a:off x="467544" y="6356352"/>
            <a:ext cx="5552256" cy="365125"/>
          </a:xfrm>
        </p:spPr>
        <p:txBody>
          <a:bodyPr/>
          <a:lstStyle/>
          <a:p>
            <a:r>
              <a:rPr lang="en-US" smtClean="0"/>
              <a:t>VisWeek Tutorial: Connecting the Dots – M. Streit, H.-J. Schulz, A. Lex</a:t>
            </a:r>
            <a:endParaRPr lang="en-US" dirty="0"/>
          </a:p>
        </p:txBody>
      </p:sp>
    </p:spTree>
    <p:extLst>
      <p:ext uri="{BB962C8B-B14F-4D97-AF65-F5344CB8AC3E}">
        <p14:creationId xmlns:p14="http://schemas.microsoft.com/office/powerpoint/2010/main" val="767787166"/>
      </p:ext>
    </p:extLst>
  </p:cSld>
  <p:clrMapOvr>
    <a:masterClrMapping/>
  </p:clrMapOvr>
  <p:transition spd="med"/>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a:t>Visual Links Across Applications</a:t>
            </a:r>
          </a:p>
        </p:txBody>
      </p:sp>
      <p:sp>
        <p:nvSpPr>
          <p:cNvPr id="7" name="Fußzeilenplatzhalter 3"/>
          <p:cNvSpPr>
            <a:spLocks noGrp="1"/>
          </p:cNvSpPr>
          <p:nvPr>
            <p:ph type="ftr" sz="quarter" idx="11"/>
          </p:nvPr>
        </p:nvSpPr>
        <p:spPr>
          <a:xfrm>
            <a:off x="467544" y="6356352"/>
            <a:ext cx="5552256" cy="365125"/>
          </a:xfrm>
        </p:spPr>
        <p:txBody>
          <a:bodyPr/>
          <a:lstStyle/>
          <a:p>
            <a:r>
              <a:rPr lang="en-US" smtClean="0"/>
              <a:t>VisWeek Tutorial: Connecting the Dots – M. Streit, H.-J. Schulz, A. Lex</a:t>
            </a:r>
            <a:endParaRPr lang="en-US" dirty="0"/>
          </a:p>
        </p:txBody>
      </p:sp>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7969" y="2540272"/>
            <a:ext cx="6981825" cy="41290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46292159"/>
      </p:ext>
    </p:extLst>
  </p:cSld>
  <p:clrMapOvr>
    <a:masterClrMapping/>
  </p:clrMapOvr>
  <p:transition spd="med"/>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3237011"/>
            <a:ext cx="4465638" cy="17049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blipFill dpi="0" rotWithShape="0">
                  <a:blip/>
                  <a:srcRect/>
                  <a:stretch>
                    <a:fillRect/>
                  </a:stretch>
                </a:blipFill>
              </a14:hiddenFill>
            </a:ext>
          </a:extLst>
        </p:spPr>
      </p:pic>
      <p:pic>
        <p:nvPicPr>
          <p:cNvPr id="163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363" y="2946499"/>
            <a:ext cx="3998912" cy="24987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blipFill dpi="0" rotWithShape="0">
                  <a:blip/>
                  <a:srcRect/>
                  <a:stretch>
                    <a:fillRect/>
                  </a:stretch>
                </a:blipFill>
              </a14:hiddenFill>
            </a:ext>
          </a:extLst>
        </p:spPr>
      </p:pic>
      <p:sp>
        <p:nvSpPr>
          <p:cNvPr id="2" name="Titel 1"/>
          <p:cNvSpPr>
            <a:spLocks noGrp="1"/>
          </p:cNvSpPr>
          <p:nvPr>
            <p:ph type="title"/>
          </p:nvPr>
        </p:nvSpPr>
        <p:spPr/>
        <p:txBody>
          <a:bodyPr/>
          <a:lstStyle/>
          <a:p>
            <a:r>
              <a:rPr lang="en-US" smtClean="0"/>
              <a:t>Selection Mapping</a:t>
            </a:r>
            <a:endParaRPr lang="en-US" dirty="0"/>
          </a:p>
        </p:txBody>
      </p:sp>
      <p:sp>
        <p:nvSpPr>
          <p:cNvPr id="3" name="Inhaltsplatzhalter 2"/>
          <p:cNvSpPr>
            <a:spLocks noGrp="1"/>
          </p:cNvSpPr>
          <p:nvPr>
            <p:ph idx="1"/>
          </p:nvPr>
        </p:nvSpPr>
        <p:spPr/>
        <p:txBody>
          <a:bodyPr/>
          <a:lstStyle/>
          <a:p>
            <a:pPr>
              <a:spcBef>
                <a:spcPts val="600"/>
              </a:spcBef>
            </a:pPr>
            <a:r>
              <a:rPr lang="en-US" dirty="0">
                <a:solidFill>
                  <a:srgbClr val="000000"/>
                </a:solidFill>
              </a:rPr>
              <a:t>Applications evaluate incoming selection ID</a:t>
            </a:r>
          </a:p>
          <a:p>
            <a:pPr>
              <a:spcBef>
                <a:spcPts val="600"/>
              </a:spcBef>
            </a:pPr>
            <a:endParaRPr lang="en-US" dirty="0">
              <a:solidFill>
                <a:srgbClr val="000000"/>
              </a:solidFill>
            </a:endParaRPr>
          </a:p>
          <a:p>
            <a:endParaRPr lang="en-US" dirty="0"/>
          </a:p>
        </p:txBody>
      </p:sp>
      <p:sp>
        <p:nvSpPr>
          <p:cNvPr id="6" name="Fußzeilenplatzhalter 3"/>
          <p:cNvSpPr>
            <a:spLocks noGrp="1"/>
          </p:cNvSpPr>
          <p:nvPr>
            <p:ph type="ftr" sz="quarter" idx="11"/>
          </p:nvPr>
        </p:nvSpPr>
        <p:spPr>
          <a:xfrm>
            <a:off x="467544" y="6356352"/>
            <a:ext cx="5552256" cy="365125"/>
          </a:xfrm>
        </p:spPr>
        <p:txBody>
          <a:bodyPr/>
          <a:lstStyle/>
          <a:p>
            <a:r>
              <a:rPr lang="en-US" smtClean="0"/>
              <a:t>VisWeek Tutorial: Connecting the Dots – M. Streit, H.-J. Schulz, A. Lex</a:t>
            </a:r>
            <a:endParaRPr lang="en-US" dirty="0"/>
          </a:p>
        </p:txBody>
      </p:sp>
    </p:spTree>
    <p:extLst>
      <p:ext uri="{BB962C8B-B14F-4D97-AF65-F5344CB8AC3E}">
        <p14:creationId xmlns:p14="http://schemas.microsoft.com/office/powerpoint/2010/main" val="209386368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2540272"/>
            <a:ext cx="6981825" cy="41290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el 1"/>
          <p:cNvSpPr>
            <a:spLocks noGrp="1"/>
          </p:cNvSpPr>
          <p:nvPr>
            <p:ph type="title"/>
          </p:nvPr>
        </p:nvSpPr>
        <p:spPr/>
        <p:txBody>
          <a:bodyPr>
            <a:normAutofit/>
          </a:bodyPr>
          <a:lstStyle/>
          <a:p>
            <a:r>
              <a:rPr lang="en-US" dirty="0"/>
              <a:t>Visual Links Across Applications</a:t>
            </a:r>
          </a:p>
        </p:txBody>
      </p:sp>
      <p:sp>
        <p:nvSpPr>
          <p:cNvPr id="7" name="Fußzeilenplatzhalter 3"/>
          <p:cNvSpPr>
            <a:spLocks noGrp="1"/>
          </p:cNvSpPr>
          <p:nvPr>
            <p:ph type="ftr" sz="quarter" idx="11"/>
          </p:nvPr>
        </p:nvSpPr>
        <p:spPr>
          <a:xfrm>
            <a:off x="467544" y="6356352"/>
            <a:ext cx="5552256" cy="365125"/>
          </a:xfrm>
        </p:spPr>
        <p:txBody>
          <a:bodyPr/>
          <a:lstStyle/>
          <a:p>
            <a:r>
              <a:rPr lang="en-US" smtClean="0"/>
              <a:t>VisWeek Tutorial: Connecting the Dots – M. Streit, H.-J. Schulz, A. Lex</a:t>
            </a:r>
            <a:endParaRPr lang="en-US" dirty="0"/>
          </a:p>
        </p:txBody>
      </p:sp>
    </p:spTree>
    <p:extLst>
      <p:ext uri="{BB962C8B-B14F-4D97-AF65-F5344CB8AC3E}">
        <p14:creationId xmlns:p14="http://schemas.microsoft.com/office/powerpoint/2010/main" val="301743861"/>
      </p:ext>
    </p:extLst>
  </p:cSld>
  <p:clrMapOvr>
    <a:masterClrMapping/>
  </p:clrMapOvr>
  <p:transition spd="med"/>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2540272"/>
            <a:ext cx="6970713" cy="41290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el 1"/>
          <p:cNvSpPr>
            <a:spLocks noGrp="1"/>
          </p:cNvSpPr>
          <p:nvPr>
            <p:ph type="title"/>
          </p:nvPr>
        </p:nvSpPr>
        <p:spPr/>
        <p:txBody>
          <a:bodyPr/>
          <a:lstStyle/>
          <a:p>
            <a:r>
              <a:rPr lang="en-US" dirty="0"/>
              <a:t>Visual Links Across Applications</a:t>
            </a:r>
          </a:p>
        </p:txBody>
      </p:sp>
      <p:sp>
        <p:nvSpPr>
          <p:cNvPr id="3" name="Inhaltsplatzhalter 2"/>
          <p:cNvSpPr>
            <a:spLocks noGrp="1"/>
          </p:cNvSpPr>
          <p:nvPr>
            <p:ph idx="1"/>
          </p:nvPr>
        </p:nvSpPr>
        <p:spPr/>
        <p:txBody>
          <a:bodyPr/>
          <a:lstStyle/>
          <a:p>
            <a:r>
              <a:rPr lang="en-US" dirty="0">
                <a:solidFill>
                  <a:srgbClr val="000000"/>
                </a:solidFill>
              </a:rPr>
              <a:t>Selection regions are collected and sent to renderer</a:t>
            </a:r>
          </a:p>
          <a:p>
            <a:endParaRPr lang="en-US" dirty="0"/>
          </a:p>
        </p:txBody>
      </p:sp>
      <p:sp>
        <p:nvSpPr>
          <p:cNvPr id="5" name="Fußzeilenplatzhalter 3"/>
          <p:cNvSpPr>
            <a:spLocks noGrp="1"/>
          </p:cNvSpPr>
          <p:nvPr>
            <p:ph type="ftr" sz="quarter" idx="11"/>
          </p:nvPr>
        </p:nvSpPr>
        <p:spPr>
          <a:xfrm>
            <a:off x="467544" y="6356352"/>
            <a:ext cx="5552256" cy="365125"/>
          </a:xfrm>
        </p:spPr>
        <p:txBody>
          <a:bodyPr/>
          <a:lstStyle/>
          <a:p>
            <a:r>
              <a:rPr lang="en-US" smtClean="0"/>
              <a:t>VisWeek Tutorial: Connecting the Dots – M. Streit, H.-J. Schulz, A. Lex</a:t>
            </a:r>
            <a:endParaRPr lang="en-US" dirty="0"/>
          </a:p>
        </p:txBody>
      </p:sp>
    </p:spTree>
    <p:extLst>
      <p:ext uri="{BB962C8B-B14F-4D97-AF65-F5344CB8AC3E}">
        <p14:creationId xmlns:p14="http://schemas.microsoft.com/office/powerpoint/2010/main" val="1325405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0413" y="1813719"/>
            <a:ext cx="5083175" cy="32305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0016" y="1813719"/>
            <a:ext cx="5083175" cy="32305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0015" y="1813719"/>
            <a:ext cx="5083175" cy="32305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30014" y="1813719"/>
            <a:ext cx="5083175" cy="32305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30013" y="1813719"/>
            <a:ext cx="5083175" cy="32305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30012" y="1813719"/>
            <a:ext cx="5083175" cy="32305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30011" y="1813719"/>
            <a:ext cx="5083175" cy="32305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el 1"/>
          <p:cNvSpPr>
            <a:spLocks noGrp="1"/>
          </p:cNvSpPr>
          <p:nvPr>
            <p:ph type="title"/>
          </p:nvPr>
        </p:nvSpPr>
        <p:spPr/>
        <p:txBody>
          <a:bodyPr>
            <a:normAutofit fontScale="90000"/>
          </a:bodyPr>
          <a:lstStyle/>
          <a:p>
            <a:r>
              <a:rPr lang="en-US" dirty="0"/>
              <a:t>Design of Visual </a:t>
            </a:r>
            <a:r>
              <a:rPr lang="en-US" dirty="0" smtClean="0"/>
              <a:t>Links Across Apps</a:t>
            </a:r>
            <a:endParaRPr lang="en-US" dirty="0"/>
          </a:p>
        </p:txBody>
      </p:sp>
      <p:sp>
        <p:nvSpPr>
          <p:cNvPr id="10" name="Fußzeilenplatzhalter 3"/>
          <p:cNvSpPr>
            <a:spLocks noGrp="1"/>
          </p:cNvSpPr>
          <p:nvPr>
            <p:ph type="ftr" sz="quarter" idx="11"/>
          </p:nvPr>
        </p:nvSpPr>
        <p:spPr>
          <a:xfrm>
            <a:off x="467544" y="6356352"/>
            <a:ext cx="5552256" cy="365125"/>
          </a:xfrm>
        </p:spPr>
        <p:txBody>
          <a:bodyPr/>
          <a:lstStyle/>
          <a:p>
            <a:r>
              <a:rPr lang="en-US" smtClean="0"/>
              <a:t>VisWeek Tutorial: Connecting the Dots – M. Streit, H.-J. Schulz, A. Lex</a:t>
            </a:r>
            <a:endParaRPr lang="en-US" dirty="0"/>
          </a:p>
        </p:txBody>
      </p:sp>
    </p:spTree>
    <p:extLst>
      <p:ext uri="{BB962C8B-B14F-4D97-AF65-F5344CB8AC3E}">
        <p14:creationId xmlns:p14="http://schemas.microsoft.com/office/powerpoint/2010/main" val="14060454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0742C3F-4840-460C-ADF2-7005A7FA8881}" type="slidenum">
              <a:rPr lang="en-US" smtClean="0"/>
              <a:pPr/>
              <a:t>21</a:t>
            </a:fld>
            <a:endParaRPr lang="en-US" dirty="0"/>
          </a:p>
        </p:txBody>
      </p:sp>
      <p:pic>
        <p:nvPicPr>
          <p:cNvPr id="5" name="Picture 2" descr="D:\linksrouting_paper\map_providence_blur.png"/>
          <p:cNvPicPr>
            <a:picLocks noChangeAspect="1" noChangeArrowheads="1"/>
          </p:cNvPicPr>
          <p:nvPr/>
        </p:nvPicPr>
        <p:blipFill>
          <a:blip r:embed="rId3" cstate="print"/>
          <a:stretch>
            <a:fillRect/>
          </a:stretch>
        </p:blipFill>
        <p:spPr bwMode="auto">
          <a:xfrm>
            <a:off x="683568" y="355828"/>
            <a:ext cx="7802880" cy="6242304"/>
          </a:xfrm>
          <a:prstGeom prst="rect">
            <a:avLst/>
          </a:prstGeom>
          <a:noFill/>
        </p:spPr>
      </p:pic>
      <p:sp>
        <p:nvSpPr>
          <p:cNvPr id="4" name="Rectangle 5"/>
          <p:cNvSpPr/>
          <p:nvPr/>
        </p:nvSpPr>
        <p:spPr>
          <a:xfrm>
            <a:off x="-1915754" y="5157192"/>
            <a:ext cx="6775786" cy="1036915"/>
          </a:xfrm>
          <a:prstGeom prst="rect">
            <a:avLst/>
          </a:prstGeom>
          <a:solidFill>
            <a:schemeClr val="bg1">
              <a:lumMod val="95000"/>
              <a:alpha val="74118"/>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de-AT" sz="2800" dirty="0" smtClean="0">
                <a:solidFill>
                  <a:schemeClr val="tx1">
                    <a:lumMod val="65000"/>
                    <a:lumOff val="35000"/>
                  </a:schemeClr>
                </a:solidFill>
              </a:rPr>
              <a:t>Visual Linking</a:t>
            </a:r>
            <a:endParaRPr lang="en-US" sz="2800" dirty="0">
              <a:solidFill>
                <a:schemeClr val="tx1">
                  <a:lumMod val="65000"/>
                  <a:lumOff val="35000"/>
                </a:schemeClr>
              </a:solidFill>
            </a:endParaRPr>
          </a:p>
        </p:txBody>
      </p:sp>
    </p:spTree>
    <p:extLst>
      <p:ext uri="{BB962C8B-B14F-4D97-AF65-F5344CB8AC3E}">
        <p14:creationId xmlns:p14="http://schemas.microsoft.com/office/powerpoint/2010/main" val="850914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188" y="1341438"/>
            <a:ext cx="7920037" cy="49498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el 1"/>
          <p:cNvSpPr>
            <a:spLocks noGrp="1"/>
          </p:cNvSpPr>
          <p:nvPr>
            <p:ph type="title"/>
          </p:nvPr>
        </p:nvSpPr>
        <p:spPr/>
        <p:txBody>
          <a:bodyPr/>
          <a:lstStyle/>
          <a:p>
            <a:r>
              <a:rPr lang="en-US" smtClean="0"/>
              <a:t>Design of Visual Links</a:t>
            </a:r>
            <a:endParaRPr lang="en-US" dirty="0"/>
          </a:p>
        </p:txBody>
      </p:sp>
      <p:sp>
        <p:nvSpPr>
          <p:cNvPr id="4" name="Fußzeilenplatzhalter 3"/>
          <p:cNvSpPr>
            <a:spLocks noGrp="1"/>
          </p:cNvSpPr>
          <p:nvPr>
            <p:ph type="ftr" sz="quarter" idx="11"/>
          </p:nvPr>
        </p:nvSpPr>
        <p:spPr>
          <a:xfrm>
            <a:off x="467544" y="6356352"/>
            <a:ext cx="5552256" cy="365125"/>
          </a:xfrm>
        </p:spPr>
        <p:txBody>
          <a:bodyPr/>
          <a:lstStyle/>
          <a:p>
            <a:r>
              <a:rPr lang="en-US" smtClean="0"/>
              <a:t>VisWeek Tutorial: Connecting the Dots – M. Streit, H.-J. Schulz, A. Lex</a:t>
            </a:r>
            <a:endParaRPr lang="en-US" dirty="0"/>
          </a:p>
        </p:txBody>
      </p:sp>
    </p:spTree>
    <p:extLst>
      <p:ext uri="{BB962C8B-B14F-4D97-AF65-F5344CB8AC3E}">
        <p14:creationId xmlns:p14="http://schemas.microsoft.com/office/powerpoint/2010/main" val="61000646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238" y="1295400"/>
            <a:ext cx="8101012" cy="5064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238" y="1295400"/>
            <a:ext cx="8101012" cy="50625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itel 4"/>
          <p:cNvSpPr>
            <a:spLocks noGrp="1"/>
          </p:cNvSpPr>
          <p:nvPr>
            <p:ph type="title"/>
          </p:nvPr>
        </p:nvSpPr>
        <p:spPr/>
        <p:txBody>
          <a:bodyPr>
            <a:normAutofit/>
          </a:bodyPr>
          <a:lstStyle/>
          <a:p>
            <a:r>
              <a:rPr lang="en-US" dirty="0"/>
              <a:t>Design of Visual </a:t>
            </a:r>
            <a:r>
              <a:rPr lang="en-US" dirty="0" smtClean="0"/>
              <a:t>Links</a:t>
            </a:r>
            <a:endParaRPr lang="en-US" dirty="0"/>
          </a:p>
        </p:txBody>
      </p:sp>
      <p:sp>
        <p:nvSpPr>
          <p:cNvPr id="6" name="Fußzeilenplatzhalter 3"/>
          <p:cNvSpPr>
            <a:spLocks noGrp="1"/>
          </p:cNvSpPr>
          <p:nvPr>
            <p:ph type="ftr" sz="quarter" idx="11"/>
          </p:nvPr>
        </p:nvSpPr>
        <p:spPr>
          <a:xfrm>
            <a:off x="467544" y="6356352"/>
            <a:ext cx="5552256" cy="365125"/>
          </a:xfrm>
        </p:spPr>
        <p:txBody>
          <a:bodyPr/>
          <a:lstStyle/>
          <a:p>
            <a:r>
              <a:rPr lang="en-US" smtClean="0"/>
              <a:t>VisWeek Tutorial: Connecting the Dots – M. Streit, H.-J. Schulz, A. Lex</a:t>
            </a:r>
            <a:endParaRPr lang="en-US" dirty="0"/>
          </a:p>
        </p:txBody>
      </p:sp>
    </p:spTree>
    <p:extLst>
      <p:ext uri="{BB962C8B-B14F-4D97-AF65-F5344CB8AC3E}">
        <p14:creationId xmlns:p14="http://schemas.microsoft.com/office/powerpoint/2010/main" val="164179073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442799" y="1582738"/>
            <a:ext cx="8229600" cy="4454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341313"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1pPr>
            <a:lvl2pPr marL="739775" indent="-282575">
              <a:tabLst>
                <a:tab pos="341313"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2pPr>
            <a:lvl3pPr>
              <a:tabLst>
                <a:tab pos="341313"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3pPr>
            <a:lvl4pPr>
              <a:tabLst>
                <a:tab pos="341313"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4pPr>
            <a:lvl5pPr>
              <a:tabLst>
                <a:tab pos="341313"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5pPr>
            <a:lvl6pPr marL="2514600" indent="-228600" defTabSz="457200" fontAlgn="base">
              <a:lnSpc>
                <a:spcPct val="93000"/>
              </a:lnSpc>
              <a:spcBef>
                <a:spcPct val="0"/>
              </a:spcBef>
              <a:spcAft>
                <a:spcPct val="0"/>
              </a:spcAft>
              <a:buClr>
                <a:srgbClr val="000000"/>
              </a:buClr>
              <a:buSzPct val="100000"/>
              <a:buFont typeface="Times New Roman" pitchFamily="16" charset="0"/>
              <a:tabLst>
                <a:tab pos="341313"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6pPr>
            <a:lvl7pPr marL="2971800" indent="-228600" defTabSz="457200" fontAlgn="base">
              <a:lnSpc>
                <a:spcPct val="93000"/>
              </a:lnSpc>
              <a:spcBef>
                <a:spcPct val="0"/>
              </a:spcBef>
              <a:spcAft>
                <a:spcPct val="0"/>
              </a:spcAft>
              <a:buClr>
                <a:srgbClr val="000000"/>
              </a:buClr>
              <a:buSzPct val="100000"/>
              <a:buFont typeface="Times New Roman" pitchFamily="16" charset="0"/>
              <a:tabLst>
                <a:tab pos="341313"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7pPr>
            <a:lvl8pPr marL="3429000" indent="-228600" defTabSz="457200" fontAlgn="base">
              <a:lnSpc>
                <a:spcPct val="93000"/>
              </a:lnSpc>
              <a:spcBef>
                <a:spcPct val="0"/>
              </a:spcBef>
              <a:spcAft>
                <a:spcPct val="0"/>
              </a:spcAft>
              <a:buClr>
                <a:srgbClr val="000000"/>
              </a:buClr>
              <a:buSzPct val="100000"/>
              <a:buFont typeface="Times New Roman" pitchFamily="16" charset="0"/>
              <a:tabLst>
                <a:tab pos="341313"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8pPr>
            <a:lvl9pPr marL="3886200" indent="-228600" defTabSz="457200" fontAlgn="base">
              <a:lnSpc>
                <a:spcPct val="93000"/>
              </a:lnSpc>
              <a:spcBef>
                <a:spcPct val="0"/>
              </a:spcBef>
              <a:spcAft>
                <a:spcPct val="0"/>
              </a:spcAft>
              <a:buClr>
                <a:srgbClr val="000000"/>
              </a:buClr>
              <a:buSzPct val="100000"/>
              <a:buFont typeface="Times New Roman" pitchFamily="16" charset="0"/>
              <a:tabLst>
                <a:tab pos="341313"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9pPr>
          </a:lstStyle>
          <a:p>
            <a:pPr>
              <a:spcBef>
                <a:spcPts val="600"/>
              </a:spcBef>
            </a:pPr>
            <a:endParaRPr lang="en-US" sz="2000" dirty="0">
              <a:solidFill>
                <a:srgbClr val="000000"/>
              </a:solidFill>
              <a:cs typeface="Arial" charset="0"/>
            </a:endParaRPr>
          </a:p>
        </p:txBody>
      </p:sp>
      <p:sp>
        <p:nvSpPr>
          <p:cNvPr id="2" name="Titel 1"/>
          <p:cNvSpPr>
            <a:spLocks noGrp="1"/>
          </p:cNvSpPr>
          <p:nvPr>
            <p:ph type="title"/>
          </p:nvPr>
        </p:nvSpPr>
        <p:spPr/>
        <p:txBody>
          <a:bodyPr/>
          <a:lstStyle/>
          <a:p>
            <a:r>
              <a:rPr lang="en-US" smtClean="0"/>
              <a:t>Application Integration</a:t>
            </a:r>
            <a:endParaRPr lang="en-US" dirty="0"/>
          </a:p>
        </p:txBody>
      </p:sp>
      <p:sp>
        <p:nvSpPr>
          <p:cNvPr id="3" name="Inhaltsplatzhalter 2"/>
          <p:cNvSpPr>
            <a:spLocks noGrp="1"/>
          </p:cNvSpPr>
          <p:nvPr>
            <p:ph idx="1"/>
          </p:nvPr>
        </p:nvSpPr>
        <p:spPr/>
        <p:txBody>
          <a:bodyPr>
            <a:normAutofit/>
          </a:bodyPr>
          <a:lstStyle/>
          <a:p>
            <a:r>
              <a:rPr lang="en-US" dirty="0" smtClean="0"/>
              <a:t>Application </a:t>
            </a:r>
            <a:r>
              <a:rPr lang="en-US" dirty="0"/>
              <a:t>support</a:t>
            </a:r>
          </a:p>
          <a:p>
            <a:pPr lvl="1"/>
            <a:r>
              <a:rPr lang="en-US" dirty="0" smtClean="0"/>
              <a:t>Direct </a:t>
            </a:r>
            <a:r>
              <a:rPr lang="en-US" dirty="0"/>
              <a:t>support</a:t>
            </a:r>
          </a:p>
          <a:p>
            <a:pPr lvl="1"/>
            <a:r>
              <a:rPr lang="en-US" dirty="0"/>
              <a:t>Software extensions (plug-ins)</a:t>
            </a:r>
          </a:p>
          <a:p>
            <a:pPr lvl="1"/>
            <a:r>
              <a:rPr lang="en-US" dirty="0" err="1" smtClean="0"/>
              <a:t>Mashup</a:t>
            </a:r>
            <a:r>
              <a:rPr lang="en-US" dirty="0" smtClean="0"/>
              <a:t> application</a:t>
            </a:r>
            <a:endParaRPr lang="en-US" dirty="0"/>
          </a:p>
          <a:p>
            <a:pPr lvl="1"/>
            <a:r>
              <a:rPr lang="en-US" dirty="0" smtClean="0"/>
              <a:t>OCR‏</a:t>
            </a:r>
            <a:endParaRPr lang="en-US" dirty="0"/>
          </a:p>
          <a:p>
            <a:endParaRPr lang="en-US" dirty="0"/>
          </a:p>
        </p:txBody>
      </p:sp>
      <p:sp>
        <p:nvSpPr>
          <p:cNvPr id="5" name="Fußzeilenplatzhalter 3"/>
          <p:cNvSpPr>
            <a:spLocks noGrp="1"/>
          </p:cNvSpPr>
          <p:nvPr>
            <p:ph type="ftr" sz="quarter" idx="11"/>
          </p:nvPr>
        </p:nvSpPr>
        <p:spPr>
          <a:xfrm>
            <a:off x="467544" y="6356352"/>
            <a:ext cx="5552256" cy="365125"/>
          </a:xfrm>
        </p:spPr>
        <p:txBody>
          <a:bodyPr/>
          <a:lstStyle/>
          <a:p>
            <a:r>
              <a:rPr lang="en-US" smtClean="0"/>
              <a:t>VisWeek Tutorial: Connecting the Dots – M. Streit, H.-J. Schulz, A. Lex</a:t>
            </a:r>
            <a:endParaRPr lang="en-US" dirty="0"/>
          </a:p>
        </p:txBody>
      </p:sp>
    </p:spTree>
    <p:extLst>
      <p:ext uri="{BB962C8B-B14F-4D97-AF65-F5344CB8AC3E}">
        <p14:creationId xmlns:p14="http://schemas.microsoft.com/office/powerpoint/2010/main" val="58080102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1772816"/>
            <a:ext cx="4248016" cy="319354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sp>
        <p:nvSpPr>
          <p:cNvPr id="2" name="Titel 1"/>
          <p:cNvSpPr>
            <a:spLocks noGrp="1"/>
          </p:cNvSpPr>
          <p:nvPr>
            <p:ph type="title"/>
          </p:nvPr>
        </p:nvSpPr>
        <p:spPr/>
        <p:txBody>
          <a:bodyPr/>
          <a:lstStyle/>
          <a:p>
            <a:r>
              <a:rPr lang="en-US" smtClean="0"/>
              <a:t>Direct Application Support</a:t>
            </a:r>
            <a:endParaRPr lang="en-US" dirty="0"/>
          </a:p>
        </p:txBody>
      </p:sp>
      <p:sp>
        <p:nvSpPr>
          <p:cNvPr id="3" name="Inhaltsplatzhalter 2"/>
          <p:cNvSpPr>
            <a:spLocks noGrp="1"/>
          </p:cNvSpPr>
          <p:nvPr>
            <p:ph idx="1"/>
          </p:nvPr>
        </p:nvSpPr>
        <p:spPr>
          <a:xfrm>
            <a:off x="457200" y="1600201"/>
            <a:ext cx="4762872" cy="4525963"/>
          </a:xfrm>
        </p:spPr>
        <p:txBody>
          <a:bodyPr/>
          <a:lstStyle/>
          <a:p>
            <a:r>
              <a:rPr lang="en-US" dirty="0"/>
              <a:t>Extending </a:t>
            </a:r>
            <a:r>
              <a:rPr lang="en-US" dirty="0" err="1" smtClean="0"/>
              <a:t>Caleydo</a:t>
            </a:r>
            <a:r>
              <a:rPr lang="en-US" dirty="0" smtClean="0"/>
              <a:t> visualization framework </a:t>
            </a:r>
            <a:endParaRPr lang="en-US" dirty="0"/>
          </a:p>
          <a:p>
            <a:pPr lvl="1"/>
            <a:r>
              <a:rPr lang="en-US" dirty="0" smtClean="0"/>
              <a:t>Internal </a:t>
            </a:r>
            <a:r>
              <a:rPr lang="en-US" dirty="0"/>
              <a:t>highlighting → coordinates are sent to manager</a:t>
            </a:r>
          </a:p>
          <a:p>
            <a:endParaRPr lang="en-US" dirty="0"/>
          </a:p>
        </p:txBody>
      </p:sp>
      <p:sp>
        <p:nvSpPr>
          <p:cNvPr id="5" name="Fußzeilenplatzhalter 3"/>
          <p:cNvSpPr>
            <a:spLocks noGrp="1"/>
          </p:cNvSpPr>
          <p:nvPr>
            <p:ph type="ftr" sz="quarter" idx="11"/>
          </p:nvPr>
        </p:nvSpPr>
        <p:spPr>
          <a:xfrm>
            <a:off x="467544" y="6356352"/>
            <a:ext cx="5552256" cy="365125"/>
          </a:xfrm>
        </p:spPr>
        <p:txBody>
          <a:bodyPr/>
          <a:lstStyle/>
          <a:p>
            <a:r>
              <a:rPr lang="en-US" smtClean="0"/>
              <a:t>VisWeek Tutorial: Connecting the Dots – M. Streit, H.-J. Schulz, A. Lex</a:t>
            </a:r>
            <a:endParaRPr lang="en-US" dirty="0"/>
          </a:p>
        </p:txBody>
      </p:sp>
    </p:spTree>
    <p:extLst>
      <p:ext uri="{BB962C8B-B14F-4D97-AF65-F5344CB8AC3E}">
        <p14:creationId xmlns:p14="http://schemas.microsoft.com/office/powerpoint/2010/main" val="123350851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457200" y="1582738"/>
            <a:ext cx="8229600" cy="4454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341313"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1pPr>
            <a:lvl2pPr marL="739775" indent="-282575">
              <a:tabLst>
                <a:tab pos="341313"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2pPr>
            <a:lvl3pPr>
              <a:tabLst>
                <a:tab pos="341313"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3pPr>
            <a:lvl4pPr>
              <a:tabLst>
                <a:tab pos="341313"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4pPr>
            <a:lvl5pPr>
              <a:tabLst>
                <a:tab pos="341313"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5pPr>
            <a:lvl6pPr marL="2514600" indent="-228600" defTabSz="457200" fontAlgn="base">
              <a:lnSpc>
                <a:spcPct val="93000"/>
              </a:lnSpc>
              <a:spcBef>
                <a:spcPct val="0"/>
              </a:spcBef>
              <a:spcAft>
                <a:spcPct val="0"/>
              </a:spcAft>
              <a:buClr>
                <a:srgbClr val="000000"/>
              </a:buClr>
              <a:buSzPct val="100000"/>
              <a:buFont typeface="Times New Roman" pitchFamily="16" charset="0"/>
              <a:tabLst>
                <a:tab pos="341313"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6pPr>
            <a:lvl7pPr marL="2971800" indent="-228600" defTabSz="457200" fontAlgn="base">
              <a:lnSpc>
                <a:spcPct val="93000"/>
              </a:lnSpc>
              <a:spcBef>
                <a:spcPct val="0"/>
              </a:spcBef>
              <a:spcAft>
                <a:spcPct val="0"/>
              </a:spcAft>
              <a:buClr>
                <a:srgbClr val="000000"/>
              </a:buClr>
              <a:buSzPct val="100000"/>
              <a:buFont typeface="Times New Roman" pitchFamily="16" charset="0"/>
              <a:tabLst>
                <a:tab pos="341313"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7pPr>
            <a:lvl8pPr marL="3429000" indent="-228600" defTabSz="457200" fontAlgn="base">
              <a:lnSpc>
                <a:spcPct val="93000"/>
              </a:lnSpc>
              <a:spcBef>
                <a:spcPct val="0"/>
              </a:spcBef>
              <a:spcAft>
                <a:spcPct val="0"/>
              </a:spcAft>
              <a:buClr>
                <a:srgbClr val="000000"/>
              </a:buClr>
              <a:buSzPct val="100000"/>
              <a:buFont typeface="Times New Roman" pitchFamily="16" charset="0"/>
              <a:tabLst>
                <a:tab pos="341313"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8pPr>
            <a:lvl9pPr marL="3886200" indent="-228600" defTabSz="457200" fontAlgn="base">
              <a:lnSpc>
                <a:spcPct val="93000"/>
              </a:lnSpc>
              <a:spcBef>
                <a:spcPct val="0"/>
              </a:spcBef>
              <a:spcAft>
                <a:spcPct val="0"/>
              </a:spcAft>
              <a:buClr>
                <a:srgbClr val="000000"/>
              </a:buClr>
              <a:buSzPct val="100000"/>
              <a:buFont typeface="Times New Roman" pitchFamily="16" charset="0"/>
              <a:tabLst>
                <a:tab pos="341313"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DejaVu Sans" pitchFamily="32" charset="0"/>
                <a:cs typeface="DejaVu Sans" pitchFamily="32" charset="0"/>
              </a:defRPr>
            </a:lvl9pPr>
          </a:lstStyle>
          <a:p>
            <a:pPr>
              <a:spcBef>
                <a:spcPts val="600"/>
              </a:spcBef>
            </a:pPr>
            <a:endParaRPr lang="en-US" sz="2000" dirty="0">
              <a:solidFill>
                <a:srgbClr val="000000"/>
              </a:solidFill>
            </a:endParaRPr>
          </a:p>
        </p:txBody>
      </p:sp>
      <p:pic>
        <p:nvPicPr>
          <p:cNvPr id="337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530" y="3212976"/>
            <a:ext cx="4737508" cy="316835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sp>
        <p:nvSpPr>
          <p:cNvPr id="2" name="Titel 1"/>
          <p:cNvSpPr>
            <a:spLocks noGrp="1"/>
          </p:cNvSpPr>
          <p:nvPr>
            <p:ph type="title"/>
          </p:nvPr>
        </p:nvSpPr>
        <p:spPr/>
        <p:txBody>
          <a:bodyPr/>
          <a:lstStyle/>
          <a:p>
            <a:r>
              <a:rPr lang="en-US" smtClean="0"/>
              <a:t>Software Extension</a:t>
            </a:r>
            <a:endParaRPr lang="en-US" dirty="0"/>
          </a:p>
        </p:txBody>
      </p:sp>
      <p:sp>
        <p:nvSpPr>
          <p:cNvPr id="3" name="Inhaltsplatzhalter 2"/>
          <p:cNvSpPr>
            <a:spLocks noGrp="1"/>
          </p:cNvSpPr>
          <p:nvPr>
            <p:ph idx="1"/>
          </p:nvPr>
        </p:nvSpPr>
        <p:spPr>
          <a:xfrm>
            <a:off x="457200" y="1340769"/>
            <a:ext cx="8229600" cy="4785396"/>
          </a:xfrm>
        </p:spPr>
        <p:txBody>
          <a:bodyPr/>
          <a:lstStyle/>
          <a:p>
            <a:r>
              <a:rPr lang="en-US" dirty="0"/>
              <a:t>Mozilla Firefox web browser add-on</a:t>
            </a:r>
          </a:p>
          <a:p>
            <a:pPr lvl="1"/>
            <a:r>
              <a:rPr lang="en-US" dirty="0"/>
              <a:t>Access to DOM of HTML-document</a:t>
            </a:r>
          </a:p>
          <a:p>
            <a:pPr lvl="1"/>
            <a:r>
              <a:rPr lang="en-US" dirty="0"/>
              <a:t>Temporarily enclosing selection ID with &lt;span&gt;-tag</a:t>
            </a:r>
          </a:p>
          <a:p>
            <a:endParaRPr lang="en-US" dirty="0"/>
          </a:p>
        </p:txBody>
      </p:sp>
      <p:sp>
        <p:nvSpPr>
          <p:cNvPr id="6" name="Fußzeilenplatzhalter 3"/>
          <p:cNvSpPr>
            <a:spLocks noGrp="1"/>
          </p:cNvSpPr>
          <p:nvPr>
            <p:ph type="ftr" sz="quarter" idx="11"/>
          </p:nvPr>
        </p:nvSpPr>
        <p:spPr>
          <a:xfrm>
            <a:off x="467544" y="6356352"/>
            <a:ext cx="5552256" cy="365125"/>
          </a:xfrm>
        </p:spPr>
        <p:txBody>
          <a:bodyPr/>
          <a:lstStyle/>
          <a:p>
            <a:r>
              <a:rPr lang="en-US" smtClean="0"/>
              <a:t>VisWeek Tutorial: Connecting the Dots – M. Streit, H.-J. Schulz, A. Lex</a:t>
            </a:r>
            <a:endParaRPr lang="en-US" dirty="0"/>
          </a:p>
        </p:txBody>
      </p:sp>
    </p:spTree>
    <p:extLst>
      <p:ext uri="{BB962C8B-B14F-4D97-AF65-F5344CB8AC3E}">
        <p14:creationId xmlns:p14="http://schemas.microsoft.com/office/powerpoint/2010/main" val="24368562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4859" y="2492896"/>
            <a:ext cx="3473450" cy="36449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sp>
        <p:nvSpPr>
          <p:cNvPr id="2" name="Titel 1"/>
          <p:cNvSpPr>
            <a:spLocks noGrp="1"/>
          </p:cNvSpPr>
          <p:nvPr>
            <p:ph type="title"/>
          </p:nvPr>
        </p:nvSpPr>
        <p:spPr/>
        <p:txBody>
          <a:bodyPr/>
          <a:lstStyle/>
          <a:p>
            <a:r>
              <a:rPr lang="en-US" smtClean="0"/>
              <a:t>Mashup Application</a:t>
            </a:r>
            <a:endParaRPr lang="en-US" dirty="0"/>
          </a:p>
        </p:txBody>
      </p:sp>
      <p:sp>
        <p:nvSpPr>
          <p:cNvPr id="3" name="Inhaltsplatzhalter 2"/>
          <p:cNvSpPr>
            <a:spLocks noGrp="1"/>
          </p:cNvSpPr>
          <p:nvPr>
            <p:ph idx="1"/>
          </p:nvPr>
        </p:nvSpPr>
        <p:spPr>
          <a:xfrm>
            <a:off x="457200" y="1600201"/>
            <a:ext cx="5266928" cy="4525963"/>
          </a:xfrm>
        </p:spPr>
        <p:txBody>
          <a:bodyPr/>
          <a:lstStyle/>
          <a:p>
            <a:r>
              <a:rPr lang="en-US" dirty="0"/>
              <a:t>HTML-page utilizing JavaScript and Google Maps API</a:t>
            </a:r>
          </a:p>
          <a:p>
            <a:pPr lvl="1"/>
            <a:r>
              <a:rPr lang="en-US" dirty="0" smtClean="0"/>
              <a:t>Geographic </a:t>
            </a:r>
            <a:r>
              <a:rPr lang="en-US" dirty="0"/>
              <a:t>location associated with selection ID</a:t>
            </a:r>
          </a:p>
          <a:p>
            <a:pPr lvl="1"/>
            <a:r>
              <a:rPr lang="en-US" dirty="0"/>
              <a:t>R</a:t>
            </a:r>
            <a:r>
              <a:rPr lang="en-US" dirty="0" smtClean="0"/>
              <a:t>eports </a:t>
            </a:r>
            <a:r>
              <a:rPr lang="en-US" dirty="0"/>
              <a:t>bounding rectangle around screen coordinates</a:t>
            </a:r>
          </a:p>
          <a:p>
            <a:endParaRPr lang="en-US" dirty="0"/>
          </a:p>
        </p:txBody>
      </p:sp>
      <p:sp>
        <p:nvSpPr>
          <p:cNvPr id="5" name="Fußzeilenplatzhalter 3"/>
          <p:cNvSpPr>
            <a:spLocks noGrp="1"/>
          </p:cNvSpPr>
          <p:nvPr>
            <p:ph type="ftr" sz="quarter" idx="11"/>
          </p:nvPr>
        </p:nvSpPr>
        <p:spPr>
          <a:xfrm>
            <a:off x="467544" y="6356352"/>
            <a:ext cx="5552256" cy="365125"/>
          </a:xfrm>
        </p:spPr>
        <p:txBody>
          <a:bodyPr/>
          <a:lstStyle/>
          <a:p>
            <a:r>
              <a:rPr lang="en-US" smtClean="0"/>
              <a:t>VisWeek Tutorial: Connecting the Dots – M. Streit, H.-J. Schulz, A. Lex</a:t>
            </a:r>
            <a:endParaRPr lang="en-US" dirty="0"/>
          </a:p>
        </p:txBody>
      </p:sp>
    </p:spTree>
    <p:extLst>
      <p:ext uri="{BB962C8B-B14F-4D97-AF65-F5344CB8AC3E}">
        <p14:creationId xmlns:p14="http://schemas.microsoft.com/office/powerpoint/2010/main" val="109392477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238" y="1268760"/>
            <a:ext cx="8101012" cy="50101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sp>
        <p:nvSpPr>
          <p:cNvPr id="4" name="Titel 3"/>
          <p:cNvSpPr>
            <a:spLocks noGrp="1"/>
          </p:cNvSpPr>
          <p:nvPr>
            <p:ph type="title"/>
          </p:nvPr>
        </p:nvSpPr>
        <p:spPr/>
        <p:txBody>
          <a:bodyPr>
            <a:normAutofit fontScale="90000"/>
          </a:bodyPr>
          <a:lstStyle/>
          <a:p>
            <a:r>
              <a:rPr lang="en-US" dirty="0"/>
              <a:t>Usage </a:t>
            </a:r>
            <a:r>
              <a:rPr lang="en-US" dirty="0" smtClean="0"/>
              <a:t>Scenario: Biomedical Analysis</a:t>
            </a:r>
            <a:endParaRPr lang="en-US" dirty="0"/>
          </a:p>
        </p:txBody>
      </p:sp>
      <p:sp>
        <p:nvSpPr>
          <p:cNvPr id="5" name="Fußzeilenplatzhalter 3"/>
          <p:cNvSpPr>
            <a:spLocks noGrp="1"/>
          </p:cNvSpPr>
          <p:nvPr>
            <p:ph type="ftr" sz="quarter" idx="11"/>
          </p:nvPr>
        </p:nvSpPr>
        <p:spPr>
          <a:xfrm>
            <a:off x="467544" y="6356352"/>
            <a:ext cx="5552256" cy="365125"/>
          </a:xfrm>
        </p:spPr>
        <p:txBody>
          <a:bodyPr/>
          <a:lstStyle/>
          <a:p>
            <a:r>
              <a:rPr lang="en-US" smtClean="0"/>
              <a:t>VisWeek Tutorial: Connecting the Dots – M. Streit, H.-J. Schulz, A. Lex</a:t>
            </a:r>
            <a:endParaRPr lang="en-US" dirty="0"/>
          </a:p>
        </p:txBody>
      </p:sp>
    </p:spTree>
    <p:extLst>
      <p:ext uri="{BB962C8B-B14F-4D97-AF65-F5344CB8AC3E}">
        <p14:creationId xmlns:p14="http://schemas.microsoft.com/office/powerpoint/2010/main" val="9235223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_visual_links.avi">
            <a:hlinkClick r:id="" action="ppaction://media"/>
          </p:cNvPr>
          <p:cNvPicPr>
            <a:picLocks noGrp="1" noChangeAspect="1"/>
          </p:cNvPicPr>
          <p:nvPr>
            <p:ph idx="1"/>
            <a:videoFile r:link="rId1"/>
            <p:extLst>
              <p:ext uri="{DAA4B4D4-6D71-4841-9C94-3DE7FCFB9230}">
                <p14:media xmlns:p14="http://schemas.microsoft.com/office/powerpoint/2010/main" r:embed="rId2">
                  <p14:trim st="6198.0908"/>
                </p14:media>
              </p:ext>
            </p:extLst>
          </p:nvPr>
        </p:nvPicPr>
        <p:blipFill>
          <a:blip r:embed="rId5"/>
          <a:stretch>
            <a:fillRect/>
          </a:stretch>
        </p:blipFill>
        <p:spPr>
          <a:xfrm>
            <a:off x="0" y="1268760"/>
            <a:ext cx="9084461" cy="5110009"/>
          </a:xfrm>
        </p:spPr>
      </p:pic>
      <p:sp>
        <p:nvSpPr>
          <p:cNvPr id="5" name="Slide Number Placeholder 4"/>
          <p:cNvSpPr>
            <a:spLocks noGrp="1"/>
          </p:cNvSpPr>
          <p:nvPr>
            <p:ph type="sldNum" sz="quarter" idx="12"/>
          </p:nvPr>
        </p:nvSpPr>
        <p:spPr/>
        <p:txBody>
          <a:bodyPr/>
          <a:lstStyle/>
          <a:p>
            <a:fld id="{30742C3F-4840-460C-ADF2-7005A7FA8881}" type="slidenum">
              <a:rPr lang="en-US" smtClean="0"/>
              <a:t>217</a:t>
            </a:fld>
            <a:endParaRPr lang="en-US" dirty="0"/>
          </a:p>
        </p:txBody>
      </p:sp>
      <p:sp>
        <p:nvSpPr>
          <p:cNvPr id="7" name="Fußzeilenplatzhalter 3"/>
          <p:cNvSpPr>
            <a:spLocks noGrp="1"/>
          </p:cNvSpPr>
          <p:nvPr>
            <p:ph type="ftr" sz="quarter" idx="11"/>
          </p:nvPr>
        </p:nvSpPr>
        <p:spPr>
          <a:xfrm>
            <a:off x="467544" y="6356352"/>
            <a:ext cx="5552256" cy="365125"/>
          </a:xfrm>
        </p:spPr>
        <p:txBody>
          <a:bodyPr/>
          <a:lstStyle/>
          <a:p>
            <a:r>
              <a:rPr lang="en-US" smtClean="0"/>
              <a:t>VisWeek Tutorial: Connecting the Dots – M. Streit, H.-J. Schulz, A. Lex</a:t>
            </a:r>
            <a:endParaRPr lang="en-US" dirty="0"/>
          </a:p>
        </p:txBody>
      </p:sp>
      <p:sp>
        <p:nvSpPr>
          <p:cNvPr id="8" name="Titel 1"/>
          <p:cNvSpPr>
            <a:spLocks noGrp="1"/>
          </p:cNvSpPr>
          <p:nvPr>
            <p:ph type="title"/>
          </p:nvPr>
        </p:nvSpPr>
        <p:spPr>
          <a:xfrm>
            <a:off x="457200" y="274637"/>
            <a:ext cx="8229600" cy="1143000"/>
          </a:xfrm>
        </p:spPr>
        <p:txBody>
          <a:bodyPr>
            <a:normAutofit fontScale="90000"/>
          </a:bodyPr>
          <a:lstStyle/>
          <a:p>
            <a:r>
              <a:rPr lang="en-US" dirty="0"/>
              <a:t>Usage </a:t>
            </a:r>
            <a:r>
              <a:rPr lang="en-US" dirty="0" smtClean="0"/>
              <a:t>Scenario: </a:t>
            </a:r>
            <a:r>
              <a:rPr lang="en-US" dirty="0"/>
              <a:t>Economic </a:t>
            </a:r>
            <a:r>
              <a:rPr lang="en-US" dirty="0" smtClean="0"/>
              <a:t>Statistics</a:t>
            </a:r>
            <a:endParaRPr lang="en-US" dirty="0"/>
          </a:p>
        </p:txBody>
      </p:sp>
    </p:spTree>
    <p:extLst>
      <p:ext uri="{BB962C8B-B14F-4D97-AF65-F5344CB8AC3E}">
        <p14:creationId xmlns:p14="http://schemas.microsoft.com/office/powerpoint/2010/main" val="1775388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80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en-US" dirty="0" smtClean="0"/>
              <a:t>Soon Available:</a:t>
            </a:r>
            <a:br>
              <a:rPr lang="en-US" dirty="0" smtClean="0"/>
            </a:br>
            <a:r>
              <a:rPr lang="en-US" dirty="0" smtClean="0"/>
              <a:t>Routed Visual Links Across Apps</a:t>
            </a:r>
            <a:endParaRPr lang="en-US" dirty="0"/>
          </a:p>
        </p:txBody>
      </p:sp>
      <p:sp>
        <p:nvSpPr>
          <p:cNvPr id="3" name="Inhaltsplatzhalter 2"/>
          <p:cNvSpPr>
            <a:spLocks noGrp="1"/>
          </p:cNvSpPr>
          <p:nvPr>
            <p:ph idx="1"/>
          </p:nvPr>
        </p:nvSpPr>
        <p:spPr>
          <a:xfrm>
            <a:off x="457200" y="1700808"/>
            <a:ext cx="8229600" cy="4425356"/>
          </a:xfrm>
        </p:spPr>
        <p:txBody>
          <a:bodyPr>
            <a:normAutofit/>
          </a:bodyPr>
          <a:lstStyle/>
          <a:p>
            <a:r>
              <a:rPr lang="en-US" dirty="0" smtClean="0"/>
              <a:t>Light-weight app that renders on top of desktop</a:t>
            </a:r>
          </a:p>
          <a:p>
            <a:pPr lvl="1"/>
            <a:r>
              <a:rPr lang="en-US" dirty="0" smtClean="0"/>
              <a:t>Real-time, OS-independent</a:t>
            </a:r>
            <a:endParaRPr lang="en-US" dirty="0"/>
          </a:p>
        </p:txBody>
      </p:sp>
      <p:pic>
        <p:nvPicPr>
          <p:cNvPr id="4" name="Pictur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1720" y="2879797"/>
            <a:ext cx="6696744" cy="3537047"/>
          </a:xfrm>
          <a:prstGeom prst="rect">
            <a:avLst/>
          </a:prstGeom>
        </p:spPr>
      </p:pic>
      <p:sp>
        <p:nvSpPr>
          <p:cNvPr id="5" name="Fußzeilenplatzhalter 3"/>
          <p:cNvSpPr>
            <a:spLocks noGrp="1"/>
          </p:cNvSpPr>
          <p:nvPr>
            <p:ph type="ftr" sz="quarter" idx="11"/>
          </p:nvPr>
        </p:nvSpPr>
        <p:spPr>
          <a:xfrm>
            <a:off x="467544" y="6356352"/>
            <a:ext cx="5552256" cy="365125"/>
          </a:xfrm>
        </p:spPr>
        <p:txBody>
          <a:bodyPr/>
          <a:lstStyle/>
          <a:p>
            <a:r>
              <a:rPr lang="en-US" smtClean="0"/>
              <a:t>VisWeek Tutorial: Connecting the Dots – M. Streit, H.-J. Schulz, A. Lex</a:t>
            </a:r>
            <a:endParaRPr lang="en-US" dirty="0"/>
          </a:p>
        </p:txBody>
      </p:sp>
    </p:spTree>
    <p:extLst>
      <p:ext uri="{BB962C8B-B14F-4D97-AF65-F5344CB8AC3E}">
        <p14:creationId xmlns:p14="http://schemas.microsoft.com/office/powerpoint/2010/main" val="1840605006"/>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en-US" dirty="0" smtClean="0"/>
              <a:t>What’s missing:</a:t>
            </a:r>
            <a:br>
              <a:rPr lang="en-US" dirty="0" smtClean="0"/>
            </a:br>
            <a:r>
              <a:rPr lang="en-US" dirty="0" smtClean="0"/>
              <a:t>Linking beyond Strings</a:t>
            </a:r>
            <a:endParaRPr lang="en-US" dirty="0"/>
          </a:p>
        </p:txBody>
      </p:sp>
      <p:sp>
        <p:nvSpPr>
          <p:cNvPr id="3" name="Inhaltsplatzhalter 2"/>
          <p:cNvSpPr>
            <a:spLocks noGrp="1"/>
          </p:cNvSpPr>
          <p:nvPr>
            <p:ph idx="1"/>
          </p:nvPr>
        </p:nvSpPr>
        <p:spPr/>
        <p:txBody>
          <a:bodyPr>
            <a:normAutofit fontScale="92500" lnSpcReduction="20000"/>
          </a:bodyPr>
          <a:lstStyle/>
          <a:p>
            <a:r>
              <a:rPr lang="en-US" dirty="0" smtClean="0"/>
              <a:t>Data</a:t>
            </a:r>
          </a:p>
          <a:p>
            <a:pPr lvl="1"/>
            <a:r>
              <a:rPr lang="en-US" dirty="0" smtClean="0"/>
              <a:t>Abstractions</a:t>
            </a:r>
          </a:p>
          <a:p>
            <a:pPr lvl="1"/>
            <a:r>
              <a:rPr lang="en-US" dirty="0" smtClean="0"/>
              <a:t>Selections</a:t>
            </a:r>
          </a:p>
          <a:p>
            <a:pPr lvl="1"/>
            <a:r>
              <a:rPr lang="en-US" dirty="0" smtClean="0"/>
              <a:t>Intermediate processing results</a:t>
            </a:r>
          </a:p>
          <a:p>
            <a:r>
              <a:rPr lang="en-US" dirty="0" smtClean="0"/>
              <a:t>Meta-data</a:t>
            </a:r>
          </a:p>
          <a:p>
            <a:pPr lvl="1"/>
            <a:r>
              <a:rPr lang="en-US" dirty="0" smtClean="0"/>
              <a:t>Groups (clusters)</a:t>
            </a:r>
          </a:p>
          <a:p>
            <a:r>
              <a:rPr lang="en-US" dirty="0" smtClean="0"/>
              <a:t>Interaction</a:t>
            </a:r>
          </a:p>
          <a:p>
            <a:endParaRPr lang="en-US" dirty="0" smtClean="0"/>
          </a:p>
          <a:p>
            <a:r>
              <a:rPr lang="en-US" dirty="0" smtClean="0">
                <a:sym typeface="Wingdings" pitchFamily="2" charset="2"/>
              </a:rPr>
              <a:t> As discussed in </a:t>
            </a:r>
            <a:r>
              <a:rPr lang="en-US" dirty="0" smtClean="0"/>
              <a:t>Part I</a:t>
            </a:r>
            <a:endParaRPr lang="en-US" dirty="0"/>
          </a:p>
        </p:txBody>
      </p:sp>
      <p:sp>
        <p:nvSpPr>
          <p:cNvPr id="4" name="Fußzeilenplatzhalter 3"/>
          <p:cNvSpPr>
            <a:spLocks noGrp="1"/>
          </p:cNvSpPr>
          <p:nvPr>
            <p:ph type="ftr" sz="quarter" idx="11"/>
          </p:nvPr>
        </p:nvSpPr>
        <p:spPr>
          <a:xfrm>
            <a:off x="467544" y="6356352"/>
            <a:ext cx="5552256" cy="365125"/>
          </a:xfrm>
        </p:spPr>
        <p:txBody>
          <a:bodyPr/>
          <a:lstStyle/>
          <a:p>
            <a:r>
              <a:rPr lang="en-US" smtClean="0"/>
              <a:t>VisWeek Tutorial: Connecting the Dots – M. Streit, H.-J. Schulz, A. Lex</a:t>
            </a:r>
            <a:endParaRPr lang="en-US" dirty="0"/>
          </a:p>
        </p:txBody>
      </p:sp>
    </p:spTree>
    <p:extLst>
      <p:ext uri="{BB962C8B-B14F-4D97-AF65-F5344CB8AC3E}">
        <p14:creationId xmlns:p14="http://schemas.microsoft.com/office/powerpoint/2010/main" val="5464008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0742C3F-4840-460C-ADF2-7005A7FA8881}" type="slidenum">
              <a:rPr lang="en-US" smtClean="0"/>
              <a:pPr/>
              <a:t>22</a:t>
            </a:fld>
            <a:endParaRPr lang="en-US" dirty="0"/>
          </a:p>
        </p:txBody>
      </p:sp>
      <p:pic>
        <p:nvPicPr>
          <p:cNvPr id="5" name="Picture 2" descr="D:\linksrouting_paper\map_providence_blur.png"/>
          <p:cNvPicPr>
            <a:picLocks noChangeAspect="1" noChangeArrowheads="1"/>
          </p:cNvPicPr>
          <p:nvPr/>
        </p:nvPicPr>
        <p:blipFill>
          <a:blip r:embed="rId2" cstate="print"/>
          <a:stretch>
            <a:fillRect/>
          </a:stretch>
        </p:blipFill>
        <p:spPr bwMode="auto">
          <a:xfrm>
            <a:off x="683568" y="355048"/>
            <a:ext cx="7802880" cy="6242304"/>
          </a:xfrm>
          <a:prstGeom prst="rect">
            <a:avLst/>
          </a:prstGeom>
          <a:noFill/>
        </p:spPr>
      </p:pic>
      <p:sp>
        <p:nvSpPr>
          <p:cNvPr id="4" name="Rectangle 5"/>
          <p:cNvSpPr/>
          <p:nvPr/>
        </p:nvSpPr>
        <p:spPr>
          <a:xfrm>
            <a:off x="-1915754" y="5157192"/>
            <a:ext cx="6775786" cy="1036915"/>
          </a:xfrm>
          <a:prstGeom prst="rect">
            <a:avLst/>
          </a:prstGeom>
          <a:solidFill>
            <a:schemeClr val="bg1">
              <a:lumMod val="95000"/>
              <a:alpha val="74118"/>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de-AT" sz="2800" dirty="0" err="1" smtClean="0">
                <a:solidFill>
                  <a:schemeClr val="tx1">
                    <a:lumMod val="65000"/>
                    <a:lumOff val="35000"/>
                  </a:schemeClr>
                </a:solidFill>
              </a:rPr>
              <a:t>Routed</a:t>
            </a:r>
            <a:r>
              <a:rPr lang="de-AT" sz="2800" dirty="0" smtClean="0">
                <a:solidFill>
                  <a:schemeClr val="tx1">
                    <a:lumMod val="65000"/>
                    <a:lumOff val="35000"/>
                  </a:schemeClr>
                </a:solidFill>
              </a:rPr>
              <a:t> Visual Linking</a:t>
            </a:r>
            <a:endParaRPr lang="en-US" sz="2800" dirty="0">
              <a:solidFill>
                <a:schemeClr val="tx1">
                  <a:lumMod val="65000"/>
                  <a:lumOff val="35000"/>
                </a:schemeClr>
              </a:solidFill>
            </a:endParaRPr>
          </a:p>
        </p:txBody>
      </p:sp>
    </p:spTree>
    <p:extLst>
      <p:ext uri="{BB962C8B-B14F-4D97-AF65-F5344CB8AC3E}">
        <p14:creationId xmlns:p14="http://schemas.microsoft.com/office/powerpoint/2010/main" val="717210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30613" cy="2352555"/>
          </a:xfrm>
          <a:prstGeom prst="rect">
            <a:avLst/>
          </a:prstGeom>
        </p:spPr>
      </p:pic>
      <p:sp>
        <p:nvSpPr>
          <p:cNvPr id="3" name="Inhaltsplatzhalter 2"/>
          <p:cNvSpPr>
            <a:spLocks noGrp="1"/>
          </p:cNvSpPr>
          <p:nvPr>
            <p:ph idx="1"/>
          </p:nvPr>
        </p:nvSpPr>
        <p:spPr>
          <a:xfrm>
            <a:off x="457200" y="2708920"/>
            <a:ext cx="8229600" cy="3417244"/>
          </a:xfrm>
        </p:spPr>
        <p:txBody>
          <a:bodyPr>
            <a:normAutofit/>
          </a:bodyPr>
          <a:lstStyle/>
          <a:p>
            <a:r>
              <a:rPr lang="en-US" dirty="0" smtClean="0"/>
              <a:t>Domain specific coordination project </a:t>
            </a:r>
            <a:br>
              <a:rPr lang="en-US" dirty="0" smtClean="0"/>
            </a:br>
            <a:r>
              <a:rPr lang="en-US" dirty="0" smtClean="0"/>
              <a:t>for systems biology</a:t>
            </a:r>
          </a:p>
          <a:p>
            <a:pPr lvl="1"/>
            <a:r>
              <a:rPr lang="en-US" dirty="0" smtClean="0"/>
              <a:t>Broad Institute</a:t>
            </a:r>
          </a:p>
          <a:p>
            <a:pPr lvl="1"/>
            <a:r>
              <a:rPr lang="en-US" dirty="0" smtClean="0"/>
              <a:t>http://www.genomespace.org</a:t>
            </a:r>
          </a:p>
          <a:p>
            <a:r>
              <a:rPr lang="en-US" dirty="0" smtClean="0"/>
              <a:t>Allows to move data(sets) smoothly between applications</a:t>
            </a:r>
          </a:p>
        </p:txBody>
      </p:sp>
      <p:sp>
        <p:nvSpPr>
          <p:cNvPr id="4" name="Fußzeilenplatzhalter 3"/>
          <p:cNvSpPr>
            <a:spLocks noGrp="1"/>
          </p:cNvSpPr>
          <p:nvPr>
            <p:ph type="ftr" sz="quarter" idx="11"/>
          </p:nvPr>
        </p:nvSpPr>
        <p:spPr/>
        <p:txBody>
          <a:bodyPr/>
          <a:lstStyle/>
          <a:p>
            <a:r>
              <a:rPr lang="en-US" smtClean="0"/>
              <a:t>VisWeek Tutorial: Connecting the Dots – M. Streit, H.-J. Schulz, A. Lex</a:t>
            </a:r>
            <a:endParaRPr lang="en-US" dirty="0"/>
          </a:p>
        </p:txBody>
      </p:sp>
      <p:sp>
        <p:nvSpPr>
          <p:cNvPr id="5" name="Foliennummernplatzhalter 4"/>
          <p:cNvSpPr>
            <a:spLocks noGrp="1"/>
          </p:cNvSpPr>
          <p:nvPr>
            <p:ph type="sldNum" sz="quarter" idx="12"/>
          </p:nvPr>
        </p:nvSpPr>
        <p:spPr/>
        <p:txBody>
          <a:bodyPr/>
          <a:lstStyle/>
          <a:p>
            <a:fld id="{30742C3F-4840-460C-ADF2-7005A7FA8881}" type="slidenum">
              <a:rPr lang="en-US" smtClean="0"/>
              <a:t>220</a:t>
            </a:fld>
            <a:endParaRPr lang="en-US" dirty="0"/>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772" y="476672"/>
            <a:ext cx="3876675" cy="438150"/>
          </a:xfrm>
          <a:prstGeom prst="rect">
            <a:avLst/>
          </a:prstGeom>
        </p:spPr>
      </p:pic>
    </p:spTree>
    <p:extLst>
      <p:ext uri="{BB962C8B-B14F-4D97-AF65-F5344CB8AC3E}">
        <p14:creationId xmlns:p14="http://schemas.microsoft.com/office/powerpoint/2010/main" val="718288677"/>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57200" y="2348880"/>
            <a:ext cx="8229600" cy="3777284"/>
          </a:xfrm>
        </p:spPr>
        <p:txBody>
          <a:bodyPr/>
          <a:lstStyle/>
          <a:p>
            <a:r>
              <a:rPr lang="en-US" dirty="0" smtClean="0"/>
              <a:t>Domain specific coordination project </a:t>
            </a:r>
            <a:br>
              <a:rPr lang="en-US" dirty="0" smtClean="0"/>
            </a:br>
            <a:r>
              <a:rPr lang="en-US" dirty="0" smtClean="0"/>
              <a:t>for systems biology</a:t>
            </a:r>
          </a:p>
          <a:p>
            <a:pPr lvl="1"/>
            <a:r>
              <a:rPr lang="de-AT" dirty="0" smtClean="0"/>
              <a:t>Institute </a:t>
            </a:r>
            <a:r>
              <a:rPr lang="de-AT" dirty="0" err="1" smtClean="0"/>
              <a:t>of</a:t>
            </a:r>
            <a:r>
              <a:rPr lang="de-AT" dirty="0" smtClean="0"/>
              <a:t> Systems </a:t>
            </a:r>
            <a:r>
              <a:rPr lang="de-AT" dirty="0" err="1" smtClean="0"/>
              <a:t>Biology</a:t>
            </a:r>
            <a:endParaRPr lang="en-US" dirty="0" smtClean="0"/>
          </a:p>
          <a:p>
            <a:pPr lvl="1"/>
            <a:r>
              <a:rPr lang="en-US" dirty="0" smtClean="0"/>
              <a:t>http://gaggle.systemsbiology.net/</a:t>
            </a:r>
          </a:p>
          <a:p>
            <a:endParaRPr lang="en-US" dirty="0" smtClean="0"/>
          </a:p>
          <a:p>
            <a:r>
              <a:rPr lang="en-US" dirty="0" smtClean="0"/>
              <a:t>Also integrates analytical tools such as R</a:t>
            </a:r>
            <a:endParaRPr lang="en-US" dirty="0"/>
          </a:p>
        </p:txBody>
      </p:sp>
      <p:sp>
        <p:nvSpPr>
          <p:cNvPr id="4" name="Fußzeilenplatzhalter 3"/>
          <p:cNvSpPr>
            <a:spLocks noGrp="1"/>
          </p:cNvSpPr>
          <p:nvPr>
            <p:ph type="ftr" sz="quarter" idx="11"/>
          </p:nvPr>
        </p:nvSpPr>
        <p:spPr/>
        <p:txBody>
          <a:bodyPr/>
          <a:lstStyle/>
          <a:p>
            <a:r>
              <a:rPr lang="en-US" smtClean="0"/>
              <a:t>VisWeek Tutorial: Connecting the Dots – M. Streit, H.-J. Schulz, A. Lex</a:t>
            </a:r>
            <a:endParaRPr lang="en-US" dirty="0"/>
          </a:p>
        </p:txBody>
      </p:sp>
      <p:sp>
        <p:nvSpPr>
          <p:cNvPr id="5" name="Foliennummernplatzhalter 4"/>
          <p:cNvSpPr>
            <a:spLocks noGrp="1"/>
          </p:cNvSpPr>
          <p:nvPr>
            <p:ph type="sldNum" sz="quarter" idx="12"/>
          </p:nvPr>
        </p:nvSpPr>
        <p:spPr/>
        <p:txBody>
          <a:bodyPr/>
          <a:lstStyle/>
          <a:p>
            <a:fld id="{30742C3F-4840-460C-ADF2-7005A7FA8881}" type="slidenum">
              <a:rPr lang="en-US" smtClean="0"/>
              <a:t>221</a:t>
            </a:fld>
            <a:endParaRPr lang="en-US" dirty="0"/>
          </a:p>
        </p:txBody>
      </p:sp>
      <p:pic>
        <p:nvPicPr>
          <p:cNvPr id="6" name="Grafi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28"/>
            <a:ext cx="9144000" cy="1877138"/>
          </a:xfrm>
          <a:prstGeom prst="rect">
            <a:avLst/>
          </a:prstGeom>
        </p:spPr>
      </p:pic>
    </p:spTree>
    <p:extLst>
      <p:ext uri="{BB962C8B-B14F-4D97-AF65-F5344CB8AC3E}">
        <p14:creationId xmlns:p14="http://schemas.microsoft.com/office/powerpoint/2010/main" val="1272214552"/>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dirty="0"/>
          </a:p>
        </p:txBody>
      </p:sp>
      <p:sp>
        <p:nvSpPr>
          <p:cNvPr id="3" name="Inhaltsplatzhalter 2"/>
          <p:cNvSpPr>
            <a:spLocks noGrp="1"/>
          </p:cNvSpPr>
          <p:nvPr>
            <p:ph idx="1"/>
          </p:nvPr>
        </p:nvSpPr>
        <p:spPr>
          <a:xfrm>
            <a:off x="457200" y="2420888"/>
            <a:ext cx="8229600" cy="3705276"/>
          </a:xfrm>
        </p:spPr>
        <p:txBody>
          <a:bodyPr>
            <a:normAutofit/>
          </a:bodyPr>
          <a:lstStyle/>
          <a:p>
            <a:r>
              <a:rPr lang="en-US" dirty="0" smtClean="0"/>
              <a:t>Allows to exchange:</a:t>
            </a:r>
          </a:p>
          <a:p>
            <a:pPr lvl="1"/>
            <a:r>
              <a:rPr lang="en-US" dirty="0" smtClean="0"/>
              <a:t>Name list</a:t>
            </a:r>
          </a:p>
          <a:p>
            <a:pPr lvl="1"/>
            <a:r>
              <a:rPr lang="en-US" dirty="0" smtClean="0"/>
              <a:t>Clusters/groups</a:t>
            </a:r>
          </a:p>
          <a:p>
            <a:pPr lvl="1"/>
            <a:r>
              <a:rPr lang="en-US" dirty="0" smtClean="0"/>
              <a:t>Tuple: </a:t>
            </a:r>
            <a:r>
              <a:rPr lang="en-US" dirty="0"/>
              <a:t>a collection of name/value pairs</a:t>
            </a:r>
          </a:p>
          <a:p>
            <a:pPr lvl="1"/>
            <a:r>
              <a:rPr lang="en-US" dirty="0" smtClean="0"/>
              <a:t>Matrix (rows </a:t>
            </a:r>
            <a:r>
              <a:rPr lang="en-US" dirty="0"/>
              <a:t>and </a:t>
            </a:r>
            <a:r>
              <a:rPr lang="en-US" dirty="0" smtClean="0"/>
              <a:t>columns)</a:t>
            </a:r>
          </a:p>
          <a:p>
            <a:pPr lvl="1"/>
            <a:r>
              <a:rPr lang="en-US" dirty="0" smtClean="0"/>
              <a:t>Network</a:t>
            </a:r>
            <a:r>
              <a:rPr lang="en-US" dirty="0"/>
              <a:t>: a collection of nodes and </a:t>
            </a:r>
            <a:r>
              <a:rPr lang="en-US" dirty="0" smtClean="0"/>
              <a:t>edges</a:t>
            </a:r>
            <a:endParaRPr lang="en-US" dirty="0"/>
          </a:p>
        </p:txBody>
      </p:sp>
      <p:sp>
        <p:nvSpPr>
          <p:cNvPr id="4" name="Fußzeilenplatzhalter 3"/>
          <p:cNvSpPr>
            <a:spLocks noGrp="1"/>
          </p:cNvSpPr>
          <p:nvPr>
            <p:ph type="ftr" sz="quarter" idx="11"/>
          </p:nvPr>
        </p:nvSpPr>
        <p:spPr/>
        <p:txBody>
          <a:bodyPr/>
          <a:lstStyle/>
          <a:p>
            <a:r>
              <a:rPr lang="en-US" smtClean="0"/>
              <a:t>VisWeek Tutorial: Connecting the Dots – M. Streit, H.-J. Schulz, A. Lex</a:t>
            </a:r>
            <a:endParaRPr lang="en-US" dirty="0"/>
          </a:p>
        </p:txBody>
      </p:sp>
      <p:sp>
        <p:nvSpPr>
          <p:cNvPr id="5" name="Foliennummernplatzhalter 4"/>
          <p:cNvSpPr>
            <a:spLocks noGrp="1"/>
          </p:cNvSpPr>
          <p:nvPr>
            <p:ph type="sldNum" sz="quarter" idx="12"/>
          </p:nvPr>
        </p:nvSpPr>
        <p:spPr/>
        <p:txBody>
          <a:bodyPr/>
          <a:lstStyle/>
          <a:p>
            <a:fld id="{30742C3F-4840-460C-ADF2-7005A7FA8881}" type="slidenum">
              <a:rPr lang="en-US" smtClean="0"/>
              <a:t>222</a:t>
            </a:fld>
            <a:endParaRPr lang="en-US" dirty="0"/>
          </a:p>
        </p:txBody>
      </p:sp>
      <p:pic>
        <p:nvPicPr>
          <p:cNvPr id="6" name="Grafi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28"/>
            <a:ext cx="9144000" cy="1877138"/>
          </a:xfrm>
          <a:prstGeom prst="rect">
            <a:avLst/>
          </a:prstGeom>
        </p:spPr>
      </p:pic>
    </p:spTree>
    <p:extLst>
      <p:ext uri="{BB962C8B-B14F-4D97-AF65-F5344CB8AC3E}">
        <p14:creationId xmlns:p14="http://schemas.microsoft.com/office/powerpoint/2010/main" val="1762785932"/>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Firefox toolbar for the Gaggle</a:t>
            </a:r>
          </a:p>
        </p:txBody>
      </p:sp>
      <p:pic>
        <p:nvPicPr>
          <p:cNvPr id="7" name="Inhaltsplatzhalt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4072" y="1916832"/>
            <a:ext cx="9098726" cy="4176464"/>
          </a:xfrm>
        </p:spPr>
      </p:pic>
      <p:sp>
        <p:nvSpPr>
          <p:cNvPr id="4" name="Fußzeilenplatzhalter 3"/>
          <p:cNvSpPr>
            <a:spLocks noGrp="1"/>
          </p:cNvSpPr>
          <p:nvPr>
            <p:ph type="ftr" sz="quarter" idx="11"/>
          </p:nvPr>
        </p:nvSpPr>
        <p:spPr/>
        <p:txBody>
          <a:bodyPr/>
          <a:lstStyle/>
          <a:p>
            <a:r>
              <a:rPr lang="en-US" smtClean="0"/>
              <a:t>VisWeek Tutorial: Connecting the Dots – M. Streit, H.-J. Schulz, A. Lex</a:t>
            </a:r>
            <a:endParaRPr lang="en-US" dirty="0"/>
          </a:p>
        </p:txBody>
      </p:sp>
      <p:sp>
        <p:nvSpPr>
          <p:cNvPr id="5" name="Foliennummernplatzhalter 4"/>
          <p:cNvSpPr>
            <a:spLocks noGrp="1"/>
          </p:cNvSpPr>
          <p:nvPr>
            <p:ph type="sldNum" sz="quarter" idx="12"/>
          </p:nvPr>
        </p:nvSpPr>
        <p:spPr/>
        <p:txBody>
          <a:bodyPr/>
          <a:lstStyle/>
          <a:p>
            <a:fld id="{30742C3F-4840-460C-ADF2-7005A7FA8881}" type="slidenum">
              <a:rPr lang="en-US" smtClean="0"/>
              <a:t>223</a:t>
            </a:fld>
            <a:endParaRPr lang="en-US" dirty="0"/>
          </a:p>
        </p:txBody>
      </p:sp>
    </p:spTree>
    <p:extLst>
      <p:ext uri="{BB962C8B-B14F-4D97-AF65-F5344CB8AC3E}">
        <p14:creationId xmlns:p14="http://schemas.microsoft.com/office/powerpoint/2010/main" val="458765112"/>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Obvious</a:t>
            </a:r>
            <a:endParaRPr lang="en-US" dirty="0"/>
          </a:p>
        </p:txBody>
      </p:sp>
      <p:sp>
        <p:nvSpPr>
          <p:cNvPr id="3" name="Inhaltsplatzhalter 2"/>
          <p:cNvSpPr>
            <a:spLocks noGrp="1"/>
          </p:cNvSpPr>
          <p:nvPr>
            <p:ph idx="1"/>
          </p:nvPr>
        </p:nvSpPr>
        <p:spPr/>
        <p:txBody>
          <a:bodyPr/>
          <a:lstStyle/>
          <a:p>
            <a:r>
              <a:rPr lang="en-US" dirty="0" smtClean="0"/>
              <a:t>Meta-Toolkit to Encapsulate Information Visualization Toolkits</a:t>
            </a:r>
          </a:p>
          <a:p>
            <a:pPr marL="176212" lvl="2"/>
            <a:r>
              <a:rPr lang="en-US" sz="2800" dirty="0" smtClean="0"/>
              <a:t>http://code.google.com/p/obvious</a:t>
            </a:r>
            <a:endParaRPr lang="en-US" dirty="0" smtClean="0"/>
          </a:p>
          <a:p>
            <a:endParaRPr lang="en-US" dirty="0" smtClean="0"/>
          </a:p>
          <a:p>
            <a:r>
              <a:rPr lang="en-US" dirty="0" smtClean="0"/>
              <a:t>Deep integration between frameworks</a:t>
            </a:r>
          </a:p>
          <a:p>
            <a:pPr lvl="1"/>
            <a:r>
              <a:rPr lang="en-US" dirty="0" smtClean="0"/>
              <a:t>Unifies </a:t>
            </a:r>
            <a:r>
              <a:rPr lang="en-US" dirty="0" err="1" smtClean="0"/>
              <a:t>Prefuse</a:t>
            </a:r>
            <a:r>
              <a:rPr lang="en-US" dirty="0" smtClean="0"/>
              <a:t>, the </a:t>
            </a:r>
            <a:r>
              <a:rPr lang="en-US" dirty="0" err="1" smtClean="0"/>
              <a:t>InfoVis</a:t>
            </a:r>
            <a:r>
              <a:rPr lang="en-US" dirty="0" smtClean="0"/>
              <a:t> Toolkit, partly Improvise, JUNG and other data management libraries</a:t>
            </a:r>
            <a:endParaRPr lang="en-US" dirty="0"/>
          </a:p>
        </p:txBody>
      </p:sp>
      <p:sp>
        <p:nvSpPr>
          <p:cNvPr id="4" name="Fußzeilenplatzhalter 3"/>
          <p:cNvSpPr>
            <a:spLocks noGrp="1"/>
          </p:cNvSpPr>
          <p:nvPr>
            <p:ph type="ftr" sz="quarter" idx="11"/>
          </p:nvPr>
        </p:nvSpPr>
        <p:spPr/>
        <p:txBody>
          <a:bodyPr/>
          <a:lstStyle/>
          <a:p>
            <a:r>
              <a:rPr lang="en-US" smtClean="0"/>
              <a:t>VisWeek Tutorial: Connecting the Dots – M. Streit, H.-J. Schulz, A. Lex</a:t>
            </a:r>
            <a:endParaRPr lang="en-US" dirty="0"/>
          </a:p>
        </p:txBody>
      </p:sp>
      <p:sp>
        <p:nvSpPr>
          <p:cNvPr id="5" name="Foliennummernplatzhalter 4"/>
          <p:cNvSpPr>
            <a:spLocks noGrp="1"/>
          </p:cNvSpPr>
          <p:nvPr>
            <p:ph type="sldNum" sz="quarter" idx="12"/>
          </p:nvPr>
        </p:nvSpPr>
        <p:spPr/>
        <p:txBody>
          <a:bodyPr/>
          <a:lstStyle/>
          <a:p>
            <a:fld id="{30742C3F-4840-460C-ADF2-7005A7FA8881}" type="slidenum">
              <a:rPr lang="en-US" smtClean="0"/>
              <a:t>224</a:t>
            </a:fld>
            <a:endParaRPr lang="en-US" dirty="0"/>
          </a:p>
        </p:txBody>
      </p:sp>
      <p:sp>
        <p:nvSpPr>
          <p:cNvPr id="6" name="Textfeld 5"/>
          <p:cNvSpPr txBox="1"/>
          <p:nvPr/>
        </p:nvSpPr>
        <p:spPr>
          <a:xfrm>
            <a:off x="6948264" y="1196752"/>
            <a:ext cx="1872208" cy="338554"/>
          </a:xfrm>
          <a:prstGeom prst="rect">
            <a:avLst/>
          </a:prstGeom>
          <a:noFill/>
        </p:spPr>
        <p:txBody>
          <a:bodyPr wrap="square" rtlCol="0">
            <a:spAutoFit/>
          </a:bodyPr>
          <a:lstStyle/>
          <a:p>
            <a:r>
              <a:rPr lang="en-US" sz="1600" dirty="0" smtClean="0">
                <a:solidFill>
                  <a:schemeClr val="tx1">
                    <a:lumMod val="50000"/>
                    <a:lumOff val="50000"/>
                  </a:schemeClr>
                </a:solidFill>
              </a:rPr>
              <a:t>[</a:t>
            </a:r>
            <a:r>
              <a:rPr lang="en-US" sz="1600" dirty="0" err="1" smtClean="0">
                <a:solidFill>
                  <a:schemeClr val="tx1">
                    <a:lumMod val="50000"/>
                    <a:lumOff val="50000"/>
                  </a:schemeClr>
                </a:solidFill>
              </a:rPr>
              <a:t>Fekete</a:t>
            </a:r>
            <a:r>
              <a:rPr lang="en-US" sz="1600" dirty="0" smtClean="0">
                <a:solidFill>
                  <a:schemeClr val="tx1">
                    <a:lumMod val="50000"/>
                    <a:lumOff val="50000"/>
                  </a:schemeClr>
                </a:solidFill>
              </a:rPr>
              <a:t> et al. 2011]</a:t>
            </a:r>
            <a:endParaRPr lang="en-US" sz="1600" dirty="0">
              <a:solidFill>
                <a:schemeClr val="tx1">
                  <a:lumMod val="50000"/>
                  <a:lumOff val="50000"/>
                </a:schemeClr>
              </a:solidFill>
            </a:endParaRPr>
          </a:p>
        </p:txBody>
      </p:sp>
    </p:spTree>
    <p:extLst>
      <p:ext uri="{BB962C8B-B14F-4D97-AF65-F5344CB8AC3E}">
        <p14:creationId xmlns:p14="http://schemas.microsoft.com/office/powerpoint/2010/main" val="998944654"/>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en-US" dirty="0" smtClean="0"/>
              <a:t>Linking ACROSS </a:t>
            </a:r>
            <a:br>
              <a:rPr lang="en-US" dirty="0" smtClean="0"/>
            </a:br>
            <a:r>
              <a:rPr lang="en-US" dirty="0" smtClean="0"/>
              <a:t>DISPLAYS / USERS</a:t>
            </a:r>
            <a:endParaRPr lang="en-US" dirty="0"/>
          </a:p>
        </p:txBody>
      </p:sp>
      <p:sp>
        <p:nvSpPr>
          <p:cNvPr id="18" name="AutoShape 39"/>
          <p:cNvSpPr>
            <a:spLocks noChangeArrowheads="1"/>
          </p:cNvSpPr>
          <p:nvPr/>
        </p:nvSpPr>
        <p:spPr bwMode="auto">
          <a:xfrm>
            <a:off x="6945365" y="2976515"/>
            <a:ext cx="1466090" cy="539164"/>
          </a:xfrm>
          <a:prstGeom prst="flowChartAlternateProcess">
            <a:avLst/>
          </a:prstGeom>
          <a:solidFill>
            <a:schemeClr val="accent6">
              <a:lumMod val="40000"/>
              <a:lumOff val="60000"/>
            </a:schemeClr>
          </a:solidFill>
          <a:ln w="38100">
            <a:solidFill>
              <a:schemeClr val="accent3"/>
            </a:solidFill>
            <a:headEnd/>
            <a:tailEnd/>
          </a:ln>
        </p:spPr>
        <p:style>
          <a:lnRef idx="2">
            <a:schemeClr val="accent5"/>
          </a:lnRef>
          <a:fillRef idx="1">
            <a:schemeClr val="lt1"/>
          </a:fillRef>
          <a:effectRef idx="0">
            <a:schemeClr val="accent5"/>
          </a:effectRef>
          <a:fontRef idx="minor">
            <a:schemeClr val="dk1"/>
          </a:fontRef>
        </p:style>
        <p:txBody>
          <a:bodyPr vert="horz" wrap="square" lIns="54000" tIns="45720" rIns="5400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ts val="1000"/>
              </a:spcAft>
              <a:buClrTx/>
              <a:buSzTx/>
              <a:buFontTx/>
              <a:buNone/>
              <a:tabLst/>
            </a:pPr>
            <a:r>
              <a:rPr kumimoji="0" lang="en-US" sz="1400" b="0" i="0" u="none" strike="noStrike" cap="none" normalizeH="0" baseline="0" dirty="0" smtClean="0">
                <a:ln>
                  <a:noFill/>
                </a:ln>
                <a:solidFill>
                  <a:schemeClr val="tx1"/>
                </a:solidFill>
                <a:effectLst/>
                <a:latin typeface="Calibri" pitchFamily="34" charset="0"/>
                <a:cs typeface="Arial" pitchFamily="34" charset="0"/>
              </a:rPr>
              <a:t>User 3</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25" name="AutoShape 39"/>
          <p:cNvSpPr>
            <a:spLocks noChangeArrowheads="1"/>
          </p:cNvSpPr>
          <p:nvPr/>
        </p:nvSpPr>
        <p:spPr bwMode="auto">
          <a:xfrm>
            <a:off x="3802623" y="2962319"/>
            <a:ext cx="1466090" cy="539164"/>
          </a:xfrm>
          <a:prstGeom prst="flowChartAlternateProcess">
            <a:avLst/>
          </a:prstGeom>
          <a:solidFill>
            <a:schemeClr val="accent6">
              <a:lumMod val="40000"/>
              <a:lumOff val="60000"/>
            </a:schemeClr>
          </a:solidFill>
          <a:ln w="38100">
            <a:solidFill>
              <a:schemeClr val="accent3"/>
            </a:solidFill>
            <a:headEnd/>
            <a:tailEnd/>
          </a:ln>
        </p:spPr>
        <p:style>
          <a:lnRef idx="2">
            <a:schemeClr val="accent5"/>
          </a:lnRef>
          <a:fillRef idx="1">
            <a:schemeClr val="lt1"/>
          </a:fillRef>
          <a:effectRef idx="0">
            <a:schemeClr val="accent5"/>
          </a:effectRef>
          <a:fontRef idx="minor">
            <a:schemeClr val="dk1"/>
          </a:fontRef>
        </p:style>
        <p:txBody>
          <a:bodyPr vert="horz" wrap="square" lIns="54000" tIns="45720" rIns="5400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ts val="1000"/>
              </a:spcAft>
              <a:buClrTx/>
              <a:buSzTx/>
              <a:buFontTx/>
              <a:buNone/>
              <a:tabLst/>
            </a:pPr>
            <a:r>
              <a:rPr kumimoji="0" lang="en-US" sz="1400" b="0" i="0" u="none" strike="noStrike" cap="none" normalizeH="0" baseline="0" dirty="0" smtClean="0">
                <a:ln>
                  <a:noFill/>
                </a:ln>
                <a:solidFill>
                  <a:schemeClr val="tx1"/>
                </a:solidFill>
                <a:effectLst/>
                <a:latin typeface="Calibri" pitchFamily="34" charset="0"/>
                <a:cs typeface="Arial" pitchFamily="34" charset="0"/>
              </a:rPr>
              <a:t>User 2</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26" name="AutoShape 32"/>
          <p:cNvSpPr>
            <a:spLocks noChangeArrowheads="1"/>
          </p:cNvSpPr>
          <p:nvPr/>
        </p:nvSpPr>
        <p:spPr bwMode="auto">
          <a:xfrm>
            <a:off x="6536348" y="955288"/>
            <a:ext cx="2284124" cy="1501630"/>
          </a:xfrm>
          <a:prstGeom prst="roundRect">
            <a:avLst>
              <a:gd name="adj" fmla="val 6134"/>
            </a:avLst>
          </a:prstGeom>
          <a:solidFill>
            <a:srgbClr val="D3EBBB"/>
          </a:solidFill>
          <a:ln w="38100">
            <a:solidFill>
              <a:srgbClr val="00A650"/>
            </a:solidFill>
            <a:round/>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400" b="0" i="0" u="none" strike="noStrike" cap="none" normalizeH="0" baseline="0" dirty="0" smtClean="0">
                <a:ln>
                  <a:noFill/>
                </a:ln>
                <a:effectLst/>
                <a:latin typeface="Calibri" pitchFamily="34" charset="0"/>
                <a:cs typeface="Arial" pitchFamily="34" charset="0"/>
              </a:rPr>
              <a:t>Display 2</a:t>
            </a:r>
            <a:endParaRPr kumimoji="0" lang="en-US" sz="1400" b="0" i="0" u="none" strike="noStrike" cap="none" normalizeH="0" baseline="0" dirty="0" smtClean="0">
              <a:ln>
                <a:noFill/>
              </a:ln>
              <a:effectLst/>
              <a:latin typeface="Arial" pitchFamily="34" charset="0"/>
              <a:cs typeface="Arial" pitchFamily="34" charset="0"/>
            </a:endParaRPr>
          </a:p>
        </p:txBody>
      </p:sp>
      <p:sp>
        <p:nvSpPr>
          <p:cNvPr id="27" name="AutoShape 33"/>
          <p:cNvSpPr>
            <a:spLocks noChangeArrowheads="1"/>
          </p:cNvSpPr>
          <p:nvPr/>
        </p:nvSpPr>
        <p:spPr bwMode="auto">
          <a:xfrm>
            <a:off x="340863" y="967518"/>
            <a:ext cx="5995048" cy="1501630"/>
          </a:xfrm>
          <a:prstGeom prst="roundRect">
            <a:avLst>
              <a:gd name="adj" fmla="val 9218"/>
            </a:avLst>
          </a:prstGeom>
          <a:solidFill>
            <a:srgbClr val="D3EBBB"/>
          </a:solidFill>
          <a:ln w="38100">
            <a:solidFill>
              <a:srgbClr val="00A650"/>
            </a:solidFill>
            <a:round/>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400" b="0" i="0" u="none" strike="noStrike" cap="none" normalizeH="0" baseline="0" dirty="0" smtClean="0">
                <a:ln>
                  <a:noFill/>
                </a:ln>
                <a:effectLst/>
                <a:latin typeface="Calibri" pitchFamily="34" charset="0"/>
                <a:cs typeface="Arial" pitchFamily="34" charset="0"/>
              </a:rPr>
              <a:t>Display 1</a:t>
            </a:r>
            <a:endParaRPr kumimoji="0" lang="en-US" sz="1400" b="0" i="0" u="none" strike="noStrike" cap="none" normalizeH="0" baseline="0" dirty="0" smtClean="0">
              <a:ln>
                <a:noFill/>
              </a:ln>
              <a:effectLst/>
              <a:latin typeface="Arial" pitchFamily="34" charset="0"/>
              <a:cs typeface="Arial" pitchFamily="34" charset="0"/>
            </a:endParaRPr>
          </a:p>
        </p:txBody>
      </p:sp>
      <p:sp>
        <p:nvSpPr>
          <p:cNvPr id="28" name="AutoShape 34"/>
          <p:cNvSpPr>
            <a:spLocks noChangeArrowheads="1"/>
          </p:cNvSpPr>
          <p:nvPr/>
        </p:nvSpPr>
        <p:spPr bwMode="auto">
          <a:xfrm>
            <a:off x="6698696" y="1314503"/>
            <a:ext cx="1944216" cy="947238"/>
          </a:xfrm>
          <a:prstGeom prst="flowChartAlternateProcess">
            <a:avLst/>
          </a:prstGeom>
          <a:solidFill>
            <a:srgbClr val="FFFFFF"/>
          </a:solidFill>
          <a:ln w="38100">
            <a:solidFill>
              <a:srgbClr val="C0504D"/>
            </a:solidFill>
            <a:miter lim="800000"/>
            <a:headEnd/>
            <a:tailEnd/>
          </a:ln>
          <a:effectLst/>
        </p:spPr>
        <p:txBody>
          <a:bodyPr vert="horz" wrap="square" lIns="91440" tIns="1080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400" b="0" i="0" u="none" strike="noStrike" cap="none" normalizeH="0" baseline="0" dirty="0" smtClean="0">
                <a:ln>
                  <a:noFill/>
                </a:ln>
                <a:effectLst/>
                <a:latin typeface="Calibri" pitchFamily="34" charset="0"/>
                <a:cs typeface="Arial" pitchFamily="34" charset="0"/>
              </a:rPr>
              <a:t>Application 3</a:t>
            </a:r>
            <a:endParaRPr kumimoji="0" lang="en-US" sz="1400" b="0" i="0" u="none" strike="noStrike" cap="none" normalizeH="0" baseline="0" dirty="0" smtClean="0">
              <a:ln>
                <a:noFill/>
              </a:ln>
              <a:effectLst/>
              <a:latin typeface="Arial" pitchFamily="34" charset="0"/>
              <a:cs typeface="Arial" pitchFamily="34" charset="0"/>
            </a:endParaRPr>
          </a:p>
        </p:txBody>
      </p:sp>
      <p:sp>
        <p:nvSpPr>
          <p:cNvPr id="29" name="AutoShape 35"/>
          <p:cNvSpPr>
            <a:spLocks noChangeArrowheads="1"/>
          </p:cNvSpPr>
          <p:nvPr/>
        </p:nvSpPr>
        <p:spPr bwMode="auto">
          <a:xfrm>
            <a:off x="6902474" y="1695217"/>
            <a:ext cx="1536659" cy="389159"/>
          </a:xfrm>
          <a:prstGeom prst="roundRect">
            <a:avLst>
              <a:gd name="adj" fmla="val 16667"/>
            </a:avLst>
          </a:prstGeom>
          <a:solidFill>
            <a:srgbClr val="FFFFFF"/>
          </a:solidFill>
          <a:ln w="38100">
            <a:solidFill>
              <a:srgbClr val="4F81BD"/>
            </a:solidFill>
            <a:round/>
            <a:headEnd/>
            <a:tailEnd/>
          </a:ln>
          <a:effectLst/>
        </p:spPr>
        <p:txBody>
          <a:bodyPr vert="horz" wrap="square" lIns="91440" tIns="45720" rIns="91440" bIns="45720" numCol="1" anchor="t" anchorCtr="0" compatLnSpc="1">
            <a:prstTxWarp prst="textNoShape">
              <a:avLst/>
            </a:prstTxWarp>
          </a:bodyPr>
          <a:lstStyle/>
          <a:p>
            <a:pPr lvl="0" algn="ctr" fontAlgn="base">
              <a:spcBef>
                <a:spcPct val="0"/>
              </a:spcBef>
              <a:spcAft>
                <a:spcPts val="1000"/>
              </a:spcAft>
            </a:pPr>
            <a:r>
              <a:rPr lang="en-US" sz="1400" dirty="0" smtClean="0">
                <a:latin typeface="Calibri" pitchFamily="34" charset="0"/>
                <a:cs typeface="Arial" pitchFamily="34" charset="0"/>
              </a:rPr>
              <a:t>Visualization 4</a:t>
            </a:r>
            <a:endParaRPr kumimoji="0" lang="en-US" sz="1400" b="0" i="0" u="none" strike="noStrike" cap="none" normalizeH="0" baseline="0" dirty="0" smtClean="0">
              <a:ln>
                <a:noFill/>
              </a:ln>
              <a:effectLst/>
              <a:latin typeface="Arial" pitchFamily="34" charset="0"/>
              <a:cs typeface="Arial" pitchFamily="34" charset="0"/>
            </a:endParaRPr>
          </a:p>
        </p:txBody>
      </p:sp>
      <p:sp>
        <p:nvSpPr>
          <p:cNvPr id="30" name="AutoShape 36"/>
          <p:cNvSpPr>
            <a:spLocks noChangeArrowheads="1"/>
          </p:cNvSpPr>
          <p:nvPr/>
        </p:nvSpPr>
        <p:spPr bwMode="auto">
          <a:xfrm>
            <a:off x="4279767" y="1334547"/>
            <a:ext cx="1842923" cy="928920"/>
          </a:xfrm>
          <a:prstGeom prst="roundRect">
            <a:avLst>
              <a:gd name="adj" fmla="val 16667"/>
            </a:avLst>
          </a:prstGeom>
          <a:solidFill>
            <a:srgbClr val="FFFFFF"/>
          </a:solidFill>
          <a:ln w="38100">
            <a:solidFill>
              <a:srgbClr val="C0504D"/>
            </a:solidFill>
            <a:round/>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400" b="0" i="0" u="none" strike="noStrike" cap="none" normalizeH="0" baseline="0" dirty="0" smtClean="0">
                <a:ln>
                  <a:noFill/>
                </a:ln>
                <a:effectLst/>
                <a:latin typeface="Calibri" pitchFamily="34" charset="0"/>
                <a:cs typeface="Arial" pitchFamily="34" charset="0"/>
              </a:rPr>
              <a:t>Application 2</a:t>
            </a:r>
            <a:endParaRPr kumimoji="0" lang="en-US" sz="1400" b="0" i="0" u="none" strike="noStrike" cap="none" normalizeH="0" baseline="0" dirty="0" smtClean="0">
              <a:ln>
                <a:noFill/>
              </a:ln>
              <a:effectLst/>
              <a:latin typeface="Arial" pitchFamily="34" charset="0"/>
              <a:cs typeface="Arial" pitchFamily="34" charset="0"/>
            </a:endParaRPr>
          </a:p>
        </p:txBody>
      </p:sp>
      <p:sp>
        <p:nvSpPr>
          <p:cNvPr id="31" name="AutoShape 37"/>
          <p:cNvSpPr>
            <a:spLocks noChangeArrowheads="1"/>
          </p:cNvSpPr>
          <p:nvPr/>
        </p:nvSpPr>
        <p:spPr bwMode="auto">
          <a:xfrm>
            <a:off x="4492988" y="1689870"/>
            <a:ext cx="1471093" cy="389160"/>
          </a:xfrm>
          <a:prstGeom prst="flowChartAlternateProcess">
            <a:avLst/>
          </a:prstGeom>
          <a:solidFill>
            <a:srgbClr val="FFFFFF"/>
          </a:solidFill>
          <a:ln w="38100">
            <a:solidFill>
              <a:srgbClr val="4F81BD"/>
            </a:solid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400" b="0" i="0" u="none" strike="noStrike" cap="none" normalizeH="0" baseline="0" dirty="0" smtClean="0">
                <a:ln>
                  <a:noFill/>
                </a:ln>
                <a:effectLst/>
                <a:latin typeface="Calibri" pitchFamily="34" charset="0"/>
                <a:cs typeface="Arial" pitchFamily="34" charset="0"/>
              </a:rPr>
              <a:t>Visualization 3</a:t>
            </a:r>
            <a:endParaRPr kumimoji="0" lang="en-US" sz="1400" b="0" i="0" u="none" strike="noStrike" cap="none" normalizeH="0" baseline="0" dirty="0" smtClean="0">
              <a:ln>
                <a:noFill/>
              </a:ln>
              <a:effectLst/>
              <a:latin typeface="Arial" pitchFamily="34" charset="0"/>
              <a:cs typeface="Arial" pitchFamily="34" charset="0"/>
            </a:endParaRPr>
          </a:p>
        </p:txBody>
      </p:sp>
      <p:sp>
        <p:nvSpPr>
          <p:cNvPr id="32" name="AutoShape 40"/>
          <p:cNvSpPr>
            <a:spLocks noChangeArrowheads="1"/>
          </p:cNvSpPr>
          <p:nvPr/>
        </p:nvSpPr>
        <p:spPr bwMode="auto">
          <a:xfrm>
            <a:off x="553267" y="1329831"/>
            <a:ext cx="3532011" cy="928916"/>
          </a:xfrm>
          <a:prstGeom prst="roundRect">
            <a:avLst>
              <a:gd name="adj" fmla="val 16667"/>
            </a:avLst>
          </a:prstGeom>
          <a:solidFill>
            <a:srgbClr val="FFFFFF"/>
          </a:solidFill>
          <a:ln w="38100">
            <a:solidFill>
              <a:srgbClr val="C0504D"/>
            </a:solidFill>
            <a:round/>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400" b="0" i="0" u="none" strike="noStrike" cap="none" normalizeH="0" baseline="0" dirty="0" smtClean="0">
                <a:ln>
                  <a:noFill/>
                </a:ln>
                <a:effectLst/>
                <a:latin typeface="Calibri" pitchFamily="34" charset="0"/>
                <a:cs typeface="Arial" pitchFamily="34" charset="0"/>
              </a:rPr>
              <a:t>Application 1</a:t>
            </a:r>
            <a:endParaRPr kumimoji="0" lang="en-US" sz="1400" b="0" i="0" u="none" strike="noStrike" cap="none" normalizeH="0" baseline="0" dirty="0" smtClean="0">
              <a:ln>
                <a:noFill/>
              </a:ln>
              <a:effectLst/>
              <a:latin typeface="Arial" pitchFamily="34" charset="0"/>
              <a:cs typeface="Arial" pitchFamily="34" charset="0"/>
            </a:endParaRPr>
          </a:p>
        </p:txBody>
      </p:sp>
      <p:sp>
        <p:nvSpPr>
          <p:cNvPr id="33" name="AutoShape 41"/>
          <p:cNvSpPr>
            <a:spLocks noChangeArrowheads="1"/>
          </p:cNvSpPr>
          <p:nvPr/>
        </p:nvSpPr>
        <p:spPr bwMode="auto">
          <a:xfrm>
            <a:off x="2405650" y="1695217"/>
            <a:ext cx="1506026" cy="389159"/>
          </a:xfrm>
          <a:prstGeom prst="roundRect">
            <a:avLst>
              <a:gd name="adj" fmla="val 16667"/>
            </a:avLst>
          </a:prstGeom>
          <a:solidFill>
            <a:srgbClr val="FFFFFF"/>
          </a:solidFill>
          <a:ln w="38100">
            <a:solidFill>
              <a:srgbClr val="4F81BD"/>
            </a:solidFill>
            <a:round/>
            <a:headEnd/>
            <a:tailEnd/>
          </a:ln>
          <a:effectLst/>
        </p:spPr>
        <p:txBody>
          <a:bodyPr vert="horz" wrap="square" lIns="91440" tIns="45720" rIns="91440" bIns="45720" numCol="1" anchor="t" anchorCtr="0" compatLnSpc="1">
            <a:prstTxWarp prst="textNoShape">
              <a:avLst/>
            </a:prstTxWarp>
          </a:bodyPr>
          <a:lstStyle/>
          <a:p>
            <a:pPr lvl="0" algn="ctr" fontAlgn="base">
              <a:spcBef>
                <a:spcPct val="0"/>
              </a:spcBef>
              <a:spcAft>
                <a:spcPts val="1000"/>
              </a:spcAft>
            </a:pPr>
            <a:r>
              <a:rPr lang="en-US" sz="1400" dirty="0">
                <a:latin typeface="Calibri" pitchFamily="34" charset="0"/>
                <a:cs typeface="Arial" pitchFamily="34" charset="0"/>
              </a:rPr>
              <a:t>Visualization 2</a:t>
            </a:r>
            <a:endParaRPr kumimoji="0" lang="en-US" sz="1400" b="0" i="0" u="none" strike="noStrike" cap="none" normalizeH="0" baseline="0" dirty="0" smtClean="0">
              <a:ln>
                <a:noFill/>
              </a:ln>
              <a:effectLst/>
              <a:latin typeface="Arial" pitchFamily="34" charset="0"/>
              <a:cs typeface="Arial" pitchFamily="34" charset="0"/>
            </a:endParaRPr>
          </a:p>
        </p:txBody>
      </p:sp>
      <p:sp>
        <p:nvSpPr>
          <p:cNvPr id="34" name="AutoShape 43"/>
          <p:cNvSpPr>
            <a:spLocks noChangeArrowheads="1"/>
          </p:cNvSpPr>
          <p:nvPr/>
        </p:nvSpPr>
        <p:spPr bwMode="auto">
          <a:xfrm>
            <a:off x="769291" y="1689870"/>
            <a:ext cx="1458766" cy="389160"/>
          </a:xfrm>
          <a:prstGeom prst="roundRect">
            <a:avLst>
              <a:gd name="adj" fmla="val 16667"/>
            </a:avLst>
          </a:prstGeom>
          <a:solidFill>
            <a:srgbClr val="FFFFFF"/>
          </a:solidFill>
          <a:ln w="38100">
            <a:solidFill>
              <a:srgbClr val="4F81BD"/>
            </a:solidFill>
            <a:round/>
            <a:headEnd/>
            <a:tailEnd/>
          </a:ln>
          <a:effectLst/>
        </p:spPr>
        <p:txBody>
          <a:bodyPr vert="horz" wrap="square" lIns="91440" tIns="45720" rIns="91440" bIns="45720" numCol="1" anchor="t" anchorCtr="0" compatLnSpc="1">
            <a:prstTxWarp prst="textNoShape">
              <a:avLst/>
            </a:prstTxWarp>
          </a:bodyPr>
          <a:lstStyle/>
          <a:p>
            <a:pPr lvl="0" algn="ctr" fontAlgn="base">
              <a:spcBef>
                <a:spcPct val="0"/>
              </a:spcBef>
              <a:spcAft>
                <a:spcPts val="1000"/>
              </a:spcAft>
            </a:pPr>
            <a:r>
              <a:rPr lang="en-US" sz="1400" dirty="0">
                <a:latin typeface="Calibri" pitchFamily="34" charset="0"/>
                <a:cs typeface="Arial" pitchFamily="34" charset="0"/>
              </a:rPr>
              <a:t>Visualization </a:t>
            </a:r>
            <a:r>
              <a:rPr kumimoji="0" lang="en-US" sz="1400" b="0" i="0" u="none" strike="noStrike" cap="none" normalizeH="0" baseline="0" dirty="0" smtClean="0">
                <a:ln>
                  <a:noFill/>
                </a:ln>
                <a:effectLst/>
                <a:latin typeface="Calibri" pitchFamily="34" charset="0"/>
                <a:cs typeface="Arial" pitchFamily="34" charset="0"/>
              </a:rPr>
              <a:t>1</a:t>
            </a:r>
            <a:endParaRPr kumimoji="0" lang="en-US" sz="1400" b="0" i="0" u="none" strike="noStrike" cap="none" normalizeH="0" baseline="0" dirty="0" smtClean="0">
              <a:ln>
                <a:noFill/>
              </a:ln>
              <a:effectLst/>
              <a:latin typeface="Arial" pitchFamily="34" charset="0"/>
              <a:cs typeface="Arial" pitchFamily="34" charset="0"/>
            </a:endParaRPr>
          </a:p>
        </p:txBody>
      </p:sp>
      <p:pic>
        <p:nvPicPr>
          <p:cNvPr id="35" name="Picture 15" descr="user.png"/>
          <p:cNvPicPr>
            <a:picLocks noChangeAspect="1"/>
          </p:cNvPicPr>
          <p:nvPr/>
        </p:nvPicPr>
        <p:blipFill>
          <a:blip r:embed="rId3" cstate="print"/>
          <a:stretch>
            <a:fillRect/>
          </a:stretch>
        </p:blipFill>
        <p:spPr>
          <a:xfrm>
            <a:off x="3874631" y="3009173"/>
            <a:ext cx="457200" cy="457200"/>
          </a:xfrm>
          <a:prstGeom prst="rect">
            <a:avLst/>
          </a:prstGeom>
        </p:spPr>
      </p:pic>
      <p:pic>
        <p:nvPicPr>
          <p:cNvPr id="36" name="Picture 16" descr="user.png"/>
          <p:cNvPicPr>
            <a:picLocks noChangeAspect="1"/>
          </p:cNvPicPr>
          <p:nvPr/>
        </p:nvPicPr>
        <p:blipFill>
          <a:blip r:embed="rId4" cstate="print"/>
          <a:stretch>
            <a:fillRect/>
          </a:stretch>
        </p:blipFill>
        <p:spPr>
          <a:xfrm>
            <a:off x="7107575" y="3011625"/>
            <a:ext cx="457200" cy="457200"/>
          </a:xfrm>
          <a:prstGeom prst="rect">
            <a:avLst/>
          </a:prstGeom>
        </p:spPr>
      </p:pic>
      <p:cxnSp>
        <p:nvCxnSpPr>
          <p:cNvPr id="37" name="Straight Connector 19"/>
          <p:cNvCxnSpPr>
            <a:endCxn id="25" idx="0"/>
          </p:cNvCxnSpPr>
          <p:nvPr/>
        </p:nvCxnSpPr>
        <p:spPr>
          <a:xfrm>
            <a:off x="4535668" y="2469148"/>
            <a:ext cx="0" cy="493171"/>
          </a:xfrm>
          <a:prstGeom prst="line">
            <a:avLst/>
          </a:prstGeom>
          <a:ln w="28575">
            <a:solidFill>
              <a:schemeClr val="tx1"/>
            </a:solidFill>
            <a:prstDash val="sysDot"/>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8" name="Straight Connector 27"/>
          <p:cNvCxnSpPr>
            <a:stCxn id="26" idx="2"/>
            <a:endCxn id="18" idx="0"/>
          </p:cNvCxnSpPr>
          <p:nvPr/>
        </p:nvCxnSpPr>
        <p:spPr>
          <a:xfrm>
            <a:off x="7678410" y="2456918"/>
            <a:ext cx="0" cy="519597"/>
          </a:xfrm>
          <a:prstGeom prst="line">
            <a:avLst/>
          </a:prstGeom>
          <a:ln w="28575">
            <a:solidFill>
              <a:schemeClr val="tx1"/>
            </a:solidFill>
            <a:prstDash val="sysDot"/>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9" name="Straight Connector 30"/>
          <p:cNvCxnSpPr>
            <a:endCxn id="40" idx="0"/>
          </p:cNvCxnSpPr>
          <p:nvPr/>
        </p:nvCxnSpPr>
        <p:spPr>
          <a:xfrm>
            <a:off x="2321083" y="2469148"/>
            <a:ext cx="0" cy="460513"/>
          </a:xfrm>
          <a:prstGeom prst="line">
            <a:avLst/>
          </a:prstGeom>
          <a:ln w="28575">
            <a:solidFill>
              <a:schemeClr val="tx1"/>
            </a:solidFill>
            <a:prstDash val="sysDot"/>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40" name="AutoShape 39"/>
          <p:cNvSpPr>
            <a:spLocks noChangeArrowheads="1"/>
          </p:cNvSpPr>
          <p:nvPr/>
        </p:nvSpPr>
        <p:spPr bwMode="auto">
          <a:xfrm>
            <a:off x="1588038" y="2929661"/>
            <a:ext cx="1466090" cy="539164"/>
          </a:xfrm>
          <a:prstGeom prst="flowChartAlternateProcess">
            <a:avLst/>
          </a:prstGeom>
          <a:solidFill>
            <a:schemeClr val="accent6">
              <a:lumMod val="40000"/>
              <a:lumOff val="60000"/>
            </a:schemeClr>
          </a:solidFill>
          <a:ln w="38100">
            <a:solidFill>
              <a:schemeClr val="accent3"/>
            </a:solidFill>
            <a:headEnd/>
            <a:tailEnd/>
          </a:ln>
        </p:spPr>
        <p:style>
          <a:lnRef idx="2">
            <a:schemeClr val="accent5"/>
          </a:lnRef>
          <a:fillRef idx="1">
            <a:schemeClr val="lt1"/>
          </a:fillRef>
          <a:effectRef idx="0">
            <a:schemeClr val="accent5"/>
          </a:effectRef>
          <a:fontRef idx="minor">
            <a:schemeClr val="dk1"/>
          </a:fontRef>
        </p:style>
        <p:txBody>
          <a:bodyPr vert="horz" wrap="square" lIns="54000" tIns="45720" rIns="5400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ts val="1000"/>
              </a:spcAft>
              <a:buClrTx/>
              <a:buSzTx/>
              <a:buFontTx/>
              <a:buNone/>
              <a:tabLst/>
            </a:pPr>
            <a:r>
              <a:rPr kumimoji="0" lang="en-US" sz="1400" b="0" i="0" u="none" strike="noStrike" cap="none" normalizeH="0" baseline="0" dirty="0" smtClean="0">
                <a:ln>
                  <a:noFill/>
                </a:ln>
                <a:solidFill>
                  <a:schemeClr val="tx1"/>
                </a:solidFill>
                <a:effectLst/>
                <a:latin typeface="Calibri" pitchFamily="34" charset="0"/>
                <a:cs typeface="Arial" pitchFamily="34" charset="0"/>
              </a:rPr>
              <a:t>User 1</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p:txBody>
      </p:sp>
      <p:pic>
        <p:nvPicPr>
          <p:cNvPr id="41" name="Picture 52" descr="user.png"/>
          <p:cNvPicPr>
            <a:picLocks noChangeAspect="1"/>
          </p:cNvPicPr>
          <p:nvPr/>
        </p:nvPicPr>
        <p:blipFill>
          <a:blip r:embed="rId3" cstate="print"/>
          <a:stretch>
            <a:fillRect/>
          </a:stretch>
        </p:blipFill>
        <p:spPr>
          <a:xfrm>
            <a:off x="1713493" y="2970643"/>
            <a:ext cx="457200" cy="457200"/>
          </a:xfrm>
          <a:prstGeom prst="rect">
            <a:avLst/>
          </a:prstGeom>
        </p:spPr>
      </p:pic>
      <p:sp>
        <p:nvSpPr>
          <p:cNvPr id="21" name="Fußzeilenplatzhalter 3"/>
          <p:cNvSpPr>
            <a:spLocks noGrp="1"/>
          </p:cNvSpPr>
          <p:nvPr>
            <p:ph type="ftr" sz="quarter" idx="11"/>
          </p:nvPr>
        </p:nvSpPr>
        <p:spPr>
          <a:xfrm>
            <a:off x="467544" y="6356352"/>
            <a:ext cx="5552256" cy="365125"/>
          </a:xfrm>
        </p:spPr>
        <p:txBody>
          <a:bodyPr/>
          <a:lstStyle/>
          <a:p>
            <a:r>
              <a:rPr lang="en-US" smtClean="0"/>
              <a:t>VisWeek Tutorial: Connecting the Dots – M. Streit, H.-J. Schulz, A. Lex</a:t>
            </a:r>
            <a:endParaRPr lang="en-US" dirty="0"/>
          </a:p>
        </p:txBody>
      </p:sp>
    </p:spTree>
    <p:extLst>
      <p:ext uri="{BB962C8B-B14F-4D97-AF65-F5344CB8AC3E}">
        <p14:creationId xmlns:p14="http://schemas.microsoft.com/office/powerpoint/2010/main" val="235647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fade">
                                      <p:cBhvr>
                                        <p:cTn id="21" dur="500"/>
                                        <p:tgtEl>
                                          <p:spTgt spid="40"/>
                                        </p:tgtEl>
                                      </p:cBhvr>
                                    </p:animEffect>
                                  </p:childTnLst>
                                </p:cTn>
                              </p:par>
                              <p:par>
                                <p:cTn id="22" presetID="10" presetClass="entr" presetSubtype="0" fill="hold" grpId="1"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10" presetClass="entr" presetSubtype="0" fill="hold" grpId="1"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par>
                                <p:cTn id="28" presetID="10" presetClass="entr" presetSubtype="0" fill="hold"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par>
                                <p:cTn id="31" presetID="10" presetClass="entr" presetSubtype="0" fill="hold"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nodeType="with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500"/>
                                        <p:tgtEl>
                                          <p:spTgt spid="37"/>
                                        </p:tgtEl>
                                      </p:cBhvr>
                                    </p:animEffect>
                                  </p:childTnLst>
                                </p:cTn>
                              </p:par>
                              <p:par>
                                <p:cTn id="37" presetID="10" presetClass="entr" presetSubtype="0" fill="hold" nodeType="with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fade">
                                      <p:cBhvr>
                                        <p:cTn id="39" dur="500"/>
                                        <p:tgtEl>
                                          <p:spTgt spid="38"/>
                                        </p:tgtEl>
                                      </p:cBhvr>
                                    </p:animEffect>
                                  </p:childTnLst>
                                </p:cTn>
                              </p:par>
                              <p:par>
                                <p:cTn id="40" presetID="10" presetClass="entr" presetSubtype="0" fill="hold" nodeType="with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fade">
                                      <p:cBhvr>
                                        <p:cTn id="42" dur="500"/>
                                        <p:tgtEl>
                                          <p:spTgt spid="39"/>
                                        </p:tgtEl>
                                      </p:cBhvr>
                                    </p:animEffect>
                                  </p:childTnLst>
                                </p:cTn>
                              </p:par>
                              <p:par>
                                <p:cTn id="43" presetID="10" presetClass="entr" presetSubtype="0" fill="hold" grpId="1" nodeType="with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fade">
                                      <p:cBhvr>
                                        <p:cTn id="45" dur="500"/>
                                        <p:tgtEl>
                                          <p:spTgt spid="40"/>
                                        </p:tgtEl>
                                      </p:cBhvr>
                                    </p:animEffect>
                                  </p:childTnLst>
                                </p:cTn>
                              </p:par>
                              <p:par>
                                <p:cTn id="46" presetID="10" presetClass="entr" presetSubtype="0" fill="hold" nodeType="with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fade">
                                      <p:cBhvr>
                                        <p:cTn id="48"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5" grpId="0" animBg="1"/>
      <p:bldP spid="25" grpId="1" animBg="1"/>
      <p:bldP spid="26" grpId="0" animBg="1"/>
      <p:bldP spid="27" grpId="0" animBg="1"/>
      <p:bldP spid="40" grpId="0" animBg="1"/>
      <p:bldP spid="40" grpId="1" animBg="1"/>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
          <p:cNvSpPr>
            <a:spLocks noGrp="1" noChangeArrowheads="1"/>
          </p:cNvSpPr>
          <p:nvPr>
            <p:ph type="title"/>
          </p:nvPr>
        </p:nvSpPr>
        <p:spPr>
          <a:xfrm>
            <a:off x="457200" y="712788"/>
            <a:ext cx="8223250" cy="685800"/>
          </a:xfrm>
        </p:spPr>
        <p:txBody>
          <a:bodyPr>
            <a:normAutofit fontScale="90000"/>
          </a:bodyPr>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mtClean="0"/>
              <a:t>Collaborative Information Analysis</a:t>
            </a:r>
          </a:p>
        </p:txBody>
      </p:sp>
      <p:pic>
        <p:nvPicPr>
          <p:cNvPr id="4" name="Picture 3" descr="collaborativeAnalysis.jpg"/>
          <p:cNvPicPr>
            <a:picLocks noChangeAspect="1"/>
          </p:cNvPicPr>
          <p:nvPr/>
        </p:nvPicPr>
        <p:blipFill>
          <a:blip r:embed="rId3" cstate="print"/>
          <a:srcRect/>
          <a:stretch>
            <a:fillRect/>
          </a:stretch>
        </p:blipFill>
        <p:spPr bwMode="auto">
          <a:xfrm>
            <a:off x="827584" y="1405952"/>
            <a:ext cx="7416824" cy="504738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7329885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
          <p:cNvSpPr>
            <a:spLocks noGrp="1" noChangeArrowheads="1"/>
          </p:cNvSpPr>
          <p:nvPr>
            <p:ph type="title"/>
          </p:nvPr>
        </p:nvSpPr>
        <p:spPr>
          <a:xfrm>
            <a:off x="457200" y="712788"/>
            <a:ext cx="8223250" cy="685800"/>
          </a:xfrm>
        </p:spPr>
        <p:txBody>
          <a:bodyPr>
            <a:normAutofit fontScale="90000"/>
          </a:bodyPr>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t>Collaborative Information Analysis</a:t>
            </a:r>
          </a:p>
        </p:txBody>
      </p:sp>
      <p:pic>
        <p:nvPicPr>
          <p:cNvPr id="5123" name="Picture 3" descr="collaborativeAnalysis.jpg"/>
          <p:cNvPicPr>
            <a:picLocks noChangeAspect="1"/>
          </p:cNvPicPr>
          <p:nvPr/>
        </p:nvPicPr>
        <p:blipFill>
          <a:blip r:embed="rId3" cstate="print"/>
          <a:srcRect/>
          <a:stretch>
            <a:fillRect/>
          </a:stretch>
        </p:blipFill>
        <p:spPr bwMode="auto">
          <a:xfrm>
            <a:off x="857250" y="1414611"/>
            <a:ext cx="7404100" cy="503872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3456900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
          <p:cNvSpPr>
            <a:spLocks noGrp="1" noChangeArrowheads="1"/>
          </p:cNvSpPr>
          <p:nvPr>
            <p:ph type="title"/>
          </p:nvPr>
        </p:nvSpPr>
        <p:spPr>
          <a:xfrm>
            <a:off x="457200" y="712788"/>
            <a:ext cx="8223250" cy="685800"/>
          </a:xfrm>
        </p:spPr>
        <p:txBody>
          <a:bodyPr>
            <a:normAutofit fontScale="90000"/>
          </a:bodyPr>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mtClean="0"/>
              <a:t>Collaborative Information Analysis</a:t>
            </a:r>
          </a:p>
        </p:txBody>
      </p:sp>
      <p:pic>
        <p:nvPicPr>
          <p:cNvPr id="6147" name="Picture 3" descr="collaborativeAnalysis.jpg"/>
          <p:cNvPicPr>
            <a:picLocks noChangeAspect="1"/>
          </p:cNvPicPr>
          <p:nvPr/>
        </p:nvPicPr>
        <p:blipFill>
          <a:blip r:embed="rId3" cstate="print"/>
          <a:srcRect/>
          <a:stretch>
            <a:fillRect/>
          </a:stretch>
        </p:blipFill>
        <p:spPr bwMode="auto">
          <a:xfrm>
            <a:off x="857250" y="1414611"/>
            <a:ext cx="7404100" cy="503872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5136126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
          <p:cNvSpPr>
            <a:spLocks noGrp="1" noChangeArrowheads="1"/>
          </p:cNvSpPr>
          <p:nvPr>
            <p:ph type="title"/>
          </p:nvPr>
        </p:nvSpPr>
        <p:spPr>
          <a:xfrm>
            <a:off x="457200" y="712788"/>
            <a:ext cx="8223250" cy="685800"/>
          </a:xfrm>
        </p:spPr>
        <p:txBody>
          <a:bodyPr>
            <a:normAutofit fontScale="90000"/>
          </a:bodyPr>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mtClean="0"/>
              <a:t>Collaborative Information Analysis</a:t>
            </a:r>
          </a:p>
        </p:txBody>
      </p:sp>
      <p:pic>
        <p:nvPicPr>
          <p:cNvPr id="7171" name="Picture 3" descr="collaborativeAnalysis.jpg"/>
          <p:cNvPicPr>
            <a:picLocks noChangeAspect="1"/>
          </p:cNvPicPr>
          <p:nvPr/>
        </p:nvPicPr>
        <p:blipFill>
          <a:blip r:embed="rId3" cstate="print"/>
          <a:srcRect/>
          <a:stretch>
            <a:fillRect/>
          </a:stretch>
        </p:blipFill>
        <p:spPr bwMode="auto">
          <a:xfrm>
            <a:off x="857250" y="1414611"/>
            <a:ext cx="7404100" cy="503872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1421779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Part II: </a:t>
            </a:r>
            <a:r>
              <a:rPr lang="de-DE" dirty="0" err="1" smtClean="0"/>
              <a:t>How</a:t>
            </a:r>
            <a:r>
              <a:rPr lang="de-DE" dirty="0" smtClean="0"/>
              <a:t> to Link?</a:t>
            </a:r>
            <a:endParaRPr lang="de-DE" dirty="0"/>
          </a:p>
        </p:txBody>
      </p:sp>
      <p:sp>
        <p:nvSpPr>
          <p:cNvPr id="3" name="Content Placeholder 2"/>
          <p:cNvSpPr>
            <a:spLocks noGrp="1"/>
          </p:cNvSpPr>
          <p:nvPr>
            <p:ph idx="1"/>
          </p:nvPr>
        </p:nvSpPr>
        <p:spPr>
          <a:xfrm>
            <a:off x="457200" y="1600200"/>
            <a:ext cx="8579296" cy="4525963"/>
          </a:xfrm>
        </p:spPr>
        <p:txBody>
          <a:bodyPr>
            <a:normAutofit/>
          </a:bodyPr>
          <a:lstStyle/>
          <a:p>
            <a:pPr marL="514350" indent="-514350">
              <a:buFont typeface="+mj-lt"/>
              <a:buAutoNum type="arabicPeriod"/>
            </a:pPr>
            <a:r>
              <a:rPr lang="de-DE" dirty="0" smtClean="0"/>
              <a:t>Similarity (Gestalt principle, </a:t>
            </a:r>
            <a:r>
              <a:rPr lang="de-DE" dirty="0"/>
              <a:t>Wertheimer 1923</a:t>
            </a:r>
            <a:r>
              <a:rPr lang="de-DE" dirty="0" smtClean="0"/>
              <a:t>)</a:t>
            </a:r>
          </a:p>
          <a:p>
            <a:pPr marL="514350" indent="-514350">
              <a:buFont typeface="+mj-lt"/>
              <a:buAutoNum type="arabicPeriod"/>
            </a:pPr>
            <a:endParaRPr lang="de-DE" dirty="0" smtClean="0"/>
          </a:p>
          <a:p>
            <a:pPr marL="514350" indent="-514350">
              <a:buFont typeface="+mj-lt"/>
              <a:buAutoNum type="arabicPeriod"/>
            </a:pPr>
            <a:r>
              <a:rPr lang="de-DE" dirty="0" err="1" smtClean="0"/>
              <a:t>Proximity</a:t>
            </a:r>
            <a:r>
              <a:rPr lang="de-DE" dirty="0" smtClean="0"/>
              <a:t> </a:t>
            </a:r>
            <a:r>
              <a:rPr lang="de-DE" dirty="0"/>
              <a:t>(Gestalt principle, Wertheimer 1923</a:t>
            </a:r>
            <a:r>
              <a:rPr lang="de-DE" dirty="0" smtClean="0"/>
              <a:t>)</a:t>
            </a:r>
          </a:p>
          <a:p>
            <a:pPr marL="514350" indent="-514350">
              <a:buFont typeface="+mj-lt"/>
              <a:buAutoNum type="arabicPeriod"/>
            </a:pPr>
            <a:endParaRPr lang="de-DE" dirty="0" smtClean="0"/>
          </a:p>
          <a:p>
            <a:pPr marL="514350" indent="-514350">
              <a:buFont typeface="+mj-lt"/>
              <a:buAutoNum type="arabicPeriod"/>
            </a:pPr>
            <a:r>
              <a:rPr lang="de-DE" dirty="0" err="1" smtClean="0"/>
              <a:t>Connectedness</a:t>
            </a:r>
            <a:r>
              <a:rPr lang="de-DE" dirty="0" smtClean="0"/>
              <a:t> (Palmer&amp;Rock 1994)</a:t>
            </a:r>
          </a:p>
        </p:txBody>
      </p:sp>
      <p:sp>
        <p:nvSpPr>
          <p:cNvPr id="4" name="Fußzeilenplatzhalter 3"/>
          <p:cNvSpPr>
            <a:spLocks noGrp="1"/>
          </p:cNvSpPr>
          <p:nvPr>
            <p:ph type="ftr" sz="quarter" idx="11"/>
          </p:nvPr>
        </p:nvSpPr>
        <p:spPr>
          <a:xfrm>
            <a:off x="467544" y="6356352"/>
            <a:ext cx="5552256" cy="365125"/>
          </a:xfrm>
        </p:spPr>
        <p:txBody>
          <a:bodyPr/>
          <a:lstStyle/>
          <a:p>
            <a:r>
              <a:rPr lang="en-US" dirty="0" err="1" smtClean="0"/>
              <a:t>VisWeek</a:t>
            </a:r>
            <a:r>
              <a:rPr lang="en-US" dirty="0" smtClean="0"/>
              <a:t> Tutorial: Connecting the Dots – M. </a:t>
            </a:r>
            <a:r>
              <a:rPr lang="en-US" dirty="0" err="1" smtClean="0"/>
              <a:t>Streit</a:t>
            </a:r>
            <a:r>
              <a:rPr lang="en-US" dirty="0" smtClean="0"/>
              <a:t>, H.-J. Schulz, A. </a:t>
            </a:r>
            <a:r>
              <a:rPr lang="en-US" dirty="0" err="1" smtClean="0"/>
              <a:t>Lex</a:t>
            </a:r>
            <a:endParaRPr lang="en-US" dirty="0"/>
          </a:p>
        </p:txBody>
      </p:sp>
    </p:spTree>
    <p:extLst>
      <p:ext uri="{BB962C8B-B14F-4D97-AF65-F5344CB8AC3E}">
        <p14:creationId xmlns:p14="http://schemas.microsoft.com/office/powerpoint/2010/main" val="4170626075"/>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normAutofit fontScale="90000"/>
          </a:bodyPr>
          <a:lstStyle/>
          <a:p>
            <a:pPr eaLnBrk="1" hangingPunct="1"/>
            <a:r>
              <a:rPr lang="en-US" smtClean="0"/>
              <a:t>Collaborative Information Analysis</a:t>
            </a:r>
          </a:p>
        </p:txBody>
      </p:sp>
      <p:sp>
        <p:nvSpPr>
          <p:cNvPr id="8195" name="Content Placeholder 2"/>
          <p:cNvSpPr>
            <a:spLocks noGrp="1"/>
          </p:cNvSpPr>
          <p:nvPr>
            <p:ph idx="1"/>
          </p:nvPr>
        </p:nvSpPr>
        <p:spPr/>
        <p:txBody>
          <a:bodyPr/>
          <a:lstStyle/>
          <a:p>
            <a:pPr eaLnBrk="1" hangingPunct="1"/>
            <a:r>
              <a:rPr lang="en-US" dirty="0" smtClean="0">
                <a:sym typeface="Wingdings" pitchFamily="2" charset="2"/>
              </a:rPr>
              <a:t>Separation</a:t>
            </a:r>
          </a:p>
          <a:p>
            <a:pPr lvl="1" eaLnBrk="1" hangingPunct="1"/>
            <a:r>
              <a:rPr lang="en-US" dirty="0" smtClean="0">
                <a:sym typeface="Wingdings" pitchFamily="2" charset="2"/>
              </a:rPr>
              <a:t>Individual information extraction</a:t>
            </a:r>
          </a:p>
          <a:p>
            <a:pPr lvl="1" eaLnBrk="1" hangingPunct="1"/>
            <a:r>
              <a:rPr lang="en-US" dirty="0" smtClean="0">
                <a:sym typeface="Wingdings" pitchFamily="2" charset="2"/>
              </a:rPr>
              <a:t>Discussion of individual contributions</a:t>
            </a:r>
          </a:p>
        </p:txBody>
      </p:sp>
      <p:pic>
        <p:nvPicPr>
          <p:cNvPr id="8196" name="Picture 3" descr="videosnapshot_01.png"/>
          <p:cNvPicPr>
            <a:picLocks noChangeAspect="1"/>
          </p:cNvPicPr>
          <p:nvPr/>
        </p:nvPicPr>
        <p:blipFill>
          <a:blip r:embed="rId3" cstate="print"/>
          <a:srcRect/>
          <a:stretch>
            <a:fillRect/>
          </a:stretch>
        </p:blipFill>
        <p:spPr bwMode="auto">
          <a:xfrm>
            <a:off x="611560" y="3437618"/>
            <a:ext cx="3670300" cy="2870200"/>
          </a:xfrm>
          <a:prstGeom prst="rect">
            <a:avLst/>
          </a:prstGeom>
          <a:ln>
            <a:noFill/>
          </a:ln>
          <a:effectLst>
            <a:outerShdw blurRad="190500" algn="tl" rotWithShape="0">
              <a:srgbClr val="000000">
                <a:alpha val="70000"/>
              </a:srgbClr>
            </a:outerShdw>
          </a:effectLst>
        </p:spPr>
      </p:pic>
      <p:pic>
        <p:nvPicPr>
          <p:cNvPr id="8197" name="Picture 4" descr="videosnapshot_02.png"/>
          <p:cNvPicPr>
            <a:picLocks noChangeAspect="1"/>
          </p:cNvPicPr>
          <p:nvPr/>
        </p:nvPicPr>
        <p:blipFill>
          <a:blip r:embed="rId4" cstate="print"/>
          <a:srcRect/>
          <a:stretch>
            <a:fillRect/>
          </a:stretch>
        </p:blipFill>
        <p:spPr bwMode="auto">
          <a:xfrm>
            <a:off x="5006975" y="3437618"/>
            <a:ext cx="3636963" cy="2844800"/>
          </a:xfrm>
          <a:prstGeom prst="rect">
            <a:avLst/>
          </a:prstGeom>
          <a:ln>
            <a:noFill/>
          </a:ln>
          <a:effectLst>
            <a:outerShdw blurRad="190500" algn="tl" rotWithShape="0">
              <a:srgbClr val="000000">
                <a:alpha val="70000"/>
              </a:srgbClr>
            </a:outerShdw>
          </a:effectLst>
        </p:spPr>
      </p:pic>
      <p:sp>
        <p:nvSpPr>
          <p:cNvPr id="2" name="Pfeil nach rechts 1"/>
          <p:cNvSpPr/>
          <p:nvPr/>
        </p:nvSpPr>
        <p:spPr>
          <a:xfrm>
            <a:off x="4281860" y="4653136"/>
            <a:ext cx="650180"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ußzeilenplatzhalter 3"/>
          <p:cNvSpPr>
            <a:spLocks noGrp="1"/>
          </p:cNvSpPr>
          <p:nvPr>
            <p:ph type="ftr" sz="quarter" idx="11"/>
          </p:nvPr>
        </p:nvSpPr>
        <p:spPr>
          <a:xfrm>
            <a:off x="467544" y="6356352"/>
            <a:ext cx="5552256" cy="365125"/>
          </a:xfrm>
        </p:spPr>
        <p:txBody>
          <a:bodyPr/>
          <a:lstStyle/>
          <a:p>
            <a:r>
              <a:rPr lang="en-US" dirty="0" err="1" smtClean="0"/>
              <a:t>VisWeek</a:t>
            </a:r>
            <a:r>
              <a:rPr lang="en-US" dirty="0" smtClean="0"/>
              <a:t> Tutorial: Connecting the Dots – M. </a:t>
            </a:r>
            <a:r>
              <a:rPr lang="en-US" dirty="0" err="1" smtClean="0"/>
              <a:t>Streit</a:t>
            </a:r>
            <a:r>
              <a:rPr lang="en-US" dirty="0" smtClean="0"/>
              <a:t>, H.-J. Schulz, A. </a:t>
            </a:r>
            <a:r>
              <a:rPr lang="en-US" dirty="0" err="1" smtClean="0"/>
              <a:t>Lex</a:t>
            </a:r>
            <a:endParaRPr lang="en-US" dirty="0"/>
          </a:p>
        </p:txBody>
      </p:sp>
    </p:spTree>
    <p:extLst>
      <p:ext uri="{BB962C8B-B14F-4D97-AF65-F5344CB8AC3E}">
        <p14:creationId xmlns:p14="http://schemas.microsoft.com/office/powerpoint/2010/main" val="166125334"/>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en-US" dirty="0" smtClean="0"/>
              <a:t>Collaborative Visual Analysis</a:t>
            </a:r>
          </a:p>
        </p:txBody>
      </p:sp>
      <p:sp>
        <p:nvSpPr>
          <p:cNvPr id="37891" name="Content Placeholder 3"/>
          <p:cNvSpPr>
            <a:spLocks noGrp="1"/>
          </p:cNvSpPr>
          <p:nvPr>
            <p:ph idx="1"/>
          </p:nvPr>
        </p:nvSpPr>
        <p:spPr>
          <a:xfrm>
            <a:off x="457200" y="1196754"/>
            <a:ext cx="8229600" cy="4929412"/>
          </a:xfrm>
        </p:spPr>
        <p:txBody>
          <a:bodyPr/>
          <a:lstStyle/>
          <a:p>
            <a:pPr eaLnBrk="1" hangingPunct="1"/>
            <a:r>
              <a:rPr lang="en-US" dirty="0" smtClean="0">
                <a:solidFill>
                  <a:srgbClr val="00ACDC"/>
                </a:solidFill>
              </a:rPr>
              <a:t>Interdisciplinary analysis problems</a:t>
            </a:r>
          </a:p>
          <a:p>
            <a:pPr eaLnBrk="1" hangingPunct="1"/>
            <a:r>
              <a:rPr lang="en-US" dirty="0" smtClean="0"/>
              <a:t>Single domain expert may not be enough</a:t>
            </a:r>
            <a:br>
              <a:rPr lang="en-US" dirty="0" smtClean="0"/>
            </a:br>
            <a:r>
              <a:rPr lang="en-US" dirty="0" smtClean="0"/>
              <a:t>→ </a:t>
            </a:r>
            <a:r>
              <a:rPr lang="en-US" dirty="0" smtClean="0">
                <a:solidFill>
                  <a:srgbClr val="00A650"/>
                </a:solidFill>
              </a:rPr>
              <a:t>Need for collaboration</a:t>
            </a:r>
          </a:p>
        </p:txBody>
      </p:sp>
      <p:grpSp>
        <p:nvGrpSpPr>
          <p:cNvPr id="2" name="Group 8"/>
          <p:cNvGrpSpPr/>
          <p:nvPr/>
        </p:nvGrpSpPr>
        <p:grpSpPr>
          <a:xfrm>
            <a:off x="539552" y="3246107"/>
            <a:ext cx="3960440" cy="2642065"/>
            <a:chOff x="2051720" y="2554037"/>
            <a:chExt cx="4892221" cy="3418133"/>
          </a:xfrm>
        </p:grpSpPr>
        <p:pic>
          <p:nvPicPr>
            <p:cNvPr id="37892" name="Picture 4" descr="caleydoplex03"/>
            <p:cNvPicPr>
              <a:picLocks noChangeAspect="1" noChangeArrowheads="1"/>
            </p:cNvPicPr>
            <p:nvPr/>
          </p:nvPicPr>
          <p:blipFill>
            <a:blip r:embed="rId3" cstate="print"/>
            <a:srcRect l="2106" b="3232"/>
            <a:stretch>
              <a:fillRect/>
            </a:stretch>
          </p:blipFill>
          <p:spPr bwMode="auto">
            <a:xfrm>
              <a:off x="2051720" y="2554037"/>
              <a:ext cx="4892221" cy="3418133"/>
            </a:xfrm>
            <a:prstGeom prst="rect">
              <a:avLst/>
            </a:prstGeom>
            <a:ln>
              <a:noFill/>
            </a:ln>
            <a:effectLst>
              <a:outerShdw blurRad="190500" algn="tl" rotWithShape="0">
                <a:srgbClr val="000000">
                  <a:alpha val="70000"/>
                </a:srgbClr>
              </a:outerShdw>
            </a:effectLst>
          </p:spPr>
        </p:pic>
        <p:sp>
          <p:nvSpPr>
            <p:cNvPr id="6" name="Content Placeholder 2"/>
            <p:cNvSpPr txBox="1">
              <a:spLocks/>
            </p:cNvSpPr>
            <p:nvPr/>
          </p:nvSpPr>
          <p:spPr bwMode="auto">
            <a:xfrm>
              <a:off x="2407519" y="4714276"/>
              <a:ext cx="1334637" cy="42359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400" b="1" i="0" u="none" strike="noStrike" kern="0" cap="none" spc="0" normalizeH="0" baseline="0" noProof="0" dirty="0" smtClean="0">
                  <a:ln>
                    <a:noFill/>
                  </a:ln>
                  <a:solidFill>
                    <a:srgbClr val="636466"/>
                  </a:solidFill>
                  <a:effectLst/>
                  <a:uLnTx/>
                  <a:uFillTx/>
                  <a:latin typeface="+mn-lt"/>
                  <a:ea typeface="+mn-ea"/>
                  <a:cs typeface="+mn-cs"/>
                </a:rPr>
                <a:t>Pathologist</a:t>
              </a:r>
              <a:endParaRPr kumimoji="0" lang="en-US" sz="1400" b="1" i="0" u="none" strike="noStrike" kern="0" cap="none" spc="0" normalizeH="0" baseline="0" noProof="0" dirty="0">
                <a:ln>
                  <a:noFill/>
                </a:ln>
                <a:solidFill>
                  <a:srgbClr val="636466"/>
                </a:solidFill>
                <a:effectLst/>
                <a:uLnTx/>
                <a:uFillTx/>
                <a:latin typeface="+mn-lt"/>
                <a:ea typeface="+mn-ea"/>
                <a:cs typeface="+mn-cs"/>
              </a:endParaRPr>
            </a:p>
          </p:txBody>
        </p:sp>
        <p:sp>
          <p:nvSpPr>
            <p:cNvPr id="7" name="Content Placeholder 2"/>
            <p:cNvSpPr txBox="1">
              <a:spLocks/>
            </p:cNvSpPr>
            <p:nvPr/>
          </p:nvSpPr>
          <p:spPr bwMode="auto">
            <a:xfrm>
              <a:off x="5476275" y="4791052"/>
              <a:ext cx="1258389" cy="42359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400" b="1" i="0" u="none" strike="noStrike" kern="0" cap="none" spc="0" normalizeH="0" baseline="0" noProof="0" dirty="0" smtClean="0">
                  <a:ln>
                    <a:noFill/>
                  </a:ln>
                  <a:solidFill>
                    <a:srgbClr val="636466"/>
                  </a:solidFill>
                  <a:effectLst/>
                  <a:uLnTx/>
                  <a:uFillTx/>
                  <a:latin typeface="+mn-lt"/>
                  <a:ea typeface="+mn-ea"/>
                  <a:cs typeface="+mn-cs"/>
                </a:rPr>
                <a:t>Geneticist</a:t>
              </a:r>
              <a:endParaRPr kumimoji="0" lang="en-US" sz="1400" b="1" i="0" u="none" strike="noStrike" kern="0" cap="none" spc="0" normalizeH="0" baseline="0" noProof="0" dirty="0">
                <a:ln>
                  <a:noFill/>
                </a:ln>
                <a:solidFill>
                  <a:srgbClr val="636466"/>
                </a:solidFill>
                <a:effectLst/>
                <a:uLnTx/>
                <a:uFillTx/>
                <a:latin typeface="+mn-lt"/>
                <a:ea typeface="+mn-ea"/>
                <a:cs typeface="+mn-cs"/>
              </a:endParaRPr>
            </a:p>
          </p:txBody>
        </p:sp>
        <p:sp>
          <p:nvSpPr>
            <p:cNvPr id="8" name="Content Placeholder 2"/>
            <p:cNvSpPr txBox="1">
              <a:spLocks/>
            </p:cNvSpPr>
            <p:nvPr/>
          </p:nvSpPr>
          <p:spPr bwMode="auto">
            <a:xfrm>
              <a:off x="4572001" y="5189364"/>
              <a:ext cx="1258389" cy="42359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1400" b="1" i="0" u="none" strike="noStrike" kern="0" cap="none" spc="0" normalizeH="0" baseline="0" noProof="0" dirty="0" smtClean="0">
                  <a:ln>
                    <a:noFill/>
                  </a:ln>
                  <a:solidFill>
                    <a:srgbClr val="636466"/>
                  </a:solidFill>
                  <a:effectLst/>
                  <a:uLnTx/>
                  <a:uFillTx/>
                  <a:latin typeface="+mn-lt"/>
                  <a:ea typeface="+mn-ea"/>
                  <a:cs typeface="+mn-cs"/>
                </a:rPr>
                <a:t>Biologist</a:t>
              </a:r>
              <a:endParaRPr kumimoji="0" lang="en-US" sz="1400" b="1" i="0" u="none" strike="noStrike" kern="0" cap="none" spc="0" normalizeH="0" baseline="0" noProof="0" dirty="0">
                <a:ln>
                  <a:noFill/>
                </a:ln>
                <a:solidFill>
                  <a:srgbClr val="636466"/>
                </a:solidFill>
                <a:effectLst/>
                <a:uLnTx/>
                <a:uFillTx/>
                <a:latin typeface="+mn-lt"/>
                <a:ea typeface="+mn-ea"/>
                <a:cs typeface="+mn-cs"/>
              </a:endParaRPr>
            </a:p>
          </p:txBody>
        </p:sp>
      </p:grpSp>
      <p:sp>
        <p:nvSpPr>
          <p:cNvPr id="13" name="Slide Number Placeholder 12"/>
          <p:cNvSpPr>
            <a:spLocks noGrp="1"/>
          </p:cNvSpPr>
          <p:nvPr>
            <p:ph type="sldNum" sz="quarter" idx="12"/>
          </p:nvPr>
        </p:nvSpPr>
        <p:spPr/>
        <p:txBody>
          <a:bodyPr/>
          <a:lstStyle/>
          <a:p>
            <a:fld id="{A4523DC7-086B-4AA1-B8ED-A8B52ACC25A5}" type="slidenum">
              <a:rPr lang="en-US" smtClean="0"/>
              <a:pPr/>
              <a:t>231</a:t>
            </a:fld>
            <a:endParaRPr lang="en-US" dirty="0"/>
          </a:p>
        </p:txBody>
      </p:sp>
      <p:pic>
        <p:nvPicPr>
          <p:cNvPr id="14" name="Picture 7" descr="IMG_3161_low_res"/>
          <p:cNvPicPr>
            <a:picLocks noChangeAspect="1" noChangeArrowheads="1"/>
          </p:cNvPicPr>
          <p:nvPr/>
        </p:nvPicPr>
        <p:blipFill>
          <a:blip r:embed="rId4" cstate="print"/>
          <a:srcRect/>
          <a:stretch>
            <a:fillRect/>
          </a:stretch>
        </p:blipFill>
        <p:spPr bwMode="auto">
          <a:xfrm>
            <a:off x="4788024" y="3236979"/>
            <a:ext cx="3956304" cy="2639568"/>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11" name="Fußzeilenplatzhalter 3"/>
          <p:cNvSpPr>
            <a:spLocks noGrp="1"/>
          </p:cNvSpPr>
          <p:nvPr>
            <p:ph type="ftr" sz="quarter" idx="11"/>
          </p:nvPr>
        </p:nvSpPr>
        <p:spPr>
          <a:xfrm>
            <a:off x="467544" y="6356352"/>
            <a:ext cx="5552256" cy="365125"/>
          </a:xfrm>
        </p:spPr>
        <p:txBody>
          <a:bodyPr/>
          <a:lstStyle/>
          <a:p>
            <a:r>
              <a:rPr lang="en-US" smtClean="0"/>
              <a:t>VisWeek Tutorial: Connecting the Dots – M. Streit, H.-J. Schulz, A. Lex</a:t>
            </a:r>
            <a:endParaRPr lang="en-US" dirty="0"/>
          </a:p>
        </p:txBody>
      </p:sp>
      <p:sp>
        <p:nvSpPr>
          <p:cNvPr id="12" name="Text Placeholder 3"/>
          <p:cNvSpPr txBox="1">
            <a:spLocks/>
          </p:cNvSpPr>
          <p:nvPr/>
        </p:nvSpPr>
        <p:spPr>
          <a:xfrm>
            <a:off x="2608740" y="5888172"/>
            <a:ext cx="1895986" cy="419100"/>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Clr>
                <a:srgbClr val="00ACDC"/>
              </a:buClr>
              <a:buFont typeface="Arial" pitchFamily="34" charset="0"/>
              <a:buNone/>
              <a:defRPr sz="3200" kern="1200">
                <a:solidFill>
                  <a:schemeClr val="tx1"/>
                </a:solidFill>
                <a:latin typeface="+mn-lt"/>
                <a:ea typeface="+mn-ea"/>
                <a:cs typeface="+mn-cs"/>
              </a:defRPr>
            </a:lvl1pPr>
            <a:lvl2pPr marL="182563" indent="0" algn="l" defTabSz="360000" rtl="0" eaLnBrk="1" latinLnBrk="0" hangingPunct="1">
              <a:spcBef>
                <a:spcPct val="20000"/>
              </a:spcBef>
              <a:spcAft>
                <a:spcPts val="600"/>
              </a:spcAft>
              <a:buClr>
                <a:srgbClr val="00ACDC"/>
              </a:buClr>
              <a:buFont typeface="Arial" pitchFamily="34" charset="0"/>
              <a:buNone/>
              <a:defRPr sz="2800" kern="1200">
                <a:solidFill>
                  <a:schemeClr val="tx1"/>
                </a:solidFill>
                <a:latin typeface="+mn-lt"/>
                <a:ea typeface="+mn-ea"/>
                <a:cs typeface="+mn-cs"/>
              </a:defRPr>
            </a:lvl2pPr>
            <a:lvl3pPr marL="358775" indent="0" algn="l" defTabSz="914400" rtl="0" eaLnBrk="1" latinLnBrk="0" hangingPunct="1">
              <a:spcBef>
                <a:spcPct val="20000"/>
              </a:spcBef>
              <a:spcAft>
                <a:spcPts val="600"/>
              </a:spcAft>
              <a:buClr>
                <a:srgbClr val="00ACDC"/>
              </a:buClr>
              <a:buFont typeface="Arial" pitchFamily="34" charset="0"/>
              <a:buNone/>
              <a:defRPr sz="2400" kern="1200">
                <a:solidFill>
                  <a:schemeClr val="tx1"/>
                </a:solidFill>
                <a:latin typeface="+mn-lt"/>
                <a:ea typeface="+mn-ea"/>
                <a:cs typeface="+mn-cs"/>
              </a:defRPr>
            </a:lvl3pPr>
            <a:lvl4pPr marL="715963" indent="0" algn="l" defTabSz="914400" rtl="0" eaLnBrk="1" latinLnBrk="0" hangingPunct="1">
              <a:spcBef>
                <a:spcPct val="20000"/>
              </a:spcBef>
              <a:spcAft>
                <a:spcPts val="600"/>
              </a:spcAft>
              <a:buClr>
                <a:srgbClr val="00ACDC"/>
              </a:buClr>
              <a:buFont typeface="Arial" pitchFamily="34" charset="0"/>
              <a:buNone/>
              <a:defRPr sz="2000" kern="1200">
                <a:solidFill>
                  <a:schemeClr val="tx1"/>
                </a:solidFill>
                <a:latin typeface="+mn-lt"/>
                <a:ea typeface="+mn-ea"/>
                <a:cs typeface="+mn-cs"/>
              </a:defRPr>
            </a:lvl4pPr>
            <a:lvl5pPr marL="898525" indent="0" algn="l" defTabSz="914400" rtl="0" eaLnBrk="1" latinLnBrk="0" hangingPunct="1">
              <a:spcBef>
                <a:spcPct val="20000"/>
              </a:spcBef>
              <a:spcAft>
                <a:spcPts val="600"/>
              </a:spcAft>
              <a:buClr>
                <a:srgbClr val="00ACDC"/>
              </a:buClr>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smtClean="0">
                <a:solidFill>
                  <a:schemeClr val="tx1">
                    <a:lumMod val="50000"/>
                    <a:lumOff val="50000"/>
                  </a:schemeClr>
                </a:solidFill>
              </a:rPr>
              <a:t>[</a:t>
            </a:r>
            <a:r>
              <a:rPr lang="en-US" sz="1800" dirty="0" err="1" smtClean="0">
                <a:solidFill>
                  <a:schemeClr val="tx1">
                    <a:lumMod val="50000"/>
                    <a:lumOff val="50000"/>
                  </a:schemeClr>
                </a:solidFill>
              </a:rPr>
              <a:t>Streit</a:t>
            </a:r>
            <a:r>
              <a:rPr lang="en-US" sz="1800" dirty="0" smtClean="0">
                <a:solidFill>
                  <a:schemeClr val="tx1">
                    <a:lumMod val="50000"/>
                    <a:lumOff val="50000"/>
                  </a:schemeClr>
                </a:solidFill>
              </a:rPr>
              <a:t> et al. 2009]</a:t>
            </a:r>
            <a:endParaRPr lang="en-US" sz="1800" dirty="0">
              <a:solidFill>
                <a:schemeClr val="tx1">
                  <a:lumMod val="50000"/>
                  <a:lumOff val="50000"/>
                </a:schemeClr>
              </a:solidFill>
            </a:endParaRPr>
          </a:p>
        </p:txBody>
      </p:sp>
      <p:sp>
        <p:nvSpPr>
          <p:cNvPr id="15" name="Text Placeholder 3"/>
          <p:cNvSpPr txBox="1">
            <a:spLocks/>
          </p:cNvSpPr>
          <p:nvPr/>
        </p:nvSpPr>
        <p:spPr>
          <a:xfrm>
            <a:off x="6660232" y="5863680"/>
            <a:ext cx="2110059" cy="419100"/>
          </a:xfrm>
          <a:prstGeom prst="rect">
            <a:avLst/>
          </a:prstGeom>
        </p:spPr>
        <p:txBody>
          <a:bodyPr vert="horz" lIns="91440" tIns="45720" rIns="91440" bIns="45720" rtlCol="0">
            <a:normAutofit fontScale="92500"/>
          </a:bodyPr>
          <a:lstStyle>
            <a:lvl1pPr marL="0" indent="0" algn="l" defTabSz="914400" rtl="0" eaLnBrk="1" latinLnBrk="0" hangingPunct="1">
              <a:spcBef>
                <a:spcPct val="20000"/>
              </a:spcBef>
              <a:spcAft>
                <a:spcPts val="600"/>
              </a:spcAft>
              <a:buClr>
                <a:srgbClr val="00ACDC"/>
              </a:buClr>
              <a:buFont typeface="Arial" pitchFamily="34" charset="0"/>
              <a:buNone/>
              <a:defRPr sz="3200" kern="1200">
                <a:solidFill>
                  <a:schemeClr val="tx1"/>
                </a:solidFill>
                <a:latin typeface="+mn-lt"/>
                <a:ea typeface="+mn-ea"/>
                <a:cs typeface="+mn-cs"/>
              </a:defRPr>
            </a:lvl1pPr>
            <a:lvl2pPr marL="182563" indent="0" algn="l" defTabSz="360000" rtl="0" eaLnBrk="1" latinLnBrk="0" hangingPunct="1">
              <a:spcBef>
                <a:spcPct val="20000"/>
              </a:spcBef>
              <a:spcAft>
                <a:spcPts val="600"/>
              </a:spcAft>
              <a:buClr>
                <a:srgbClr val="00ACDC"/>
              </a:buClr>
              <a:buFont typeface="Arial" pitchFamily="34" charset="0"/>
              <a:buNone/>
              <a:defRPr sz="2800" kern="1200">
                <a:solidFill>
                  <a:schemeClr val="tx1"/>
                </a:solidFill>
                <a:latin typeface="+mn-lt"/>
                <a:ea typeface="+mn-ea"/>
                <a:cs typeface="+mn-cs"/>
              </a:defRPr>
            </a:lvl2pPr>
            <a:lvl3pPr marL="358775" indent="0" algn="l" defTabSz="914400" rtl="0" eaLnBrk="1" latinLnBrk="0" hangingPunct="1">
              <a:spcBef>
                <a:spcPct val="20000"/>
              </a:spcBef>
              <a:spcAft>
                <a:spcPts val="600"/>
              </a:spcAft>
              <a:buClr>
                <a:srgbClr val="00ACDC"/>
              </a:buClr>
              <a:buFont typeface="Arial" pitchFamily="34" charset="0"/>
              <a:buNone/>
              <a:defRPr sz="2400" kern="1200">
                <a:solidFill>
                  <a:schemeClr val="tx1"/>
                </a:solidFill>
                <a:latin typeface="+mn-lt"/>
                <a:ea typeface="+mn-ea"/>
                <a:cs typeface="+mn-cs"/>
              </a:defRPr>
            </a:lvl3pPr>
            <a:lvl4pPr marL="715963" indent="0" algn="l" defTabSz="914400" rtl="0" eaLnBrk="1" latinLnBrk="0" hangingPunct="1">
              <a:spcBef>
                <a:spcPct val="20000"/>
              </a:spcBef>
              <a:spcAft>
                <a:spcPts val="600"/>
              </a:spcAft>
              <a:buClr>
                <a:srgbClr val="00ACDC"/>
              </a:buClr>
              <a:buFont typeface="Arial" pitchFamily="34" charset="0"/>
              <a:buNone/>
              <a:defRPr sz="2000" kern="1200">
                <a:solidFill>
                  <a:schemeClr val="tx1"/>
                </a:solidFill>
                <a:latin typeface="+mn-lt"/>
                <a:ea typeface="+mn-ea"/>
                <a:cs typeface="+mn-cs"/>
              </a:defRPr>
            </a:lvl4pPr>
            <a:lvl5pPr marL="898525" indent="0" algn="l" defTabSz="914400" rtl="0" eaLnBrk="1" latinLnBrk="0" hangingPunct="1">
              <a:spcBef>
                <a:spcPct val="20000"/>
              </a:spcBef>
              <a:spcAft>
                <a:spcPts val="600"/>
              </a:spcAft>
              <a:buClr>
                <a:srgbClr val="00ACDC"/>
              </a:buClr>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smtClean="0">
                <a:solidFill>
                  <a:schemeClr val="tx1">
                    <a:lumMod val="50000"/>
                    <a:lumOff val="50000"/>
                  </a:schemeClr>
                </a:solidFill>
              </a:rPr>
              <a:t>[</a:t>
            </a:r>
            <a:r>
              <a:rPr lang="en-US" sz="1800" dirty="0" err="1" smtClean="0">
                <a:solidFill>
                  <a:schemeClr val="tx1">
                    <a:lumMod val="50000"/>
                    <a:lumOff val="50000"/>
                  </a:schemeClr>
                </a:solidFill>
              </a:rPr>
              <a:t>Waldner</a:t>
            </a:r>
            <a:r>
              <a:rPr lang="en-US" sz="1800" dirty="0" smtClean="0">
                <a:solidFill>
                  <a:schemeClr val="tx1">
                    <a:lumMod val="50000"/>
                    <a:lumOff val="50000"/>
                  </a:schemeClr>
                </a:solidFill>
              </a:rPr>
              <a:t> et al. 2009]</a:t>
            </a:r>
            <a:endParaRPr lang="en-US" sz="1800" dirty="0">
              <a:solidFill>
                <a:schemeClr val="tx1">
                  <a:lumMod val="50000"/>
                  <a:lumOff val="50000"/>
                </a:schemeClr>
              </a:solidFill>
            </a:endParaRPr>
          </a:p>
        </p:txBody>
      </p:sp>
    </p:spTree>
    <p:extLst>
      <p:ext uri="{BB962C8B-B14F-4D97-AF65-F5344CB8AC3E}">
        <p14:creationId xmlns:p14="http://schemas.microsoft.com/office/powerpoint/2010/main" val="2123656740"/>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en-US" dirty="0"/>
              <a:t>Collaborative Brushing and </a:t>
            </a:r>
            <a:r>
              <a:rPr lang="en-US" dirty="0" smtClean="0"/>
              <a:t>Linking</a:t>
            </a:r>
            <a:endParaRPr lang="en-US" dirty="0"/>
          </a:p>
        </p:txBody>
      </p:sp>
      <p:sp>
        <p:nvSpPr>
          <p:cNvPr id="3" name="Inhaltsplatzhalter 2"/>
          <p:cNvSpPr>
            <a:spLocks noGrp="1"/>
          </p:cNvSpPr>
          <p:nvPr>
            <p:ph idx="1"/>
          </p:nvPr>
        </p:nvSpPr>
        <p:spPr/>
        <p:txBody>
          <a:bodyPr/>
          <a:lstStyle/>
          <a:p>
            <a:r>
              <a:rPr lang="en-US" dirty="0"/>
              <a:t>Co-located Visual Analytics of </a:t>
            </a:r>
            <a:r>
              <a:rPr lang="en-US" dirty="0" smtClean="0"/>
              <a:t/>
            </a:r>
            <a:br>
              <a:rPr lang="en-US" dirty="0" smtClean="0"/>
            </a:br>
            <a:r>
              <a:rPr lang="en-US" dirty="0" smtClean="0"/>
              <a:t>Document </a:t>
            </a:r>
            <a:r>
              <a:rPr lang="en-US" dirty="0"/>
              <a:t>Collections</a:t>
            </a:r>
          </a:p>
        </p:txBody>
      </p:sp>
      <p:sp>
        <p:nvSpPr>
          <p:cNvPr id="4" name="Fußzeilenplatzhalter 3"/>
          <p:cNvSpPr>
            <a:spLocks noGrp="1"/>
          </p:cNvSpPr>
          <p:nvPr>
            <p:ph type="ftr" sz="quarter" idx="11"/>
          </p:nvPr>
        </p:nvSpPr>
        <p:spPr/>
        <p:txBody>
          <a:bodyPr/>
          <a:lstStyle/>
          <a:p>
            <a:r>
              <a:rPr lang="en-US" smtClean="0"/>
              <a:t>VisWeek Tutorial: Connecting the Dots – M. Streit, H.-J. Schulz, A. Lex</a:t>
            </a:r>
            <a:endParaRPr lang="en-US" dirty="0"/>
          </a:p>
        </p:txBody>
      </p:sp>
      <p:sp>
        <p:nvSpPr>
          <p:cNvPr id="5" name="Foliennummernplatzhalter 4"/>
          <p:cNvSpPr>
            <a:spLocks noGrp="1"/>
          </p:cNvSpPr>
          <p:nvPr>
            <p:ph type="sldNum" sz="quarter" idx="12"/>
          </p:nvPr>
        </p:nvSpPr>
        <p:spPr/>
        <p:txBody>
          <a:bodyPr/>
          <a:lstStyle/>
          <a:p>
            <a:fld id="{30742C3F-4840-460C-ADF2-7005A7FA8881}" type="slidenum">
              <a:rPr lang="en-US" smtClean="0"/>
              <a:t>232</a:t>
            </a:fld>
            <a:endParaRPr lang="en-US" dirty="0"/>
          </a:p>
        </p:txBody>
      </p:sp>
      <p:sp>
        <p:nvSpPr>
          <p:cNvPr id="6" name="Text Placeholder 3"/>
          <p:cNvSpPr txBox="1">
            <a:spLocks/>
          </p:cNvSpPr>
          <p:nvPr/>
        </p:nvSpPr>
        <p:spPr>
          <a:xfrm>
            <a:off x="6084168" y="1124744"/>
            <a:ext cx="3275856" cy="419100"/>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Clr>
                <a:srgbClr val="00ACDC"/>
              </a:buClr>
              <a:buFont typeface="Arial" pitchFamily="34" charset="0"/>
              <a:buNone/>
              <a:defRPr sz="3200" kern="1200">
                <a:solidFill>
                  <a:schemeClr val="tx1"/>
                </a:solidFill>
                <a:latin typeface="+mn-lt"/>
                <a:ea typeface="+mn-ea"/>
                <a:cs typeface="+mn-cs"/>
              </a:defRPr>
            </a:lvl1pPr>
            <a:lvl2pPr marL="182563" indent="0" algn="l" defTabSz="360000" rtl="0" eaLnBrk="1" latinLnBrk="0" hangingPunct="1">
              <a:spcBef>
                <a:spcPct val="20000"/>
              </a:spcBef>
              <a:spcAft>
                <a:spcPts val="600"/>
              </a:spcAft>
              <a:buClr>
                <a:srgbClr val="00ACDC"/>
              </a:buClr>
              <a:buFont typeface="Arial" pitchFamily="34" charset="0"/>
              <a:buNone/>
              <a:defRPr sz="2800" kern="1200">
                <a:solidFill>
                  <a:schemeClr val="tx1"/>
                </a:solidFill>
                <a:latin typeface="+mn-lt"/>
                <a:ea typeface="+mn-ea"/>
                <a:cs typeface="+mn-cs"/>
              </a:defRPr>
            </a:lvl2pPr>
            <a:lvl3pPr marL="358775" indent="0" algn="l" defTabSz="914400" rtl="0" eaLnBrk="1" latinLnBrk="0" hangingPunct="1">
              <a:spcBef>
                <a:spcPct val="20000"/>
              </a:spcBef>
              <a:spcAft>
                <a:spcPts val="600"/>
              </a:spcAft>
              <a:buClr>
                <a:srgbClr val="00ACDC"/>
              </a:buClr>
              <a:buFont typeface="Arial" pitchFamily="34" charset="0"/>
              <a:buNone/>
              <a:defRPr sz="2400" kern="1200">
                <a:solidFill>
                  <a:schemeClr val="tx1"/>
                </a:solidFill>
                <a:latin typeface="+mn-lt"/>
                <a:ea typeface="+mn-ea"/>
                <a:cs typeface="+mn-cs"/>
              </a:defRPr>
            </a:lvl3pPr>
            <a:lvl4pPr marL="715963" indent="0" algn="l" defTabSz="914400" rtl="0" eaLnBrk="1" latinLnBrk="0" hangingPunct="1">
              <a:spcBef>
                <a:spcPct val="20000"/>
              </a:spcBef>
              <a:spcAft>
                <a:spcPts val="600"/>
              </a:spcAft>
              <a:buClr>
                <a:srgbClr val="00ACDC"/>
              </a:buClr>
              <a:buFont typeface="Arial" pitchFamily="34" charset="0"/>
              <a:buNone/>
              <a:defRPr sz="2000" kern="1200">
                <a:solidFill>
                  <a:schemeClr val="tx1"/>
                </a:solidFill>
                <a:latin typeface="+mn-lt"/>
                <a:ea typeface="+mn-ea"/>
                <a:cs typeface="+mn-cs"/>
              </a:defRPr>
            </a:lvl4pPr>
            <a:lvl5pPr marL="898525" indent="0" algn="l" defTabSz="914400" rtl="0" eaLnBrk="1" latinLnBrk="0" hangingPunct="1">
              <a:spcBef>
                <a:spcPct val="20000"/>
              </a:spcBef>
              <a:spcAft>
                <a:spcPts val="600"/>
              </a:spcAft>
              <a:buClr>
                <a:srgbClr val="00ACDC"/>
              </a:buClr>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smtClean="0">
                <a:solidFill>
                  <a:schemeClr val="tx1">
                    <a:lumMod val="50000"/>
                    <a:lumOff val="50000"/>
                  </a:schemeClr>
                </a:solidFill>
              </a:rPr>
              <a:t>[Isenberg and Fisher 2009]</a:t>
            </a:r>
            <a:endParaRPr lang="en-US" sz="1800" dirty="0">
              <a:solidFill>
                <a:schemeClr val="tx1">
                  <a:lumMod val="50000"/>
                  <a:lumOff val="50000"/>
                </a:schemeClr>
              </a:solidFill>
            </a:endParaRPr>
          </a:p>
        </p:txBody>
      </p:sp>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59" y="2782200"/>
            <a:ext cx="5616625" cy="347162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762200090"/>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en-US" b="1" smtClean="0"/>
              <a:t>LARK: </a:t>
            </a:r>
            <a:r>
              <a:rPr lang="en-US" smtClean="0"/>
              <a:t>Coordinating Co-located Collaboration with InfoVis </a:t>
            </a:r>
            <a:endParaRPr lang="en-US" dirty="0"/>
          </a:p>
        </p:txBody>
      </p:sp>
      <p:sp>
        <p:nvSpPr>
          <p:cNvPr id="3" name="Inhaltsplatzhalter 2"/>
          <p:cNvSpPr>
            <a:spLocks noGrp="1"/>
          </p:cNvSpPr>
          <p:nvPr>
            <p:ph idx="1"/>
          </p:nvPr>
        </p:nvSpPr>
        <p:spPr>
          <a:xfrm>
            <a:off x="457200" y="1831876"/>
            <a:ext cx="8229600" cy="4294288"/>
          </a:xfrm>
        </p:spPr>
        <p:txBody>
          <a:bodyPr/>
          <a:lstStyle/>
          <a:p>
            <a:r>
              <a:rPr lang="en-US" smtClean="0"/>
              <a:t>MCV on large multi-touch displays</a:t>
            </a:r>
          </a:p>
          <a:p>
            <a:r>
              <a:rPr lang="en-US" smtClean="0"/>
              <a:t>Explicitly indicating coordination points on </a:t>
            </a:r>
          </a:p>
          <a:p>
            <a:pPr lvl="1"/>
            <a:r>
              <a:rPr lang="en-US" smtClean="0"/>
              <a:t>data, representation, presentation, and view level</a:t>
            </a:r>
            <a:endParaRPr lang="en-US" dirty="0"/>
          </a:p>
        </p:txBody>
      </p:sp>
      <p:sp>
        <p:nvSpPr>
          <p:cNvPr id="4" name="Fußzeilenplatzhalter 3"/>
          <p:cNvSpPr>
            <a:spLocks noGrp="1"/>
          </p:cNvSpPr>
          <p:nvPr>
            <p:ph type="ftr" sz="quarter" idx="11"/>
          </p:nvPr>
        </p:nvSpPr>
        <p:spPr/>
        <p:txBody>
          <a:bodyPr/>
          <a:lstStyle/>
          <a:p>
            <a:r>
              <a:rPr lang="en-US" smtClean="0"/>
              <a:t>VisWeek Tutorial: Connecting the Dots – M. Streit, H.-J. Schulz, A. Lex</a:t>
            </a:r>
            <a:endParaRPr lang="en-US" dirty="0"/>
          </a:p>
        </p:txBody>
      </p:sp>
      <p:sp>
        <p:nvSpPr>
          <p:cNvPr id="5" name="Foliennummernplatzhalter 4"/>
          <p:cNvSpPr>
            <a:spLocks noGrp="1"/>
          </p:cNvSpPr>
          <p:nvPr>
            <p:ph type="sldNum" sz="quarter" idx="12"/>
          </p:nvPr>
        </p:nvSpPr>
        <p:spPr/>
        <p:txBody>
          <a:bodyPr/>
          <a:lstStyle/>
          <a:p>
            <a:fld id="{30742C3F-4840-460C-ADF2-7005A7FA8881}" type="slidenum">
              <a:rPr lang="en-US" smtClean="0"/>
              <a:t>233</a:t>
            </a:fld>
            <a:endParaRPr lang="en-US" dirty="0"/>
          </a:p>
        </p:txBody>
      </p:sp>
      <p:pic>
        <p:nvPicPr>
          <p:cNvPr id="6" name="Picture 6"/>
          <p:cNvPicPr>
            <a:picLocks noChangeAspect="1" noChangeArrowheads="1"/>
          </p:cNvPicPr>
          <p:nvPr/>
        </p:nvPicPr>
        <p:blipFill>
          <a:blip r:embed="rId3" cstate="print"/>
          <a:srcRect/>
          <a:stretch>
            <a:fillRect/>
          </a:stretch>
        </p:blipFill>
        <p:spPr bwMode="auto">
          <a:xfrm>
            <a:off x="173765" y="3782099"/>
            <a:ext cx="3678155" cy="2599229"/>
          </a:xfrm>
          <a:prstGeom prst="rect">
            <a:avLst/>
          </a:prstGeom>
          <a:ln>
            <a:noFill/>
          </a:ln>
          <a:effectLst>
            <a:outerShdw blurRad="190500" algn="tl" rotWithShape="0">
              <a:srgbClr val="000000">
                <a:alpha val="70000"/>
              </a:srgbClr>
            </a:outerShdw>
          </a:effectLst>
        </p:spPr>
      </p:pic>
      <p:pic>
        <p:nvPicPr>
          <p:cNvPr id="11" name="Grafik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9011" y="3931031"/>
            <a:ext cx="5077485" cy="2376264"/>
          </a:xfrm>
          <a:prstGeom prst="rect">
            <a:avLst/>
          </a:prstGeom>
        </p:spPr>
      </p:pic>
      <p:sp>
        <p:nvSpPr>
          <p:cNvPr id="13" name="Text Placeholder 3"/>
          <p:cNvSpPr txBox="1">
            <a:spLocks/>
          </p:cNvSpPr>
          <p:nvPr/>
        </p:nvSpPr>
        <p:spPr>
          <a:xfrm>
            <a:off x="6671950" y="1412776"/>
            <a:ext cx="2472050" cy="419100"/>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Clr>
                <a:srgbClr val="00ACDC"/>
              </a:buClr>
              <a:buFont typeface="Arial" pitchFamily="34" charset="0"/>
              <a:buNone/>
              <a:defRPr sz="3200" kern="1200">
                <a:solidFill>
                  <a:schemeClr val="tx1"/>
                </a:solidFill>
                <a:latin typeface="+mn-lt"/>
                <a:ea typeface="+mn-ea"/>
                <a:cs typeface="+mn-cs"/>
              </a:defRPr>
            </a:lvl1pPr>
            <a:lvl2pPr marL="182563" indent="0" algn="l" defTabSz="360000" rtl="0" eaLnBrk="1" latinLnBrk="0" hangingPunct="1">
              <a:spcBef>
                <a:spcPct val="20000"/>
              </a:spcBef>
              <a:spcAft>
                <a:spcPts val="600"/>
              </a:spcAft>
              <a:buClr>
                <a:srgbClr val="00ACDC"/>
              </a:buClr>
              <a:buFont typeface="Arial" pitchFamily="34" charset="0"/>
              <a:buNone/>
              <a:defRPr sz="2800" kern="1200">
                <a:solidFill>
                  <a:schemeClr val="tx1"/>
                </a:solidFill>
                <a:latin typeface="+mn-lt"/>
                <a:ea typeface="+mn-ea"/>
                <a:cs typeface="+mn-cs"/>
              </a:defRPr>
            </a:lvl2pPr>
            <a:lvl3pPr marL="358775" indent="0" algn="l" defTabSz="914400" rtl="0" eaLnBrk="1" latinLnBrk="0" hangingPunct="1">
              <a:spcBef>
                <a:spcPct val="20000"/>
              </a:spcBef>
              <a:spcAft>
                <a:spcPts val="600"/>
              </a:spcAft>
              <a:buClr>
                <a:srgbClr val="00ACDC"/>
              </a:buClr>
              <a:buFont typeface="Arial" pitchFamily="34" charset="0"/>
              <a:buNone/>
              <a:defRPr sz="2400" kern="1200">
                <a:solidFill>
                  <a:schemeClr val="tx1"/>
                </a:solidFill>
                <a:latin typeface="+mn-lt"/>
                <a:ea typeface="+mn-ea"/>
                <a:cs typeface="+mn-cs"/>
              </a:defRPr>
            </a:lvl3pPr>
            <a:lvl4pPr marL="715963" indent="0" algn="l" defTabSz="914400" rtl="0" eaLnBrk="1" latinLnBrk="0" hangingPunct="1">
              <a:spcBef>
                <a:spcPct val="20000"/>
              </a:spcBef>
              <a:spcAft>
                <a:spcPts val="600"/>
              </a:spcAft>
              <a:buClr>
                <a:srgbClr val="00ACDC"/>
              </a:buClr>
              <a:buFont typeface="Arial" pitchFamily="34" charset="0"/>
              <a:buNone/>
              <a:defRPr sz="2000" kern="1200">
                <a:solidFill>
                  <a:schemeClr val="tx1"/>
                </a:solidFill>
                <a:latin typeface="+mn-lt"/>
                <a:ea typeface="+mn-ea"/>
                <a:cs typeface="+mn-cs"/>
              </a:defRPr>
            </a:lvl4pPr>
            <a:lvl5pPr marL="898525" indent="0" algn="l" defTabSz="914400" rtl="0" eaLnBrk="1" latinLnBrk="0" hangingPunct="1">
              <a:spcBef>
                <a:spcPct val="20000"/>
              </a:spcBef>
              <a:spcAft>
                <a:spcPts val="600"/>
              </a:spcAft>
              <a:buClr>
                <a:srgbClr val="00ACDC"/>
              </a:buClr>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solidFill>
                  <a:schemeClr val="tx1">
                    <a:lumMod val="50000"/>
                    <a:lumOff val="50000"/>
                  </a:schemeClr>
                </a:solidFill>
              </a:rPr>
              <a:t>[</a:t>
            </a:r>
            <a:r>
              <a:rPr lang="en-US" sz="1800" dirty="0" err="1" smtClean="0">
                <a:solidFill>
                  <a:schemeClr val="tx1">
                    <a:lumMod val="50000"/>
                    <a:lumOff val="50000"/>
                  </a:schemeClr>
                </a:solidFill>
              </a:rPr>
              <a:t>Tobiasz</a:t>
            </a:r>
            <a:r>
              <a:rPr lang="en-US" sz="1800" dirty="0" smtClean="0">
                <a:solidFill>
                  <a:schemeClr val="tx1">
                    <a:lumMod val="50000"/>
                    <a:lumOff val="50000"/>
                  </a:schemeClr>
                </a:solidFill>
              </a:rPr>
              <a:t> et al. 2009]</a:t>
            </a:r>
            <a:endParaRPr lang="en-US" sz="1800" dirty="0">
              <a:solidFill>
                <a:schemeClr val="tx1">
                  <a:lumMod val="50000"/>
                  <a:lumOff val="50000"/>
                </a:schemeClr>
              </a:solidFill>
            </a:endParaRPr>
          </a:p>
        </p:txBody>
      </p:sp>
    </p:spTree>
    <p:extLst>
      <p:ext uri="{BB962C8B-B14F-4D97-AF65-F5344CB8AC3E}">
        <p14:creationId xmlns:p14="http://schemas.microsoft.com/office/powerpoint/2010/main" val="2063994299"/>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Collaborative Info Linking</a:t>
            </a:r>
            <a:endParaRPr lang="en-US" dirty="0"/>
          </a:p>
        </p:txBody>
      </p:sp>
      <p:sp>
        <p:nvSpPr>
          <p:cNvPr id="9" name="Text Placeholder 8"/>
          <p:cNvSpPr>
            <a:spLocks noGrp="1"/>
          </p:cNvSpPr>
          <p:nvPr>
            <p:ph type="body" idx="1"/>
          </p:nvPr>
        </p:nvSpPr>
        <p:spPr/>
        <p:txBody>
          <a:bodyPr>
            <a:normAutofit/>
          </a:bodyPr>
          <a:lstStyle/>
          <a:p>
            <a:r>
              <a:rPr lang="en-US" dirty="0" smtClean="0"/>
              <a:t>[</a:t>
            </a:r>
            <a:r>
              <a:rPr lang="en-US" dirty="0" err="1" smtClean="0"/>
              <a:t>Waldner</a:t>
            </a:r>
            <a:r>
              <a:rPr lang="en-US" dirty="0" smtClean="0"/>
              <a:t> et al. 2011]</a:t>
            </a:r>
            <a:endParaRPr lang="en-US" dirty="0"/>
          </a:p>
        </p:txBody>
      </p:sp>
      <p:sp>
        <p:nvSpPr>
          <p:cNvPr id="5" name="Slide Number Placeholder 4"/>
          <p:cNvSpPr>
            <a:spLocks noGrp="1"/>
          </p:cNvSpPr>
          <p:nvPr>
            <p:ph type="sldNum" sz="quarter" idx="12"/>
          </p:nvPr>
        </p:nvSpPr>
        <p:spPr/>
        <p:txBody>
          <a:bodyPr/>
          <a:lstStyle/>
          <a:p>
            <a:fld id="{30742C3F-4840-460C-ADF2-7005A7FA8881}" type="slidenum">
              <a:rPr lang="en-US" smtClean="0"/>
              <a:pPr/>
              <a:t>234</a:t>
            </a:fld>
            <a:endParaRPr lang="en-US" dirty="0"/>
          </a:p>
        </p:txBody>
      </p:sp>
      <p:pic>
        <p:nvPicPr>
          <p:cNvPr id="4" name="Content Placeholder 3"/>
          <p:cNvPicPr>
            <a:picLocks noGrp="1"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47864" y="764704"/>
            <a:ext cx="5276535" cy="2638266"/>
          </a:xfrm>
          <a:prstGeom prst="rect">
            <a:avLst/>
          </a:prstGeom>
          <a:ln>
            <a:solidFill>
              <a:schemeClr val="bg1"/>
            </a:solidFill>
          </a:ln>
          <a:effectLst>
            <a:reflection blurRad="6350" stA="50000" endA="275" endPos="40000" dist="101600" dir="5400000" sy="-100000" algn="bl" rotWithShape="0"/>
          </a:effectLst>
          <a:scene3d>
            <a:camera prst="perspectiveLeft">
              <a:rot lat="0" lon="2400000" rev="0"/>
            </a:camera>
            <a:lightRig rig="threePt" dir="t"/>
          </a:scene3d>
          <a:sp3d z="69850"/>
        </p:spPr>
      </p:pic>
      <p:sp>
        <p:nvSpPr>
          <p:cNvPr id="6" name="Fußzeilenplatzhalter 3"/>
          <p:cNvSpPr>
            <a:spLocks noGrp="1"/>
          </p:cNvSpPr>
          <p:nvPr>
            <p:ph type="ftr" sz="quarter" idx="11"/>
          </p:nvPr>
        </p:nvSpPr>
        <p:spPr>
          <a:xfrm>
            <a:off x="467544" y="6356352"/>
            <a:ext cx="5552256" cy="365125"/>
          </a:xfrm>
        </p:spPr>
        <p:txBody>
          <a:bodyPr/>
          <a:lstStyle/>
          <a:p>
            <a:r>
              <a:rPr lang="en-US" dirty="0" err="1" smtClean="0"/>
              <a:t>VisWeek</a:t>
            </a:r>
            <a:r>
              <a:rPr lang="en-US" dirty="0" smtClean="0"/>
              <a:t> Tutorial: Connecting the Dots – M. </a:t>
            </a:r>
            <a:r>
              <a:rPr lang="en-US" dirty="0" err="1" smtClean="0"/>
              <a:t>Streit</a:t>
            </a:r>
            <a:r>
              <a:rPr lang="en-US" dirty="0" smtClean="0"/>
              <a:t>, H.-J. Schulz, A. </a:t>
            </a:r>
            <a:r>
              <a:rPr lang="en-US" dirty="0" err="1" smtClean="0"/>
              <a:t>Lex</a:t>
            </a:r>
            <a:endParaRPr lang="en-US" dirty="0"/>
          </a:p>
        </p:txBody>
      </p:sp>
    </p:spTree>
    <p:extLst>
      <p:ext uri="{BB962C8B-B14F-4D97-AF65-F5344CB8AC3E}">
        <p14:creationId xmlns:p14="http://schemas.microsoft.com/office/powerpoint/2010/main" val="17836245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251520" y="274637"/>
            <a:ext cx="8435280" cy="1143000"/>
          </a:xfrm>
        </p:spPr>
        <p:txBody>
          <a:bodyPr>
            <a:normAutofit fontScale="90000"/>
          </a:bodyPr>
          <a:lstStyle/>
          <a:p>
            <a:pPr eaLnBrk="1" hangingPunct="1"/>
            <a:r>
              <a:rPr lang="en-US" dirty="0" smtClean="0"/>
              <a:t>Collaborative Info-Linking Approach</a:t>
            </a:r>
          </a:p>
        </p:txBody>
      </p:sp>
      <p:sp>
        <p:nvSpPr>
          <p:cNvPr id="16387" name="Content Placeholder 2"/>
          <p:cNvSpPr>
            <a:spLocks noGrp="1"/>
          </p:cNvSpPr>
          <p:nvPr>
            <p:ph idx="1"/>
          </p:nvPr>
        </p:nvSpPr>
        <p:spPr>
          <a:xfrm>
            <a:off x="457200" y="1600200"/>
            <a:ext cx="8229600" cy="4974332"/>
          </a:xfrm>
        </p:spPr>
        <p:txBody>
          <a:bodyPr>
            <a:normAutofit/>
          </a:bodyPr>
          <a:lstStyle/>
          <a:p>
            <a:r>
              <a:rPr lang="en-US" dirty="0" smtClean="0">
                <a:solidFill>
                  <a:srgbClr val="00ACDC"/>
                </a:solidFill>
              </a:rPr>
              <a:t>Collaborative environment </a:t>
            </a:r>
            <a:r>
              <a:rPr lang="en-US" dirty="0" smtClean="0"/>
              <a:t>that provides:</a:t>
            </a:r>
          </a:p>
          <a:p>
            <a:pPr lvl="1"/>
            <a:r>
              <a:rPr lang="en-US" dirty="0" smtClean="0"/>
              <a:t>Unmodified single-user application support</a:t>
            </a:r>
          </a:p>
          <a:p>
            <a:pPr lvl="1"/>
            <a:r>
              <a:rPr lang="en-US" dirty="0" smtClean="0"/>
              <a:t>Sufficient screen space</a:t>
            </a:r>
          </a:p>
          <a:p>
            <a:pPr lvl="1"/>
            <a:r>
              <a:rPr lang="en-US" dirty="0" smtClean="0"/>
              <a:t>Multi-pointer support</a:t>
            </a:r>
          </a:p>
          <a:p>
            <a:pPr lvl="1"/>
            <a:r>
              <a:rPr lang="en-US" dirty="0" smtClean="0"/>
              <a:t>User-specific visual links </a:t>
            </a:r>
            <a:br>
              <a:rPr lang="en-US" dirty="0" smtClean="0"/>
            </a:br>
            <a:r>
              <a:rPr lang="en-US" dirty="0" smtClean="0"/>
              <a:t>across applications</a:t>
            </a:r>
          </a:p>
          <a:p>
            <a:pPr lvl="1"/>
            <a:r>
              <a:rPr lang="en-US" dirty="0" smtClean="0"/>
              <a:t>Protecting workspaces</a:t>
            </a:r>
          </a:p>
          <a:p>
            <a:pPr lvl="1"/>
            <a:r>
              <a:rPr lang="en-US" dirty="0" smtClean="0"/>
              <a:t>Storing and sharing</a:t>
            </a:r>
          </a:p>
          <a:p>
            <a:pPr lvl="1"/>
            <a:endParaRPr lang="en-US" dirty="0" smtClean="0"/>
          </a:p>
          <a:p>
            <a:pPr lvl="1"/>
            <a:endParaRPr lang="en-US" dirty="0" smtClean="0"/>
          </a:p>
        </p:txBody>
      </p:sp>
      <p:pic>
        <p:nvPicPr>
          <p:cNvPr id="16388" name="Picture 3" descr="SDG2.jpg"/>
          <p:cNvPicPr>
            <a:picLocks noChangeAspect="1"/>
          </p:cNvPicPr>
          <p:nvPr/>
        </p:nvPicPr>
        <p:blipFill>
          <a:blip r:embed="rId3" cstate="print"/>
          <a:srcRect/>
          <a:stretch>
            <a:fillRect/>
          </a:stretch>
        </p:blipFill>
        <p:spPr bwMode="auto">
          <a:xfrm>
            <a:off x="4511654" y="3068960"/>
            <a:ext cx="4504338" cy="3168351"/>
          </a:xfrm>
          <a:prstGeom prst="rect">
            <a:avLst/>
          </a:prstGeom>
          <a:ln>
            <a:noFill/>
          </a:ln>
          <a:effectLst>
            <a:outerShdw blurRad="190500" algn="tl" rotWithShape="0">
              <a:srgbClr val="000000">
                <a:alpha val="70000"/>
              </a:srgbClr>
            </a:outerShdw>
          </a:effectLst>
        </p:spPr>
      </p:pic>
      <p:sp>
        <p:nvSpPr>
          <p:cNvPr id="5" name="Fußzeilenplatzhalter 3"/>
          <p:cNvSpPr>
            <a:spLocks noGrp="1"/>
          </p:cNvSpPr>
          <p:nvPr>
            <p:ph type="ftr" sz="quarter" idx="11"/>
          </p:nvPr>
        </p:nvSpPr>
        <p:spPr>
          <a:xfrm>
            <a:off x="467544" y="6356352"/>
            <a:ext cx="5552256" cy="365125"/>
          </a:xfrm>
        </p:spPr>
        <p:txBody>
          <a:bodyPr/>
          <a:lstStyle/>
          <a:p>
            <a:r>
              <a:rPr lang="en-US" dirty="0" err="1" smtClean="0"/>
              <a:t>VisWeek</a:t>
            </a:r>
            <a:r>
              <a:rPr lang="en-US" dirty="0" smtClean="0"/>
              <a:t> Tutorial: Connecting the Dots – M. </a:t>
            </a:r>
            <a:r>
              <a:rPr lang="en-US" dirty="0" err="1" smtClean="0"/>
              <a:t>Streit</a:t>
            </a:r>
            <a:r>
              <a:rPr lang="en-US" dirty="0" smtClean="0"/>
              <a:t>, H.-J. Schulz, A. </a:t>
            </a:r>
            <a:r>
              <a:rPr lang="en-US" dirty="0" err="1" smtClean="0"/>
              <a:t>Lex</a:t>
            </a:r>
            <a:endParaRPr lang="en-US" dirty="0"/>
          </a:p>
        </p:txBody>
      </p:sp>
    </p:spTree>
    <p:extLst>
      <p:ext uri="{BB962C8B-B14F-4D97-AF65-F5344CB8AC3E}">
        <p14:creationId xmlns:p14="http://schemas.microsoft.com/office/powerpoint/2010/main" val="1128711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38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38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38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38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38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38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pPr eaLnBrk="1" hangingPunct="1"/>
            <a:r>
              <a:rPr lang="en-US" smtClean="0"/>
              <a:t>Large displays</a:t>
            </a:r>
            <a:endParaRPr lang="en-US" dirty="0" smtClean="0"/>
          </a:p>
        </p:txBody>
      </p:sp>
      <p:sp>
        <p:nvSpPr>
          <p:cNvPr id="3" name="Content Placeholder 2"/>
          <p:cNvSpPr>
            <a:spLocks noGrp="1"/>
          </p:cNvSpPr>
          <p:nvPr>
            <p:ph idx="1"/>
          </p:nvPr>
        </p:nvSpPr>
        <p:spPr>
          <a:xfrm>
            <a:off x="457200" y="1340769"/>
            <a:ext cx="8229600" cy="4785396"/>
          </a:xfrm>
        </p:spPr>
        <p:txBody>
          <a:bodyPr/>
          <a:lstStyle/>
          <a:p>
            <a:pPr eaLnBrk="1" hangingPunct="1">
              <a:buFont typeface="Times New Roman" pitchFamily="16" charset="0"/>
              <a:buNone/>
              <a:defRPr/>
            </a:pPr>
            <a:r>
              <a:rPr lang="en-US" dirty="0" smtClean="0"/>
              <a:t>Casually aligned multi-projector displays</a:t>
            </a:r>
          </a:p>
          <a:p>
            <a:pPr lvl="1" eaLnBrk="1" hangingPunct="1">
              <a:defRPr/>
            </a:pPr>
            <a:r>
              <a:rPr lang="en-US" dirty="0" err="1" smtClean="0"/>
              <a:t>Compiz</a:t>
            </a:r>
            <a:r>
              <a:rPr lang="en-US" dirty="0" smtClean="0"/>
              <a:t> extension for tiled </a:t>
            </a:r>
            <a:r>
              <a:rPr lang="en-US" dirty="0" smtClean="0">
                <a:solidFill>
                  <a:schemeClr val="tx1"/>
                </a:solidFill>
              </a:rPr>
              <a:t>displays</a:t>
            </a:r>
            <a:r>
              <a:rPr lang="en-US" sz="1400" dirty="0" smtClean="0"/>
              <a:t>  </a:t>
            </a:r>
            <a:r>
              <a:rPr lang="en-US" sz="1800" dirty="0" smtClean="0">
                <a:solidFill>
                  <a:schemeClr val="bg1">
                    <a:lumMod val="50000"/>
                  </a:schemeClr>
                </a:solidFill>
              </a:rPr>
              <a:t>[</a:t>
            </a:r>
            <a:r>
              <a:rPr lang="en-US" sz="1800" dirty="0" err="1" smtClean="0">
                <a:solidFill>
                  <a:schemeClr val="bg1">
                    <a:lumMod val="50000"/>
                  </a:schemeClr>
                </a:solidFill>
              </a:rPr>
              <a:t>Waldner</a:t>
            </a:r>
            <a:r>
              <a:rPr lang="en-US" sz="1800" dirty="0" smtClean="0">
                <a:solidFill>
                  <a:schemeClr val="bg1">
                    <a:lumMod val="50000"/>
                  </a:schemeClr>
                </a:solidFill>
              </a:rPr>
              <a:t> et al., EDT/IPT 2008]</a:t>
            </a:r>
          </a:p>
          <a:p>
            <a:pPr lvl="1" eaLnBrk="1" hangingPunct="1">
              <a:defRPr/>
            </a:pPr>
            <a:r>
              <a:rPr lang="en-US" dirty="0" smtClean="0"/>
              <a:t>Warping and blending of overlapping projections in the window manager </a:t>
            </a:r>
            <a:r>
              <a:rPr lang="en-US" dirty="0" smtClean="0">
                <a:sym typeface="Wingdings" pitchFamily="2" charset="2"/>
              </a:rPr>
              <a:t> application transparent </a:t>
            </a:r>
            <a:endParaRPr lang="en-US" dirty="0" smtClean="0"/>
          </a:p>
        </p:txBody>
      </p:sp>
      <p:pic>
        <p:nvPicPr>
          <p:cNvPr id="18436" name="Picture 4" descr="collaborative_environment.png"/>
          <p:cNvPicPr>
            <a:picLocks noChangeAspect="1"/>
          </p:cNvPicPr>
          <p:nvPr/>
        </p:nvPicPr>
        <p:blipFill>
          <a:blip r:embed="rId3" cstate="print"/>
          <a:srcRect/>
          <a:stretch>
            <a:fillRect/>
          </a:stretch>
        </p:blipFill>
        <p:spPr bwMode="auto">
          <a:xfrm>
            <a:off x="4211960" y="3627264"/>
            <a:ext cx="4176464" cy="3132348"/>
          </a:xfrm>
          <a:prstGeom prst="rect">
            <a:avLst/>
          </a:prstGeom>
          <a:ln>
            <a:noFill/>
          </a:ln>
          <a:effectLst>
            <a:outerShdw blurRad="190500" algn="tl" rotWithShape="0">
              <a:srgbClr val="000000">
                <a:alpha val="70000"/>
              </a:srgbClr>
            </a:outerShdw>
          </a:effectLst>
        </p:spPr>
      </p:pic>
      <p:pic>
        <p:nvPicPr>
          <p:cNvPr id="5" name="Picture 4" descr="blend1.png"/>
          <p:cNvPicPr>
            <a:picLocks noChangeAspect="1"/>
          </p:cNvPicPr>
          <p:nvPr/>
        </p:nvPicPr>
        <p:blipFill>
          <a:blip r:embed="rId4" cstate="print"/>
          <a:stretch>
            <a:fillRect/>
          </a:stretch>
        </p:blipFill>
        <p:spPr>
          <a:xfrm>
            <a:off x="1115616" y="3627264"/>
            <a:ext cx="2296123" cy="3157169"/>
          </a:xfrm>
          <a:prstGeom prst="rect">
            <a:avLst/>
          </a:prstGeom>
        </p:spPr>
      </p:pic>
    </p:spTree>
    <p:extLst>
      <p:ext uri="{BB962C8B-B14F-4D97-AF65-F5344CB8AC3E}">
        <p14:creationId xmlns:p14="http://schemas.microsoft.com/office/powerpoint/2010/main" val="633201064"/>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smtClean="0"/>
              <a:t>Linking Infrastructure</a:t>
            </a:r>
          </a:p>
        </p:txBody>
      </p:sp>
      <p:pic>
        <p:nvPicPr>
          <p:cNvPr id="20483" name="Picture 3" descr="infrastructure01.png"/>
          <p:cNvPicPr>
            <a:picLocks noChangeAspect="1"/>
          </p:cNvPicPr>
          <p:nvPr/>
        </p:nvPicPr>
        <p:blipFill>
          <a:blip r:embed="rId3" cstate="print"/>
          <a:srcRect/>
          <a:stretch>
            <a:fillRect/>
          </a:stretch>
        </p:blipFill>
        <p:spPr bwMode="auto">
          <a:xfrm>
            <a:off x="2614034" y="1474788"/>
            <a:ext cx="3908425" cy="3908425"/>
          </a:xfrm>
          <a:prstGeom prst="rect">
            <a:avLst/>
          </a:prstGeom>
          <a:noFill/>
          <a:ln w="9525">
            <a:noFill/>
            <a:miter lim="800000"/>
            <a:headEnd/>
            <a:tailEnd/>
          </a:ln>
        </p:spPr>
      </p:pic>
      <p:pic>
        <p:nvPicPr>
          <p:cNvPr id="4" name="Picture 3" descr="infrastructure01.png"/>
          <p:cNvPicPr>
            <a:picLocks noChangeAspect="1"/>
          </p:cNvPicPr>
          <p:nvPr/>
        </p:nvPicPr>
        <p:blipFill>
          <a:blip r:embed="rId4" cstate="print"/>
          <a:srcRect/>
          <a:stretch>
            <a:fillRect/>
          </a:stretch>
        </p:blipFill>
        <p:spPr bwMode="auto">
          <a:xfrm>
            <a:off x="2615285" y="1471326"/>
            <a:ext cx="3908425" cy="3908425"/>
          </a:xfrm>
          <a:prstGeom prst="rect">
            <a:avLst/>
          </a:prstGeom>
          <a:noFill/>
          <a:ln w="9525">
            <a:noFill/>
            <a:miter lim="800000"/>
            <a:headEnd/>
            <a:tailEnd/>
          </a:ln>
        </p:spPr>
      </p:pic>
      <p:pic>
        <p:nvPicPr>
          <p:cNvPr id="5" name="Picture 3" descr="infrastructure01.png"/>
          <p:cNvPicPr>
            <a:picLocks noChangeAspect="1"/>
          </p:cNvPicPr>
          <p:nvPr/>
        </p:nvPicPr>
        <p:blipFill>
          <a:blip r:embed="rId5" cstate="print"/>
          <a:srcRect/>
          <a:stretch>
            <a:fillRect/>
          </a:stretch>
        </p:blipFill>
        <p:spPr bwMode="auto">
          <a:xfrm>
            <a:off x="2616536" y="1464406"/>
            <a:ext cx="3908425" cy="3908425"/>
          </a:xfrm>
          <a:prstGeom prst="rect">
            <a:avLst/>
          </a:prstGeom>
          <a:noFill/>
          <a:ln w="9525">
            <a:noFill/>
            <a:miter lim="800000"/>
            <a:headEnd/>
            <a:tailEnd/>
          </a:ln>
        </p:spPr>
      </p:pic>
      <p:pic>
        <p:nvPicPr>
          <p:cNvPr id="6" name="Picture 3" descr="infrastructure01.png"/>
          <p:cNvPicPr>
            <a:picLocks noChangeAspect="1"/>
          </p:cNvPicPr>
          <p:nvPr/>
        </p:nvPicPr>
        <p:blipFill>
          <a:blip r:embed="rId6" cstate="print"/>
          <a:srcRect/>
          <a:stretch>
            <a:fillRect/>
          </a:stretch>
        </p:blipFill>
        <p:spPr bwMode="auto">
          <a:xfrm>
            <a:off x="2612783" y="1467866"/>
            <a:ext cx="3908425" cy="3908425"/>
          </a:xfrm>
          <a:prstGeom prst="rect">
            <a:avLst/>
          </a:prstGeom>
          <a:noFill/>
          <a:ln w="9525">
            <a:noFill/>
            <a:miter lim="800000"/>
            <a:headEnd/>
            <a:tailEnd/>
          </a:ln>
        </p:spPr>
      </p:pic>
      <p:pic>
        <p:nvPicPr>
          <p:cNvPr id="7" name="Picture 3" descr="infrastructure01.png"/>
          <p:cNvPicPr>
            <a:picLocks noChangeAspect="1"/>
          </p:cNvPicPr>
          <p:nvPr/>
        </p:nvPicPr>
        <p:blipFill>
          <a:blip r:embed="rId7" cstate="print"/>
          <a:srcRect/>
          <a:stretch>
            <a:fillRect/>
          </a:stretch>
        </p:blipFill>
        <p:spPr bwMode="auto">
          <a:xfrm>
            <a:off x="2611532" y="1460946"/>
            <a:ext cx="3908425" cy="3908425"/>
          </a:xfrm>
          <a:prstGeom prst="rect">
            <a:avLst/>
          </a:prstGeom>
          <a:noFill/>
          <a:ln w="9525">
            <a:noFill/>
            <a:miter lim="800000"/>
            <a:headEnd/>
            <a:tailEnd/>
          </a:ln>
        </p:spPr>
      </p:pic>
      <p:pic>
        <p:nvPicPr>
          <p:cNvPr id="8" name="Picture 3" descr="infrastructure01.png"/>
          <p:cNvPicPr>
            <a:picLocks noChangeAspect="1"/>
          </p:cNvPicPr>
          <p:nvPr/>
        </p:nvPicPr>
        <p:blipFill>
          <a:blip r:embed="rId8" cstate="print"/>
          <a:srcRect/>
          <a:stretch>
            <a:fillRect/>
          </a:stretch>
        </p:blipFill>
        <p:spPr bwMode="auto">
          <a:xfrm>
            <a:off x="2617788" y="1457486"/>
            <a:ext cx="3908425" cy="3908425"/>
          </a:xfrm>
          <a:prstGeom prst="rect">
            <a:avLst/>
          </a:prstGeom>
          <a:noFill/>
          <a:ln w="9525">
            <a:noFill/>
            <a:miter lim="800000"/>
            <a:headEnd/>
            <a:tailEnd/>
          </a:ln>
        </p:spPr>
      </p:pic>
      <p:pic>
        <p:nvPicPr>
          <p:cNvPr id="9" name="Picture 3" descr="infrastructure01.png"/>
          <p:cNvPicPr>
            <a:picLocks noChangeAspect="1"/>
          </p:cNvPicPr>
          <p:nvPr/>
        </p:nvPicPr>
        <p:blipFill>
          <a:blip r:embed="rId9" cstate="print"/>
          <a:srcRect/>
          <a:stretch>
            <a:fillRect/>
          </a:stretch>
        </p:blipFill>
        <p:spPr bwMode="auto">
          <a:xfrm>
            <a:off x="2610281" y="1454026"/>
            <a:ext cx="3908425" cy="3908425"/>
          </a:xfrm>
          <a:prstGeom prst="rect">
            <a:avLst/>
          </a:prstGeom>
          <a:noFill/>
          <a:ln w="9525">
            <a:noFill/>
            <a:miter lim="800000"/>
            <a:headEnd/>
            <a:tailEnd/>
          </a:ln>
        </p:spPr>
      </p:pic>
      <p:sp>
        <p:nvSpPr>
          <p:cNvPr id="10" name="Fußzeilenplatzhalter 3"/>
          <p:cNvSpPr>
            <a:spLocks noGrp="1"/>
          </p:cNvSpPr>
          <p:nvPr>
            <p:ph type="ftr" sz="quarter" idx="11"/>
          </p:nvPr>
        </p:nvSpPr>
        <p:spPr>
          <a:xfrm>
            <a:off x="467544" y="6356352"/>
            <a:ext cx="5552256" cy="365125"/>
          </a:xfrm>
        </p:spPr>
        <p:txBody>
          <a:bodyPr/>
          <a:lstStyle/>
          <a:p>
            <a:r>
              <a:rPr lang="en-US" dirty="0" err="1" smtClean="0"/>
              <a:t>VisWeek</a:t>
            </a:r>
            <a:r>
              <a:rPr lang="en-US" dirty="0" smtClean="0"/>
              <a:t> Tutorial: Connecting the Dots – M. </a:t>
            </a:r>
            <a:r>
              <a:rPr lang="en-US" dirty="0" err="1" smtClean="0"/>
              <a:t>Streit</a:t>
            </a:r>
            <a:r>
              <a:rPr lang="en-US" dirty="0" smtClean="0"/>
              <a:t>, H.-J. Schulz, A. </a:t>
            </a:r>
            <a:r>
              <a:rPr lang="en-US" dirty="0" err="1" smtClean="0"/>
              <a:t>Lex</a:t>
            </a:r>
            <a:endParaRPr lang="en-US" dirty="0"/>
          </a:p>
        </p:txBody>
      </p:sp>
    </p:spTree>
    <p:extLst>
      <p:ext uri="{BB962C8B-B14F-4D97-AF65-F5344CB8AC3E}">
        <p14:creationId xmlns:p14="http://schemas.microsoft.com/office/powerpoint/2010/main" val="877159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650" name="Title 1"/>
          <p:cNvSpPr>
            <a:spLocks noGrp="1"/>
          </p:cNvSpPr>
          <p:nvPr>
            <p:ph type="title"/>
          </p:nvPr>
        </p:nvSpPr>
        <p:spPr>
          <a:xfrm>
            <a:off x="107504" y="274637"/>
            <a:ext cx="8579296" cy="1143000"/>
          </a:xfrm>
        </p:spPr>
        <p:txBody>
          <a:bodyPr>
            <a:normAutofit/>
          </a:bodyPr>
          <a:lstStyle/>
          <a:p>
            <a:r>
              <a:rPr lang="en-US" dirty="0" smtClean="0"/>
              <a:t>Collaborative Info Linking Video</a:t>
            </a:r>
          </a:p>
        </p:txBody>
      </p:sp>
      <p:pic>
        <p:nvPicPr>
          <p:cNvPr id="27651" name="Picture 4" descr="collaborative_info_linking.png"/>
          <p:cNvPicPr>
            <a:picLocks noChangeAspect="1"/>
          </p:cNvPicPr>
          <p:nvPr/>
        </p:nvPicPr>
        <p:blipFill>
          <a:blip r:embed="rId3" cstate="print"/>
          <a:srcRect/>
          <a:stretch>
            <a:fillRect/>
          </a:stretch>
        </p:blipFill>
        <p:spPr bwMode="auto">
          <a:xfrm>
            <a:off x="1152525" y="1412776"/>
            <a:ext cx="6948488" cy="4887912"/>
          </a:xfrm>
          <a:prstGeom prst="rect">
            <a:avLst/>
          </a:prstGeom>
          <a:ln>
            <a:noFill/>
          </a:ln>
          <a:effectLst>
            <a:outerShdw blurRad="190500" algn="tl" rotWithShape="0">
              <a:srgbClr val="000000">
                <a:alpha val="70000"/>
              </a:srgbClr>
            </a:outerShdw>
          </a:effectLst>
        </p:spPr>
      </p:pic>
      <p:sp>
        <p:nvSpPr>
          <p:cNvPr id="4" name="Fußzeilenplatzhalter 3"/>
          <p:cNvSpPr>
            <a:spLocks noGrp="1"/>
          </p:cNvSpPr>
          <p:nvPr>
            <p:ph type="ftr" sz="quarter" idx="11"/>
          </p:nvPr>
        </p:nvSpPr>
        <p:spPr>
          <a:xfrm>
            <a:off x="467544" y="6356352"/>
            <a:ext cx="5552256" cy="365125"/>
          </a:xfrm>
        </p:spPr>
        <p:txBody>
          <a:bodyPr/>
          <a:lstStyle/>
          <a:p>
            <a:r>
              <a:rPr lang="en-US" dirty="0" err="1" smtClean="0"/>
              <a:t>VisWeek</a:t>
            </a:r>
            <a:r>
              <a:rPr lang="en-US" dirty="0" smtClean="0"/>
              <a:t> Tutorial: Connecting the Dots – M. </a:t>
            </a:r>
            <a:r>
              <a:rPr lang="en-US" dirty="0" err="1" smtClean="0"/>
              <a:t>Streit</a:t>
            </a:r>
            <a:r>
              <a:rPr lang="en-US" dirty="0" smtClean="0"/>
              <a:t>, H.-J. Schulz, A. </a:t>
            </a:r>
            <a:r>
              <a:rPr lang="en-US" dirty="0" err="1" smtClean="0"/>
              <a:t>Lex</a:t>
            </a:r>
            <a:endParaRPr lang="en-US" dirty="0"/>
          </a:p>
        </p:txBody>
      </p:sp>
    </p:spTree>
    <p:extLst>
      <p:ext uri="{BB962C8B-B14F-4D97-AF65-F5344CB8AC3E}">
        <p14:creationId xmlns:p14="http://schemas.microsoft.com/office/powerpoint/2010/main" val="11546342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normAutofit fontScale="90000"/>
          </a:bodyPr>
          <a:lstStyle/>
          <a:p>
            <a:r>
              <a:rPr lang="en-US" smtClean="0"/>
              <a:t>Collaborative Information Linking</a:t>
            </a:r>
          </a:p>
        </p:txBody>
      </p:sp>
      <p:pic>
        <p:nvPicPr>
          <p:cNvPr id="28675" name="Picture 4" descr="C:\Users\manu\Documents\dkt\docs\images\screenshots\linking_kegg13.png"/>
          <p:cNvPicPr>
            <a:picLocks noChangeAspect="1" noChangeArrowheads="1"/>
          </p:cNvPicPr>
          <p:nvPr/>
        </p:nvPicPr>
        <p:blipFill>
          <a:blip r:embed="rId3" cstate="print"/>
          <a:srcRect/>
          <a:stretch>
            <a:fillRect/>
          </a:stretch>
        </p:blipFill>
        <p:spPr bwMode="auto">
          <a:xfrm>
            <a:off x="0" y="1428750"/>
            <a:ext cx="9144000" cy="4572000"/>
          </a:xfrm>
          <a:prstGeom prst="rect">
            <a:avLst/>
          </a:prstGeom>
          <a:noFill/>
          <a:ln w="9525">
            <a:noFill/>
            <a:miter lim="800000"/>
            <a:headEnd/>
            <a:tailEnd/>
          </a:ln>
        </p:spPr>
      </p:pic>
      <p:pic>
        <p:nvPicPr>
          <p:cNvPr id="4" name="Picture 5" descr="C:\Users\manu\Documents\dkt\docs\images\screenshots\linking_kegg14_zoomed.png"/>
          <p:cNvPicPr>
            <a:picLocks noChangeAspect="1" noChangeArrowheads="1"/>
          </p:cNvPicPr>
          <p:nvPr/>
        </p:nvPicPr>
        <p:blipFill>
          <a:blip r:embed="rId4" cstate="print"/>
          <a:srcRect/>
          <a:stretch>
            <a:fillRect/>
          </a:stretch>
        </p:blipFill>
        <p:spPr bwMode="auto">
          <a:xfrm>
            <a:off x="2011363" y="1285875"/>
            <a:ext cx="4933950" cy="3048000"/>
          </a:xfrm>
          <a:prstGeom prst="rect">
            <a:avLst/>
          </a:prstGeom>
          <a:noFill/>
          <a:ln w="9525">
            <a:solidFill>
              <a:schemeClr val="tx1"/>
            </a:solidFill>
            <a:miter lim="800000"/>
            <a:headEnd/>
            <a:tailEnd/>
          </a:ln>
        </p:spPr>
      </p:pic>
      <p:pic>
        <p:nvPicPr>
          <p:cNvPr id="5" name="Picture 6" descr="C:\Users\manu\Documents\dkt\docs\images\screenshots\linking_kegg14_zoomed01.png"/>
          <p:cNvPicPr>
            <a:picLocks noChangeAspect="1" noChangeArrowheads="1"/>
          </p:cNvPicPr>
          <p:nvPr/>
        </p:nvPicPr>
        <p:blipFill>
          <a:blip r:embed="rId5" cstate="print"/>
          <a:srcRect/>
          <a:stretch>
            <a:fillRect/>
          </a:stretch>
        </p:blipFill>
        <p:spPr bwMode="auto">
          <a:xfrm>
            <a:off x="0" y="1500188"/>
            <a:ext cx="3019425" cy="2409825"/>
          </a:xfrm>
          <a:prstGeom prst="rect">
            <a:avLst/>
          </a:prstGeom>
          <a:noFill/>
          <a:ln w="9525">
            <a:solidFill>
              <a:schemeClr val="tx1"/>
            </a:solidFill>
            <a:miter lim="800000"/>
            <a:headEnd/>
            <a:tailEnd/>
          </a:ln>
        </p:spPr>
      </p:pic>
      <p:sp>
        <p:nvSpPr>
          <p:cNvPr id="6" name="Fußzeilenplatzhalter 3"/>
          <p:cNvSpPr>
            <a:spLocks noGrp="1"/>
          </p:cNvSpPr>
          <p:nvPr>
            <p:ph type="ftr" sz="quarter" idx="11"/>
          </p:nvPr>
        </p:nvSpPr>
        <p:spPr>
          <a:xfrm>
            <a:off x="467544" y="6356352"/>
            <a:ext cx="5552256" cy="365125"/>
          </a:xfrm>
        </p:spPr>
        <p:txBody>
          <a:bodyPr/>
          <a:lstStyle/>
          <a:p>
            <a:r>
              <a:rPr lang="en-US" dirty="0" err="1" smtClean="0"/>
              <a:t>VisWeek</a:t>
            </a:r>
            <a:r>
              <a:rPr lang="en-US" dirty="0" smtClean="0"/>
              <a:t> Tutorial: Connecting the Dots – M. </a:t>
            </a:r>
            <a:r>
              <a:rPr lang="en-US" dirty="0" err="1" smtClean="0"/>
              <a:t>Streit</a:t>
            </a:r>
            <a:r>
              <a:rPr lang="en-US" dirty="0" smtClean="0"/>
              <a:t>, H.-J. Schulz, A. </a:t>
            </a:r>
            <a:r>
              <a:rPr lang="en-US" dirty="0" err="1" smtClean="0"/>
              <a:t>Lex</a:t>
            </a:r>
            <a:endParaRPr lang="en-US" dirty="0"/>
          </a:p>
        </p:txBody>
      </p:sp>
    </p:spTree>
    <p:extLst>
      <p:ext uri="{BB962C8B-B14F-4D97-AF65-F5344CB8AC3E}">
        <p14:creationId xmlns:p14="http://schemas.microsoft.com/office/powerpoint/2010/main" val="1622469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dirty="0" err="1" smtClean="0"/>
              <a:t>About</a:t>
            </a:r>
            <a:r>
              <a:rPr lang="de-DE" dirty="0" smtClean="0"/>
              <a:t> </a:t>
            </a:r>
            <a:r>
              <a:rPr lang="de-DE" dirty="0" err="1" smtClean="0"/>
              <a:t>Ourselves</a:t>
            </a:r>
            <a:r>
              <a:rPr lang="de-DE" dirty="0" smtClean="0"/>
              <a:t>: </a:t>
            </a:r>
            <a:r>
              <a:rPr lang="de-DE" dirty="0" smtClean="0">
                <a:solidFill>
                  <a:srgbClr val="00B050"/>
                </a:solidFill>
              </a:rPr>
              <a:t>Alex Lex</a:t>
            </a:r>
            <a:endParaRPr lang="de-DE" dirty="0">
              <a:solidFill>
                <a:srgbClr val="00B050"/>
              </a:solidFill>
            </a:endParaRPr>
          </a:p>
        </p:txBody>
      </p:sp>
      <p:sp>
        <p:nvSpPr>
          <p:cNvPr id="3" name="Content Placeholder 2"/>
          <p:cNvSpPr>
            <a:spLocks noGrp="1"/>
          </p:cNvSpPr>
          <p:nvPr>
            <p:ph idx="1"/>
          </p:nvPr>
        </p:nvSpPr>
        <p:spPr>
          <a:xfrm>
            <a:off x="457200" y="1600200"/>
            <a:ext cx="8507288" cy="5141168"/>
          </a:xfrm>
        </p:spPr>
        <p:txBody>
          <a:bodyPr>
            <a:normAutofit/>
          </a:bodyPr>
          <a:lstStyle/>
          <a:p>
            <a:r>
              <a:rPr lang="en-US" dirty="0"/>
              <a:t>PhD from Graz University of Technology</a:t>
            </a:r>
          </a:p>
          <a:p>
            <a:r>
              <a:rPr lang="en-US" dirty="0" smtClean="0"/>
              <a:t>Post-doctoral Researcher at </a:t>
            </a:r>
            <a:r>
              <a:rPr lang="en-US" dirty="0" err="1" smtClean="0"/>
              <a:t>VCG@Harvard</a:t>
            </a:r>
            <a:endParaRPr lang="en-US" dirty="0" smtClean="0"/>
          </a:p>
          <a:p>
            <a:endParaRPr lang="en-US" dirty="0" smtClean="0"/>
          </a:p>
          <a:p>
            <a:r>
              <a:rPr lang="en-US" dirty="0" smtClean="0"/>
              <a:t>Research </a:t>
            </a:r>
            <a:r>
              <a:rPr lang="en-US" dirty="0"/>
              <a:t>Topics:</a:t>
            </a:r>
          </a:p>
          <a:p>
            <a:pPr lvl="1"/>
            <a:r>
              <a:rPr lang="de-DE" dirty="0" err="1" smtClean="0"/>
              <a:t>Visualizations</a:t>
            </a:r>
            <a:r>
              <a:rPr lang="de-DE" dirty="0" smtClean="0"/>
              <a:t> </a:t>
            </a:r>
            <a:r>
              <a:rPr lang="de-DE" dirty="0" err="1" smtClean="0"/>
              <a:t>with</a:t>
            </a:r>
            <a:r>
              <a:rPr lang="de-DE" dirty="0" smtClean="0"/>
              <a:t> </a:t>
            </a:r>
            <a:r>
              <a:rPr lang="de-DE" dirty="0" err="1" smtClean="0"/>
              <a:t>applications</a:t>
            </a:r>
            <a:r>
              <a:rPr lang="de-DE" dirty="0" smtClean="0"/>
              <a:t> in </a:t>
            </a:r>
            <a:r>
              <a:rPr lang="de-DE" dirty="0" err="1" smtClean="0"/>
              <a:t>molecular</a:t>
            </a:r>
            <a:r>
              <a:rPr lang="de-DE" dirty="0" smtClean="0"/>
              <a:t> </a:t>
            </a:r>
            <a:r>
              <a:rPr lang="de-DE" dirty="0" err="1" smtClean="0"/>
              <a:t>biology</a:t>
            </a:r>
            <a:endParaRPr lang="de-DE" dirty="0" smtClean="0"/>
          </a:p>
          <a:p>
            <a:pPr lvl="1"/>
            <a:r>
              <a:rPr lang="de-DE" dirty="0" smtClean="0"/>
              <a:t>Visual </a:t>
            </a:r>
            <a:r>
              <a:rPr lang="de-DE" dirty="0" err="1" smtClean="0"/>
              <a:t>linking</a:t>
            </a:r>
            <a:r>
              <a:rPr lang="de-DE" dirty="0" smtClean="0"/>
              <a:t/>
            </a:r>
            <a:br>
              <a:rPr lang="de-DE" dirty="0" smtClean="0"/>
            </a:br>
            <a:endParaRPr lang="de-DE" dirty="0" smtClean="0"/>
          </a:p>
        </p:txBody>
      </p:sp>
      <p:sp>
        <p:nvSpPr>
          <p:cNvPr id="4" name="Fußzeilenplatzhalter 3"/>
          <p:cNvSpPr>
            <a:spLocks noGrp="1"/>
          </p:cNvSpPr>
          <p:nvPr>
            <p:ph type="ftr" sz="quarter" idx="11"/>
          </p:nvPr>
        </p:nvSpPr>
        <p:spPr>
          <a:xfrm>
            <a:off x="467544" y="6356352"/>
            <a:ext cx="5552256" cy="365125"/>
          </a:xfrm>
        </p:spPr>
        <p:txBody>
          <a:bodyPr/>
          <a:lstStyle/>
          <a:p>
            <a:r>
              <a:rPr lang="en-US" dirty="0" err="1" smtClean="0"/>
              <a:t>VisWeek</a:t>
            </a:r>
            <a:r>
              <a:rPr lang="en-US" dirty="0" smtClean="0"/>
              <a:t> Tutorial: Connecting the Dots – M. </a:t>
            </a:r>
            <a:r>
              <a:rPr lang="en-US" dirty="0" err="1" smtClean="0"/>
              <a:t>Streit</a:t>
            </a:r>
            <a:r>
              <a:rPr lang="en-US" dirty="0" smtClean="0"/>
              <a:t>, H.-J. Schulz, A. </a:t>
            </a:r>
            <a:r>
              <a:rPr lang="en-US" dirty="0" err="1" smtClean="0"/>
              <a:t>Lex</a:t>
            </a:r>
            <a:endParaRPr lang="en-US" dirty="0"/>
          </a:p>
        </p:txBody>
      </p:sp>
    </p:spTree>
    <p:extLst>
      <p:ext uri="{BB962C8B-B14F-4D97-AF65-F5344CB8AC3E}">
        <p14:creationId xmlns:p14="http://schemas.microsoft.com/office/powerpoint/2010/main" val="3578505407"/>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smtClean="0"/>
              <a:t>Window Protection</a:t>
            </a:r>
          </a:p>
        </p:txBody>
      </p:sp>
      <p:pic>
        <p:nvPicPr>
          <p:cNvPr id="29699" name="Picture 4" descr="C:\Users\manu\Documents\dkt\docs\images\screenshots\linking_kegg13.png"/>
          <p:cNvPicPr>
            <a:picLocks noChangeAspect="1" noChangeArrowheads="1"/>
          </p:cNvPicPr>
          <p:nvPr/>
        </p:nvPicPr>
        <p:blipFill>
          <a:blip r:embed="rId3" cstate="print"/>
          <a:srcRect/>
          <a:stretch>
            <a:fillRect/>
          </a:stretch>
        </p:blipFill>
        <p:spPr bwMode="auto">
          <a:xfrm>
            <a:off x="0" y="1428750"/>
            <a:ext cx="9144000" cy="4572000"/>
          </a:xfrm>
          <a:prstGeom prst="rect">
            <a:avLst/>
          </a:prstGeom>
          <a:noFill/>
          <a:ln w="9525">
            <a:noFill/>
            <a:miter lim="800000"/>
            <a:headEnd/>
            <a:tailEnd/>
          </a:ln>
        </p:spPr>
      </p:pic>
      <p:sp>
        <p:nvSpPr>
          <p:cNvPr id="4" name="Fußzeilenplatzhalter 3"/>
          <p:cNvSpPr>
            <a:spLocks noGrp="1"/>
          </p:cNvSpPr>
          <p:nvPr>
            <p:ph type="ftr" sz="quarter" idx="11"/>
          </p:nvPr>
        </p:nvSpPr>
        <p:spPr>
          <a:xfrm>
            <a:off x="467544" y="6356352"/>
            <a:ext cx="5552256" cy="365125"/>
          </a:xfrm>
        </p:spPr>
        <p:txBody>
          <a:bodyPr/>
          <a:lstStyle/>
          <a:p>
            <a:r>
              <a:rPr lang="en-US" dirty="0" err="1" smtClean="0"/>
              <a:t>VisWeek</a:t>
            </a:r>
            <a:r>
              <a:rPr lang="en-US" dirty="0" smtClean="0"/>
              <a:t> Tutorial: Connecting the Dots – M. </a:t>
            </a:r>
            <a:r>
              <a:rPr lang="en-US" dirty="0" err="1" smtClean="0"/>
              <a:t>Streit</a:t>
            </a:r>
            <a:r>
              <a:rPr lang="en-US" dirty="0" smtClean="0"/>
              <a:t>, H.-J. Schulz, A. </a:t>
            </a:r>
            <a:r>
              <a:rPr lang="en-US" dirty="0" err="1" smtClean="0"/>
              <a:t>Lex</a:t>
            </a:r>
            <a:endParaRPr lang="en-US" dirty="0"/>
          </a:p>
        </p:txBody>
      </p:sp>
      <p:pic>
        <p:nvPicPr>
          <p:cNvPr id="5" name="Picture 4" descr="C:\Users\manu\Documents\dkt\docs\images\screenshots\linking_kegg13.png"/>
          <p:cNvPicPr>
            <a:picLocks noChangeAspect="1" noChangeArrowheads="1"/>
          </p:cNvPicPr>
          <p:nvPr/>
        </p:nvPicPr>
        <p:blipFill>
          <a:blip r:embed="rId4" cstate="print"/>
          <a:srcRect/>
          <a:stretch>
            <a:fillRect/>
          </a:stretch>
        </p:blipFill>
        <p:spPr bwMode="auto">
          <a:xfrm>
            <a:off x="7293" y="1432917"/>
            <a:ext cx="9144000" cy="4572000"/>
          </a:xfrm>
          <a:prstGeom prst="rect">
            <a:avLst/>
          </a:prstGeom>
          <a:noFill/>
          <a:ln w="9525">
            <a:noFill/>
            <a:miter lim="800000"/>
            <a:headEnd/>
            <a:tailEnd/>
          </a:ln>
        </p:spPr>
      </p:pic>
    </p:spTree>
    <p:extLst>
      <p:ext uri="{BB962C8B-B14F-4D97-AF65-F5344CB8AC3E}">
        <p14:creationId xmlns:p14="http://schemas.microsoft.com/office/powerpoint/2010/main" val="71035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smtClean="0"/>
              <a:t>Selection „Hijacking“</a:t>
            </a:r>
          </a:p>
        </p:txBody>
      </p:sp>
      <p:pic>
        <p:nvPicPr>
          <p:cNvPr id="30723" name="Picture 4" descr="C:\Users\manu\Documents\dkt\docs\images\screenshots\linking_kegg13.png"/>
          <p:cNvPicPr>
            <a:picLocks noChangeAspect="1" noChangeArrowheads="1"/>
          </p:cNvPicPr>
          <p:nvPr/>
        </p:nvPicPr>
        <p:blipFill>
          <a:blip r:embed="rId3" cstate="print"/>
          <a:srcRect/>
          <a:stretch>
            <a:fillRect/>
          </a:stretch>
        </p:blipFill>
        <p:spPr bwMode="auto">
          <a:xfrm>
            <a:off x="0" y="1428750"/>
            <a:ext cx="9144000" cy="4572000"/>
          </a:xfrm>
          <a:prstGeom prst="rect">
            <a:avLst/>
          </a:prstGeom>
          <a:noFill/>
          <a:ln w="9525">
            <a:noFill/>
            <a:miter lim="800000"/>
            <a:headEnd/>
            <a:tailEnd/>
          </a:ln>
        </p:spPr>
      </p:pic>
      <p:sp>
        <p:nvSpPr>
          <p:cNvPr id="4" name="Fußzeilenplatzhalter 3"/>
          <p:cNvSpPr>
            <a:spLocks noGrp="1"/>
          </p:cNvSpPr>
          <p:nvPr>
            <p:ph type="ftr" sz="quarter" idx="11"/>
          </p:nvPr>
        </p:nvSpPr>
        <p:spPr>
          <a:xfrm>
            <a:off x="467544" y="6356352"/>
            <a:ext cx="5552256" cy="365125"/>
          </a:xfrm>
        </p:spPr>
        <p:txBody>
          <a:bodyPr/>
          <a:lstStyle/>
          <a:p>
            <a:r>
              <a:rPr lang="en-US" dirty="0" err="1" smtClean="0"/>
              <a:t>VisWeek</a:t>
            </a:r>
            <a:r>
              <a:rPr lang="en-US" dirty="0" smtClean="0"/>
              <a:t> Tutorial: Connecting the Dots – M. </a:t>
            </a:r>
            <a:r>
              <a:rPr lang="en-US" dirty="0" err="1" smtClean="0"/>
              <a:t>Streit</a:t>
            </a:r>
            <a:r>
              <a:rPr lang="en-US" dirty="0" smtClean="0"/>
              <a:t>, H.-J. Schulz, A. </a:t>
            </a:r>
            <a:r>
              <a:rPr lang="en-US" dirty="0" err="1" smtClean="0"/>
              <a:t>Lex</a:t>
            </a:r>
            <a:endParaRPr lang="en-US" dirty="0"/>
          </a:p>
        </p:txBody>
      </p:sp>
    </p:spTree>
    <p:extLst>
      <p:ext uri="{BB962C8B-B14F-4D97-AF65-F5344CB8AC3E}">
        <p14:creationId xmlns:p14="http://schemas.microsoft.com/office/powerpoint/2010/main" val="478831584"/>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normAutofit fontScale="90000"/>
          </a:bodyPr>
          <a:lstStyle/>
          <a:p>
            <a:r>
              <a:rPr lang="en-US" smtClean="0"/>
              <a:t>Selection Storage and Management</a:t>
            </a:r>
          </a:p>
        </p:txBody>
      </p:sp>
      <p:sp>
        <p:nvSpPr>
          <p:cNvPr id="32771" name="Content Placeholder 2"/>
          <p:cNvSpPr>
            <a:spLocks noGrp="1"/>
          </p:cNvSpPr>
          <p:nvPr>
            <p:ph idx="1"/>
          </p:nvPr>
        </p:nvSpPr>
        <p:spPr>
          <a:xfrm>
            <a:off x="457200" y="1412777"/>
            <a:ext cx="8229600" cy="4713388"/>
          </a:xfrm>
        </p:spPr>
        <p:txBody>
          <a:bodyPr/>
          <a:lstStyle/>
          <a:p>
            <a:pPr algn="ctr">
              <a:buFont typeface="Times New Roman" pitchFamily="18" charset="0"/>
              <a:buNone/>
            </a:pPr>
            <a:r>
              <a:rPr lang="en-US" dirty="0" smtClean="0"/>
              <a:t>Bookmark list as central storage and global search tool</a:t>
            </a:r>
          </a:p>
          <a:p>
            <a:pPr>
              <a:buFont typeface="Times New Roman" pitchFamily="18" charset="0"/>
              <a:buNone/>
            </a:pPr>
            <a:endParaRPr lang="en-US" dirty="0" smtClean="0"/>
          </a:p>
        </p:txBody>
      </p:sp>
      <p:pic>
        <p:nvPicPr>
          <p:cNvPr id="32772" name="Picture 5" descr="C:\Users\manu\Documents\dkt\docs\images\screenshots\linking_travel28_bookmarks_cropped.png"/>
          <p:cNvPicPr>
            <a:picLocks noChangeAspect="1" noChangeArrowheads="1"/>
          </p:cNvPicPr>
          <p:nvPr/>
        </p:nvPicPr>
        <p:blipFill>
          <a:blip r:embed="rId3" cstate="print"/>
          <a:srcRect/>
          <a:stretch>
            <a:fillRect/>
          </a:stretch>
        </p:blipFill>
        <p:spPr bwMode="auto">
          <a:xfrm>
            <a:off x="214313" y="2066926"/>
            <a:ext cx="8650287" cy="4071937"/>
          </a:xfrm>
          <a:prstGeom prst="rect">
            <a:avLst/>
          </a:prstGeom>
          <a:noFill/>
          <a:ln w="9525">
            <a:noFill/>
            <a:miter lim="800000"/>
            <a:headEnd/>
            <a:tailEnd/>
          </a:ln>
        </p:spPr>
      </p:pic>
      <p:pic>
        <p:nvPicPr>
          <p:cNvPr id="5" name="Picture 6" descr="C:\Users\manu\Documents\dkt\docs\images\screenshots\linking_travel28_bookmarks_zoomed.png"/>
          <p:cNvPicPr>
            <a:picLocks noChangeAspect="1" noChangeArrowheads="1"/>
          </p:cNvPicPr>
          <p:nvPr/>
        </p:nvPicPr>
        <p:blipFill>
          <a:blip r:embed="rId4" cstate="print"/>
          <a:srcRect/>
          <a:stretch>
            <a:fillRect/>
          </a:stretch>
        </p:blipFill>
        <p:spPr bwMode="auto">
          <a:xfrm>
            <a:off x="1785938" y="2132013"/>
            <a:ext cx="2000250" cy="4725987"/>
          </a:xfrm>
          <a:prstGeom prst="rect">
            <a:avLst/>
          </a:prstGeom>
          <a:noFill/>
          <a:ln w="9525">
            <a:noFill/>
            <a:miter lim="800000"/>
            <a:headEnd/>
            <a:tailEnd/>
          </a:ln>
        </p:spPr>
      </p:pic>
    </p:spTree>
    <p:extLst>
      <p:ext uri="{BB962C8B-B14F-4D97-AF65-F5344CB8AC3E}">
        <p14:creationId xmlns:p14="http://schemas.microsoft.com/office/powerpoint/2010/main" val="971626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smtClean="0"/>
              <a:t>One-Shot Linking</a:t>
            </a:r>
          </a:p>
        </p:txBody>
      </p:sp>
      <p:sp>
        <p:nvSpPr>
          <p:cNvPr id="33795" name="Content Placeholder 2"/>
          <p:cNvSpPr>
            <a:spLocks noGrp="1"/>
          </p:cNvSpPr>
          <p:nvPr>
            <p:ph idx="1"/>
          </p:nvPr>
        </p:nvSpPr>
        <p:spPr/>
        <p:txBody>
          <a:bodyPr/>
          <a:lstStyle/>
          <a:p>
            <a:r>
              <a:rPr lang="en-US" smtClean="0"/>
              <a:t>Light-weight linking </a:t>
            </a:r>
            <a:r>
              <a:rPr lang="en-US" i="1" smtClean="0"/>
              <a:t>from </a:t>
            </a:r>
            <a:r>
              <a:rPr lang="en-US" smtClean="0"/>
              <a:t>unmodified applications</a:t>
            </a:r>
          </a:p>
          <a:p>
            <a:pPr lvl="1"/>
            <a:r>
              <a:rPr lang="en-US" smtClean="0"/>
              <a:t>Text selection </a:t>
            </a:r>
            <a:r>
              <a:rPr lang="en-US" smtClean="0">
                <a:sym typeface="Wingdings" pitchFamily="2" charset="2"/>
              </a:rPr>
              <a:t> keyboard shortcut  selection buffer </a:t>
            </a:r>
            <a:endParaRPr lang="en-US" smtClean="0"/>
          </a:p>
        </p:txBody>
      </p:sp>
      <p:pic>
        <p:nvPicPr>
          <p:cNvPr id="33796" name="Picture 5" descr="C:\Users\manu\Documents\dkt\docs\images\screenshots\linking_travel29_oneshot_cropped.png"/>
          <p:cNvPicPr>
            <a:picLocks noChangeAspect="1" noChangeArrowheads="1"/>
          </p:cNvPicPr>
          <p:nvPr/>
        </p:nvPicPr>
        <p:blipFill>
          <a:blip cstate="print"/>
          <a:srcRect/>
          <a:stretch>
            <a:fillRect/>
          </a:stretch>
        </p:blipFill>
        <p:spPr bwMode="auto">
          <a:xfrm>
            <a:off x="588963" y="2739156"/>
            <a:ext cx="8054975" cy="3786188"/>
          </a:xfrm>
          <a:prstGeom prst="rect">
            <a:avLst/>
          </a:prstGeom>
          <a:noFill/>
          <a:ln w="9525">
            <a:noFill/>
            <a:miter lim="800000"/>
            <a:headEnd/>
            <a:tailEnd/>
          </a:ln>
        </p:spPr>
      </p:pic>
      <p:pic>
        <p:nvPicPr>
          <p:cNvPr id="5" name="Picture 6" descr="C:\Users\manu\Documents\dkt\docs\images\screenshots\linking_travel29_oneshot_zoomed.png"/>
          <p:cNvPicPr>
            <a:picLocks noChangeAspect="1" noChangeArrowheads="1"/>
          </p:cNvPicPr>
          <p:nvPr/>
        </p:nvPicPr>
        <p:blipFill>
          <a:blip r:embed="rId3" cstate="print"/>
          <a:srcRect/>
          <a:stretch>
            <a:fillRect/>
          </a:stretch>
        </p:blipFill>
        <p:spPr bwMode="auto">
          <a:xfrm>
            <a:off x="642938" y="3861048"/>
            <a:ext cx="3781425" cy="2428875"/>
          </a:xfrm>
          <a:prstGeom prst="rect">
            <a:avLst/>
          </a:prstGeom>
          <a:noFill/>
          <a:ln w="9525">
            <a:solidFill>
              <a:schemeClr val="tx1"/>
            </a:solidFill>
            <a:miter lim="800000"/>
            <a:headEnd/>
            <a:tailEnd/>
          </a:ln>
        </p:spPr>
      </p:pic>
      <p:sp>
        <p:nvSpPr>
          <p:cNvPr id="6" name="Fußzeilenplatzhalter 3"/>
          <p:cNvSpPr>
            <a:spLocks noGrp="1"/>
          </p:cNvSpPr>
          <p:nvPr>
            <p:ph type="ftr" sz="quarter" idx="11"/>
          </p:nvPr>
        </p:nvSpPr>
        <p:spPr>
          <a:xfrm>
            <a:off x="467544" y="6356352"/>
            <a:ext cx="5552256" cy="365125"/>
          </a:xfrm>
        </p:spPr>
        <p:txBody>
          <a:bodyPr/>
          <a:lstStyle/>
          <a:p>
            <a:r>
              <a:rPr lang="en-US" dirty="0" err="1" smtClean="0"/>
              <a:t>VisWeek</a:t>
            </a:r>
            <a:r>
              <a:rPr lang="en-US" dirty="0" smtClean="0"/>
              <a:t> Tutorial: Connecting the Dots – M. </a:t>
            </a:r>
            <a:r>
              <a:rPr lang="en-US" dirty="0" err="1" smtClean="0"/>
              <a:t>Streit</a:t>
            </a:r>
            <a:r>
              <a:rPr lang="en-US" dirty="0" smtClean="0"/>
              <a:t>, H.-J. Schulz, A. </a:t>
            </a:r>
            <a:r>
              <a:rPr lang="en-US" dirty="0" err="1" smtClean="0"/>
              <a:t>Lex</a:t>
            </a:r>
            <a:endParaRPr lang="en-US" dirty="0"/>
          </a:p>
        </p:txBody>
      </p:sp>
    </p:spTree>
    <p:extLst>
      <p:ext uri="{BB962C8B-B14F-4D97-AF65-F5344CB8AC3E}">
        <p14:creationId xmlns:p14="http://schemas.microsoft.com/office/powerpoint/2010/main" val="366605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smtClean="0"/>
              <a:t>Observational Experiment</a:t>
            </a:r>
          </a:p>
        </p:txBody>
      </p:sp>
      <p:sp>
        <p:nvSpPr>
          <p:cNvPr id="2" name="Inhaltsplatzhalter 1"/>
          <p:cNvSpPr>
            <a:spLocks noGrp="1"/>
          </p:cNvSpPr>
          <p:nvPr>
            <p:ph idx="1"/>
          </p:nvPr>
        </p:nvSpPr>
        <p:spPr/>
        <p:txBody>
          <a:bodyPr/>
          <a:lstStyle/>
          <a:p>
            <a:r>
              <a:rPr lang="en-US" dirty="0" smtClean="0"/>
              <a:t>18 </a:t>
            </a:r>
            <a:r>
              <a:rPr lang="en-US" dirty="0"/>
              <a:t>participants (16 males, 2 </a:t>
            </a:r>
            <a:r>
              <a:rPr lang="en-US" dirty="0" smtClean="0"/>
              <a:t>females) </a:t>
            </a:r>
            <a:r>
              <a:rPr lang="en-US" dirty="0"/>
              <a:t>- pairs</a:t>
            </a:r>
          </a:p>
          <a:p>
            <a:r>
              <a:rPr lang="en-US" dirty="0" smtClean="0"/>
              <a:t>Analysis of migration from Africa to Europe </a:t>
            </a:r>
          </a:p>
          <a:p>
            <a:r>
              <a:rPr lang="en-US" dirty="0" smtClean="0"/>
              <a:t>Observations</a:t>
            </a:r>
            <a:r>
              <a:rPr lang="en-US" dirty="0"/>
              <a:t>, video / audio recording, questionnaires, interview </a:t>
            </a:r>
          </a:p>
          <a:p>
            <a:endParaRPr lang="en-US" dirty="0"/>
          </a:p>
        </p:txBody>
      </p:sp>
      <p:pic>
        <p:nvPicPr>
          <p:cNvPr id="35844" name="Picture 3" descr="E:\presentations\pacificVis11\img\studyShot.jpg"/>
          <p:cNvPicPr>
            <a:picLocks noChangeAspect="1" noChangeArrowheads="1"/>
          </p:cNvPicPr>
          <p:nvPr/>
        </p:nvPicPr>
        <p:blipFill>
          <a:blip r:embed="rId3" cstate="print"/>
          <a:srcRect/>
          <a:stretch>
            <a:fillRect/>
          </a:stretch>
        </p:blipFill>
        <p:spPr bwMode="auto">
          <a:xfrm>
            <a:off x="395536" y="4077072"/>
            <a:ext cx="5250374" cy="2627460"/>
          </a:xfrm>
          <a:prstGeom prst="rect">
            <a:avLst/>
          </a:prstGeom>
          <a:ln>
            <a:noFill/>
          </a:ln>
          <a:effectLst>
            <a:outerShdw blurRad="190500" algn="tl" rotWithShape="0">
              <a:srgbClr val="000000">
                <a:alpha val="70000"/>
              </a:srgbClr>
            </a:outerShdw>
          </a:effectLst>
        </p:spPr>
      </p:pic>
      <p:pic>
        <p:nvPicPr>
          <p:cNvPr id="35845" name="Picture 4" descr="E:\presentations\pacificVis11\img\studyIndividual1.png"/>
          <p:cNvPicPr>
            <a:picLocks noChangeAspect="1" noChangeArrowheads="1"/>
          </p:cNvPicPr>
          <p:nvPr/>
        </p:nvPicPr>
        <p:blipFill>
          <a:blip r:embed="rId4" cstate="print"/>
          <a:srcRect/>
          <a:stretch>
            <a:fillRect/>
          </a:stretch>
        </p:blipFill>
        <p:spPr bwMode="auto">
          <a:xfrm>
            <a:off x="5836645" y="4077072"/>
            <a:ext cx="3143250" cy="230187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4733470"/>
      </p:ext>
    </p:extLst>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smtClean="0"/>
              <a:t>Results</a:t>
            </a:r>
          </a:p>
        </p:txBody>
      </p:sp>
      <p:sp>
        <p:nvSpPr>
          <p:cNvPr id="36867" name="Content Placeholder 2"/>
          <p:cNvSpPr>
            <a:spLocks noGrp="1"/>
          </p:cNvSpPr>
          <p:nvPr>
            <p:ph idx="1"/>
          </p:nvPr>
        </p:nvSpPr>
        <p:spPr>
          <a:xfrm>
            <a:off x="323528" y="1412776"/>
            <a:ext cx="9217024" cy="4713387"/>
          </a:xfrm>
        </p:spPr>
        <p:txBody>
          <a:bodyPr/>
          <a:lstStyle/>
          <a:p>
            <a:r>
              <a:rPr lang="en-US" dirty="0" smtClean="0"/>
              <a:t>Usage of information linking depends on work style</a:t>
            </a:r>
          </a:p>
          <a:p>
            <a:pPr lvl="1"/>
            <a:r>
              <a:rPr lang="en-US" dirty="0" smtClean="0"/>
              <a:t>Individual information retrieval </a:t>
            </a:r>
            <a:r>
              <a:rPr lang="en-US" dirty="0" smtClean="0">
                <a:sym typeface="Wingdings" pitchFamily="2" charset="2"/>
              </a:rPr>
              <a:t> links to locate info</a:t>
            </a:r>
          </a:p>
          <a:p>
            <a:pPr lvl="1"/>
            <a:r>
              <a:rPr lang="en-US" dirty="0" smtClean="0">
                <a:sym typeface="Wingdings" pitchFamily="2" charset="2"/>
              </a:rPr>
              <a:t>Joint discussion  one set of links only</a:t>
            </a:r>
          </a:p>
          <a:p>
            <a:pPr lvl="1"/>
            <a:r>
              <a:rPr lang="en-US" dirty="0"/>
              <a:t>Mixed-focus collaboration: most frequently</a:t>
            </a:r>
          </a:p>
          <a:p>
            <a:pPr lvl="1"/>
            <a:endParaRPr lang="en-US" dirty="0" smtClean="0"/>
          </a:p>
        </p:txBody>
      </p:sp>
      <p:pic>
        <p:nvPicPr>
          <p:cNvPr id="36868" name="Picture 2" descr="E:\presentations\pacificVis11\img\studyIndividual.png"/>
          <p:cNvPicPr>
            <a:picLocks noChangeAspect="1" noChangeArrowheads="1"/>
          </p:cNvPicPr>
          <p:nvPr/>
        </p:nvPicPr>
        <p:blipFill>
          <a:blip r:embed="rId3" cstate="print"/>
          <a:srcRect/>
          <a:stretch>
            <a:fillRect/>
          </a:stretch>
        </p:blipFill>
        <p:spPr bwMode="auto">
          <a:xfrm>
            <a:off x="556480" y="4005064"/>
            <a:ext cx="3670300" cy="2689225"/>
          </a:xfrm>
          <a:prstGeom prst="rect">
            <a:avLst/>
          </a:prstGeom>
          <a:ln>
            <a:noFill/>
          </a:ln>
          <a:effectLst>
            <a:outerShdw blurRad="190500" algn="tl" rotWithShape="0">
              <a:srgbClr val="000000">
                <a:alpha val="70000"/>
              </a:srgbClr>
            </a:outerShdw>
          </a:effectLst>
        </p:spPr>
      </p:pic>
      <p:pic>
        <p:nvPicPr>
          <p:cNvPr id="36869" name="Picture 3" descr="E:\presentations\pacificVis11\img\studyTight.png"/>
          <p:cNvPicPr>
            <a:picLocks noChangeAspect="1" noChangeArrowheads="1"/>
          </p:cNvPicPr>
          <p:nvPr/>
        </p:nvPicPr>
        <p:blipFill>
          <a:blip r:embed="rId4" cstate="print"/>
          <a:srcRect/>
          <a:stretch>
            <a:fillRect/>
          </a:stretch>
        </p:blipFill>
        <p:spPr bwMode="auto">
          <a:xfrm>
            <a:off x="4966455" y="3992365"/>
            <a:ext cx="3619501" cy="271462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502741803"/>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smtClean="0"/>
              <a:t>Results</a:t>
            </a:r>
          </a:p>
        </p:txBody>
      </p:sp>
      <p:sp>
        <p:nvSpPr>
          <p:cNvPr id="3" name="Content Placeholder 2"/>
          <p:cNvSpPr>
            <a:spLocks noGrp="1"/>
          </p:cNvSpPr>
          <p:nvPr>
            <p:ph idx="1"/>
          </p:nvPr>
        </p:nvSpPr>
        <p:spPr>
          <a:xfrm>
            <a:off x="457200" y="1600201"/>
            <a:ext cx="8867328" cy="4525963"/>
          </a:xfrm>
        </p:spPr>
        <p:txBody>
          <a:bodyPr>
            <a:normAutofit fontScale="92500" lnSpcReduction="10000"/>
          </a:bodyPr>
          <a:lstStyle/>
          <a:p>
            <a:r>
              <a:rPr lang="en-US" dirty="0" smtClean="0"/>
              <a:t>Distractions and conflicts</a:t>
            </a:r>
          </a:p>
          <a:p>
            <a:pPr lvl="1"/>
            <a:r>
              <a:rPr lang="en-US" dirty="0" smtClean="0"/>
              <a:t>In general distraction was assessed as low</a:t>
            </a:r>
          </a:p>
          <a:p>
            <a:pPr lvl="1"/>
            <a:r>
              <a:rPr lang="en-US" dirty="0" smtClean="0"/>
              <a:t>Input conflicts on shared windows, changes to window layout</a:t>
            </a:r>
          </a:p>
          <a:p>
            <a:pPr lvl="1"/>
            <a:r>
              <a:rPr lang="en-US" dirty="0" smtClean="0"/>
              <a:t>Could be resolved by social protocols, but subjectively annoying</a:t>
            </a:r>
          </a:p>
          <a:p>
            <a:r>
              <a:rPr lang="en-US" dirty="0"/>
              <a:t>Territoriality</a:t>
            </a:r>
          </a:p>
          <a:p>
            <a:pPr lvl="1"/>
            <a:r>
              <a:rPr lang="en-US" dirty="0"/>
              <a:t>Window ownership based </a:t>
            </a:r>
            <a:r>
              <a:rPr lang="en-US" dirty="0" smtClean="0"/>
              <a:t>on </a:t>
            </a:r>
            <a:r>
              <a:rPr lang="en-US" dirty="0"/>
              <a:t>initial window layout</a:t>
            </a:r>
          </a:p>
          <a:p>
            <a:pPr lvl="1"/>
            <a:r>
              <a:rPr lang="en-US" dirty="0"/>
              <a:t>Movement of shared </a:t>
            </a:r>
            <a:r>
              <a:rPr lang="en-US" dirty="0" smtClean="0"/>
              <a:t>windows rare</a:t>
            </a:r>
            <a:br>
              <a:rPr lang="en-US" dirty="0" smtClean="0"/>
            </a:br>
            <a:endParaRPr lang="en-US" dirty="0" smtClean="0"/>
          </a:p>
        </p:txBody>
      </p:sp>
      <p:sp>
        <p:nvSpPr>
          <p:cNvPr id="5" name="Fußzeilenplatzhalter 3"/>
          <p:cNvSpPr>
            <a:spLocks noGrp="1"/>
          </p:cNvSpPr>
          <p:nvPr>
            <p:ph type="ftr" sz="quarter" idx="11"/>
          </p:nvPr>
        </p:nvSpPr>
        <p:spPr>
          <a:xfrm>
            <a:off x="467544" y="6356352"/>
            <a:ext cx="5552256" cy="365125"/>
          </a:xfrm>
        </p:spPr>
        <p:txBody>
          <a:bodyPr/>
          <a:lstStyle/>
          <a:p>
            <a:r>
              <a:rPr lang="en-US" dirty="0" err="1" smtClean="0"/>
              <a:t>VisWeek</a:t>
            </a:r>
            <a:r>
              <a:rPr lang="en-US" dirty="0" smtClean="0"/>
              <a:t> Tutorial: Connecting the Dots – M. </a:t>
            </a:r>
            <a:r>
              <a:rPr lang="en-US" dirty="0" err="1" smtClean="0"/>
              <a:t>Streit</a:t>
            </a:r>
            <a:r>
              <a:rPr lang="en-US" dirty="0" smtClean="0"/>
              <a:t>, H.-J. Schulz, A. </a:t>
            </a:r>
            <a:r>
              <a:rPr lang="en-US" dirty="0" err="1" smtClean="0"/>
              <a:t>Lex</a:t>
            </a:r>
            <a:endParaRPr lang="en-US" dirty="0"/>
          </a:p>
        </p:txBody>
      </p:sp>
    </p:spTree>
    <p:extLst>
      <p:ext uri="{BB962C8B-B14F-4D97-AF65-F5344CB8AC3E}">
        <p14:creationId xmlns:p14="http://schemas.microsoft.com/office/powerpoint/2010/main" val="1969014143"/>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1925960"/>
            <a:ext cx="8229600" cy="1143000"/>
          </a:xfrm>
        </p:spPr>
        <p:txBody>
          <a:bodyPr>
            <a:normAutofit fontScale="90000"/>
          </a:bodyPr>
          <a:lstStyle/>
          <a:p>
            <a:r>
              <a:rPr lang="en-US" smtClean="0"/>
              <a:t>Open </a:t>
            </a:r>
            <a:br>
              <a:rPr lang="en-US" smtClean="0"/>
            </a:br>
            <a:r>
              <a:rPr lang="en-US" smtClean="0"/>
              <a:t>Issues</a:t>
            </a:r>
            <a:endParaRPr lang="en-US" dirty="0"/>
          </a:p>
        </p:txBody>
      </p:sp>
      <p:sp>
        <p:nvSpPr>
          <p:cNvPr id="3" name="Inhaltsplatzhalter 2"/>
          <p:cNvSpPr>
            <a:spLocks noGrp="1"/>
          </p:cNvSpPr>
          <p:nvPr>
            <p:ph idx="1"/>
          </p:nvPr>
        </p:nvSpPr>
        <p:spPr>
          <a:xfrm>
            <a:off x="91848" y="5071793"/>
            <a:ext cx="9036496" cy="1455281"/>
          </a:xfrm>
        </p:spPr>
        <p:txBody>
          <a:bodyPr>
            <a:normAutofit/>
          </a:bodyPr>
          <a:lstStyle/>
          <a:p>
            <a:pPr marL="0" lvl="2"/>
            <a:r>
              <a:rPr lang="en-US" sz="2700" smtClean="0"/>
              <a:t>What about visual clutter when more users are interacting?</a:t>
            </a:r>
          </a:p>
          <a:p>
            <a:pPr marL="0" lvl="2"/>
            <a:r>
              <a:rPr lang="en-US" sz="2700" smtClean="0"/>
              <a:t>How to handle discontinuous multi-display/projector setups?</a:t>
            </a:r>
            <a:endParaRPr lang="en-US" sz="2700" dirty="0"/>
          </a:p>
        </p:txBody>
      </p:sp>
      <p:sp>
        <p:nvSpPr>
          <p:cNvPr id="4" name="Fußzeilenplatzhalter 3"/>
          <p:cNvSpPr>
            <a:spLocks noGrp="1"/>
          </p:cNvSpPr>
          <p:nvPr>
            <p:ph type="ftr" sz="quarter" idx="11"/>
          </p:nvPr>
        </p:nvSpPr>
        <p:spPr/>
        <p:txBody>
          <a:bodyPr/>
          <a:lstStyle/>
          <a:p>
            <a:r>
              <a:rPr lang="en-US" smtClean="0"/>
              <a:t>VisWeek Tutorial: Connecting the Dots – M. Streit, H.-J. Schulz, A. Lex</a:t>
            </a:r>
            <a:endParaRPr lang="en-US" dirty="0"/>
          </a:p>
        </p:txBody>
      </p:sp>
      <p:sp>
        <p:nvSpPr>
          <p:cNvPr id="5" name="Foliennummernplatzhalter 4"/>
          <p:cNvSpPr>
            <a:spLocks noGrp="1"/>
          </p:cNvSpPr>
          <p:nvPr>
            <p:ph type="sldNum" sz="quarter" idx="12"/>
          </p:nvPr>
        </p:nvSpPr>
        <p:spPr/>
        <p:txBody>
          <a:bodyPr/>
          <a:lstStyle/>
          <a:p>
            <a:fld id="{30742C3F-4840-460C-ADF2-7005A7FA8881}" type="slidenum">
              <a:rPr lang="en-US" smtClean="0"/>
              <a:t>247</a:t>
            </a:fld>
            <a:endParaRPr lang="en-US" dirty="0"/>
          </a:p>
        </p:txBody>
      </p:sp>
      <p:pic>
        <p:nvPicPr>
          <p:cNvPr id="6" name="Picture 4" descr="collaborative_info_linking.png"/>
          <p:cNvPicPr>
            <a:picLocks noChangeAspect="1"/>
          </p:cNvPicPr>
          <p:nvPr/>
        </p:nvPicPr>
        <p:blipFill>
          <a:blip r:embed="rId2" cstate="print"/>
          <a:srcRect/>
          <a:stretch>
            <a:fillRect/>
          </a:stretch>
        </p:blipFill>
        <p:spPr bwMode="auto">
          <a:xfrm>
            <a:off x="539552" y="259890"/>
            <a:ext cx="6371803" cy="448224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14103652"/>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Virtual Reality</a:t>
            </a:r>
            <a:endParaRPr lang="en-US" dirty="0"/>
          </a:p>
        </p:txBody>
      </p:sp>
      <p:sp>
        <p:nvSpPr>
          <p:cNvPr id="3" name="Inhaltsplatzhalter 2"/>
          <p:cNvSpPr>
            <a:spLocks noGrp="1"/>
          </p:cNvSpPr>
          <p:nvPr>
            <p:ph idx="1"/>
          </p:nvPr>
        </p:nvSpPr>
        <p:spPr>
          <a:xfrm>
            <a:off x="457200" y="1412777"/>
            <a:ext cx="8229600" cy="4713388"/>
          </a:xfrm>
        </p:spPr>
        <p:txBody>
          <a:bodyPr/>
          <a:lstStyle/>
          <a:p>
            <a:r>
              <a:rPr lang="en-US" dirty="0" smtClean="0"/>
              <a:t>Visual links in immersive environments</a:t>
            </a:r>
            <a:endParaRPr lang="en-US" dirty="0"/>
          </a:p>
        </p:txBody>
      </p:sp>
      <p:sp>
        <p:nvSpPr>
          <p:cNvPr id="4" name="Fußzeilenplatzhalter 3"/>
          <p:cNvSpPr>
            <a:spLocks noGrp="1"/>
          </p:cNvSpPr>
          <p:nvPr>
            <p:ph type="ftr" sz="quarter" idx="11"/>
          </p:nvPr>
        </p:nvSpPr>
        <p:spPr/>
        <p:txBody>
          <a:bodyPr/>
          <a:lstStyle/>
          <a:p>
            <a:r>
              <a:rPr lang="en-US" smtClean="0"/>
              <a:t>VisWeek Tutorial: Connecting the Dots – M. Streit, H.-J. Schulz, A. Lex</a:t>
            </a:r>
            <a:endParaRPr lang="en-US" dirty="0"/>
          </a:p>
        </p:txBody>
      </p:sp>
      <p:sp>
        <p:nvSpPr>
          <p:cNvPr id="5" name="Foliennummernplatzhalter 4"/>
          <p:cNvSpPr>
            <a:spLocks noGrp="1"/>
          </p:cNvSpPr>
          <p:nvPr>
            <p:ph type="sldNum" sz="quarter" idx="12"/>
          </p:nvPr>
        </p:nvSpPr>
        <p:spPr/>
        <p:txBody>
          <a:bodyPr/>
          <a:lstStyle/>
          <a:p>
            <a:fld id="{30742C3F-4840-460C-ADF2-7005A7FA8881}" type="slidenum">
              <a:rPr lang="en-US" smtClean="0"/>
              <a:t>248</a:t>
            </a:fld>
            <a:endParaRPr lang="en-US" dirty="0"/>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7544" y="2379768"/>
            <a:ext cx="4645551" cy="3470965"/>
          </a:xfrm>
          <a:prstGeom prst="rect">
            <a:avLst/>
          </a:prstGeom>
          <a:ln>
            <a:noFill/>
          </a:ln>
          <a:effectLst>
            <a:outerShdw blurRad="190500" algn="tl" rotWithShape="0">
              <a:srgbClr val="000000">
                <a:alpha val="70000"/>
              </a:srgbClr>
            </a:outerShdw>
          </a:effectLst>
        </p:spPr>
      </p:pic>
      <p:sp>
        <p:nvSpPr>
          <p:cNvPr id="7" name="Textfeld 6"/>
          <p:cNvSpPr txBox="1"/>
          <p:nvPr/>
        </p:nvSpPr>
        <p:spPr>
          <a:xfrm>
            <a:off x="1053528" y="5850734"/>
            <a:ext cx="5436096" cy="369332"/>
          </a:xfrm>
          <a:prstGeom prst="rect">
            <a:avLst/>
          </a:prstGeom>
          <a:noFill/>
        </p:spPr>
        <p:txBody>
          <a:bodyPr wrap="square" rtlCol="0">
            <a:spAutoFit/>
          </a:bodyPr>
          <a:lstStyle/>
          <a:p>
            <a:r>
              <a:rPr lang="en-US" dirty="0" smtClean="0">
                <a:solidFill>
                  <a:schemeClr val="tx1">
                    <a:lumMod val="50000"/>
                    <a:lumOff val="50000"/>
                  </a:schemeClr>
                </a:solidFill>
              </a:rPr>
              <a:t>Biological Network Analysis in VR [Dickerson et al 2002]</a:t>
            </a:r>
            <a:endParaRPr lang="en-US" dirty="0">
              <a:solidFill>
                <a:schemeClr val="tx1">
                  <a:lumMod val="50000"/>
                  <a:lumOff val="50000"/>
                </a:schemeClr>
              </a:solidFill>
            </a:endParaRPr>
          </a:p>
        </p:txBody>
      </p:sp>
    </p:spTree>
    <p:extLst>
      <p:ext uri="{BB962C8B-B14F-4D97-AF65-F5344CB8AC3E}">
        <p14:creationId xmlns:p14="http://schemas.microsoft.com/office/powerpoint/2010/main" val="1993062884"/>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en-US" dirty="0" smtClean="0"/>
              <a:t>Tutorial Summary</a:t>
            </a:r>
            <a:endParaRPr lang="en-US" dirty="0"/>
          </a:p>
        </p:txBody>
      </p:sp>
      <p:sp>
        <p:nvSpPr>
          <p:cNvPr id="7" name="Textplatzhalter 6"/>
          <p:cNvSpPr>
            <a:spLocks noGrp="1"/>
          </p:cNvSpPr>
          <p:nvPr>
            <p:ph type="body" idx="1"/>
          </p:nvPr>
        </p:nvSpPr>
        <p:spPr/>
        <p:txBody>
          <a:bodyPr/>
          <a:lstStyle/>
          <a:p>
            <a:r>
              <a:rPr lang="en-US" dirty="0" smtClean="0"/>
              <a:t>Connecting the Dots</a:t>
            </a:r>
            <a:endParaRPr lang="en-US" dirty="0"/>
          </a:p>
        </p:txBody>
      </p:sp>
      <p:sp>
        <p:nvSpPr>
          <p:cNvPr id="4" name="Fußzeilenplatzhalter 3"/>
          <p:cNvSpPr>
            <a:spLocks noGrp="1"/>
          </p:cNvSpPr>
          <p:nvPr>
            <p:ph type="ftr" sz="quarter" idx="11"/>
          </p:nvPr>
        </p:nvSpPr>
        <p:spPr/>
        <p:txBody>
          <a:bodyPr/>
          <a:lstStyle/>
          <a:p>
            <a:r>
              <a:rPr lang="en-US" smtClean="0"/>
              <a:t>VisWeek Tutorial: Connecting the Dots – M. Streit, H.-J. Schulz, A. Lex</a:t>
            </a:r>
            <a:endParaRPr lang="en-US" dirty="0"/>
          </a:p>
        </p:txBody>
      </p:sp>
      <p:sp>
        <p:nvSpPr>
          <p:cNvPr id="5" name="Foliennummernplatzhalter 4"/>
          <p:cNvSpPr>
            <a:spLocks noGrp="1"/>
          </p:cNvSpPr>
          <p:nvPr>
            <p:ph type="sldNum" sz="quarter" idx="12"/>
          </p:nvPr>
        </p:nvSpPr>
        <p:spPr/>
        <p:txBody>
          <a:bodyPr/>
          <a:lstStyle/>
          <a:p>
            <a:fld id="{30742C3F-4840-460C-ADF2-7005A7FA8881}" type="slidenum">
              <a:rPr lang="en-US" smtClean="0"/>
              <a:t>249</a:t>
            </a:fld>
            <a:endParaRPr lang="en-US" dirty="0"/>
          </a:p>
        </p:txBody>
      </p:sp>
      <p:sp>
        <p:nvSpPr>
          <p:cNvPr id="8" name="Bildplatzhalter 7"/>
          <p:cNvSpPr>
            <a:spLocks noGrp="1"/>
          </p:cNvSpPr>
          <p:nvPr>
            <p:ph type="pic" sz="quarter" idx="13"/>
          </p:nvPr>
        </p:nvSpPr>
        <p:spPr/>
      </p:sp>
    </p:spTree>
    <p:extLst>
      <p:ext uri="{BB962C8B-B14F-4D97-AF65-F5344CB8AC3E}">
        <p14:creationId xmlns:p14="http://schemas.microsoft.com/office/powerpoint/2010/main" val="8409544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err="1" smtClean="0"/>
              <a:t>Overview</a:t>
            </a:r>
            <a:endParaRPr lang="de-DE" dirty="0"/>
          </a:p>
        </p:txBody>
      </p:sp>
      <p:sp>
        <p:nvSpPr>
          <p:cNvPr id="3" name="Content Placeholder 2"/>
          <p:cNvSpPr>
            <a:spLocks noGrp="1"/>
          </p:cNvSpPr>
          <p:nvPr>
            <p:ph idx="1"/>
          </p:nvPr>
        </p:nvSpPr>
        <p:spPr>
          <a:xfrm>
            <a:off x="457200" y="1600200"/>
            <a:ext cx="8507288" cy="5141168"/>
          </a:xfrm>
        </p:spPr>
        <p:txBody>
          <a:bodyPr>
            <a:normAutofit/>
          </a:bodyPr>
          <a:lstStyle/>
          <a:p>
            <a:pPr marL="0" indent="0">
              <a:buNone/>
            </a:pPr>
            <a:endParaRPr lang="de-DE" sz="800" dirty="0">
              <a:solidFill>
                <a:schemeClr val="bg1">
                  <a:lumMod val="75000"/>
                </a:schemeClr>
              </a:solidFill>
            </a:endParaRPr>
          </a:p>
          <a:p>
            <a:r>
              <a:rPr lang="de-DE" b="1" dirty="0" smtClean="0">
                <a:solidFill>
                  <a:schemeClr val="bg1">
                    <a:lumMod val="75000"/>
                  </a:schemeClr>
                </a:solidFill>
              </a:rPr>
              <a:t>PART 1: </a:t>
            </a:r>
            <a:r>
              <a:rPr lang="de-DE" b="1" dirty="0" err="1" smtClean="0">
                <a:solidFill>
                  <a:schemeClr val="bg1">
                    <a:lumMod val="75000"/>
                  </a:schemeClr>
                </a:solidFill>
              </a:rPr>
              <a:t>What</a:t>
            </a:r>
            <a:r>
              <a:rPr lang="de-DE" b="1" dirty="0" smtClean="0">
                <a:solidFill>
                  <a:schemeClr val="bg1">
                    <a:lumMod val="75000"/>
                  </a:schemeClr>
                </a:solidFill>
              </a:rPr>
              <a:t> </a:t>
            </a:r>
            <a:r>
              <a:rPr lang="de-DE" b="1" dirty="0" err="1" smtClean="0">
                <a:solidFill>
                  <a:schemeClr val="bg1">
                    <a:lumMod val="75000"/>
                  </a:schemeClr>
                </a:solidFill>
              </a:rPr>
              <a:t>to</a:t>
            </a:r>
            <a:r>
              <a:rPr lang="de-DE" b="1" dirty="0" smtClean="0">
                <a:solidFill>
                  <a:schemeClr val="bg1">
                    <a:lumMod val="75000"/>
                  </a:schemeClr>
                </a:solidFill>
              </a:rPr>
              <a:t> link? </a:t>
            </a:r>
            <a:r>
              <a:rPr lang="de-DE" dirty="0">
                <a:solidFill>
                  <a:schemeClr val="bg1">
                    <a:lumMod val="75000"/>
                  </a:schemeClr>
                </a:solidFill>
              </a:rPr>
              <a:t/>
            </a:r>
            <a:br>
              <a:rPr lang="de-DE" dirty="0">
                <a:solidFill>
                  <a:schemeClr val="bg1">
                    <a:lumMod val="75000"/>
                  </a:schemeClr>
                </a:solidFill>
              </a:rPr>
            </a:br>
            <a:r>
              <a:rPr lang="de-DE" dirty="0" err="1">
                <a:solidFill>
                  <a:schemeClr val="bg1">
                    <a:lumMod val="75000"/>
                  </a:schemeClr>
                </a:solidFill>
              </a:rPr>
              <a:t>Defining</a:t>
            </a:r>
            <a:r>
              <a:rPr lang="de-DE" dirty="0">
                <a:solidFill>
                  <a:schemeClr val="bg1">
                    <a:lumMod val="75000"/>
                  </a:schemeClr>
                </a:solidFill>
              </a:rPr>
              <a:t> Common </a:t>
            </a:r>
            <a:r>
              <a:rPr lang="de-DE" dirty="0" smtClean="0">
                <a:solidFill>
                  <a:schemeClr val="bg1">
                    <a:lumMod val="75000"/>
                  </a:schemeClr>
                </a:solidFill>
              </a:rPr>
              <a:t>Relations</a:t>
            </a:r>
          </a:p>
          <a:p>
            <a:pPr marL="0" indent="0">
              <a:buNone/>
            </a:pPr>
            <a:endParaRPr lang="de-DE" sz="1200" dirty="0">
              <a:solidFill>
                <a:schemeClr val="bg1">
                  <a:lumMod val="75000"/>
                </a:schemeClr>
              </a:solidFill>
            </a:endParaRPr>
          </a:p>
          <a:p>
            <a:r>
              <a:rPr lang="de-DE" b="1" dirty="0">
                <a:solidFill>
                  <a:schemeClr val="bg1">
                    <a:lumMod val="75000"/>
                  </a:schemeClr>
                </a:solidFill>
              </a:rPr>
              <a:t>PART 2</a:t>
            </a:r>
            <a:r>
              <a:rPr lang="de-DE" b="1" dirty="0" smtClean="0">
                <a:solidFill>
                  <a:schemeClr val="bg1">
                    <a:lumMod val="75000"/>
                  </a:schemeClr>
                </a:solidFill>
              </a:rPr>
              <a:t>: How to link?</a:t>
            </a:r>
          </a:p>
          <a:p>
            <a:pPr marL="0" indent="0">
              <a:buNone/>
            </a:pPr>
            <a:r>
              <a:rPr lang="en-US" dirty="0">
                <a:solidFill>
                  <a:schemeClr val="bg1">
                    <a:lumMod val="75000"/>
                  </a:schemeClr>
                </a:solidFill>
              </a:rPr>
              <a:t>Representing </a:t>
            </a:r>
            <a:r>
              <a:rPr lang="en-US" dirty="0" smtClean="0">
                <a:solidFill>
                  <a:schemeClr val="bg1">
                    <a:lumMod val="75000"/>
                  </a:schemeClr>
                </a:solidFill>
              </a:rPr>
              <a:t>Relation on </a:t>
            </a:r>
            <a:r>
              <a:rPr lang="en-US" dirty="0">
                <a:solidFill>
                  <a:schemeClr val="bg1">
                    <a:lumMod val="75000"/>
                  </a:schemeClr>
                </a:solidFill>
              </a:rPr>
              <a:t>View </a:t>
            </a:r>
            <a:r>
              <a:rPr lang="en-US" dirty="0" smtClean="0">
                <a:solidFill>
                  <a:schemeClr val="bg1">
                    <a:lumMod val="75000"/>
                  </a:schemeClr>
                </a:solidFill>
              </a:rPr>
              <a:t>Level</a:t>
            </a:r>
          </a:p>
          <a:p>
            <a:pPr marL="0" indent="0">
              <a:buNone/>
            </a:pPr>
            <a:endParaRPr lang="en-US" sz="1200" dirty="0">
              <a:solidFill>
                <a:schemeClr val="bg1">
                  <a:lumMod val="65000"/>
                </a:schemeClr>
              </a:solidFill>
            </a:endParaRPr>
          </a:p>
          <a:p>
            <a:r>
              <a:rPr lang="de-DE" b="1" dirty="0"/>
              <a:t>PART </a:t>
            </a:r>
            <a:r>
              <a:rPr lang="en-US" b="1" dirty="0" smtClean="0"/>
              <a:t>3: When </a:t>
            </a:r>
            <a:r>
              <a:rPr lang="en-US" b="1" dirty="0"/>
              <a:t>to link?</a:t>
            </a:r>
            <a:r>
              <a:rPr lang="en-US" dirty="0"/>
              <a:t/>
            </a:r>
            <a:br>
              <a:rPr lang="en-US" dirty="0"/>
            </a:br>
            <a:r>
              <a:rPr lang="en-US" dirty="0" smtClean="0"/>
              <a:t>Cases in which Linking </a:t>
            </a:r>
            <a:r>
              <a:rPr lang="en-US" dirty="0"/>
              <a:t>is Beneficial</a:t>
            </a:r>
            <a:endParaRPr lang="de-DE" dirty="0" smtClean="0"/>
          </a:p>
        </p:txBody>
      </p:sp>
      <p:sp>
        <p:nvSpPr>
          <p:cNvPr id="4" name="Fußzeilenplatzhalter 3"/>
          <p:cNvSpPr>
            <a:spLocks noGrp="1"/>
          </p:cNvSpPr>
          <p:nvPr>
            <p:ph type="ftr" sz="quarter" idx="11"/>
          </p:nvPr>
        </p:nvSpPr>
        <p:spPr>
          <a:xfrm>
            <a:off x="467544" y="6356352"/>
            <a:ext cx="5552256" cy="365125"/>
          </a:xfrm>
        </p:spPr>
        <p:txBody>
          <a:bodyPr/>
          <a:lstStyle/>
          <a:p>
            <a:r>
              <a:rPr lang="en-US" dirty="0" err="1" smtClean="0"/>
              <a:t>VisWeek</a:t>
            </a:r>
            <a:r>
              <a:rPr lang="en-US" dirty="0" smtClean="0"/>
              <a:t> Tutorial: Connecting the Dots – M. </a:t>
            </a:r>
            <a:r>
              <a:rPr lang="en-US" dirty="0" err="1" smtClean="0"/>
              <a:t>Streit</a:t>
            </a:r>
            <a:r>
              <a:rPr lang="en-US" dirty="0" smtClean="0"/>
              <a:t>, H.-J. Schulz, A. </a:t>
            </a:r>
            <a:r>
              <a:rPr lang="en-US" dirty="0" err="1" smtClean="0"/>
              <a:t>Lex</a:t>
            </a:r>
            <a:endParaRPr lang="en-US" dirty="0"/>
          </a:p>
        </p:txBody>
      </p:sp>
    </p:spTree>
    <p:extLst>
      <p:ext uri="{BB962C8B-B14F-4D97-AF65-F5344CB8AC3E}">
        <p14:creationId xmlns:p14="http://schemas.microsoft.com/office/powerpoint/2010/main" val="2356007324"/>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en-US" smtClean="0"/>
              <a:t>Summary Part I – What to Link</a:t>
            </a:r>
            <a:endParaRPr lang="en-US" dirty="0"/>
          </a:p>
        </p:txBody>
      </p:sp>
      <p:sp>
        <p:nvSpPr>
          <p:cNvPr id="2" name="Inhaltsplatzhalter 1"/>
          <p:cNvSpPr>
            <a:spLocks noGrp="1"/>
          </p:cNvSpPr>
          <p:nvPr>
            <p:ph idx="1"/>
          </p:nvPr>
        </p:nvSpPr>
        <p:spPr/>
        <p:txBody>
          <a:bodyPr/>
          <a:lstStyle/>
          <a:p>
            <a:r>
              <a:rPr lang="en-US" dirty="0"/>
              <a:t>Relations differ in </a:t>
            </a:r>
            <a:r>
              <a:rPr lang="en-US" dirty="0" smtClean="0"/>
              <a:t>their:</a:t>
            </a:r>
            <a:endParaRPr lang="en-US" dirty="0"/>
          </a:p>
          <a:p>
            <a:pPr lvl="1"/>
            <a:r>
              <a:rPr lang="en-US" dirty="0"/>
              <a:t>Cardinality</a:t>
            </a:r>
          </a:p>
          <a:p>
            <a:pPr lvl="1"/>
            <a:r>
              <a:rPr lang="en-US" dirty="0"/>
              <a:t>Elements (Granularity + Scope)</a:t>
            </a:r>
          </a:p>
          <a:p>
            <a:pPr lvl="1"/>
            <a:r>
              <a:rPr lang="en-US" dirty="0"/>
              <a:t>Domain</a:t>
            </a:r>
          </a:p>
          <a:p>
            <a:r>
              <a:rPr lang="en-US" dirty="0"/>
              <a:t>Relations can be derived or inherent</a:t>
            </a:r>
          </a:p>
          <a:p>
            <a:r>
              <a:rPr lang="en-US" dirty="0"/>
              <a:t>Examples given show what‘s already been done</a:t>
            </a:r>
          </a:p>
          <a:p>
            <a:endParaRPr lang="en-US" dirty="0"/>
          </a:p>
        </p:txBody>
      </p:sp>
      <p:sp>
        <p:nvSpPr>
          <p:cNvPr id="4" name="Fußzeilenplatzhalter 3"/>
          <p:cNvSpPr>
            <a:spLocks noGrp="1"/>
          </p:cNvSpPr>
          <p:nvPr>
            <p:ph type="ftr" sz="quarter" idx="11"/>
          </p:nvPr>
        </p:nvSpPr>
        <p:spPr/>
        <p:txBody>
          <a:bodyPr/>
          <a:lstStyle/>
          <a:p>
            <a:r>
              <a:rPr lang="en-US" smtClean="0"/>
              <a:t>VisWeek Tutorial: Connecting the Dots – M. Streit, H.-J. Schulz, A. Lex</a:t>
            </a:r>
            <a:endParaRPr lang="en-US" dirty="0"/>
          </a:p>
        </p:txBody>
      </p:sp>
      <p:sp>
        <p:nvSpPr>
          <p:cNvPr id="5" name="Foliennummernplatzhalter 4"/>
          <p:cNvSpPr>
            <a:spLocks noGrp="1"/>
          </p:cNvSpPr>
          <p:nvPr>
            <p:ph type="sldNum" sz="quarter" idx="12"/>
          </p:nvPr>
        </p:nvSpPr>
        <p:spPr/>
        <p:txBody>
          <a:bodyPr/>
          <a:lstStyle/>
          <a:p>
            <a:fld id="{30742C3F-4840-460C-ADF2-7005A7FA8881}" type="slidenum">
              <a:rPr lang="en-US" smtClean="0"/>
              <a:t>250</a:t>
            </a:fld>
            <a:endParaRPr lang="en-US" dirty="0"/>
          </a:p>
        </p:txBody>
      </p:sp>
      <p:sp>
        <p:nvSpPr>
          <p:cNvPr id="7" name="TextBox 5"/>
          <p:cNvSpPr txBox="1"/>
          <p:nvPr/>
        </p:nvSpPr>
        <p:spPr>
          <a:xfrm>
            <a:off x="611560" y="5392466"/>
            <a:ext cx="7819997" cy="584775"/>
          </a:xfrm>
          <a:prstGeom prst="rect">
            <a:avLst/>
          </a:prstGeom>
          <a:noFill/>
        </p:spPr>
        <p:txBody>
          <a:bodyPr wrap="square" rtlCol="0">
            <a:spAutoFit/>
          </a:bodyPr>
          <a:lstStyle/>
          <a:p>
            <a:r>
              <a:rPr lang="en-US" sz="3200" dirty="0" smtClean="0">
                <a:solidFill>
                  <a:srgbClr val="00ACDC"/>
                </a:solidFill>
                <a:sym typeface="Wingdings" pitchFamily="2" charset="2"/>
              </a:rPr>
              <a:t>– and what’s still left to explore!</a:t>
            </a:r>
            <a:endParaRPr lang="en-US" dirty="0">
              <a:solidFill>
                <a:srgbClr val="00ACDC"/>
              </a:solidFill>
            </a:endParaRPr>
          </a:p>
        </p:txBody>
      </p:sp>
    </p:spTree>
    <p:extLst>
      <p:ext uri="{BB962C8B-B14F-4D97-AF65-F5344CB8AC3E}">
        <p14:creationId xmlns:p14="http://schemas.microsoft.com/office/powerpoint/2010/main" val="1330971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036" y="2916666"/>
            <a:ext cx="1903395" cy="190339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036" y="4921390"/>
            <a:ext cx="1883708" cy="188370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9998" y="4932890"/>
            <a:ext cx="1880486" cy="188048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32240" y="4916322"/>
            <a:ext cx="1888776" cy="1888776"/>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4008" y="4916322"/>
            <a:ext cx="1888776" cy="1888776"/>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09819" y="2868778"/>
            <a:ext cx="1920096" cy="1920096"/>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44008" y="2868778"/>
            <a:ext cx="1920096" cy="1920096"/>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5535" y="880755"/>
            <a:ext cx="1891895" cy="1891895"/>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3767" y="809011"/>
            <a:ext cx="1939041" cy="1939041"/>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44008" y="828434"/>
            <a:ext cx="1867486" cy="1867486"/>
          </a:xfrm>
          <a:prstGeom prst="rect">
            <a:avLst/>
          </a:prstGeom>
        </p:spPr>
      </p:pic>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732240" y="2868777"/>
            <a:ext cx="1891631" cy="1891631"/>
          </a:xfrm>
          <a:prstGeom prst="rect">
            <a:avLst/>
          </a:prstGeom>
        </p:spPr>
      </p:pic>
      <p:pic>
        <p:nvPicPr>
          <p:cNvPr id="15" name="Pictur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732240" y="809011"/>
            <a:ext cx="1891631" cy="1891631"/>
          </a:xfrm>
          <a:prstGeom prst="rect">
            <a:avLst/>
          </a:prstGeom>
        </p:spPr>
      </p:pic>
      <p:sp>
        <p:nvSpPr>
          <p:cNvPr id="16" name="Titel 1"/>
          <p:cNvSpPr txBox="1">
            <a:spLocks/>
          </p:cNvSpPr>
          <p:nvPr/>
        </p:nvSpPr>
        <p:spPr>
          <a:xfrm>
            <a:off x="457200" y="-171400"/>
            <a:ext cx="8229600" cy="1143000"/>
          </a:xfrm>
          <a:prstGeom prst="rect">
            <a:avLst/>
          </a:prstGeom>
        </p:spPr>
        <p:txBody>
          <a:bodyPr vert="horz" lIns="91440" tIns="45720" rIns="91440" bIns="45720" rtlCol="0" anchor="ctr">
            <a:normAutofit/>
          </a:bodyPr>
          <a:lstStyle>
            <a:lvl1pPr algn="r" defTabSz="914400" rtl="0" eaLnBrk="1" latinLnBrk="0" hangingPunct="1">
              <a:spcBef>
                <a:spcPct val="0"/>
              </a:spcBef>
              <a:buNone/>
              <a:defRPr sz="4400" kern="1200">
                <a:solidFill>
                  <a:schemeClr val="tx1"/>
                </a:solidFill>
                <a:latin typeface="Maiandra GD" pitchFamily="34" charset="0"/>
                <a:ea typeface="+mj-ea"/>
                <a:cs typeface="Narkisim" pitchFamily="34" charset="-79"/>
              </a:defRPr>
            </a:lvl1pPr>
          </a:lstStyle>
          <a:p>
            <a:r>
              <a:rPr lang="en-US" smtClean="0"/>
              <a:t>Summary Part II – How to Link</a:t>
            </a:r>
            <a:endParaRPr lang="en-US" dirty="0"/>
          </a:p>
        </p:txBody>
      </p:sp>
    </p:spTree>
    <p:extLst>
      <p:ext uri="{BB962C8B-B14F-4D97-AF65-F5344CB8AC3E}">
        <p14:creationId xmlns:p14="http://schemas.microsoft.com/office/powerpoint/2010/main" val="1497678038"/>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1"/>
          </p:nvPr>
        </p:nvSpPr>
        <p:spPr/>
        <p:txBody>
          <a:bodyPr/>
          <a:lstStyle/>
          <a:p>
            <a:r>
              <a:rPr lang="en-US" smtClean="0"/>
              <a:t>VisWeek Tutorial: Connecting the Dots – M. Streit, H.-J. Schulz, A. Lex</a:t>
            </a:r>
            <a:endParaRPr lang="en-US" dirty="0"/>
          </a:p>
        </p:txBody>
      </p:sp>
      <p:sp>
        <p:nvSpPr>
          <p:cNvPr id="5" name="Foliennummernplatzhalter 4"/>
          <p:cNvSpPr>
            <a:spLocks noGrp="1"/>
          </p:cNvSpPr>
          <p:nvPr>
            <p:ph type="sldNum" sz="quarter" idx="12"/>
          </p:nvPr>
        </p:nvSpPr>
        <p:spPr/>
        <p:txBody>
          <a:bodyPr/>
          <a:lstStyle/>
          <a:p>
            <a:fld id="{30742C3F-4840-460C-ADF2-7005A7FA8881}" type="slidenum">
              <a:rPr lang="en-US" smtClean="0"/>
              <a:t>252</a:t>
            </a:fld>
            <a:endParaRPr lang="en-US" dirty="0"/>
          </a:p>
        </p:txBody>
      </p:sp>
      <p:sp>
        <p:nvSpPr>
          <p:cNvPr id="6" name="Titel 5"/>
          <p:cNvSpPr>
            <a:spLocks noGrp="1"/>
          </p:cNvSpPr>
          <p:nvPr>
            <p:ph type="title"/>
          </p:nvPr>
        </p:nvSpPr>
        <p:spPr/>
        <p:txBody>
          <a:bodyPr/>
          <a:lstStyle/>
          <a:p>
            <a:r>
              <a:rPr lang="en-US" smtClean="0"/>
              <a:t>Summary Part III – When to Link</a:t>
            </a:r>
            <a:endParaRPr lang="en-US" dirty="0"/>
          </a:p>
        </p:txBody>
      </p:sp>
      <p:sp>
        <p:nvSpPr>
          <p:cNvPr id="7" name="AutoShape 39"/>
          <p:cNvSpPr>
            <a:spLocks noChangeArrowheads="1"/>
          </p:cNvSpPr>
          <p:nvPr/>
        </p:nvSpPr>
        <p:spPr bwMode="auto">
          <a:xfrm>
            <a:off x="6945365" y="4111116"/>
            <a:ext cx="1466090" cy="539164"/>
          </a:xfrm>
          <a:prstGeom prst="flowChartAlternateProcess">
            <a:avLst/>
          </a:prstGeom>
          <a:ln w="38100">
            <a:solidFill>
              <a:schemeClr val="accent3"/>
            </a:solidFill>
            <a:headEnd/>
            <a:tailEnd/>
          </a:ln>
        </p:spPr>
        <p:style>
          <a:lnRef idx="2">
            <a:schemeClr val="accent5"/>
          </a:lnRef>
          <a:fillRef idx="1">
            <a:schemeClr val="lt1"/>
          </a:fillRef>
          <a:effectRef idx="0">
            <a:schemeClr val="accent5"/>
          </a:effectRef>
          <a:fontRef idx="minor">
            <a:schemeClr val="dk1"/>
          </a:fontRef>
        </p:style>
        <p:txBody>
          <a:bodyPr vert="horz" wrap="square" lIns="54000" tIns="45720" rIns="5400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ts val="1000"/>
              </a:spcAft>
              <a:buClrTx/>
              <a:buSzTx/>
              <a:buFontTx/>
              <a:buNone/>
              <a:tabLst/>
            </a:pPr>
            <a:r>
              <a:rPr kumimoji="0" lang="en-US" sz="1400" b="0" i="0" u="none" strike="noStrike" cap="none" normalizeH="0" baseline="0" dirty="0" smtClean="0">
                <a:ln>
                  <a:noFill/>
                </a:ln>
                <a:solidFill>
                  <a:schemeClr val="tx1"/>
                </a:solidFill>
                <a:effectLst/>
                <a:latin typeface="Calibri" pitchFamily="34" charset="0"/>
                <a:cs typeface="Arial" pitchFamily="34" charset="0"/>
              </a:rPr>
              <a:t>User 3</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AutoShape 39"/>
          <p:cNvSpPr>
            <a:spLocks noChangeArrowheads="1"/>
          </p:cNvSpPr>
          <p:nvPr/>
        </p:nvSpPr>
        <p:spPr bwMode="auto">
          <a:xfrm>
            <a:off x="3802623" y="4096920"/>
            <a:ext cx="1466090" cy="539164"/>
          </a:xfrm>
          <a:prstGeom prst="flowChartAlternateProcess">
            <a:avLst/>
          </a:prstGeom>
          <a:ln w="38100">
            <a:solidFill>
              <a:schemeClr val="accent3"/>
            </a:solidFill>
            <a:headEnd/>
            <a:tailEnd/>
          </a:ln>
        </p:spPr>
        <p:style>
          <a:lnRef idx="2">
            <a:schemeClr val="accent5"/>
          </a:lnRef>
          <a:fillRef idx="1">
            <a:schemeClr val="lt1"/>
          </a:fillRef>
          <a:effectRef idx="0">
            <a:schemeClr val="accent5"/>
          </a:effectRef>
          <a:fontRef idx="minor">
            <a:schemeClr val="dk1"/>
          </a:fontRef>
        </p:style>
        <p:txBody>
          <a:bodyPr vert="horz" wrap="square" lIns="54000" tIns="45720" rIns="5400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ts val="1000"/>
              </a:spcAft>
              <a:buClrTx/>
              <a:buSzTx/>
              <a:buFontTx/>
              <a:buNone/>
              <a:tabLst/>
            </a:pPr>
            <a:r>
              <a:rPr kumimoji="0" lang="en-US" sz="1400" b="0" i="0" u="none" strike="noStrike" cap="none" normalizeH="0" baseline="0" dirty="0" smtClean="0">
                <a:ln>
                  <a:noFill/>
                </a:ln>
                <a:solidFill>
                  <a:schemeClr val="tx1"/>
                </a:solidFill>
                <a:effectLst/>
                <a:latin typeface="Calibri" pitchFamily="34" charset="0"/>
                <a:cs typeface="Arial" pitchFamily="34" charset="0"/>
              </a:rPr>
              <a:t>User 2</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AutoShape 32"/>
          <p:cNvSpPr>
            <a:spLocks noChangeArrowheads="1"/>
          </p:cNvSpPr>
          <p:nvPr/>
        </p:nvSpPr>
        <p:spPr bwMode="auto">
          <a:xfrm>
            <a:off x="6536348" y="2089889"/>
            <a:ext cx="2284124" cy="1501630"/>
          </a:xfrm>
          <a:prstGeom prst="roundRect">
            <a:avLst>
              <a:gd name="adj" fmla="val 6134"/>
            </a:avLst>
          </a:prstGeom>
          <a:solidFill>
            <a:srgbClr val="FFFFFF"/>
          </a:solidFill>
          <a:ln w="38100">
            <a:solidFill>
              <a:srgbClr val="00A650"/>
            </a:solidFill>
            <a:round/>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400" b="0" i="0" u="none" strike="noStrike" cap="none" normalizeH="0" baseline="0" dirty="0" smtClean="0">
                <a:ln>
                  <a:noFill/>
                </a:ln>
                <a:effectLst/>
                <a:latin typeface="Calibri" pitchFamily="34" charset="0"/>
                <a:cs typeface="Arial" pitchFamily="34" charset="0"/>
              </a:rPr>
              <a:t>Display 2</a:t>
            </a:r>
            <a:endParaRPr kumimoji="0" lang="en-US" sz="1400" b="0" i="0" u="none" strike="noStrike" cap="none" normalizeH="0" baseline="0" dirty="0" smtClean="0">
              <a:ln>
                <a:noFill/>
              </a:ln>
              <a:effectLst/>
              <a:latin typeface="Arial" pitchFamily="34" charset="0"/>
              <a:cs typeface="Arial" pitchFamily="34" charset="0"/>
            </a:endParaRPr>
          </a:p>
        </p:txBody>
      </p:sp>
      <p:sp>
        <p:nvSpPr>
          <p:cNvPr id="10" name="AutoShape 33"/>
          <p:cNvSpPr>
            <a:spLocks noChangeArrowheads="1"/>
          </p:cNvSpPr>
          <p:nvPr/>
        </p:nvSpPr>
        <p:spPr bwMode="auto">
          <a:xfrm>
            <a:off x="340863" y="2102119"/>
            <a:ext cx="5995048" cy="1501630"/>
          </a:xfrm>
          <a:prstGeom prst="roundRect">
            <a:avLst>
              <a:gd name="adj" fmla="val 9218"/>
            </a:avLst>
          </a:prstGeom>
          <a:solidFill>
            <a:srgbClr val="FFFFFF"/>
          </a:solidFill>
          <a:ln w="38100">
            <a:solidFill>
              <a:srgbClr val="00A650"/>
            </a:solidFill>
            <a:round/>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400" b="0" i="0" u="none" strike="noStrike" cap="none" normalizeH="0" baseline="0" dirty="0" smtClean="0">
                <a:ln>
                  <a:noFill/>
                </a:ln>
                <a:effectLst/>
                <a:latin typeface="Calibri" pitchFamily="34" charset="0"/>
                <a:cs typeface="Arial" pitchFamily="34" charset="0"/>
              </a:rPr>
              <a:t>Display 1</a:t>
            </a:r>
            <a:endParaRPr kumimoji="0" lang="en-US" sz="1400" b="0" i="0" u="none" strike="noStrike" cap="none" normalizeH="0" baseline="0" dirty="0" smtClean="0">
              <a:ln>
                <a:noFill/>
              </a:ln>
              <a:effectLst/>
              <a:latin typeface="Arial" pitchFamily="34" charset="0"/>
              <a:cs typeface="Arial" pitchFamily="34" charset="0"/>
            </a:endParaRPr>
          </a:p>
        </p:txBody>
      </p:sp>
      <p:sp>
        <p:nvSpPr>
          <p:cNvPr id="11" name="AutoShape 34"/>
          <p:cNvSpPr>
            <a:spLocks noChangeArrowheads="1"/>
          </p:cNvSpPr>
          <p:nvPr/>
        </p:nvSpPr>
        <p:spPr bwMode="auto">
          <a:xfrm>
            <a:off x="6698696" y="2449104"/>
            <a:ext cx="1944216" cy="947238"/>
          </a:xfrm>
          <a:prstGeom prst="flowChartAlternateProcess">
            <a:avLst/>
          </a:prstGeom>
          <a:solidFill>
            <a:srgbClr val="FFFFFF"/>
          </a:solidFill>
          <a:ln w="38100">
            <a:solidFill>
              <a:srgbClr val="C0504D"/>
            </a:solidFill>
            <a:miter lim="800000"/>
            <a:headEnd/>
            <a:tailEnd/>
          </a:ln>
          <a:effectLst/>
        </p:spPr>
        <p:txBody>
          <a:bodyPr vert="horz" wrap="square" lIns="91440" tIns="1080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400" b="0" i="0" u="none" strike="noStrike" cap="none" normalizeH="0" baseline="0" dirty="0" smtClean="0">
                <a:ln>
                  <a:noFill/>
                </a:ln>
                <a:effectLst/>
                <a:latin typeface="Calibri" pitchFamily="34" charset="0"/>
                <a:cs typeface="Arial" pitchFamily="34" charset="0"/>
              </a:rPr>
              <a:t>Application 3</a:t>
            </a:r>
            <a:endParaRPr kumimoji="0" lang="en-US" sz="1400" b="0" i="0" u="none" strike="noStrike" cap="none" normalizeH="0" baseline="0" dirty="0" smtClean="0">
              <a:ln>
                <a:noFill/>
              </a:ln>
              <a:effectLst/>
              <a:latin typeface="Arial" pitchFamily="34" charset="0"/>
              <a:cs typeface="Arial" pitchFamily="34" charset="0"/>
            </a:endParaRPr>
          </a:p>
        </p:txBody>
      </p:sp>
      <p:sp>
        <p:nvSpPr>
          <p:cNvPr id="12" name="AutoShape 35"/>
          <p:cNvSpPr>
            <a:spLocks noChangeArrowheads="1"/>
          </p:cNvSpPr>
          <p:nvPr/>
        </p:nvSpPr>
        <p:spPr bwMode="auto">
          <a:xfrm>
            <a:off x="6902474" y="2829818"/>
            <a:ext cx="1536659" cy="389159"/>
          </a:xfrm>
          <a:prstGeom prst="roundRect">
            <a:avLst>
              <a:gd name="adj" fmla="val 16667"/>
            </a:avLst>
          </a:prstGeom>
          <a:solidFill>
            <a:srgbClr val="FFFFFF"/>
          </a:solidFill>
          <a:ln w="38100">
            <a:solidFill>
              <a:srgbClr val="4F81BD"/>
            </a:solidFill>
            <a:round/>
            <a:headEnd/>
            <a:tailEnd/>
          </a:ln>
          <a:effectLst/>
        </p:spPr>
        <p:txBody>
          <a:bodyPr vert="horz" wrap="square" lIns="91440" tIns="45720" rIns="91440" bIns="45720" numCol="1" anchor="t" anchorCtr="0" compatLnSpc="1">
            <a:prstTxWarp prst="textNoShape">
              <a:avLst/>
            </a:prstTxWarp>
          </a:bodyPr>
          <a:lstStyle/>
          <a:p>
            <a:pPr lvl="0" algn="ctr" fontAlgn="base">
              <a:spcBef>
                <a:spcPct val="0"/>
              </a:spcBef>
              <a:spcAft>
                <a:spcPts val="1000"/>
              </a:spcAft>
            </a:pPr>
            <a:r>
              <a:rPr lang="en-US" sz="1400" dirty="0">
                <a:latin typeface="Calibri" pitchFamily="34" charset="0"/>
                <a:cs typeface="Arial" pitchFamily="34" charset="0"/>
              </a:rPr>
              <a:t>View 4</a:t>
            </a:r>
            <a:endParaRPr kumimoji="0" lang="en-US" sz="1400" b="0" i="0" u="none" strike="noStrike" cap="none" normalizeH="0" baseline="0" dirty="0" smtClean="0">
              <a:ln>
                <a:noFill/>
              </a:ln>
              <a:effectLst/>
              <a:latin typeface="Arial" pitchFamily="34" charset="0"/>
              <a:cs typeface="Arial" pitchFamily="34" charset="0"/>
            </a:endParaRPr>
          </a:p>
        </p:txBody>
      </p:sp>
      <p:sp>
        <p:nvSpPr>
          <p:cNvPr id="13" name="AutoShape 36"/>
          <p:cNvSpPr>
            <a:spLocks noChangeArrowheads="1"/>
          </p:cNvSpPr>
          <p:nvPr/>
        </p:nvSpPr>
        <p:spPr bwMode="auto">
          <a:xfrm>
            <a:off x="4279767" y="2469148"/>
            <a:ext cx="1842923" cy="928920"/>
          </a:xfrm>
          <a:prstGeom prst="roundRect">
            <a:avLst>
              <a:gd name="adj" fmla="val 16667"/>
            </a:avLst>
          </a:prstGeom>
          <a:solidFill>
            <a:srgbClr val="FFFFFF"/>
          </a:solidFill>
          <a:ln w="38100">
            <a:solidFill>
              <a:srgbClr val="C0504D"/>
            </a:solidFill>
            <a:round/>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400" b="0" i="0" u="none" strike="noStrike" cap="none" normalizeH="0" baseline="0" dirty="0" smtClean="0">
                <a:ln>
                  <a:noFill/>
                </a:ln>
                <a:effectLst/>
                <a:latin typeface="Calibri" pitchFamily="34" charset="0"/>
                <a:cs typeface="Arial" pitchFamily="34" charset="0"/>
              </a:rPr>
              <a:t>Application 2</a:t>
            </a:r>
            <a:endParaRPr kumimoji="0" lang="en-US" sz="1400" b="0" i="0" u="none" strike="noStrike" cap="none" normalizeH="0" baseline="0" dirty="0" smtClean="0">
              <a:ln>
                <a:noFill/>
              </a:ln>
              <a:effectLst/>
              <a:latin typeface="Arial" pitchFamily="34" charset="0"/>
              <a:cs typeface="Arial" pitchFamily="34" charset="0"/>
            </a:endParaRPr>
          </a:p>
        </p:txBody>
      </p:sp>
      <p:sp>
        <p:nvSpPr>
          <p:cNvPr id="14" name="AutoShape 37"/>
          <p:cNvSpPr>
            <a:spLocks noChangeArrowheads="1"/>
          </p:cNvSpPr>
          <p:nvPr/>
        </p:nvSpPr>
        <p:spPr bwMode="auto">
          <a:xfrm>
            <a:off x="4492988" y="2824471"/>
            <a:ext cx="1471093" cy="389160"/>
          </a:xfrm>
          <a:prstGeom prst="flowChartAlternateProcess">
            <a:avLst/>
          </a:prstGeom>
          <a:solidFill>
            <a:srgbClr val="FFFFFF"/>
          </a:solidFill>
          <a:ln w="38100">
            <a:solidFill>
              <a:srgbClr val="4F81BD"/>
            </a:solidFill>
            <a:miter lim="800000"/>
            <a:headEnd/>
            <a:tailEnd/>
          </a:ln>
          <a:effectLst/>
        </p:spPr>
        <p:txBody>
          <a:bodyPr vert="horz" wrap="square" lIns="91440" tIns="45720" rIns="91440" bIns="45720" numCol="1" anchor="t" anchorCtr="0" compatLnSpc="1">
            <a:prstTxWarp prst="textNoShape">
              <a:avLst/>
            </a:prstTxWarp>
          </a:bodyPr>
          <a:lstStyle/>
          <a:p>
            <a:pPr lvl="0" algn="ctr" fontAlgn="base">
              <a:spcBef>
                <a:spcPct val="0"/>
              </a:spcBef>
              <a:spcAft>
                <a:spcPts val="1000"/>
              </a:spcAft>
            </a:pPr>
            <a:r>
              <a:rPr lang="en-US" sz="1400" dirty="0">
                <a:latin typeface="Calibri" pitchFamily="34" charset="0"/>
                <a:cs typeface="Arial" pitchFamily="34" charset="0"/>
              </a:rPr>
              <a:t>View </a:t>
            </a:r>
            <a:r>
              <a:rPr kumimoji="0" lang="en-US" sz="1400" b="0" i="0" u="none" strike="noStrike" cap="none" normalizeH="0" baseline="0" dirty="0" smtClean="0">
                <a:ln>
                  <a:noFill/>
                </a:ln>
                <a:effectLst/>
                <a:latin typeface="Calibri" pitchFamily="34" charset="0"/>
                <a:cs typeface="Arial" pitchFamily="34" charset="0"/>
              </a:rPr>
              <a:t>3</a:t>
            </a:r>
            <a:endParaRPr kumimoji="0" lang="en-US" sz="1400" b="0" i="0" u="none" strike="noStrike" cap="none" normalizeH="0" baseline="0" dirty="0" smtClean="0">
              <a:ln>
                <a:noFill/>
              </a:ln>
              <a:effectLst/>
              <a:latin typeface="Arial" pitchFamily="34" charset="0"/>
              <a:cs typeface="Arial" pitchFamily="34" charset="0"/>
            </a:endParaRPr>
          </a:p>
        </p:txBody>
      </p:sp>
      <p:sp>
        <p:nvSpPr>
          <p:cNvPr id="15" name="AutoShape 40"/>
          <p:cNvSpPr>
            <a:spLocks noChangeArrowheads="1"/>
          </p:cNvSpPr>
          <p:nvPr/>
        </p:nvSpPr>
        <p:spPr bwMode="auto">
          <a:xfrm>
            <a:off x="553267" y="2464432"/>
            <a:ext cx="3532011" cy="928916"/>
          </a:xfrm>
          <a:prstGeom prst="roundRect">
            <a:avLst>
              <a:gd name="adj" fmla="val 16667"/>
            </a:avLst>
          </a:prstGeom>
          <a:solidFill>
            <a:srgbClr val="FFFFFF"/>
          </a:solidFill>
          <a:ln w="38100">
            <a:solidFill>
              <a:srgbClr val="C0504D"/>
            </a:solidFill>
            <a:round/>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400" b="0" i="0" u="none" strike="noStrike" cap="none" normalizeH="0" baseline="0" dirty="0" smtClean="0">
                <a:ln>
                  <a:noFill/>
                </a:ln>
                <a:effectLst/>
                <a:latin typeface="Calibri" pitchFamily="34" charset="0"/>
                <a:cs typeface="Arial" pitchFamily="34" charset="0"/>
              </a:rPr>
              <a:t>Application 1</a:t>
            </a:r>
            <a:endParaRPr kumimoji="0" lang="en-US" sz="1400" b="0" i="0" u="none" strike="noStrike" cap="none" normalizeH="0" baseline="0" dirty="0" smtClean="0">
              <a:ln>
                <a:noFill/>
              </a:ln>
              <a:effectLst/>
              <a:latin typeface="Arial" pitchFamily="34" charset="0"/>
              <a:cs typeface="Arial" pitchFamily="34" charset="0"/>
            </a:endParaRPr>
          </a:p>
        </p:txBody>
      </p:sp>
      <p:sp>
        <p:nvSpPr>
          <p:cNvPr id="16" name="AutoShape 41"/>
          <p:cNvSpPr>
            <a:spLocks noChangeArrowheads="1"/>
          </p:cNvSpPr>
          <p:nvPr/>
        </p:nvSpPr>
        <p:spPr bwMode="auto">
          <a:xfrm>
            <a:off x="2405650" y="2829818"/>
            <a:ext cx="1506026" cy="389159"/>
          </a:xfrm>
          <a:prstGeom prst="roundRect">
            <a:avLst>
              <a:gd name="adj" fmla="val 16667"/>
            </a:avLst>
          </a:prstGeom>
          <a:solidFill>
            <a:srgbClr val="FFFFFF"/>
          </a:solidFill>
          <a:ln w="38100">
            <a:solidFill>
              <a:srgbClr val="4F81BD"/>
            </a:solidFill>
            <a:round/>
            <a:headEnd/>
            <a:tailEnd/>
          </a:ln>
          <a:effectLst/>
        </p:spPr>
        <p:txBody>
          <a:bodyPr vert="horz" wrap="square" lIns="91440" tIns="45720" rIns="91440" bIns="45720" numCol="1" anchor="t" anchorCtr="0" compatLnSpc="1">
            <a:prstTxWarp prst="textNoShape">
              <a:avLst/>
            </a:prstTxWarp>
          </a:bodyPr>
          <a:lstStyle/>
          <a:p>
            <a:pPr lvl="0" algn="ctr" fontAlgn="base">
              <a:spcBef>
                <a:spcPct val="0"/>
              </a:spcBef>
              <a:spcAft>
                <a:spcPts val="1000"/>
              </a:spcAft>
            </a:pPr>
            <a:r>
              <a:rPr lang="en-US" sz="1400" dirty="0">
                <a:latin typeface="Calibri" pitchFamily="34" charset="0"/>
                <a:cs typeface="Arial" pitchFamily="34" charset="0"/>
              </a:rPr>
              <a:t>View 2</a:t>
            </a:r>
            <a:endParaRPr kumimoji="0" lang="en-US" sz="1400" b="0" i="0" u="none" strike="noStrike" cap="none" normalizeH="0" baseline="0" dirty="0" smtClean="0">
              <a:ln>
                <a:noFill/>
              </a:ln>
              <a:effectLst/>
              <a:latin typeface="Arial" pitchFamily="34" charset="0"/>
              <a:cs typeface="Arial" pitchFamily="34" charset="0"/>
            </a:endParaRPr>
          </a:p>
        </p:txBody>
      </p:sp>
      <p:sp>
        <p:nvSpPr>
          <p:cNvPr id="17" name="AutoShape 43"/>
          <p:cNvSpPr>
            <a:spLocks noChangeArrowheads="1"/>
          </p:cNvSpPr>
          <p:nvPr/>
        </p:nvSpPr>
        <p:spPr bwMode="auto">
          <a:xfrm>
            <a:off x="769291" y="2824471"/>
            <a:ext cx="1458766" cy="389160"/>
          </a:xfrm>
          <a:prstGeom prst="roundRect">
            <a:avLst>
              <a:gd name="adj" fmla="val 16667"/>
            </a:avLst>
          </a:prstGeom>
          <a:solidFill>
            <a:srgbClr val="FFFFFF"/>
          </a:solidFill>
          <a:ln w="38100">
            <a:solidFill>
              <a:srgbClr val="4F81BD"/>
            </a:solidFill>
            <a:round/>
            <a:headEnd/>
            <a:tailEnd/>
          </a:ln>
          <a:effectLst/>
        </p:spPr>
        <p:txBody>
          <a:bodyPr vert="horz" wrap="square" lIns="91440" tIns="45720" rIns="91440" bIns="45720" numCol="1" anchor="t" anchorCtr="0" compatLnSpc="1">
            <a:prstTxWarp prst="textNoShape">
              <a:avLst/>
            </a:prstTxWarp>
          </a:bodyPr>
          <a:lstStyle/>
          <a:p>
            <a:pPr lvl="0" algn="ctr" fontAlgn="base">
              <a:spcBef>
                <a:spcPct val="0"/>
              </a:spcBef>
              <a:spcAft>
                <a:spcPts val="1000"/>
              </a:spcAft>
            </a:pPr>
            <a:r>
              <a:rPr lang="en-US" sz="1400" dirty="0">
                <a:latin typeface="Calibri" pitchFamily="34" charset="0"/>
                <a:cs typeface="Arial" pitchFamily="34" charset="0"/>
              </a:rPr>
              <a:t>View </a:t>
            </a:r>
            <a:r>
              <a:rPr kumimoji="0" lang="en-US" sz="1400" b="0" i="0" u="none" strike="noStrike" cap="none" normalizeH="0" baseline="0" dirty="0" smtClean="0">
                <a:ln>
                  <a:noFill/>
                </a:ln>
                <a:effectLst/>
                <a:latin typeface="Calibri" pitchFamily="34" charset="0"/>
                <a:cs typeface="Arial" pitchFamily="34" charset="0"/>
              </a:rPr>
              <a:t>1</a:t>
            </a:r>
            <a:endParaRPr kumimoji="0" lang="en-US" sz="1400" b="0" i="0" u="none" strike="noStrike" cap="none" normalizeH="0" baseline="0" dirty="0" smtClean="0">
              <a:ln>
                <a:noFill/>
              </a:ln>
              <a:effectLst/>
              <a:latin typeface="Arial" pitchFamily="34" charset="0"/>
              <a:cs typeface="Arial" pitchFamily="34" charset="0"/>
            </a:endParaRPr>
          </a:p>
        </p:txBody>
      </p:sp>
      <p:pic>
        <p:nvPicPr>
          <p:cNvPr id="18" name="Picture 15" descr="user.png"/>
          <p:cNvPicPr>
            <a:picLocks noChangeAspect="1"/>
          </p:cNvPicPr>
          <p:nvPr/>
        </p:nvPicPr>
        <p:blipFill>
          <a:blip r:embed="rId2" cstate="print"/>
          <a:stretch>
            <a:fillRect/>
          </a:stretch>
        </p:blipFill>
        <p:spPr>
          <a:xfrm>
            <a:off x="3874631" y="4143774"/>
            <a:ext cx="457200" cy="457200"/>
          </a:xfrm>
          <a:prstGeom prst="rect">
            <a:avLst/>
          </a:prstGeom>
        </p:spPr>
      </p:pic>
      <p:pic>
        <p:nvPicPr>
          <p:cNvPr id="19" name="Picture 16" descr="user.png"/>
          <p:cNvPicPr>
            <a:picLocks noChangeAspect="1"/>
          </p:cNvPicPr>
          <p:nvPr/>
        </p:nvPicPr>
        <p:blipFill>
          <a:blip r:embed="rId3" cstate="print"/>
          <a:stretch>
            <a:fillRect/>
          </a:stretch>
        </p:blipFill>
        <p:spPr>
          <a:xfrm>
            <a:off x="7107575" y="4146226"/>
            <a:ext cx="457200" cy="457200"/>
          </a:xfrm>
          <a:prstGeom prst="rect">
            <a:avLst/>
          </a:prstGeom>
        </p:spPr>
      </p:pic>
      <p:cxnSp>
        <p:nvCxnSpPr>
          <p:cNvPr id="20" name="Straight Connector 19"/>
          <p:cNvCxnSpPr>
            <a:endCxn id="8" idx="0"/>
          </p:cNvCxnSpPr>
          <p:nvPr/>
        </p:nvCxnSpPr>
        <p:spPr>
          <a:xfrm>
            <a:off x="4535668" y="3603749"/>
            <a:ext cx="0" cy="493171"/>
          </a:xfrm>
          <a:prstGeom prst="line">
            <a:avLst/>
          </a:prstGeom>
          <a:ln w="28575">
            <a:solidFill>
              <a:schemeClr val="tx1"/>
            </a:solidFill>
            <a:prstDash val="sysDot"/>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1" name="Straight Connector 27"/>
          <p:cNvCxnSpPr>
            <a:stCxn id="9" idx="2"/>
            <a:endCxn id="7" idx="0"/>
          </p:cNvCxnSpPr>
          <p:nvPr/>
        </p:nvCxnSpPr>
        <p:spPr>
          <a:xfrm>
            <a:off x="7678410" y="3591519"/>
            <a:ext cx="0" cy="519597"/>
          </a:xfrm>
          <a:prstGeom prst="line">
            <a:avLst/>
          </a:prstGeom>
          <a:ln w="28575">
            <a:solidFill>
              <a:schemeClr val="tx1"/>
            </a:solidFill>
            <a:prstDash val="sysDot"/>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2" name="Straight Connector 30"/>
          <p:cNvCxnSpPr>
            <a:endCxn id="23" idx="0"/>
          </p:cNvCxnSpPr>
          <p:nvPr/>
        </p:nvCxnSpPr>
        <p:spPr>
          <a:xfrm>
            <a:off x="2321083" y="3603749"/>
            <a:ext cx="0" cy="460513"/>
          </a:xfrm>
          <a:prstGeom prst="line">
            <a:avLst/>
          </a:prstGeom>
          <a:ln w="28575">
            <a:solidFill>
              <a:schemeClr val="tx1"/>
            </a:solidFill>
            <a:prstDash val="sysDot"/>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3" name="AutoShape 39"/>
          <p:cNvSpPr>
            <a:spLocks noChangeArrowheads="1"/>
          </p:cNvSpPr>
          <p:nvPr/>
        </p:nvSpPr>
        <p:spPr bwMode="auto">
          <a:xfrm>
            <a:off x="1588038" y="4064262"/>
            <a:ext cx="1466090" cy="539164"/>
          </a:xfrm>
          <a:prstGeom prst="flowChartAlternateProcess">
            <a:avLst/>
          </a:prstGeom>
          <a:ln w="38100">
            <a:solidFill>
              <a:schemeClr val="accent3"/>
            </a:solidFill>
            <a:headEnd/>
            <a:tailEnd/>
          </a:ln>
        </p:spPr>
        <p:style>
          <a:lnRef idx="2">
            <a:schemeClr val="accent5"/>
          </a:lnRef>
          <a:fillRef idx="1">
            <a:schemeClr val="lt1"/>
          </a:fillRef>
          <a:effectRef idx="0">
            <a:schemeClr val="accent5"/>
          </a:effectRef>
          <a:fontRef idx="minor">
            <a:schemeClr val="dk1"/>
          </a:fontRef>
        </p:style>
        <p:txBody>
          <a:bodyPr vert="horz" wrap="square" lIns="54000" tIns="45720" rIns="5400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ts val="1000"/>
              </a:spcAft>
              <a:buClrTx/>
              <a:buSzTx/>
              <a:buFontTx/>
              <a:buNone/>
              <a:tabLst/>
            </a:pPr>
            <a:r>
              <a:rPr kumimoji="0" lang="en-US" sz="1400" b="0" i="0" u="none" strike="noStrike" cap="none" normalizeH="0" baseline="0" dirty="0" smtClean="0">
                <a:ln>
                  <a:noFill/>
                </a:ln>
                <a:solidFill>
                  <a:schemeClr val="tx1"/>
                </a:solidFill>
                <a:effectLst/>
                <a:latin typeface="Calibri" pitchFamily="34" charset="0"/>
                <a:cs typeface="Arial" pitchFamily="34" charset="0"/>
              </a:rPr>
              <a:t>User 1</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4" name="Picture 52" descr="user.png"/>
          <p:cNvPicPr>
            <a:picLocks noChangeAspect="1"/>
          </p:cNvPicPr>
          <p:nvPr/>
        </p:nvPicPr>
        <p:blipFill>
          <a:blip r:embed="rId2" cstate="print"/>
          <a:stretch>
            <a:fillRect/>
          </a:stretch>
        </p:blipFill>
        <p:spPr>
          <a:xfrm>
            <a:off x="1713493" y="4105244"/>
            <a:ext cx="457200" cy="457200"/>
          </a:xfrm>
          <a:prstGeom prst="rect">
            <a:avLst/>
          </a:prstGeom>
        </p:spPr>
      </p:pic>
    </p:spTree>
    <p:extLst>
      <p:ext uri="{BB962C8B-B14F-4D97-AF65-F5344CB8AC3E}">
        <p14:creationId xmlns:p14="http://schemas.microsoft.com/office/powerpoint/2010/main" val="818958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500"/>
                                        <p:tgtEl>
                                          <p:spTgt spid="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500"/>
                                        <p:tgtEl>
                                          <p:spTgt spid="23"/>
                                        </p:tgtEl>
                                      </p:cBhvr>
                                    </p:animEffect>
                                  </p:childTnLst>
                                </p:cTn>
                              </p:par>
                              <p:par>
                                <p:cTn id="49" presetID="10" presetClass="entr" presetSubtype="0" fill="hold" grpId="1" nodeType="with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500"/>
                                        <p:tgtEl>
                                          <p:spTgt spid="7"/>
                                        </p:tgtEl>
                                      </p:cBhvr>
                                    </p:animEffect>
                                  </p:childTnLst>
                                </p:cTn>
                              </p:par>
                              <p:par>
                                <p:cTn id="52" presetID="10" presetClass="entr" presetSubtype="0" fill="hold" grpId="1" nodeType="with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500"/>
                                        <p:tgtEl>
                                          <p:spTgt spid="8"/>
                                        </p:tgtEl>
                                      </p:cBhvr>
                                    </p:animEffect>
                                  </p:childTnLst>
                                </p:cTn>
                              </p:par>
                              <p:par>
                                <p:cTn id="55" presetID="10" presetClass="entr" presetSubtype="0" fill="hold"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par>
                                <p:cTn id="58" presetID="10" presetClass="entr" presetSubtype="0" fill="hold" nodeType="with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par>
                                <p:cTn id="61" presetID="10" presetClass="entr" presetSubtype="0" fill="hold" nodeType="with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500"/>
                                        <p:tgtEl>
                                          <p:spTgt spid="20"/>
                                        </p:tgtEl>
                                      </p:cBhvr>
                                    </p:animEffect>
                                  </p:childTnLst>
                                </p:cTn>
                              </p:par>
                              <p:par>
                                <p:cTn id="64" presetID="10" presetClass="entr" presetSubtype="0" fill="hold" nodeType="with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500"/>
                                        <p:tgtEl>
                                          <p:spTgt spid="21"/>
                                        </p:tgtEl>
                                      </p:cBhvr>
                                    </p:animEffect>
                                  </p:childTnLst>
                                </p:cTn>
                              </p:par>
                              <p:par>
                                <p:cTn id="67" presetID="10" presetClass="entr" presetSubtype="0" fill="hold"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fade">
                                      <p:cBhvr>
                                        <p:cTn id="69" dur="500"/>
                                        <p:tgtEl>
                                          <p:spTgt spid="22"/>
                                        </p:tgtEl>
                                      </p:cBhvr>
                                    </p:animEffect>
                                  </p:childTnLst>
                                </p:cTn>
                              </p:par>
                              <p:par>
                                <p:cTn id="70" presetID="10" presetClass="entr" presetSubtype="0" fill="hold" grpId="1" nodeType="with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fade">
                                      <p:cBhvr>
                                        <p:cTn id="72" dur="500"/>
                                        <p:tgtEl>
                                          <p:spTgt spid="23"/>
                                        </p:tgtEl>
                                      </p:cBhvr>
                                    </p:animEffect>
                                  </p:childTnLst>
                                </p:cTn>
                              </p:par>
                              <p:par>
                                <p:cTn id="73" presetID="10" presetClass="entr" presetSubtype="0" fill="hold" nodeType="with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fade">
                                      <p:cBhvr>
                                        <p:cTn id="7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10" grpId="0" animBg="1"/>
      <p:bldP spid="11" grpId="0" animBg="1"/>
      <p:bldP spid="12" grpId="0" animBg="1"/>
      <p:bldP spid="13" grpId="0" animBg="1"/>
      <p:bldP spid="14" grpId="0" animBg="1"/>
      <p:bldP spid="15" grpId="0" animBg="1"/>
      <p:bldP spid="16" grpId="0" animBg="1"/>
      <p:bldP spid="17" grpId="0" animBg="1"/>
      <p:bldP spid="23" grpId="0" animBg="1"/>
      <p:bldP spid="23" grpId="1" animBg="1"/>
    </p:bld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1485900" y="-805069"/>
            <a:ext cx="7406580" cy="3369974"/>
          </a:xfrm>
          <a:prstGeom prst="rect">
            <a:avLst/>
          </a:prstGeom>
          <a:solidFill>
            <a:schemeClr val="bg1">
              <a:lumMod val="95000"/>
              <a:alpha val="74118"/>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endParaRPr lang="en-US" sz="2800" i="1" dirty="0" smtClean="0">
              <a:solidFill>
                <a:srgbClr val="868686"/>
              </a:solidFill>
            </a:endParaRPr>
          </a:p>
          <a:p>
            <a:pPr defTabSz="457200">
              <a:spcBef>
                <a:spcPts val="500"/>
              </a:spcBef>
              <a:tabLst>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dirty="0" smtClean="0">
                <a:solidFill>
                  <a:schemeClr val="tx1">
                    <a:lumMod val="75000"/>
                    <a:lumOff val="25000"/>
                  </a:schemeClr>
                </a:solidFill>
                <a:latin typeface="Maiandra GD" pitchFamily="34" charset="0"/>
              </a:rPr>
              <a:t>  Connecting </a:t>
            </a:r>
            <a:r>
              <a:rPr lang="en-US" sz="4000" dirty="0">
                <a:solidFill>
                  <a:schemeClr val="tx1">
                    <a:lumMod val="75000"/>
                    <a:lumOff val="25000"/>
                  </a:schemeClr>
                </a:solidFill>
                <a:latin typeface="Maiandra GD" pitchFamily="34" charset="0"/>
              </a:rPr>
              <a:t>The Dots</a:t>
            </a:r>
            <a:r>
              <a:rPr lang="en-US" dirty="0">
                <a:solidFill>
                  <a:schemeClr val="tx1">
                    <a:lumMod val="75000"/>
                    <a:lumOff val="25000"/>
                  </a:schemeClr>
                </a:solidFill>
                <a:latin typeface="Maiandra GD" pitchFamily="34" charset="0"/>
              </a:rPr>
              <a:t/>
            </a:r>
            <a:br>
              <a:rPr lang="en-US" dirty="0">
                <a:solidFill>
                  <a:schemeClr val="tx1">
                    <a:lumMod val="75000"/>
                    <a:lumOff val="25000"/>
                  </a:schemeClr>
                </a:solidFill>
                <a:latin typeface="Maiandra GD" pitchFamily="34" charset="0"/>
              </a:rPr>
            </a:br>
            <a:r>
              <a:rPr lang="en-US" dirty="0" smtClean="0">
                <a:solidFill>
                  <a:schemeClr val="tx1">
                    <a:lumMod val="75000"/>
                    <a:lumOff val="25000"/>
                  </a:schemeClr>
                </a:solidFill>
                <a:latin typeface="Maiandra GD" pitchFamily="34" charset="0"/>
              </a:rPr>
              <a:t>  </a:t>
            </a:r>
            <a:r>
              <a:rPr lang="en-US" sz="2800" dirty="0" smtClean="0">
                <a:solidFill>
                  <a:schemeClr val="tx1">
                    <a:lumMod val="75000"/>
                    <a:lumOff val="25000"/>
                  </a:schemeClr>
                </a:solidFill>
                <a:latin typeface="Maiandra GD" pitchFamily="34" charset="0"/>
              </a:rPr>
              <a:t>Showing </a:t>
            </a:r>
            <a:r>
              <a:rPr lang="en-US" sz="2800" dirty="0">
                <a:solidFill>
                  <a:schemeClr val="tx1">
                    <a:lumMod val="75000"/>
                    <a:lumOff val="25000"/>
                  </a:schemeClr>
                </a:solidFill>
                <a:latin typeface="Maiandra GD" pitchFamily="34" charset="0"/>
              </a:rPr>
              <a:t>Relationships in Data and </a:t>
            </a:r>
            <a:r>
              <a:rPr lang="en-US" sz="2800" dirty="0" smtClean="0">
                <a:solidFill>
                  <a:schemeClr val="tx1">
                    <a:lumMod val="75000"/>
                    <a:lumOff val="25000"/>
                  </a:schemeClr>
                </a:solidFill>
                <a:latin typeface="Maiandra GD" pitchFamily="34" charset="0"/>
              </a:rPr>
              <a:t>Beyond</a:t>
            </a:r>
            <a:endParaRPr lang="en-US" sz="2800" dirty="0">
              <a:solidFill>
                <a:schemeClr val="tx1">
                  <a:lumMod val="75000"/>
                  <a:lumOff val="25000"/>
                </a:schemeClr>
              </a:solidFill>
              <a:latin typeface="Maiandra GD" pitchFamily="34" charset="0"/>
            </a:endParaRPr>
          </a:p>
          <a:p>
            <a:pPr defTabSz="457200">
              <a:spcBef>
                <a:spcPts val="500"/>
              </a:spcBef>
              <a:tabLst>
                <a:tab pos="914400" algn="l"/>
                <a:tab pos="1828800" algn="l"/>
                <a:tab pos="2743200" algn="l"/>
                <a:tab pos="3657600" algn="l"/>
                <a:tab pos="4572000" algn="l"/>
                <a:tab pos="5486400" algn="l"/>
                <a:tab pos="6400800" algn="l"/>
                <a:tab pos="7315200" algn="l"/>
                <a:tab pos="8229600" algn="l"/>
                <a:tab pos="9144000" algn="l"/>
                <a:tab pos="10058400" algn="l"/>
              </a:tabLst>
            </a:pPr>
            <a:r>
              <a:rPr lang="en-US" sz="2800" dirty="0" smtClean="0">
                <a:solidFill>
                  <a:schemeClr val="tx1">
                    <a:lumMod val="75000"/>
                    <a:lumOff val="25000"/>
                  </a:schemeClr>
                </a:solidFill>
                <a:latin typeface="Maiandra GD" pitchFamily="34" charset="0"/>
              </a:rPr>
              <a:t>  </a:t>
            </a:r>
            <a:r>
              <a:rPr lang="en-US" sz="2800" dirty="0" smtClean="0">
                <a:solidFill>
                  <a:srgbClr val="00B050"/>
                </a:solidFill>
                <a:latin typeface="Maiandra GD" pitchFamily="34" charset="0"/>
              </a:rPr>
              <a:t>connecting-the-dots.caleydo.org</a:t>
            </a:r>
          </a:p>
        </p:txBody>
      </p:sp>
      <p:sp>
        <p:nvSpPr>
          <p:cNvPr id="16" name="Content Placeholder 7"/>
          <p:cNvSpPr txBox="1">
            <a:spLocks/>
          </p:cNvSpPr>
          <p:nvPr/>
        </p:nvSpPr>
        <p:spPr>
          <a:xfrm>
            <a:off x="5205082" y="3189278"/>
            <a:ext cx="4479485" cy="1641782"/>
          </a:xfrm>
          <a:prstGeom prst="rect">
            <a:avLst/>
          </a:prstGeom>
          <a:solidFill>
            <a:schemeClr val="bg1">
              <a:lumMod val="95000"/>
              <a:alpha val="74118"/>
            </a:schemeClr>
          </a:solidFill>
          <a:ln w="25400" cap="flat" cmpd="sng" algn="ctr">
            <a:solidFill>
              <a:schemeClr val="tx1">
                <a:lumMod val="65000"/>
                <a:lumOff val="3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0" indent="0" algn="l" defTabSz="914400" rtl="0" eaLnBrk="1" latinLnBrk="0" hangingPunct="1">
              <a:spcBef>
                <a:spcPct val="20000"/>
              </a:spcBef>
              <a:buClr>
                <a:srgbClr val="00ACDC"/>
              </a:buClr>
              <a:buFont typeface="Arial" pitchFamily="34" charset="0"/>
              <a:buNone/>
              <a:defRPr sz="3200" kern="1200">
                <a:solidFill>
                  <a:schemeClr val="lt1"/>
                </a:solidFill>
                <a:latin typeface="+mn-lt"/>
                <a:ea typeface="+mn-ea"/>
                <a:cs typeface="+mn-cs"/>
              </a:defRPr>
            </a:lvl1pPr>
            <a:lvl2pPr marL="182563" indent="0" algn="l" defTabSz="360000" rtl="0" eaLnBrk="1" latinLnBrk="0" hangingPunct="1">
              <a:spcBef>
                <a:spcPct val="20000"/>
              </a:spcBef>
              <a:buClr>
                <a:srgbClr val="00ACDC"/>
              </a:buClr>
              <a:buFont typeface="Arial" pitchFamily="34" charset="0"/>
              <a:buNone/>
              <a:defRPr sz="2800" kern="1200">
                <a:solidFill>
                  <a:schemeClr val="lt1"/>
                </a:solidFill>
                <a:latin typeface="+mn-lt"/>
                <a:ea typeface="+mn-ea"/>
                <a:cs typeface="+mn-cs"/>
              </a:defRPr>
            </a:lvl2pPr>
            <a:lvl3pPr marL="358775" indent="0" algn="l" defTabSz="914400" rtl="0" eaLnBrk="1" latinLnBrk="0" hangingPunct="1">
              <a:spcBef>
                <a:spcPct val="20000"/>
              </a:spcBef>
              <a:buClr>
                <a:srgbClr val="00ACDC"/>
              </a:buClr>
              <a:buFont typeface="Arial" pitchFamily="34" charset="0"/>
              <a:buNone/>
              <a:defRPr sz="2400" kern="1200">
                <a:solidFill>
                  <a:schemeClr val="lt1"/>
                </a:solidFill>
                <a:latin typeface="+mn-lt"/>
                <a:ea typeface="+mn-ea"/>
                <a:cs typeface="+mn-cs"/>
              </a:defRPr>
            </a:lvl3pPr>
            <a:lvl4pPr marL="622300" indent="0" algn="l" defTabSz="914400" rtl="0" eaLnBrk="1" latinLnBrk="0" hangingPunct="1">
              <a:spcBef>
                <a:spcPct val="20000"/>
              </a:spcBef>
              <a:buClr>
                <a:srgbClr val="00ACDC"/>
              </a:buClr>
              <a:buFont typeface="Arial" pitchFamily="34" charset="0"/>
              <a:buNone/>
              <a:defRPr sz="2000" kern="1200">
                <a:solidFill>
                  <a:schemeClr val="lt1"/>
                </a:solidFill>
                <a:latin typeface="+mn-lt"/>
                <a:ea typeface="+mn-ea"/>
                <a:cs typeface="+mn-cs"/>
              </a:defRPr>
            </a:lvl4pPr>
            <a:lvl5pPr marL="898525" indent="0" algn="l" defTabSz="914400" rtl="0" eaLnBrk="1" latinLnBrk="0" hangingPunct="1">
              <a:spcBef>
                <a:spcPct val="20000"/>
              </a:spcBef>
              <a:buClr>
                <a:srgbClr val="00ACDC"/>
              </a:buClr>
              <a:buFont typeface="Arial" pitchFamily="34" charset="0"/>
              <a:buNone/>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r>
              <a:rPr lang="en-US" sz="2400" dirty="0" smtClean="0">
                <a:solidFill>
                  <a:schemeClr val="bg1">
                    <a:lumMod val="50000"/>
                  </a:schemeClr>
                </a:solidFill>
              </a:rPr>
              <a:t>marc.streit@jku.at</a:t>
            </a:r>
          </a:p>
          <a:p>
            <a:r>
              <a:rPr lang="en-US" sz="2400" dirty="0" smtClean="0">
                <a:solidFill>
                  <a:schemeClr val="bg1">
                    <a:lumMod val="50000"/>
                  </a:schemeClr>
                </a:solidFill>
              </a:rPr>
              <a:t>contact@hjschulz.net</a:t>
            </a:r>
          </a:p>
          <a:p>
            <a:r>
              <a:rPr lang="en-US" sz="2400" dirty="0" smtClean="0">
                <a:solidFill>
                  <a:schemeClr val="bg1">
                    <a:lumMod val="50000"/>
                  </a:schemeClr>
                </a:solidFill>
              </a:rPr>
              <a:t>alex@seas.harvard.edu</a:t>
            </a:r>
          </a:p>
        </p:txBody>
      </p:sp>
      <p:sp>
        <p:nvSpPr>
          <p:cNvPr id="2" name="TextBox 1"/>
          <p:cNvSpPr txBox="1"/>
          <p:nvPr/>
        </p:nvSpPr>
        <p:spPr>
          <a:xfrm>
            <a:off x="326237" y="332656"/>
            <a:ext cx="1005403" cy="2215991"/>
          </a:xfrm>
          <a:prstGeom prst="rect">
            <a:avLst/>
          </a:prstGeom>
          <a:noFill/>
        </p:spPr>
        <p:txBody>
          <a:bodyPr wrap="none" rtlCol="0">
            <a:spAutoFit/>
          </a:bodyPr>
          <a:lstStyle/>
          <a:p>
            <a:r>
              <a:rPr lang="en-US" sz="13800" dirty="0" smtClean="0">
                <a:solidFill>
                  <a:srgbClr val="636466"/>
                </a:solidFill>
              </a:rPr>
              <a:t>?</a:t>
            </a:r>
            <a:endParaRPr lang="en-US" sz="13800" dirty="0">
              <a:solidFill>
                <a:srgbClr val="636466"/>
              </a:solidFill>
            </a:endParaRPr>
          </a:p>
        </p:txBody>
      </p:sp>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5856" y="5338913"/>
            <a:ext cx="2188752" cy="816300"/>
          </a:xfrm>
          <a:prstGeom prst="rect">
            <a:avLst/>
          </a:prstGeom>
        </p:spPr>
      </p:pic>
      <p:sp>
        <p:nvSpPr>
          <p:cNvPr id="15" name="Content Placeholder 7"/>
          <p:cNvSpPr txBox="1">
            <a:spLocks/>
          </p:cNvSpPr>
          <p:nvPr/>
        </p:nvSpPr>
        <p:spPr>
          <a:xfrm>
            <a:off x="-1764704" y="3176276"/>
            <a:ext cx="6768752" cy="1641782"/>
          </a:xfrm>
          <a:prstGeom prst="rect">
            <a:avLst/>
          </a:prstGeom>
          <a:solidFill>
            <a:schemeClr val="bg1">
              <a:lumMod val="95000"/>
              <a:alpha val="74118"/>
            </a:schemeClr>
          </a:solidFill>
          <a:ln w="25400" cap="flat" cmpd="sng" algn="ctr">
            <a:solidFill>
              <a:schemeClr val="tx1">
                <a:lumMod val="65000"/>
                <a:lumOff val="3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0" indent="0" algn="l" defTabSz="914400" rtl="0" eaLnBrk="1" latinLnBrk="0" hangingPunct="1">
              <a:spcBef>
                <a:spcPct val="20000"/>
              </a:spcBef>
              <a:buClr>
                <a:srgbClr val="00ACDC"/>
              </a:buClr>
              <a:buFont typeface="Arial" pitchFamily="34" charset="0"/>
              <a:buNone/>
              <a:defRPr sz="3200" kern="1200">
                <a:solidFill>
                  <a:schemeClr val="lt1"/>
                </a:solidFill>
                <a:latin typeface="+mn-lt"/>
                <a:ea typeface="+mn-ea"/>
                <a:cs typeface="+mn-cs"/>
              </a:defRPr>
            </a:lvl1pPr>
            <a:lvl2pPr marL="182563" indent="0" algn="l" defTabSz="360000" rtl="0" eaLnBrk="1" latinLnBrk="0" hangingPunct="1">
              <a:spcBef>
                <a:spcPct val="20000"/>
              </a:spcBef>
              <a:buClr>
                <a:srgbClr val="00ACDC"/>
              </a:buClr>
              <a:buFont typeface="Arial" pitchFamily="34" charset="0"/>
              <a:buNone/>
              <a:defRPr sz="2800" kern="1200">
                <a:solidFill>
                  <a:schemeClr val="lt1"/>
                </a:solidFill>
                <a:latin typeface="+mn-lt"/>
                <a:ea typeface="+mn-ea"/>
                <a:cs typeface="+mn-cs"/>
              </a:defRPr>
            </a:lvl2pPr>
            <a:lvl3pPr marL="358775" indent="0" algn="l" defTabSz="914400" rtl="0" eaLnBrk="1" latinLnBrk="0" hangingPunct="1">
              <a:spcBef>
                <a:spcPct val="20000"/>
              </a:spcBef>
              <a:buClr>
                <a:srgbClr val="00ACDC"/>
              </a:buClr>
              <a:buFont typeface="Arial" pitchFamily="34" charset="0"/>
              <a:buNone/>
              <a:defRPr sz="2400" kern="1200">
                <a:solidFill>
                  <a:schemeClr val="lt1"/>
                </a:solidFill>
                <a:latin typeface="+mn-lt"/>
                <a:ea typeface="+mn-ea"/>
                <a:cs typeface="+mn-cs"/>
              </a:defRPr>
            </a:lvl3pPr>
            <a:lvl4pPr marL="622300" indent="0" algn="l" defTabSz="914400" rtl="0" eaLnBrk="1" latinLnBrk="0" hangingPunct="1">
              <a:spcBef>
                <a:spcPct val="20000"/>
              </a:spcBef>
              <a:buClr>
                <a:srgbClr val="00ACDC"/>
              </a:buClr>
              <a:buFont typeface="Arial" pitchFamily="34" charset="0"/>
              <a:buNone/>
              <a:defRPr sz="2000" kern="1200">
                <a:solidFill>
                  <a:schemeClr val="lt1"/>
                </a:solidFill>
                <a:latin typeface="+mn-lt"/>
                <a:ea typeface="+mn-ea"/>
                <a:cs typeface="+mn-cs"/>
              </a:defRPr>
            </a:lvl4pPr>
            <a:lvl5pPr marL="898525" indent="0" algn="l" defTabSz="914400" rtl="0" eaLnBrk="1" latinLnBrk="0" hangingPunct="1">
              <a:spcBef>
                <a:spcPct val="20000"/>
              </a:spcBef>
              <a:buClr>
                <a:srgbClr val="00ACDC"/>
              </a:buClr>
              <a:buFont typeface="Arial" pitchFamily="34" charset="0"/>
              <a:buNone/>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algn="r"/>
            <a:r>
              <a:rPr lang="en-US" sz="2400" dirty="0" smtClean="0">
                <a:solidFill>
                  <a:srgbClr val="7F7F7F"/>
                </a:solidFill>
              </a:rPr>
              <a:t>Marc </a:t>
            </a:r>
            <a:r>
              <a:rPr lang="en-US" sz="2400" dirty="0" err="1" smtClean="0">
                <a:solidFill>
                  <a:srgbClr val="7F7F7F"/>
                </a:solidFill>
              </a:rPr>
              <a:t>Streit</a:t>
            </a:r>
            <a:endParaRPr lang="en-US" sz="2400" baseline="30000" dirty="0" smtClean="0">
              <a:solidFill>
                <a:srgbClr val="7F7F7F"/>
              </a:solidFill>
            </a:endParaRPr>
          </a:p>
          <a:p>
            <a:pPr algn="r"/>
            <a:r>
              <a:rPr lang="en-US" sz="2400" dirty="0" smtClean="0">
                <a:solidFill>
                  <a:srgbClr val="7F7F7F"/>
                </a:solidFill>
              </a:rPr>
              <a:t>Hans-</a:t>
            </a:r>
            <a:r>
              <a:rPr lang="en-US" sz="2400" dirty="0" err="1" smtClean="0">
                <a:solidFill>
                  <a:srgbClr val="7F7F7F"/>
                </a:solidFill>
              </a:rPr>
              <a:t>Jörg</a:t>
            </a:r>
            <a:r>
              <a:rPr lang="en-US" sz="2400" dirty="0" smtClean="0">
                <a:solidFill>
                  <a:srgbClr val="7F7F7F"/>
                </a:solidFill>
              </a:rPr>
              <a:t> Schulz </a:t>
            </a:r>
          </a:p>
          <a:p>
            <a:pPr algn="r"/>
            <a:r>
              <a:rPr lang="en-US" sz="2400" dirty="0" smtClean="0">
                <a:solidFill>
                  <a:srgbClr val="7F7F7F"/>
                </a:solidFill>
              </a:rPr>
              <a:t>Alexander </a:t>
            </a:r>
            <a:r>
              <a:rPr lang="en-US" sz="2400" dirty="0" err="1" smtClean="0">
                <a:solidFill>
                  <a:srgbClr val="7F7F7F"/>
                </a:solidFill>
              </a:rPr>
              <a:t>Lex</a:t>
            </a:r>
            <a:endParaRPr lang="en-US" sz="2400" dirty="0">
              <a:solidFill>
                <a:srgbClr val="7F7F7F"/>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4168" y="5326614"/>
            <a:ext cx="2433283" cy="750065"/>
          </a:xfrm>
          <a:prstGeom prst="rect">
            <a:avLst/>
          </a:prstGeom>
        </p:spPr>
      </p:pic>
      <p:pic>
        <p:nvPicPr>
          <p:cNvPr id="3" name="Grafi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1672" y="5244058"/>
            <a:ext cx="2116470" cy="1006010"/>
          </a:xfrm>
          <a:prstGeom prst="rect">
            <a:avLst/>
          </a:prstGeom>
        </p:spPr>
      </p:pic>
    </p:spTree>
    <p:extLst>
      <p:ext uri="{BB962C8B-B14F-4D97-AF65-F5344CB8AC3E}">
        <p14:creationId xmlns:p14="http://schemas.microsoft.com/office/powerpoint/2010/main" val="1007420830"/>
      </p:ext>
    </p:extLst>
  </p:cSld>
  <p:clrMapOvr>
    <a:masterClrMapping/>
  </p:clrMapOvr>
  <mc:AlternateContent xmlns:mc="http://schemas.openxmlformats.org/markup-compatibility/2006" xmlns:p14="http://schemas.microsoft.com/office/powerpoint/2010/main">
    <mc:Choice Requires="p14">
      <p:transition spd="slow" p14:dur="2000" advTm="8883"/>
    </mc:Choice>
    <mc:Fallback xmlns="">
      <p:transition spd="slow" advTm="8883"/>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42000">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14:bounceEnd="42000">
                                          <p:cBhvr additive="base">
                                            <p:cTn id="7" dur="500" fill="hold"/>
                                            <p:tgtEl>
                                              <p:spTgt spid="2"/>
                                            </p:tgtEl>
                                            <p:attrNameLst>
                                              <p:attrName>ppt_x</p:attrName>
                                            </p:attrNameLst>
                                          </p:cBhvr>
                                          <p:tavLst>
                                            <p:tav tm="0">
                                              <p:val>
                                                <p:strVal val="0-#ppt_w/2"/>
                                              </p:val>
                                            </p:tav>
                                            <p:tav tm="100000">
                                              <p:val>
                                                <p:strVal val="#ppt_x"/>
                                              </p:val>
                                            </p:tav>
                                          </p:tavLst>
                                        </p:anim>
                                        <p:anim calcmode="lin" valueType="num" p14:bounceEnd="42000">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p:cNvSpPr>
            <a:spLocks noGrp="1"/>
          </p:cNvSpPr>
          <p:nvPr>
            <p:ph type="title"/>
          </p:nvPr>
        </p:nvSpPr>
        <p:spPr>
          <a:xfrm>
            <a:off x="457200" y="274639"/>
            <a:ext cx="8229600" cy="922115"/>
          </a:xfrm>
        </p:spPr>
        <p:txBody>
          <a:bodyPr>
            <a:normAutofit/>
          </a:bodyPr>
          <a:lstStyle/>
          <a:p>
            <a:r>
              <a:rPr lang="en-US" dirty="0" smtClean="0"/>
              <a:t>Part III: When to link?</a:t>
            </a:r>
            <a:endParaRPr lang="en-US" dirty="0"/>
          </a:p>
        </p:txBody>
      </p:sp>
      <p:sp>
        <p:nvSpPr>
          <p:cNvPr id="25" name="Slide Number Placeholder 24"/>
          <p:cNvSpPr>
            <a:spLocks noGrp="1"/>
          </p:cNvSpPr>
          <p:nvPr>
            <p:ph type="sldNum" sz="quarter" idx="12"/>
          </p:nvPr>
        </p:nvSpPr>
        <p:spPr/>
        <p:txBody>
          <a:bodyPr/>
          <a:lstStyle/>
          <a:p>
            <a:fld id="{A4523DC7-086B-4AA1-B8ED-A8B52ACC25A5}" type="slidenum">
              <a:rPr lang="en-US" smtClean="0">
                <a:solidFill>
                  <a:schemeClr val="tx1"/>
                </a:solidFill>
              </a:rPr>
              <a:pPr/>
              <a:t>26</a:t>
            </a:fld>
            <a:endParaRPr lang="en-US" dirty="0">
              <a:solidFill>
                <a:schemeClr val="tx1"/>
              </a:solidFill>
            </a:endParaRPr>
          </a:p>
        </p:txBody>
      </p:sp>
      <p:sp>
        <p:nvSpPr>
          <p:cNvPr id="26" name="AutoShape 39"/>
          <p:cNvSpPr>
            <a:spLocks noChangeArrowheads="1"/>
          </p:cNvSpPr>
          <p:nvPr/>
        </p:nvSpPr>
        <p:spPr bwMode="auto">
          <a:xfrm>
            <a:off x="6945365" y="4111116"/>
            <a:ext cx="1466090" cy="539164"/>
          </a:xfrm>
          <a:prstGeom prst="flowChartAlternateProcess">
            <a:avLst/>
          </a:prstGeom>
          <a:ln w="38100">
            <a:solidFill>
              <a:schemeClr val="accent3"/>
            </a:solidFill>
            <a:headEnd/>
            <a:tailEnd/>
          </a:ln>
        </p:spPr>
        <p:style>
          <a:lnRef idx="2">
            <a:schemeClr val="accent5"/>
          </a:lnRef>
          <a:fillRef idx="1">
            <a:schemeClr val="lt1"/>
          </a:fillRef>
          <a:effectRef idx="0">
            <a:schemeClr val="accent5"/>
          </a:effectRef>
          <a:fontRef idx="minor">
            <a:schemeClr val="dk1"/>
          </a:fontRef>
        </p:style>
        <p:txBody>
          <a:bodyPr vert="horz" wrap="square" lIns="54000" tIns="45720" rIns="5400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ts val="1000"/>
              </a:spcAft>
              <a:buClrTx/>
              <a:buSzTx/>
              <a:buFontTx/>
              <a:buNone/>
              <a:tabLst/>
            </a:pPr>
            <a:r>
              <a:rPr kumimoji="0" lang="en-US" sz="1400" b="0" i="0" u="none" strike="noStrike" cap="none" normalizeH="0" baseline="0" dirty="0" smtClean="0">
                <a:ln>
                  <a:noFill/>
                </a:ln>
                <a:solidFill>
                  <a:schemeClr val="tx1"/>
                </a:solidFill>
                <a:effectLst/>
                <a:latin typeface="Calibri" pitchFamily="34" charset="0"/>
                <a:cs typeface="Arial" pitchFamily="34" charset="0"/>
              </a:rPr>
              <a:t>User 3</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27" name="AutoShape 39"/>
          <p:cNvSpPr>
            <a:spLocks noChangeArrowheads="1"/>
          </p:cNvSpPr>
          <p:nvPr/>
        </p:nvSpPr>
        <p:spPr bwMode="auto">
          <a:xfrm>
            <a:off x="3802623" y="4096920"/>
            <a:ext cx="1466090" cy="539164"/>
          </a:xfrm>
          <a:prstGeom prst="flowChartAlternateProcess">
            <a:avLst/>
          </a:prstGeom>
          <a:ln w="38100">
            <a:solidFill>
              <a:schemeClr val="accent3"/>
            </a:solidFill>
            <a:headEnd/>
            <a:tailEnd/>
          </a:ln>
        </p:spPr>
        <p:style>
          <a:lnRef idx="2">
            <a:schemeClr val="accent5"/>
          </a:lnRef>
          <a:fillRef idx="1">
            <a:schemeClr val="lt1"/>
          </a:fillRef>
          <a:effectRef idx="0">
            <a:schemeClr val="accent5"/>
          </a:effectRef>
          <a:fontRef idx="minor">
            <a:schemeClr val="dk1"/>
          </a:fontRef>
        </p:style>
        <p:txBody>
          <a:bodyPr vert="horz" wrap="square" lIns="54000" tIns="45720" rIns="5400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ts val="1000"/>
              </a:spcAft>
              <a:buClrTx/>
              <a:buSzTx/>
              <a:buFontTx/>
              <a:buNone/>
              <a:tabLst/>
            </a:pPr>
            <a:r>
              <a:rPr kumimoji="0" lang="en-US" sz="1400" b="0" i="0" u="none" strike="noStrike" cap="none" normalizeH="0" baseline="0" dirty="0" smtClean="0">
                <a:ln>
                  <a:noFill/>
                </a:ln>
                <a:solidFill>
                  <a:schemeClr val="tx1"/>
                </a:solidFill>
                <a:effectLst/>
                <a:latin typeface="Calibri" pitchFamily="34" charset="0"/>
                <a:cs typeface="Arial" pitchFamily="34" charset="0"/>
              </a:rPr>
              <a:t>User 2</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29" name="AutoShape 32"/>
          <p:cNvSpPr>
            <a:spLocks noChangeArrowheads="1"/>
          </p:cNvSpPr>
          <p:nvPr/>
        </p:nvSpPr>
        <p:spPr bwMode="auto">
          <a:xfrm>
            <a:off x="6536348" y="2089889"/>
            <a:ext cx="2284124" cy="1501630"/>
          </a:xfrm>
          <a:prstGeom prst="roundRect">
            <a:avLst>
              <a:gd name="adj" fmla="val 6134"/>
            </a:avLst>
          </a:prstGeom>
          <a:solidFill>
            <a:srgbClr val="FFFFFF"/>
          </a:solidFill>
          <a:ln w="38100">
            <a:solidFill>
              <a:srgbClr val="00A650"/>
            </a:solidFill>
            <a:round/>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400" b="0" i="0" u="none" strike="noStrike" cap="none" normalizeH="0" baseline="0" dirty="0" smtClean="0">
                <a:ln>
                  <a:noFill/>
                </a:ln>
                <a:effectLst/>
                <a:latin typeface="Calibri" pitchFamily="34" charset="0"/>
                <a:cs typeface="Arial" pitchFamily="34" charset="0"/>
              </a:rPr>
              <a:t>Display 2</a:t>
            </a:r>
            <a:endParaRPr kumimoji="0" lang="en-US" sz="1400" b="0" i="0" u="none" strike="noStrike" cap="none" normalizeH="0" baseline="0" dirty="0" smtClean="0">
              <a:ln>
                <a:noFill/>
              </a:ln>
              <a:effectLst/>
              <a:latin typeface="Arial" pitchFamily="34" charset="0"/>
              <a:cs typeface="Arial" pitchFamily="34" charset="0"/>
            </a:endParaRPr>
          </a:p>
        </p:txBody>
      </p:sp>
      <p:sp>
        <p:nvSpPr>
          <p:cNvPr id="30" name="AutoShape 33"/>
          <p:cNvSpPr>
            <a:spLocks noChangeArrowheads="1"/>
          </p:cNvSpPr>
          <p:nvPr/>
        </p:nvSpPr>
        <p:spPr bwMode="auto">
          <a:xfrm>
            <a:off x="340863" y="2102119"/>
            <a:ext cx="5995048" cy="1501630"/>
          </a:xfrm>
          <a:prstGeom prst="roundRect">
            <a:avLst>
              <a:gd name="adj" fmla="val 9218"/>
            </a:avLst>
          </a:prstGeom>
          <a:solidFill>
            <a:srgbClr val="FFFFFF"/>
          </a:solidFill>
          <a:ln w="38100">
            <a:solidFill>
              <a:srgbClr val="00A650"/>
            </a:solidFill>
            <a:round/>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400" b="0" i="0" u="none" strike="noStrike" cap="none" normalizeH="0" baseline="0" dirty="0" smtClean="0">
                <a:ln>
                  <a:noFill/>
                </a:ln>
                <a:effectLst/>
                <a:latin typeface="Calibri" pitchFamily="34" charset="0"/>
                <a:cs typeface="Arial" pitchFamily="34" charset="0"/>
              </a:rPr>
              <a:t>Display 1</a:t>
            </a:r>
            <a:endParaRPr kumimoji="0" lang="en-US" sz="1400" b="0" i="0" u="none" strike="noStrike" cap="none" normalizeH="0" baseline="0" dirty="0" smtClean="0">
              <a:ln>
                <a:noFill/>
              </a:ln>
              <a:effectLst/>
              <a:latin typeface="Arial" pitchFamily="34" charset="0"/>
              <a:cs typeface="Arial" pitchFamily="34" charset="0"/>
            </a:endParaRPr>
          </a:p>
        </p:txBody>
      </p:sp>
      <p:sp>
        <p:nvSpPr>
          <p:cNvPr id="32" name="AutoShape 34"/>
          <p:cNvSpPr>
            <a:spLocks noChangeArrowheads="1"/>
          </p:cNvSpPr>
          <p:nvPr/>
        </p:nvSpPr>
        <p:spPr bwMode="auto">
          <a:xfrm>
            <a:off x="6698696" y="2449104"/>
            <a:ext cx="1944216" cy="947238"/>
          </a:xfrm>
          <a:prstGeom prst="flowChartAlternateProcess">
            <a:avLst/>
          </a:prstGeom>
          <a:solidFill>
            <a:srgbClr val="FFFFFF"/>
          </a:solidFill>
          <a:ln w="38100">
            <a:solidFill>
              <a:srgbClr val="C0504D"/>
            </a:solidFill>
            <a:miter lim="800000"/>
            <a:headEnd/>
            <a:tailEnd/>
          </a:ln>
          <a:effectLst/>
        </p:spPr>
        <p:txBody>
          <a:bodyPr vert="horz" wrap="square" lIns="91440" tIns="1080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400" b="0" i="0" u="none" strike="noStrike" cap="none" normalizeH="0" baseline="0" dirty="0" smtClean="0">
                <a:ln>
                  <a:noFill/>
                </a:ln>
                <a:effectLst/>
                <a:latin typeface="Calibri" pitchFamily="34" charset="0"/>
                <a:cs typeface="Arial" pitchFamily="34" charset="0"/>
              </a:rPr>
              <a:t>Application 3</a:t>
            </a:r>
            <a:endParaRPr kumimoji="0" lang="en-US" sz="1400" b="0" i="0" u="none" strike="noStrike" cap="none" normalizeH="0" baseline="0" dirty="0" smtClean="0">
              <a:ln>
                <a:noFill/>
              </a:ln>
              <a:effectLst/>
              <a:latin typeface="Arial" pitchFamily="34" charset="0"/>
              <a:cs typeface="Arial" pitchFamily="34" charset="0"/>
            </a:endParaRPr>
          </a:p>
        </p:txBody>
      </p:sp>
      <p:sp>
        <p:nvSpPr>
          <p:cNvPr id="33" name="AutoShape 35"/>
          <p:cNvSpPr>
            <a:spLocks noChangeArrowheads="1"/>
          </p:cNvSpPr>
          <p:nvPr/>
        </p:nvSpPr>
        <p:spPr bwMode="auto">
          <a:xfrm>
            <a:off x="6902474" y="2829818"/>
            <a:ext cx="1536659" cy="389159"/>
          </a:xfrm>
          <a:prstGeom prst="roundRect">
            <a:avLst>
              <a:gd name="adj" fmla="val 16667"/>
            </a:avLst>
          </a:prstGeom>
          <a:solidFill>
            <a:srgbClr val="FFFFFF"/>
          </a:solidFill>
          <a:ln w="38100">
            <a:solidFill>
              <a:srgbClr val="4F81BD"/>
            </a:solidFill>
            <a:round/>
            <a:headEnd/>
            <a:tailEnd/>
          </a:ln>
          <a:effectLst/>
        </p:spPr>
        <p:txBody>
          <a:bodyPr vert="horz" wrap="square" lIns="91440" tIns="45720" rIns="91440" bIns="45720" numCol="1" anchor="t" anchorCtr="0" compatLnSpc="1">
            <a:prstTxWarp prst="textNoShape">
              <a:avLst/>
            </a:prstTxWarp>
          </a:bodyPr>
          <a:lstStyle/>
          <a:p>
            <a:pPr lvl="0" algn="ctr" fontAlgn="base">
              <a:spcBef>
                <a:spcPct val="0"/>
              </a:spcBef>
              <a:spcAft>
                <a:spcPts val="1000"/>
              </a:spcAft>
            </a:pPr>
            <a:r>
              <a:rPr lang="en-US" sz="1400" dirty="0">
                <a:latin typeface="Calibri" pitchFamily="34" charset="0"/>
                <a:cs typeface="Arial" pitchFamily="34" charset="0"/>
              </a:rPr>
              <a:t>View 4</a:t>
            </a:r>
            <a:endParaRPr kumimoji="0" lang="en-US" sz="1400" b="0" i="0" u="none" strike="noStrike" cap="none" normalizeH="0" baseline="0" dirty="0" smtClean="0">
              <a:ln>
                <a:noFill/>
              </a:ln>
              <a:effectLst/>
              <a:latin typeface="Arial" pitchFamily="34" charset="0"/>
              <a:cs typeface="Arial" pitchFamily="34" charset="0"/>
            </a:endParaRPr>
          </a:p>
        </p:txBody>
      </p:sp>
      <p:sp>
        <p:nvSpPr>
          <p:cNvPr id="34" name="AutoShape 36"/>
          <p:cNvSpPr>
            <a:spLocks noChangeArrowheads="1"/>
          </p:cNvSpPr>
          <p:nvPr/>
        </p:nvSpPr>
        <p:spPr bwMode="auto">
          <a:xfrm>
            <a:off x="4279767" y="2469148"/>
            <a:ext cx="1842923" cy="928920"/>
          </a:xfrm>
          <a:prstGeom prst="roundRect">
            <a:avLst>
              <a:gd name="adj" fmla="val 16667"/>
            </a:avLst>
          </a:prstGeom>
          <a:solidFill>
            <a:srgbClr val="FFFFFF"/>
          </a:solidFill>
          <a:ln w="38100">
            <a:solidFill>
              <a:srgbClr val="C0504D"/>
            </a:solidFill>
            <a:round/>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400" b="0" i="0" u="none" strike="noStrike" cap="none" normalizeH="0" baseline="0" dirty="0" smtClean="0">
                <a:ln>
                  <a:noFill/>
                </a:ln>
                <a:effectLst/>
                <a:latin typeface="Calibri" pitchFamily="34" charset="0"/>
                <a:cs typeface="Arial" pitchFamily="34" charset="0"/>
              </a:rPr>
              <a:t>Application 2</a:t>
            </a:r>
            <a:endParaRPr kumimoji="0" lang="en-US" sz="1400" b="0" i="0" u="none" strike="noStrike" cap="none" normalizeH="0" baseline="0" dirty="0" smtClean="0">
              <a:ln>
                <a:noFill/>
              </a:ln>
              <a:effectLst/>
              <a:latin typeface="Arial" pitchFamily="34" charset="0"/>
              <a:cs typeface="Arial" pitchFamily="34" charset="0"/>
            </a:endParaRPr>
          </a:p>
        </p:txBody>
      </p:sp>
      <p:sp>
        <p:nvSpPr>
          <p:cNvPr id="35" name="AutoShape 37"/>
          <p:cNvSpPr>
            <a:spLocks noChangeArrowheads="1"/>
          </p:cNvSpPr>
          <p:nvPr/>
        </p:nvSpPr>
        <p:spPr bwMode="auto">
          <a:xfrm>
            <a:off x="4492988" y="2824471"/>
            <a:ext cx="1471093" cy="389160"/>
          </a:xfrm>
          <a:prstGeom prst="flowChartAlternateProcess">
            <a:avLst/>
          </a:prstGeom>
          <a:solidFill>
            <a:srgbClr val="FFFFFF"/>
          </a:solidFill>
          <a:ln w="38100">
            <a:solidFill>
              <a:srgbClr val="4F81BD"/>
            </a:solidFill>
            <a:miter lim="800000"/>
            <a:headEnd/>
            <a:tailEnd/>
          </a:ln>
          <a:effectLst/>
        </p:spPr>
        <p:txBody>
          <a:bodyPr vert="horz" wrap="square" lIns="91440" tIns="45720" rIns="91440" bIns="45720" numCol="1" anchor="t" anchorCtr="0" compatLnSpc="1">
            <a:prstTxWarp prst="textNoShape">
              <a:avLst/>
            </a:prstTxWarp>
          </a:bodyPr>
          <a:lstStyle/>
          <a:p>
            <a:pPr lvl="0" algn="ctr" fontAlgn="base">
              <a:spcBef>
                <a:spcPct val="0"/>
              </a:spcBef>
              <a:spcAft>
                <a:spcPts val="1000"/>
              </a:spcAft>
            </a:pPr>
            <a:r>
              <a:rPr lang="en-US" sz="1400" dirty="0">
                <a:latin typeface="Calibri" pitchFamily="34" charset="0"/>
                <a:cs typeface="Arial" pitchFamily="34" charset="0"/>
              </a:rPr>
              <a:t>View </a:t>
            </a:r>
            <a:r>
              <a:rPr kumimoji="0" lang="en-US" sz="1400" b="0" i="0" u="none" strike="noStrike" cap="none" normalizeH="0" baseline="0" dirty="0" smtClean="0">
                <a:ln>
                  <a:noFill/>
                </a:ln>
                <a:effectLst/>
                <a:latin typeface="Calibri" pitchFamily="34" charset="0"/>
                <a:cs typeface="Arial" pitchFamily="34" charset="0"/>
              </a:rPr>
              <a:t>3</a:t>
            </a:r>
            <a:endParaRPr kumimoji="0" lang="en-US" sz="1400" b="0" i="0" u="none" strike="noStrike" cap="none" normalizeH="0" baseline="0" dirty="0" smtClean="0">
              <a:ln>
                <a:noFill/>
              </a:ln>
              <a:effectLst/>
              <a:latin typeface="Arial" pitchFamily="34" charset="0"/>
              <a:cs typeface="Arial" pitchFamily="34" charset="0"/>
            </a:endParaRPr>
          </a:p>
        </p:txBody>
      </p:sp>
      <p:sp>
        <p:nvSpPr>
          <p:cNvPr id="36" name="AutoShape 40"/>
          <p:cNvSpPr>
            <a:spLocks noChangeArrowheads="1"/>
          </p:cNvSpPr>
          <p:nvPr/>
        </p:nvSpPr>
        <p:spPr bwMode="auto">
          <a:xfrm>
            <a:off x="553267" y="2464432"/>
            <a:ext cx="3532011" cy="928916"/>
          </a:xfrm>
          <a:prstGeom prst="roundRect">
            <a:avLst>
              <a:gd name="adj" fmla="val 16667"/>
            </a:avLst>
          </a:prstGeom>
          <a:solidFill>
            <a:srgbClr val="FFFFFF"/>
          </a:solidFill>
          <a:ln w="38100">
            <a:solidFill>
              <a:srgbClr val="C0504D"/>
            </a:solidFill>
            <a:round/>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400" b="0" i="0" u="none" strike="noStrike" cap="none" normalizeH="0" baseline="0" dirty="0" smtClean="0">
                <a:ln>
                  <a:noFill/>
                </a:ln>
                <a:effectLst/>
                <a:latin typeface="Calibri" pitchFamily="34" charset="0"/>
                <a:cs typeface="Arial" pitchFamily="34" charset="0"/>
              </a:rPr>
              <a:t>Application 1</a:t>
            </a:r>
            <a:endParaRPr kumimoji="0" lang="en-US" sz="1400" b="0" i="0" u="none" strike="noStrike" cap="none" normalizeH="0" baseline="0" dirty="0" smtClean="0">
              <a:ln>
                <a:noFill/>
              </a:ln>
              <a:effectLst/>
              <a:latin typeface="Arial" pitchFamily="34" charset="0"/>
              <a:cs typeface="Arial" pitchFamily="34" charset="0"/>
            </a:endParaRPr>
          </a:p>
        </p:txBody>
      </p:sp>
      <p:sp>
        <p:nvSpPr>
          <p:cNvPr id="38" name="AutoShape 41"/>
          <p:cNvSpPr>
            <a:spLocks noChangeArrowheads="1"/>
          </p:cNvSpPr>
          <p:nvPr/>
        </p:nvSpPr>
        <p:spPr bwMode="auto">
          <a:xfrm>
            <a:off x="2405650" y="2829818"/>
            <a:ext cx="1506026" cy="389159"/>
          </a:xfrm>
          <a:prstGeom prst="roundRect">
            <a:avLst>
              <a:gd name="adj" fmla="val 16667"/>
            </a:avLst>
          </a:prstGeom>
          <a:solidFill>
            <a:srgbClr val="FFFFFF"/>
          </a:solidFill>
          <a:ln w="38100">
            <a:solidFill>
              <a:srgbClr val="4F81BD"/>
            </a:solidFill>
            <a:round/>
            <a:headEnd/>
            <a:tailEnd/>
          </a:ln>
          <a:effectLst/>
        </p:spPr>
        <p:txBody>
          <a:bodyPr vert="horz" wrap="square" lIns="91440" tIns="45720" rIns="91440" bIns="45720" numCol="1" anchor="t" anchorCtr="0" compatLnSpc="1">
            <a:prstTxWarp prst="textNoShape">
              <a:avLst/>
            </a:prstTxWarp>
          </a:bodyPr>
          <a:lstStyle/>
          <a:p>
            <a:pPr lvl="0" algn="ctr" fontAlgn="base">
              <a:spcBef>
                <a:spcPct val="0"/>
              </a:spcBef>
              <a:spcAft>
                <a:spcPts val="1000"/>
              </a:spcAft>
            </a:pPr>
            <a:r>
              <a:rPr lang="en-US" sz="1400" dirty="0">
                <a:latin typeface="Calibri" pitchFamily="34" charset="0"/>
                <a:cs typeface="Arial" pitchFamily="34" charset="0"/>
              </a:rPr>
              <a:t>View 2</a:t>
            </a:r>
            <a:endParaRPr kumimoji="0" lang="en-US" sz="1400" b="0" i="0" u="none" strike="noStrike" cap="none" normalizeH="0" baseline="0" dirty="0" smtClean="0">
              <a:ln>
                <a:noFill/>
              </a:ln>
              <a:effectLst/>
              <a:latin typeface="Arial" pitchFamily="34" charset="0"/>
              <a:cs typeface="Arial" pitchFamily="34" charset="0"/>
            </a:endParaRPr>
          </a:p>
        </p:txBody>
      </p:sp>
      <p:sp>
        <p:nvSpPr>
          <p:cNvPr id="39" name="AutoShape 43"/>
          <p:cNvSpPr>
            <a:spLocks noChangeArrowheads="1"/>
          </p:cNvSpPr>
          <p:nvPr/>
        </p:nvSpPr>
        <p:spPr bwMode="auto">
          <a:xfrm>
            <a:off x="769291" y="2824471"/>
            <a:ext cx="1458766" cy="389160"/>
          </a:xfrm>
          <a:prstGeom prst="roundRect">
            <a:avLst>
              <a:gd name="adj" fmla="val 16667"/>
            </a:avLst>
          </a:prstGeom>
          <a:solidFill>
            <a:srgbClr val="FFFFFF"/>
          </a:solidFill>
          <a:ln w="38100">
            <a:solidFill>
              <a:srgbClr val="4F81BD"/>
            </a:solidFill>
            <a:round/>
            <a:headEnd/>
            <a:tailEnd/>
          </a:ln>
          <a:effectLst/>
        </p:spPr>
        <p:txBody>
          <a:bodyPr vert="horz" wrap="square" lIns="91440" tIns="45720" rIns="91440" bIns="45720" numCol="1" anchor="t" anchorCtr="0" compatLnSpc="1">
            <a:prstTxWarp prst="textNoShape">
              <a:avLst/>
            </a:prstTxWarp>
          </a:bodyPr>
          <a:lstStyle/>
          <a:p>
            <a:pPr lvl="0" algn="ctr" fontAlgn="base">
              <a:spcBef>
                <a:spcPct val="0"/>
              </a:spcBef>
              <a:spcAft>
                <a:spcPts val="1000"/>
              </a:spcAft>
            </a:pPr>
            <a:r>
              <a:rPr lang="en-US" sz="1400" dirty="0">
                <a:latin typeface="Calibri" pitchFamily="34" charset="0"/>
                <a:cs typeface="Arial" pitchFamily="34" charset="0"/>
              </a:rPr>
              <a:t>View </a:t>
            </a:r>
            <a:r>
              <a:rPr kumimoji="0" lang="en-US" sz="1400" b="0" i="0" u="none" strike="noStrike" cap="none" normalizeH="0" baseline="0" dirty="0" smtClean="0">
                <a:ln>
                  <a:noFill/>
                </a:ln>
                <a:effectLst/>
                <a:latin typeface="Calibri" pitchFamily="34" charset="0"/>
                <a:cs typeface="Arial" pitchFamily="34" charset="0"/>
              </a:rPr>
              <a:t>1</a:t>
            </a:r>
            <a:endParaRPr kumimoji="0" lang="en-US" sz="1400" b="0" i="0" u="none" strike="noStrike" cap="none" normalizeH="0" baseline="0" dirty="0" smtClean="0">
              <a:ln>
                <a:noFill/>
              </a:ln>
              <a:effectLst/>
              <a:latin typeface="Arial" pitchFamily="34" charset="0"/>
              <a:cs typeface="Arial" pitchFamily="34" charset="0"/>
            </a:endParaRPr>
          </a:p>
        </p:txBody>
      </p:sp>
      <p:pic>
        <p:nvPicPr>
          <p:cNvPr id="41" name="Picture 15" descr="user.png"/>
          <p:cNvPicPr>
            <a:picLocks noChangeAspect="1"/>
          </p:cNvPicPr>
          <p:nvPr/>
        </p:nvPicPr>
        <p:blipFill>
          <a:blip r:embed="rId3" cstate="print"/>
          <a:stretch>
            <a:fillRect/>
          </a:stretch>
        </p:blipFill>
        <p:spPr>
          <a:xfrm>
            <a:off x="3874631" y="4143774"/>
            <a:ext cx="457200" cy="457200"/>
          </a:xfrm>
          <a:prstGeom prst="rect">
            <a:avLst/>
          </a:prstGeom>
        </p:spPr>
      </p:pic>
      <p:pic>
        <p:nvPicPr>
          <p:cNvPr id="42" name="Picture 16" descr="user.png"/>
          <p:cNvPicPr>
            <a:picLocks noChangeAspect="1"/>
          </p:cNvPicPr>
          <p:nvPr/>
        </p:nvPicPr>
        <p:blipFill>
          <a:blip r:embed="rId4" cstate="print"/>
          <a:stretch>
            <a:fillRect/>
          </a:stretch>
        </p:blipFill>
        <p:spPr>
          <a:xfrm>
            <a:off x="7107575" y="4146226"/>
            <a:ext cx="457200" cy="457200"/>
          </a:xfrm>
          <a:prstGeom prst="rect">
            <a:avLst/>
          </a:prstGeom>
        </p:spPr>
      </p:pic>
      <p:cxnSp>
        <p:nvCxnSpPr>
          <p:cNvPr id="43" name="Straight Connector 19"/>
          <p:cNvCxnSpPr>
            <a:endCxn id="27" idx="0"/>
          </p:cNvCxnSpPr>
          <p:nvPr/>
        </p:nvCxnSpPr>
        <p:spPr>
          <a:xfrm>
            <a:off x="4535668" y="3603749"/>
            <a:ext cx="0" cy="493171"/>
          </a:xfrm>
          <a:prstGeom prst="line">
            <a:avLst/>
          </a:prstGeom>
          <a:ln w="28575">
            <a:solidFill>
              <a:schemeClr val="tx1"/>
            </a:solidFill>
            <a:prstDash val="sysDot"/>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4" name="Straight Connector 27"/>
          <p:cNvCxnSpPr>
            <a:stCxn id="29" idx="2"/>
            <a:endCxn id="26" idx="0"/>
          </p:cNvCxnSpPr>
          <p:nvPr/>
        </p:nvCxnSpPr>
        <p:spPr>
          <a:xfrm>
            <a:off x="7678410" y="3591519"/>
            <a:ext cx="0" cy="519597"/>
          </a:xfrm>
          <a:prstGeom prst="line">
            <a:avLst/>
          </a:prstGeom>
          <a:ln w="28575">
            <a:solidFill>
              <a:schemeClr val="tx1"/>
            </a:solidFill>
            <a:prstDash val="sysDot"/>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5" name="Straight Connector 30"/>
          <p:cNvCxnSpPr>
            <a:endCxn id="46" idx="0"/>
          </p:cNvCxnSpPr>
          <p:nvPr/>
        </p:nvCxnSpPr>
        <p:spPr>
          <a:xfrm>
            <a:off x="2321083" y="3603749"/>
            <a:ext cx="0" cy="460513"/>
          </a:xfrm>
          <a:prstGeom prst="line">
            <a:avLst/>
          </a:prstGeom>
          <a:ln w="28575">
            <a:solidFill>
              <a:schemeClr val="tx1"/>
            </a:solidFill>
            <a:prstDash val="sysDot"/>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46" name="AutoShape 39"/>
          <p:cNvSpPr>
            <a:spLocks noChangeArrowheads="1"/>
          </p:cNvSpPr>
          <p:nvPr/>
        </p:nvSpPr>
        <p:spPr bwMode="auto">
          <a:xfrm>
            <a:off x="1588038" y="4064262"/>
            <a:ext cx="1466090" cy="539164"/>
          </a:xfrm>
          <a:prstGeom prst="flowChartAlternateProcess">
            <a:avLst/>
          </a:prstGeom>
          <a:ln w="38100">
            <a:solidFill>
              <a:schemeClr val="accent3"/>
            </a:solidFill>
            <a:headEnd/>
            <a:tailEnd/>
          </a:ln>
        </p:spPr>
        <p:style>
          <a:lnRef idx="2">
            <a:schemeClr val="accent5"/>
          </a:lnRef>
          <a:fillRef idx="1">
            <a:schemeClr val="lt1"/>
          </a:fillRef>
          <a:effectRef idx="0">
            <a:schemeClr val="accent5"/>
          </a:effectRef>
          <a:fontRef idx="minor">
            <a:schemeClr val="dk1"/>
          </a:fontRef>
        </p:style>
        <p:txBody>
          <a:bodyPr vert="horz" wrap="square" lIns="54000" tIns="45720" rIns="5400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ts val="1000"/>
              </a:spcAft>
              <a:buClrTx/>
              <a:buSzTx/>
              <a:buFontTx/>
              <a:buNone/>
              <a:tabLst/>
            </a:pPr>
            <a:r>
              <a:rPr kumimoji="0" lang="en-US" sz="1400" b="0" i="0" u="none" strike="noStrike" cap="none" normalizeH="0" baseline="0" dirty="0" smtClean="0">
                <a:ln>
                  <a:noFill/>
                </a:ln>
                <a:solidFill>
                  <a:schemeClr val="tx1"/>
                </a:solidFill>
                <a:effectLst/>
                <a:latin typeface="Calibri" pitchFamily="34" charset="0"/>
                <a:cs typeface="Arial" pitchFamily="34" charset="0"/>
              </a:rPr>
              <a:t>User 1</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p:txBody>
      </p:sp>
      <p:pic>
        <p:nvPicPr>
          <p:cNvPr id="47" name="Picture 52" descr="user.png"/>
          <p:cNvPicPr>
            <a:picLocks noChangeAspect="1"/>
          </p:cNvPicPr>
          <p:nvPr/>
        </p:nvPicPr>
        <p:blipFill>
          <a:blip r:embed="rId3" cstate="print"/>
          <a:stretch>
            <a:fillRect/>
          </a:stretch>
        </p:blipFill>
        <p:spPr>
          <a:xfrm>
            <a:off x="1713493" y="4105244"/>
            <a:ext cx="457200" cy="457200"/>
          </a:xfrm>
          <a:prstGeom prst="rect">
            <a:avLst/>
          </a:prstGeom>
        </p:spPr>
      </p:pic>
      <p:sp>
        <p:nvSpPr>
          <p:cNvPr id="22" name="Fußzeilenplatzhalter 3"/>
          <p:cNvSpPr>
            <a:spLocks noGrp="1"/>
          </p:cNvSpPr>
          <p:nvPr>
            <p:ph type="ftr" sz="quarter" idx="11"/>
          </p:nvPr>
        </p:nvSpPr>
        <p:spPr>
          <a:xfrm>
            <a:off x="467544" y="6356352"/>
            <a:ext cx="5552256" cy="365125"/>
          </a:xfrm>
        </p:spPr>
        <p:txBody>
          <a:bodyPr/>
          <a:lstStyle/>
          <a:p>
            <a:r>
              <a:rPr lang="en-US" dirty="0" err="1" smtClean="0"/>
              <a:t>VisWeek</a:t>
            </a:r>
            <a:r>
              <a:rPr lang="en-US" dirty="0" smtClean="0"/>
              <a:t> Tutorial: Connecting the Dots – M. </a:t>
            </a:r>
            <a:r>
              <a:rPr lang="en-US" dirty="0" err="1" smtClean="0"/>
              <a:t>Streit</a:t>
            </a:r>
            <a:r>
              <a:rPr lang="en-US" dirty="0" smtClean="0"/>
              <a:t>, H.-J. Schulz, A. </a:t>
            </a:r>
            <a:r>
              <a:rPr lang="en-US" dirty="0" err="1" smtClean="0"/>
              <a:t>Lex</a:t>
            </a:r>
            <a:endParaRPr lang="en-US" dirty="0"/>
          </a:p>
        </p:txBody>
      </p:sp>
    </p:spTree>
    <p:extLst>
      <p:ext uri="{BB962C8B-B14F-4D97-AF65-F5344CB8AC3E}">
        <p14:creationId xmlns:p14="http://schemas.microsoft.com/office/powerpoint/2010/main" val="795907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fade">
                                      <p:cBhvr>
                                        <p:cTn id="18" dur="500"/>
                                        <p:tgtEl>
                                          <p:spTgt spid="3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fade">
                                      <p:cBhvr>
                                        <p:cTn id="29" dur="500"/>
                                        <p:tgtEl>
                                          <p:spTgt spid="3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500"/>
                                        <p:tgtEl>
                                          <p:spTgt spid="2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500"/>
                                        <p:tgtEl>
                                          <p:spTgt spid="2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fade">
                                      <p:cBhvr>
                                        <p:cTn id="48" dur="500"/>
                                        <p:tgtEl>
                                          <p:spTgt spid="46"/>
                                        </p:tgtEl>
                                      </p:cBhvr>
                                    </p:animEffect>
                                  </p:childTnLst>
                                </p:cTn>
                              </p:par>
                              <p:par>
                                <p:cTn id="49" presetID="10" presetClass="entr" presetSubtype="0" fill="hold" grpId="1" nodeType="with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500"/>
                                        <p:tgtEl>
                                          <p:spTgt spid="26"/>
                                        </p:tgtEl>
                                      </p:cBhvr>
                                    </p:animEffect>
                                  </p:childTnLst>
                                </p:cTn>
                              </p:par>
                              <p:par>
                                <p:cTn id="52" presetID="10" presetClass="entr" presetSubtype="0" fill="hold" grpId="1" nodeType="with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fade">
                                      <p:cBhvr>
                                        <p:cTn id="54" dur="500"/>
                                        <p:tgtEl>
                                          <p:spTgt spid="27"/>
                                        </p:tgtEl>
                                      </p:cBhvr>
                                    </p:animEffect>
                                  </p:childTnLst>
                                </p:cTn>
                              </p:par>
                              <p:par>
                                <p:cTn id="55" presetID="10" presetClass="entr" presetSubtype="0" fill="hold" nodeType="with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fade">
                                      <p:cBhvr>
                                        <p:cTn id="57" dur="500"/>
                                        <p:tgtEl>
                                          <p:spTgt spid="41"/>
                                        </p:tgtEl>
                                      </p:cBhvr>
                                    </p:animEffect>
                                  </p:childTnLst>
                                </p:cTn>
                              </p:par>
                              <p:par>
                                <p:cTn id="58" presetID="10" presetClass="entr" presetSubtype="0" fill="hold" nodeType="withEffect">
                                  <p:stCondLst>
                                    <p:cond delay="0"/>
                                  </p:stCondLst>
                                  <p:childTnLst>
                                    <p:set>
                                      <p:cBhvr>
                                        <p:cTn id="59" dur="1" fill="hold">
                                          <p:stCondLst>
                                            <p:cond delay="0"/>
                                          </p:stCondLst>
                                        </p:cTn>
                                        <p:tgtEl>
                                          <p:spTgt spid="42"/>
                                        </p:tgtEl>
                                        <p:attrNameLst>
                                          <p:attrName>style.visibility</p:attrName>
                                        </p:attrNameLst>
                                      </p:cBhvr>
                                      <p:to>
                                        <p:strVal val="visible"/>
                                      </p:to>
                                    </p:set>
                                    <p:animEffect transition="in" filter="fade">
                                      <p:cBhvr>
                                        <p:cTn id="60" dur="500"/>
                                        <p:tgtEl>
                                          <p:spTgt spid="42"/>
                                        </p:tgtEl>
                                      </p:cBhvr>
                                    </p:animEffect>
                                  </p:childTnLst>
                                </p:cTn>
                              </p:par>
                              <p:par>
                                <p:cTn id="61" presetID="10" presetClass="entr" presetSubtype="0" fill="hold" nodeType="withEffect">
                                  <p:stCondLst>
                                    <p:cond delay="0"/>
                                  </p:stCondLst>
                                  <p:childTnLst>
                                    <p:set>
                                      <p:cBhvr>
                                        <p:cTn id="62" dur="1" fill="hold">
                                          <p:stCondLst>
                                            <p:cond delay="0"/>
                                          </p:stCondLst>
                                        </p:cTn>
                                        <p:tgtEl>
                                          <p:spTgt spid="43"/>
                                        </p:tgtEl>
                                        <p:attrNameLst>
                                          <p:attrName>style.visibility</p:attrName>
                                        </p:attrNameLst>
                                      </p:cBhvr>
                                      <p:to>
                                        <p:strVal val="visible"/>
                                      </p:to>
                                    </p:set>
                                    <p:animEffect transition="in" filter="fade">
                                      <p:cBhvr>
                                        <p:cTn id="63" dur="500"/>
                                        <p:tgtEl>
                                          <p:spTgt spid="43"/>
                                        </p:tgtEl>
                                      </p:cBhvr>
                                    </p:animEffect>
                                  </p:childTnLst>
                                </p:cTn>
                              </p:par>
                              <p:par>
                                <p:cTn id="64" presetID="10" presetClass="entr" presetSubtype="0" fill="hold" nodeType="withEffect">
                                  <p:stCondLst>
                                    <p:cond delay="0"/>
                                  </p:stCondLst>
                                  <p:childTnLst>
                                    <p:set>
                                      <p:cBhvr>
                                        <p:cTn id="65" dur="1" fill="hold">
                                          <p:stCondLst>
                                            <p:cond delay="0"/>
                                          </p:stCondLst>
                                        </p:cTn>
                                        <p:tgtEl>
                                          <p:spTgt spid="44"/>
                                        </p:tgtEl>
                                        <p:attrNameLst>
                                          <p:attrName>style.visibility</p:attrName>
                                        </p:attrNameLst>
                                      </p:cBhvr>
                                      <p:to>
                                        <p:strVal val="visible"/>
                                      </p:to>
                                    </p:set>
                                    <p:animEffect transition="in" filter="fade">
                                      <p:cBhvr>
                                        <p:cTn id="66" dur="500"/>
                                        <p:tgtEl>
                                          <p:spTgt spid="44"/>
                                        </p:tgtEl>
                                      </p:cBhvr>
                                    </p:animEffect>
                                  </p:childTnLst>
                                </p:cTn>
                              </p:par>
                              <p:par>
                                <p:cTn id="67" presetID="10" presetClass="entr" presetSubtype="0" fill="hold" nodeType="withEffect">
                                  <p:stCondLst>
                                    <p:cond delay="0"/>
                                  </p:stCondLst>
                                  <p:childTnLst>
                                    <p:set>
                                      <p:cBhvr>
                                        <p:cTn id="68" dur="1" fill="hold">
                                          <p:stCondLst>
                                            <p:cond delay="0"/>
                                          </p:stCondLst>
                                        </p:cTn>
                                        <p:tgtEl>
                                          <p:spTgt spid="45"/>
                                        </p:tgtEl>
                                        <p:attrNameLst>
                                          <p:attrName>style.visibility</p:attrName>
                                        </p:attrNameLst>
                                      </p:cBhvr>
                                      <p:to>
                                        <p:strVal val="visible"/>
                                      </p:to>
                                    </p:set>
                                    <p:animEffect transition="in" filter="fade">
                                      <p:cBhvr>
                                        <p:cTn id="69" dur="500"/>
                                        <p:tgtEl>
                                          <p:spTgt spid="45"/>
                                        </p:tgtEl>
                                      </p:cBhvr>
                                    </p:animEffect>
                                  </p:childTnLst>
                                </p:cTn>
                              </p:par>
                              <p:par>
                                <p:cTn id="70" presetID="10" presetClass="entr" presetSubtype="0" fill="hold" grpId="1" nodeType="withEffect">
                                  <p:stCondLst>
                                    <p:cond delay="0"/>
                                  </p:stCondLst>
                                  <p:childTnLst>
                                    <p:set>
                                      <p:cBhvr>
                                        <p:cTn id="71" dur="1" fill="hold">
                                          <p:stCondLst>
                                            <p:cond delay="0"/>
                                          </p:stCondLst>
                                        </p:cTn>
                                        <p:tgtEl>
                                          <p:spTgt spid="46"/>
                                        </p:tgtEl>
                                        <p:attrNameLst>
                                          <p:attrName>style.visibility</p:attrName>
                                        </p:attrNameLst>
                                      </p:cBhvr>
                                      <p:to>
                                        <p:strVal val="visible"/>
                                      </p:to>
                                    </p:set>
                                    <p:animEffect transition="in" filter="fade">
                                      <p:cBhvr>
                                        <p:cTn id="72" dur="500"/>
                                        <p:tgtEl>
                                          <p:spTgt spid="46"/>
                                        </p:tgtEl>
                                      </p:cBhvr>
                                    </p:animEffect>
                                  </p:childTnLst>
                                </p:cTn>
                              </p:par>
                              <p:par>
                                <p:cTn id="73" presetID="10" presetClass="entr" presetSubtype="0" fill="hold" nodeType="withEffect">
                                  <p:stCondLst>
                                    <p:cond delay="0"/>
                                  </p:stCondLst>
                                  <p:childTnLst>
                                    <p:set>
                                      <p:cBhvr>
                                        <p:cTn id="74" dur="1" fill="hold">
                                          <p:stCondLst>
                                            <p:cond delay="0"/>
                                          </p:stCondLst>
                                        </p:cTn>
                                        <p:tgtEl>
                                          <p:spTgt spid="47"/>
                                        </p:tgtEl>
                                        <p:attrNameLst>
                                          <p:attrName>style.visibility</p:attrName>
                                        </p:attrNameLst>
                                      </p:cBhvr>
                                      <p:to>
                                        <p:strVal val="visible"/>
                                      </p:to>
                                    </p:set>
                                    <p:animEffect transition="in" filter="fade">
                                      <p:cBhvr>
                                        <p:cTn id="75"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27" grpId="0" animBg="1"/>
      <p:bldP spid="27" grpId="1" animBg="1"/>
      <p:bldP spid="29" grpId="0" animBg="1"/>
      <p:bldP spid="30" grpId="0" animBg="1"/>
      <p:bldP spid="32" grpId="0" animBg="1"/>
      <p:bldP spid="33" grpId="0" animBg="1"/>
      <p:bldP spid="34" grpId="0" animBg="1"/>
      <p:bldP spid="35" grpId="0" animBg="1"/>
      <p:bldP spid="36" grpId="0" animBg="1"/>
      <p:bldP spid="38" grpId="0" animBg="1"/>
      <p:bldP spid="39" grpId="0" animBg="1"/>
      <p:bldP spid="46" grpId="0" animBg="1"/>
      <p:bldP spid="46"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err="1" smtClean="0"/>
              <a:t>About</a:t>
            </a:r>
            <a:r>
              <a:rPr lang="de-DE" dirty="0" smtClean="0"/>
              <a:t> </a:t>
            </a:r>
            <a:r>
              <a:rPr lang="de-DE" dirty="0" err="1" smtClean="0"/>
              <a:t>Ourselves</a:t>
            </a:r>
            <a:r>
              <a:rPr lang="de-DE" dirty="0" smtClean="0"/>
              <a:t>: </a:t>
            </a:r>
            <a:r>
              <a:rPr lang="de-DE" dirty="0" smtClean="0">
                <a:solidFill>
                  <a:srgbClr val="00B050"/>
                </a:solidFill>
              </a:rPr>
              <a:t>Marc Streit</a:t>
            </a:r>
            <a:endParaRPr lang="de-DE" dirty="0">
              <a:solidFill>
                <a:srgbClr val="00B050"/>
              </a:solidFill>
            </a:endParaRPr>
          </a:p>
        </p:txBody>
      </p:sp>
      <p:sp>
        <p:nvSpPr>
          <p:cNvPr id="3" name="Content Placeholder 2"/>
          <p:cNvSpPr>
            <a:spLocks noGrp="1"/>
          </p:cNvSpPr>
          <p:nvPr>
            <p:ph idx="1"/>
          </p:nvPr>
        </p:nvSpPr>
        <p:spPr>
          <a:xfrm>
            <a:off x="457200" y="1600200"/>
            <a:ext cx="8686800" cy="5141168"/>
          </a:xfrm>
        </p:spPr>
        <p:txBody>
          <a:bodyPr>
            <a:normAutofit fontScale="92500"/>
          </a:bodyPr>
          <a:lstStyle/>
          <a:p>
            <a:r>
              <a:rPr lang="en-US" dirty="0"/>
              <a:t>PhD from Graz University of Technology</a:t>
            </a:r>
          </a:p>
          <a:p>
            <a:r>
              <a:rPr lang="en-US" dirty="0" smtClean="0"/>
              <a:t>Assistant Professor at Johannes </a:t>
            </a:r>
            <a:r>
              <a:rPr lang="en-US" dirty="0" err="1" smtClean="0"/>
              <a:t>Kepler</a:t>
            </a:r>
            <a:r>
              <a:rPr lang="en-US" dirty="0" smtClean="0"/>
              <a:t> University Linz</a:t>
            </a:r>
          </a:p>
          <a:p>
            <a:r>
              <a:rPr lang="de-AT" dirty="0" err="1" smtClean="0"/>
              <a:t>Visiting</a:t>
            </a:r>
            <a:r>
              <a:rPr lang="de-AT" dirty="0" smtClean="0"/>
              <a:t> Researcher </a:t>
            </a:r>
            <a:r>
              <a:rPr lang="de-AT" dirty="0" err="1" smtClean="0"/>
              <a:t>at</a:t>
            </a:r>
            <a:r>
              <a:rPr lang="de-AT" dirty="0" smtClean="0"/>
              <a:t> Harvard Medical School</a:t>
            </a:r>
            <a:endParaRPr lang="en-US" dirty="0" smtClean="0"/>
          </a:p>
          <a:p>
            <a:r>
              <a:rPr lang="en-US" dirty="0" smtClean="0"/>
              <a:t>Research Topics:</a:t>
            </a:r>
          </a:p>
          <a:p>
            <a:pPr lvl="1"/>
            <a:r>
              <a:rPr lang="en-US" dirty="0" smtClean="0"/>
              <a:t>Visual Analysis of Heterogeneous Data</a:t>
            </a:r>
            <a:br>
              <a:rPr lang="en-US" dirty="0" smtClean="0"/>
            </a:br>
            <a:r>
              <a:rPr lang="en-US" dirty="0" smtClean="0"/>
              <a:t>Focus: Biomolecular Data</a:t>
            </a:r>
          </a:p>
          <a:p>
            <a:pPr lvl="1"/>
            <a:r>
              <a:rPr lang="en-US" dirty="0" smtClean="0"/>
              <a:t>Visual Linking</a:t>
            </a:r>
          </a:p>
          <a:p>
            <a:pPr lvl="1"/>
            <a:r>
              <a:rPr lang="en-US" dirty="0" err="1" smtClean="0"/>
              <a:t>Caleydo</a:t>
            </a:r>
            <a:r>
              <a:rPr lang="en-US" dirty="0" smtClean="0"/>
              <a:t> (www.caleydo.org)</a:t>
            </a:r>
            <a:br>
              <a:rPr lang="en-US" dirty="0" smtClean="0"/>
            </a:br>
            <a:endParaRPr lang="en-US" dirty="0" smtClean="0"/>
          </a:p>
        </p:txBody>
      </p:sp>
      <p:sp>
        <p:nvSpPr>
          <p:cNvPr id="4" name="Fußzeilenplatzhalter 3"/>
          <p:cNvSpPr>
            <a:spLocks noGrp="1"/>
          </p:cNvSpPr>
          <p:nvPr>
            <p:ph type="ftr" sz="quarter" idx="11"/>
          </p:nvPr>
        </p:nvSpPr>
        <p:spPr>
          <a:xfrm>
            <a:off x="467544" y="6356352"/>
            <a:ext cx="5552256" cy="365125"/>
          </a:xfrm>
        </p:spPr>
        <p:txBody>
          <a:bodyPr/>
          <a:lstStyle/>
          <a:p>
            <a:r>
              <a:rPr lang="en-US" dirty="0" err="1" smtClean="0"/>
              <a:t>VisWeek</a:t>
            </a:r>
            <a:r>
              <a:rPr lang="en-US" dirty="0" smtClean="0"/>
              <a:t> Tutorial: Connecting the Dots – M. </a:t>
            </a:r>
            <a:r>
              <a:rPr lang="en-US" dirty="0" err="1" smtClean="0"/>
              <a:t>Streit</a:t>
            </a:r>
            <a:r>
              <a:rPr lang="en-US" dirty="0" smtClean="0"/>
              <a:t>, H.-J. Schulz, A. </a:t>
            </a:r>
            <a:r>
              <a:rPr lang="en-US" dirty="0" err="1" smtClean="0"/>
              <a:t>Lex</a:t>
            </a:r>
            <a:endParaRPr lang="en-US" dirty="0"/>
          </a:p>
        </p:txBody>
      </p:sp>
    </p:spTree>
    <p:extLst>
      <p:ext uri="{BB962C8B-B14F-4D97-AF65-F5344CB8AC3E}">
        <p14:creationId xmlns:p14="http://schemas.microsoft.com/office/powerpoint/2010/main" val="20116600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err="1" smtClean="0"/>
              <a:t>Overview</a:t>
            </a:r>
            <a:endParaRPr lang="de-DE" dirty="0"/>
          </a:p>
        </p:txBody>
      </p:sp>
      <p:sp>
        <p:nvSpPr>
          <p:cNvPr id="3" name="Content Placeholder 2"/>
          <p:cNvSpPr>
            <a:spLocks noGrp="1"/>
          </p:cNvSpPr>
          <p:nvPr>
            <p:ph idx="1"/>
          </p:nvPr>
        </p:nvSpPr>
        <p:spPr>
          <a:xfrm>
            <a:off x="457200" y="1600200"/>
            <a:ext cx="8507288" cy="5141168"/>
          </a:xfrm>
        </p:spPr>
        <p:txBody>
          <a:bodyPr>
            <a:normAutofit/>
          </a:bodyPr>
          <a:lstStyle/>
          <a:p>
            <a:pPr marL="0" indent="0">
              <a:buNone/>
            </a:pPr>
            <a:endParaRPr lang="de-DE" sz="800" dirty="0"/>
          </a:p>
          <a:p>
            <a:pPr marL="0" indent="0">
              <a:buNone/>
            </a:pPr>
            <a:r>
              <a:rPr lang="de-DE" b="1" dirty="0" smtClean="0"/>
              <a:t>PART 1: What to link? </a:t>
            </a:r>
            <a:r>
              <a:rPr lang="de-DE" dirty="0" smtClean="0"/>
              <a:t/>
            </a:r>
            <a:br>
              <a:rPr lang="de-DE" dirty="0" smtClean="0"/>
            </a:br>
            <a:r>
              <a:rPr lang="de-DE" dirty="0" smtClean="0"/>
              <a:t>Relations on Data, View, and Interaction Level</a:t>
            </a:r>
          </a:p>
          <a:p>
            <a:pPr marL="0" indent="0">
              <a:buNone/>
            </a:pPr>
            <a:endParaRPr lang="de-DE" sz="1200" dirty="0"/>
          </a:p>
          <a:p>
            <a:r>
              <a:rPr lang="de-DE" b="1" dirty="0"/>
              <a:t>PART 2</a:t>
            </a:r>
            <a:r>
              <a:rPr lang="de-DE" b="1" dirty="0" smtClean="0"/>
              <a:t>: How to link?</a:t>
            </a:r>
          </a:p>
          <a:p>
            <a:pPr marL="0" indent="0">
              <a:buNone/>
            </a:pPr>
            <a:r>
              <a:rPr lang="en-US" dirty="0"/>
              <a:t>Representing </a:t>
            </a:r>
            <a:r>
              <a:rPr lang="en-US" dirty="0" smtClean="0"/>
              <a:t>Relation on </a:t>
            </a:r>
            <a:r>
              <a:rPr lang="en-US" dirty="0"/>
              <a:t>View </a:t>
            </a:r>
            <a:r>
              <a:rPr lang="en-US" dirty="0" smtClean="0"/>
              <a:t>Level</a:t>
            </a:r>
          </a:p>
          <a:p>
            <a:pPr marL="0" indent="0">
              <a:buNone/>
            </a:pPr>
            <a:endParaRPr lang="en-US" sz="1200" dirty="0"/>
          </a:p>
          <a:p>
            <a:r>
              <a:rPr lang="de-DE" b="1" dirty="0"/>
              <a:t>PART </a:t>
            </a:r>
            <a:r>
              <a:rPr lang="en-US" b="1" dirty="0" smtClean="0"/>
              <a:t>3: When </a:t>
            </a:r>
            <a:r>
              <a:rPr lang="en-US" b="1" dirty="0"/>
              <a:t>to link?</a:t>
            </a:r>
            <a:r>
              <a:rPr lang="en-US" dirty="0"/>
              <a:t/>
            </a:r>
            <a:br>
              <a:rPr lang="en-US" dirty="0"/>
            </a:br>
            <a:r>
              <a:rPr lang="en-US" dirty="0"/>
              <a:t>Application Areas that Benefit from </a:t>
            </a:r>
            <a:r>
              <a:rPr lang="en-US" dirty="0" smtClean="0"/>
              <a:t>Linking</a:t>
            </a:r>
            <a:endParaRPr lang="de-DE" dirty="0" smtClean="0"/>
          </a:p>
        </p:txBody>
      </p:sp>
      <p:sp>
        <p:nvSpPr>
          <p:cNvPr id="4" name="Fußzeilenplatzhalter 3"/>
          <p:cNvSpPr>
            <a:spLocks noGrp="1"/>
          </p:cNvSpPr>
          <p:nvPr>
            <p:ph type="ftr" sz="quarter" idx="11"/>
          </p:nvPr>
        </p:nvSpPr>
        <p:spPr>
          <a:xfrm>
            <a:off x="467544" y="6356352"/>
            <a:ext cx="5552256" cy="365125"/>
          </a:xfrm>
        </p:spPr>
        <p:txBody>
          <a:bodyPr/>
          <a:lstStyle/>
          <a:p>
            <a:r>
              <a:rPr lang="en-US" dirty="0" err="1" smtClean="0"/>
              <a:t>VisWeek</a:t>
            </a:r>
            <a:r>
              <a:rPr lang="en-US" dirty="0" smtClean="0"/>
              <a:t> Tutorial: Connecting the Dots – M. </a:t>
            </a:r>
            <a:r>
              <a:rPr lang="en-US" dirty="0" err="1" smtClean="0"/>
              <a:t>Streit</a:t>
            </a:r>
            <a:r>
              <a:rPr lang="en-US" dirty="0" smtClean="0"/>
              <a:t>, H.-J. Schulz, A. </a:t>
            </a:r>
            <a:r>
              <a:rPr lang="en-US" dirty="0" err="1" smtClean="0"/>
              <a:t>Lex</a:t>
            </a:r>
            <a:endParaRPr lang="en-US" dirty="0"/>
          </a:p>
        </p:txBody>
      </p:sp>
    </p:spTree>
    <p:extLst>
      <p:ext uri="{BB962C8B-B14F-4D97-AF65-F5344CB8AC3E}">
        <p14:creationId xmlns:p14="http://schemas.microsoft.com/office/powerpoint/2010/main" val="340682330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de-AT" dirty="0" smtClean="0"/>
              <a:t>Schedule</a:t>
            </a:r>
            <a:endParaRPr lang="de-AT" dirty="0"/>
          </a:p>
        </p:txBody>
      </p:sp>
      <p:sp>
        <p:nvSpPr>
          <p:cNvPr id="7" name="Content Placeholder 6"/>
          <p:cNvSpPr>
            <a:spLocks noGrp="1"/>
          </p:cNvSpPr>
          <p:nvPr>
            <p:ph idx="1"/>
          </p:nvPr>
        </p:nvSpPr>
        <p:spPr/>
        <p:txBody>
          <a:bodyPr/>
          <a:lstStyle/>
          <a:p>
            <a:r>
              <a:rPr lang="de-AT" dirty="0"/>
              <a:t>2:15 </a:t>
            </a:r>
            <a:r>
              <a:rPr lang="de-AT" dirty="0" smtClean="0"/>
              <a:t>– 3:15	Part I: </a:t>
            </a:r>
            <a:r>
              <a:rPr lang="de-AT" dirty="0" smtClean="0">
                <a:solidFill>
                  <a:srgbClr val="00A650"/>
                </a:solidFill>
              </a:rPr>
              <a:t>What to Link?</a:t>
            </a:r>
          </a:p>
          <a:p>
            <a:r>
              <a:rPr lang="de-AT" dirty="0" smtClean="0"/>
              <a:t>3:15 – 3:40 	Part II: </a:t>
            </a:r>
            <a:r>
              <a:rPr lang="de-AT" dirty="0" smtClean="0">
                <a:solidFill>
                  <a:srgbClr val="00ACDC"/>
                </a:solidFill>
              </a:rPr>
              <a:t>How to Link?</a:t>
            </a:r>
          </a:p>
          <a:p>
            <a:r>
              <a:rPr lang="de-AT" dirty="0" smtClean="0"/>
              <a:t>3:40 </a:t>
            </a:r>
            <a:r>
              <a:rPr lang="de-AT" dirty="0"/>
              <a:t>– </a:t>
            </a:r>
            <a:r>
              <a:rPr lang="de-AT" dirty="0" smtClean="0"/>
              <a:t>4:15 	Coffe break</a:t>
            </a:r>
          </a:p>
          <a:p>
            <a:r>
              <a:rPr lang="de-AT" dirty="0" smtClean="0"/>
              <a:t>4:15 – 4:50	Part II: </a:t>
            </a:r>
            <a:r>
              <a:rPr lang="de-AT" dirty="0" smtClean="0">
                <a:solidFill>
                  <a:srgbClr val="00ACDC"/>
                </a:solidFill>
              </a:rPr>
              <a:t>How to Link?</a:t>
            </a:r>
          </a:p>
          <a:p>
            <a:r>
              <a:rPr lang="de-AT" dirty="0" smtClean="0"/>
              <a:t>4:50 – 5:50	Part III: </a:t>
            </a:r>
            <a:r>
              <a:rPr lang="de-AT" dirty="0" smtClean="0">
                <a:solidFill>
                  <a:schemeClr val="accent3"/>
                </a:solidFill>
              </a:rPr>
              <a:t>When to link? </a:t>
            </a:r>
            <a:endParaRPr lang="de-AT" dirty="0"/>
          </a:p>
        </p:txBody>
      </p:sp>
      <p:sp>
        <p:nvSpPr>
          <p:cNvPr id="4" name="Footer Placeholder 3"/>
          <p:cNvSpPr>
            <a:spLocks noGrp="1"/>
          </p:cNvSpPr>
          <p:nvPr>
            <p:ph type="ftr" sz="quarter" idx="11"/>
          </p:nvPr>
        </p:nvSpPr>
        <p:spPr/>
        <p:txBody>
          <a:bodyPr/>
          <a:lstStyle/>
          <a:p>
            <a:r>
              <a:rPr lang="en-US" smtClean="0"/>
              <a:t>VisWeek Tutorial: Connecting the Dots – M. Streit, H.-J. Schulz, A. Lex</a:t>
            </a:r>
            <a:endParaRPr lang="en-US" dirty="0"/>
          </a:p>
        </p:txBody>
      </p:sp>
      <p:sp>
        <p:nvSpPr>
          <p:cNvPr id="5" name="Slide Number Placeholder 4"/>
          <p:cNvSpPr>
            <a:spLocks noGrp="1"/>
          </p:cNvSpPr>
          <p:nvPr>
            <p:ph type="sldNum" sz="quarter" idx="12"/>
          </p:nvPr>
        </p:nvSpPr>
        <p:spPr/>
        <p:txBody>
          <a:bodyPr/>
          <a:lstStyle/>
          <a:p>
            <a:fld id="{30742C3F-4840-460C-ADF2-7005A7FA8881}" type="slidenum">
              <a:rPr lang="en-US" smtClean="0"/>
              <a:t>29</a:t>
            </a:fld>
            <a:endParaRPr lang="en-US" dirty="0"/>
          </a:p>
        </p:txBody>
      </p:sp>
    </p:spTree>
    <p:extLst>
      <p:ext uri="{BB962C8B-B14F-4D97-AF65-F5344CB8AC3E}">
        <p14:creationId xmlns:p14="http://schemas.microsoft.com/office/powerpoint/2010/main" val="42351129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smtClean="0"/>
              <a:t>Let‘s</a:t>
            </a:r>
            <a:r>
              <a:rPr lang="de-AT" dirty="0" smtClean="0"/>
              <a:t> </a:t>
            </a:r>
            <a:r>
              <a:rPr lang="de-AT" dirty="0" err="1" smtClean="0"/>
              <a:t>start</a:t>
            </a:r>
            <a:r>
              <a:rPr lang="de-AT" dirty="0" smtClean="0"/>
              <a:t> </a:t>
            </a:r>
            <a:r>
              <a:rPr lang="de-AT" dirty="0" err="1" smtClean="0"/>
              <a:t>with</a:t>
            </a:r>
            <a:r>
              <a:rPr lang="de-AT" dirty="0" smtClean="0"/>
              <a:t> a </a:t>
            </a:r>
            <a:r>
              <a:rPr lang="de-AT" dirty="0" err="1" smtClean="0"/>
              <a:t>little</a:t>
            </a:r>
            <a:r>
              <a:rPr lang="de-AT" dirty="0" smtClean="0"/>
              <a:t> </a:t>
            </a:r>
            <a:r>
              <a:rPr lang="de-AT" dirty="0" err="1" smtClean="0"/>
              <a:t>game</a:t>
            </a:r>
            <a:r>
              <a:rPr lang="de-AT" dirty="0" smtClean="0"/>
              <a:t>…</a:t>
            </a:r>
            <a:endParaRPr lang="en-US" dirty="0"/>
          </a:p>
        </p:txBody>
      </p:sp>
      <p:sp>
        <p:nvSpPr>
          <p:cNvPr id="6" name="Textplatzhalter 5"/>
          <p:cNvSpPr>
            <a:spLocks noGrp="1"/>
          </p:cNvSpPr>
          <p:nvPr>
            <p:ph type="body" idx="1"/>
          </p:nvPr>
        </p:nvSpPr>
        <p:spPr/>
        <p:txBody>
          <a:bodyPr/>
          <a:lstStyle/>
          <a:p>
            <a:endParaRPr lang="en-US"/>
          </a:p>
        </p:txBody>
      </p:sp>
      <p:sp>
        <p:nvSpPr>
          <p:cNvPr id="4" name="Fußzeilenplatzhalter 3"/>
          <p:cNvSpPr>
            <a:spLocks noGrp="1"/>
          </p:cNvSpPr>
          <p:nvPr>
            <p:ph type="ftr" sz="quarter" idx="11"/>
          </p:nvPr>
        </p:nvSpPr>
        <p:spPr/>
        <p:txBody>
          <a:bodyPr/>
          <a:lstStyle/>
          <a:p>
            <a:r>
              <a:rPr lang="en-US" dirty="0" err="1" smtClean="0"/>
              <a:t>VisWeek</a:t>
            </a:r>
            <a:r>
              <a:rPr lang="en-US" dirty="0" smtClean="0"/>
              <a:t> Tutorial: Connecting the Dots – M. </a:t>
            </a:r>
            <a:r>
              <a:rPr lang="en-US" dirty="0" err="1" smtClean="0"/>
              <a:t>Streit</a:t>
            </a:r>
            <a:r>
              <a:rPr lang="en-US" dirty="0" smtClean="0"/>
              <a:t>, H.-J. Schulz, A. </a:t>
            </a:r>
            <a:r>
              <a:rPr lang="en-US" dirty="0" err="1" smtClean="0"/>
              <a:t>Lex</a:t>
            </a:r>
            <a:endParaRPr lang="en-US" dirty="0"/>
          </a:p>
        </p:txBody>
      </p:sp>
      <p:sp>
        <p:nvSpPr>
          <p:cNvPr id="5" name="Foliennummernplatzhalter 4"/>
          <p:cNvSpPr>
            <a:spLocks noGrp="1"/>
          </p:cNvSpPr>
          <p:nvPr>
            <p:ph type="sldNum" sz="quarter" idx="12"/>
          </p:nvPr>
        </p:nvSpPr>
        <p:spPr/>
        <p:txBody>
          <a:bodyPr/>
          <a:lstStyle/>
          <a:p>
            <a:fld id="{30742C3F-4840-460C-ADF2-7005A7FA8881}" type="slidenum">
              <a:rPr lang="en-US" smtClean="0"/>
              <a:t>3</a:t>
            </a:fld>
            <a:endParaRPr lang="en-US" dirty="0"/>
          </a:p>
        </p:txBody>
      </p:sp>
    </p:spTree>
    <p:extLst>
      <p:ext uri="{BB962C8B-B14F-4D97-AF65-F5344CB8AC3E}">
        <p14:creationId xmlns:p14="http://schemas.microsoft.com/office/powerpoint/2010/main" val="346532249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de-AT" dirty="0" smtClean="0"/>
              <a:t>What‘s your background?</a:t>
            </a:r>
            <a:endParaRPr lang="de-AT" dirty="0"/>
          </a:p>
        </p:txBody>
      </p:sp>
      <p:sp>
        <p:nvSpPr>
          <p:cNvPr id="7" name="Text Placeholder 6"/>
          <p:cNvSpPr>
            <a:spLocks noGrp="1"/>
          </p:cNvSpPr>
          <p:nvPr>
            <p:ph type="body" idx="1"/>
          </p:nvPr>
        </p:nvSpPr>
        <p:spPr/>
        <p:txBody>
          <a:bodyPr/>
          <a:lstStyle/>
          <a:p>
            <a:endParaRPr lang="de-AT"/>
          </a:p>
        </p:txBody>
      </p:sp>
      <p:sp>
        <p:nvSpPr>
          <p:cNvPr id="4" name="Footer Placeholder 3"/>
          <p:cNvSpPr>
            <a:spLocks noGrp="1"/>
          </p:cNvSpPr>
          <p:nvPr>
            <p:ph type="ftr" sz="quarter" idx="11"/>
          </p:nvPr>
        </p:nvSpPr>
        <p:spPr/>
        <p:txBody>
          <a:bodyPr/>
          <a:lstStyle/>
          <a:p>
            <a:r>
              <a:rPr lang="en-US" smtClean="0"/>
              <a:t>VisWeek Tutorial: Connecting the Dots – M. Streit, H.-J. Schulz, A. Lex</a:t>
            </a:r>
            <a:endParaRPr lang="en-US" dirty="0"/>
          </a:p>
        </p:txBody>
      </p:sp>
      <p:sp>
        <p:nvSpPr>
          <p:cNvPr id="5" name="Slide Number Placeholder 4"/>
          <p:cNvSpPr>
            <a:spLocks noGrp="1"/>
          </p:cNvSpPr>
          <p:nvPr>
            <p:ph type="sldNum" sz="quarter" idx="12"/>
          </p:nvPr>
        </p:nvSpPr>
        <p:spPr/>
        <p:txBody>
          <a:bodyPr/>
          <a:lstStyle/>
          <a:p>
            <a:fld id="{30742C3F-4840-460C-ADF2-7005A7FA8881}" type="slidenum">
              <a:rPr lang="en-US" smtClean="0"/>
              <a:t>30</a:t>
            </a:fld>
            <a:endParaRPr lang="en-US" dirty="0"/>
          </a:p>
        </p:txBody>
      </p:sp>
    </p:spTree>
    <p:extLst>
      <p:ext uri="{BB962C8B-B14F-4D97-AF65-F5344CB8AC3E}">
        <p14:creationId xmlns:p14="http://schemas.microsoft.com/office/powerpoint/2010/main" val="35635172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22313" y="4406902"/>
            <a:ext cx="6513983" cy="1362074"/>
          </a:xfrm>
        </p:spPr>
        <p:txBody>
          <a:bodyPr>
            <a:normAutofit fontScale="90000"/>
          </a:bodyPr>
          <a:lstStyle/>
          <a:p>
            <a:r>
              <a:rPr lang="en-US" dirty="0" smtClean="0"/>
              <a:t>What‘s Next: </a:t>
            </a:r>
            <a:br>
              <a:rPr lang="en-US" dirty="0" smtClean="0"/>
            </a:br>
            <a:r>
              <a:rPr lang="en-US" dirty="0" smtClean="0">
                <a:solidFill>
                  <a:srgbClr val="00A650"/>
                </a:solidFill>
              </a:rPr>
              <a:t>What </a:t>
            </a:r>
            <a:r>
              <a:rPr lang="en-US" dirty="0" smtClean="0">
                <a:solidFill>
                  <a:schemeClr val="accent1"/>
                </a:solidFill>
              </a:rPr>
              <a:t>to Link </a:t>
            </a:r>
            <a:r>
              <a:rPr lang="en-US" dirty="0" smtClean="0"/>
              <a:t>by HANSI</a:t>
            </a:r>
            <a:endParaRPr lang="en-US" dirty="0"/>
          </a:p>
        </p:txBody>
      </p:sp>
      <p:sp>
        <p:nvSpPr>
          <p:cNvPr id="7" name="Text Placeholder 6"/>
          <p:cNvSpPr>
            <a:spLocks noGrp="1"/>
          </p:cNvSpPr>
          <p:nvPr>
            <p:ph type="body" idx="1"/>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t>VisWeek Tutorial: Connecting the Dots – M. Streit, H.-J. Schulz, A. Lex</a:t>
            </a:r>
            <a:endParaRPr lang="en-US" dirty="0"/>
          </a:p>
        </p:txBody>
      </p:sp>
      <p:sp>
        <p:nvSpPr>
          <p:cNvPr id="5" name="Slide Number Placeholder 4"/>
          <p:cNvSpPr>
            <a:spLocks noGrp="1"/>
          </p:cNvSpPr>
          <p:nvPr>
            <p:ph type="sldNum" sz="quarter" idx="12"/>
          </p:nvPr>
        </p:nvSpPr>
        <p:spPr/>
        <p:txBody>
          <a:bodyPr/>
          <a:lstStyle/>
          <a:p>
            <a:fld id="{30742C3F-4840-460C-ADF2-7005A7FA8881}" type="slidenum">
              <a:rPr lang="en-US" smtClean="0"/>
              <a:t>31</a:t>
            </a:fld>
            <a:endParaRPr lang="en-US" dirty="0"/>
          </a:p>
        </p:txBody>
      </p:sp>
    </p:spTree>
    <p:extLst>
      <p:ext uri="{BB962C8B-B14F-4D97-AF65-F5344CB8AC3E}">
        <p14:creationId xmlns:p14="http://schemas.microsoft.com/office/powerpoint/2010/main" val="40351143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dirty="0" smtClean="0"/>
              <a:t>Part I:</a:t>
            </a:r>
            <a:br>
              <a:rPr lang="de-AT" dirty="0" smtClean="0"/>
            </a:br>
            <a:r>
              <a:rPr lang="de-AT" dirty="0" err="1" smtClean="0"/>
              <a:t>What</a:t>
            </a:r>
            <a:r>
              <a:rPr lang="de-AT" dirty="0" smtClean="0"/>
              <a:t> </a:t>
            </a:r>
            <a:r>
              <a:rPr lang="de-AT" dirty="0" err="1" smtClean="0"/>
              <a:t>To</a:t>
            </a:r>
            <a:r>
              <a:rPr lang="de-AT" dirty="0" smtClean="0"/>
              <a:t> Link?</a:t>
            </a:r>
            <a:endParaRPr lang="en-US" dirty="0"/>
          </a:p>
        </p:txBody>
      </p:sp>
      <p:sp>
        <p:nvSpPr>
          <p:cNvPr id="3" name="Text Placeholder 2"/>
          <p:cNvSpPr>
            <a:spLocks noGrp="1"/>
          </p:cNvSpPr>
          <p:nvPr>
            <p:ph type="body" idx="1"/>
          </p:nvPr>
        </p:nvSpPr>
        <p:spPr/>
        <p:txBody>
          <a:bodyPr>
            <a:normAutofit/>
          </a:bodyPr>
          <a:lstStyle/>
          <a:p>
            <a:r>
              <a:rPr lang="de-AT" sz="2800" dirty="0" smtClean="0"/>
              <a:t>Speaker: Hans-J</a:t>
            </a:r>
            <a:r>
              <a:rPr lang="en-US" sz="2800" dirty="0" err="1" smtClean="0"/>
              <a:t>örg</a:t>
            </a:r>
            <a:r>
              <a:rPr lang="en-US" sz="2800" dirty="0" smtClean="0"/>
              <a:t> Schulz</a:t>
            </a:r>
            <a:endParaRPr lang="en-US" sz="2800" dirty="0"/>
          </a:p>
        </p:txBody>
      </p:sp>
      <p:sp>
        <p:nvSpPr>
          <p:cNvPr id="4" name="Footer Placeholder 3"/>
          <p:cNvSpPr>
            <a:spLocks noGrp="1"/>
          </p:cNvSpPr>
          <p:nvPr>
            <p:ph type="ftr" sz="quarter" idx="11"/>
          </p:nvPr>
        </p:nvSpPr>
        <p:spPr/>
        <p:txBody>
          <a:bodyPr/>
          <a:lstStyle/>
          <a:p>
            <a:r>
              <a:rPr lang="en-US" smtClean="0"/>
              <a:t>VisWeek Tutorial: Connecting the Dots – M. Streit, H.-J. Schulz, A. Lex</a:t>
            </a:r>
            <a:endParaRPr lang="en-US" dirty="0"/>
          </a:p>
        </p:txBody>
      </p:sp>
      <p:sp>
        <p:nvSpPr>
          <p:cNvPr id="5" name="Slide Number Placeholder 4"/>
          <p:cNvSpPr>
            <a:spLocks noGrp="1"/>
          </p:cNvSpPr>
          <p:nvPr>
            <p:ph type="sldNum" sz="quarter" idx="12"/>
          </p:nvPr>
        </p:nvSpPr>
        <p:spPr/>
        <p:txBody>
          <a:bodyPr/>
          <a:lstStyle/>
          <a:p>
            <a:fld id="{30742C3F-4840-460C-ADF2-7005A7FA8881}" type="slidenum">
              <a:rPr lang="en-US" smtClean="0"/>
              <a:t>32</a:t>
            </a:fld>
            <a:endParaRPr lang="en-US" dirty="0"/>
          </a:p>
        </p:txBody>
      </p:sp>
    </p:spTree>
    <p:extLst>
      <p:ext uri="{BB962C8B-B14F-4D97-AF65-F5344CB8AC3E}">
        <p14:creationId xmlns:p14="http://schemas.microsoft.com/office/powerpoint/2010/main" val="119125410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Linking What Belongs Together</a:t>
            </a:r>
            <a:endParaRPr lang="en-US" dirty="0"/>
          </a:p>
        </p:txBody>
      </p:sp>
      <p:sp>
        <p:nvSpPr>
          <p:cNvPr id="3" name="Content Placeholder 2"/>
          <p:cNvSpPr>
            <a:spLocks noGrp="1"/>
          </p:cNvSpPr>
          <p:nvPr>
            <p:ph idx="1"/>
          </p:nvPr>
        </p:nvSpPr>
        <p:spPr>
          <a:xfrm>
            <a:off x="457200" y="1600201"/>
            <a:ext cx="8363272" cy="4997151"/>
          </a:xfrm>
        </p:spPr>
        <p:txBody>
          <a:bodyPr>
            <a:normAutofit/>
          </a:bodyPr>
          <a:lstStyle/>
          <a:p>
            <a:r>
              <a:rPr lang="en-US" dirty="0" smtClean="0"/>
              <a:t>Fulfilling the criterion of being </a:t>
            </a:r>
            <a:r>
              <a:rPr lang="en-US" dirty="0" smtClean="0">
                <a:solidFill>
                  <a:srgbClr val="00ACDC"/>
                </a:solidFill>
              </a:rPr>
              <a:t>expressive</a:t>
            </a:r>
            <a:r>
              <a:rPr lang="en-US" dirty="0" smtClean="0"/>
              <a:t>, we want to link “stuff” that it is</a:t>
            </a:r>
          </a:p>
          <a:p>
            <a:pPr algn="ctr"/>
            <a:r>
              <a:rPr lang="en-US" dirty="0" smtClean="0"/>
              <a:t>Related, Associated, Connected, Affiliated,…</a:t>
            </a:r>
          </a:p>
          <a:p>
            <a:pPr algn="ctr"/>
            <a:endParaRPr lang="en-US" sz="1600" dirty="0"/>
          </a:p>
          <a:p>
            <a:r>
              <a:rPr lang="en-US" i="1" dirty="0" smtClean="0"/>
              <a:t>“When </a:t>
            </a:r>
            <a:r>
              <a:rPr lang="en-US" i="1" dirty="0"/>
              <a:t>two objects, qualities, classes, or attributes, viewed together by the mind, are seen under some </a:t>
            </a:r>
            <a:r>
              <a:rPr lang="en-US" i="1" dirty="0" err="1"/>
              <a:t>connexion</a:t>
            </a:r>
            <a:r>
              <a:rPr lang="en-US" i="1" dirty="0"/>
              <a:t>, that </a:t>
            </a:r>
            <a:r>
              <a:rPr lang="en-US" i="1" dirty="0" err="1"/>
              <a:t>connexion</a:t>
            </a:r>
            <a:r>
              <a:rPr lang="en-US" i="1" dirty="0"/>
              <a:t> is called a relation</a:t>
            </a:r>
            <a:r>
              <a:rPr lang="en-US" i="1" dirty="0" smtClean="0"/>
              <a:t>.”</a:t>
            </a:r>
            <a:r>
              <a:rPr lang="en-US" dirty="0" smtClean="0"/>
              <a:t>       </a:t>
            </a:r>
            <a:r>
              <a:rPr lang="en-US" dirty="0"/>
              <a:t>—Augustus De Morgan (</a:t>
            </a:r>
            <a:r>
              <a:rPr lang="en-US" dirty="0" smtClean="0"/>
              <a:t>1858)</a:t>
            </a:r>
          </a:p>
        </p:txBody>
      </p:sp>
      <p:sp>
        <p:nvSpPr>
          <p:cNvPr id="4" name="Footer Placeholder 3"/>
          <p:cNvSpPr>
            <a:spLocks noGrp="1"/>
          </p:cNvSpPr>
          <p:nvPr>
            <p:ph type="ftr" sz="quarter" idx="11"/>
          </p:nvPr>
        </p:nvSpPr>
        <p:spPr/>
        <p:txBody>
          <a:bodyPr/>
          <a:lstStyle/>
          <a:p>
            <a:r>
              <a:rPr lang="en-US" smtClean="0"/>
              <a:t>VisWeek Tutorial: Connecting the Dots – M. Streit, H.-J. Schulz, A. Lex</a:t>
            </a:r>
            <a:endParaRPr lang="en-US"/>
          </a:p>
        </p:txBody>
      </p:sp>
      <p:sp>
        <p:nvSpPr>
          <p:cNvPr id="5" name="Slide Number Placeholder 4"/>
          <p:cNvSpPr>
            <a:spLocks noGrp="1"/>
          </p:cNvSpPr>
          <p:nvPr>
            <p:ph type="sldNum" sz="quarter" idx="12"/>
          </p:nvPr>
        </p:nvSpPr>
        <p:spPr/>
        <p:txBody>
          <a:bodyPr/>
          <a:lstStyle/>
          <a:p>
            <a:fld id="{30742C3F-4840-460C-ADF2-7005A7FA8881}" type="slidenum">
              <a:rPr lang="en-US" smtClean="0"/>
              <a:t>33</a:t>
            </a:fld>
            <a:endParaRPr lang="en-US"/>
          </a:p>
        </p:txBody>
      </p:sp>
    </p:spTree>
    <p:extLst>
      <p:ext uri="{BB962C8B-B14F-4D97-AF65-F5344CB8AC3E}">
        <p14:creationId xmlns:p14="http://schemas.microsoft.com/office/powerpoint/2010/main" val="417768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Linking What Belongs Together</a:t>
            </a:r>
            <a:endParaRPr lang="en-US" dirty="0"/>
          </a:p>
        </p:txBody>
      </p:sp>
      <p:sp>
        <p:nvSpPr>
          <p:cNvPr id="3" name="Content Placeholder 2"/>
          <p:cNvSpPr>
            <a:spLocks noGrp="1"/>
          </p:cNvSpPr>
          <p:nvPr>
            <p:ph idx="1"/>
          </p:nvPr>
        </p:nvSpPr>
        <p:spPr>
          <a:xfrm>
            <a:off x="457200" y="1600201"/>
            <a:ext cx="8363272" cy="4997151"/>
          </a:xfrm>
        </p:spPr>
        <p:txBody>
          <a:bodyPr>
            <a:normAutofit/>
          </a:bodyPr>
          <a:lstStyle/>
          <a:p>
            <a:r>
              <a:rPr lang="en-US" dirty="0" smtClean="0"/>
              <a:t>Disclaimer: There appear to be cases in which the opposite is useful/done.</a:t>
            </a:r>
          </a:p>
          <a:p>
            <a:pPr algn="ctr"/>
            <a:r>
              <a:rPr lang="en-US" dirty="0" smtClean="0"/>
              <a:t>The EIRTEE*-Scenario</a:t>
            </a:r>
          </a:p>
          <a:p>
            <a:endParaRPr lang="en-US" dirty="0"/>
          </a:p>
          <a:p>
            <a:endParaRPr lang="en-US" dirty="0" smtClean="0"/>
          </a:p>
          <a:p>
            <a:endParaRPr lang="en-US" dirty="0"/>
          </a:p>
          <a:p>
            <a:endParaRPr lang="en-US" sz="800" dirty="0" smtClean="0"/>
          </a:p>
          <a:p>
            <a:pPr algn="ctr"/>
            <a:r>
              <a:rPr lang="en-US" sz="2400" dirty="0" smtClean="0"/>
              <a:t>*Everything-Is-Related-To-Everything-Else</a:t>
            </a:r>
          </a:p>
        </p:txBody>
      </p:sp>
      <p:sp>
        <p:nvSpPr>
          <p:cNvPr id="4" name="Footer Placeholder 3"/>
          <p:cNvSpPr>
            <a:spLocks noGrp="1"/>
          </p:cNvSpPr>
          <p:nvPr>
            <p:ph type="ftr" sz="quarter" idx="11"/>
          </p:nvPr>
        </p:nvSpPr>
        <p:spPr/>
        <p:txBody>
          <a:bodyPr/>
          <a:lstStyle/>
          <a:p>
            <a:r>
              <a:rPr lang="en-US" smtClean="0"/>
              <a:t>VisWeek Tutorial: Connecting the Dots – M. Streit, H.-J. Schulz, A. Lex</a:t>
            </a:r>
            <a:endParaRPr lang="en-US"/>
          </a:p>
        </p:txBody>
      </p:sp>
      <p:sp>
        <p:nvSpPr>
          <p:cNvPr id="5" name="Slide Number Placeholder 4"/>
          <p:cNvSpPr>
            <a:spLocks noGrp="1"/>
          </p:cNvSpPr>
          <p:nvPr>
            <p:ph type="sldNum" sz="quarter" idx="12"/>
          </p:nvPr>
        </p:nvSpPr>
        <p:spPr/>
        <p:txBody>
          <a:bodyPr/>
          <a:lstStyle/>
          <a:p>
            <a:fld id="{30742C3F-4840-460C-ADF2-7005A7FA8881}" type="slidenum">
              <a:rPr lang="en-US" smtClean="0"/>
              <a:t>34</a:t>
            </a:fld>
            <a:endParaRPr lang="en-US"/>
          </a:p>
        </p:txBody>
      </p:sp>
      <p:grpSp>
        <p:nvGrpSpPr>
          <p:cNvPr id="97" name="Group 96"/>
          <p:cNvGrpSpPr/>
          <p:nvPr/>
        </p:nvGrpSpPr>
        <p:grpSpPr>
          <a:xfrm>
            <a:off x="2123728" y="3737536"/>
            <a:ext cx="2280235" cy="1285876"/>
            <a:chOff x="1571685" y="4519388"/>
            <a:chExt cx="2280235" cy="1285876"/>
          </a:xfrm>
        </p:grpSpPr>
        <p:cxnSp>
          <p:nvCxnSpPr>
            <p:cNvPr id="23" name="Straight Connector 22"/>
            <p:cNvCxnSpPr>
              <a:stCxn id="18" idx="2"/>
            </p:cNvCxnSpPr>
            <p:nvPr/>
          </p:nvCxnSpPr>
          <p:spPr>
            <a:xfrm flipV="1">
              <a:off x="1571685" y="4669654"/>
              <a:ext cx="977168" cy="301318"/>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18" idx="5"/>
              <a:endCxn id="21" idx="1"/>
            </p:cNvCxnSpPr>
            <p:nvPr/>
          </p:nvCxnSpPr>
          <p:spPr>
            <a:xfrm>
              <a:off x="1756073" y="5047348"/>
              <a:ext cx="215977" cy="368778"/>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33" name="Straight Connector 32"/>
            <p:cNvCxnSpPr>
              <a:endCxn id="20" idx="1"/>
            </p:cNvCxnSpPr>
            <p:nvPr/>
          </p:nvCxnSpPr>
          <p:spPr>
            <a:xfrm>
              <a:off x="1571685" y="4907156"/>
              <a:ext cx="1471796" cy="537933"/>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36" name="Straight Connector 35"/>
            <p:cNvCxnSpPr>
              <a:endCxn id="22" idx="2"/>
            </p:cNvCxnSpPr>
            <p:nvPr/>
          </p:nvCxnSpPr>
          <p:spPr>
            <a:xfrm flipV="1">
              <a:off x="1683007" y="4907156"/>
              <a:ext cx="1544862" cy="22213"/>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21" idx="6"/>
              <a:endCxn id="20" idx="2"/>
            </p:cNvCxnSpPr>
            <p:nvPr/>
          </p:nvCxnSpPr>
          <p:spPr>
            <a:xfrm>
              <a:off x="2156438" y="5492502"/>
              <a:ext cx="855407" cy="28963"/>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45" name="Straight Connector 44"/>
            <p:cNvCxnSpPr>
              <a:stCxn id="19" idx="5"/>
              <a:endCxn id="20" idx="1"/>
            </p:cNvCxnSpPr>
            <p:nvPr/>
          </p:nvCxnSpPr>
          <p:spPr>
            <a:xfrm>
              <a:off x="2844882" y="5214582"/>
              <a:ext cx="198599" cy="230507"/>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48" name="Straight Connector 47"/>
            <p:cNvCxnSpPr>
              <a:stCxn id="22" idx="0"/>
              <a:endCxn id="20" idx="4"/>
            </p:cNvCxnSpPr>
            <p:nvPr/>
          </p:nvCxnSpPr>
          <p:spPr>
            <a:xfrm flipH="1">
              <a:off x="3119857" y="4799144"/>
              <a:ext cx="216024" cy="830333"/>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54" name="Straight Connector 53"/>
            <p:cNvCxnSpPr>
              <a:stCxn id="22" idx="1"/>
              <a:endCxn id="17" idx="5"/>
            </p:cNvCxnSpPr>
            <p:nvPr/>
          </p:nvCxnSpPr>
          <p:spPr>
            <a:xfrm flipH="1" flipV="1">
              <a:off x="2628858" y="4703776"/>
              <a:ext cx="630647" cy="127004"/>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57" name="Straight Connector 56"/>
            <p:cNvCxnSpPr>
              <a:stCxn id="21" idx="7"/>
              <a:endCxn id="17" idx="4"/>
            </p:cNvCxnSpPr>
            <p:nvPr/>
          </p:nvCxnSpPr>
          <p:spPr>
            <a:xfrm flipV="1">
              <a:off x="2124802" y="4735412"/>
              <a:ext cx="427680" cy="680714"/>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61" name="Straight Connector 60"/>
            <p:cNvCxnSpPr>
              <a:stCxn id="19" idx="0"/>
              <a:endCxn id="17" idx="4"/>
            </p:cNvCxnSpPr>
            <p:nvPr/>
          </p:nvCxnSpPr>
          <p:spPr>
            <a:xfrm flipH="1" flipV="1">
              <a:off x="2552482" y="4735412"/>
              <a:ext cx="216024" cy="294782"/>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64" name="Straight Connector 63"/>
            <p:cNvCxnSpPr>
              <a:stCxn id="22" idx="3"/>
              <a:endCxn id="19" idx="2"/>
            </p:cNvCxnSpPr>
            <p:nvPr/>
          </p:nvCxnSpPr>
          <p:spPr>
            <a:xfrm flipH="1">
              <a:off x="2660494" y="4983532"/>
              <a:ext cx="599011" cy="154674"/>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68" name="Straight Connector 67"/>
            <p:cNvCxnSpPr>
              <a:stCxn id="19" idx="3"/>
              <a:endCxn id="21" idx="7"/>
            </p:cNvCxnSpPr>
            <p:nvPr/>
          </p:nvCxnSpPr>
          <p:spPr>
            <a:xfrm flipH="1">
              <a:off x="2124802" y="5214582"/>
              <a:ext cx="567328" cy="201544"/>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74" name="Freeform 73"/>
            <p:cNvSpPr/>
            <p:nvPr/>
          </p:nvSpPr>
          <p:spPr>
            <a:xfrm>
              <a:off x="2059583" y="4938766"/>
              <a:ext cx="1667565" cy="866498"/>
            </a:xfrm>
            <a:custGeom>
              <a:avLst/>
              <a:gdLst>
                <a:gd name="connsiteX0" fmla="*/ 1280160 w 1667565"/>
                <a:gd name="connsiteY0" fmla="*/ 0 h 866498"/>
                <a:gd name="connsiteX1" fmla="*/ 1626669 w 1667565"/>
                <a:gd name="connsiteY1" fmla="*/ 596766 h 866498"/>
                <a:gd name="connsiteX2" fmla="*/ 442762 w 1667565"/>
                <a:gd name="connsiteY2" fmla="*/ 866273 h 866498"/>
                <a:gd name="connsiteX3" fmla="*/ 0 w 1667565"/>
                <a:gd name="connsiteY3" fmla="*/ 558265 h 866498"/>
              </a:gdLst>
              <a:ahLst/>
              <a:cxnLst>
                <a:cxn ang="0">
                  <a:pos x="connsiteX0" y="connsiteY0"/>
                </a:cxn>
                <a:cxn ang="0">
                  <a:pos x="connsiteX1" y="connsiteY1"/>
                </a:cxn>
                <a:cxn ang="0">
                  <a:pos x="connsiteX2" y="connsiteY2"/>
                </a:cxn>
                <a:cxn ang="0">
                  <a:pos x="connsiteX3" y="connsiteY3"/>
                </a:cxn>
              </a:cxnLst>
              <a:rect l="l" t="t" r="r" b="b"/>
              <a:pathLst>
                <a:path w="1667565" h="866498">
                  <a:moveTo>
                    <a:pt x="1280160" y="0"/>
                  </a:moveTo>
                  <a:cubicBezTo>
                    <a:pt x="1523197" y="226193"/>
                    <a:pt x="1766235" y="452387"/>
                    <a:pt x="1626669" y="596766"/>
                  </a:cubicBezTo>
                  <a:cubicBezTo>
                    <a:pt x="1487103" y="741145"/>
                    <a:pt x="713873" y="872690"/>
                    <a:pt x="442762" y="866273"/>
                  </a:cubicBezTo>
                  <a:cubicBezTo>
                    <a:pt x="171651" y="859856"/>
                    <a:pt x="77002" y="614412"/>
                    <a:pt x="0" y="558265"/>
                  </a:cubicBezTo>
                </a:path>
              </a:pathLst>
            </a:custGeom>
            <a:noFill/>
            <a:ln w="444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5" name="Freeform 74"/>
            <p:cNvSpPr/>
            <p:nvPr/>
          </p:nvSpPr>
          <p:spPr>
            <a:xfrm>
              <a:off x="2579347" y="4568711"/>
              <a:ext cx="1272573" cy="947570"/>
            </a:xfrm>
            <a:custGeom>
              <a:avLst/>
              <a:gdLst>
                <a:gd name="connsiteX0" fmla="*/ 558265 w 1272573"/>
                <a:gd name="connsiteY0" fmla="*/ 947570 h 947570"/>
                <a:gd name="connsiteX1" fmla="*/ 1260909 w 1272573"/>
                <a:gd name="connsiteY1" fmla="*/ 504808 h 947570"/>
                <a:gd name="connsiteX2" fmla="*/ 924025 w 1272573"/>
                <a:gd name="connsiteY2" fmla="*/ 62046 h 947570"/>
                <a:gd name="connsiteX3" fmla="*/ 0 w 1272573"/>
                <a:gd name="connsiteY3" fmla="*/ 13920 h 947570"/>
              </a:gdLst>
              <a:ahLst/>
              <a:cxnLst>
                <a:cxn ang="0">
                  <a:pos x="connsiteX0" y="connsiteY0"/>
                </a:cxn>
                <a:cxn ang="0">
                  <a:pos x="connsiteX1" y="connsiteY1"/>
                </a:cxn>
                <a:cxn ang="0">
                  <a:pos x="connsiteX2" y="connsiteY2"/>
                </a:cxn>
                <a:cxn ang="0">
                  <a:pos x="connsiteX3" y="connsiteY3"/>
                </a:cxn>
              </a:cxnLst>
              <a:rect l="l" t="t" r="r" b="b"/>
              <a:pathLst>
                <a:path w="1272573" h="947570">
                  <a:moveTo>
                    <a:pt x="558265" y="947570"/>
                  </a:moveTo>
                  <a:cubicBezTo>
                    <a:pt x="879107" y="799982"/>
                    <a:pt x="1199949" y="652395"/>
                    <a:pt x="1260909" y="504808"/>
                  </a:cubicBezTo>
                  <a:cubicBezTo>
                    <a:pt x="1321869" y="357221"/>
                    <a:pt x="1134177" y="143861"/>
                    <a:pt x="924025" y="62046"/>
                  </a:cubicBezTo>
                  <a:cubicBezTo>
                    <a:pt x="713874" y="-19769"/>
                    <a:pt x="356937" y="-2925"/>
                    <a:pt x="0" y="13920"/>
                  </a:cubicBezTo>
                </a:path>
              </a:pathLst>
            </a:custGeom>
            <a:noFill/>
            <a:ln w="444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Oval 16"/>
            <p:cNvSpPr/>
            <p:nvPr/>
          </p:nvSpPr>
          <p:spPr>
            <a:xfrm>
              <a:off x="2444470" y="4519388"/>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Oval 17"/>
            <p:cNvSpPr/>
            <p:nvPr/>
          </p:nvSpPr>
          <p:spPr>
            <a:xfrm>
              <a:off x="1571685" y="4862960"/>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Oval 18"/>
            <p:cNvSpPr/>
            <p:nvPr/>
          </p:nvSpPr>
          <p:spPr>
            <a:xfrm>
              <a:off x="2660494" y="5030194"/>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Oval 19"/>
            <p:cNvSpPr/>
            <p:nvPr/>
          </p:nvSpPr>
          <p:spPr>
            <a:xfrm>
              <a:off x="3011845" y="5413453"/>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Oval 20"/>
            <p:cNvSpPr/>
            <p:nvPr/>
          </p:nvSpPr>
          <p:spPr>
            <a:xfrm>
              <a:off x="1940414" y="5384490"/>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Oval 21"/>
            <p:cNvSpPr/>
            <p:nvPr/>
          </p:nvSpPr>
          <p:spPr>
            <a:xfrm>
              <a:off x="3227869" y="4799144"/>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98" name="Group 97"/>
          <p:cNvGrpSpPr/>
          <p:nvPr/>
        </p:nvGrpSpPr>
        <p:grpSpPr>
          <a:xfrm>
            <a:off x="5652120" y="3717032"/>
            <a:ext cx="1872208" cy="1110089"/>
            <a:chOff x="4444142" y="4498884"/>
            <a:chExt cx="1872208" cy="1110089"/>
          </a:xfrm>
        </p:grpSpPr>
        <p:cxnSp>
          <p:nvCxnSpPr>
            <p:cNvPr id="78" name="Straight Connector 77"/>
            <p:cNvCxnSpPr>
              <a:stCxn id="92" idx="2"/>
              <a:endCxn id="93" idx="2"/>
            </p:cNvCxnSpPr>
            <p:nvPr/>
          </p:nvCxnSpPr>
          <p:spPr>
            <a:xfrm>
              <a:off x="4444142" y="4950468"/>
              <a:ext cx="1088809" cy="167234"/>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91" name="Oval 90"/>
            <p:cNvSpPr/>
            <p:nvPr/>
          </p:nvSpPr>
          <p:spPr>
            <a:xfrm>
              <a:off x="5316927" y="4498884"/>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2" name="Oval 91"/>
            <p:cNvSpPr/>
            <p:nvPr/>
          </p:nvSpPr>
          <p:spPr>
            <a:xfrm>
              <a:off x="4444142" y="4842456"/>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3" name="Oval 92"/>
            <p:cNvSpPr/>
            <p:nvPr/>
          </p:nvSpPr>
          <p:spPr>
            <a:xfrm>
              <a:off x="5532951" y="5009690"/>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4" name="Oval 93"/>
            <p:cNvSpPr/>
            <p:nvPr/>
          </p:nvSpPr>
          <p:spPr>
            <a:xfrm>
              <a:off x="5884302" y="5392949"/>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5" name="Oval 94"/>
            <p:cNvSpPr/>
            <p:nvPr/>
          </p:nvSpPr>
          <p:spPr>
            <a:xfrm>
              <a:off x="4812871" y="5363986"/>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6" name="Oval 95"/>
            <p:cNvSpPr/>
            <p:nvPr/>
          </p:nvSpPr>
          <p:spPr>
            <a:xfrm>
              <a:off x="6100326" y="4778640"/>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99" name="Right Arrow 98"/>
          <p:cNvSpPr/>
          <p:nvPr/>
        </p:nvSpPr>
        <p:spPr>
          <a:xfrm>
            <a:off x="4811543" y="4201680"/>
            <a:ext cx="432048" cy="3627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319238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Relations</a:t>
            </a:r>
            <a:endParaRPr lang="en-US" dirty="0"/>
          </a:p>
        </p:txBody>
      </p:sp>
      <p:sp>
        <p:nvSpPr>
          <p:cNvPr id="3" name="Content Placeholder 2"/>
          <p:cNvSpPr>
            <a:spLocks noGrp="1"/>
          </p:cNvSpPr>
          <p:nvPr>
            <p:ph idx="1"/>
          </p:nvPr>
        </p:nvSpPr>
        <p:spPr>
          <a:xfrm>
            <a:off x="457200" y="1600201"/>
            <a:ext cx="8363272" cy="4525963"/>
          </a:xfrm>
        </p:spPr>
        <p:txBody>
          <a:bodyPr/>
          <a:lstStyle/>
          <a:p>
            <a:r>
              <a:rPr lang="en-US" b="1" dirty="0" smtClean="0"/>
              <a:t>Definition: </a:t>
            </a:r>
            <a:br>
              <a:rPr lang="en-US" b="1" dirty="0" smtClean="0"/>
            </a:br>
            <a:r>
              <a:rPr lang="en-US" b="1" dirty="0" smtClean="0"/>
              <a:t>	</a:t>
            </a:r>
            <a:r>
              <a:rPr lang="en-US" dirty="0" smtClean="0"/>
              <a:t>Relations assign true/false to a </a:t>
            </a:r>
            <a:r>
              <a:rPr lang="en-US" i="1" dirty="0" smtClean="0"/>
              <a:t>k</a:t>
            </a:r>
            <a:r>
              <a:rPr lang="en-US" dirty="0" smtClean="0"/>
              <a:t>-tuple.</a:t>
            </a:r>
          </a:p>
          <a:p>
            <a:r>
              <a:rPr lang="en-US" b="1" dirty="0" smtClean="0"/>
              <a:t>Aspects to consider:</a:t>
            </a:r>
          </a:p>
          <a:p>
            <a:pPr marL="1079500" lvl="3" indent="-457200">
              <a:buFont typeface="Arial" pitchFamily="34" charset="0"/>
              <a:buChar char="•"/>
            </a:pPr>
            <a:r>
              <a:rPr lang="en-US" sz="3200" dirty="0" smtClean="0"/>
              <a:t>the cardinality </a:t>
            </a:r>
            <a:r>
              <a:rPr lang="en-US" sz="3200" i="1" dirty="0" smtClean="0"/>
              <a:t>k</a:t>
            </a:r>
          </a:p>
          <a:p>
            <a:pPr marL="1079500" lvl="3" indent="-457200">
              <a:buFont typeface="Arial" pitchFamily="34" charset="0"/>
              <a:buChar char="•"/>
            </a:pPr>
            <a:r>
              <a:rPr lang="en-US" sz="3200" dirty="0" smtClean="0"/>
              <a:t>the elements of the tuple</a:t>
            </a:r>
          </a:p>
          <a:p>
            <a:pPr marL="1079500" lvl="3" indent="-457200">
              <a:buFont typeface="Arial" pitchFamily="34" charset="0"/>
              <a:buChar char="•"/>
            </a:pPr>
            <a:r>
              <a:rPr lang="en-US" sz="3200" dirty="0" smtClean="0"/>
              <a:t>the domain in which the relation is defined</a:t>
            </a:r>
          </a:p>
        </p:txBody>
      </p:sp>
      <p:sp>
        <p:nvSpPr>
          <p:cNvPr id="4" name="Footer Placeholder 3"/>
          <p:cNvSpPr>
            <a:spLocks noGrp="1"/>
          </p:cNvSpPr>
          <p:nvPr>
            <p:ph type="ftr" sz="quarter" idx="11"/>
          </p:nvPr>
        </p:nvSpPr>
        <p:spPr/>
        <p:txBody>
          <a:bodyPr/>
          <a:lstStyle/>
          <a:p>
            <a:r>
              <a:rPr lang="en-US" smtClean="0"/>
              <a:t>VisWeek Tutorial: Connecting the Dots – M. Streit, H.-J. Schulz, A. Lex</a:t>
            </a:r>
            <a:endParaRPr lang="en-US"/>
          </a:p>
        </p:txBody>
      </p:sp>
      <p:sp>
        <p:nvSpPr>
          <p:cNvPr id="5" name="Slide Number Placeholder 4"/>
          <p:cNvSpPr>
            <a:spLocks noGrp="1"/>
          </p:cNvSpPr>
          <p:nvPr>
            <p:ph type="sldNum" sz="quarter" idx="12"/>
          </p:nvPr>
        </p:nvSpPr>
        <p:spPr/>
        <p:txBody>
          <a:bodyPr/>
          <a:lstStyle/>
          <a:p>
            <a:fld id="{30742C3F-4840-460C-ADF2-7005A7FA8881}" type="slidenum">
              <a:rPr lang="en-US" smtClean="0"/>
              <a:t>35</a:t>
            </a:fld>
            <a:endParaRPr lang="en-US"/>
          </a:p>
        </p:txBody>
      </p:sp>
    </p:spTree>
    <p:extLst>
      <p:ext uri="{BB962C8B-B14F-4D97-AF65-F5344CB8AC3E}">
        <p14:creationId xmlns:p14="http://schemas.microsoft.com/office/powerpoint/2010/main" val="1819138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Relations: </a:t>
            </a:r>
            <a:r>
              <a:rPr lang="en-US" dirty="0" smtClean="0">
                <a:solidFill>
                  <a:srgbClr val="00ACDC"/>
                </a:solidFill>
              </a:rPr>
              <a:t>Cardinality</a:t>
            </a:r>
            <a:endParaRPr lang="en-US" dirty="0">
              <a:solidFill>
                <a:srgbClr val="00ACDC"/>
              </a:solidFill>
            </a:endParaRPr>
          </a:p>
        </p:txBody>
      </p:sp>
      <p:sp>
        <p:nvSpPr>
          <p:cNvPr id="3" name="Content Placeholder 2"/>
          <p:cNvSpPr>
            <a:spLocks noGrp="1"/>
          </p:cNvSpPr>
          <p:nvPr>
            <p:ph idx="1"/>
          </p:nvPr>
        </p:nvSpPr>
        <p:spPr/>
        <p:txBody>
          <a:bodyPr/>
          <a:lstStyle/>
          <a:p>
            <a:r>
              <a:rPr lang="en-US" b="1" dirty="0" smtClean="0"/>
              <a:t>Cases:</a:t>
            </a:r>
          </a:p>
          <a:p>
            <a:pPr marL="1079500" lvl="3" indent="-457200">
              <a:lnSpc>
                <a:spcPct val="50000"/>
              </a:lnSpc>
              <a:buFont typeface="Arial" pitchFamily="34" charset="0"/>
              <a:buChar char="•"/>
            </a:pPr>
            <a:r>
              <a:rPr lang="en-US" sz="2800" i="1" dirty="0" smtClean="0"/>
              <a:t>k=0</a:t>
            </a:r>
            <a:r>
              <a:rPr lang="en-US" sz="2800" dirty="0" smtClean="0"/>
              <a:t>: tautology (TRUE) + contradiction (FALSE)</a:t>
            </a:r>
          </a:p>
          <a:p>
            <a:pPr marL="1079500" lvl="3" indent="-457200">
              <a:lnSpc>
                <a:spcPct val="50000"/>
              </a:lnSpc>
              <a:buFont typeface="Arial" pitchFamily="34" charset="0"/>
              <a:buChar char="•"/>
            </a:pPr>
            <a:r>
              <a:rPr lang="en-US" sz="2800" i="1" dirty="0" smtClean="0"/>
              <a:t>k=1</a:t>
            </a:r>
            <a:r>
              <a:rPr lang="en-US" sz="2800" dirty="0" smtClean="0"/>
              <a:t>: unary (property)</a:t>
            </a:r>
          </a:p>
          <a:p>
            <a:pPr marL="1079500" lvl="3" indent="-457200">
              <a:lnSpc>
                <a:spcPct val="50000"/>
              </a:lnSpc>
              <a:buFont typeface="Arial" pitchFamily="34" charset="0"/>
              <a:buChar char="•"/>
            </a:pPr>
            <a:r>
              <a:rPr lang="en-US" sz="2800" i="1" dirty="0" smtClean="0"/>
              <a:t>k=2</a:t>
            </a:r>
            <a:r>
              <a:rPr lang="en-US" sz="2800" dirty="0" smtClean="0"/>
              <a:t>: binary (</a:t>
            </a:r>
            <a:r>
              <a:rPr lang="en-US" sz="2800" dirty="0" smtClean="0">
                <a:solidFill>
                  <a:schemeClr val="accent3"/>
                </a:solidFill>
              </a:rPr>
              <a:t>is not necessarily a 1:1 relation!</a:t>
            </a:r>
            <a:r>
              <a:rPr lang="en-US" sz="2800" dirty="0" smtClean="0"/>
              <a:t>)</a:t>
            </a:r>
          </a:p>
          <a:p>
            <a:pPr marL="1079500" lvl="3" indent="-457200">
              <a:lnSpc>
                <a:spcPct val="50000"/>
              </a:lnSpc>
              <a:buFont typeface="Arial" pitchFamily="34" charset="0"/>
              <a:buChar char="•"/>
            </a:pPr>
            <a:endParaRPr lang="en-US" sz="2800" i="1" dirty="0" smtClean="0"/>
          </a:p>
          <a:p>
            <a:pPr marL="1079500" lvl="3" indent="-457200">
              <a:lnSpc>
                <a:spcPct val="50000"/>
              </a:lnSpc>
              <a:buFont typeface="Arial" pitchFamily="34" charset="0"/>
              <a:buChar char="•"/>
            </a:pPr>
            <a:endParaRPr lang="en-US" sz="2800" i="1" dirty="0"/>
          </a:p>
          <a:p>
            <a:pPr marL="1079500" lvl="3" indent="-457200">
              <a:lnSpc>
                <a:spcPct val="50000"/>
              </a:lnSpc>
              <a:buFont typeface="Arial" pitchFamily="34" charset="0"/>
              <a:buChar char="•"/>
            </a:pPr>
            <a:endParaRPr lang="en-US" sz="2800" i="1" dirty="0" smtClean="0"/>
          </a:p>
          <a:p>
            <a:pPr marL="1079500" lvl="3" indent="-457200">
              <a:lnSpc>
                <a:spcPct val="50000"/>
              </a:lnSpc>
              <a:buFont typeface="Arial" pitchFamily="34" charset="0"/>
              <a:buChar char="•"/>
            </a:pPr>
            <a:r>
              <a:rPr lang="en-US" sz="2800" i="1" dirty="0" smtClean="0"/>
              <a:t>k&gt;2</a:t>
            </a:r>
            <a:r>
              <a:rPr lang="en-US" sz="2800" dirty="0" smtClean="0"/>
              <a:t>: n-</a:t>
            </a:r>
            <a:r>
              <a:rPr lang="en-US" sz="2800" dirty="0" err="1" smtClean="0"/>
              <a:t>ary</a:t>
            </a:r>
            <a:r>
              <a:rPr lang="en-US" sz="2800" dirty="0" smtClean="0"/>
              <a:t> with n&gt;2</a:t>
            </a:r>
            <a:endParaRPr lang="en-US" sz="2800" dirty="0"/>
          </a:p>
        </p:txBody>
      </p:sp>
      <p:sp>
        <p:nvSpPr>
          <p:cNvPr id="4" name="Footer Placeholder 3"/>
          <p:cNvSpPr>
            <a:spLocks noGrp="1"/>
          </p:cNvSpPr>
          <p:nvPr>
            <p:ph type="ftr" sz="quarter" idx="11"/>
          </p:nvPr>
        </p:nvSpPr>
        <p:spPr/>
        <p:txBody>
          <a:bodyPr/>
          <a:lstStyle/>
          <a:p>
            <a:r>
              <a:rPr lang="en-US" smtClean="0"/>
              <a:t>VisWeek Tutorial: Connecting the Dots – M. Streit, H.-J. Schulz, A. Lex</a:t>
            </a:r>
            <a:endParaRPr lang="en-US"/>
          </a:p>
        </p:txBody>
      </p:sp>
      <p:sp>
        <p:nvSpPr>
          <p:cNvPr id="5" name="Slide Number Placeholder 4"/>
          <p:cNvSpPr>
            <a:spLocks noGrp="1"/>
          </p:cNvSpPr>
          <p:nvPr>
            <p:ph type="sldNum" sz="quarter" idx="12"/>
          </p:nvPr>
        </p:nvSpPr>
        <p:spPr/>
        <p:txBody>
          <a:bodyPr/>
          <a:lstStyle/>
          <a:p>
            <a:fld id="{30742C3F-4840-460C-ADF2-7005A7FA8881}" type="slidenum">
              <a:rPr lang="en-US" smtClean="0"/>
              <a:t>36</a:t>
            </a:fld>
            <a:endParaRPr lang="en-US" dirty="0"/>
          </a:p>
        </p:txBody>
      </p:sp>
      <p:grpSp>
        <p:nvGrpSpPr>
          <p:cNvPr id="6" name="Group 5"/>
          <p:cNvGrpSpPr/>
          <p:nvPr/>
        </p:nvGrpSpPr>
        <p:grpSpPr>
          <a:xfrm>
            <a:off x="2009385" y="3457875"/>
            <a:ext cx="2089947" cy="724721"/>
            <a:chOff x="6057103" y="2709863"/>
            <a:chExt cx="2089947" cy="724721"/>
          </a:xfrm>
        </p:grpSpPr>
        <p:grpSp>
          <p:nvGrpSpPr>
            <p:cNvPr id="7" name="Group 6"/>
            <p:cNvGrpSpPr/>
            <p:nvPr/>
          </p:nvGrpSpPr>
          <p:grpSpPr>
            <a:xfrm>
              <a:off x="6057103" y="2709863"/>
              <a:ext cx="217708" cy="724721"/>
              <a:chOff x="6586540" y="3371423"/>
              <a:chExt cx="217708" cy="724721"/>
            </a:xfrm>
          </p:grpSpPr>
          <p:cxnSp>
            <p:nvCxnSpPr>
              <p:cNvPr id="28" name="Straight Connector 27"/>
              <p:cNvCxnSpPr>
                <a:stCxn id="29" idx="2"/>
                <a:endCxn id="30" idx="2"/>
              </p:cNvCxnSpPr>
              <p:nvPr/>
            </p:nvCxnSpPr>
            <p:spPr>
              <a:xfrm flipH="1" flipV="1">
                <a:off x="6694552" y="3587447"/>
                <a:ext cx="1684" cy="508697"/>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29" name="Oval 28"/>
              <p:cNvSpPr/>
              <p:nvPr/>
            </p:nvSpPr>
            <p:spPr>
              <a:xfrm rot="16200000">
                <a:off x="6588224" y="3880120"/>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Oval 29"/>
              <p:cNvSpPr/>
              <p:nvPr/>
            </p:nvSpPr>
            <p:spPr>
              <a:xfrm rot="16200000">
                <a:off x="6586540" y="3371423"/>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8" name="Group 7"/>
            <p:cNvGrpSpPr/>
            <p:nvPr/>
          </p:nvGrpSpPr>
          <p:grpSpPr>
            <a:xfrm>
              <a:off x="6431551" y="2709863"/>
              <a:ext cx="217708" cy="724721"/>
              <a:chOff x="7018588" y="3371424"/>
              <a:chExt cx="217708" cy="724721"/>
            </a:xfrm>
          </p:grpSpPr>
          <p:cxnSp>
            <p:nvCxnSpPr>
              <p:cNvPr id="25" name="Straight Connector 24"/>
              <p:cNvCxnSpPr>
                <a:stCxn id="26" idx="2"/>
                <a:endCxn id="27" idx="2"/>
              </p:cNvCxnSpPr>
              <p:nvPr/>
            </p:nvCxnSpPr>
            <p:spPr>
              <a:xfrm flipH="1" flipV="1">
                <a:off x="7126600" y="3587448"/>
                <a:ext cx="1684" cy="508697"/>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26" name="Oval 25"/>
              <p:cNvSpPr/>
              <p:nvPr/>
            </p:nvSpPr>
            <p:spPr>
              <a:xfrm rot="16200000">
                <a:off x="7020272" y="3880121"/>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Oval 26"/>
              <p:cNvSpPr/>
              <p:nvPr/>
            </p:nvSpPr>
            <p:spPr>
              <a:xfrm rot="16200000">
                <a:off x="7018588" y="3371424"/>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9" name="Group 8"/>
            <p:cNvGrpSpPr/>
            <p:nvPr/>
          </p:nvGrpSpPr>
          <p:grpSpPr>
            <a:xfrm>
              <a:off x="6805999" y="2709863"/>
              <a:ext cx="217708" cy="724721"/>
              <a:chOff x="7450636" y="3371425"/>
              <a:chExt cx="217708" cy="724721"/>
            </a:xfrm>
          </p:grpSpPr>
          <p:cxnSp>
            <p:nvCxnSpPr>
              <p:cNvPr id="22" name="Straight Connector 21"/>
              <p:cNvCxnSpPr>
                <a:stCxn id="23" idx="2"/>
                <a:endCxn id="24" idx="2"/>
              </p:cNvCxnSpPr>
              <p:nvPr/>
            </p:nvCxnSpPr>
            <p:spPr>
              <a:xfrm flipH="1" flipV="1">
                <a:off x="7558648" y="3587449"/>
                <a:ext cx="1684" cy="508697"/>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23" name="Oval 22"/>
              <p:cNvSpPr/>
              <p:nvPr/>
            </p:nvSpPr>
            <p:spPr>
              <a:xfrm rot="16200000">
                <a:off x="7452320" y="3880122"/>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Oval 23"/>
              <p:cNvSpPr/>
              <p:nvPr/>
            </p:nvSpPr>
            <p:spPr>
              <a:xfrm rot="16200000">
                <a:off x="7450636" y="3371425"/>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0" name="Group 9"/>
            <p:cNvGrpSpPr/>
            <p:nvPr/>
          </p:nvGrpSpPr>
          <p:grpSpPr>
            <a:xfrm>
              <a:off x="7180447" y="2709863"/>
              <a:ext cx="217708" cy="724721"/>
              <a:chOff x="7810676" y="3371425"/>
              <a:chExt cx="217708" cy="724721"/>
            </a:xfrm>
          </p:grpSpPr>
          <p:cxnSp>
            <p:nvCxnSpPr>
              <p:cNvPr id="19" name="Straight Connector 18"/>
              <p:cNvCxnSpPr>
                <a:stCxn id="20" idx="2"/>
                <a:endCxn id="21" idx="2"/>
              </p:cNvCxnSpPr>
              <p:nvPr/>
            </p:nvCxnSpPr>
            <p:spPr>
              <a:xfrm flipH="1" flipV="1">
                <a:off x="7918688" y="3587449"/>
                <a:ext cx="1684" cy="508697"/>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20" name="Oval 19"/>
              <p:cNvSpPr/>
              <p:nvPr/>
            </p:nvSpPr>
            <p:spPr>
              <a:xfrm rot="16200000">
                <a:off x="7812360" y="3880122"/>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Oval 20"/>
              <p:cNvSpPr/>
              <p:nvPr/>
            </p:nvSpPr>
            <p:spPr>
              <a:xfrm rot="16200000">
                <a:off x="7810676" y="3371425"/>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1" name="Group 10"/>
            <p:cNvGrpSpPr/>
            <p:nvPr/>
          </p:nvGrpSpPr>
          <p:grpSpPr>
            <a:xfrm>
              <a:off x="7554895" y="2709863"/>
              <a:ext cx="217708" cy="724721"/>
              <a:chOff x="8098708" y="3371425"/>
              <a:chExt cx="217708" cy="724721"/>
            </a:xfrm>
          </p:grpSpPr>
          <p:cxnSp>
            <p:nvCxnSpPr>
              <p:cNvPr id="16" name="Straight Connector 15"/>
              <p:cNvCxnSpPr>
                <a:stCxn id="17" idx="2"/>
                <a:endCxn id="18" idx="2"/>
              </p:cNvCxnSpPr>
              <p:nvPr/>
            </p:nvCxnSpPr>
            <p:spPr>
              <a:xfrm flipH="1" flipV="1">
                <a:off x="8206720" y="3587449"/>
                <a:ext cx="1684" cy="508697"/>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17" name="Oval 16"/>
              <p:cNvSpPr/>
              <p:nvPr/>
            </p:nvSpPr>
            <p:spPr>
              <a:xfrm rot="16200000">
                <a:off x="8100392" y="3880122"/>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Oval 17"/>
              <p:cNvSpPr/>
              <p:nvPr/>
            </p:nvSpPr>
            <p:spPr>
              <a:xfrm rot="16200000">
                <a:off x="8098708" y="3371425"/>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2" name="Group 11"/>
            <p:cNvGrpSpPr/>
            <p:nvPr/>
          </p:nvGrpSpPr>
          <p:grpSpPr>
            <a:xfrm>
              <a:off x="7929342" y="2709863"/>
              <a:ext cx="217708" cy="724721"/>
              <a:chOff x="8458779" y="3371425"/>
              <a:chExt cx="217708" cy="724721"/>
            </a:xfrm>
          </p:grpSpPr>
          <p:cxnSp>
            <p:nvCxnSpPr>
              <p:cNvPr id="13" name="Straight Connector 12"/>
              <p:cNvCxnSpPr>
                <a:stCxn id="14" idx="2"/>
                <a:endCxn id="15" idx="2"/>
              </p:cNvCxnSpPr>
              <p:nvPr/>
            </p:nvCxnSpPr>
            <p:spPr>
              <a:xfrm flipH="1" flipV="1">
                <a:off x="8566791" y="3587449"/>
                <a:ext cx="1684" cy="508697"/>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14" name="Oval 13"/>
              <p:cNvSpPr/>
              <p:nvPr/>
            </p:nvSpPr>
            <p:spPr>
              <a:xfrm rot="16200000">
                <a:off x="8460463" y="3880122"/>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Oval 14"/>
              <p:cNvSpPr/>
              <p:nvPr/>
            </p:nvSpPr>
            <p:spPr>
              <a:xfrm rot="16200000">
                <a:off x="8458779" y="3371425"/>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grpSp>
        <p:nvGrpSpPr>
          <p:cNvPr id="146" name="Group 145"/>
          <p:cNvGrpSpPr/>
          <p:nvPr/>
        </p:nvGrpSpPr>
        <p:grpSpPr>
          <a:xfrm>
            <a:off x="1947289" y="5005136"/>
            <a:ext cx="2226215" cy="1088160"/>
            <a:chOff x="1947289" y="5005136"/>
            <a:chExt cx="2226215" cy="1088160"/>
          </a:xfrm>
        </p:grpSpPr>
        <p:sp>
          <p:nvSpPr>
            <p:cNvPr id="144" name="Rounded Rectangular Callout 143"/>
            <p:cNvSpPr/>
            <p:nvPr/>
          </p:nvSpPr>
          <p:spPr>
            <a:xfrm>
              <a:off x="3615189" y="5005136"/>
              <a:ext cx="558315" cy="440087"/>
            </a:xfrm>
            <a:prstGeom prst="wedgeRoundRectCallout">
              <a:avLst>
                <a:gd name="adj1" fmla="val 15411"/>
                <a:gd name="adj2" fmla="val 143423"/>
                <a:gd name="adj3" fmla="val 16667"/>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3" name="Rounded Rectangular Callout 142"/>
            <p:cNvSpPr/>
            <p:nvPr/>
          </p:nvSpPr>
          <p:spPr>
            <a:xfrm>
              <a:off x="1947289" y="5005137"/>
              <a:ext cx="1108995" cy="440087"/>
            </a:xfrm>
            <a:prstGeom prst="wedgeRoundRectCallout">
              <a:avLst>
                <a:gd name="adj1" fmla="val -32874"/>
                <a:gd name="adj2" fmla="val 143424"/>
                <a:gd name="adj3" fmla="val 16667"/>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2" name="Rounded Rectangular Callout 141"/>
            <p:cNvSpPr/>
            <p:nvPr/>
          </p:nvSpPr>
          <p:spPr>
            <a:xfrm>
              <a:off x="2699792" y="5005137"/>
              <a:ext cx="1108995" cy="440087"/>
            </a:xfrm>
            <a:prstGeom prst="wedgeRoundRectCallout">
              <a:avLst>
                <a:gd name="adj1" fmla="val -18119"/>
                <a:gd name="adj2" fmla="val 143424"/>
                <a:gd name="adj3" fmla="val 16667"/>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74" name="Group 73"/>
            <p:cNvGrpSpPr/>
            <p:nvPr/>
          </p:nvGrpSpPr>
          <p:grpSpPr>
            <a:xfrm>
              <a:off x="2013204" y="5085184"/>
              <a:ext cx="2089947" cy="1008112"/>
              <a:chOff x="6057103" y="2709863"/>
              <a:chExt cx="2089947" cy="1008112"/>
            </a:xfrm>
          </p:grpSpPr>
          <p:grpSp>
            <p:nvGrpSpPr>
              <p:cNvPr id="75" name="Group 74"/>
              <p:cNvGrpSpPr/>
              <p:nvPr/>
            </p:nvGrpSpPr>
            <p:grpSpPr>
              <a:xfrm>
                <a:off x="6057103" y="2709863"/>
                <a:ext cx="217708" cy="1008112"/>
                <a:chOff x="6586540" y="3371423"/>
                <a:chExt cx="217708" cy="1008112"/>
              </a:xfrm>
            </p:grpSpPr>
            <p:sp>
              <p:nvSpPr>
                <p:cNvPr id="97" name="Oval 96"/>
                <p:cNvSpPr/>
                <p:nvPr/>
              </p:nvSpPr>
              <p:spPr>
                <a:xfrm rot="16200000">
                  <a:off x="6588224" y="4163511"/>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8" name="Oval 97"/>
                <p:cNvSpPr/>
                <p:nvPr/>
              </p:nvSpPr>
              <p:spPr>
                <a:xfrm rot="16200000">
                  <a:off x="6586540" y="3371423"/>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95" name="Oval 94"/>
              <p:cNvSpPr/>
              <p:nvPr/>
            </p:nvSpPr>
            <p:spPr>
              <a:xfrm rot="16200000">
                <a:off x="6431551" y="2709863"/>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77" name="Group 76"/>
              <p:cNvGrpSpPr/>
              <p:nvPr/>
            </p:nvGrpSpPr>
            <p:grpSpPr>
              <a:xfrm>
                <a:off x="6805999" y="2709863"/>
                <a:ext cx="398615" cy="1008112"/>
                <a:chOff x="7450636" y="3371425"/>
                <a:chExt cx="398615" cy="1008112"/>
              </a:xfrm>
            </p:grpSpPr>
            <p:sp>
              <p:nvSpPr>
                <p:cNvPr id="91" name="Oval 90"/>
                <p:cNvSpPr/>
                <p:nvPr/>
              </p:nvSpPr>
              <p:spPr>
                <a:xfrm rot="16200000">
                  <a:off x="7633227" y="4163513"/>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2" name="Oval 91"/>
                <p:cNvSpPr/>
                <p:nvPr/>
              </p:nvSpPr>
              <p:spPr>
                <a:xfrm rot="16200000">
                  <a:off x="7450636" y="3371425"/>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89" name="Oval 88"/>
              <p:cNvSpPr/>
              <p:nvPr/>
            </p:nvSpPr>
            <p:spPr>
              <a:xfrm rot="16200000">
                <a:off x="7180447" y="2709863"/>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6" name="Oval 85"/>
              <p:cNvSpPr/>
              <p:nvPr/>
            </p:nvSpPr>
            <p:spPr>
              <a:xfrm rot="16200000">
                <a:off x="7554895" y="2709863"/>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80" name="Group 79"/>
              <p:cNvGrpSpPr/>
              <p:nvPr/>
            </p:nvGrpSpPr>
            <p:grpSpPr>
              <a:xfrm>
                <a:off x="7929342" y="2709863"/>
                <a:ext cx="217708" cy="1008112"/>
                <a:chOff x="8458779" y="3371425"/>
                <a:chExt cx="217708" cy="1008112"/>
              </a:xfrm>
            </p:grpSpPr>
            <p:sp>
              <p:nvSpPr>
                <p:cNvPr id="82" name="Oval 81"/>
                <p:cNvSpPr/>
                <p:nvPr/>
              </p:nvSpPr>
              <p:spPr>
                <a:xfrm rot="16200000">
                  <a:off x="8460463" y="4163513"/>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3" name="Oval 82"/>
                <p:cNvSpPr/>
                <p:nvPr/>
              </p:nvSpPr>
              <p:spPr>
                <a:xfrm rot="16200000">
                  <a:off x="8458779" y="3371425"/>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grpSp>
      <p:grpSp>
        <p:nvGrpSpPr>
          <p:cNvPr id="152" name="Group 151"/>
          <p:cNvGrpSpPr/>
          <p:nvPr/>
        </p:nvGrpSpPr>
        <p:grpSpPr>
          <a:xfrm>
            <a:off x="4786035" y="4973152"/>
            <a:ext cx="2236061" cy="1251868"/>
            <a:chOff x="4786035" y="4973152"/>
            <a:chExt cx="2236061" cy="1251868"/>
          </a:xfrm>
        </p:grpSpPr>
        <p:sp>
          <p:nvSpPr>
            <p:cNvPr id="145" name="Rounded Rectangular Callout 144"/>
            <p:cNvSpPr/>
            <p:nvPr/>
          </p:nvSpPr>
          <p:spPr>
            <a:xfrm>
              <a:off x="4786035" y="4973152"/>
              <a:ext cx="1108995" cy="440087"/>
            </a:xfrm>
            <a:prstGeom prst="wedgeRoundRectCallout">
              <a:avLst>
                <a:gd name="adj1" fmla="val -15515"/>
                <a:gd name="adj2" fmla="val 88746"/>
                <a:gd name="adj3" fmla="val 16667"/>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7" name="Rounded Rectangular Callout 146"/>
            <p:cNvSpPr/>
            <p:nvPr/>
          </p:nvSpPr>
          <p:spPr>
            <a:xfrm rot="10800000">
              <a:off x="4796010" y="5774861"/>
              <a:ext cx="812918" cy="440087"/>
            </a:xfrm>
            <a:prstGeom prst="wedgeRoundRectCallout">
              <a:avLst>
                <a:gd name="adj1" fmla="val 3579"/>
                <a:gd name="adj2" fmla="val 93121"/>
                <a:gd name="adj3" fmla="val 16667"/>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8" name="Rounded Rectangular Callout 147"/>
            <p:cNvSpPr/>
            <p:nvPr/>
          </p:nvSpPr>
          <p:spPr>
            <a:xfrm rot="10800000">
              <a:off x="5536809" y="5781516"/>
              <a:ext cx="1117091" cy="440087"/>
            </a:xfrm>
            <a:prstGeom prst="wedgeRoundRectCallout">
              <a:avLst>
                <a:gd name="adj1" fmla="val 34598"/>
                <a:gd name="adj2" fmla="val 88747"/>
                <a:gd name="adj3" fmla="val 16667"/>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9" name="Rounded Rectangular Callout 148"/>
            <p:cNvSpPr/>
            <p:nvPr/>
          </p:nvSpPr>
          <p:spPr>
            <a:xfrm rot="10800000">
              <a:off x="6279453" y="5784933"/>
              <a:ext cx="742643" cy="440087"/>
            </a:xfrm>
            <a:prstGeom prst="wedgeRoundRectCallout">
              <a:avLst>
                <a:gd name="adj1" fmla="val 13948"/>
                <a:gd name="adj2" fmla="val 90934"/>
                <a:gd name="adj3" fmla="val 16667"/>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0" name="Rounded Rectangular Callout 149"/>
            <p:cNvSpPr/>
            <p:nvPr/>
          </p:nvSpPr>
          <p:spPr>
            <a:xfrm>
              <a:off x="5533524" y="4976993"/>
              <a:ext cx="420978" cy="440087"/>
            </a:xfrm>
            <a:prstGeom prst="wedgeRoundRectCallout">
              <a:avLst>
                <a:gd name="adj1" fmla="val -9356"/>
                <a:gd name="adj2" fmla="val 95307"/>
                <a:gd name="adj3" fmla="val 16667"/>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1" name="Rounded Rectangular Callout 150"/>
            <p:cNvSpPr/>
            <p:nvPr/>
          </p:nvSpPr>
          <p:spPr>
            <a:xfrm>
              <a:off x="5921347" y="4976993"/>
              <a:ext cx="1088978" cy="440087"/>
            </a:xfrm>
            <a:prstGeom prst="wedgeRoundRectCallout">
              <a:avLst>
                <a:gd name="adj1" fmla="val 6343"/>
                <a:gd name="adj2" fmla="val 90933"/>
                <a:gd name="adj3" fmla="val 16667"/>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99" name="Group 98"/>
            <p:cNvGrpSpPr/>
            <p:nvPr/>
          </p:nvGrpSpPr>
          <p:grpSpPr>
            <a:xfrm>
              <a:off x="4861716" y="5085183"/>
              <a:ext cx="2089947" cy="1008113"/>
              <a:chOff x="6057103" y="2709863"/>
              <a:chExt cx="2089947" cy="1008113"/>
            </a:xfrm>
          </p:grpSpPr>
          <p:grpSp>
            <p:nvGrpSpPr>
              <p:cNvPr id="100" name="Group 99"/>
              <p:cNvGrpSpPr/>
              <p:nvPr/>
            </p:nvGrpSpPr>
            <p:grpSpPr>
              <a:xfrm>
                <a:off x="6057103" y="2709863"/>
                <a:ext cx="217708" cy="1008113"/>
                <a:chOff x="6586540" y="3371423"/>
                <a:chExt cx="217708" cy="1008113"/>
              </a:xfrm>
            </p:grpSpPr>
            <p:sp>
              <p:nvSpPr>
                <p:cNvPr id="122" name="Oval 121"/>
                <p:cNvSpPr/>
                <p:nvPr/>
              </p:nvSpPr>
              <p:spPr>
                <a:xfrm rot="16200000">
                  <a:off x="6588224" y="4163512"/>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3" name="Oval 122"/>
                <p:cNvSpPr/>
                <p:nvPr/>
              </p:nvSpPr>
              <p:spPr>
                <a:xfrm rot="16200000">
                  <a:off x="6586540" y="3371423"/>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01" name="Group 100"/>
              <p:cNvGrpSpPr/>
              <p:nvPr/>
            </p:nvGrpSpPr>
            <p:grpSpPr>
              <a:xfrm>
                <a:off x="6431551" y="2709863"/>
                <a:ext cx="217708" cy="1008113"/>
                <a:chOff x="7018588" y="3371424"/>
                <a:chExt cx="217708" cy="1008113"/>
              </a:xfrm>
            </p:grpSpPr>
            <p:sp>
              <p:nvSpPr>
                <p:cNvPr id="119" name="Oval 118"/>
                <p:cNvSpPr/>
                <p:nvPr/>
              </p:nvSpPr>
              <p:spPr>
                <a:xfrm rot="16200000">
                  <a:off x="7020272" y="4163513"/>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0" name="Oval 119"/>
                <p:cNvSpPr/>
                <p:nvPr/>
              </p:nvSpPr>
              <p:spPr>
                <a:xfrm rot="16200000">
                  <a:off x="7018588" y="3371424"/>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02" name="Group 101"/>
              <p:cNvGrpSpPr/>
              <p:nvPr/>
            </p:nvGrpSpPr>
            <p:grpSpPr>
              <a:xfrm>
                <a:off x="6805999" y="2709863"/>
                <a:ext cx="217708" cy="1008113"/>
                <a:chOff x="7450636" y="3371425"/>
                <a:chExt cx="217708" cy="1008113"/>
              </a:xfrm>
            </p:grpSpPr>
            <p:sp>
              <p:nvSpPr>
                <p:cNvPr id="116" name="Oval 115"/>
                <p:cNvSpPr/>
                <p:nvPr/>
              </p:nvSpPr>
              <p:spPr>
                <a:xfrm rot="16200000">
                  <a:off x="7452320" y="4163514"/>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7" name="Oval 116"/>
                <p:cNvSpPr/>
                <p:nvPr/>
              </p:nvSpPr>
              <p:spPr>
                <a:xfrm rot="16200000">
                  <a:off x="7450636" y="3371425"/>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03" name="Group 102"/>
              <p:cNvGrpSpPr/>
              <p:nvPr/>
            </p:nvGrpSpPr>
            <p:grpSpPr>
              <a:xfrm>
                <a:off x="7180447" y="2709863"/>
                <a:ext cx="217708" cy="1008113"/>
                <a:chOff x="7810676" y="3371425"/>
                <a:chExt cx="217708" cy="1008113"/>
              </a:xfrm>
            </p:grpSpPr>
            <p:sp>
              <p:nvSpPr>
                <p:cNvPr id="113" name="Oval 112"/>
                <p:cNvSpPr/>
                <p:nvPr/>
              </p:nvSpPr>
              <p:spPr>
                <a:xfrm rot="16200000">
                  <a:off x="7812360" y="4163514"/>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4" name="Oval 113"/>
                <p:cNvSpPr/>
                <p:nvPr/>
              </p:nvSpPr>
              <p:spPr>
                <a:xfrm rot="16200000">
                  <a:off x="7810676" y="3371425"/>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04" name="Group 103"/>
              <p:cNvGrpSpPr/>
              <p:nvPr/>
            </p:nvGrpSpPr>
            <p:grpSpPr>
              <a:xfrm>
                <a:off x="7554895" y="2709863"/>
                <a:ext cx="217708" cy="1008113"/>
                <a:chOff x="8098708" y="3371425"/>
                <a:chExt cx="217708" cy="1008113"/>
              </a:xfrm>
            </p:grpSpPr>
            <p:sp>
              <p:nvSpPr>
                <p:cNvPr id="110" name="Oval 109"/>
                <p:cNvSpPr/>
                <p:nvPr/>
              </p:nvSpPr>
              <p:spPr>
                <a:xfrm rot="16200000">
                  <a:off x="8100392" y="4163514"/>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1" name="Oval 110"/>
                <p:cNvSpPr/>
                <p:nvPr/>
              </p:nvSpPr>
              <p:spPr>
                <a:xfrm rot="16200000">
                  <a:off x="8098708" y="3371425"/>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05" name="Group 104"/>
              <p:cNvGrpSpPr/>
              <p:nvPr/>
            </p:nvGrpSpPr>
            <p:grpSpPr>
              <a:xfrm>
                <a:off x="7929342" y="2709863"/>
                <a:ext cx="217708" cy="1008113"/>
                <a:chOff x="8458779" y="3371425"/>
                <a:chExt cx="217708" cy="1008113"/>
              </a:xfrm>
            </p:grpSpPr>
            <p:sp>
              <p:nvSpPr>
                <p:cNvPr id="107" name="Oval 106"/>
                <p:cNvSpPr/>
                <p:nvPr/>
              </p:nvSpPr>
              <p:spPr>
                <a:xfrm rot="16200000">
                  <a:off x="8460463" y="4163514"/>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8" name="Oval 107"/>
                <p:cNvSpPr/>
                <p:nvPr/>
              </p:nvSpPr>
              <p:spPr>
                <a:xfrm rot="16200000">
                  <a:off x="8458779" y="3371425"/>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grpSp>
      <p:grpSp>
        <p:nvGrpSpPr>
          <p:cNvPr id="140" name="Group 139"/>
          <p:cNvGrpSpPr/>
          <p:nvPr/>
        </p:nvGrpSpPr>
        <p:grpSpPr>
          <a:xfrm>
            <a:off x="4860032" y="3457875"/>
            <a:ext cx="2089947" cy="724721"/>
            <a:chOff x="4860032" y="3457875"/>
            <a:chExt cx="2089947" cy="724721"/>
          </a:xfrm>
        </p:grpSpPr>
        <p:cxnSp>
          <p:nvCxnSpPr>
            <p:cNvPr id="53" name="Straight Connector 52"/>
            <p:cNvCxnSpPr>
              <a:stCxn id="54" idx="2"/>
              <a:endCxn id="55" idx="2"/>
            </p:cNvCxnSpPr>
            <p:nvPr/>
          </p:nvCxnSpPr>
          <p:spPr>
            <a:xfrm flipH="1" flipV="1">
              <a:off x="4968044" y="3673899"/>
              <a:ext cx="1684" cy="508697"/>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54" name="Oval 53"/>
            <p:cNvSpPr/>
            <p:nvPr/>
          </p:nvSpPr>
          <p:spPr>
            <a:xfrm rot="16200000">
              <a:off x="4861716" y="3966572"/>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5" name="Oval 54"/>
            <p:cNvSpPr/>
            <p:nvPr/>
          </p:nvSpPr>
          <p:spPr>
            <a:xfrm rot="16200000">
              <a:off x="4860032" y="3457875"/>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50" name="Straight Connector 49"/>
            <p:cNvCxnSpPr>
              <a:stCxn id="51" idx="2"/>
              <a:endCxn id="52" idx="2"/>
            </p:cNvCxnSpPr>
            <p:nvPr/>
          </p:nvCxnSpPr>
          <p:spPr>
            <a:xfrm flipH="1" flipV="1">
              <a:off x="5342492" y="3673899"/>
              <a:ext cx="1684" cy="508697"/>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51" name="Oval 50"/>
            <p:cNvSpPr/>
            <p:nvPr/>
          </p:nvSpPr>
          <p:spPr>
            <a:xfrm rot="16200000">
              <a:off x="5236164" y="3966572"/>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2" name="Oval 51"/>
            <p:cNvSpPr/>
            <p:nvPr/>
          </p:nvSpPr>
          <p:spPr>
            <a:xfrm rot="16200000">
              <a:off x="5234480" y="3457875"/>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47" name="Straight Connector 46"/>
            <p:cNvCxnSpPr>
              <a:stCxn id="48" idx="2"/>
              <a:endCxn id="49" idx="2"/>
            </p:cNvCxnSpPr>
            <p:nvPr/>
          </p:nvCxnSpPr>
          <p:spPr>
            <a:xfrm flipH="1" flipV="1">
              <a:off x="5716940" y="3673899"/>
              <a:ext cx="1684" cy="508697"/>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48" name="Oval 47"/>
            <p:cNvSpPr/>
            <p:nvPr/>
          </p:nvSpPr>
          <p:spPr>
            <a:xfrm rot="16200000">
              <a:off x="5610612" y="3966572"/>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9" name="Oval 48"/>
            <p:cNvSpPr/>
            <p:nvPr/>
          </p:nvSpPr>
          <p:spPr>
            <a:xfrm rot="16200000">
              <a:off x="5608928" y="3457875"/>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44" name="Straight Connector 43"/>
            <p:cNvCxnSpPr>
              <a:stCxn id="45" idx="2"/>
              <a:endCxn id="46" idx="2"/>
            </p:cNvCxnSpPr>
            <p:nvPr/>
          </p:nvCxnSpPr>
          <p:spPr>
            <a:xfrm flipH="1" flipV="1">
              <a:off x="6091388" y="3673899"/>
              <a:ext cx="1684" cy="508697"/>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45" name="Oval 44"/>
            <p:cNvSpPr/>
            <p:nvPr/>
          </p:nvSpPr>
          <p:spPr>
            <a:xfrm rot="16200000">
              <a:off x="5985060" y="3966572"/>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 name="Oval 45"/>
            <p:cNvSpPr/>
            <p:nvPr/>
          </p:nvSpPr>
          <p:spPr>
            <a:xfrm rot="16200000">
              <a:off x="5983376" y="3457875"/>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41" name="Straight Connector 40"/>
            <p:cNvCxnSpPr>
              <a:stCxn id="42" idx="2"/>
              <a:endCxn id="43" idx="2"/>
            </p:cNvCxnSpPr>
            <p:nvPr/>
          </p:nvCxnSpPr>
          <p:spPr>
            <a:xfrm flipH="1" flipV="1">
              <a:off x="6465836" y="3673899"/>
              <a:ext cx="1684" cy="508697"/>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42" name="Oval 41"/>
            <p:cNvSpPr/>
            <p:nvPr/>
          </p:nvSpPr>
          <p:spPr>
            <a:xfrm rot="16200000">
              <a:off x="6359508" y="3966572"/>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Oval 42"/>
            <p:cNvSpPr/>
            <p:nvPr/>
          </p:nvSpPr>
          <p:spPr>
            <a:xfrm rot="16200000">
              <a:off x="6357824" y="3457875"/>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38" name="Straight Connector 37"/>
            <p:cNvCxnSpPr>
              <a:stCxn id="39" idx="2"/>
              <a:endCxn id="40" idx="2"/>
            </p:cNvCxnSpPr>
            <p:nvPr/>
          </p:nvCxnSpPr>
          <p:spPr>
            <a:xfrm flipH="1" flipV="1">
              <a:off x="6840283" y="3673899"/>
              <a:ext cx="1684" cy="508697"/>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39" name="Oval 38"/>
            <p:cNvSpPr/>
            <p:nvPr/>
          </p:nvSpPr>
          <p:spPr>
            <a:xfrm rot="16200000">
              <a:off x="6733955" y="3966572"/>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Oval 39"/>
            <p:cNvSpPr/>
            <p:nvPr/>
          </p:nvSpPr>
          <p:spPr>
            <a:xfrm rot="16200000">
              <a:off x="6732271" y="3457875"/>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56" name="Straight Connector 55"/>
            <p:cNvCxnSpPr>
              <a:stCxn id="51" idx="7"/>
              <a:endCxn id="55" idx="3"/>
            </p:cNvCxnSpPr>
            <p:nvPr/>
          </p:nvCxnSpPr>
          <p:spPr>
            <a:xfrm flipH="1" flipV="1">
              <a:off x="5044420" y="3642263"/>
              <a:ext cx="223380" cy="355945"/>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59" name="Straight Connector 58"/>
            <p:cNvCxnSpPr>
              <a:stCxn id="51" idx="5"/>
              <a:endCxn id="49" idx="1"/>
            </p:cNvCxnSpPr>
            <p:nvPr/>
          </p:nvCxnSpPr>
          <p:spPr>
            <a:xfrm flipV="1">
              <a:off x="5420552" y="3642263"/>
              <a:ext cx="220012" cy="355945"/>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62" name="Straight Connector 61"/>
            <p:cNvCxnSpPr>
              <a:stCxn id="45" idx="7"/>
              <a:endCxn id="49" idx="3"/>
            </p:cNvCxnSpPr>
            <p:nvPr/>
          </p:nvCxnSpPr>
          <p:spPr>
            <a:xfrm flipH="1" flipV="1">
              <a:off x="5793316" y="3642263"/>
              <a:ext cx="223380" cy="355945"/>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65" name="Straight Connector 64"/>
            <p:cNvCxnSpPr>
              <a:stCxn id="45" idx="5"/>
              <a:endCxn id="43" idx="1"/>
            </p:cNvCxnSpPr>
            <p:nvPr/>
          </p:nvCxnSpPr>
          <p:spPr>
            <a:xfrm flipV="1">
              <a:off x="6169448" y="3642263"/>
              <a:ext cx="220012" cy="355945"/>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70" name="Straight Connector 69"/>
            <p:cNvCxnSpPr>
              <a:stCxn id="39" idx="7"/>
              <a:endCxn id="43" idx="3"/>
            </p:cNvCxnSpPr>
            <p:nvPr/>
          </p:nvCxnSpPr>
          <p:spPr>
            <a:xfrm flipH="1" flipV="1">
              <a:off x="6542212" y="3642263"/>
              <a:ext cx="223379" cy="355945"/>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125" name="Straight Connector 124"/>
            <p:cNvCxnSpPr>
              <a:stCxn id="54" idx="4"/>
              <a:endCxn id="51" idx="0"/>
            </p:cNvCxnSpPr>
            <p:nvPr/>
          </p:nvCxnSpPr>
          <p:spPr>
            <a:xfrm>
              <a:off x="5077740" y="4074584"/>
              <a:ext cx="158424" cy="0"/>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128" name="Straight Connector 127"/>
            <p:cNvCxnSpPr>
              <a:stCxn id="52" idx="4"/>
              <a:endCxn id="49" idx="0"/>
            </p:cNvCxnSpPr>
            <p:nvPr/>
          </p:nvCxnSpPr>
          <p:spPr>
            <a:xfrm>
              <a:off x="5450504" y="3565887"/>
              <a:ext cx="158424" cy="0"/>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129" name="Straight Connector 128"/>
            <p:cNvCxnSpPr>
              <a:stCxn id="48" idx="4"/>
              <a:endCxn id="45" idx="0"/>
            </p:cNvCxnSpPr>
            <p:nvPr/>
          </p:nvCxnSpPr>
          <p:spPr>
            <a:xfrm>
              <a:off x="5826636" y="4074584"/>
              <a:ext cx="158424" cy="0"/>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130" name="Straight Connector 129"/>
            <p:cNvCxnSpPr>
              <a:stCxn id="46" idx="4"/>
              <a:endCxn id="43" idx="0"/>
            </p:cNvCxnSpPr>
            <p:nvPr/>
          </p:nvCxnSpPr>
          <p:spPr>
            <a:xfrm>
              <a:off x="6199400" y="3565887"/>
              <a:ext cx="158424" cy="0"/>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131" name="Straight Connector 130"/>
            <p:cNvCxnSpPr>
              <a:stCxn id="42" idx="4"/>
              <a:endCxn id="39" idx="0"/>
            </p:cNvCxnSpPr>
            <p:nvPr/>
          </p:nvCxnSpPr>
          <p:spPr>
            <a:xfrm>
              <a:off x="6575532" y="4074584"/>
              <a:ext cx="158423" cy="0"/>
            </a:xfrm>
            <a:prstGeom prst="line">
              <a:avLst/>
            </a:prstGeom>
            <a:ln w="4445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30860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9" presetClass="emph" presetSubtype="0" nodeType="clickEffect">
                                  <p:stCondLst>
                                    <p:cond delay="0"/>
                                  </p:stCondLst>
                                  <p:childTnLst>
                                    <p:set>
                                      <p:cBhvr rctx="PPT">
                                        <p:cTn id="32" dur="indefinite"/>
                                        <p:tgtEl>
                                          <p:spTgt spid="3">
                                            <p:txEl>
                                              <p:pRg st="1" end="1"/>
                                            </p:txEl>
                                          </p:spTgt>
                                        </p:tgtEl>
                                        <p:attrNameLst>
                                          <p:attrName>style.opacity</p:attrName>
                                        </p:attrNameLst>
                                      </p:cBhvr>
                                      <p:to>
                                        <p:strVal val="0.5"/>
                                      </p:to>
                                    </p:set>
                                    <p:animEffect filter="image" prLst="opacity: 0.5">
                                      <p:cBhvr rctx="IE">
                                        <p:cTn id="33" dur="indefinite"/>
                                        <p:tgtEl>
                                          <p:spTgt spid="3">
                                            <p:txEl>
                                              <p:pRg st="1" end="1"/>
                                            </p:txEl>
                                          </p:spTgt>
                                        </p:tgtEl>
                                      </p:cBhvr>
                                    </p:animEffect>
                                  </p:childTnLst>
                                </p:cTn>
                              </p:par>
                              <p:par>
                                <p:cTn id="34" presetID="9" presetClass="emph" presetSubtype="0" nodeType="withEffect">
                                  <p:stCondLst>
                                    <p:cond delay="0"/>
                                  </p:stCondLst>
                                  <p:childTnLst>
                                    <p:set>
                                      <p:cBhvr rctx="PPT">
                                        <p:cTn id="35" dur="indefinite"/>
                                        <p:tgtEl>
                                          <p:spTgt spid="3">
                                            <p:txEl>
                                              <p:pRg st="2" end="2"/>
                                            </p:txEl>
                                          </p:spTgt>
                                        </p:tgtEl>
                                        <p:attrNameLst>
                                          <p:attrName>style.opacity</p:attrName>
                                        </p:attrNameLst>
                                      </p:cBhvr>
                                      <p:to>
                                        <p:strVal val="0.5"/>
                                      </p:to>
                                    </p:set>
                                    <p:animEffect filter="image" prLst="opacity: 0.5">
                                      <p:cBhvr rctx="IE">
                                        <p:cTn id="36" dur="indefinite"/>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Relations: </a:t>
            </a:r>
            <a:r>
              <a:rPr lang="en-US" dirty="0" smtClean="0">
                <a:solidFill>
                  <a:schemeClr val="accent2"/>
                </a:solidFill>
              </a:rPr>
              <a:t>Elements</a:t>
            </a:r>
            <a:endParaRPr lang="en-US" dirty="0">
              <a:solidFill>
                <a:schemeClr val="accent2"/>
              </a:solidFill>
            </a:endParaRPr>
          </a:p>
        </p:txBody>
      </p:sp>
      <p:sp>
        <p:nvSpPr>
          <p:cNvPr id="3" name="Content Placeholder 2"/>
          <p:cNvSpPr>
            <a:spLocks noGrp="1"/>
          </p:cNvSpPr>
          <p:nvPr>
            <p:ph idx="1"/>
          </p:nvPr>
        </p:nvSpPr>
        <p:spPr>
          <a:xfrm>
            <a:off x="457200" y="1600201"/>
            <a:ext cx="8363272" cy="4997151"/>
          </a:xfrm>
        </p:spPr>
        <p:txBody>
          <a:bodyPr>
            <a:normAutofit/>
          </a:bodyPr>
          <a:lstStyle/>
          <a:p>
            <a:r>
              <a:rPr lang="en-US" dirty="0" smtClean="0"/>
              <a:t>We define relations over (some part of) data.</a:t>
            </a:r>
          </a:p>
          <a:p>
            <a:r>
              <a:rPr lang="en-US" dirty="0"/>
              <a:t>We assume a simple hierarchical data model:</a:t>
            </a:r>
          </a:p>
          <a:p>
            <a:pPr marL="1079500" lvl="3" indent="-457200">
              <a:buFont typeface="Arial" pitchFamily="34" charset="0"/>
              <a:buChar char="•"/>
            </a:pPr>
            <a:r>
              <a:rPr lang="en-US" sz="3200" dirty="0"/>
              <a:t>{attrib</a:t>
            </a:r>
            <a:r>
              <a:rPr lang="en-US" sz="3200" baseline="-25000" dirty="0"/>
              <a:t>1</a:t>
            </a:r>
            <a:r>
              <a:rPr lang="en-US" sz="3200" dirty="0"/>
              <a:t>,…,</a:t>
            </a:r>
            <a:r>
              <a:rPr lang="en-US" sz="3200" dirty="0" err="1"/>
              <a:t>attrib</a:t>
            </a:r>
            <a:r>
              <a:rPr lang="en-US" sz="3200" baseline="-25000" dirty="0" err="1"/>
              <a:t>i</a:t>
            </a:r>
            <a:r>
              <a:rPr lang="en-US" sz="3200" dirty="0"/>
              <a:t>} = </a:t>
            </a:r>
            <a:r>
              <a:rPr lang="en-US" sz="3200" dirty="0">
                <a:solidFill>
                  <a:srgbClr val="00ACDC"/>
                </a:solidFill>
              </a:rPr>
              <a:t>data item</a:t>
            </a:r>
          </a:p>
          <a:p>
            <a:pPr marL="1079500" lvl="3" indent="-457200">
              <a:buFont typeface="Arial" pitchFamily="34" charset="0"/>
              <a:buChar char="•"/>
            </a:pPr>
            <a:r>
              <a:rPr lang="en-US" sz="3200" dirty="0"/>
              <a:t>{item</a:t>
            </a:r>
            <a:r>
              <a:rPr lang="en-US" sz="3200" baseline="-25000" dirty="0"/>
              <a:t>1</a:t>
            </a:r>
            <a:r>
              <a:rPr lang="en-US" sz="3200" dirty="0"/>
              <a:t>,…,</a:t>
            </a:r>
            <a:r>
              <a:rPr lang="en-US" sz="3200" dirty="0" err="1"/>
              <a:t>item</a:t>
            </a:r>
            <a:r>
              <a:rPr lang="en-US" sz="3200" baseline="-25000" dirty="0" err="1"/>
              <a:t>j</a:t>
            </a:r>
            <a:r>
              <a:rPr lang="en-US" sz="3200" dirty="0"/>
              <a:t>} = </a:t>
            </a:r>
            <a:r>
              <a:rPr lang="en-US" sz="3200" dirty="0">
                <a:solidFill>
                  <a:srgbClr val="00ACDC"/>
                </a:solidFill>
              </a:rPr>
              <a:t>data cluster</a:t>
            </a:r>
          </a:p>
          <a:p>
            <a:pPr marL="1079500" lvl="3" indent="-457200">
              <a:buFont typeface="Arial" pitchFamily="34" charset="0"/>
              <a:buChar char="•"/>
            </a:pPr>
            <a:r>
              <a:rPr lang="en-US" sz="3200" dirty="0"/>
              <a:t>{cluster</a:t>
            </a:r>
            <a:r>
              <a:rPr lang="en-US" sz="3200" baseline="-25000" dirty="0"/>
              <a:t>1</a:t>
            </a:r>
            <a:r>
              <a:rPr lang="en-US" sz="3200" dirty="0"/>
              <a:t>,…,</a:t>
            </a:r>
            <a:r>
              <a:rPr lang="en-US" sz="3200" dirty="0" err="1"/>
              <a:t>cluster</a:t>
            </a:r>
            <a:r>
              <a:rPr lang="en-US" sz="3200" baseline="-25000" dirty="0" err="1"/>
              <a:t>k</a:t>
            </a:r>
            <a:r>
              <a:rPr lang="en-US" sz="3200" dirty="0"/>
              <a:t>} = </a:t>
            </a:r>
            <a:r>
              <a:rPr lang="en-US" sz="3200" dirty="0">
                <a:solidFill>
                  <a:srgbClr val="00ACDC"/>
                </a:solidFill>
              </a:rPr>
              <a:t>data set</a:t>
            </a:r>
          </a:p>
          <a:p>
            <a:pPr marL="1079500" lvl="3" indent="-457200">
              <a:buFont typeface="Arial" pitchFamily="34" charset="0"/>
              <a:buChar char="•"/>
            </a:pPr>
            <a:r>
              <a:rPr lang="en-US" sz="3200" dirty="0"/>
              <a:t>{set</a:t>
            </a:r>
            <a:r>
              <a:rPr lang="en-US" sz="3200" baseline="-25000" dirty="0"/>
              <a:t>1</a:t>
            </a:r>
            <a:r>
              <a:rPr lang="en-US" sz="3200" dirty="0"/>
              <a:t>,…,</a:t>
            </a:r>
            <a:r>
              <a:rPr lang="en-US" sz="3200" dirty="0" err="1"/>
              <a:t>set</a:t>
            </a:r>
            <a:r>
              <a:rPr lang="en-US" sz="3200" baseline="-25000" dirty="0" err="1"/>
              <a:t>l</a:t>
            </a:r>
            <a:r>
              <a:rPr lang="en-US" sz="3200" dirty="0"/>
              <a:t>} = </a:t>
            </a:r>
            <a:r>
              <a:rPr lang="en-US" sz="3200" dirty="0">
                <a:solidFill>
                  <a:srgbClr val="00ACDC"/>
                </a:solidFill>
              </a:rPr>
              <a:t>data </a:t>
            </a:r>
            <a:r>
              <a:rPr lang="en-US" sz="3200" dirty="0" smtClean="0">
                <a:solidFill>
                  <a:srgbClr val="00ACDC"/>
                </a:solidFill>
              </a:rPr>
              <a:t>landscape</a:t>
            </a:r>
          </a:p>
          <a:p>
            <a:r>
              <a:rPr lang="en-US" dirty="0"/>
              <a:t>The tuple elements are drawn from these </a:t>
            </a:r>
            <a:r>
              <a:rPr lang="en-US" dirty="0" smtClean="0"/>
              <a:t>levels.</a:t>
            </a:r>
            <a:endParaRPr lang="en-US" dirty="0"/>
          </a:p>
        </p:txBody>
      </p:sp>
      <p:sp>
        <p:nvSpPr>
          <p:cNvPr id="4" name="Footer Placeholder 3"/>
          <p:cNvSpPr>
            <a:spLocks noGrp="1"/>
          </p:cNvSpPr>
          <p:nvPr>
            <p:ph type="ftr" sz="quarter" idx="11"/>
          </p:nvPr>
        </p:nvSpPr>
        <p:spPr/>
        <p:txBody>
          <a:bodyPr/>
          <a:lstStyle/>
          <a:p>
            <a:r>
              <a:rPr lang="en-US" smtClean="0"/>
              <a:t>VisWeek Tutorial: Connecting the Dots – M. Streit, H.-J. Schulz, A. Lex</a:t>
            </a:r>
            <a:endParaRPr lang="en-US"/>
          </a:p>
        </p:txBody>
      </p:sp>
      <p:sp>
        <p:nvSpPr>
          <p:cNvPr id="5" name="Slide Number Placeholder 4"/>
          <p:cNvSpPr>
            <a:spLocks noGrp="1"/>
          </p:cNvSpPr>
          <p:nvPr>
            <p:ph type="sldNum" sz="quarter" idx="12"/>
          </p:nvPr>
        </p:nvSpPr>
        <p:spPr/>
        <p:txBody>
          <a:bodyPr/>
          <a:lstStyle/>
          <a:p>
            <a:fld id="{30742C3F-4840-460C-ADF2-7005A7FA8881}" type="slidenum">
              <a:rPr lang="en-US" smtClean="0"/>
              <a:t>37</a:t>
            </a:fld>
            <a:endParaRPr lang="en-US"/>
          </a:p>
        </p:txBody>
      </p:sp>
    </p:spTree>
    <p:extLst>
      <p:ext uri="{BB962C8B-B14F-4D97-AF65-F5344CB8AC3E}">
        <p14:creationId xmlns:p14="http://schemas.microsoft.com/office/powerpoint/2010/main" val="1520042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Relations: </a:t>
            </a:r>
            <a:r>
              <a:rPr lang="en-US" dirty="0" smtClean="0">
                <a:solidFill>
                  <a:schemeClr val="accent2"/>
                </a:solidFill>
              </a:rPr>
              <a:t>Elements</a:t>
            </a:r>
            <a:endParaRPr lang="en-US" dirty="0">
              <a:solidFill>
                <a:schemeClr val="accent2"/>
              </a:solidFill>
            </a:endParaRPr>
          </a:p>
        </p:txBody>
      </p:sp>
      <p:sp>
        <p:nvSpPr>
          <p:cNvPr id="3" name="Content Placeholder 2"/>
          <p:cNvSpPr>
            <a:spLocks noGrp="1"/>
          </p:cNvSpPr>
          <p:nvPr>
            <p:ph idx="1"/>
          </p:nvPr>
        </p:nvSpPr>
        <p:spPr>
          <a:xfrm>
            <a:off x="457200" y="1600201"/>
            <a:ext cx="8507288" cy="4525963"/>
          </a:xfrm>
        </p:spPr>
        <p:txBody>
          <a:bodyPr>
            <a:normAutofit/>
          </a:bodyPr>
          <a:lstStyle/>
          <a:p>
            <a:r>
              <a:rPr lang="en-US" sz="2800" dirty="0" smtClean="0"/>
              <a:t>A set of elements is defined by a</a:t>
            </a:r>
            <a:r>
              <a:rPr lang="en-US" sz="2800" dirty="0" smtClean="0">
                <a:solidFill>
                  <a:srgbClr val="00ACDC"/>
                </a:solidFill>
              </a:rPr>
              <a:t> granularity </a:t>
            </a:r>
            <a:r>
              <a:rPr lang="en-US" sz="2800" dirty="0" smtClean="0"/>
              <a:t>and a </a:t>
            </a:r>
            <a:r>
              <a:rPr lang="en-US" sz="2800" dirty="0" smtClean="0">
                <a:solidFill>
                  <a:srgbClr val="00ACDC"/>
                </a:solidFill>
              </a:rPr>
              <a:t>scope</a:t>
            </a:r>
            <a:r>
              <a:rPr lang="en-US" sz="2800" dirty="0" smtClean="0"/>
              <a:t>.</a:t>
            </a:r>
          </a:p>
          <a:p>
            <a:r>
              <a:rPr lang="en-US" sz="2800" dirty="0"/>
              <a:t>While the granularity defines the </a:t>
            </a:r>
            <a:r>
              <a:rPr lang="en-US" sz="2800" dirty="0">
                <a:solidFill>
                  <a:schemeClr val="accent2"/>
                </a:solidFill>
              </a:rPr>
              <a:t>level of detail</a:t>
            </a:r>
            <a:r>
              <a:rPr lang="en-US" sz="2800" dirty="0"/>
              <a:t> of the relation, scope defines its </a:t>
            </a:r>
            <a:r>
              <a:rPr lang="en-US" sz="2800" dirty="0" smtClean="0">
                <a:solidFill>
                  <a:schemeClr val="accent2"/>
                </a:solidFill>
              </a:rPr>
              <a:t>extent</a:t>
            </a:r>
            <a:r>
              <a:rPr lang="en-US" sz="2800" dirty="0" smtClean="0"/>
              <a:t>.</a:t>
            </a:r>
            <a:endParaRPr lang="en-US" sz="2800" dirty="0"/>
          </a:p>
          <a:p>
            <a:r>
              <a:rPr lang="en-US" sz="2800" i="1" dirty="0"/>
              <a:t>For example, relations </a:t>
            </a:r>
            <a:r>
              <a:rPr lang="en-US" sz="2800" i="1" dirty="0" smtClean="0"/>
              <a:t>can be established between </a:t>
            </a:r>
            <a:r>
              <a:rPr lang="en-US" sz="2800" i="1" dirty="0"/>
              <a:t>data clusters </a:t>
            </a:r>
            <a:r>
              <a:rPr lang="en-US" sz="2800" i="1" dirty="0" smtClean="0"/>
              <a:t>(granularity), which are drawn either from an </a:t>
            </a:r>
            <a:r>
              <a:rPr lang="en-US" sz="2800" i="1" dirty="0"/>
              <a:t>individual data set or </a:t>
            </a:r>
            <a:r>
              <a:rPr lang="en-US" sz="2800" i="1" dirty="0" smtClean="0"/>
              <a:t>from multiple </a:t>
            </a:r>
            <a:r>
              <a:rPr lang="en-US" sz="2800" i="1" dirty="0"/>
              <a:t>data sets </a:t>
            </a:r>
            <a:r>
              <a:rPr lang="en-US" sz="2800" i="1" dirty="0" smtClean="0"/>
              <a:t>of </a:t>
            </a:r>
            <a:r>
              <a:rPr lang="en-US" sz="2800" i="1" dirty="0"/>
              <a:t>a data </a:t>
            </a:r>
            <a:r>
              <a:rPr lang="en-US" sz="2800" i="1" dirty="0" smtClean="0"/>
              <a:t>landscape (scope).</a:t>
            </a:r>
            <a:endParaRPr lang="en-US" sz="2800" i="1" dirty="0"/>
          </a:p>
          <a:p>
            <a:endParaRPr lang="en-US" sz="3200" dirty="0"/>
          </a:p>
        </p:txBody>
      </p:sp>
      <p:sp>
        <p:nvSpPr>
          <p:cNvPr id="4" name="Footer Placeholder 3"/>
          <p:cNvSpPr>
            <a:spLocks noGrp="1"/>
          </p:cNvSpPr>
          <p:nvPr>
            <p:ph type="ftr" sz="quarter" idx="11"/>
          </p:nvPr>
        </p:nvSpPr>
        <p:spPr/>
        <p:txBody>
          <a:bodyPr/>
          <a:lstStyle/>
          <a:p>
            <a:r>
              <a:rPr lang="en-US" smtClean="0"/>
              <a:t>VisWeek Tutorial: Connecting the Dots – M. Streit, H.-J. Schulz, A. Lex</a:t>
            </a:r>
            <a:endParaRPr lang="en-US"/>
          </a:p>
        </p:txBody>
      </p:sp>
      <p:sp>
        <p:nvSpPr>
          <p:cNvPr id="5" name="Slide Number Placeholder 4"/>
          <p:cNvSpPr>
            <a:spLocks noGrp="1"/>
          </p:cNvSpPr>
          <p:nvPr>
            <p:ph type="sldNum" sz="quarter" idx="12"/>
          </p:nvPr>
        </p:nvSpPr>
        <p:spPr/>
        <p:txBody>
          <a:bodyPr/>
          <a:lstStyle/>
          <a:p>
            <a:fld id="{30742C3F-4840-460C-ADF2-7005A7FA8881}" type="slidenum">
              <a:rPr lang="en-US" smtClean="0"/>
              <a:t>38</a:t>
            </a:fld>
            <a:endParaRPr lang="en-US"/>
          </a:p>
        </p:txBody>
      </p:sp>
      <p:sp>
        <p:nvSpPr>
          <p:cNvPr id="6" name="Rectangle 5"/>
          <p:cNvSpPr/>
          <p:nvPr/>
        </p:nvSpPr>
        <p:spPr>
          <a:xfrm>
            <a:off x="-180528" y="5157192"/>
            <a:ext cx="7128792" cy="1036915"/>
          </a:xfrm>
          <a:prstGeom prst="rect">
            <a:avLst/>
          </a:prstGeom>
          <a:solidFill>
            <a:schemeClr val="bg1">
              <a:lumMod val="95000"/>
              <a:alpha val="74118"/>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dirty="0" smtClean="0">
                <a:solidFill>
                  <a:srgbClr val="868686"/>
                </a:solidFill>
              </a:rPr>
              <a:t>Relation Scope level &gt; Relation Granularity</a:t>
            </a:r>
            <a:endParaRPr lang="en-US" sz="2800" dirty="0">
              <a:solidFill>
                <a:srgbClr val="EAEAEA"/>
              </a:solidFill>
            </a:endParaRPr>
          </a:p>
        </p:txBody>
      </p:sp>
    </p:spTree>
    <p:extLst>
      <p:ext uri="{BB962C8B-B14F-4D97-AF65-F5344CB8AC3E}">
        <p14:creationId xmlns:p14="http://schemas.microsoft.com/office/powerpoint/2010/main" val="894715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Relations: </a:t>
            </a:r>
            <a:r>
              <a:rPr lang="en-US" dirty="0" smtClean="0">
                <a:solidFill>
                  <a:srgbClr val="00ACDC"/>
                </a:solidFill>
              </a:rPr>
              <a:t>Domain</a:t>
            </a:r>
            <a:endParaRPr lang="en-US" dirty="0">
              <a:solidFill>
                <a:srgbClr val="00ACDC"/>
              </a:solidFill>
            </a:endParaRPr>
          </a:p>
        </p:txBody>
      </p:sp>
      <p:sp>
        <p:nvSpPr>
          <p:cNvPr id="3" name="Content Placeholder 2"/>
          <p:cNvSpPr>
            <a:spLocks noGrp="1"/>
          </p:cNvSpPr>
          <p:nvPr>
            <p:ph idx="1"/>
          </p:nvPr>
        </p:nvSpPr>
        <p:spPr>
          <a:xfrm>
            <a:off x="457200" y="1600201"/>
            <a:ext cx="8363272" cy="4525963"/>
          </a:xfrm>
        </p:spPr>
        <p:txBody>
          <a:bodyPr>
            <a:normAutofit/>
          </a:bodyPr>
          <a:lstStyle/>
          <a:p>
            <a:r>
              <a:rPr lang="en-US" dirty="0" smtClean="0"/>
              <a:t>While the relation is defined over the data</a:t>
            </a:r>
            <a:r>
              <a:rPr lang="en-US" dirty="0"/>
              <a:t> </a:t>
            </a:r>
            <a:r>
              <a:rPr lang="en-US" dirty="0" smtClean="0"/>
              <a:t>domain, it may stem from any of the following:</a:t>
            </a:r>
          </a:p>
          <a:p>
            <a:pPr marL="815975" lvl="2" indent="-457200">
              <a:buFont typeface="Arial" pitchFamily="34" charset="0"/>
              <a:buChar char="•"/>
            </a:pPr>
            <a:r>
              <a:rPr lang="en-US" sz="3200" dirty="0" smtClean="0"/>
              <a:t>Data Domain</a:t>
            </a:r>
          </a:p>
          <a:p>
            <a:pPr marL="815975" lvl="2" indent="-457200">
              <a:buFont typeface="Arial" pitchFamily="34" charset="0"/>
              <a:buChar char="•"/>
            </a:pPr>
            <a:r>
              <a:rPr lang="en-US" sz="3200" dirty="0" smtClean="0"/>
              <a:t>View Domain</a:t>
            </a:r>
          </a:p>
          <a:p>
            <a:pPr marL="815975" lvl="2" indent="-457200">
              <a:buFont typeface="Arial" pitchFamily="34" charset="0"/>
              <a:buChar char="•"/>
            </a:pPr>
            <a:r>
              <a:rPr lang="en-US" sz="3200" dirty="0" smtClean="0"/>
              <a:t>Interaction Domain</a:t>
            </a:r>
          </a:p>
        </p:txBody>
      </p:sp>
      <p:sp>
        <p:nvSpPr>
          <p:cNvPr id="4" name="Footer Placeholder 3"/>
          <p:cNvSpPr>
            <a:spLocks noGrp="1"/>
          </p:cNvSpPr>
          <p:nvPr>
            <p:ph type="ftr" sz="quarter" idx="11"/>
          </p:nvPr>
        </p:nvSpPr>
        <p:spPr/>
        <p:txBody>
          <a:bodyPr/>
          <a:lstStyle/>
          <a:p>
            <a:r>
              <a:rPr lang="en-US" smtClean="0"/>
              <a:t>VisWeek Tutorial: Connecting the Dots – M. Streit, H.-J. Schulz, A. Lex</a:t>
            </a:r>
            <a:endParaRPr lang="en-US"/>
          </a:p>
        </p:txBody>
      </p:sp>
      <p:sp>
        <p:nvSpPr>
          <p:cNvPr id="5" name="Slide Number Placeholder 4"/>
          <p:cNvSpPr>
            <a:spLocks noGrp="1"/>
          </p:cNvSpPr>
          <p:nvPr>
            <p:ph type="sldNum" sz="quarter" idx="12"/>
          </p:nvPr>
        </p:nvSpPr>
        <p:spPr/>
        <p:txBody>
          <a:bodyPr/>
          <a:lstStyle/>
          <a:p>
            <a:fld id="{30742C3F-4840-460C-ADF2-7005A7FA8881}" type="slidenum">
              <a:rPr lang="en-US" smtClean="0"/>
              <a:t>39</a:t>
            </a:fld>
            <a:endParaRPr lang="en-US"/>
          </a:p>
        </p:txBody>
      </p:sp>
      <p:sp>
        <p:nvSpPr>
          <p:cNvPr id="6" name="Rectangle 5"/>
          <p:cNvSpPr/>
          <p:nvPr/>
        </p:nvSpPr>
        <p:spPr>
          <a:xfrm>
            <a:off x="-324544" y="4869160"/>
            <a:ext cx="9649072" cy="1440160"/>
          </a:xfrm>
          <a:prstGeom prst="rect">
            <a:avLst/>
          </a:prstGeom>
          <a:solidFill>
            <a:schemeClr val="bg1">
              <a:lumMod val="95000"/>
              <a:alpha val="74118"/>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smtClean="0">
                <a:solidFill>
                  <a:srgbClr val="868686"/>
                </a:solidFill>
              </a:rPr>
              <a:t>   </a:t>
            </a:r>
            <a:endParaRPr lang="en-US" sz="2800" dirty="0">
              <a:solidFill>
                <a:srgbClr val="868686"/>
              </a:solidFill>
            </a:endParaRPr>
          </a:p>
        </p:txBody>
      </p:sp>
      <p:sp>
        <p:nvSpPr>
          <p:cNvPr id="7" name="TextBox 6"/>
          <p:cNvSpPr txBox="1"/>
          <p:nvPr/>
        </p:nvSpPr>
        <p:spPr>
          <a:xfrm>
            <a:off x="117129" y="4912293"/>
            <a:ext cx="8928992" cy="1661993"/>
          </a:xfrm>
          <a:prstGeom prst="rect">
            <a:avLst/>
          </a:prstGeom>
          <a:noFill/>
        </p:spPr>
        <p:txBody>
          <a:bodyPr wrap="square" rtlCol="0">
            <a:spAutoFit/>
          </a:bodyPr>
          <a:lstStyle/>
          <a:p>
            <a:pPr algn="just"/>
            <a:r>
              <a:rPr lang="en-US" sz="2800" dirty="0">
                <a:solidFill>
                  <a:srgbClr val="868686"/>
                </a:solidFill>
              </a:rPr>
              <a:t>To identify the original Relationship Domain can sometimes be hard: Is data related because it is jointly interacted with, or is it jointly interacted with because it is related? </a:t>
            </a:r>
          </a:p>
          <a:p>
            <a:endParaRPr lang="de-DE" dirty="0"/>
          </a:p>
        </p:txBody>
      </p:sp>
    </p:spTree>
    <p:extLst>
      <p:ext uri="{BB962C8B-B14F-4D97-AF65-F5344CB8AC3E}">
        <p14:creationId xmlns:p14="http://schemas.microsoft.com/office/powerpoint/2010/main" val="798508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Do </a:t>
            </a:r>
            <a:r>
              <a:rPr lang="de-AT" dirty="0" err="1" smtClean="0"/>
              <a:t>you</a:t>
            </a:r>
            <a:r>
              <a:rPr lang="de-AT" dirty="0" smtClean="0"/>
              <a:t> </a:t>
            </a:r>
            <a:r>
              <a:rPr lang="de-AT" dirty="0" err="1" smtClean="0"/>
              <a:t>know</a:t>
            </a:r>
            <a:r>
              <a:rPr lang="de-AT" dirty="0" smtClean="0"/>
              <a:t> </a:t>
            </a:r>
            <a:r>
              <a:rPr lang="de-AT" dirty="0" err="1" smtClean="0"/>
              <a:t>this</a:t>
            </a:r>
            <a:r>
              <a:rPr lang="de-AT" dirty="0" smtClean="0"/>
              <a:t> </a:t>
            </a:r>
            <a:r>
              <a:rPr lang="de-AT" dirty="0" err="1" smtClean="0"/>
              <a:t>guy</a:t>
            </a:r>
            <a:r>
              <a:rPr lang="de-AT" dirty="0" smtClean="0"/>
              <a:t>?</a:t>
            </a:r>
            <a:endParaRPr lang="en-US" dirty="0"/>
          </a:p>
        </p:txBody>
      </p:sp>
      <p:pic>
        <p:nvPicPr>
          <p:cNvPr id="7" name="Inhaltsplatzhalt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87824" y="1600200"/>
            <a:ext cx="1924242" cy="4525963"/>
          </a:xfrm>
        </p:spPr>
      </p:pic>
      <p:sp>
        <p:nvSpPr>
          <p:cNvPr id="4" name="Fußzeilenplatzhalter 3"/>
          <p:cNvSpPr>
            <a:spLocks noGrp="1"/>
          </p:cNvSpPr>
          <p:nvPr>
            <p:ph type="ftr" sz="quarter" idx="11"/>
          </p:nvPr>
        </p:nvSpPr>
        <p:spPr/>
        <p:txBody>
          <a:bodyPr/>
          <a:lstStyle/>
          <a:p>
            <a:r>
              <a:rPr lang="en-US" smtClean="0"/>
              <a:t>VisWeek Tutorial: Connecting the Dots – M. Streit, H.-J. Schulz, A. Lex</a:t>
            </a:r>
            <a:endParaRPr lang="en-US" dirty="0"/>
          </a:p>
        </p:txBody>
      </p:sp>
      <p:sp>
        <p:nvSpPr>
          <p:cNvPr id="5" name="Foliennummernplatzhalter 4"/>
          <p:cNvSpPr>
            <a:spLocks noGrp="1"/>
          </p:cNvSpPr>
          <p:nvPr>
            <p:ph type="sldNum" sz="quarter" idx="12"/>
          </p:nvPr>
        </p:nvSpPr>
        <p:spPr/>
        <p:txBody>
          <a:bodyPr/>
          <a:lstStyle/>
          <a:p>
            <a:fld id="{30742C3F-4840-460C-ADF2-7005A7FA8881}" type="slidenum">
              <a:rPr lang="en-US" smtClean="0"/>
              <a:t>4</a:t>
            </a:fld>
            <a:endParaRPr lang="en-US" dirty="0"/>
          </a:p>
        </p:txBody>
      </p:sp>
      <p:sp>
        <p:nvSpPr>
          <p:cNvPr id="6" name="Rechteck 5"/>
          <p:cNvSpPr/>
          <p:nvPr/>
        </p:nvSpPr>
        <p:spPr>
          <a:xfrm>
            <a:off x="5606813" y="5959288"/>
            <a:ext cx="3537187" cy="307777"/>
          </a:xfrm>
          <a:prstGeom prst="rect">
            <a:avLst/>
          </a:prstGeom>
        </p:spPr>
        <p:txBody>
          <a:bodyPr wrap="none">
            <a:spAutoFit/>
          </a:bodyPr>
          <a:lstStyle/>
          <a:p>
            <a:r>
              <a:rPr lang="en-US" sz="1400" dirty="0">
                <a:solidFill>
                  <a:schemeClr val="bg1">
                    <a:lumMod val="50000"/>
                  </a:schemeClr>
                </a:solidFill>
              </a:rPr>
              <a:t>http://www.classicmedia.tv/pr/whereswaldo/</a:t>
            </a:r>
          </a:p>
        </p:txBody>
      </p:sp>
      <p:sp>
        <p:nvSpPr>
          <p:cNvPr id="8" name="Pfeil nach rechts 7"/>
          <p:cNvSpPr/>
          <p:nvPr/>
        </p:nvSpPr>
        <p:spPr>
          <a:xfrm rot="10800000">
            <a:off x="4660893" y="2065547"/>
            <a:ext cx="780259" cy="360040"/>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schemeClr val="tx1"/>
              </a:solidFill>
            </a:endParaRPr>
          </a:p>
        </p:txBody>
      </p:sp>
      <p:sp>
        <p:nvSpPr>
          <p:cNvPr id="9" name="Textfeld 8"/>
          <p:cNvSpPr txBox="1"/>
          <p:nvPr/>
        </p:nvSpPr>
        <p:spPr>
          <a:xfrm>
            <a:off x="5601937" y="1908121"/>
            <a:ext cx="2556284" cy="584775"/>
          </a:xfrm>
          <a:prstGeom prst="rect">
            <a:avLst/>
          </a:prstGeom>
          <a:noFill/>
        </p:spPr>
        <p:txBody>
          <a:bodyPr wrap="square" rtlCol="0">
            <a:spAutoFit/>
          </a:bodyPr>
          <a:lstStyle/>
          <a:p>
            <a:r>
              <a:rPr lang="de-AT" sz="3200" b="1" dirty="0" smtClean="0"/>
              <a:t>Wally</a:t>
            </a:r>
            <a:endParaRPr lang="en-US" sz="3200" b="1" dirty="0"/>
          </a:p>
        </p:txBody>
      </p:sp>
      <p:pic>
        <p:nvPicPr>
          <p:cNvPr id="1026" name="Picture 2" descr="Flag of Canada">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66594" y="3276273"/>
            <a:ext cx="904875" cy="4572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28" name="Picture 4" descr="Flag of United States">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66595" y="1962383"/>
            <a:ext cx="914400" cy="4762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30" name="Picture 6" descr="Flag of Austria">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00392" y="2557967"/>
            <a:ext cx="864096" cy="55245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32" name="Picture 8" descr="Flag of Germany">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66595" y="2579806"/>
            <a:ext cx="904875" cy="55245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7" name="Textfeld 16"/>
          <p:cNvSpPr txBox="1"/>
          <p:nvPr/>
        </p:nvSpPr>
        <p:spPr>
          <a:xfrm>
            <a:off x="5610709" y="2534945"/>
            <a:ext cx="1764697" cy="584775"/>
          </a:xfrm>
          <a:prstGeom prst="rect">
            <a:avLst/>
          </a:prstGeom>
          <a:noFill/>
        </p:spPr>
        <p:txBody>
          <a:bodyPr wrap="square" rtlCol="0">
            <a:spAutoFit/>
          </a:bodyPr>
          <a:lstStyle/>
          <a:p>
            <a:r>
              <a:rPr lang="de-AT" sz="3200" b="1" dirty="0" smtClean="0"/>
              <a:t>Walter</a:t>
            </a:r>
            <a:endParaRPr lang="en-US" sz="3200" b="1" dirty="0"/>
          </a:p>
        </p:txBody>
      </p:sp>
      <p:sp>
        <p:nvSpPr>
          <p:cNvPr id="18" name="Textfeld 17"/>
          <p:cNvSpPr txBox="1"/>
          <p:nvPr/>
        </p:nvSpPr>
        <p:spPr>
          <a:xfrm>
            <a:off x="5612770" y="3204265"/>
            <a:ext cx="2323895" cy="584775"/>
          </a:xfrm>
          <a:prstGeom prst="rect">
            <a:avLst/>
          </a:prstGeom>
          <a:noFill/>
        </p:spPr>
        <p:txBody>
          <a:bodyPr wrap="square" rtlCol="0">
            <a:spAutoFit/>
          </a:bodyPr>
          <a:lstStyle/>
          <a:p>
            <a:r>
              <a:rPr lang="de-AT" sz="3200" b="1" dirty="0" smtClean="0"/>
              <a:t>Waldo</a:t>
            </a:r>
            <a:endParaRPr lang="en-US" sz="3200" b="1" dirty="0"/>
          </a:p>
        </p:txBody>
      </p:sp>
      <p:pic>
        <p:nvPicPr>
          <p:cNvPr id="15" name="Grafik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086983" y="3902377"/>
            <a:ext cx="864096" cy="485626"/>
          </a:xfrm>
          <a:prstGeom prst="rect">
            <a:avLst/>
          </a:prstGeom>
          <a:ln>
            <a:noFill/>
          </a:ln>
          <a:effectLst>
            <a:outerShdw blurRad="190500" algn="tl" rotWithShape="0">
              <a:srgbClr val="000000">
                <a:alpha val="70000"/>
              </a:srgbClr>
            </a:outerShdw>
          </a:effectLst>
        </p:spPr>
      </p:pic>
      <p:sp>
        <p:nvSpPr>
          <p:cNvPr id="22" name="Textfeld 21"/>
          <p:cNvSpPr txBox="1"/>
          <p:nvPr/>
        </p:nvSpPr>
        <p:spPr>
          <a:xfrm>
            <a:off x="5641235" y="3852337"/>
            <a:ext cx="2099118" cy="584775"/>
          </a:xfrm>
          <a:prstGeom prst="rect">
            <a:avLst/>
          </a:prstGeom>
          <a:noFill/>
        </p:spPr>
        <p:txBody>
          <a:bodyPr wrap="square" rtlCol="0">
            <a:spAutoFit/>
          </a:bodyPr>
          <a:lstStyle/>
          <a:p>
            <a:r>
              <a:rPr lang="de-AT" sz="3200" b="1" dirty="0" smtClean="0"/>
              <a:t>Holger</a:t>
            </a:r>
            <a:endParaRPr lang="en-US" sz="3200" b="1" dirty="0"/>
          </a:p>
        </p:txBody>
      </p:sp>
      <p:sp>
        <p:nvSpPr>
          <p:cNvPr id="19" name="Textfeld 18"/>
          <p:cNvSpPr txBox="1"/>
          <p:nvPr/>
        </p:nvSpPr>
        <p:spPr>
          <a:xfrm>
            <a:off x="5975656" y="4437112"/>
            <a:ext cx="1764697" cy="584775"/>
          </a:xfrm>
          <a:prstGeom prst="rect">
            <a:avLst/>
          </a:prstGeom>
          <a:noFill/>
        </p:spPr>
        <p:txBody>
          <a:bodyPr wrap="square" rtlCol="0">
            <a:spAutoFit/>
          </a:bodyPr>
          <a:lstStyle/>
          <a:p>
            <a:r>
              <a:rPr lang="de-AT" sz="3200" b="1" dirty="0" smtClean="0"/>
              <a:t>…</a:t>
            </a:r>
            <a:endParaRPr lang="en-US" sz="3200" b="1" dirty="0"/>
          </a:p>
        </p:txBody>
      </p:sp>
    </p:spTree>
    <p:extLst>
      <p:ext uri="{BB962C8B-B14F-4D97-AF65-F5344CB8AC3E}">
        <p14:creationId xmlns:p14="http://schemas.microsoft.com/office/powerpoint/2010/main" val="1625778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3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7" grpId="0"/>
      <p:bldP spid="18" grpId="0"/>
      <p:bldP spid="22" grpId="0"/>
      <p:bldP spid="1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Relations put Together</a:t>
            </a:r>
            <a:endParaRPr lang="en-US" dirty="0">
              <a:solidFill>
                <a:srgbClr val="00ACDC"/>
              </a:solidFill>
            </a:endParaRPr>
          </a:p>
        </p:txBody>
      </p:sp>
      <p:sp>
        <p:nvSpPr>
          <p:cNvPr id="3" name="Content Placeholder 2"/>
          <p:cNvSpPr>
            <a:spLocks noGrp="1"/>
          </p:cNvSpPr>
          <p:nvPr>
            <p:ph idx="1"/>
          </p:nvPr>
        </p:nvSpPr>
        <p:spPr>
          <a:xfrm>
            <a:off x="609186" y="1600201"/>
            <a:ext cx="7635222" cy="4525963"/>
          </a:xfrm>
        </p:spPr>
        <p:txBody>
          <a:bodyPr>
            <a:normAutofit/>
          </a:bodyPr>
          <a:lstStyle/>
          <a:p>
            <a:pPr marL="457200" indent="-457200">
              <a:buFont typeface="Arial" pitchFamily="34" charset="0"/>
              <a:buChar char="•"/>
            </a:pPr>
            <a:r>
              <a:rPr lang="en-US" dirty="0" smtClean="0"/>
              <a:t>Cardinality</a:t>
            </a:r>
          </a:p>
          <a:p>
            <a:pPr marL="815975" lvl="2" indent="-457200">
              <a:lnSpc>
                <a:spcPct val="50000"/>
              </a:lnSpc>
              <a:buFont typeface="Arial" pitchFamily="34" charset="0"/>
              <a:buChar char="•"/>
            </a:pPr>
            <a:r>
              <a:rPr lang="en-US" sz="2800" dirty="0" smtClean="0"/>
              <a:t>binary</a:t>
            </a:r>
          </a:p>
          <a:p>
            <a:pPr marL="815975" lvl="2" indent="-457200">
              <a:lnSpc>
                <a:spcPct val="50000"/>
              </a:lnSpc>
              <a:buFont typeface="Arial" pitchFamily="34" charset="0"/>
              <a:buChar char="•"/>
            </a:pPr>
            <a:r>
              <a:rPr lang="en-US" sz="2800" dirty="0" smtClean="0"/>
              <a:t>n-</a:t>
            </a:r>
            <a:r>
              <a:rPr lang="en-US" sz="2800" dirty="0" err="1" smtClean="0"/>
              <a:t>ary</a:t>
            </a:r>
            <a:r>
              <a:rPr lang="en-US" sz="2800" dirty="0" smtClean="0"/>
              <a:t> with n&gt;2</a:t>
            </a:r>
          </a:p>
          <a:p>
            <a:pPr marL="815975" lvl="2" indent="-457200">
              <a:lnSpc>
                <a:spcPct val="50000"/>
              </a:lnSpc>
              <a:buFont typeface="Arial" pitchFamily="34" charset="0"/>
              <a:buChar char="•"/>
            </a:pPr>
            <a:endParaRPr lang="en-US" sz="2800" dirty="0"/>
          </a:p>
          <a:p>
            <a:pPr marL="815975" lvl="2" indent="-457200">
              <a:lnSpc>
                <a:spcPct val="50000"/>
              </a:lnSpc>
              <a:buFont typeface="Arial" pitchFamily="34" charset="0"/>
              <a:buChar char="•"/>
            </a:pPr>
            <a:endParaRPr lang="en-US" sz="800" dirty="0"/>
          </a:p>
          <a:p>
            <a:pPr marL="457200" indent="-457200">
              <a:buFont typeface="Arial" pitchFamily="34" charset="0"/>
              <a:buChar char="•"/>
            </a:pPr>
            <a:r>
              <a:rPr lang="en-US" dirty="0"/>
              <a:t>Elements = Granularity + Scope</a:t>
            </a:r>
          </a:p>
          <a:p>
            <a:pPr marL="815975" lvl="2" indent="-457200">
              <a:lnSpc>
                <a:spcPct val="50000"/>
              </a:lnSpc>
              <a:buFont typeface="Arial" pitchFamily="34" charset="0"/>
              <a:buChar char="•"/>
            </a:pPr>
            <a:r>
              <a:rPr lang="en-US" sz="2800" dirty="0"/>
              <a:t>Data attributes</a:t>
            </a:r>
          </a:p>
          <a:p>
            <a:pPr marL="815975" lvl="2" indent="-457200">
              <a:lnSpc>
                <a:spcPct val="50000"/>
              </a:lnSpc>
              <a:buFont typeface="Arial" pitchFamily="34" charset="0"/>
              <a:buChar char="•"/>
            </a:pPr>
            <a:r>
              <a:rPr lang="en-US" sz="2800" dirty="0"/>
              <a:t>Data items</a:t>
            </a:r>
          </a:p>
          <a:p>
            <a:pPr marL="815975" lvl="2" indent="-457200">
              <a:lnSpc>
                <a:spcPct val="50000"/>
              </a:lnSpc>
              <a:buFont typeface="Arial" pitchFamily="34" charset="0"/>
              <a:buChar char="•"/>
            </a:pPr>
            <a:r>
              <a:rPr lang="en-US" sz="2800" dirty="0"/>
              <a:t>Data clusters</a:t>
            </a:r>
          </a:p>
          <a:p>
            <a:pPr marL="815975" lvl="2" indent="-457200">
              <a:lnSpc>
                <a:spcPct val="50000"/>
              </a:lnSpc>
              <a:buFont typeface="Arial" pitchFamily="34" charset="0"/>
              <a:buChar char="•"/>
            </a:pPr>
            <a:r>
              <a:rPr lang="en-US" sz="2800" dirty="0"/>
              <a:t>Data sets</a:t>
            </a:r>
          </a:p>
          <a:p>
            <a:pPr marL="815975" lvl="2" indent="-457200">
              <a:lnSpc>
                <a:spcPct val="50000"/>
              </a:lnSpc>
              <a:buFont typeface="Arial" pitchFamily="34" charset="0"/>
              <a:buChar char="•"/>
            </a:pPr>
            <a:r>
              <a:rPr lang="en-US" sz="2800" dirty="0"/>
              <a:t>Data landscape</a:t>
            </a:r>
          </a:p>
          <a:p>
            <a:pPr>
              <a:lnSpc>
                <a:spcPct val="50000"/>
              </a:lnSpc>
            </a:pPr>
            <a:endParaRPr lang="en-US" dirty="0" smtClean="0"/>
          </a:p>
        </p:txBody>
      </p:sp>
      <p:sp>
        <p:nvSpPr>
          <p:cNvPr id="4" name="Footer Placeholder 3"/>
          <p:cNvSpPr>
            <a:spLocks noGrp="1"/>
          </p:cNvSpPr>
          <p:nvPr>
            <p:ph type="ftr" sz="quarter" idx="11"/>
          </p:nvPr>
        </p:nvSpPr>
        <p:spPr/>
        <p:txBody>
          <a:bodyPr/>
          <a:lstStyle/>
          <a:p>
            <a:r>
              <a:rPr lang="en-US" smtClean="0"/>
              <a:t>VisWeek Tutorial: Connecting the Dots – M. Streit, H.-J. Schulz, A. Lex</a:t>
            </a:r>
            <a:endParaRPr lang="en-US"/>
          </a:p>
        </p:txBody>
      </p:sp>
      <p:sp>
        <p:nvSpPr>
          <p:cNvPr id="5" name="Slide Number Placeholder 4"/>
          <p:cNvSpPr>
            <a:spLocks noGrp="1"/>
          </p:cNvSpPr>
          <p:nvPr>
            <p:ph type="sldNum" sz="quarter" idx="12"/>
          </p:nvPr>
        </p:nvSpPr>
        <p:spPr/>
        <p:txBody>
          <a:bodyPr/>
          <a:lstStyle/>
          <a:p>
            <a:fld id="{30742C3F-4840-460C-ADF2-7005A7FA8881}" type="slidenum">
              <a:rPr lang="en-US" smtClean="0"/>
              <a:t>40</a:t>
            </a:fld>
            <a:endParaRPr lang="en-US"/>
          </a:p>
        </p:txBody>
      </p:sp>
      <p:sp>
        <p:nvSpPr>
          <p:cNvPr id="6" name="Content Placeholder 2"/>
          <p:cNvSpPr txBox="1">
            <a:spLocks/>
          </p:cNvSpPr>
          <p:nvPr/>
        </p:nvSpPr>
        <p:spPr>
          <a:xfrm>
            <a:off x="4921696" y="1600201"/>
            <a:ext cx="4186808" cy="4525963"/>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Clr>
                <a:srgbClr val="00ACDC"/>
              </a:buClr>
              <a:buFont typeface="Arial" pitchFamily="34" charset="0"/>
              <a:buNone/>
              <a:defRPr sz="3200" kern="1200">
                <a:solidFill>
                  <a:schemeClr val="tx1"/>
                </a:solidFill>
                <a:latin typeface="+mn-lt"/>
                <a:ea typeface="+mn-ea"/>
                <a:cs typeface="+mn-cs"/>
              </a:defRPr>
            </a:lvl1pPr>
            <a:lvl2pPr marL="182563" indent="0" algn="l" defTabSz="360000" rtl="0" eaLnBrk="1" latinLnBrk="0" hangingPunct="1">
              <a:spcBef>
                <a:spcPct val="20000"/>
              </a:spcBef>
              <a:spcAft>
                <a:spcPts val="600"/>
              </a:spcAft>
              <a:buClr>
                <a:srgbClr val="00ACDC"/>
              </a:buClr>
              <a:buFont typeface="Arial" pitchFamily="34" charset="0"/>
              <a:buNone/>
              <a:defRPr sz="2800" kern="1200">
                <a:solidFill>
                  <a:schemeClr val="tx1"/>
                </a:solidFill>
                <a:latin typeface="+mn-lt"/>
                <a:ea typeface="+mn-ea"/>
                <a:cs typeface="+mn-cs"/>
              </a:defRPr>
            </a:lvl2pPr>
            <a:lvl3pPr marL="358775" indent="0" algn="l" defTabSz="914400" rtl="0" eaLnBrk="1" latinLnBrk="0" hangingPunct="1">
              <a:spcBef>
                <a:spcPct val="20000"/>
              </a:spcBef>
              <a:spcAft>
                <a:spcPts val="600"/>
              </a:spcAft>
              <a:buClr>
                <a:srgbClr val="00ACDC"/>
              </a:buClr>
              <a:buFont typeface="Arial" pitchFamily="34" charset="0"/>
              <a:buNone/>
              <a:defRPr sz="2400" kern="1200">
                <a:solidFill>
                  <a:schemeClr val="tx1"/>
                </a:solidFill>
                <a:latin typeface="+mn-lt"/>
                <a:ea typeface="+mn-ea"/>
                <a:cs typeface="+mn-cs"/>
              </a:defRPr>
            </a:lvl3pPr>
            <a:lvl4pPr marL="622300" indent="0" algn="l" defTabSz="914400" rtl="0" eaLnBrk="1" latinLnBrk="0" hangingPunct="1">
              <a:spcBef>
                <a:spcPct val="20000"/>
              </a:spcBef>
              <a:spcAft>
                <a:spcPts val="600"/>
              </a:spcAft>
              <a:buClr>
                <a:srgbClr val="00ACDC"/>
              </a:buClr>
              <a:buFont typeface="Arial" pitchFamily="34" charset="0"/>
              <a:buNone/>
              <a:defRPr sz="2000" kern="1200">
                <a:solidFill>
                  <a:schemeClr val="tx1"/>
                </a:solidFill>
                <a:latin typeface="+mn-lt"/>
                <a:ea typeface="+mn-ea"/>
                <a:cs typeface="+mn-cs"/>
              </a:defRPr>
            </a:lvl4pPr>
            <a:lvl5pPr marL="898525" indent="0" algn="l" defTabSz="914400" rtl="0" eaLnBrk="1" latinLnBrk="0" hangingPunct="1">
              <a:spcBef>
                <a:spcPct val="20000"/>
              </a:spcBef>
              <a:spcAft>
                <a:spcPts val="600"/>
              </a:spcAft>
              <a:buClr>
                <a:srgbClr val="00ACDC"/>
              </a:buClr>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buFont typeface="Arial" pitchFamily="34" charset="0"/>
              <a:buChar char="•"/>
            </a:pPr>
            <a:endParaRPr lang="en-US" sz="2800" dirty="0" smtClean="0"/>
          </a:p>
        </p:txBody>
      </p:sp>
      <p:sp>
        <p:nvSpPr>
          <p:cNvPr id="7" name="Content Placeholder 2"/>
          <p:cNvSpPr txBox="1">
            <a:spLocks/>
          </p:cNvSpPr>
          <p:nvPr/>
        </p:nvSpPr>
        <p:spPr>
          <a:xfrm>
            <a:off x="4644008" y="1596208"/>
            <a:ext cx="4186808" cy="2437731"/>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Clr>
                <a:srgbClr val="00ACDC"/>
              </a:buClr>
              <a:buFont typeface="Arial" pitchFamily="34" charset="0"/>
              <a:buNone/>
              <a:defRPr sz="3200" kern="1200">
                <a:solidFill>
                  <a:schemeClr val="tx1"/>
                </a:solidFill>
                <a:latin typeface="+mn-lt"/>
                <a:ea typeface="+mn-ea"/>
                <a:cs typeface="+mn-cs"/>
              </a:defRPr>
            </a:lvl1pPr>
            <a:lvl2pPr marL="182563" indent="0" algn="l" defTabSz="360000" rtl="0" eaLnBrk="1" latinLnBrk="0" hangingPunct="1">
              <a:spcBef>
                <a:spcPct val="20000"/>
              </a:spcBef>
              <a:spcAft>
                <a:spcPts val="600"/>
              </a:spcAft>
              <a:buClr>
                <a:srgbClr val="00ACDC"/>
              </a:buClr>
              <a:buFont typeface="Arial" pitchFamily="34" charset="0"/>
              <a:buNone/>
              <a:defRPr sz="2800" kern="1200">
                <a:solidFill>
                  <a:schemeClr val="tx1"/>
                </a:solidFill>
                <a:latin typeface="+mn-lt"/>
                <a:ea typeface="+mn-ea"/>
                <a:cs typeface="+mn-cs"/>
              </a:defRPr>
            </a:lvl2pPr>
            <a:lvl3pPr marL="358775" indent="0" algn="l" defTabSz="914400" rtl="0" eaLnBrk="1" latinLnBrk="0" hangingPunct="1">
              <a:spcBef>
                <a:spcPct val="20000"/>
              </a:spcBef>
              <a:spcAft>
                <a:spcPts val="600"/>
              </a:spcAft>
              <a:buClr>
                <a:srgbClr val="00ACDC"/>
              </a:buClr>
              <a:buFont typeface="Arial" pitchFamily="34" charset="0"/>
              <a:buNone/>
              <a:defRPr sz="2400" kern="1200">
                <a:solidFill>
                  <a:schemeClr val="tx1"/>
                </a:solidFill>
                <a:latin typeface="+mn-lt"/>
                <a:ea typeface="+mn-ea"/>
                <a:cs typeface="+mn-cs"/>
              </a:defRPr>
            </a:lvl3pPr>
            <a:lvl4pPr marL="622300" indent="0" algn="l" defTabSz="914400" rtl="0" eaLnBrk="1" latinLnBrk="0" hangingPunct="1">
              <a:spcBef>
                <a:spcPct val="20000"/>
              </a:spcBef>
              <a:spcAft>
                <a:spcPts val="600"/>
              </a:spcAft>
              <a:buClr>
                <a:srgbClr val="00ACDC"/>
              </a:buClr>
              <a:buFont typeface="Arial" pitchFamily="34" charset="0"/>
              <a:buNone/>
              <a:defRPr sz="2000" kern="1200">
                <a:solidFill>
                  <a:schemeClr val="tx1"/>
                </a:solidFill>
                <a:latin typeface="+mn-lt"/>
                <a:ea typeface="+mn-ea"/>
                <a:cs typeface="+mn-cs"/>
              </a:defRPr>
            </a:lvl4pPr>
            <a:lvl5pPr marL="898525" indent="0" algn="l" defTabSz="914400" rtl="0" eaLnBrk="1" latinLnBrk="0" hangingPunct="1">
              <a:spcBef>
                <a:spcPct val="20000"/>
              </a:spcBef>
              <a:spcAft>
                <a:spcPts val="600"/>
              </a:spcAft>
              <a:buClr>
                <a:srgbClr val="00ACDC"/>
              </a:buClr>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buFont typeface="Arial" pitchFamily="34" charset="0"/>
              <a:buChar char="•"/>
            </a:pPr>
            <a:r>
              <a:rPr lang="en-US" dirty="0" smtClean="0"/>
              <a:t>Domain</a:t>
            </a:r>
          </a:p>
          <a:p>
            <a:pPr marL="815975" lvl="2" indent="-457200">
              <a:lnSpc>
                <a:spcPct val="50000"/>
              </a:lnSpc>
              <a:buFont typeface="Arial" pitchFamily="34" charset="0"/>
              <a:buChar char="•"/>
            </a:pPr>
            <a:r>
              <a:rPr lang="en-US" sz="2800" dirty="0" smtClean="0"/>
              <a:t>Data</a:t>
            </a:r>
          </a:p>
          <a:p>
            <a:pPr marL="815975" lvl="2" indent="-457200">
              <a:lnSpc>
                <a:spcPct val="50000"/>
              </a:lnSpc>
              <a:buFont typeface="Arial" pitchFamily="34" charset="0"/>
              <a:buChar char="•"/>
            </a:pPr>
            <a:r>
              <a:rPr lang="en-US" sz="2800" dirty="0" smtClean="0"/>
              <a:t>View</a:t>
            </a:r>
          </a:p>
          <a:p>
            <a:pPr marL="815975" lvl="2" indent="-457200">
              <a:lnSpc>
                <a:spcPct val="50000"/>
              </a:lnSpc>
              <a:buFont typeface="Arial" pitchFamily="34" charset="0"/>
              <a:buChar char="•"/>
            </a:pPr>
            <a:r>
              <a:rPr lang="en-US" sz="2800" dirty="0" smtClean="0"/>
              <a:t>Interaction</a:t>
            </a:r>
          </a:p>
        </p:txBody>
      </p:sp>
    </p:spTree>
    <p:extLst>
      <p:ext uri="{BB962C8B-B14F-4D97-AF65-F5344CB8AC3E}">
        <p14:creationId xmlns:p14="http://schemas.microsoft.com/office/powerpoint/2010/main" val="911620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Relationships: Other Aspects</a:t>
            </a:r>
            <a:endParaRPr lang="en-US" dirty="0">
              <a:solidFill>
                <a:srgbClr val="00ACDC"/>
              </a:solidFill>
            </a:endParaRPr>
          </a:p>
        </p:txBody>
      </p:sp>
      <p:sp>
        <p:nvSpPr>
          <p:cNvPr id="3" name="Content Placeholder 2"/>
          <p:cNvSpPr>
            <a:spLocks noGrp="1"/>
          </p:cNvSpPr>
          <p:nvPr>
            <p:ph idx="1"/>
          </p:nvPr>
        </p:nvSpPr>
        <p:spPr>
          <a:xfrm>
            <a:off x="609186" y="1600201"/>
            <a:ext cx="8534814" cy="4637111"/>
          </a:xfrm>
        </p:spPr>
        <p:txBody>
          <a:bodyPr>
            <a:normAutofit/>
          </a:bodyPr>
          <a:lstStyle/>
          <a:p>
            <a:pPr marL="457200" indent="-457200">
              <a:buFont typeface="Arial" pitchFamily="34" charset="0"/>
              <a:buChar char="•"/>
            </a:pPr>
            <a:r>
              <a:rPr lang="en-US" dirty="0" smtClean="0"/>
              <a:t>Inherent vs. Derived</a:t>
            </a:r>
          </a:p>
          <a:p>
            <a:pPr marL="457200" indent="-457200">
              <a:buFont typeface="Arial" pitchFamily="34" charset="0"/>
              <a:buChar char="•"/>
            </a:pPr>
            <a:r>
              <a:rPr lang="en-US" dirty="0" smtClean="0"/>
              <a:t>Transitivity, Directionality, Strength</a:t>
            </a:r>
          </a:p>
          <a:p>
            <a:pPr marL="457200" indent="-457200">
              <a:buFont typeface="Arial" pitchFamily="34" charset="0"/>
              <a:buChar char="•"/>
            </a:pPr>
            <a:r>
              <a:rPr lang="en-US" dirty="0"/>
              <a:t>Multiple relationships</a:t>
            </a:r>
            <a:br>
              <a:rPr lang="en-US" dirty="0"/>
            </a:br>
            <a:r>
              <a:rPr lang="en-US" i="1" dirty="0"/>
              <a:t>Example: </a:t>
            </a:r>
            <a:r>
              <a:rPr lang="en-US" i="1" dirty="0" err="1"/>
              <a:t>coauthorship</a:t>
            </a:r>
            <a:r>
              <a:rPr lang="en-US" i="1" dirty="0"/>
              <a:t>, citation, co-citation</a:t>
            </a:r>
            <a:r>
              <a:rPr lang="en-US" i="1" dirty="0" smtClean="0"/>
              <a:t>,…</a:t>
            </a:r>
            <a:endParaRPr lang="en-US" dirty="0" smtClean="0"/>
          </a:p>
          <a:p>
            <a:pPr marL="457200" indent="-457200">
              <a:buFont typeface="Arial" pitchFamily="34" charset="0"/>
              <a:buChar char="•"/>
            </a:pPr>
            <a:r>
              <a:rPr lang="en-US" dirty="0" smtClean="0"/>
              <a:t>Running between different</a:t>
            </a:r>
          </a:p>
          <a:p>
            <a:pPr marL="1079500" lvl="3" indent="-457200">
              <a:lnSpc>
                <a:spcPct val="70000"/>
              </a:lnSpc>
              <a:buFont typeface="Arial" pitchFamily="34" charset="0"/>
              <a:buChar char="•"/>
            </a:pPr>
            <a:r>
              <a:rPr lang="en-US" sz="3200" dirty="0" smtClean="0"/>
              <a:t>Data tuples, Data tables, Data bases</a:t>
            </a:r>
          </a:p>
          <a:p>
            <a:pPr marL="1079500" lvl="3" indent="-457200">
              <a:lnSpc>
                <a:spcPct val="70000"/>
              </a:lnSpc>
              <a:buFont typeface="Arial" pitchFamily="34" charset="0"/>
              <a:buChar char="•"/>
            </a:pPr>
            <a:r>
              <a:rPr lang="en-US" sz="3200" dirty="0" smtClean="0"/>
              <a:t>Graphical objects, Views, Applications</a:t>
            </a:r>
          </a:p>
        </p:txBody>
      </p:sp>
      <p:sp>
        <p:nvSpPr>
          <p:cNvPr id="4" name="Footer Placeholder 3"/>
          <p:cNvSpPr>
            <a:spLocks noGrp="1"/>
          </p:cNvSpPr>
          <p:nvPr>
            <p:ph type="ftr" sz="quarter" idx="11"/>
          </p:nvPr>
        </p:nvSpPr>
        <p:spPr/>
        <p:txBody>
          <a:bodyPr/>
          <a:lstStyle/>
          <a:p>
            <a:r>
              <a:rPr lang="en-US" smtClean="0"/>
              <a:t>VisWeek Tutorial: Connecting the Dots – M. Streit, H.-J. Schulz, A. Lex</a:t>
            </a:r>
            <a:endParaRPr lang="en-US"/>
          </a:p>
        </p:txBody>
      </p:sp>
      <p:sp>
        <p:nvSpPr>
          <p:cNvPr id="5" name="Slide Number Placeholder 4"/>
          <p:cNvSpPr>
            <a:spLocks noGrp="1"/>
          </p:cNvSpPr>
          <p:nvPr>
            <p:ph type="sldNum" sz="quarter" idx="12"/>
          </p:nvPr>
        </p:nvSpPr>
        <p:spPr/>
        <p:txBody>
          <a:bodyPr/>
          <a:lstStyle/>
          <a:p>
            <a:fld id="{30742C3F-4840-460C-ADF2-7005A7FA8881}" type="slidenum">
              <a:rPr lang="en-US" smtClean="0"/>
              <a:t>41</a:t>
            </a:fld>
            <a:endParaRPr lang="en-US"/>
          </a:p>
        </p:txBody>
      </p:sp>
    </p:spTree>
    <p:extLst>
      <p:ext uri="{BB962C8B-B14F-4D97-AF65-F5344CB8AC3E}">
        <p14:creationId xmlns:p14="http://schemas.microsoft.com/office/powerpoint/2010/main" val="1464145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Relationships: Interrelations</a:t>
            </a:r>
            <a:endParaRPr lang="en-US" dirty="0">
              <a:solidFill>
                <a:srgbClr val="00ACDC"/>
              </a:solidFill>
            </a:endParaRPr>
          </a:p>
        </p:txBody>
      </p:sp>
      <p:sp>
        <p:nvSpPr>
          <p:cNvPr id="3" name="Content Placeholder 2"/>
          <p:cNvSpPr>
            <a:spLocks noGrp="1"/>
          </p:cNvSpPr>
          <p:nvPr>
            <p:ph idx="1"/>
          </p:nvPr>
        </p:nvSpPr>
        <p:spPr>
          <a:xfrm>
            <a:off x="457200" y="1600201"/>
            <a:ext cx="8686800" cy="4525963"/>
          </a:xfrm>
        </p:spPr>
        <p:txBody>
          <a:bodyPr>
            <a:normAutofit/>
          </a:bodyPr>
          <a:lstStyle/>
          <a:p>
            <a:r>
              <a:rPr lang="en-US" dirty="0" smtClean="0"/>
              <a:t>Under certain circumstances, it is possible to transform relationships. For example:</a:t>
            </a:r>
          </a:p>
          <a:p>
            <a:pPr marL="815975" lvl="2" indent="-457200">
              <a:buFont typeface="Arial" pitchFamily="34" charset="0"/>
              <a:buChar char="•"/>
            </a:pPr>
            <a:r>
              <a:rPr lang="en-US" sz="3200" dirty="0" smtClean="0">
                <a:solidFill>
                  <a:srgbClr val="00ACDC"/>
                </a:solidFill>
              </a:rPr>
              <a:t>n-</a:t>
            </a:r>
            <a:r>
              <a:rPr lang="en-US" sz="3200" dirty="0" err="1" smtClean="0">
                <a:solidFill>
                  <a:srgbClr val="00ACDC"/>
                </a:solidFill>
              </a:rPr>
              <a:t>ary</a:t>
            </a:r>
            <a:r>
              <a:rPr lang="en-US" sz="3200" dirty="0" smtClean="0"/>
              <a:t> relations on </a:t>
            </a:r>
            <a:r>
              <a:rPr lang="en-US" sz="3200" dirty="0" smtClean="0">
                <a:solidFill>
                  <a:srgbClr val="00ACDC"/>
                </a:solidFill>
              </a:rPr>
              <a:t>data item </a:t>
            </a:r>
            <a:r>
              <a:rPr lang="en-US" sz="3200" dirty="0" smtClean="0"/>
              <a:t>level</a:t>
            </a:r>
            <a:br>
              <a:rPr lang="en-US" sz="3200" dirty="0" smtClean="0"/>
            </a:br>
            <a:r>
              <a:rPr lang="en-US" sz="3200" dirty="0" smtClean="0"/>
              <a:t>   </a:t>
            </a:r>
            <a:r>
              <a:rPr lang="en-US" sz="3200" dirty="0" smtClean="0">
                <a:sym typeface="Wingdings" pitchFamily="2" charset="2"/>
              </a:rPr>
              <a:t> </a:t>
            </a:r>
            <a:r>
              <a:rPr lang="en-US" sz="3200" dirty="0" smtClean="0">
                <a:solidFill>
                  <a:schemeClr val="accent3"/>
                </a:solidFill>
                <a:sym typeface="Wingdings" pitchFamily="2" charset="2"/>
              </a:rPr>
              <a:t>binary</a:t>
            </a:r>
            <a:r>
              <a:rPr lang="en-US" sz="3200" dirty="0" smtClean="0">
                <a:sym typeface="Wingdings" pitchFamily="2" charset="2"/>
              </a:rPr>
              <a:t> relations on </a:t>
            </a:r>
            <a:r>
              <a:rPr lang="en-US" sz="3200" dirty="0" smtClean="0">
                <a:solidFill>
                  <a:schemeClr val="accent3"/>
                </a:solidFill>
                <a:sym typeface="Wingdings" pitchFamily="2" charset="2"/>
              </a:rPr>
              <a:t>data cluster</a:t>
            </a:r>
            <a:r>
              <a:rPr lang="en-US" sz="3200" dirty="0">
                <a:sym typeface="Wingdings" pitchFamily="2" charset="2"/>
              </a:rPr>
              <a:t> </a:t>
            </a:r>
            <a:r>
              <a:rPr lang="en-US" sz="3200" dirty="0" smtClean="0">
                <a:sym typeface="Wingdings" pitchFamily="2" charset="2"/>
              </a:rPr>
              <a:t>level</a:t>
            </a:r>
            <a:br>
              <a:rPr lang="en-US" sz="3200" dirty="0" smtClean="0">
                <a:sym typeface="Wingdings" pitchFamily="2" charset="2"/>
              </a:rPr>
            </a:br>
            <a:endParaRPr lang="en-US" sz="3200" dirty="0" smtClean="0">
              <a:sym typeface="Wingdings" pitchFamily="2" charset="2"/>
            </a:endParaRPr>
          </a:p>
        </p:txBody>
      </p:sp>
      <p:sp>
        <p:nvSpPr>
          <p:cNvPr id="4" name="Footer Placeholder 3"/>
          <p:cNvSpPr>
            <a:spLocks noGrp="1"/>
          </p:cNvSpPr>
          <p:nvPr>
            <p:ph type="ftr" sz="quarter" idx="11"/>
          </p:nvPr>
        </p:nvSpPr>
        <p:spPr/>
        <p:txBody>
          <a:bodyPr/>
          <a:lstStyle/>
          <a:p>
            <a:r>
              <a:rPr lang="en-US" smtClean="0"/>
              <a:t>VisWeek Tutorial: Connecting the Dots – M. Streit, H.-J. Schulz, A. Lex</a:t>
            </a:r>
            <a:endParaRPr lang="en-US"/>
          </a:p>
        </p:txBody>
      </p:sp>
      <p:sp>
        <p:nvSpPr>
          <p:cNvPr id="5" name="Slide Number Placeholder 4"/>
          <p:cNvSpPr>
            <a:spLocks noGrp="1"/>
          </p:cNvSpPr>
          <p:nvPr>
            <p:ph type="sldNum" sz="quarter" idx="12"/>
          </p:nvPr>
        </p:nvSpPr>
        <p:spPr/>
        <p:txBody>
          <a:bodyPr/>
          <a:lstStyle/>
          <a:p>
            <a:fld id="{30742C3F-4840-460C-ADF2-7005A7FA8881}" type="slidenum">
              <a:rPr lang="en-US" smtClean="0"/>
              <a:t>42</a:t>
            </a:fld>
            <a:endParaRPr lang="en-US"/>
          </a:p>
        </p:txBody>
      </p:sp>
      <p:sp>
        <p:nvSpPr>
          <p:cNvPr id="6" name="TextBox 5"/>
          <p:cNvSpPr txBox="1"/>
          <p:nvPr/>
        </p:nvSpPr>
        <p:spPr>
          <a:xfrm>
            <a:off x="827584" y="3789040"/>
            <a:ext cx="8856984" cy="523220"/>
          </a:xfrm>
          <a:prstGeom prst="rect">
            <a:avLst/>
          </a:prstGeom>
          <a:noFill/>
        </p:spPr>
        <p:txBody>
          <a:bodyPr wrap="square" rtlCol="0">
            <a:spAutoFit/>
          </a:bodyPr>
          <a:lstStyle/>
          <a:p>
            <a:pPr marL="0" lvl="2"/>
            <a:r>
              <a:rPr lang="en-US" sz="2800" i="1" dirty="0">
                <a:solidFill>
                  <a:schemeClr val="bg1">
                    <a:lumMod val="65000"/>
                  </a:schemeClr>
                </a:solidFill>
                <a:sym typeface="Wingdings" pitchFamily="2" charset="2"/>
              </a:rPr>
              <a:t>(via the 1:n inclusion relation between items and cluster</a:t>
            </a:r>
            <a:r>
              <a:rPr lang="en-US" sz="2800" i="1" dirty="0" smtClean="0">
                <a:solidFill>
                  <a:schemeClr val="bg1">
                    <a:lumMod val="65000"/>
                  </a:schemeClr>
                </a:solidFill>
                <a:sym typeface="Wingdings" pitchFamily="2" charset="2"/>
              </a:rPr>
              <a:t>)</a:t>
            </a:r>
            <a:endParaRPr lang="en-US" sz="2800" i="1" dirty="0">
              <a:solidFill>
                <a:schemeClr val="bg1">
                  <a:lumMod val="65000"/>
                </a:schemeClr>
              </a:solidFill>
            </a:endParaRPr>
          </a:p>
        </p:txBody>
      </p:sp>
      <p:grpSp>
        <p:nvGrpSpPr>
          <p:cNvPr id="7" name="Group 6"/>
          <p:cNvGrpSpPr/>
          <p:nvPr/>
        </p:nvGrpSpPr>
        <p:grpSpPr>
          <a:xfrm>
            <a:off x="1906020" y="4653136"/>
            <a:ext cx="2236061" cy="1251868"/>
            <a:chOff x="4786035" y="4973152"/>
            <a:chExt cx="2236061" cy="1251868"/>
          </a:xfrm>
        </p:grpSpPr>
        <p:sp>
          <p:nvSpPr>
            <p:cNvPr id="8" name="Rounded Rectangular Callout 7"/>
            <p:cNvSpPr/>
            <p:nvPr/>
          </p:nvSpPr>
          <p:spPr>
            <a:xfrm>
              <a:off x="4786035" y="4973152"/>
              <a:ext cx="1108995" cy="440087"/>
            </a:xfrm>
            <a:prstGeom prst="wedgeRoundRectCallout">
              <a:avLst>
                <a:gd name="adj1" fmla="val -15515"/>
                <a:gd name="adj2" fmla="val 88746"/>
                <a:gd name="adj3" fmla="val 16667"/>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ounded Rectangular Callout 8"/>
            <p:cNvSpPr/>
            <p:nvPr/>
          </p:nvSpPr>
          <p:spPr>
            <a:xfrm rot="10800000">
              <a:off x="4796010" y="5774861"/>
              <a:ext cx="812918" cy="440087"/>
            </a:xfrm>
            <a:prstGeom prst="wedgeRoundRectCallout">
              <a:avLst>
                <a:gd name="adj1" fmla="val 3579"/>
                <a:gd name="adj2" fmla="val 93121"/>
                <a:gd name="adj3" fmla="val 16667"/>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ounded Rectangular Callout 9"/>
            <p:cNvSpPr/>
            <p:nvPr/>
          </p:nvSpPr>
          <p:spPr>
            <a:xfrm rot="10800000">
              <a:off x="5536809" y="5781516"/>
              <a:ext cx="1117091" cy="440087"/>
            </a:xfrm>
            <a:prstGeom prst="wedgeRoundRectCallout">
              <a:avLst>
                <a:gd name="adj1" fmla="val 34598"/>
                <a:gd name="adj2" fmla="val 88747"/>
                <a:gd name="adj3" fmla="val 16667"/>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ounded Rectangular Callout 10"/>
            <p:cNvSpPr/>
            <p:nvPr/>
          </p:nvSpPr>
          <p:spPr>
            <a:xfrm rot="10800000">
              <a:off x="6279453" y="5784933"/>
              <a:ext cx="742643" cy="440087"/>
            </a:xfrm>
            <a:prstGeom prst="wedgeRoundRectCallout">
              <a:avLst>
                <a:gd name="adj1" fmla="val 13948"/>
                <a:gd name="adj2" fmla="val 90934"/>
                <a:gd name="adj3" fmla="val 16667"/>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ounded Rectangular Callout 11"/>
            <p:cNvSpPr/>
            <p:nvPr/>
          </p:nvSpPr>
          <p:spPr>
            <a:xfrm>
              <a:off x="5533524" y="4976993"/>
              <a:ext cx="420978" cy="440087"/>
            </a:xfrm>
            <a:prstGeom prst="wedgeRoundRectCallout">
              <a:avLst>
                <a:gd name="adj1" fmla="val -9356"/>
                <a:gd name="adj2" fmla="val 95307"/>
                <a:gd name="adj3" fmla="val 16667"/>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ounded Rectangular Callout 12"/>
            <p:cNvSpPr/>
            <p:nvPr/>
          </p:nvSpPr>
          <p:spPr>
            <a:xfrm>
              <a:off x="5921347" y="4976993"/>
              <a:ext cx="1088978" cy="440087"/>
            </a:xfrm>
            <a:prstGeom prst="wedgeRoundRectCallout">
              <a:avLst>
                <a:gd name="adj1" fmla="val 6343"/>
                <a:gd name="adj2" fmla="val 90933"/>
                <a:gd name="adj3" fmla="val 16667"/>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4" name="Group 13"/>
            <p:cNvGrpSpPr/>
            <p:nvPr/>
          </p:nvGrpSpPr>
          <p:grpSpPr>
            <a:xfrm>
              <a:off x="4861716" y="5085183"/>
              <a:ext cx="2089947" cy="1008113"/>
              <a:chOff x="6057103" y="2709863"/>
              <a:chExt cx="2089947" cy="1008113"/>
            </a:xfrm>
          </p:grpSpPr>
          <p:grpSp>
            <p:nvGrpSpPr>
              <p:cNvPr id="15" name="Group 14"/>
              <p:cNvGrpSpPr/>
              <p:nvPr/>
            </p:nvGrpSpPr>
            <p:grpSpPr>
              <a:xfrm>
                <a:off x="6057103" y="2709863"/>
                <a:ext cx="217708" cy="1008113"/>
                <a:chOff x="6586540" y="3371423"/>
                <a:chExt cx="217708" cy="1008113"/>
              </a:xfrm>
            </p:grpSpPr>
            <p:sp>
              <p:nvSpPr>
                <p:cNvPr id="31" name="Oval 30"/>
                <p:cNvSpPr/>
                <p:nvPr/>
              </p:nvSpPr>
              <p:spPr>
                <a:xfrm rot="16200000">
                  <a:off x="6588224" y="4163512"/>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Oval 31"/>
                <p:cNvSpPr/>
                <p:nvPr/>
              </p:nvSpPr>
              <p:spPr>
                <a:xfrm rot="16200000">
                  <a:off x="6586540" y="3371423"/>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6" name="Group 15"/>
              <p:cNvGrpSpPr/>
              <p:nvPr/>
            </p:nvGrpSpPr>
            <p:grpSpPr>
              <a:xfrm>
                <a:off x="6431551" y="2709863"/>
                <a:ext cx="217708" cy="1008113"/>
                <a:chOff x="7018588" y="3371424"/>
                <a:chExt cx="217708" cy="1008113"/>
              </a:xfrm>
            </p:grpSpPr>
            <p:sp>
              <p:nvSpPr>
                <p:cNvPr id="29" name="Oval 28"/>
                <p:cNvSpPr/>
                <p:nvPr/>
              </p:nvSpPr>
              <p:spPr>
                <a:xfrm rot="16200000">
                  <a:off x="7020272" y="4163513"/>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Oval 29"/>
                <p:cNvSpPr/>
                <p:nvPr/>
              </p:nvSpPr>
              <p:spPr>
                <a:xfrm rot="16200000">
                  <a:off x="7018588" y="3371424"/>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7" name="Group 16"/>
              <p:cNvGrpSpPr/>
              <p:nvPr/>
            </p:nvGrpSpPr>
            <p:grpSpPr>
              <a:xfrm>
                <a:off x="6805999" y="2709863"/>
                <a:ext cx="217708" cy="1008113"/>
                <a:chOff x="7450636" y="3371425"/>
                <a:chExt cx="217708" cy="1008113"/>
              </a:xfrm>
            </p:grpSpPr>
            <p:sp>
              <p:nvSpPr>
                <p:cNvPr id="27" name="Oval 26"/>
                <p:cNvSpPr/>
                <p:nvPr/>
              </p:nvSpPr>
              <p:spPr>
                <a:xfrm rot="16200000">
                  <a:off x="7452320" y="4163514"/>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Oval 27"/>
                <p:cNvSpPr/>
                <p:nvPr/>
              </p:nvSpPr>
              <p:spPr>
                <a:xfrm rot="16200000">
                  <a:off x="7450636" y="3371425"/>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8" name="Group 17"/>
              <p:cNvGrpSpPr/>
              <p:nvPr/>
            </p:nvGrpSpPr>
            <p:grpSpPr>
              <a:xfrm>
                <a:off x="7180447" y="2709863"/>
                <a:ext cx="217708" cy="1008113"/>
                <a:chOff x="7810676" y="3371425"/>
                <a:chExt cx="217708" cy="1008113"/>
              </a:xfrm>
            </p:grpSpPr>
            <p:sp>
              <p:nvSpPr>
                <p:cNvPr id="25" name="Oval 24"/>
                <p:cNvSpPr/>
                <p:nvPr/>
              </p:nvSpPr>
              <p:spPr>
                <a:xfrm rot="16200000">
                  <a:off x="7812360" y="4163514"/>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Oval 25"/>
                <p:cNvSpPr/>
                <p:nvPr/>
              </p:nvSpPr>
              <p:spPr>
                <a:xfrm rot="16200000">
                  <a:off x="7810676" y="3371425"/>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9" name="Group 18"/>
              <p:cNvGrpSpPr/>
              <p:nvPr/>
            </p:nvGrpSpPr>
            <p:grpSpPr>
              <a:xfrm>
                <a:off x="7554895" y="2709863"/>
                <a:ext cx="217708" cy="1008113"/>
                <a:chOff x="8098708" y="3371425"/>
                <a:chExt cx="217708" cy="1008113"/>
              </a:xfrm>
            </p:grpSpPr>
            <p:sp>
              <p:nvSpPr>
                <p:cNvPr id="23" name="Oval 22"/>
                <p:cNvSpPr/>
                <p:nvPr/>
              </p:nvSpPr>
              <p:spPr>
                <a:xfrm rot="16200000">
                  <a:off x="8100392" y="4163514"/>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Oval 23"/>
                <p:cNvSpPr/>
                <p:nvPr/>
              </p:nvSpPr>
              <p:spPr>
                <a:xfrm rot="16200000">
                  <a:off x="8098708" y="3371425"/>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20" name="Group 19"/>
              <p:cNvGrpSpPr/>
              <p:nvPr/>
            </p:nvGrpSpPr>
            <p:grpSpPr>
              <a:xfrm>
                <a:off x="7929342" y="2709863"/>
                <a:ext cx="217708" cy="1008113"/>
                <a:chOff x="8458779" y="3371425"/>
                <a:chExt cx="217708" cy="1008113"/>
              </a:xfrm>
            </p:grpSpPr>
            <p:sp>
              <p:nvSpPr>
                <p:cNvPr id="21" name="Oval 20"/>
                <p:cNvSpPr/>
                <p:nvPr/>
              </p:nvSpPr>
              <p:spPr>
                <a:xfrm rot="16200000">
                  <a:off x="8460463" y="4163514"/>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Oval 21"/>
                <p:cNvSpPr/>
                <p:nvPr/>
              </p:nvSpPr>
              <p:spPr>
                <a:xfrm rot="16200000">
                  <a:off x="8458779" y="3371425"/>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grpSp>
      <p:sp>
        <p:nvSpPr>
          <p:cNvPr id="57" name="Oval 56"/>
          <p:cNvSpPr/>
          <p:nvPr/>
        </p:nvSpPr>
        <p:spPr>
          <a:xfrm rot="16200000">
            <a:off x="5621620" y="5557256"/>
            <a:ext cx="216024" cy="216024"/>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Oval 57"/>
          <p:cNvSpPr/>
          <p:nvPr/>
        </p:nvSpPr>
        <p:spPr>
          <a:xfrm rot="16200000">
            <a:off x="5619936" y="4765167"/>
            <a:ext cx="216024" cy="216024"/>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5" name="Oval 54"/>
          <p:cNvSpPr/>
          <p:nvPr/>
        </p:nvSpPr>
        <p:spPr>
          <a:xfrm rot="16200000">
            <a:off x="6284100" y="5557256"/>
            <a:ext cx="216024" cy="216024"/>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Oval 55"/>
          <p:cNvSpPr/>
          <p:nvPr/>
        </p:nvSpPr>
        <p:spPr>
          <a:xfrm rot="16200000">
            <a:off x="6282416" y="4765167"/>
            <a:ext cx="216024" cy="216024"/>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3" name="Oval 52"/>
          <p:cNvSpPr/>
          <p:nvPr/>
        </p:nvSpPr>
        <p:spPr>
          <a:xfrm rot="16200000">
            <a:off x="6948264" y="5557256"/>
            <a:ext cx="216024" cy="216024"/>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 name="Oval 53"/>
          <p:cNvSpPr/>
          <p:nvPr/>
        </p:nvSpPr>
        <p:spPr>
          <a:xfrm rot="16200000">
            <a:off x="6946580" y="4765167"/>
            <a:ext cx="216024" cy="216024"/>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9" name="Right Arrow 58"/>
          <p:cNvSpPr/>
          <p:nvPr/>
        </p:nvSpPr>
        <p:spPr>
          <a:xfrm>
            <a:off x="4498308" y="5057172"/>
            <a:ext cx="648072" cy="464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Straight Connector 60"/>
          <p:cNvCxnSpPr>
            <a:stCxn id="58" idx="2"/>
            <a:endCxn id="57" idx="6"/>
          </p:cNvCxnSpPr>
          <p:nvPr/>
        </p:nvCxnSpPr>
        <p:spPr>
          <a:xfrm>
            <a:off x="5727948" y="4981191"/>
            <a:ext cx="1684" cy="576065"/>
          </a:xfrm>
          <a:prstGeom prst="line">
            <a:avLst/>
          </a:prstGeom>
          <a:ln w="349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6387519" y="4981191"/>
            <a:ext cx="1684" cy="576065"/>
          </a:xfrm>
          <a:prstGeom prst="line">
            <a:avLst/>
          </a:prstGeom>
          <a:ln w="349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7052908" y="4980400"/>
            <a:ext cx="1684" cy="576065"/>
          </a:xfrm>
          <a:prstGeom prst="line">
            <a:avLst/>
          </a:prstGeom>
          <a:ln w="349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4261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7" grpId="0" animBg="1"/>
      <p:bldP spid="58" grpId="0" animBg="1"/>
      <p:bldP spid="55" grpId="0" animBg="1"/>
      <p:bldP spid="56" grpId="0" animBg="1"/>
      <p:bldP spid="53" grpId="0" animBg="1"/>
      <p:bldP spid="54" grpId="0" animBg="1"/>
      <p:bldP spid="5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Relationships: Interrelations</a:t>
            </a:r>
            <a:endParaRPr lang="en-US" dirty="0">
              <a:solidFill>
                <a:srgbClr val="00ACDC"/>
              </a:solidFill>
            </a:endParaRPr>
          </a:p>
        </p:txBody>
      </p:sp>
      <p:sp>
        <p:nvSpPr>
          <p:cNvPr id="3" name="Content Placeholder 2"/>
          <p:cNvSpPr>
            <a:spLocks noGrp="1"/>
          </p:cNvSpPr>
          <p:nvPr>
            <p:ph idx="1"/>
          </p:nvPr>
        </p:nvSpPr>
        <p:spPr>
          <a:xfrm>
            <a:off x="457200" y="1600201"/>
            <a:ext cx="8686800" cy="4525963"/>
          </a:xfrm>
        </p:spPr>
        <p:txBody>
          <a:bodyPr>
            <a:normAutofit/>
          </a:bodyPr>
          <a:lstStyle/>
          <a:p>
            <a:r>
              <a:rPr lang="en-US" dirty="0" smtClean="0"/>
              <a:t>Under certain circumstances, it is possible to transform relationships. For example:</a:t>
            </a:r>
          </a:p>
          <a:p>
            <a:pPr marL="815975" lvl="2" indent="-457200">
              <a:buFont typeface="Arial" pitchFamily="34" charset="0"/>
              <a:buChar char="•"/>
            </a:pPr>
            <a:r>
              <a:rPr lang="en-US" sz="3200" dirty="0" smtClean="0">
                <a:solidFill>
                  <a:srgbClr val="00ACDC"/>
                </a:solidFill>
              </a:rPr>
              <a:t>n-</a:t>
            </a:r>
            <a:r>
              <a:rPr lang="en-US" sz="3200" dirty="0" err="1" smtClean="0">
                <a:solidFill>
                  <a:srgbClr val="00ACDC"/>
                </a:solidFill>
              </a:rPr>
              <a:t>ary</a:t>
            </a:r>
            <a:r>
              <a:rPr lang="en-US" sz="3200" dirty="0" smtClean="0"/>
              <a:t> relations on </a:t>
            </a:r>
            <a:r>
              <a:rPr lang="en-US" sz="3200" dirty="0" smtClean="0">
                <a:solidFill>
                  <a:srgbClr val="00ACDC"/>
                </a:solidFill>
              </a:rPr>
              <a:t>data item </a:t>
            </a:r>
            <a:r>
              <a:rPr lang="en-US" sz="3200" dirty="0" smtClean="0"/>
              <a:t>level</a:t>
            </a:r>
            <a:br>
              <a:rPr lang="en-US" sz="3200" dirty="0" smtClean="0"/>
            </a:br>
            <a:r>
              <a:rPr lang="en-US" sz="3200" dirty="0" smtClean="0"/>
              <a:t>   </a:t>
            </a:r>
            <a:r>
              <a:rPr lang="en-US" sz="3200" dirty="0" smtClean="0">
                <a:sym typeface="Wingdings" pitchFamily="2" charset="2"/>
              </a:rPr>
              <a:t> </a:t>
            </a:r>
            <a:r>
              <a:rPr lang="en-US" sz="3200" dirty="0" smtClean="0">
                <a:solidFill>
                  <a:schemeClr val="accent3"/>
                </a:solidFill>
                <a:sym typeface="Wingdings" pitchFamily="2" charset="2"/>
              </a:rPr>
              <a:t>binary</a:t>
            </a:r>
            <a:r>
              <a:rPr lang="en-US" sz="3200" dirty="0" smtClean="0">
                <a:sym typeface="Wingdings" pitchFamily="2" charset="2"/>
              </a:rPr>
              <a:t> relations on </a:t>
            </a:r>
            <a:r>
              <a:rPr lang="en-US" sz="3200" dirty="0" smtClean="0">
                <a:solidFill>
                  <a:schemeClr val="accent3"/>
                </a:solidFill>
                <a:sym typeface="Wingdings" pitchFamily="2" charset="2"/>
              </a:rPr>
              <a:t>data cluster</a:t>
            </a:r>
            <a:r>
              <a:rPr lang="en-US" sz="3200" dirty="0">
                <a:sym typeface="Wingdings" pitchFamily="2" charset="2"/>
              </a:rPr>
              <a:t> </a:t>
            </a:r>
            <a:r>
              <a:rPr lang="en-US" sz="3200" dirty="0" smtClean="0">
                <a:sym typeface="Wingdings" pitchFamily="2" charset="2"/>
              </a:rPr>
              <a:t>level</a:t>
            </a:r>
            <a:br>
              <a:rPr lang="en-US" sz="3200" dirty="0" smtClean="0">
                <a:sym typeface="Wingdings" pitchFamily="2" charset="2"/>
              </a:rPr>
            </a:br>
            <a:endParaRPr lang="en-US" sz="3200" dirty="0" smtClean="0">
              <a:sym typeface="Wingdings" pitchFamily="2" charset="2"/>
            </a:endParaRPr>
          </a:p>
          <a:p>
            <a:pPr marL="815975" lvl="2" indent="-457200">
              <a:buFont typeface="Arial" pitchFamily="34" charset="0"/>
              <a:buChar char="•"/>
            </a:pPr>
            <a:r>
              <a:rPr lang="en-US" sz="3200" dirty="0" smtClean="0"/>
              <a:t>relations derived from </a:t>
            </a:r>
            <a:r>
              <a:rPr lang="en-US" sz="3200" dirty="0" smtClean="0">
                <a:solidFill>
                  <a:srgbClr val="00ACDC"/>
                </a:solidFill>
              </a:rPr>
              <a:t>interaction domain</a:t>
            </a:r>
            <a:r>
              <a:rPr lang="en-US" sz="3200" dirty="0" smtClean="0"/>
              <a:t/>
            </a:r>
            <a:br>
              <a:rPr lang="en-US" sz="3200" dirty="0" smtClean="0"/>
            </a:br>
            <a:r>
              <a:rPr lang="en-US" sz="3200" dirty="0" smtClean="0"/>
              <a:t>   </a:t>
            </a:r>
            <a:r>
              <a:rPr lang="en-US" sz="3200" dirty="0" smtClean="0">
                <a:sym typeface="Wingdings" pitchFamily="2" charset="2"/>
              </a:rPr>
              <a:t> relations from </a:t>
            </a:r>
            <a:r>
              <a:rPr lang="en-US" sz="3200" dirty="0" smtClean="0">
                <a:solidFill>
                  <a:schemeClr val="accent3"/>
                </a:solidFill>
                <a:sym typeface="Wingdings" pitchFamily="2" charset="2"/>
              </a:rPr>
              <a:t>data domain</a:t>
            </a:r>
            <a:r>
              <a:rPr lang="en-US" sz="3200" dirty="0" smtClean="0">
                <a:sym typeface="Wingdings" pitchFamily="2" charset="2"/>
              </a:rPr>
              <a:t>, if interaction</a:t>
            </a:r>
            <a:br>
              <a:rPr lang="en-US" sz="3200" dirty="0" smtClean="0">
                <a:sym typeface="Wingdings" pitchFamily="2" charset="2"/>
              </a:rPr>
            </a:br>
            <a:r>
              <a:rPr lang="en-US" sz="3200" dirty="0" smtClean="0">
                <a:sym typeface="Wingdings" pitchFamily="2" charset="2"/>
              </a:rPr>
              <a:t>        </a:t>
            </a:r>
            <a:r>
              <a:rPr lang="en-US" sz="1200" dirty="0" smtClean="0">
                <a:sym typeface="Wingdings" pitchFamily="2" charset="2"/>
              </a:rPr>
              <a:t> </a:t>
            </a:r>
            <a:r>
              <a:rPr lang="en-US" sz="3200" dirty="0" smtClean="0">
                <a:sym typeface="Wingdings" pitchFamily="2" charset="2"/>
              </a:rPr>
              <a:t>logs are considered as additional data set</a:t>
            </a:r>
            <a:endParaRPr lang="en-US" sz="3200" dirty="0" smtClean="0"/>
          </a:p>
        </p:txBody>
      </p:sp>
      <p:sp>
        <p:nvSpPr>
          <p:cNvPr id="4" name="Footer Placeholder 3"/>
          <p:cNvSpPr>
            <a:spLocks noGrp="1"/>
          </p:cNvSpPr>
          <p:nvPr>
            <p:ph type="ftr" sz="quarter" idx="11"/>
          </p:nvPr>
        </p:nvSpPr>
        <p:spPr/>
        <p:txBody>
          <a:bodyPr/>
          <a:lstStyle/>
          <a:p>
            <a:r>
              <a:rPr lang="en-US" smtClean="0"/>
              <a:t>VisWeek Tutorial: Connecting the Dots – M. Streit, H.-J. Schulz, A. Lex</a:t>
            </a:r>
            <a:endParaRPr lang="en-US"/>
          </a:p>
        </p:txBody>
      </p:sp>
      <p:sp>
        <p:nvSpPr>
          <p:cNvPr id="5" name="Slide Number Placeholder 4"/>
          <p:cNvSpPr>
            <a:spLocks noGrp="1"/>
          </p:cNvSpPr>
          <p:nvPr>
            <p:ph type="sldNum" sz="quarter" idx="12"/>
          </p:nvPr>
        </p:nvSpPr>
        <p:spPr/>
        <p:txBody>
          <a:bodyPr/>
          <a:lstStyle/>
          <a:p>
            <a:fld id="{30742C3F-4840-460C-ADF2-7005A7FA8881}" type="slidenum">
              <a:rPr lang="en-US" smtClean="0"/>
              <a:t>43</a:t>
            </a:fld>
            <a:endParaRPr lang="en-US"/>
          </a:p>
        </p:txBody>
      </p:sp>
      <p:sp>
        <p:nvSpPr>
          <p:cNvPr id="6" name="TextBox 5"/>
          <p:cNvSpPr txBox="1"/>
          <p:nvPr/>
        </p:nvSpPr>
        <p:spPr>
          <a:xfrm>
            <a:off x="827584" y="3789040"/>
            <a:ext cx="8856984" cy="523220"/>
          </a:xfrm>
          <a:prstGeom prst="rect">
            <a:avLst/>
          </a:prstGeom>
          <a:noFill/>
        </p:spPr>
        <p:txBody>
          <a:bodyPr wrap="square" rtlCol="0">
            <a:spAutoFit/>
          </a:bodyPr>
          <a:lstStyle/>
          <a:p>
            <a:pPr marL="0" lvl="2"/>
            <a:r>
              <a:rPr lang="en-US" sz="2800" i="1" dirty="0">
                <a:solidFill>
                  <a:schemeClr val="bg1">
                    <a:lumMod val="65000"/>
                  </a:schemeClr>
                </a:solidFill>
                <a:sym typeface="Wingdings" pitchFamily="2" charset="2"/>
              </a:rPr>
              <a:t>(via the 1:n inclusion relation between items and cluster</a:t>
            </a:r>
            <a:r>
              <a:rPr lang="en-US" sz="2800" i="1" dirty="0" smtClean="0">
                <a:solidFill>
                  <a:schemeClr val="bg1">
                    <a:lumMod val="65000"/>
                  </a:schemeClr>
                </a:solidFill>
                <a:sym typeface="Wingdings" pitchFamily="2" charset="2"/>
              </a:rPr>
              <a:t>)</a:t>
            </a:r>
            <a:endParaRPr lang="en-US" sz="2800" i="1" dirty="0">
              <a:solidFill>
                <a:schemeClr val="bg1">
                  <a:lumMod val="65000"/>
                </a:schemeClr>
              </a:solidFill>
            </a:endParaRPr>
          </a:p>
        </p:txBody>
      </p:sp>
    </p:spTree>
    <p:extLst>
      <p:ext uri="{BB962C8B-B14F-4D97-AF65-F5344CB8AC3E}">
        <p14:creationId xmlns:p14="http://schemas.microsoft.com/office/powerpoint/2010/main" val="133107798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Relationships: Examples</a:t>
            </a:r>
            <a:endParaRPr lang="en-US" dirty="0">
              <a:solidFill>
                <a:srgbClr val="00ACDC"/>
              </a:solidFill>
            </a:endParaRPr>
          </a:p>
        </p:txBody>
      </p:sp>
      <p:sp>
        <p:nvSpPr>
          <p:cNvPr id="4" name="Footer Placeholder 3"/>
          <p:cNvSpPr>
            <a:spLocks noGrp="1"/>
          </p:cNvSpPr>
          <p:nvPr>
            <p:ph type="ftr" sz="quarter" idx="11"/>
          </p:nvPr>
        </p:nvSpPr>
        <p:spPr/>
        <p:txBody>
          <a:bodyPr/>
          <a:lstStyle/>
          <a:p>
            <a:r>
              <a:rPr lang="en-US" smtClean="0"/>
              <a:t>VisWeek Tutorial: Connecting the Dots – M. Streit, H.-J. Schulz, A. Lex</a:t>
            </a:r>
            <a:endParaRPr lang="en-US"/>
          </a:p>
        </p:txBody>
      </p:sp>
      <p:sp>
        <p:nvSpPr>
          <p:cNvPr id="5" name="Slide Number Placeholder 4"/>
          <p:cNvSpPr>
            <a:spLocks noGrp="1"/>
          </p:cNvSpPr>
          <p:nvPr>
            <p:ph type="sldNum" sz="quarter" idx="12"/>
          </p:nvPr>
        </p:nvSpPr>
        <p:spPr/>
        <p:txBody>
          <a:bodyPr/>
          <a:lstStyle/>
          <a:p>
            <a:fld id="{30742C3F-4840-460C-ADF2-7005A7FA8881}" type="slidenum">
              <a:rPr lang="en-US" smtClean="0"/>
              <a:t>44</a:t>
            </a:fld>
            <a:endParaRPr lang="en-US"/>
          </a:p>
        </p:txBody>
      </p:sp>
      <p:graphicFrame>
        <p:nvGraphicFramePr>
          <p:cNvPr id="7" name="Table 6"/>
          <p:cNvGraphicFramePr>
            <a:graphicFrameLocks noGrp="1"/>
          </p:cNvGraphicFramePr>
          <p:nvPr>
            <p:extLst/>
          </p:nvPr>
        </p:nvGraphicFramePr>
        <p:xfrm>
          <a:off x="395538" y="1310375"/>
          <a:ext cx="8424936" cy="5075009"/>
        </p:xfrm>
        <a:graphic>
          <a:graphicData uri="http://schemas.openxmlformats.org/drawingml/2006/table">
            <a:tbl>
              <a:tblPr firstRow="1" bandRow="1">
                <a:tableStyleId>{5C22544A-7EE6-4342-B048-85BDC9FD1C3A}</a:tableStyleId>
              </a:tblPr>
              <a:tblGrid>
                <a:gridCol w="1404156"/>
                <a:gridCol w="1404156"/>
                <a:gridCol w="1404156"/>
                <a:gridCol w="1404156"/>
                <a:gridCol w="1404156"/>
                <a:gridCol w="1404156"/>
              </a:tblGrid>
              <a:tr h="447824">
                <a:tc>
                  <a:txBody>
                    <a:bodyPr/>
                    <a:lstStyle/>
                    <a:p>
                      <a:r>
                        <a:rPr lang="de-DE" dirty="0" err="1" smtClean="0"/>
                        <a:t>Example</a:t>
                      </a:r>
                      <a:r>
                        <a:rPr lang="de-DE" dirty="0" smtClean="0"/>
                        <a:t> #</a:t>
                      </a:r>
                      <a:endParaRPr lang="de-DE" dirty="0"/>
                    </a:p>
                  </a:txBody>
                  <a:tcPr/>
                </a:tc>
                <a:tc>
                  <a:txBody>
                    <a:bodyPr/>
                    <a:lstStyle/>
                    <a:p>
                      <a:r>
                        <a:rPr lang="de-DE" dirty="0" err="1" smtClean="0"/>
                        <a:t>Description</a:t>
                      </a:r>
                      <a:endParaRPr lang="de-DE" dirty="0"/>
                    </a:p>
                  </a:txBody>
                  <a:tcPr/>
                </a:tc>
                <a:tc>
                  <a:txBody>
                    <a:bodyPr/>
                    <a:lstStyle/>
                    <a:p>
                      <a:r>
                        <a:rPr lang="de-DE" dirty="0" smtClean="0"/>
                        <a:t>Domain</a:t>
                      </a:r>
                      <a:endParaRPr lang="de-DE" dirty="0"/>
                    </a:p>
                  </a:txBody>
                  <a:tcPr/>
                </a:tc>
                <a:tc>
                  <a:txBody>
                    <a:bodyPr/>
                    <a:lstStyle/>
                    <a:p>
                      <a:r>
                        <a:rPr lang="de-DE" dirty="0" err="1" smtClean="0"/>
                        <a:t>Granularity</a:t>
                      </a:r>
                      <a:endParaRPr lang="de-DE" dirty="0"/>
                    </a:p>
                  </a:txBody>
                  <a:tcPr/>
                </a:tc>
                <a:tc>
                  <a:txBody>
                    <a:bodyPr/>
                    <a:lstStyle/>
                    <a:p>
                      <a:r>
                        <a:rPr lang="de-DE" dirty="0" err="1" smtClean="0"/>
                        <a:t>Scope</a:t>
                      </a:r>
                      <a:endParaRPr lang="de-DE" dirty="0"/>
                    </a:p>
                  </a:txBody>
                  <a:tcPr/>
                </a:tc>
                <a:tc>
                  <a:txBody>
                    <a:bodyPr/>
                    <a:lstStyle/>
                    <a:p>
                      <a:r>
                        <a:rPr lang="de-DE" dirty="0" err="1" smtClean="0"/>
                        <a:t>Cardinality</a:t>
                      </a:r>
                      <a:endParaRPr lang="de-DE" dirty="0"/>
                    </a:p>
                  </a:txBody>
                  <a:tcPr/>
                </a:tc>
              </a:tr>
              <a:tr h="349835">
                <a:tc>
                  <a:txBody>
                    <a:bodyPr/>
                    <a:lstStyle/>
                    <a:p>
                      <a:r>
                        <a:rPr lang="de-DE" dirty="0" smtClean="0"/>
                        <a:t>1</a:t>
                      </a:r>
                      <a:endParaRPr lang="de-DE" dirty="0"/>
                    </a:p>
                  </a:txBody>
                  <a:tcPr/>
                </a:tc>
                <a:tc>
                  <a:txBody>
                    <a:bodyPr/>
                    <a:lstStyle/>
                    <a:p>
                      <a:r>
                        <a:rPr lang="de-DE" dirty="0" err="1" smtClean="0"/>
                        <a:t>ARGOIs</a:t>
                      </a:r>
                      <a:endParaRPr lang="de-DE" dirty="0"/>
                    </a:p>
                  </a:txBody>
                  <a:tcPr/>
                </a:tc>
                <a:tc>
                  <a:txBody>
                    <a:bodyPr/>
                    <a:lstStyle/>
                    <a:p>
                      <a:r>
                        <a:rPr lang="de-DE" dirty="0" smtClean="0"/>
                        <a:t>Data</a:t>
                      </a:r>
                      <a:endParaRPr lang="de-DE" dirty="0"/>
                    </a:p>
                  </a:txBody>
                  <a:tcPr/>
                </a:tc>
                <a:tc>
                  <a:txBody>
                    <a:bodyPr/>
                    <a:lstStyle/>
                    <a:p>
                      <a:r>
                        <a:rPr lang="de-DE" dirty="0" smtClean="0"/>
                        <a:t>Attributes</a:t>
                      </a:r>
                      <a:endParaRPr lang="de-DE" dirty="0"/>
                    </a:p>
                  </a:txBody>
                  <a:tcPr/>
                </a:tc>
                <a:tc>
                  <a:txBody>
                    <a:bodyPr/>
                    <a:lstStyle/>
                    <a:p>
                      <a:r>
                        <a:rPr lang="de-DE" dirty="0" smtClean="0"/>
                        <a:t>Data </a:t>
                      </a:r>
                      <a:r>
                        <a:rPr lang="de-DE" dirty="0" err="1" smtClean="0"/>
                        <a:t>set</a:t>
                      </a:r>
                      <a:endParaRPr lang="de-DE" dirty="0"/>
                    </a:p>
                  </a:txBody>
                  <a:tcPr/>
                </a:tc>
                <a:tc>
                  <a:txBody>
                    <a:bodyPr/>
                    <a:lstStyle/>
                    <a:p>
                      <a:r>
                        <a:rPr lang="de-DE" dirty="0" smtClean="0"/>
                        <a:t>binary</a:t>
                      </a:r>
                      <a:endParaRPr lang="de-DE" dirty="0"/>
                    </a:p>
                  </a:txBody>
                  <a:tcPr/>
                </a:tc>
              </a:tr>
              <a:tr h="349835">
                <a:tc>
                  <a:txBody>
                    <a:bodyPr/>
                    <a:lstStyle/>
                    <a:p>
                      <a:r>
                        <a:rPr lang="de-DE" dirty="0" smtClean="0"/>
                        <a:t>2</a:t>
                      </a:r>
                      <a:endParaRPr lang="de-DE" dirty="0"/>
                    </a:p>
                  </a:txBody>
                  <a:tcPr/>
                </a:tc>
                <a:tc>
                  <a:txBody>
                    <a:bodyPr/>
                    <a:lstStyle/>
                    <a:p>
                      <a:r>
                        <a:rPr lang="de-DE" dirty="0" err="1" smtClean="0"/>
                        <a:t>Graphs</a:t>
                      </a:r>
                      <a:endParaRPr lang="de-DE" dirty="0"/>
                    </a:p>
                  </a:txBody>
                  <a:tcPr/>
                </a:tc>
                <a:tc>
                  <a:txBody>
                    <a:bodyPr/>
                    <a:lstStyle/>
                    <a:p>
                      <a:r>
                        <a:rPr lang="de-DE" dirty="0" smtClean="0"/>
                        <a:t>Data</a:t>
                      </a:r>
                      <a:endParaRPr lang="de-DE" dirty="0"/>
                    </a:p>
                  </a:txBody>
                  <a:tcPr/>
                </a:tc>
                <a:tc>
                  <a:txBody>
                    <a:bodyPr/>
                    <a:lstStyle/>
                    <a:p>
                      <a:r>
                        <a:rPr lang="de-DE" dirty="0" smtClean="0"/>
                        <a:t>Items</a:t>
                      </a:r>
                      <a:endParaRPr lang="de-DE" dirty="0"/>
                    </a:p>
                  </a:txBody>
                  <a:tcPr/>
                </a:tc>
                <a:tc>
                  <a:txBody>
                    <a:bodyPr/>
                    <a:lstStyle/>
                    <a:p>
                      <a:r>
                        <a:rPr lang="de-DE" dirty="0" smtClean="0"/>
                        <a:t>Data </a:t>
                      </a:r>
                      <a:r>
                        <a:rPr lang="de-DE" dirty="0" err="1" smtClean="0"/>
                        <a:t>set</a:t>
                      </a:r>
                      <a:endParaRPr lang="de-DE" dirty="0"/>
                    </a:p>
                  </a:txBody>
                  <a:tcPr/>
                </a:tc>
                <a:tc>
                  <a:txBody>
                    <a:bodyPr/>
                    <a:lstStyle/>
                    <a:p>
                      <a:r>
                        <a:rPr lang="de-DE" dirty="0" smtClean="0"/>
                        <a:t>binary</a:t>
                      </a:r>
                      <a:endParaRPr lang="de-DE" dirty="0"/>
                    </a:p>
                  </a:txBody>
                  <a:tcPr/>
                </a:tc>
              </a:tr>
              <a:tr h="349835">
                <a:tc>
                  <a:txBody>
                    <a:bodyPr/>
                    <a:lstStyle/>
                    <a:p>
                      <a:r>
                        <a:rPr lang="de-DE" dirty="0" smtClean="0"/>
                        <a:t>3</a:t>
                      </a:r>
                      <a:endParaRPr lang="de-DE" dirty="0"/>
                    </a:p>
                  </a:txBody>
                  <a:tcPr/>
                </a:tc>
                <a:tc>
                  <a:txBody>
                    <a:bodyPr/>
                    <a:lstStyle/>
                    <a:p>
                      <a:r>
                        <a:rPr lang="de-DE" dirty="0" err="1" smtClean="0"/>
                        <a:t>Hypergraphs</a:t>
                      </a:r>
                      <a:endParaRPr lang="de-DE" dirty="0"/>
                    </a:p>
                  </a:txBody>
                  <a:tcPr/>
                </a:tc>
                <a:tc>
                  <a:txBody>
                    <a:bodyPr/>
                    <a:lstStyle/>
                    <a:p>
                      <a:r>
                        <a:rPr lang="de-DE" dirty="0" smtClean="0"/>
                        <a:t>Data</a:t>
                      </a:r>
                      <a:endParaRPr lang="de-DE" dirty="0"/>
                    </a:p>
                  </a:txBody>
                  <a:tcPr/>
                </a:tc>
                <a:tc>
                  <a:txBody>
                    <a:bodyPr/>
                    <a:lstStyle/>
                    <a:p>
                      <a:r>
                        <a:rPr lang="de-DE" dirty="0" smtClean="0"/>
                        <a:t>Items</a:t>
                      </a:r>
                      <a:endParaRPr lang="de-DE" dirty="0"/>
                    </a:p>
                  </a:txBody>
                  <a:tcPr/>
                </a:tc>
                <a:tc>
                  <a:txBody>
                    <a:bodyPr/>
                    <a:lstStyle/>
                    <a:p>
                      <a:r>
                        <a:rPr lang="de-DE" dirty="0" smtClean="0"/>
                        <a:t>Data </a:t>
                      </a:r>
                      <a:r>
                        <a:rPr lang="de-DE" dirty="0" err="1" smtClean="0"/>
                        <a:t>set</a:t>
                      </a:r>
                      <a:endParaRPr lang="de-DE" dirty="0"/>
                    </a:p>
                  </a:txBody>
                  <a:tcPr/>
                </a:tc>
                <a:tc>
                  <a:txBody>
                    <a:bodyPr/>
                    <a:lstStyle/>
                    <a:p>
                      <a:r>
                        <a:rPr lang="de-DE" dirty="0" err="1" smtClean="0"/>
                        <a:t>n-ary</a:t>
                      </a:r>
                      <a:endParaRPr lang="de-DE" dirty="0"/>
                    </a:p>
                  </a:txBody>
                  <a:tcPr/>
                </a:tc>
              </a:tr>
              <a:tr h="603825">
                <a:tc>
                  <a:txBody>
                    <a:bodyPr/>
                    <a:lstStyle/>
                    <a:p>
                      <a:r>
                        <a:rPr lang="de-DE" dirty="0" smtClean="0"/>
                        <a:t>4</a:t>
                      </a:r>
                      <a:endParaRPr lang="de-DE" dirty="0"/>
                    </a:p>
                  </a:txBody>
                  <a:tcPr/>
                </a:tc>
                <a:tc>
                  <a:txBody>
                    <a:bodyPr/>
                    <a:lstStyle/>
                    <a:p>
                      <a:r>
                        <a:rPr lang="de-DE" dirty="0" err="1" smtClean="0"/>
                        <a:t>Clustered</a:t>
                      </a:r>
                      <a:r>
                        <a:rPr lang="de-DE" dirty="0" smtClean="0"/>
                        <a:t> Data</a:t>
                      </a:r>
                      <a:endParaRPr lang="de-DE" dirty="0"/>
                    </a:p>
                  </a:txBody>
                  <a:tcPr/>
                </a:tc>
                <a:tc>
                  <a:txBody>
                    <a:bodyPr/>
                    <a:lstStyle/>
                    <a:p>
                      <a:r>
                        <a:rPr lang="de-DE" dirty="0" smtClean="0"/>
                        <a:t>Data</a:t>
                      </a:r>
                      <a:endParaRPr lang="de-DE" dirty="0"/>
                    </a:p>
                  </a:txBody>
                  <a:tcPr/>
                </a:tc>
                <a:tc>
                  <a:txBody>
                    <a:bodyPr/>
                    <a:lstStyle/>
                    <a:p>
                      <a:r>
                        <a:rPr lang="de-DE" dirty="0" smtClean="0"/>
                        <a:t>Items</a:t>
                      </a:r>
                      <a:endParaRPr lang="de-DE" dirty="0"/>
                    </a:p>
                  </a:txBody>
                  <a:tcPr/>
                </a:tc>
                <a:tc>
                  <a:txBody>
                    <a:bodyPr/>
                    <a:lstStyle/>
                    <a:p>
                      <a:r>
                        <a:rPr lang="de-DE" dirty="0" smtClean="0"/>
                        <a:t>Data </a:t>
                      </a:r>
                      <a:r>
                        <a:rPr lang="de-DE" dirty="0" err="1" smtClean="0"/>
                        <a:t>set</a:t>
                      </a:r>
                      <a:endParaRPr lang="de-DE" dirty="0"/>
                    </a:p>
                  </a:txBody>
                  <a:tcPr/>
                </a:tc>
                <a:tc>
                  <a:txBody>
                    <a:bodyPr/>
                    <a:lstStyle/>
                    <a:p>
                      <a:r>
                        <a:rPr lang="de-DE" dirty="0" err="1" smtClean="0"/>
                        <a:t>n-ary</a:t>
                      </a:r>
                      <a:endParaRPr lang="de-DE" dirty="0"/>
                    </a:p>
                  </a:txBody>
                  <a:tcPr/>
                </a:tc>
              </a:tr>
              <a:tr h="603825">
                <a:tc>
                  <a:txBody>
                    <a:bodyPr/>
                    <a:lstStyle/>
                    <a:p>
                      <a:r>
                        <a:rPr lang="de-DE" dirty="0" smtClean="0"/>
                        <a:t>5</a:t>
                      </a:r>
                      <a:endParaRPr lang="de-DE" dirty="0"/>
                    </a:p>
                  </a:txBody>
                  <a:tcPr/>
                </a:tc>
                <a:tc>
                  <a:txBody>
                    <a:bodyPr/>
                    <a:lstStyle/>
                    <a:p>
                      <a:r>
                        <a:rPr lang="de-DE" dirty="0" err="1" smtClean="0"/>
                        <a:t>Matchmaker</a:t>
                      </a:r>
                      <a:r>
                        <a:rPr lang="de-DE" dirty="0" smtClean="0"/>
                        <a:t>/</a:t>
                      </a:r>
                      <a:r>
                        <a:rPr lang="de-DE" dirty="0" err="1" smtClean="0"/>
                        <a:t>VisBricks</a:t>
                      </a:r>
                      <a:endParaRPr lang="de-DE" dirty="0"/>
                    </a:p>
                  </a:txBody>
                  <a:tcPr/>
                </a:tc>
                <a:tc>
                  <a:txBody>
                    <a:bodyPr/>
                    <a:lstStyle/>
                    <a:p>
                      <a:r>
                        <a:rPr lang="de-DE" dirty="0" smtClean="0"/>
                        <a:t>Data</a:t>
                      </a:r>
                      <a:endParaRPr lang="de-DE" dirty="0"/>
                    </a:p>
                  </a:txBody>
                  <a:tcPr/>
                </a:tc>
                <a:tc>
                  <a:txBody>
                    <a:bodyPr/>
                    <a:lstStyle/>
                    <a:p>
                      <a:r>
                        <a:rPr lang="de-DE" dirty="0" smtClean="0"/>
                        <a:t>Clusters</a:t>
                      </a:r>
                      <a:endParaRPr lang="de-DE" dirty="0"/>
                    </a:p>
                  </a:txBody>
                  <a:tcPr/>
                </a:tc>
                <a:tc>
                  <a:txBody>
                    <a:bodyPr/>
                    <a:lstStyle/>
                    <a:p>
                      <a:r>
                        <a:rPr lang="de-DE" dirty="0" smtClean="0"/>
                        <a:t>Data </a:t>
                      </a:r>
                      <a:r>
                        <a:rPr lang="de-DE" dirty="0" err="1" smtClean="0"/>
                        <a:t>set</a:t>
                      </a:r>
                      <a:endParaRPr lang="de-DE" dirty="0"/>
                    </a:p>
                  </a:txBody>
                  <a:tcPr/>
                </a:tc>
                <a:tc>
                  <a:txBody>
                    <a:bodyPr/>
                    <a:lstStyle/>
                    <a:p>
                      <a:r>
                        <a:rPr lang="de-DE" dirty="0" smtClean="0"/>
                        <a:t>binary</a:t>
                      </a:r>
                      <a:endParaRPr lang="de-DE" dirty="0"/>
                    </a:p>
                  </a:txBody>
                  <a:tcPr/>
                </a:tc>
              </a:tr>
              <a:tr h="603825">
                <a:tc>
                  <a:txBody>
                    <a:bodyPr/>
                    <a:lstStyle/>
                    <a:p>
                      <a:r>
                        <a:rPr lang="de-DE" dirty="0" smtClean="0"/>
                        <a:t>6</a:t>
                      </a:r>
                      <a:endParaRPr lang="de-DE" dirty="0"/>
                    </a:p>
                  </a:txBody>
                  <a:tcPr/>
                </a:tc>
                <a:tc>
                  <a:txBody>
                    <a:bodyPr/>
                    <a:lstStyle/>
                    <a:p>
                      <a:r>
                        <a:rPr lang="de-DE" dirty="0" err="1" smtClean="0"/>
                        <a:t>StratomeX</a:t>
                      </a:r>
                      <a:endParaRPr lang="de-DE" dirty="0"/>
                    </a:p>
                  </a:txBody>
                  <a:tcPr/>
                </a:tc>
                <a:tc>
                  <a:txBody>
                    <a:bodyPr/>
                    <a:lstStyle/>
                    <a:p>
                      <a:r>
                        <a:rPr lang="de-DE" dirty="0" smtClean="0"/>
                        <a:t>Data</a:t>
                      </a:r>
                      <a:endParaRPr lang="de-DE" dirty="0"/>
                    </a:p>
                  </a:txBody>
                  <a:tcPr/>
                </a:tc>
                <a:tc>
                  <a:txBody>
                    <a:bodyPr/>
                    <a:lstStyle/>
                    <a:p>
                      <a:r>
                        <a:rPr lang="de-DE" dirty="0" smtClean="0"/>
                        <a:t>Clusters</a:t>
                      </a:r>
                      <a:endParaRPr lang="de-DE" dirty="0"/>
                    </a:p>
                  </a:txBody>
                  <a:tcPr/>
                </a:tc>
                <a:tc>
                  <a:txBody>
                    <a:bodyPr/>
                    <a:lstStyle/>
                    <a:p>
                      <a:r>
                        <a:rPr lang="de-DE" dirty="0" err="1" smtClean="0"/>
                        <a:t>Landscape</a:t>
                      </a:r>
                      <a:endParaRPr lang="de-DE" dirty="0"/>
                    </a:p>
                  </a:txBody>
                  <a:tcPr/>
                </a:tc>
                <a:tc>
                  <a:txBody>
                    <a:bodyPr/>
                    <a:lstStyle/>
                    <a:p>
                      <a:r>
                        <a:rPr lang="de-DE" dirty="0" smtClean="0"/>
                        <a:t>binary</a:t>
                      </a:r>
                      <a:endParaRPr lang="de-DE" dirty="0"/>
                    </a:p>
                  </a:txBody>
                  <a:tcPr/>
                </a:tc>
              </a:tr>
              <a:tr h="349835">
                <a:tc>
                  <a:txBody>
                    <a:bodyPr/>
                    <a:lstStyle/>
                    <a:p>
                      <a:r>
                        <a:rPr lang="de-DE" dirty="0" smtClean="0"/>
                        <a:t>7</a:t>
                      </a:r>
                      <a:endParaRPr lang="de-DE" dirty="0"/>
                    </a:p>
                  </a:txBody>
                  <a:tcPr/>
                </a:tc>
                <a:tc>
                  <a:txBody>
                    <a:bodyPr/>
                    <a:lstStyle/>
                    <a:p>
                      <a:r>
                        <a:rPr lang="de-DE" dirty="0" err="1" smtClean="0"/>
                        <a:t>StratomeX</a:t>
                      </a:r>
                      <a:r>
                        <a:rPr lang="de-DE" dirty="0" smtClean="0"/>
                        <a:t>: DVI</a:t>
                      </a:r>
                      <a:endParaRPr lang="de-DE" dirty="0"/>
                    </a:p>
                  </a:txBody>
                  <a:tcPr/>
                </a:tc>
                <a:tc>
                  <a:txBody>
                    <a:bodyPr/>
                    <a:lstStyle/>
                    <a:p>
                      <a:r>
                        <a:rPr lang="de-DE" dirty="0" smtClean="0"/>
                        <a:t>Data</a:t>
                      </a:r>
                      <a:endParaRPr lang="de-DE" dirty="0"/>
                    </a:p>
                  </a:txBody>
                  <a:tcPr/>
                </a:tc>
                <a:tc>
                  <a:txBody>
                    <a:bodyPr/>
                    <a:lstStyle/>
                    <a:p>
                      <a:r>
                        <a:rPr lang="de-DE" dirty="0" smtClean="0"/>
                        <a:t>Data</a:t>
                      </a:r>
                      <a:r>
                        <a:rPr lang="de-DE" baseline="0" dirty="0" smtClean="0"/>
                        <a:t> Sets</a:t>
                      </a:r>
                      <a:endParaRPr lang="de-DE" dirty="0"/>
                    </a:p>
                  </a:txBody>
                  <a:tcPr/>
                </a:tc>
                <a:tc>
                  <a:txBody>
                    <a:bodyPr/>
                    <a:lstStyle/>
                    <a:p>
                      <a:r>
                        <a:rPr lang="de-DE" dirty="0" err="1" smtClean="0"/>
                        <a:t>Landscape</a:t>
                      </a:r>
                      <a:endParaRPr lang="de-DE" dirty="0"/>
                    </a:p>
                  </a:txBody>
                  <a:tcPr/>
                </a:tc>
                <a:tc>
                  <a:txBody>
                    <a:bodyPr/>
                    <a:lstStyle/>
                    <a:p>
                      <a:r>
                        <a:rPr lang="de-DE" dirty="0" smtClean="0"/>
                        <a:t>binary</a:t>
                      </a:r>
                      <a:endParaRPr lang="de-DE" dirty="0"/>
                    </a:p>
                  </a:txBody>
                  <a:tcPr/>
                </a:tc>
              </a:tr>
              <a:tr h="603825">
                <a:tc>
                  <a:txBody>
                    <a:bodyPr/>
                    <a:lstStyle/>
                    <a:p>
                      <a:r>
                        <a:rPr lang="de-DE" dirty="0" smtClean="0"/>
                        <a:t>8</a:t>
                      </a:r>
                      <a:endParaRPr lang="de-DE" dirty="0"/>
                    </a:p>
                  </a:txBody>
                  <a:tcPr/>
                </a:tc>
                <a:tc>
                  <a:txBody>
                    <a:bodyPr/>
                    <a:lstStyle/>
                    <a:p>
                      <a:r>
                        <a:rPr lang="de-DE" dirty="0" smtClean="0"/>
                        <a:t>Spatial </a:t>
                      </a:r>
                      <a:r>
                        <a:rPr lang="de-DE" dirty="0" err="1" smtClean="0"/>
                        <a:t>Treemaps</a:t>
                      </a:r>
                      <a:endParaRPr lang="de-DE" dirty="0"/>
                    </a:p>
                  </a:txBody>
                  <a:tcPr/>
                </a:tc>
                <a:tc>
                  <a:txBody>
                    <a:bodyPr/>
                    <a:lstStyle/>
                    <a:p>
                      <a:r>
                        <a:rPr lang="de-DE" dirty="0" err="1" smtClean="0"/>
                        <a:t>View</a:t>
                      </a:r>
                      <a:endParaRPr lang="de-DE" dirty="0"/>
                    </a:p>
                  </a:txBody>
                  <a:tcPr/>
                </a:tc>
                <a:tc>
                  <a:txBody>
                    <a:bodyPr/>
                    <a:lstStyle/>
                    <a:p>
                      <a:r>
                        <a:rPr lang="de-DE" dirty="0" smtClean="0"/>
                        <a:t>Attributes</a:t>
                      </a:r>
                      <a:endParaRPr lang="de-DE" dirty="0"/>
                    </a:p>
                  </a:txBody>
                  <a:tcPr/>
                </a:tc>
                <a:tc>
                  <a:txBody>
                    <a:bodyPr/>
                    <a:lstStyle/>
                    <a:p>
                      <a:r>
                        <a:rPr lang="de-DE" dirty="0" smtClean="0"/>
                        <a:t>Data </a:t>
                      </a:r>
                      <a:r>
                        <a:rPr lang="de-DE" dirty="0" err="1" smtClean="0"/>
                        <a:t>set</a:t>
                      </a:r>
                      <a:endParaRPr lang="de-DE" dirty="0"/>
                    </a:p>
                  </a:txBody>
                  <a:tcPr/>
                </a:tc>
                <a:tc>
                  <a:txBody>
                    <a:bodyPr/>
                    <a:lstStyle/>
                    <a:p>
                      <a:r>
                        <a:rPr lang="de-DE" dirty="0" smtClean="0"/>
                        <a:t>binary</a:t>
                      </a:r>
                      <a:endParaRPr lang="de-DE" dirty="0"/>
                    </a:p>
                  </a:txBody>
                  <a:tcPr/>
                </a:tc>
              </a:tr>
              <a:tr h="349835">
                <a:tc>
                  <a:txBody>
                    <a:bodyPr/>
                    <a:lstStyle/>
                    <a:p>
                      <a:r>
                        <a:rPr lang="de-DE" dirty="0" smtClean="0"/>
                        <a:t>9</a:t>
                      </a:r>
                      <a:endParaRPr lang="de-DE" dirty="0"/>
                    </a:p>
                  </a:txBody>
                  <a:tcPr/>
                </a:tc>
                <a:tc>
                  <a:txBody>
                    <a:bodyPr/>
                    <a:lstStyle/>
                    <a:p>
                      <a:r>
                        <a:rPr lang="de-DE" dirty="0" smtClean="0"/>
                        <a:t>Stack‘n‘Flip</a:t>
                      </a:r>
                      <a:endParaRPr lang="de-DE" dirty="0"/>
                    </a:p>
                  </a:txBody>
                  <a:tcPr/>
                </a:tc>
                <a:tc>
                  <a:txBody>
                    <a:bodyPr/>
                    <a:lstStyle/>
                    <a:p>
                      <a:r>
                        <a:rPr lang="de-DE" dirty="0" err="1" smtClean="0"/>
                        <a:t>Interaction</a:t>
                      </a:r>
                      <a:endParaRPr lang="de-DE" dirty="0"/>
                    </a:p>
                  </a:txBody>
                  <a:tcPr/>
                </a:tc>
                <a:tc>
                  <a:txBody>
                    <a:bodyPr/>
                    <a:lstStyle/>
                    <a:p>
                      <a:r>
                        <a:rPr lang="de-DE" dirty="0" smtClean="0"/>
                        <a:t>Data </a:t>
                      </a:r>
                      <a:r>
                        <a:rPr lang="de-DE" dirty="0" err="1" smtClean="0"/>
                        <a:t>sets</a:t>
                      </a:r>
                      <a:endParaRPr lang="de-DE" dirty="0"/>
                    </a:p>
                  </a:txBody>
                  <a:tcPr/>
                </a:tc>
                <a:tc>
                  <a:txBody>
                    <a:bodyPr/>
                    <a:lstStyle/>
                    <a:p>
                      <a:r>
                        <a:rPr lang="de-DE" dirty="0" err="1" smtClean="0"/>
                        <a:t>Landscape</a:t>
                      </a:r>
                      <a:endParaRPr lang="de-DE" dirty="0"/>
                    </a:p>
                  </a:txBody>
                  <a:tcPr/>
                </a:tc>
                <a:tc>
                  <a:txBody>
                    <a:bodyPr/>
                    <a:lstStyle/>
                    <a:p>
                      <a:r>
                        <a:rPr lang="de-DE" dirty="0" smtClean="0"/>
                        <a:t>binary</a:t>
                      </a:r>
                      <a:endParaRPr lang="de-DE" dirty="0"/>
                    </a:p>
                  </a:txBody>
                  <a:tcPr/>
                </a:tc>
              </a:tr>
            </a:tbl>
          </a:graphicData>
        </a:graphic>
      </p:graphicFrame>
    </p:spTree>
    <p:extLst>
      <p:ext uri="{BB962C8B-B14F-4D97-AF65-F5344CB8AC3E}">
        <p14:creationId xmlns:p14="http://schemas.microsoft.com/office/powerpoint/2010/main" val="109054309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74637"/>
            <a:ext cx="8291264" cy="1143000"/>
          </a:xfrm>
        </p:spPr>
        <p:txBody>
          <a:bodyPr>
            <a:normAutofit/>
          </a:bodyPr>
          <a:lstStyle/>
          <a:p>
            <a:r>
              <a:rPr lang="en-US" dirty="0" smtClean="0"/>
              <a:t>Example #1: ARGOIs</a:t>
            </a:r>
            <a:endParaRPr lang="en-US" sz="3100" dirty="0">
              <a:solidFill>
                <a:schemeClr val="bg1"/>
              </a:solidFill>
            </a:endParaRPr>
          </a:p>
        </p:txBody>
      </p:sp>
      <p:sp>
        <p:nvSpPr>
          <p:cNvPr id="3" name="Content Placeholder 2"/>
          <p:cNvSpPr>
            <a:spLocks noGrp="1"/>
          </p:cNvSpPr>
          <p:nvPr>
            <p:ph idx="1"/>
          </p:nvPr>
        </p:nvSpPr>
        <p:spPr>
          <a:xfrm>
            <a:off x="609186" y="1600201"/>
            <a:ext cx="8534814" cy="4525963"/>
          </a:xfrm>
        </p:spPr>
        <p:txBody>
          <a:bodyPr>
            <a:normAutofit/>
          </a:bodyPr>
          <a:lstStyle/>
          <a:p>
            <a:pPr marL="457200" indent="-457200">
              <a:buFont typeface="Arial" pitchFamily="34" charset="0"/>
              <a:buChar char="•"/>
            </a:pPr>
            <a:endParaRPr lang="en-US" sz="1200" dirty="0" smtClean="0"/>
          </a:p>
          <a:p>
            <a:pPr marL="457200" indent="-457200">
              <a:buFont typeface="Arial" pitchFamily="34" charset="0"/>
              <a:buChar char="•"/>
            </a:pPr>
            <a:r>
              <a:rPr lang="en-US" dirty="0" smtClean="0"/>
              <a:t>Relationship: two attributes are related,</a:t>
            </a:r>
            <a:br>
              <a:rPr lang="en-US" dirty="0" smtClean="0"/>
            </a:br>
            <a:r>
              <a:rPr lang="en-US" dirty="0" err="1" smtClean="0"/>
              <a:t>iff</a:t>
            </a:r>
            <a:r>
              <a:rPr lang="en-US" dirty="0" smtClean="0"/>
              <a:t> they belong to the same data tuple</a:t>
            </a:r>
          </a:p>
          <a:p>
            <a:pPr marL="457200" indent="-457200">
              <a:buFont typeface="Arial" pitchFamily="34" charset="0"/>
              <a:buChar char="•"/>
            </a:pPr>
            <a:r>
              <a:rPr lang="en-US" dirty="0" smtClean="0"/>
              <a:t>Common visual representation: </a:t>
            </a:r>
            <a:r>
              <a:rPr lang="en-US" dirty="0" err="1" smtClean="0"/>
              <a:t>ParCoords</a:t>
            </a:r>
            <a:endParaRPr lang="en-US" dirty="0" smtClean="0"/>
          </a:p>
        </p:txBody>
      </p:sp>
      <p:sp>
        <p:nvSpPr>
          <p:cNvPr id="4" name="Footer Placeholder 3"/>
          <p:cNvSpPr>
            <a:spLocks noGrp="1"/>
          </p:cNvSpPr>
          <p:nvPr>
            <p:ph type="ftr" sz="quarter" idx="11"/>
          </p:nvPr>
        </p:nvSpPr>
        <p:spPr/>
        <p:txBody>
          <a:bodyPr/>
          <a:lstStyle/>
          <a:p>
            <a:r>
              <a:rPr lang="en-US" smtClean="0"/>
              <a:t>VisWeek Tutorial: Connecting the Dots – M. Streit, H.-J. Schulz, A. Lex</a:t>
            </a:r>
            <a:endParaRPr lang="en-US"/>
          </a:p>
        </p:txBody>
      </p:sp>
      <p:sp>
        <p:nvSpPr>
          <p:cNvPr id="5" name="Slide Number Placeholder 4"/>
          <p:cNvSpPr>
            <a:spLocks noGrp="1"/>
          </p:cNvSpPr>
          <p:nvPr>
            <p:ph type="sldNum" sz="quarter" idx="12"/>
          </p:nvPr>
        </p:nvSpPr>
        <p:spPr/>
        <p:txBody>
          <a:bodyPr/>
          <a:lstStyle/>
          <a:p>
            <a:fld id="{30742C3F-4840-460C-ADF2-7005A7FA8881}" type="slidenum">
              <a:rPr lang="en-US" smtClean="0"/>
              <a:t>45</a:t>
            </a:fld>
            <a:endParaRPr lang="en-US"/>
          </a:p>
        </p:txBody>
      </p:sp>
      <p:sp>
        <p:nvSpPr>
          <p:cNvPr id="6" name="TextBox 5"/>
          <p:cNvSpPr txBox="1"/>
          <p:nvPr/>
        </p:nvSpPr>
        <p:spPr>
          <a:xfrm>
            <a:off x="251520" y="1196752"/>
            <a:ext cx="8608904" cy="461665"/>
          </a:xfrm>
          <a:prstGeom prst="rect">
            <a:avLst/>
          </a:prstGeom>
          <a:noFill/>
        </p:spPr>
        <p:txBody>
          <a:bodyPr wrap="square" rtlCol="0">
            <a:spAutoFit/>
          </a:bodyPr>
          <a:lstStyle/>
          <a:p>
            <a:pPr algn="r"/>
            <a:r>
              <a:rPr lang="en-US" sz="2400" dirty="0" smtClean="0"/>
              <a:t>(Domain</a:t>
            </a:r>
            <a:r>
              <a:rPr lang="en-US" sz="2400" dirty="0"/>
              <a:t>: </a:t>
            </a:r>
            <a:r>
              <a:rPr lang="en-US" sz="2400" dirty="0" smtClean="0"/>
              <a:t>Data, Elements: Attributes in </a:t>
            </a:r>
            <a:r>
              <a:rPr lang="en-US" sz="2400" dirty="0"/>
              <a:t>Data </a:t>
            </a:r>
            <a:r>
              <a:rPr lang="en-US" sz="2400" dirty="0" smtClean="0"/>
              <a:t>Set, Cardinality: binary)</a:t>
            </a:r>
            <a:endParaRPr lang="de-DE" sz="2400" dirty="0"/>
          </a:p>
        </p:txBody>
      </p:sp>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28" r="1217"/>
          <a:stretch/>
        </p:blipFill>
        <p:spPr bwMode="auto">
          <a:xfrm>
            <a:off x="395536" y="4221088"/>
            <a:ext cx="8464888"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627980" y="5877272"/>
            <a:ext cx="4232444" cy="369332"/>
          </a:xfrm>
          <a:prstGeom prst="rect">
            <a:avLst/>
          </a:prstGeom>
          <a:noFill/>
        </p:spPr>
        <p:txBody>
          <a:bodyPr wrap="square" rtlCol="0">
            <a:spAutoFit/>
          </a:bodyPr>
          <a:lstStyle/>
          <a:p>
            <a:pPr algn="r"/>
            <a:r>
              <a:rPr lang="de-DE" dirty="0" smtClean="0"/>
              <a:t>Image </a:t>
            </a:r>
            <a:r>
              <a:rPr lang="de-DE" dirty="0" err="1" smtClean="0"/>
              <a:t>taken</a:t>
            </a:r>
            <a:r>
              <a:rPr lang="de-DE" dirty="0" smtClean="0"/>
              <a:t> </a:t>
            </a:r>
            <a:r>
              <a:rPr lang="de-DE" dirty="0" err="1" smtClean="0"/>
              <a:t>from</a:t>
            </a:r>
            <a:r>
              <a:rPr lang="de-DE" dirty="0" smtClean="0"/>
              <a:t> </a:t>
            </a:r>
            <a:r>
              <a:rPr lang="de-DE" dirty="0" err="1" smtClean="0"/>
              <a:t>Tominski</a:t>
            </a:r>
            <a:r>
              <a:rPr lang="de-DE" dirty="0" smtClean="0"/>
              <a:t>+Schulz (2012)</a:t>
            </a:r>
            <a:endParaRPr lang="de-DE" dirty="0"/>
          </a:p>
        </p:txBody>
      </p:sp>
    </p:spTree>
    <p:extLst>
      <p:ext uri="{BB962C8B-B14F-4D97-AF65-F5344CB8AC3E}">
        <p14:creationId xmlns:p14="http://schemas.microsoft.com/office/powerpoint/2010/main" val="2132370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186" y="1600201"/>
            <a:ext cx="8534814" cy="4525963"/>
          </a:xfrm>
        </p:spPr>
        <p:txBody>
          <a:bodyPr>
            <a:normAutofit/>
          </a:bodyPr>
          <a:lstStyle/>
          <a:p>
            <a:pPr marL="457200" indent="-457200">
              <a:buFont typeface="Arial" pitchFamily="34" charset="0"/>
              <a:buChar char="•"/>
            </a:pPr>
            <a:endParaRPr lang="en-US" sz="1200" dirty="0" smtClean="0"/>
          </a:p>
          <a:p>
            <a:r>
              <a:rPr lang="en-US" dirty="0" smtClean="0"/>
              <a:t>Generalization by </a:t>
            </a:r>
            <a:r>
              <a:rPr lang="en-US" dirty="0" err="1" smtClean="0"/>
              <a:t>Claessen+Wijk</a:t>
            </a:r>
            <a:r>
              <a:rPr lang="en-US" dirty="0" smtClean="0"/>
              <a:t> (2011):</a:t>
            </a:r>
          </a:p>
        </p:txBody>
      </p:sp>
      <p:sp>
        <p:nvSpPr>
          <p:cNvPr id="4" name="Footer Placeholder 3"/>
          <p:cNvSpPr>
            <a:spLocks noGrp="1"/>
          </p:cNvSpPr>
          <p:nvPr>
            <p:ph type="ftr" sz="quarter" idx="11"/>
          </p:nvPr>
        </p:nvSpPr>
        <p:spPr/>
        <p:txBody>
          <a:bodyPr/>
          <a:lstStyle/>
          <a:p>
            <a:r>
              <a:rPr lang="en-US" smtClean="0"/>
              <a:t>VisWeek Tutorial: Connecting the Dots – M. Streit, H.-J. Schulz, A. Lex</a:t>
            </a:r>
            <a:endParaRPr lang="en-US"/>
          </a:p>
        </p:txBody>
      </p:sp>
      <p:sp>
        <p:nvSpPr>
          <p:cNvPr id="5" name="Slide Number Placeholder 4"/>
          <p:cNvSpPr>
            <a:spLocks noGrp="1"/>
          </p:cNvSpPr>
          <p:nvPr>
            <p:ph type="sldNum" sz="quarter" idx="12"/>
          </p:nvPr>
        </p:nvSpPr>
        <p:spPr/>
        <p:txBody>
          <a:bodyPr/>
          <a:lstStyle/>
          <a:p>
            <a:fld id="{30742C3F-4840-460C-ADF2-7005A7FA8881}" type="slidenum">
              <a:rPr lang="en-US" smtClean="0"/>
              <a:t>46</a:t>
            </a:fld>
            <a:endParaRPr lang="en-US"/>
          </a:p>
        </p:txBody>
      </p:sp>
      <p:pic>
        <p:nvPicPr>
          <p:cNvPr id="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5486" t="2405" r="1210" b="57937"/>
          <a:stretch/>
        </p:blipFill>
        <p:spPr bwMode="auto">
          <a:xfrm>
            <a:off x="740880" y="2557823"/>
            <a:ext cx="5400076" cy="2537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909" t="50000" r="34832" b="7785"/>
          <a:stretch/>
        </p:blipFill>
        <p:spPr bwMode="auto">
          <a:xfrm>
            <a:off x="6167217" y="2492896"/>
            <a:ext cx="2581247" cy="2700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p:cNvGrpSpPr/>
          <p:nvPr/>
        </p:nvGrpSpPr>
        <p:grpSpPr>
          <a:xfrm>
            <a:off x="852461" y="5229200"/>
            <a:ext cx="2304256" cy="337626"/>
            <a:chOff x="773832" y="5741140"/>
            <a:chExt cx="2304256" cy="337626"/>
          </a:xfrm>
        </p:grpSpPr>
        <p:sp>
          <p:nvSpPr>
            <p:cNvPr id="11" name="Oval 10"/>
            <p:cNvSpPr/>
            <p:nvPr/>
          </p:nvSpPr>
          <p:spPr>
            <a:xfrm>
              <a:off x="773832" y="5741140"/>
              <a:ext cx="324544" cy="3376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smtClean="0"/>
                <a:t>A</a:t>
              </a:r>
              <a:endParaRPr lang="de-DE" b="1" dirty="0"/>
            </a:p>
          </p:txBody>
        </p:sp>
        <p:sp>
          <p:nvSpPr>
            <p:cNvPr id="12" name="Oval 11"/>
            <p:cNvSpPr/>
            <p:nvPr/>
          </p:nvSpPr>
          <p:spPr>
            <a:xfrm>
              <a:off x="1268760" y="5741140"/>
              <a:ext cx="324544" cy="3376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smtClean="0"/>
                <a:t>B</a:t>
              </a:r>
              <a:endParaRPr lang="de-DE" b="1" dirty="0"/>
            </a:p>
          </p:txBody>
        </p:sp>
        <p:sp>
          <p:nvSpPr>
            <p:cNvPr id="13" name="Oval 12"/>
            <p:cNvSpPr/>
            <p:nvPr/>
          </p:nvSpPr>
          <p:spPr>
            <a:xfrm>
              <a:off x="1763688" y="5741140"/>
              <a:ext cx="324544" cy="3376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smtClean="0"/>
                <a:t>C</a:t>
              </a:r>
              <a:endParaRPr lang="de-DE" b="1" dirty="0"/>
            </a:p>
          </p:txBody>
        </p:sp>
        <p:sp>
          <p:nvSpPr>
            <p:cNvPr id="14" name="Oval 13"/>
            <p:cNvSpPr/>
            <p:nvPr/>
          </p:nvSpPr>
          <p:spPr>
            <a:xfrm>
              <a:off x="2258616" y="5741140"/>
              <a:ext cx="324544" cy="3376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smtClean="0"/>
                <a:t>D</a:t>
              </a:r>
              <a:endParaRPr lang="de-DE" b="1" dirty="0"/>
            </a:p>
          </p:txBody>
        </p:sp>
        <p:sp>
          <p:nvSpPr>
            <p:cNvPr id="15" name="Oval 14"/>
            <p:cNvSpPr/>
            <p:nvPr/>
          </p:nvSpPr>
          <p:spPr>
            <a:xfrm>
              <a:off x="2753544" y="5741140"/>
              <a:ext cx="324544" cy="3376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smtClean="0"/>
                <a:t>A</a:t>
              </a:r>
              <a:endParaRPr lang="de-DE" b="1" dirty="0"/>
            </a:p>
          </p:txBody>
        </p:sp>
        <p:cxnSp>
          <p:nvCxnSpPr>
            <p:cNvPr id="16" name="Straight Connector 15"/>
            <p:cNvCxnSpPr/>
            <p:nvPr/>
          </p:nvCxnSpPr>
          <p:spPr>
            <a:xfrm>
              <a:off x="1098376" y="5921378"/>
              <a:ext cx="170384" cy="0"/>
            </a:xfrm>
            <a:prstGeom prst="line">
              <a:avLst/>
            </a:prstGeom>
            <a:ln w="476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593304" y="5921378"/>
              <a:ext cx="170384" cy="0"/>
            </a:xfrm>
            <a:prstGeom prst="line">
              <a:avLst/>
            </a:prstGeom>
            <a:ln w="476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097360" y="5921378"/>
              <a:ext cx="170384" cy="0"/>
            </a:xfrm>
            <a:prstGeom prst="line">
              <a:avLst/>
            </a:prstGeom>
            <a:ln w="476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601416" y="5921378"/>
              <a:ext cx="170384" cy="0"/>
            </a:xfrm>
            <a:prstGeom prst="line">
              <a:avLst/>
            </a:prstGeom>
            <a:ln w="476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4347489" y="5186067"/>
            <a:ext cx="1037994" cy="1041781"/>
            <a:chOff x="4268860" y="5481793"/>
            <a:chExt cx="1037994" cy="1041781"/>
          </a:xfrm>
        </p:grpSpPr>
        <p:sp>
          <p:nvSpPr>
            <p:cNvPr id="21" name="Oval 20"/>
            <p:cNvSpPr/>
            <p:nvPr/>
          </p:nvSpPr>
          <p:spPr>
            <a:xfrm>
              <a:off x="4268860" y="5481793"/>
              <a:ext cx="324544" cy="3376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smtClean="0"/>
                <a:t>A</a:t>
              </a:r>
              <a:endParaRPr lang="de-DE" b="1" dirty="0"/>
            </a:p>
          </p:txBody>
        </p:sp>
        <p:sp>
          <p:nvSpPr>
            <p:cNvPr id="22" name="Oval 21"/>
            <p:cNvSpPr/>
            <p:nvPr/>
          </p:nvSpPr>
          <p:spPr>
            <a:xfrm>
              <a:off x="4268860" y="6180372"/>
              <a:ext cx="324544" cy="3376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smtClean="0"/>
                <a:t>D</a:t>
              </a:r>
              <a:endParaRPr lang="de-DE" b="1" dirty="0"/>
            </a:p>
          </p:txBody>
        </p:sp>
        <p:sp>
          <p:nvSpPr>
            <p:cNvPr id="23" name="Oval 22"/>
            <p:cNvSpPr/>
            <p:nvPr/>
          </p:nvSpPr>
          <p:spPr>
            <a:xfrm>
              <a:off x="4982310" y="6185948"/>
              <a:ext cx="324544" cy="3376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smtClean="0"/>
                <a:t>C</a:t>
              </a:r>
              <a:endParaRPr lang="de-DE" b="1" dirty="0"/>
            </a:p>
          </p:txBody>
        </p:sp>
        <p:sp>
          <p:nvSpPr>
            <p:cNvPr id="24" name="Oval 23"/>
            <p:cNvSpPr/>
            <p:nvPr/>
          </p:nvSpPr>
          <p:spPr>
            <a:xfrm>
              <a:off x="4982310" y="5481793"/>
              <a:ext cx="324544" cy="3376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smtClean="0"/>
                <a:t>B</a:t>
              </a:r>
              <a:endParaRPr lang="de-DE" b="1" dirty="0"/>
            </a:p>
          </p:txBody>
        </p:sp>
        <p:cxnSp>
          <p:nvCxnSpPr>
            <p:cNvPr id="25" name="Straight Connector 24"/>
            <p:cNvCxnSpPr>
              <a:stCxn id="21" idx="6"/>
              <a:endCxn id="24" idx="2"/>
            </p:cNvCxnSpPr>
            <p:nvPr/>
          </p:nvCxnSpPr>
          <p:spPr>
            <a:xfrm>
              <a:off x="4593404" y="5650606"/>
              <a:ext cx="388906" cy="0"/>
            </a:xfrm>
            <a:prstGeom prst="line">
              <a:avLst/>
            </a:prstGeom>
            <a:ln w="476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606570" y="6355138"/>
              <a:ext cx="388906" cy="0"/>
            </a:xfrm>
            <a:prstGeom prst="line">
              <a:avLst/>
            </a:prstGeom>
            <a:ln w="476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22" idx="0"/>
              <a:endCxn id="21" idx="4"/>
            </p:cNvCxnSpPr>
            <p:nvPr/>
          </p:nvCxnSpPr>
          <p:spPr>
            <a:xfrm flipV="1">
              <a:off x="4431132" y="5819419"/>
              <a:ext cx="0" cy="360953"/>
            </a:xfrm>
            <a:prstGeom prst="line">
              <a:avLst/>
            </a:prstGeom>
            <a:ln w="476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5144582" y="5831162"/>
              <a:ext cx="0" cy="360953"/>
            </a:xfrm>
            <a:prstGeom prst="line">
              <a:avLst/>
            </a:prstGeom>
            <a:ln w="476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a:off x="6882877" y="5221506"/>
            <a:ext cx="1188640" cy="1273046"/>
            <a:chOff x="6804248" y="5517232"/>
            <a:chExt cx="1188640" cy="1273046"/>
          </a:xfrm>
        </p:grpSpPr>
        <p:sp>
          <p:nvSpPr>
            <p:cNvPr id="30" name="Oval 29"/>
            <p:cNvSpPr/>
            <p:nvPr/>
          </p:nvSpPr>
          <p:spPr>
            <a:xfrm>
              <a:off x="7236296" y="5517232"/>
              <a:ext cx="324544" cy="3376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smtClean="0"/>
                <a:t>C</a:t>
              </a:r>
              <a:endParaRPr lang="de-DE" b="1" dirty="0"/>
            </a:p>
          </p:txBody>
        </p:sp>
        <p:sp>
          <p:nvSpPr>
            <p:cNvPr id="31" name="Oval 30"/>
            <p:cNvSpPr/>
            <p:nvPr/>
          </p:nvSpPr>
          <p:spPr>
            <a:xfrm>
              <a:off x="7221016" y="6452652"/>
              <a:ext cx="324544" cy="3376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smtClean="0"/>
                <a:t>F</a:t>
              </a:r>
              <a:endParaRPr lang="de-DE" b="1" dirty="0"/>
            </a:p>
          </p:txBody>
        </p:sp>
        <p:cxnSp>
          <p:nvCxnSpPr>
            <p:cNvPr id="32" name="Straight Connector 31"/>
            <p:cNvCxnSpPr>
              <a:stCxn id="38" idx="0"/>
              <a:endCxn id="30" idx="4"/>
            </p:cNvCxnSpPr>
            <p:nvPr/>
          </p:nvCxnSpPr>
          <p:spPr>
            <a:xfrm flipH="1" flipV="1">
              <a:off x="7398568" y="5854858"/>
              <a:ext cx="1196" cy="134372"/>
            </a:xfrm>
            <a:prstGeom prst="line">
              <a:avLst/>
            </a:prstGeom>
            <a:ln w="476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flipV="1">
              <a:off x="7401696" y="6318964"/>
              <a:ext cx="1196" cy="134372"/>
            </a:xfrm>
            <a:prstGeom prst="line">
              <a:avLst/>
            </a:prstGeom>
            <a:ln w="476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7383288" y="5922044"/>
              <a:ext cx="447328" cy="236000"/>
            </a:xfrm>
            <a:prstGeom prst="line">
              <a:avLst/>
            </a:prstGeom>
            <a:ln w="476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6951240" y="6191447"/>
              <a:ext cx="447328" cy="236000"/>
            </a:xfrm>
            <a:prstGeom prst="line">
              <a:avLst/>
            </a:prstGeom>
            <a:ln w="476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flipV="1">
              <a:off x="6951240" y="5927605"/>
              <a:ext cx="451652" cy="252767"/>
            </a:xfrm>
            <a:prstGeom prst="line">
              <a:avLst/>
            </a:prstGeom>
            <a:ln w="476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flipV="1">
              <a:off x="7402892" y="6192988"/>
              <a:ext cx="451652" cy="252767"/>
            </a:xfrm>
            <a:prstGeom prst="line">
              <a:avLst/>
            </a:prstGeom>
            <a:ln w="476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38" name="Oval 37"/>
            <p:cNvSpPr/>
            <p:nvPr/>
          </p:nvSpPr>
          <p:spPr>
            <a:xfrm>
              <a:off x="7237492" y="5989230"/>
              <a:ext cx="324544" cy="3376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smtClean="0"/>
                <a:t>A</a:t>
              </a:r>
              <a:endParaRPr lang="de-DE" b="1" dirty="0"/>
            </a:p>
          </p:txBody>
        </p:sp>
        <p:sp>
          <p:nvSpPr>
            <p:cNvPr id="39" name="Oval 38"/>
            <p:cNvSpPr/>
            <p:nvPr/>
          </p:nvSpPr>
          <p:spPr>
            <a:xfrm>
              <a:off x="6804248" y="5758792"/>
              <a:ext cx="324544" cy="3376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smtClean="0"/>
                <a:t>B</a:t>
              </a:r>
              <a:endParaRPr lang="de-DE" b="1" dirty="0"/>
            </a:p>
          </p:txBody>
        </p:sp>
        <p:sp>
          <p:nvSpPr>
            <p:cNvPr id="40" name="Oval 39"/>
            <p:cNvSpPr/>
            <p:nvPr/>
          </p:nvSpPr>
          <p:spPr>
            <a:xfrm>
              <a:off x="7668344" y="5758792"/>
              <a:ext cx="324544" cy="3376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smtClean="0"/>
                <a:t>D</a:t>
              </a:r>
              <a:endParaRPr lang="de-DE" b="1" dirty="0"/>
            </a:p>
          </p:txBody>
        </p:sp>
        <p:sp>
          <p:nvSpPr>
            <p:cNvPr id="41" name="Oval 40"/>
            <p:cNvSpPr/>
            <p:nvPr/>
          </p:nvSpPr>
          <p:spPr>
            <a:xfrm>
              <a:off x="6804248" y="6240434"/>
              <a:ext cx="324544" cy="3376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smtClean="0"/>
                <a:t>G</a:t>
              </a:r>
              <a:endParaRPr lang="de-DE" b="1" dirty="0"/>
            </a:p>
          </p:txBody>
        </p:sp>
        <p:sp>
          <p:nvSpPr>
            <p:cNvPr id="42" name="Oval 41"/>
            <p:cNvSpPr/>
            <p:nvPr/>
          </p:nvSpPr>
          <p:spPr>
            <a:xfrm>
              <a:off x="7668344" y="6240434"/>
              <a:ext cx="324544" cy="3376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smtClean="0"/>
                <a:t>E</a:t>
              </a:r>
              <a:endParaRPr lang="de-DE" b="1" dirty="0"/>
            </a:p>
          </p:txBody>
        </p:sp>
      </p:grpSp>
      <p:sp>
        <p:nvSpPr>
          <p:cNvPr id="43" name="TextBox 42"/>
          <p:cNvSpPr txBox="1"/>
          <p:nvPr/>
        </p:nvSpPr>
        <p:spPr>
          <a:xfrm>
            <a:off x="223229" y="5733256"/>
            <a:ext cx="3672408" cy="646331"/>
          </a:xfrm>
          <a:prstGeom prst="rect">
            <a:avLst/>
          </a:prstGeom>
          <a:noFill/>
        </p:spPr>
        <p:txBody>
          <a:bodyPr wrap="square" rtlCol="0">
            <a:spAutoFit/>
          </a:bodyPr>
          <a:lstStyle/>
          <a:p>
            <a:pPr algn="ctr"/>
            <a:r>
              <a:rPr lang="en-US" dirty="0"/>
              <a:t>Attribute Relation Graphs of </a:t>
            </a:r>
            <a:r>
              <a:rPr lang="en-US" dirty="0" smtClean="0"/>
              <a:t>Interest</a:t>
            </a:r>
            <a:br>
              <a:rPr lang="en-US" dirty="0" smtClean="0"/>
            </a:br>
            <a:r>
              <a:rPr lang="en-US" dirty="0" smtClean="0"/>
              <a:t>ARGOIs</a:t>
            </a:r>
            <a:endParaRPr lang="de-DE" dirty="0"/>
          </a:p>
        </p:txBody>
      </p:sp>
      <p:sp>
        <p:nvSpPr>
          <p:cNvPr id="45" name="Title 1"/>
          <p:cNvSpPr>
            <a:spLocks noGrp="1"/>
          </p:cNvSpPr>
          <p:nvPr>
            <p:ph type="title"/>
          </p:nvPr>
        </p:nvSpPr>
        <p:spPr>
          <a:xfrm>
            <a:off x="395536" y="274637"/>
            <a:ext cx="8291264" cy="1143000"/>
          </a:xfrm>
        </p:spPr>
        <p:txBody>
          <a:bodyPr>
            <a:normAutofit/>
          </a:bodyPr>
          <a:lstStyle/>
          <a:p>
            <a:r>
              <a:rPr lang="en-US" dirty="0" smtClean="0"/>
              <a:t>Example #1: ARGOIs</a:t>
            </a:r>
            <a:endParaRPr lang="en-US" sz="3100" dirty="0">
              <a:solidFill>
                <a:schemeClr val="bg1"/>
              </a:solidFill>
            </a:endParaRPr>
          </a:p>
        </p:txBody>
      </p:sp>
      <p:sp>
        <p:nvSpPr>
          <p:cNvPr id="46" name="TextBox 45"/>
          <p:cNvSpPr txBox="1"/>
          <p:nvPr/>
        </p:nvSpPr>
        <p:spPr>
          <a:xfrm>
            <a:off x="251520" y="1196752"/>
            <a:ext cx="8608904" cy="461665"/>
          </a:xfrm>
          <a:prstGeom prst="rect">
            <a:avLst/>
          </a:prstGeom>
          <a:noFill/>
        </p:spPr>
        <p:txBody>
          <a:bodyPr wrap="square" rtlCol="0">
            <a:spAutoFit/>
          </a:bodyPr>
          <a:lstStyle/>
          <a:p>
            <a:pPr algn="r"/>
            <a:r>
              <a:rPr lang="en-US" sz="2400" dirty="0" smtClean="0"/>
              <a:t>(Domain</a:t>
            </a:r>
            <a:r>
              <a:rPr lang="en-US" sz="2400" dirty="0"/>
              <a:t>: </a:t>
            </a:r>
            <a:r>
              <a:rPr lang="en-US" sz="2400" dirty="0" smtClean="0"/>
              <a:t>Data, Elements: Attributes in </a:t>
            </a:r>
            <a:r>
              <a:rPr lang="en-US" sz="2400" dirty="0"/>
              <a:t>Data </a:t>
            </a:r>
            <a:r>
              <a:rPr lang="en-US" sz="2400" dirty="0" smtClean="0"/>
              <a:t>Set, Cardinality: binary)</a:t>
            </a:r>
            <a:endParaRPr lang="de-DE" sz="2400" dirty="0"/>
          </a:p>
        </p:txBody>
      </p:sp>
    </p:spTree>
    <p:extLst>
      <p:ext uri="{BB962C8B-B14F-4D97-AF65-F5344CB8AC3E}">
        <p14:creationId xmlns:p14="http://schemas.microsoft.com/office/powerpoint/2010/main" val="1551858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 name="Group 90"/>
          <p:cNvGrpSpPr/>
          <p:nvPr/>
        </p:nvGrpSpPr>
        <p:grpSpPr>
          <a:xfrm>
            <a:off x="5678957" y="3452813"/>
            <a:ext cx="1537112" cy="1377453"/>
            <a:chOff x="5678957" y="3613309"/>
            <a:chExt cx="1537112" cy="1377453"/>
          </a:xfrm>
        </p:grpSpPr>
        <p:cxnSp>
          <p:nvCxnSpPr>
            <p:cNvPr id="52" name="Straight Connector 51"/>
            <p:cNvCxnSpPr>
              <a:stCxn id="58" idx="5"/>
              <a:endCxn id="50" idx="5"/>
            </p:cNvCxnSpPr>
            <p:nvPr/>
          </p:nvCxnSpPr>
          <p:spPr>
            <a:xfrm flipH="1" flipV="1">
              <a:off x="6265718" y="3901491"/>
              <a:ext cx="299202" cy="503713"/>
            </a:xfrm>
            <a:prstGeom prst="line">
              <a:avLst/>
            </a:prstGeom>
            <a:ln w="476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a:stCxn id="61" idx="7"/>
              <a:endCxn id="58" idx="7"/>
            </p:cNvCxnSpPr>
            <p:nvPr/>
          </p:nvCxnSpPr>
          <p:spPr>
            <a:xfrm flipV="1">
              <a:off x="6265718" y="4166466"/>
              <a:ext cx="299202" cy="536114"/>
            </a:xfrm>
            <a:prstGeom prst="line">
              <a:avLst/>
            </a:prstGeom>
            <a:ln w="476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stCxn id="58" idx="3"/>
              <a:endCxn id="60" idx="3"/>
            </p:cNvCxnSpPr>
            <p:nvPr/>
          </p:nvCxnSpPr>
          <p:spPr>
            <a:xfrm flipV="1">
              <a:off x="6335432" y="3901491"/>
              <a:ext cx="313182" cy="503713"/>
            </a:xfrm>
            <a:prstGeom prst="line">
              <a:avLst/>
            </a:prstGeom>
            <a:ln w="476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a:stCxn id="51" idx="1"/>
              <a:endCxn id="58" idx="1"/>
            </p:cNvCxnSpPr>
            <p:nvPr/>
          </p:nvCxnSpPr>
          <p:spPr>
            <a:xfrm flipH="1" flipV="1">
              <a:off x="6335432" y="4166466"/>
              <a:ext cx="313182" cy="517320"/>
            </a:xfrm>
            <a:prstGeom prst="line">
              <a:avLst/>
            </a:prstGeom>
            <a:ln w="476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a:stCxn id="58" idx="2"/>
              <a:endCxn id="59" idx="6"/>
            </p:cNvCxnSpPr>
            <p:nvPr/>
          </p:nvCxnSpPr>
          <p:spPr>
            <a:xfrm flipH="1">
              <a:off x="6003501" y="4285835"/>
              <a:ext cx="284403" cy="467"/>
            </a:xfrm>
            <a:prstGeom prst="line">
              <a:avLst/>
            </a:prstGeom>
            <a:ln w="476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a:stCxn id="62" idx="2"/>
              <a:endCxn id="58" idx="6"/>
            </p:cNvCxnSpPr>
            <p:nvPr/>
          </p:nvCxnSpPr>
          <p:spPr>
            <a:xfrm flipH="1" flipV="1">
              <a:off x="6612448" y="4285835"/>
              <a:ext cx="279077" cy="1733"/>
            </a:xfrm>
            <a:prstGeom prst="line">
              <a:avLst/>
            </a:prstGeom>
            <a:ln w="476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59" name="Oval 58"/>
            <p:cNvSpPr/>
            <p:nvPr/>
          </p:nvSpPr>
          <p:spPr>
            <a:xfrm>
              <a:off x="5678957" y="4117489"/>
              <a:ext cx="324544" cy="3376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smtClean="0"/>
                <a:t>B</a:t>
              </a:r>
              <a:endParaRPr lang="de-DE" b="1" dirty="0"/>
            </a:p>
          </p:txBody>
        </p:sp>
        <p:sp>
          <p:nvSpPr>
            <p:cNvPr id="60" name="Oval 59"/>
            <p:cNvSpPr/>
            <p:nvPr/>
          </p:nvSpPr>
          <p:spPr>
            <a:xfrm>
              <a:off x="6601086" y="3613309"/>
              <a:ext cx="324544" cy="3376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smtClean="0"/>
                <a:t>D</a:t>
              </a:r>
              <a:endParaRPr lang="de-DE" b="1" dirty="0"/>
            </a:p>
          </p:txBody>
        </p:sp>
        <p:sp>
          <p:nvSpPr>
            <p:cNvPr id="61" name="Oval 60"/>
            <p:cNvSpPr/>
            <p:nvPr/>
          </p:nvSpPr>
          <p:spPr>
            <a:xfrm>
              <a:off x="5988702" y="4653136"/>
              <a:ext cx="324544" cy="3376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smtClean="0"/>
                <a:t>G</a:t>
              </a:r>
              <a:endParaRPr lang="de-DE" b="1" dirty="0"/>
            </a:p>
          </p:txBody>
        </p:sp>
        <p:sp>
          <p:nvSpPr>
            <p:cNvPr id="62" name="Oval 61"/>
            <p:cNvSpPr/>
            <p:nvPr/>
          </p:nvSpPr>
          <p:spPr>
            <a:xfrm>
              <a:off x="6891525" y="4118755"/>
              <a:ext cx="324544" cy="3376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smtClean="0"/>
                <a:t>E</a:t>
              </a:r>
              <a:endParaRPr lang="de-DE" b="1" dirty="0"/>
            </a:p>
          </p:txBody>
        </p:sp>
        <p:sp>
          <p:nvSpPr>
            <p:cNvPr id="50" name="Oval 49"/>
            <p:cNvSpPr/>
            <p:nvPr/>
          </p:nvSpPr>
          <p:spPr>
            <a:xfrm>
              <a:off x="5988702" y="3613309"/>
              <a:ext cx="324544" cy="3376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smtClean="0"/>
                <a:t>C</a:t>
              </a:r>
              <a:endParaRPr lang="de-DE" b="1" dirty="0"/>
            </a:p>
          </p:txBody>
        </p:sp>
        <p:sp>
          <p:nvSpPr>
            <p:cNvPr id="51" name="Oval 50"/>
            <p:cNvSpPr/>
            <p:nvPr/>
          </p:nvSpPr>
          <p:spPr>
            <a:xfrm>
              <a:off x="6601086" y="4634342"/>
              <a:ext cx="324544" cy="3376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smtClean="0"/>
                <a:t>F</a:t>
              </a:r>
              <a:endParaRPr lang="de-DE" b="1" dirty="0"/>
            </a:p>
          </p:txBody>
        </p:sp>
      </p:grpSp>
      <p:sp>
        <p:nvSpPr>
          <p:cNvPr id="4" name="Footer Placeholder 3"/>
          <p:cNvSpPr>
            <a:spLocks noGrp="1"/>
          </p:cNvSpPr>
          <p:nvPr>
            <p:ph type="ftr" sz="quarter" idx="11"/>
          </p:nvPr>
        </p:nvSpPr>
        <p:spPr/>
        <p:txBody>
          <a:bodyPr/>
          <a:lstStyle/>
          <a:p>
            <a:r>
              <a:rPr lang="en-US" smtClean="0"/>
              <a:t>VisWeek Tutorial: Connecting the Dots – M. Streit, H.-J. Schulz, A. Lex</a:t>
            </a:r>
            <a:endParaRPr lang="en-US"/>
          </a:p>
        </p:txBody>
      </p:sp>
      <p:pic>
        <p:nvPicPr>
          <p:cNvPr id="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5859" t="51030" r="1" b="8743"/>
          <a:stretch/>
        </p:blipFill>
        <p:spPr bwMode="auto">
          <a:xfrm>
            <a:off x="179512" y="2610221"/>
            <a:ext cx="4104456" cy="3627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30742C3F-4840-460C-ADF2-7005A7FA8881}" type="slidenum">
              <a:rPr lang="en-US" smtClean="0"/>
              <a:t>47</a:t>
            </a:fld>
            <a:endParaRPr lang="en-US" dirty="0"/>
          </a:p>
        </p:txBody>
      </p:sp>
      <p:sp>
        <p:nvSpPr>
          <p:cNvPr id="48" name="Content Placeholder 2"/>
          <p:cNvSpPr>
            <a:spLocks noGrp="1"/>
          </p:cNvSpPr>
          <p:nvPr>
            <p:ph idx="1"/>
          </p:nvPr>
        </p:nvSpPr>
        <p:spPr>
          <a:xfrm>
            <a:off x="609186" y="1600201"/>
            <a:ext cx="8534814" cy="4525963"/>
          </a:xfrm>
        </p:spPr>
        <p:txBody>
          <a:bodyPr>
            <a:normAutofit/>
          </a:bodyPr>
          <a:lstStyle/>
          <a:p>
            <a:pPr marL="457200" indent="-457200">
              <a:buFont typeface="Arial" pitchFamily="34" charset="0"/>
              <a:buChar char="•"/>
            </a:pPr>
            <a:endParaRPr lang="en-US" sz="1200" dirty="0" smtClean="0"/>
          </a:p>
          <a:p>
            <a:r>
              <a:rPr lang="en-US" dirty="0" smtClean="0"/>
              <a:t>Generalization by </a:t>
            </a:r>
            <a:r>
              <a:rPr lang="en-US" dirty="0" err="1" smtClean="0"/>
              <a:t>Claessen+Wijk</a:t>
            </a:r>
            <a:r>
              <a:rPr lang="en-US" dirty="0" smtClean="0"/>
              <a:t> (2011):</a:t>
            </a:r>
          </a:p>
        </p:txBody>
      </p:sp>
      <p:sp>
        <p:nvSpPr>
          <p:cNvPr id="58" name="Oval 57"/>
          <p:cNvSpPr/>
          <p:nvPr/>
        </p:nvSpPr>
        <p:spPr>
          <a:xfrm>
            <a:off x="6287904" y="3956526"/>
            <a:ext cx="324544" cy="3376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smtClean="0"/>
              <a:t>A</a:t>
            </a:r>
            <a:endParaRPr lang="de-DE" b="1" dirty="0"/>
          </a:p>
        </p:txBody>
      </p:sp>
      <p:grpSp>
        <p:nvGrpSpPr>
          <p:cNvPr id="155" name="Group 154"/>
          <p:cNvGrpSpPr/>
          <p:nvPr/>
        </p:nvGrpSpPr>
        <p:grpSpPr>
          <a:xfrm>
            <a:off x="5004048" y="2692440"/>
            <a:ext cx="2876194" cy="2894514"/>
            <a:chOff x="5004048" y="2852936"/>
            <a:chExt cx="2876194" cy="2894514"/>
          </a:xfrm>
        </p:grpSpPr>
        <p:sp>
          <p:nvSpPr>
            <p:cNvPr id="99" name="Oval 98"/>
            <p:cNvSpPr/>
            <p:nvPr/>
          </p:nvSpPr>
          <p:spPr>
            <a:xfrm>
              <a:off x="7555698" y="3356992"/>
              <a:ext cx="324544" cy="3376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smtClean="0"/>
                <a:t>B</a:t>
              </a:r>
              <a:endParaRPr lang="de-DE" b="1" dirty="0"/>
            </a:p>
          </p:txBody>
        </p:sp>
        <p:sp>
          <p:nvSpPr>
            <p:cNvPr id="100" name="Oval 99"/>
            <p:cNvSpPr/>
            <p:nvPr/>
          </p:nvSpPr>
          <p:spPr>
            <a:xfrm>
              <a:off x="6287904" y="5409824"/>
              <a:ext cx="324544" cy="3376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smtClean="0"/>
                <a:t>D</a:t>
              </a:r>
              <a:endParaRPr lang="de-DE" b="1" dirty="0"/>
            </a:p>
          </p:txBody>
        </p:sp>
        <p:sp>
          <p:nvSpPr>
            <p:cNvPr id="101" name="Oval 100"/>
            <p:cNvSpPr/>
            <p:nvPr/>
          </p:nvSpPr>
          <p:spPr>
            <a:xfrm>
              <a:off x="6287904" y="2852936"/>
              <a:ext cx="324544" cy="3376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smtClean="0"/>
                <a:t>G</a:t>
              </a:r>
              <a:endParaRPr lang="de-DE" b="1" dirty="0"/>
            </a:p>
          </p:txBody>
        </p:sp>
        <p:sp>
          <p:nvSpPr>
            <p:cNvPr id="102" name="Oval 101"/>
            <p:cNvSpPr/>
            <p:nvPr/>
          </p:nvSpPr>
          <p:spPr>
            <a:xfrm>
              <a:off x="5004048" y="4814849"/>
              <a:ext cx="324544" cy="3376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smtClean="0"/>
                <a:t>E</a:t>
              </a:r>
              <a:endParaRPr lang="de-DE" b="1" dirty="0"/>
            </a:p>
          </p:txBody>
        </p:sp>
        <p:sp>
          <p:nvSpPr>
            <p:cNvPr id="103" name="Oval 102"/>
            <p:cNvSpPr/>
            <p:nvPr/>
          </p:nvSpPr>
          <p:spPr>
            <a:xfrm>
              <a:off x="7555698" y="4814849"/>
              <a:ext cx="324544" cy="3376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smtClean="0"/>
                <a:t>C</a:t>
              </a:r>
              <a:endParaRPr lang="de-DE" b="1" dirty="0"/>
            </a:p>
          </p:txBody>
        </p:sp>
        <p:sp>
          <p:nvSpPr>
            <p:cNvPr id="104" name="Oval 103"/>
            <p:cNvSpPr/>
            <p:nvPr/>
          </p:nvSpPr>
          <p:spPr>
            <a:xfrm>
              <a:off x="5004048" y="3356992"/>
              <a:ext cx="324544" cy="3376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smtClean="0"/>
                <a:t>F</a:t>
              </a:r>
              <a:endParaRPr lang="de-DE" b="1" dirty="0"/>
            </a:p>
          </p:txBody>
        </p:sp>
      </p:grpSp>
      <p:grpSp>
        <p:nvGrpSpPr>
          <p:cNvPr id="156" name="Group 155"/>
          <p:cNvGrpSpPr/>
          <p:nvPr/>
        </p:nvGrpSpPr>
        <p:grpSpPr>
          <a:xfrm>
            <a:off x="5281064" y="2970790"/>
            <a:ext cx="2322162" cy="2318150"/>
            <a:chOff x="5281064" y="3131286"/>
            <a:chExt cx="2322162" cy="2318150"/>
          </a:xfrm>
        </p:grpSpPr>
        <p:cxnSp>
          <p:nvCxnSpPr>
            <p:cNvPr id="93" name="Straight Connector 92"/>
            <p:cNvCxnSpPr>
              <a:stCxn id="103" idx="2"/>
              <a:endCxn id="51" idx="5"/>
            </p:cNvCxnSpPr>
            <p:nvPr/>
          </p:nvCxnSpPr>
          <p:spPr>
            <a:xfrm flipH="1" flipV="1">
              <a:off x="6878102" y="4912692"/>
              <a:ext cx="677596" cy="61138"/>
            </a:xfrm>
            <a:prstGeom prst="line">
              <a:avLst/>
            </a:prstGeom>
            <a:ln w="476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a:stCxn id="59" idx="1"/>
              <a:endCxn id="104" idx="5"/>
            </p:cNvCxnSpPr>
            <p:nvPr/>
          </p:nvCxnSpPr>
          <p:spPr>
            <a:xfrm flipH="1" flipV="1">
              <a:off x="5281064" y="3635342"/>
              <a:ext cx="445421" cy="521759"/>
            </a:xfrm>
            <a:prstGeom prst="line">
              <a:avLst/>
            </a:prstGeom>
            <a:ln w="476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a:stCxn id="62" idx="5"/>
              <a:endCxn id="103" idx="1"/>
            </p:cNvCxnSpPr>
            <p:nvPr/>
          </p:nvCxnSpPr>
          <p:spPr>
            <a:xfrm>
              <a:off x="7168541" y="4397105"/>
              <a:ext cx="434685" cy="457356"/>
            </a:xfrm>
            <a:prstGeom prst="line">
              <a:avLst/>
            </a:prstGeom>
            <a:ln w="476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a:stCxn id="50" idx="1"/>
              <a:endCxn id="104" idx="6"/>
            </p:cNvCxnSpPr>
            <p:nvPr/>
          </p:nvCxnSpPr>
          <p:spPr>
            <a:xfrm flipH="1" flipV="1">
              <a:off x="5328592" y="3515973"/>
              <a:ext cx="707638" cy="136948"/>
            </a:xfrm>
            <a:prstGeom prst="line">
              <a:avLst/>
            </a:prstGeom>
            <a:ln w="476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a:stCxn id="60" idx="0"/>
              <a:endCxn id="101" idx="5"/>
            </p:cNvCxnSpPr>
            <p:nvPr/>
          </p:nvCxnSpPr>
          <p:spPr>
            <a:xfrm flipH="1" flipV="1">
              <a:off x="6564920" y="3131286"/>
              <a:ext cx="198438" cy="472191"/>
            </a:xfrm>
            <a:prstGeom prst="line">
              <a:avLst/>
            </a:prstGeom>
            <a:ln w="476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a:stCxn id="101" idx="3"/>
              <a:endCxn id="50" idx="0"/>
            </p:cNvCxnSpPr>
            <p:nvPr/>
          </p:nvCxnSpPr>
          <p:spPr>
            <a:xfrm flipH="1">
              <a:off x="6150974" y="3131286"/>
              <a:ext cx="184458" cy="472191"/>
            </a:xfrm>
            <a:prstGeom prst="line">
              <a:avLst/>
            </a:prstGeom>
            <a:ln w="476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a:stCxn id="100" idx="1"/>
              <a:endCxn id="61" idx="4"/>
            </p:cNvCxnSpPr>
            <p:nvPr/>
          </p:nvCxnSpPr>
          <p:spPr>
            <a:xfrm flipH="1" flipV="1">
              <a:off x="6150974" y="4980930"/>
              <a:ext cx="184458" cy="468506"/>
            </a:xfrm>
            <a:prstGeom prst="line">
              <a:avLst/>
            </a:prstGeom>
            <a:ln w="476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a:stCxn id="100" idx="7"/>
              <a:endCxn id="51" idx="4"/>
            </p:cNvCxnSpPr>
            <p:nvPr/>
          </p:nvCxnSpPr>
          <p:spPr>
            <a:xfrm flipV="1">
              <a:off x="6564920" y="4962136"/>
              <a:ext cx="198438" cy="487300"/>
            </a:xfrm>
            <a:prstGeom prst="line">
              <a:avLst/>
            </a:prstGeom>
            <a:ln w="476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a:stCxn id="60" idx="7"/>
              <a:endCxn id="99" idx="2"/>
            </p:cNvCxnSpPr>
            <p:nvPr/>
          </p:nvCxnSpPr>
          <p:spPr>
            <a:xfrm flipV="1">
              <a:off x="6878102" y="3515973"/>
              <a:ext cx="677596" cy="136948"/>
            </a:xfrm>
            <a:prstGeom prst="line">
              <a:avLst/>
            </a:prstGeom>
            <a:ln w="476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a:stCxn id="62" idx="7"/>
              <a:endCxn id="99" idx="3"/>
            </p:cNvCxnSpPr>
            <p:nvPr/>
          </p:nvCxnSpPr>
          <p:spPr>
            <a:xfrm flipV="1">
              <a:off x="7168541" y="3635342"/>
              <a:ext cx="434685" cy="523025"/>
            </a:xfrm>
            <a:prstGeom prst="line">
              <a:avLst/>
            </a:prstGeom>
            <a:ln w="476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a:stCxn id="102" idx="7"/>
              <a:endCxn id="59" idx="3"/>
            </p:cNvCxnSpPr>
            <p:nvPr/>
          </p:nvCxnSpPr>
          <p:spPr>
            <a:xfrm flipV="1">
              <a:off x="5281064" y="4395839"/>
              <a:ext cx="445421" cy="458622"/>
            </a:xfrm>
            <a:prstGeom prst="line">
              <a:avLst/>
            </a:prstGeom>
            <a:ln w="476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a:stCxn id="102" idx="6"/>
              <a:endCxn id="61" idx="3"/>
            </p:cNvCxnSpPr>
            <p:nvPr/>
          </p:nvCxnSpPr>
          <p:spPr>
            <a:xfrm flipV="1">
              <a:off x="5328592" y="4931486"/>
              <a:ext cx="707638" cy="42344"/>
            </a:xfrm>
            <a:prstGeom prst="line">
              <a:avLst/>
            </a:prstGeom>
            <a:ln w="476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57" name="Group 156"/>
          <p:cNvGrpSpPr/>
          <p:nvPr/>
        </p:nvGrpSpPr>
        <p:grpSpPr>
          <a:xfrm>
            <a:off x="5166320" y="2851421"/>
            <a:ext cx="2551650" cy="2556888"/>
            <a:chOff x="5166320" y="3011917"/>
            <a:chExt cx="2551650" cy="2556888"/>
          </a:xfrm>
        </p:grpSpPr>
        <p:cxnSp>
          <p:nvCxnSpPr>
            <p:cNvPr id="137" name="Straight Connector 136"/>
            <p:cNvCxnSpPr>
              <a:stCxn id="102" idx="0"/>
              <a:endCxn id="104" idx="4"/>
            </p:cNvCxnSpPr>
            <p:nvPr/>
          </p:nvCxnSpPr>
          <p:spPr>
            <a:xfrm flipV="1">
              <a:off x="5166320" y="3684786"/>
              <a:ext cx="0" cy="1120231"/>
            </a:xfrm>
            <a:prstGeom prst="line">
              <a:avLst/>
            </a:prstGeom>
            <a:ln w="476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a:stCxn id="103" idx="0"/>
              <a:endCxn id="99" idx="4"/>
            </p:cNvCxnSpPr>
            <p:nvPr/>
          </p:nvCxnSpPr>
          <p:spPr>
            <a:xfrm flipV="1">
              <a:off x="7717970" y="3684786"/>
              <a:ext cx="0" cy="1120231"/>
            </a:xfrm>
            <a:prstGeom prst="line">
              <a:avLst/>
            </a:prstGeom>
            <a:ln w="476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a:stCxn id="101" idx="6"/>
              <a:endCxn id="99" idx="1"/>
            </p:cNvCxnSpPr>
            <p:nvPr/>
          </p:nvCxnSpPr>
          <p:spPr>
            <a:xfrm>
              <a:off x="6612448" y="3011917"/>
              <a:ext cx="990778" cy="384687"/>
            </a:xfrm>
            <a:prstGeom prst="line">
              <a:avLst/>
            </a:prstGeom>
            <a:ln w="476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a:stCxn id="101" idx="2"/>
              <a:endCxn id="104" idx="7"/>
            </p:cNvCxnSpPr>
            <p:nvPr/>
          </p:nvCxnSpPr>
          <p:spPr>
            <a:xfrm flipH="1">
              <a:off x="5281064" y="3011917"/>
              <a:ext cx="1006840" cy="384687"/>
            </a:xfrm>
            <a:prstGeom prst="line">
              <a:avLst/>
            </a:prstGeom>
            <a:ln w="476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a:stCxn id="100" idx="2"/>
              <a:endCxn id="102" idx="5"/>
            </p:cNvCxnSpPr>
            <p:nvPr/>
          </p:nvCxnSpPr>
          <p:spPr>
            <a:xfrm flipH="1" flipV="1">
              <a:off x="5281064" y="5093199"/>
              <a:ext cx="1006840" cy="475606"/>
            </a:xfrm>
            <a:prstGeom prst="line">
              <a:avLst/>
            </a:prstGeom>
            <a:ln w="476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a:stCxn id="103" idx="3"/>
              <a:endCxn id="100" idx="6"/>
            </p:cNvCxnSpPr>
            <p:nvPr/>
          </p:nvCxnSpPr>
          <p:spPr>
            <a:xfrm flipH="1">
              <a:off x="6612448" y="5093199"/>
              <a:ext cx="990778" cy="475606"/>
            </a:xfrm>
            <a:prstGeom prst="line">
              <a:avLst/>
            </a:prstGeom>
            <a:ln w="476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58" name="Rectangle 157"/>
          <p:cNvSpPr/>
          <p:nvPr/>
        </p:nvSpPr>
        <p:spPr>
          <a:xfrm>
            <a:off x="5932509" y="5733256"/>
            <a:ext cx="3320011" cy="699289"/>
          </a:xfrm>
          <a:prstGeom prst="rect">
            <a:avLst/>
          </a:prstGeom>
          <a:solidFill>
            <a:schemeClr val="bg1">
              <a:lumMod val="95000"/>
              <a:alpha val="74118"/>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smtClean="0">
                <a:solidFill>
                  <a:srgbClr val="868686"/>
                </a:solidFill>
              </a:rPr>
              <a:t> Planarity required!</a:t>
            </a:r>
            <a:endParaRPr lang="en-US" sz="2800" dirty="0">
              <a:solidFill>
                <a:srgbClr val="868686"/>
              </a:solidFill>
            </a:endParaRPr>
          </a:p>
        </p:txBody>
      </p:sp>
      <p:sp>
        <p:nvSpPr>
          <p:cNvPr id="168" name="Title 1"/>
          <p:cNvSpPr>
            <a:spLocks noGrp="1"/>
          </p:cNvSpPr>
          <p:nvPr>
            <p:ph type="title"/>
          </p:nvPr>
        </p:nvSpPr>
        <p:spPr>
          <a:xfrm>
            <a:off x="395536" y="274637"/>
            <a:ext cx="8291264" cy="1143000"/>
          </a:xfrm>
        </p:spPr>
        <p:txBody>
          <a:bodyPr>
            <a:normAutofit/>
          </a:bodyPr>
          <a:lstStyle/>
          <a:p>
            <a:r>
              <a:rPr lang="en-US" dirty="0" smtClean="0"/>
              <a:t>Example #1: ARGOIs</a:t>
            </a:r>
            <a:endParaRPr lang="en-US" sz="3100" dirty="0">
              <a:solidFill>
                <a:schemeClr val="bg1"/>
              </a:solidFill>
            </a:endParaRPr>
          </a:p>
        </p:txBody>
      </p:sp>
      <p:sp>
        <p:nvSpPr>
          <p:cNvPr id="169" name="TextBox 168"/>
          <p:cNvSpPr txBox="1"/>
          <p:nvPr/>
        </p:nvSpPr>
        <p:spPr>
          <a:xfrm>
            <a:off x="251520" y="1196752"/>
            <a:ext cx="8608904" cy="461665"/>
          </a:xfrm>
          <a:prstGeom prst="rect">
            <a:avLst/>
          </a:prstGeom>
          <a:noFill/>
        </p:spPr>
        <p:txBody>
          <a:bodyPr wrap="square" rtlCol="0">
            <a:spAutoFit/>
          </a:bodyPr>
          <a:lstStyle/>
          <a:p>
            <a:pPr algn="r"/>
            <a:r>
              <a:rPr lang="en-US" sz="2400" dirty="0" smtClean="0"/>
              <a:t>(Domain</a:t>
            </a:r>
            <a:r>
              <a:rPr lang="en-US" sz="2400" dirty="0"/>
              <a:t>: </a:t>
            </a:r>
            <a:r>
              <a:rPr lang="en-US" sz="2400" dirty="0" smtClean="0"/>
              <a:t>Data, Elements: Attributes in </a:t>
            </a:r>
            <a:r>
              <a:rPr lang="en-US" sz="2400" dirty="0"/>
              <a:t>Data </a:t>
            </a:r>
            <a:r>
              <a:rPr lang="en-US" sz="2400" dirty="0" smtClean="0"/>
              <a:t>Set, Cardinality: binary)</a:t>
            </a:r>
            <a:endParaRPr lang="de-DE" sz="2400" dirty="0"/>
          </a:p>
        </p:txBody>
      </p:sp>
      <p:sp>
        <p:nvSpPr>
          <p:cNvPr id="63" name="Rectangle 62"/>
          <p:cNvSpPr/>
          <p:nvPr/>
        </p:nvSpPr>
        <p:spPr>
          <a:xfrm>
            <a:off x="4087194" y="5733255"/>
            <a:ext cx="5194201" cy="699289"/>
          </a:xfrm>
          <a:prstGeom prst="rect">
            <a:avLst/>
          </a:prstGeom>
          <a:solidFill>
            <a:schemeClr val="bg1">
              <a:lumMod val="95000"/>
              <a:alpha val="74118"/>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smtClean="0">
                <a:solidFill>
                  <a:srgbClr val="868686"/>
                </a:solidFill>
              </a:rPr>
              <a:t> Straight-line planarity required!</a:t>
            </a:r>
            <a:endParaRPr lang="en-US" sz="2800" dirty="0">
              <a:solidFill>
                <a:srgbClr val="868686"/>
              </a:solidFill>
            </a:endParaRPr>
          </a:p>
        </p:txBody>
      </p:sp>
      <p:sp>
        <p:nvSpPr>
          <p:cNvPr id="2" name="Freeform 1"/>
          <p:cNvSpPr/>
          <p:nvPr/>
        </p:nvSpPr>
        <p:spPr>
          <a:xfrm>
            <a:off x="5216893" y="2396687"/>
            <a:ext cx="3164894" cy="3175905"/>
          </a:xfrm>
          <a:custGeom>
            <a:avLst/>
            <a:gdLst>
              <a:gd name="connsiteX0" fmla="*/ 0 w 3164894"/>
              <a:gd name="connsiteY0" fmla="*/ 789275 h 3175905"/>
              <a:gd name="connsiteX1" fmla="*/ 1260909 w 3164894"/>
              <a:gd name="connsiteY1" fmla="*/ 4 h 3175905"/>
              <a:gd name="connsiteX2" fmla="*/ 2916454 w 3164894"/>
              <a:gd name="connsiteY2" fmla="*/ 779650 h 3175905"/>
              <a:gd name="connsiteX3" fmla="*/ 3070459 w 3164894"/>
              <a:gd name="connsiteY3" fmla="*/ 2117561 h 3175905"/>
              <a:gd name="connsiteX4" fmla="*/ 2059806 w 3164894"/>
              <a:gd name="connsiteY4" fmla="*/ 3080088 h 3175905"/>
              <a:gd name="connsiteX5" fmla="*/ 1386038 w 3164894"/>
              <a:gd name="connsiteY5" fmla="*/ 3089713 h 3175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64894" h="3175905">
                <a:moveTo>
                  <a:pt x="0" y="789275"/>
                </a:moveTo>
                <a:cubicBezTo>
                  <a:pt x="387416" y="395441"/>
                  <a:pt x="774833" y="1608"/>
                  <a:pt x="1260909" y="4"/>
                </a:cubicBezTo>
                <a:cubicBezTo>
                  <a:pt x="1746985" y="-1600"/>
                  <a:pt x="2614862" y="426724"/>
                  <a:pt x="2916454" y="779650"/>
                </a:cubicBezTo>
                <a:cubicBezTo>
                  <a:pt x="3218046" y="1132576"/>
                  <a:pt x="3213234" y="1734155"/>
                  <a:pt x="3070459" y="2117561"/>
                </a:cubicBezTo>
                <a:cubicBezTo>
                  <a:pt x="2927684" y="2500967"/>
                  <a:pt x="2340543" y="2918063"/>
                  <a:pt x="2059806" y="3080088"/>
                </a:cubicBezTo>
                <a:cubicBezTo>
                  <a:pt x="1779069" y="3242113"/>
                  <a:pt x="1582553" y="3165913"/>
                  <a:pt x="1386038" y="3089713"/>
                </a:cubicBezTo>
              </a:path>
            </a:pathLst>
          </a:custGeom>
          <a:noFill/>
          <a:ln w="444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3336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3"/>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1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158" grpId="0" animBg="1"/>
      <p:bldP spid="158" grpId="1" animBg="1"/>
      <p:bldP spid="63" grpId="0" animBg="1"/>
      <p:bldP spid="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186" y="1600201"/>
            <a:ext cx="8534814" cy="4525963"/>
          </a:xfrm>
        </p:spPr>
        <p:txBody>
          <a:bodyPr>
            <a:normAutofit/>
          </a:bodyPr>
          <a:lstStyle/>
          <a:p>
            <a:pPr marL="457200" indent="-457200">
              <a:buFont typeface="Arial" pitchFamily="34" charset="0"/>
              <a:buChar char="•"/>
            </a:pPr>
            <a:endParaRPr lang="en-US" sz="1200" dirty="0" smtClean="0"/>
          </a:p>
          <a:p>
            <a:pPr marL="457200" indent="-457200">
              <a:buFont typeface="Arial" pitchFamily="34" charset="0"/>
              <a:buChar char="•"/>
            </a:pPr>
            <a:r>
              <a:rPr lang="en-US" dirty="0" smtClean="0"/>
              <a:t>Relationship: two items are related, </a:t>
            </a:r>
            <a:r>
              <a:rPr lang="en-US" dirty="0" err="1" smtClean="0"/>
              <a:t>iff</a:t>
            </a:r>
            <a:r>
              <a:rPr lang="en-US" dirty="0" smtClean="0"/>
              <a:t/>
            </a:r>
            <a:br>
              <a:rPr lang="en-US" dirty="0" smtClean="0"/>
            </a:br>
            <a:r>
              <a:rPr lang="en-US" dirty="0" smtClean="0"/>
              <a:t>there exists an edge between them</a:t>
            </a:r>
          </a:p>
          <a:p>
            <a:pPr marL="457200" indent="-457200">
              <a:buFont typeface="Arial" pitchFamily="34" charset="0"/>
              <a:buChar char="•"/>
            </a:pPr>
            <a:r>
              <a:rPr lang="en-US" dirty="0" smtClean="0"/>
              <a:t>Common visual</a:t>
            </a:r>
            <a:br>
              <a:rPr lang="en-US" dirty="0" smtClean="0"/>
            </a:br>
            <a:r>
              <a:rPr lang="en-US" dirty="0" smtClean="0"/>
              <a:t>representation:</a:t>
            </a:r>
            <a:br>
              <a:rPr lang="en-US" dirty="0" smtClean="0"/>
            </a:br>
            <a:r>
              <a:rPr lang="en-US" dirty="0" smtClean="0"/>
              <a:t>Node-Link-Diagram</a:t>
            </a:r>
          </a:p>
        </p:txBody>
      </p:sp>
      <p:sp>
        <p:nvSpPr>
          <p:cNvPr id="4" name="Footer Placeholder 3"/>
          <p:cNvSpPr>
            <a:spLocks noGrp="1"/>
          </p:cNvSpPr>
          <p:nvPr>
            <p:ph type="ftr" sz="quarter" idx="11"/>
          </p:nvPr>
        </p:nvSpPr>
        <p:spPr/>
        <p:txBody>
          <a:bodyPr/>
          <a:lstStyle/>
          <a:p>
            <a:r>
              <a:rPr lang="en-US" smtClean="0"/>
              <a:t>VisWeek Tutorial: Connecting the Dots – M. Streit, H.-J. Schulz, A. Lex</a:t>
            </a:r>
            <a:endParaRPr lang="en-US"/>
          </a:p>
        </p:txBody>
      </p:sp>
      <p:sp>
        <p:nvSpPr>
          <p:cNvPr id="5" name="Slide Number Placeholder 4"/>
          <p:cNvSpPr>
            <a:spLocks noGrp="1"/>
          </p:cNvSpPr>
          <p:nvPr>
            <p:ph type="sldNum" sz="quarter" idx="12"/>
          </p:nvPr>
        </p:nvSpPr>
        <p:spPr/>
        <p:txBody>
          <a:bodyPr/>
          <a:lstStyle/>
          <a:p>
            <a:fld id="{30742C3F-4840-460C-ADF2-7005A7FA8881}" type="slidenum">
              <a:rPr lang="en-US" smtClean="0"/>
              <a:t>48</a:t>
            </a:fld>
            <a:endParaRPr lang="en-US"/>
          </a:p>
        </p:txBody>
      </p:sp>
      <p:sp>
        <p:nvSpPr>
          <p:cNvPr id="9" name="Title 1"/>
          <p:cNvSpPr>
            <a:spLocks noGrp="1"/>
          </p:cNvSpPr>
          <p:nvPr>
            <p:ph type="title"/>
          </p:nvPr>
        </p:nvSpPr>
        <p:spPr>
          <a:xfrm>
            <a:off x="395536" y="274637"/>
            <a:ext cx="8291264" cy="1143000"/>
          </a:xfrm>
        </p:spPr>
        <p:txBody>
          <a:bodyPr>
            <a:normAutofit/>
          </a:bodyPr>
          <a:lstStyle/>
          <a:p>
            <a:r>
              <a:rPr lang="en-US" dirty="0" smtClean="0"/>
              <a:t>Example #2: Graphs</a:t>
            </a:r>
            <a:endParaRPr lang="en-US" sz="3100" dirty="0">
              <a:solidFill>
                <a:schemeClr val="bg1"/>
              </a:solidFill>
            </a:endParaRPr>
          </a:p>
        </p:txBody>
      </p:sp>
      <p:sp>
        <p:nvSpPr>
          <p:cNvPr id="10" name="TextBox 9"/>
          <p:cNvSpPr txBox="1"/>
          <p:nvPr/>
        </p:nvSpPr>
        <p:spPr>
          <a:xfrm>
            <a:off x="251520" y="1196752"/>
            <a:ext cx="8608904" cy="461665"/>
          </a:xfrm>
          <a:prstGeom prst="rect">
            <a:avLst/>
          </a:prstGeom>
          <a:noFill/>
        </p:spPr>
        <p:txBody>
          <a:bodyPr wrap="square" rtlCol="0">
            <a:spAutoFit/>
          </a:bodyPr>
          <a:lstStyle/>
          <a:p>
            <a:pPr algn="r"/>
            <a:r>
              <a:rPr lang="en-US" sz="2400" dirty="0" smtClean="0"/>
              <a:t>(Domain</a:t>
            </a:r>
            <a:r>
              <a:rPr lang="en-US" sz="2400" dirty="0"/>
              <a:t>: </a:t>
            </a:r>
            <a:r>
              <a:rPr lang="en-US" sz="2400" dirty="0" smtClean="0"/>
              <a:t>Data, Elements: Items in </a:t>
            </a:r>
            <a:r>
              <a:rPr lang="en-US" sz="2400" dirty="0"/>
              <a:t>Data </a:t>
            </a:r>
            <a:r>
              <a:rPr lang="en-US" sz="2400" dirty="0" smtClean="0"/>
              <a:t>Set, Cardinality: binary)</a:t>
            </a:r>
            <a:endParaRPr lang="de-DE" sz="24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008" y="3068960"/>
            <a:ext cx="4088532" cy="3294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01939" y="5736134"/>
            <a:ext cx="4232444" cy="646331"/>
          </a:xfrm>
          <a:prstGeom prst="rect">
            <a:avLst/>
          </a:prstGeom>
          <a:noFill/>
        </p:spPr>
        <p:txBody>
          <a:bodyPr wrap="square" rtlCol="0">
            <a:spAutoFit/>
          </a:bodyPr>
          <a:lstStyle/>
          <a:p>
            <a:pPr algn="r"/>
            <a:r>
              <a:rPr lang="de-DE" dirty="0" smtClean="0"/>
              <a:t>Image </a:t>
            </a:r>
            <a:r>
              <a:rPr lang="de-DE" dirty="0" err="1" smtClean="0"/>
              <a:t>taken</a:t>
            </a:r>
            <a:r>
              <a:rPr lang="de-DE" dirty="0" smtClean="0"/>
              <a:t> </a:t>
            </a:r>
            <a:r>
              <a:rPr lang="de-DE" dirty="0" err="1" smtClean="0"/>
              <a:t>from</a:t>
            </a:r>
            <a:r>
              <a:rPr lang="de-DE" dirty="0" smtClean="0"/>
              <a:t/>
            </a:r>
            <a:br>
              <a:rPr lang="de-DE" dirty="0" smtClean="0"/>
            </a:br>
            <a:r>
              <a:rPr lang="de-DE" dirty="0" err="1" smtClean="0"/>
              <a:t>Hadlak</a:t>
            </a:r>
            <a:r>
              <a:rPr lang="de-DE" dirty="0" smtClean="0"/>
              <a:t>, Schulz, Schumann (2011)</a:t>
            </a:r>
            <a:endParaRPr lang="de-DE" dirty="0"/>
          </a:p>
        </p:txBody>
      </p:sp>
    </p:spTree>
    <p:extLst>
      <p:ext uri="{BB962C8B-B14F-4D97-AF65-F5344CB8AC3E}">
        <p14:creationId xmlns:p14="http://schemas.microsoft.com/office/powerpoint/2010/main" val="1822369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186" y="1600201"/>
            <a:ext cx="8534814" cy="4525963"/>
          </a:xfrm>
        </p:spPr>
        <p:txBody>
          <a:bodyPr>
            <a:normAutofit/>
          </a:bodyPr>
          <a:lstStyle/>
          <a:p>
            <a:pPr marL="457200" indent="-457200">
              <a:buFont typeface="Arial" pitchFamily="34" charset="0"/>
              <a:buChar char="•"/>
            </a:pPr>
            <a:endParaRPr lang="en-US" sz="1200" dirty="0" smtClean="0"/>
          </a:p>
          <a:p>
            <a:pPr marL="457200" indent="-457200">
              <a:buFont typeface="Arial" pitchFamily="34" charset="0"/>
              <a:buChar char="•"/>
            </a:pPr>
            <a:r>
              <a:rPr lang="en-US" dirty="0" smtClean="0"/>
              <a:t>Relationship: a number of items are related,</a:t>
            </a:r>
            <a:br>
              <a:rPr lang="en-US" dirty="0" smtClean="0"/>
            </a:br>
            <a:r>
              <a:rPr lang="en-US" dirty="0" err="1" smtClean="0"/>
              <a:t>iff</a:t>
            </a:r>
            <a:r>
              <a:rPr lang="en-US" dirty="0" smtClean="0"/>
              <a:t> there exists a </a:t>
            </a:r>
            <a:r>
              <a:rPr lang="en-US" dirty="0" err="1" smtClean="0">
                <a:solidFill>
                  <a:srgbClr val="00ACDC"/>
                </a:solidFill>
              </a:rPr>
              <a:t>hyper</a:t>
            </a:r>
            <a:r>
              <a:rPr lang="en-US" dirty="0" err="1" smtClean="0"/>
              <a:t>edge</a:t>
            </a:r>
            <a:r>
              <a:rPr lang="en-US" dirty="0" smtClean="0"/>
              <a:t> between them</a:t>
            </a:r>
          </a:p>
          <a:p>
            <a:pPr marL="457200" indent="-457200">
              <a:buFont typeface="Arial" pitchFamily="34" charset="0"/>
              <a:buChar char="•"/>
            </a:pPr>
            <a:r>
              <a:rPr lang="en-US" dirty="0" smtClean="0"/>
              <a:t>Common visual</a:t>
            </a:r>
            <a:br>
              <a:rPr lang="en-US" dirty="0" smtClean="0"/>
            </a:br>
            <a:r>
              <a:rPr lang="en-US" dirty="0" smtClean="0"/>
              <a:t>representation:</a:t>
            </a:r>
            <a:br>
              <a:rPr lang="en-US" dirty="0" smtClean="0"/>
            </a:br>
            <a:r>
              <a:rPr lang="en-US" dirty="0" smtClean="0"/>
              <a:t>Euler-Diagram</a:t>
            </a:r>
          </a:p>
        </p:txBody>
      </p:sp>
      <p:sp>
        <p:nvSpPr>
          <p:cNvPr id="4" name="Footer Placeholder 3"/>
          <p:cNvSpPr>
            <a:spLocks noGrp="1"/>
          </p:cNvSpPr>
          <p:nvPr>
            <p:ph type="ftr" sz="quarter" idx="11"/>
          </p:nvPr>
        </p:nvSpPr>
        <p:spPr/>
        <p:txBody>
          <a:bodyPr/>
          <a:lstStyle/>
          <a:p>
            <a:r>
              <a:rPr lang="en-US" smtClean="0"/>
              <a:t>VisWeek Tutorial: Connecting the Dots – M. Streit, H.-J. Schulz, A. Lex</a:t>
            </a:r>
            <a:endParaRPr lang="en-US"/>
          </a:p>
        </p:txBody>
      </p:sp>
      <p:sp>
        <p:nvSpPr>
          <p:cNvPr id="5" name="Slide Number Placeholder 4"/>
          <p:cNvSpPr>
            <a:spLocks noGrp="1"/>
          </p:cNvSpPr>
          <p:nvPr>
            <p:ph type="sldNum" sz="quarter" idx="12"/>
          </p:nvPr>
        </p:nvSpPr>
        <p:spPr/>
        <p:txBody>
          <a:bodyPr/>
          <a:lstStyle/>
          <a:p>
            <a:fld id="{30742C3F-4840-460C-ADF2-7005A7FA8881}" type="slidenum">
              <a:rPr lang="en-US" smtClean="0"/>
              <a:t>49</a:t>
            </a:fld>
            <a:endParaRPr lang="en-US"/>
          </a:p>
        </p:txBody>
      </p:sp>
      <p:sp>
        <p:nvSpPr>
          <p:cNvPr id="9" name="Title 1"/>
          <p:cNvSpPr>
            <a:spLocks noGrp="1"/>
          </p:cNvSpPr>
          <p:nvPr>
            <p:ph type="title"/>
          </p:nvPr>
        </p:nvSpPr>
        <p:spPr>
          <a:xfrm>
            <a:off x="395536" y="274637"/>
            <a:ext cx="8291264" cy="1143000"/>
          </a:xfrm>
        </p:spPr>
        <p:txBody>
          <a:bodyPr>
            <a:normAutofit/>
          </a:bodyPr>
          <a:lstStyle/>
          <a:p>
            <a:r>
              <a:rPr lang="en-US" dirty="0" smtClean="0"/>
              <a:t>Example #3: </a:t>
            </a:r>
            <a:r>
              <a:rPr lang="en-US" dirty="0" err="1" smtClean="0"/>
              <a:t>Hypergraphs</a:t>
            </a:r>
            <a:endParaRPr lang="en-US" sz="3100" dirty="0">
              <a:solidFill>
                <a:schemeClr val="bg1"/>
              </a:solidFill>
            </a:endParaRPr>
          </a:p>
        </p:txBody>
      </p:sp>
      <p:sp>
        <p:nvSpPr>
          <p:cNvPr id="10" name="TextBox 9"/>
          <p:cNvSpPr txBox="1"/>
          <p:nvPr/>
        </p:nvSpPr>
        <p:spPr>
          <a:xfrm>
            <a:off x="251520" y="1196752"/>
            <a:ext cx="8608904" cy="461665"/>
          </a:xfrm>
          <a:prstGeom prst="rect">
            <a:avLst/>
          </a:prstGeom>
          <a:noFill/>
        </p:spPr>
        <p:txBody>
          <a:bodyPr wrap="square" rtlCol="0">
            <a:spAutoFit/>
          </a:bodyPr>
          <a:lstStyle/>
          <a:p>
            <a:pPr algn="r"/>
            <a:r>
              <a:rPr lang="en-US" sz="2400" dirty="0" smtClean="0"/>
              <a:t>(Domain</a:t>
            </a:r>
            <a:r>
              <a:rPr lang="en-US" sz="2400" dirty="0"/>
              <a:t>: </a:t>
            </a:r>
            <a:r>
              <a:rPr lang="en-US" sz="2400" dirty="0" smtClean="0"/>
              <a:t>Data, Elements: Items in </a:t>
            </a:r>
            <a:r>
              <a:rPr lang="en-US" sz="2400" dirty="0"/>
              <a:t>Data </a:t>
            </a:r>
            <a:r>
              <a:rPr lang="en-US" sz="2400" dirty="0" smtClean="0"/>
              <a:t>Set, Cardinality: n-</a:t>
            </a:r>
            <a:r>
              <a:rPr lang="en-US" sz="2400" dirty="0" err="1" smtClean="0"/>
              <a:t>ary</a:t>
            </a:r>
            <a:r>
              <a:rPr lang="en-US" sz="2400" dirty="0" smtClean="0"/>
              <a:t>)</a:t>
            </a:r>
            <a:endParaRPr lang="de-DE" sz="2400" dirty="0"/>
          </a:p>
        </p:txBody>
      </p:sp>
      <p:grpSp>
        <p:nvGrpSpPr>
          <p:cNvPr id="2" name="Group 1"/>
          <p:cNvGrpSpPr/>
          <p:nvPr/>
        </p:nvGrpSpPr>
        <p:grpSpPr>
          <a:xfrm>
            <a:off x="1763688" y="3019947"/>
            <a:ext cx="6535509" cy="3361381"/>
            <a:chOff x="1763688" y="3019947"/>
            <a:chExt cx="6535509" cy="3361381"/>
          </a:xfrm>
        </p:grpSpPr>
        <p:pic>
          <p:nvPicPr>
            <p:cNvPr id="8"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r="64144"/>
            <a:stretch/>
          </p:blipFill>
          <p:spPr bwMode="auto">
            <a:xfrm>
              <a:off x="4355976" y="3019947"/>
              <a:ext cx="3943221" cy="3361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763688" y="5589240"/>
              <a:ext cx="3240360" cy="646331"/>
            </a:xfrm>
            <a:prstGeom prst="rect">
              <a:avLst/>
            </a:prstGeom>
            <a:noFill/>
          </p:spPr>
          <p:txBody>
            <a:bodyPr wrap="square" rtlCol="0">
              <a:spAutoFit/>
            </a:bodyPr>
            <a:lstStyle/>
            <a:p>
              <a:pPr algn="r"/>
              <a:r>
                <a:rPr lang="de-DE" dirty="0" smtClean="0"/>
                <a:t>Image </a:t>
              </a:r>
              <a:r>
                <a:rPr lang="de-DE" dirty="0" err="1" smtClean="0"/>
                <a:t>taken</a:t>
              </a:r>
              <a:r>
                <a:rPr lang="de-DE" dirty="0" smtClean="0"/>
                <a:t> </a:t>
              </a:r>
              <a:r>
                <a:rPr lang="de-DE" dirty="0" err="1" smtClean="0"/>
                <a:t>from</a:t>
              </a:r>
              <a:r>
                <a:rPr lang="de-DE" dirty="0" smtClean="0"/>
                <a:t/>
              </a:r>
              <a:br>
                <a:rPr lang="de-DE" dirty="0" smtClean="0"/>
              </a:br>
              <a:r>
                <a:rPr lang="de-DE" dirty="0" err="1" smtClean="0"/>
                <a:t>Riche</a:t>
              </a:r>
              <a:r>
                <a:rPr lang="de-DE" dirty="0" smtClean="0"/>
                <a:t>+</a:t>
              </a:r>
              <a:r>
                <a:rPr lang="de-DE" dirty="0" err="1" smtClean="0"/>
                <a:t>Dwyer</a:t>
              </a:r>
              <a:r>
                <a:rPr lang="de-DE" dirty="0" smtClean="0"/>
                <a:t> (2010)</a:t>
              </a:r>
              <a:endParaRPr lang="de-DE" dirty="0"/>
            </a:p>
          </p:txBody>
        </p:sp>
      </p:grpSp>
    </p:spTree>
    <p:extLst>
      <p:ext uri="{BB962C8B-B14F-4D97-AF65-F5344CB8AC3E}">
        <p14:creationId xmlns:p14="http://schemas.microsoft.com/office/powerpoint/2010/main" val="1148547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457" y="-369422"/>
            <a:ext cx="9202969" cy="6902227"/>
          </a:xfrm>
          <a:prstGeom prst="rect">
            <a:avLst/>
          </a:prstGeom>
          <a:ln>
            <a:noFill/>
          </a:ln>
          <a:effectLst>
            <a:outerShdw blurRad="190500" algn="tl" rotWithShape="0">
              <a:srgbClr val="000000">
                <a:alpha val="70000"/>
              </a:srgbClr>
            </a:outerShdw>
          </a:effectLst>
        </p:spPr>
      </p:pic>
      <p:sp>
        <p:nvSpPr>
          <p:cNvPr id="5" name="Foliennummernplatzhalter 4"/>
          <p:cNvSpPr>
            <a:spLocks noGrp="1"/>
          </p:cNvSpPr>
          <p:nvPr>
            <p:ph type="sldNum" sz="quarter" idx="12"/>
          </p:nvPr>
        </p:nvSpPr>
        <p:spPr/>
        <p:txBody>
          <a:bodyPr/>
          <a:lstStyle/>
          <a:p>
            <a:fld id="{30742C3F-4840-460C-ADF2-7005A7FA8881}" type="slidenum">
              <a:rPr lang="en-US" smtClean="0"/>
              <a:t>5</a:t>
            </a:fld>
            <a:endParaRPr lang="en-US" dirty="0"/>
          </a:p>
        </p:txBody>
      </p:sp>
      <p:sp>
        <p:nvSpPr>
          <p:cNvPr id="6" name="Rechteck 5"/>
          <p:cNvSpPr/>
          <p:nvPr/>
        </p:nvSpPr>
        <p:spPr>
          <a:xfrm>
            <a:off x="5652120" y="6568704"/>
            <a:ext cx="2940357" cy="276999"/>
          </a:xfrm>
          <a:prstGeom prst="rect">
            <a:avLst/>
          </a:prstGeom>
        </p:spPr>
        <p:txBody>
          <a:bodyPr wrap="none">
            <a:spAutoFit/>
          </a:bodyPr>
          <a:lstStyle/>
          <a:p>
            <a:r>
              <a:rPr lang="en-US" sz="1200" dirty="0">
                <a:solidFill>
                  <a:schemeClr val="bg1">
                    <a:lumMod val="50000"/>
                  </a:schemeClr>
                </a:solidFill>
              </a:rPr>
              <a:t>http://www.findwaldo.com/fankit/graphics/</a:t>
            </a:r>
          </a:p>
        </p:txBody>
      </p:sp>
      <p:pic>
        <p:nvPicPr>
          <p:cNvPr id="10" name="Inhaltsplatzhalter 6"/>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22457" y="-369422"/>
            <a:ext cx="9202969" cy="6902227"/>
          </a:xfrm>
          <a:prstGeom prst="rect">
            <a:avLst/>
          </a:prstGeom>
          <a:ln>
            <a:noFill/>
          </a:ln>
          <a:effectLst>
            <a:outerShdw blurRad="190500" algn="tl" rotWithShape="0">
              <a:srgbClr val="000000">
                <a:alpha val="70000"/>
              </a:srgbClr>
            </a:outerShdw>
          </a:effectLst>
        </p:spPr>
      </p:pic>
      <p:pic>
        <p:nvPicPr>
          <p:cNvPr id="11" name="Grafik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36771" y="738757"/>
            <a:ext cx="606387" cy="894671"/>
          </a:xfrm>
          <a:prstGeom prst="rect">
            <a:avLst/>
          </a:prstGeom>
          <a:ln>
            <a:noFill/>
          </a:ln>
          <a:effectLst>
            <a:outerShdw blurRad="190500" algn="tl" rotWithShape="0">
              <a:srgbClr val="000000">
                <a:alpha val="70000"/>
              </a:srgbClr>
            </a:outerShdw>
          </a:effectLst>
        </p:spPr>
      </p:pic>
      <p:sp>
        <p:nvSpPr>
          <p:cNvPr id="12" name="Ellipse 11"/>
          <p:cNvSpPr/>
          <p:nvPr/>
        </p:nvSpPr>
        <p:spPr>
          <a:xfrm>
            <a:off x="699115" y="620688"/>
            <a:ext cx="1583430" cy="11460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8" name="Rectangle 5"/>
          <p:cNvSpPr/>
          <p:nvPr/>
        </p:nvSpPr>
        <p:spPr>
          <a:xfrm>
            <a:off x="-1915754" y="5157192"/>
            <a:ext cx="6775786" cy="1036915"/>
          </a:xfrm>
          <a:prstGeom prst="rect">
            <a:avLst/>
          </a:prstGeom>
          <a:solidFill>
            <a:schemeClr val="bg1">
              <a:lumMod val="95000"/>
              <a:alpha val="74118"/>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de-AT" sz="2800" dirty="0" smtClean="0">
                <a:solidFill>
                  <a:schemeClr val="tx1">
                    <a:lumMod val="65000"/>
                    <a:lumOff val="35000"/>
                  </a:schemeClr>
                </a:solidFill>
              </a:rPr>
              <a:t>Search Task</a:t>
            </a:r>
            <a:endParaRPr lang="en-US" sz="2800" dirty="0">
              <a:solidFill>
                <a:schemeClr val="tx1">
                  <a:lumMod val="65000"/>
                  <a:lumOff val="35000"/>
                </a:schemeClr>
              </a:solidFill>
            </a:endParaRPr>
          </a:p>
        </p:txBody>
      </p:sp>
    </p:spTree>
    <p:extLst>
      <p:ext uri="{BB962C8B-B14F-4D97-AF65-F5344CB8AC3E}">
        <p14:creationId xmlns:p14="http://schemas.microsoft.com/office/powerpoint/2010/main" val="3046109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0-#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Freeform 74"/>
          <p:cNvSpPr/>
          <p:nvPr/>
        </p:nvSpPr>
        <p:spPr>
          <a:xfrm>
            <a:off x="1000958" y="4885353"/>
            <a:ext cx="809778" cy="1227055"/>
          </a:xfrm>
          <a:custGeom>
            <a:avLst/>
            <a:gdLst>
              <a:gd name="connsiteX0" fmla="*/ 404330 w 809778"/>
              <a:gd name="connsiteY0" fmla="*/ 71658 h 1227055"/>
              <a:gd name="connsiteX1" fmla="*/ 69 w 809778"/>
              <a:gd name="connsiteY1" fmla="*/ 514420 h 1227055"/>
              <a:gd name="connsiteX2" fmla="*/ 375455 w 809778"/>
              <a:gd name="connsiteY2" fmla="*/ 1217064 h 1227055"/>
              <a:gd name="connsiteX3" fmla="*/ 808591 w 809778"/>
              <a:gd name="connsiteY3" fmla="*/ 870554 h 1227055"/>
              <a:gd name="connsiteX4" fmla="*/ 500583 w 809778"/>
              <a:gd name="connsiteY4" fmla="*/ 81283 h 1227055"/>
              <a:gd name="connsiteX5" fmla="*/ 404330 w 809778"/>
              <a:gd name="connsiteY5" fmla="*/ 71658 h 122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9778" h="1227055">
                <a:moveTo>
                  <a:pt x="404330" y="71658"/>
                </a:moveTo>
                <a:cubicBezTo>
                  <a:pt x="320911" y="143847"/>
                  <a:pt x="4882" y="323519"/>
                  <a:pt x="69" y="514420"/>
                </a:cubicBezTo>
                <a:cubicBezTo>
                  <a:pt x="-4744" y="705321"/>
                  <a:pt x="240701" y="1157708"/>
                  <a:pt x="375455" y="1217064"/>
                </a:cubicBezTo>
                <a:cubicBezTo>
                  <a:pt x="510209" y="1276420"/>
                  <a:pt x="787736" y="1059851"/>
                  <a:pt x="808591" y="870554"/>
                </a:cubicBezTo>
                <a:cubicBezTo>
                  <a:pt x="829446" y="681257"/>
                  <a:pt x="569564" y="211224"/>
                  <a:pt x="500583" y="81283"/>
                </a:cubicBezTo>
                <a:cubicBezTo>
                  <a:pt x="431602" y="-48658"/>
                  <a:pt x="487749" y="-531"/>
                  <a:pt x="404330" y="71658"/>
                </a:cubicBezTo>
                <a:close/>
              </a:path>
            </a:pathLst>
          </a:cu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71"/>
          <p:cNvSpPr/>
          <p:nvPr/>
        </p:nvSpPr>
        <p:spPr>
          <a:xfrm>
            <a:off x="2421698" y="4293096"/>
            <a:ext cx="441007" cy="513659"/>
          </a:xfrm>
          <a:custGeom>
            <a:avLst/>
            <a:gdLst>
              <a:gd name="connsiteX0" fmla="*/ 379254 w 441007"/>
              <a:gd name="connsiteY0" fmla="*/ 56834 h 513659"/>
              <a:gd name="connsiteX1" fmla="*/ 157873 w 441007"/>
              <a:gd name="connsiteY1" fmla="*/ 8708 h 513659"/>
              <a:gd name="connsiteX2" fmla="*/ 13494 w 441007"/>
              <a:gd name="connsiteY2" fmla="*/ 172338 h 513659"/>
              <a:gd name="connsiteX3" fmla="*/ 51995 w 441007"/>
              <a:gd name="connsiteY3" fmla="*/ 509222 h 513659"/>
              <a:gd name="connsiteX4" fmla="*/ 417755 w 441007"/>
              <a:gd name="connsiteY4" fmla="*/ 345592 h 513659"/>
              <a:gd name="connsiteX5" fmla="*/ 379254 w 441007"/>
              <a:gd name="connsiteY5" fmla="*/ 56834 h 51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1007" h="513659">
                <a:moveTo>
                  <a:pt x="379254" y="56834"/>
                </a:moveTo>
                <a:cubicBezTo>
                  <a:pt x="335940" y="687"/>
                  <a:pt x="218833" y="-10543"/>
                  <a:pt x="157873" y="8708"/>
                </a:cubicBezTo>
                <a:cubicBezTo>
                  <a:pt x="96913" y="27959"/>
                  <a:pt x="31140" y="88919"/>
                  <a:pt x="13494" y="172338"/>
                </a:cubicBezTo>
                <a:cubicBezTo>
                  <a:pt x="-4152" y="255757"/>
                  <a:pt x="-15382" y="480346"/>
                  <a:pt x="51995" y="509222"/>
                </a:cubicBezTo>
                <a:cubicBezTo>
                  <a:pt x="119372" y="538098"/>
                  <a:pt x="364816" y="419386"/>
                  <a:pt x="417755" y="345592"/>
                </a:cubicBezTo>
                <a:cubicBezTo>
                  <a:pt x="470694" y="271798"/>
                  <a:pt x="422568" y="112981"/>
                  <a:pt x="379254" y="56834"/>
                </a:cubicBezTo>
                <a:close/>
              </a:path>
            </a:pathLst>
          </a:cu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a:off x="1773203" y="4883324"/>
            <a:ext cx="1160949" cy="1285655"/>
          </a:xfrm>
          <a:custGeom>
            <a:avLst/>
            <a:gdLst>
              <a:gd name="connsiteX0" fmla="*/ 1018123 w 1160949"/>
              <a:gd name="connsiteY0" fmla="*/ 72998 h 1285655"/>
              <a:gd name="connsiteX1" fmla="*/ 527235 w 1160949"/>
              <a:gd name="connsiteY1" fmla="*/ 101874 h 1285655"/>
              <a:gd name="connsiteX2" fmla="*/ 74848 w 1160949"/>
              <a:gd name="connsiteY2" fmla="*/ 130750 h 1285655"/>
              <a:gd name="connsiteX3" fmla="*/ 36346 w 1160949"/>
              <a:gd name="connsiteY3" fmla="*/ 544636 h 1285655"/>
              <a:gd name="connsiteX4" fmla="*/ 440608 w 1160949"/>
              <a:gd name="connsiteY4" fmla="*/ 583137 h 1285655"/>
              <a:gd name="connsiteX5" fmla="*/ 565736 w 1160949"/>
              <a:gd name="connsiteY5" fmla="*/ 1170278 h 1285655"/>
              <a:gd name="connsiteX6" fmla="*/ 1133626 w 1160949"/>
              <a:gd name="connsiteY6" fmla="*/ 1179903 h 1285655"/>
              <a:gd name="connsiteX7" fmla="*/ 1018123 w 1160949"/>
              <a:gd name="connsiteY7" fmla="*/ 72998 h 1285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0949" h="1285655">
                <a:moveTo>
                  <a:pt x="1018123" y="72998"/>
                </a:moveTo>
                <a:cubicBezTo>
                  <a:pt x="917058" y="-106674"/>
                  <a:pt x="527235" y="101874"/>
                  <a:pt x="527235" y="101874"/>
                </a:cubicBezTo>
                <a:cubicBezTo>
                  <a:pt x="370023" y="111499"/>
                  <a:pt x="156663" y="56956"/>
                  <a:pt x="74848" y="130750"/>
                </a:cubicBezTo>
                <a:cubicBezTo>
                  <a:pt x="-6967" y="204544"/>
                  <a:pt x="-24614" y="469238"/>
                  <a:pt x="36346" y="544636"/>
                </a:cubicBezTo>
                <a:cubicBezTo>
                  <a:pt x="97306" y="620034"/>
                  <a:pt x="352376" y="478863"/>
                  <a:pt x="440608" y="583137"/>
                </a:cubicBezTo>
                <a:cubicBezTo>
                  <a:pt x="528840" y="687411"/>
                  <a:pt x="450233" y="1070817"/>
                  <a:pt x="565736" y="1170278"/>
                </a:cubicBezTo>
                <a:cubicBezTo>
                  <a:pt x="681239" y="1269739"/>
                  <a:pt x="1059832" y="1365991"/>
                  <a:pt x="1133626" y="1179903"/>
                </a:cubicBezTo>
                <a:cubicBezTo>
                  <a:pt x="1207420" y="993815"/>
                  <a:pt x="1119188" y="252670"/>
                  <a:pt x="1018123" y="72998"/>
                </a:cubicBezTo>
                <a:close/>
              </a:path>
            </a:pathLst>
          </a:cu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a:off x="1015053" y="5531464"/>
            <a:ext cx="2228619" cy="633840"/>
          </a:xfrm>
          <a:custGeom>
            <a:avLst/>
            <a:gdLst>
              <a:gd name="connsiteX0" fmla="*/ 178480 w 2228619"/>
              <a:gd name="connsiteY0" fmla="*/ 72766 h 633840"/>
              <a:gd name="connsiteX1" fmla="*/ 159229 w 2228619"/>
              <a:gd name="connsiteY1" fmla="*/ 573279 h 633840"/>
              <a:gd name="connsiteX2" fmla="*/ 996627 w 2228619"/>
              <a:gd name="connsiteY2" fmla="*/ 611780 h 633840"/>
              <a:gd name="connsiteX3" fmla="*/ 2103532 w 2228619"/>
              <a:gd name="connsiteY3" fmla="*/ 582905 h 633840"/>
              <a:gd name="connsiteX4" fmla="*/ 1988029 w 2228619"/>
              <a:gd name="connsiteY4" fmla="*/ 53515 h 633840"/>
              <a:gd name="connsiteX5" fmla="*/ 178480 w 2228619"/>
              <a:gd name="connsiteY5" fmla="*/ 72766 h 633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8619" h="633840">
                <a:moveTo>
                  <a:pt x="178480" y="72766"/>
                </a:moveTo>
                <a:cubicBezTo>
                  <a:pt x="-126320" y="159393"/>
                  <a:pt x="22871" y="483443"/>
                  <a:pt x="159229" y="573279"/>
                </a:cubicBezTo>
                <a:cubicBezTo>
                  <a:pt x="295587" y="663115"/>
                  <a:pt x="672577" y="610176"/>
                  <a:pt x="996627" y="611780"/>
                </a:cubicBezTo>
                <a:cubicBezTo>
                  <a:pt x="1320678" y="613384"/>
                  <a:pt x="1938299" y="675949"/>
                  <a:pt x="2103532" y="582905"/>
                </a:cubicBezTo>
                <a:cubicBezTo>
                  <a:pt x="2268765" y="489861"/>
                  <a:pt x="2307267" y="133726"/>
                  <a:pt x="1988029" y="53515"/>
                </a:cubicBezTo>
                <a:cubicBezTo>
                  <a:pt x="1668791" y="-26696"/>
                  <a:pt x="483280" y="-13861"/>
                  <a:pt x="178480" y="72766"/>
                </a:cubicBezTo>
                <a:close/>
              </a:path>
            </a:pathLst>
          </a:cu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964576" y="4253661"/>
            <a:ext cx="1368181" cy="1258781"/>
          </a:xfrm>
          <a:custGeom>
            <a:avLst/>
            <a:gdLst>
              <a:gd name="connsiteX0" fmla="*/ 123079 w 1368181"/>
              <a:gd name="connsiteY0" fmla="*/ 193211 h 1258781"/>
              <a:gd name="connsiteX1" fmla="*/ 729470 w 1368181"/>
              <a:gd name="connsiteY1" fmla="*/ 705 h 1258781"/>
              <a:gd name="connsiteX2" fmla="*/ 1355112 w 1368181"/>
              <a:gd name="connsiteY2" fmla="*/ 231712 h 1258781"/>
              <a:gd name="connsiteX3" fmla="*/ 1124106 w 1368181"/>
              <a:gd name="connsiteY3" fmla="*/ 635973 h 1258781"/>
              <a:gd name="connsiteX4" fmla="*/ 767971 w 1368181"/>
              <a:gd name="connsiteY4" fmla="*/ 751476 h 1258781"/>
              <a:gd name="connsiteX5" fmla="*/ 690969 w 1368181"/>
              <a:gd name="connsiteY5" fmla="*/ 1251990 h 1258781"/>
              <a:gd name="connsiteX6" fmla="*/ 46077 w 1368181"/>
              <a:gd name="connsiteY6" fmla="*/ 982482 h 1258781"/>
              <a:gd name="connsiteX7" fmla="*/ 123079 w 1368181"/>
              <a:gd name="connsiteY7" fmla="*/ 193211 h 125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8181" h="1258781">
                <a:moveTo>
                  <a:pt x="123079" y="193211"/>
                </a:moveTo>
                <a:cubicBezTo>
                  <a:pt x="236978" y="29582"/>
                  <a:pt x="524131" y="-5712"/>
                  <a:pt x="729470" y="705"/>
                </a:cubicBezTo>
                <a:cubicBezTo>
                  <a:pt x="934809" y="7122"/>
                  <a:pt x="1289339" y="125834"/>
                  <a:pt x="1355112" y="231712"/>
                </a:cubicBezTo>
                <a:cubicBezTo>
                  <a:pt x="1420885" y="337590"/>
                  <a:pt x="1221963" y="549346"/>
                  <a:pt x="1124106" y="635973"/>
                </a:cubicBezTo>
                <a:cubicBezTo>
                  <a:pt x="1026249" y="722600"/>
                  <a:pt x="840161" y="648807"/>
                  <a:pt x="767971" y="751476"/>
                </a:cubicBezTo>
                <a:cubicBezTo>
                  <a:pt x="695782" y="854146"/>
                  <a:pt x="811284" y="1213489"/>
                  <a:pt x="690969" y="1251990"/>
                </a:cubicBezTo>
                <a:cubicBezTo>
                  <a:pt x="570654" y="1290491"/>
                  <a:pt x="137517" y="1160549"/>
                  <a:pt x="46077" y="982482"/>
                </a:cubicBezTo>
                <a:cubicBezTo>
                  <a:pt x="-45363" y="804415"/>
                  <a:pt x="9180" y="356840"/>
                  <a:pt x="123079" y="193211"/>
                </a:cubicBezTo>
                <a:close/>
              </a:path>
            </a:pathLst>
          </a:cu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09186" y="1600201"/>
            <a:ext cx="8211286" cy="4525963"/>
          </a:xfrm>
        </p:spPr>
        <p:txBody>
          <a:bodyPr>
            <a:normAutofit/>
          </a:bodyPr>
          <a:lstStyle/>
          <a:p>
            <a:pPr marL="457200" indent="-457200">
              <a:buFont typeface="Arial" pitchFamily="34" charset="0"/>
              <a:buChar char="•"/>
            </a:pPr>
            <a:endParaRPr lang="en-US" sz="1200" dirty="0" smtClean="0"/>
          </a:p>
          <a:p>
            <a:pPr marL="457200" indent="-457200">
              <a:buFont typeface="Arial" pitchFamily="34" charset="0"/>
              <a:buChar char="•"/>
            </a:pPr>
            <a:r>
              <a:rPr lang="en-US" dirty="0" smtClean="0"/>
              <a:t>Recall interrelationships</a:t>
            </a:r>
          </a:p>
          <a:p>
            <a:pPr marL="457200" indent="-457200">
              <a:buFont typeface="Arial" pitchFamily="34" charset="0"/>
              <a:buChar char="•"/>
            </a:pPr>
            <a:r>
              <a:rPr lang="en-US" dirty="0" err="1" smtClean="0"/>
              <a:t>Hypergraphs</a:t>
            </a:r>
            <a:r>
              <a:rPr lang="en-US" dirty="0" smtClean="0"/>
              <a:t> can be transformed into regular graphs</a:t>
            </a:r>
          </a:p>
        </p:txBody>
      </p:sp>
      <p:sp>
        <p:nvSpPr>
          <p:cNvPr id="4" name="Footer Placeholder 3"/>
          <p:cNvSpPr>
            <a:spLocks noGrp="1"/>
          </p:cNvSpPr>
          <p:nvPr>
            <p:ph type="ftr" sz="quarter" idx="11"/>
          </p:nvPr>
        </p:nvSpPr>
        <p:spPr/>
        <p:txBody>
          <a:bodyPr/>
          <a:lstStyle/>
          <a:p>
            <a:r>
              <a:rPr lang="en-US" smtClean="0"/>
              <a:t>VisWeek Tutorial: Connecting the Dots – M. Streit, H.-J. Schulz, A. Lex</a:t>
            </a:r>
            <a:endParaRPr lang="en-US"/>
          </a:p>
        </p:txBody>
      </p:sp>
      <p:sp>
        <p:nvSpPr>
          <p:cNvPr id="5" name="Slide Number Placeholder 4"/>
          <p:cNvSpPr>
            <a:spLocks noGrp="1"/>
          </p:cNvSpPr>
          <p:nvPr>
            <p:ph type="sldNum" sz="quarter" idx="12"/>
          </p:nvPr>
        </p:nvSpPr>
        <p:spPr/>
        <p:txBody>
          <a:bodyPr/>
          <a:lstStyle/>
          <a:p>
            <a:fld id="{30742C3F-4840-460C-ADF2-7005A7FA8881}" type="slidenum">
              <a:rPr lang="en-US" smtClean="0"/>
              <a:t>50</a:t>
            </a:fld>
            <a:endParaRPr lang="en-US"/>
          </a:p>
        </p:txBody>
      </p:sp>
      <p:sp>
        <p:nvSpPr>
          <p:cNvPr id="9" name="Title 1"/>
          <p:cNvSpPr>
            <a:spLocks noGrp="1"/>
          </p:cNvSpPr>
          <p:nvPr>
            <p:ph type="title"/>
          </p:nvPr>
        </p:nvSpPr>
        <p:spPr>
          <a:xfrm>
            <a:off x="395536" y="274637"/>
            <a:ext cx="8291264" cy="1143000"/>
          </a:xfrm>
        </p:spPr>
        <p:txBody>
          <a:bodyPr>
            <a:normAutofit/>
          </a:bodyPr>
          <a:lstStyle/>
          <a:p>
            <a:r>
              <a:rPr lang="en-US" dirty="0" smtClean="0"/>
              <a:t>Example #3: </a:t>
            </a:r>
            <a:r>
              <a:rPr lang="en-US" dirty="0" err="1" smtClean="0"/>
              <a:t>Hypergraphs</a:t>
            </a:r>
            <a:endParaRPr lang="en-US" sz="3100" dirty="0">
              <a:solidFill>
                <a:schemeClr val="bg1"/>
              </a:solidFill>
            </a:endParaRPr>
          </a:p>
        </p:txBody>
      </p:sp>
      <p:sp>
        <p:nvSpPr>
          <p:cNvPr id="10" name="TextBox 9"/>
          <p:cNvSpPr txBox="1"/>
          <p:nvPr/>
        </p:nvSpPr>
        <p:spPr>
          <a:xfrm>
            <a:off x="251520" y="1196752"/>
            <a:ext cx="8608904" cy="461665"/>
          </a:xfrm>
          <a:prstGeom prst="rect">
            <a:avLst/>
          </a:prstGeom>
          <a:noFill/>
        </p:spPr>
        <p:txBody>
          <a:bodyPr wrap="square" rtlCol="0">
            <a:spAutoFit/>
          </a:bodyPr>
          <a:lstStyle/>
          <a:p>
            <a:pPr algn="r"/>
            <a:r>
              <a:rPr lang="en-US" sz="2400" dirty="0" smtClean="0"/>
              <a:t>(Domain</a:t>
            </a:r>
            <a:r>
              <a:rPr lang="en-US" sz="2400" dirty="0"/>
              <a:t>: </a:t>
            </a:r>
            <a:r>
              <a:rPr lang="en-US" sz="2400" dirty="0" smtClean="0"/>
              <a:t>Data, Elements: Items in </a:t>
            </a:r>
            <a:r>
              <a:rPr lang="en-US" sz="2400" dirty="0"/>
              <a:t>Data </a:t>
            </a:r>
            <a:r>
              <a:rPr lang="en-US" sz="2400" dirty="0" smtClean="0"/>
              <a:t>Set, Cardinality: n-</a:t>
            </a:r>
            <a:r>
              <a:rPr lang="en-US" sz="2400" dirty="0" err="1" smtClean="0"/>
              <a:t>ary</a:t>
            </a:r>
            <a:r>
              <a:rPr lang="en-US" sz="2400" dirty="0" smtClean="0"/>
              <a:t>)</a:t>
            </a:r>
            <a:endParaRPr lang="de-DE" sz="2400" dirty="0"/>
          </a:p>
        </p:txBody>
      </p:sp>
      <p:grpSp>
        <p:nvGrpSpPr>
          <p:cNvPr id="6" name="Group 5"/>
          <p:cNvGrpSpPr/>
          <p:nvPr/>
        </p:nvGrpSpPr>
        <p:grpSpPr>
          <a:xfrm>
            <a:off x="1329956" y="4468739"/>
            <a:ext cx="1369836" cy="1480541"/>
            <a:chOff x="1329956" y="4468739"/>
            <a:chExt cx="1369836" cy="1480541"/>
          </a:xfrm>
        </p:grpSpPr>
        <p:sp>
          <p:nvSpPr>
            <p:cNvPr id="14" name="Oval 13"/>
            <p:cNvSpPr/>
            <p:nvPr/>
          </p:nvSpPr>
          <p:spPr>
            <a:xfrm rot="16200000">
              <a:off x="1331640" y="5100998"/>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Oval 14"/>
            <p:cNvSpPr/>
            <p:nvPr/>
          </p:nvSpPr>
          <p:spPr>
            <a:xfrm rot="16200000">
              <a:off x="1329956" y="4468739"/>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Oval 16"/>
            <p:cNvSpPr/>
            <p:nvPr/>
          </p:nvSpPr>
          <p:spPr>
            <a:xfrm rot="16200000">
              <a:off x="1907704" y="5100998"/>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Oval 17"/>
            <p:cNvSpPr/>
            <p:nvPr/>
          </p:nvSpPr>
          <p:spPr>
            <a:xfrm rot="16200000">
              <a:off x="1906862" y="4468739"/>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Oval 19"/>
            <p:cNvSpPr/>
            <p:nvPr/>
          </p:nvSpPr>
          <p:spPr>
            <a:xfrm rot="16200000">
              <a:off x="2483768" y="5100998"/>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Oval 20"/>
            <p:cNvSpPr/>
            <p:nvPr/>
          </p:nvSpPr>
          <p:spPr>
            <a:xfrm rot="16200000">
              <a:off x="2483768" y="4468739"/>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Oval 23"/>
            <p:cNvSpPr/>
            <p:nvPr/>
          </p:nvSpPr>
          <p:spPr>
            <a:xfrm rot="16200000">
              <a:off x="1342257" y="5733256"/>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Oval 26"/>
            <p:cNvSpPr/>
            <p:nvPr/>
          </p:nvSpPr>
          <p:spPr>
            <a:xfrm rot="16200000">
              <a:off x="1913013" y="5733256"/>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Oval 29"/>
            <p:cNvSpPr/>
            <p:nvPr/>
          </p:nvSpPr>
          <p:spPr>
            <a:xfrm rot="16200000">
              <a:off x="2483768" y="5733256"/>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81" name="Group 80"/>
          <p:cNvGrpSpPr/>
          <p:nvPr/>
        </p:nvGrpSpPr>
        <p:grpSpPr>
          <a:xfrm>
            <a:off x="4242460" y="4508174"/>
            <a:ext cx="1369836" cy="1480541"/>
            <a:chOff x="1329956" y="4468739"/>
            <a:chExt cx="1369836" cy="1480541"/>
          </a:xfrm>
        </p:grpSpPr>
        <p:sp>
          <p:nvSpPr>
            <p:cNvPr id="82" name="Oval 81"/>
            <p:cNvSpPr/>
            <p:nvPr/>
          </p:nvSpPr>
          <p:spPr>
            <a:xfrm rot="16200000">
              <a:off x="1331640" y="5100998"/>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3" name="Oval 82"/>
            <p:cNvSpPr/>
            <p:nvPr/>
          </p:nvSpPr>
          <p:spPr>
            <a:xfrm rot="16200000">
              <a:off x="1329956" y="4468739"/>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4" name="Oval 83"/>
            <p:cNvSpPr/>
            <p:nvPr/>
          </p:nvSpPr>
          <p:spPr>
            <a:xfrm rot="16200000">
              <a:off x="1907704" y="5100998"/>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5" name="Oval 84"/>
            <p:cNvSpPr/>
            <p:nvPr/>
          </p:nvSpPr>
          <p:spPr>
            <a:xfrm rot="16200000">
              <a:off x="1906862" y="4468739"/>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6" name="Oval 85"/>
            <p:cNvSpPr/>
            <p:nvPr/>
          </p:nvSpPr>
          <p:spPr>
            <a:xfrm rot="16200000">
              <a:off x="2483768" y="5100998"/>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7" name="Oval 86"/>
            <p:cNvSpPr/>
            <p:nvPr/>
          </p:nvSpPr>
          <p:spPr>
            <a:xfrm rot="16200000">
              <a:off x="2483768" y="4468739"/>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8" name="Oval 87"/>
            <p:cNvSpPr/>
            <p:nvPr/>
          </p:nvSpPr>
          <p:spPr>
            <a:xfrm rot="16200000">
              <a:off x="1342257" y="5733256"/>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9" name="Oval 88"/>
            <p:cNvSpPr/>
            <p:nvPr/>
          </p:nvSpPr>
          <p:spPr>
            <a:xfrm rot="16200000">
              <a:off x="1913013" y="5733256"/>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0" name="Oval 89"/>
            <p:cNvSpPr/>
            <p:nvPr/>
          </p:nvSpPr>
          <p:spPr>
            <a:xfrm rot="16200000">
              <a:off x="2483768" y="5733256"/>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13" name="Group 112"/>
          <p:cNvGrpSpPr/>
          <p:nvPr/>
        </p:nvGrpSpPr>
        <p:grpSpPr>
          <a:xfrm>
            <a:off x="4350472" y="4616186"/>
            <a:ext cx="500530" cy="555883"/>
            <a:chOff x="4350472" y="4616186"/>
            <a:chExt cx="500530" cy="555883"/>
          </a:xfrm>
        </p:grpSpPr>
        <p:cxnSp>
          <p:nvCxnSpPr>
            <p:cNvPr id="92" name="Straight Connector 91"/>
            <p:cNvCxnSpPr>
              <a:stCxn id="83" idx="2"/>
              <a:endCxn id="82" idx="6"/>
            </p:cNvCxnSpPr>
            <p:nvPr/>
          </p:nvCxnSpPr>
          <p:spPr>
            <a:xfrm>
              <a:off x="4350472" y="4724198"/>
              <a:ext cx="1684" cy="416235"/>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a:stCxn id="82" idx="5"/>
              <a:endCxn id="85" idx="1"/>
            </p:cNvCxnSpPr>
            <p:nvPr/>
          </p:nvCxnSpPr>
          <p:spPr>
            <a:xfrm flipV="1">
              <a:off x="4428532" y="4692562"/>
              <a:ext cx="422470" cy="479507"/>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a:stCxn id="85" idx="0"/>
              <a:endCxn id="83" idx="4"/>
            </p:cNvCxnSpPr>
            <p:nvPr/>
          </p:nvCxnSpPr>
          <p:spPr>
            <a:xfrm flipH="1">
              <a:off x="4458484" y="4616186"/>
              <a:ext cx="360882" cy="0"/>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14" name="Group 113"/>
          <p:cNvGrpSpPr/>
          <p:nvPr/>
        </p:nvGrpSpPr>
        <p:grpSpPr>
          <a:xfrm>
            <a:off x="5004596" y="5248445"/>
            <a:ext cx="499688" cy="555882"/>
            <a:chOff x="5004596" y="5248445"/>
            <a:chExt cx="499688" cy="555882"/>
          </a:xfrm>
        </p:grpSpPr>
        <p:cxnSp>
          <p:nvCxnSpPr>
            <p:cNvPr id="99" name="Straight Connector 98"/>
            <p:cNvCxnSpPr>
              <a:stCxn id="84" idx="4"/>
              <a:endCxn id="86" idx="0"/>
            </p:cNvCxnSpPr>
            <p:nvPr/>
          </p:nvCxnSpPr>
          <p:spPr>
            <a:xfrm>
              <a:off x="5036232" y="5248445"/>
              <a:ext cx="360040" cy="0"/>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a:stCxn id="86" idx="2"/>
              <a:endCxn id="90" idx="6"/>
            </p:cNvCxnSpPr>
            <p:nvPr/>
          </p:nvCxnSpPr>
          <p:spPr>
            <a:xfrm>
              <a:off x="5504284" y="5356457"/>
              <a:ext cx="0" cy="416234"/>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a:stCxn id="84" idx="3"/>
              <a:endCxn id="90" idx="7"/>
            </p:cNvCxnSpPr>
            <p:nvPr/>
          </p:nvCxnSpPr>
          <p:spPr>
            <a:xfrm>
              <a:off x="5004596" y="5324821"/>
              <a:ext cx="423312" cy="479506"/>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15" name="Group 114"/>
          <p:cNvGrpSpPr/>
          <p:nvPr/>
        </p:nvGrpSpPr>
        <p:grpSpPr>
          <a:xfrm>
            <a:off x="4340994" y="5880703"/>
            <a:ext cx="1155031" cy="328632"/>
            <a:chOff x="4340994" y="5880703"/>
            <a:chExt cx="1155031" cy="328632"/>
          </a:xfrm>
        </p:grpSpPr>
        <p:cxnSp>
          <p:nvCxnSpPr>
            <p:cNvPr id="106" name="Straight Connector 105"/>
            <p:cNvCxnSpPr>
              <a:stCxn id="88" idx="4"/>
              <a:endCxn id="89" idx="0"/>
            </p:cNvCxnSpPr>
            <p:nvPr/>
          </p:nvCxnSpPr>
          <p:spPr>
            <a:xfrm>
              <a:off x="4470785" y="5880703"/>
              <a:ext cx="354732" cy="0"/>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a:stCxn id="89" idx="4"/>
              <a:endCxn id="90" idx="0"/>
            </p:cNvCxnSpPr>
            <p:nvPr/>
          </p:nvCxnSpPr>
          <p:spPr>
            <a:xfrm>
              <a:off x="5041541" y="5880703"/>
              <a:ext cx="354731" cy="0"/>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9" name="Freeform 108"/>
            <p:cNvSpPr/>
            <p:nvPr/>
          </p:nvSpPr>
          <p:spPr>
            <a:xfrm>
              <a:off x="4340994" y="5986914"/>
              <a:ext cx="1155031" cy="222421"/>
            </a:xfrm>
            <a:custGeom>
              <a:avLst/>
              <a:gdLst>
                <a:gd name="connsiteX0" fmla="*/ 0 w 1155031"/>
                <a:gd name="connsiteY0" fmla="*/ 0 h 222421"/>
                <a:gd name="connsiteX1" fmla="*/ 211755 w 1155031"/>
                <a:gd name="connsiteY1" fmla="*/ 192505 h 222421"/>
                <a:gd name="connsiteX2" fmla="*/ 991402 w 1155031"/>
                <a:gd name="connsiteY2" fmla="*/ 202130 h 222421"/>
                <a:gd name="connsiteX3" fmla="*/ 1155031 w 1155031"/>
                <a:gd name="connsiteY3" fmla="*/ 0 h 222421"/>
              </a:gdLst>
              <a:ahLst/>
              <a:cxnLst>
                <a:cxn ang="0">
                  <a:pos x="connsiteX0" y="connsiteY0"/>
                </a:cxn>
                <a:cxn ang="0">
                  <a:pos x="connsiteX1" y="connsiteY1"/>
                </a:cxn>
                <a:cxn ang="0">
                  <a:pos x="connsiteX2" y="connsiteY2"/>
                </a:cxn>
                <a:cxn ang="0">
                  <a:pos x="connsiteX3" y="connsiteY3"/>
                </a:cxn>
              </a:cxnLst>
              <a:rect l="l" t="t" r="r" b="b"/>
              <a:pathLst>
                <a:path w="1155031" h="222421">
                  <a:moveTo>
                    <a:pt x="0" y="0"/>
                  </a:moveTo>
                  <a:cubicBezTo>
                    <a:pt x="23260" y="79408"/>
                    <a:pt x="46521" y="158817"/>
                    <a:pt x="211755" y="192505"/>
                  </a:cubicBezTo>
                  <a:cubicBezTo>
                    <a:pt x="376989" y="226193"/>
                    <a:pt x="834189" y="234214"/>
                    <a:pt x="991402" y="202130"/>
                  </a:cubicBezTo>
                  <a:cubicBezTo>
                    <a:pt x="1148615" y="170046"/>
                    <a:pt x="1130968" y="38501"/>
                    <a:pt x="1155031"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0" name="Freeform 109"/>
          <p:cNvSpPr/>
          <p:nvPr/>
        </p:nvSpPr>
        <p:spPr>
          <a:xfrm>
            <a:off x="5496025" y="4292586"/>
            <a:ext cx="289107" cy="356416"/>
          </a:xfrm>
          <a:custGeom>
            <a:avLst/>
            <a:gdLst>
              <a:gd name="connsiteX0" fmla="*/ 0 w 289107"/>
              <a:gd name="connsiteY0" fmla="*/ 202412 h 356416"/>
              <a:gd name="connsiteX1" fmla="*/ 163630 w 289107"/>
              <a:gd name="connsiteY1" fmla="*/ 281 h 356416"/>
              <a:gd name="connsiteX2" fmla="*/ 288758 w 289107"/>
              <a:gd name="connsiteY2" fmla="*/ 240913 h 356416"/>
              <a:gd name="connsiteX3" fmla="*/ 125129 w 289107"/>
              <a:gd name="connsiteY3" fmla="*/ 356416 h 356416"/>
            </a:gdLst>
            <a:ahLst/>
            <a:cxnLst>
              <a:cxn ang="0">
                <a:pos x="connsiteX0" y="connsiteY0"/>
              </a:cxn>
              <a:cxn ang="0">
                <a:pos x="connsiteX1" y="connsiteY1"/>
              </a:cxn>
              <a:cxn ang="0">
                <a:pos x="connsiteX2" y="connsiteY2"/>
              </a:cxn>
              <a:cxn ang="0">
                <a:pos x="connsiteX3" y="connsiteY3"/>
              </a:cxn>
            </a:cxnLst>
            <a:rect l="l" t="t" r="r" b="b"/>
            <a:pathLst>
              <a:path w="289107" h="356416">
                <a:moveTo>
                  <a:pt x="0" y="202412"/>
                </a:moveTo>
                <a:cubicBezTo>
                  <a:pt x="57752" y="98138"/>
                  <a:pt x="115504" y="-6136"/>
                  <a:pt x="163630" y="281"/>
                </a:cubicBezTo>
                <a:cubicBezTo>
                  <a:pt x="211756" y="6698"/>
                  <a:pt x="295175" y="181557"/>
                  <a:pt x="288758" y="240913"/>
                </a:cubicBezTo>
                <a:cubicBezTo>
                  <a:pt x="282341" y="300269"/>
                  <a:pt x="154005" y="338770"/>
                  <a:pt x="125129" y="35641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2" name="Straight Connector 111"/>
          <p:cNvCxnSpPr>
            <a:stCxn id="82" idx="2"/>
            <a:endCxn id="88" idx="6"/>
          </p:cNvCxnSpPr>
          <p:nvPr/>
        </p:nvCxnSpPr>
        <p:spPr>
          <a:xfrm>
            <a:off x="4352156" y="5356457"/>
            <a:ext cx="10617" cy="416234"/>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67" name="Group 166"/>
          <p:cNvGrpSpPr/>
          <p:nvPr/>
        </p:nvGrpSpPr>
        <p:grpSpPr>
          <a:xfrm>
            <a:off x="6485712" y="4508684"/>
            <a:ext cx="1369836" cy="1480541"/>
            <a:chOff x="1329956" y="4468739"/>
            <a:chExt cx="1369836" cy="1480541"/>
          </a:xfrm>
        </p:grpSpPr>
        <p:sp>
          <p:nvSpPr>
            <p:cNvPr id="168" name="Oval 167"/>
            <p:cNvSpPr/>
            <p:nvPr/>
          </p:nvSpPr>
          <p:spPr>
            <a:xfrm rot="16200000">
              <a:off x="1331640" y="5100998"/>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9" name="Oval 168"/>
            <p:cNvSpPr/>
            <p:nvPr/>
          </p:nvSpPr>
          <p:spPr>
            <a:xfrm rot="16200000">
              <a:off x="1329956" y="4468739"/>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0" name="Oval 169"/>
            <p:cNvSpPr/>
            <p:nvPr/>
          </p:nvSpPr>
          <p:spPr>
            <a:xfrm rot="16200000">
              <a:off x="1907704" y="5100998"/>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1" name="Oval 170"/>
            <p:cNvSpPr/>
            <p:nvPr/>
          </p:nvSpPr>
          <p:spPr>
            <a:xfrm rot="16200000">
              <a:off x="1906862" y="4468739"/>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2" name="Oval 171"/>
            <p:cNvSpPr/>
            <p:nvPr/>
          </p:nvSpPr>
          <p:spPr>
            <a:xfrm rot="16200000">
              <a:off x="2483768" y="5100998"/>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3" name="Oval 172"/>
            <p:cNvSpPr/>
            <p:nvPr/>
          </p:nvSpPr>
          <p:spPr>
            <a:xfrm rot="16200000">
              <a:off x="2483768" y="4468739"/>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4" name="Oval 173"/>
            <p:cNvSpPr/>
            <p:nvPr/>
          </p:nvSpPr>
          <p:spPr>
            <a:xfrm rot="16200000">
              <a:off x="1342257" y="5733256"/>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5" name="Oval 174"/>
            <p:cNvSpPr/>
            <p:nvPr/>
          </p:nvSpPr>
          <p:spPr>
            <a:xfrm rot="16200000">
              <a:off x="1913013" y="5733256"/>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6" name="Oval 175"/>
            <p:cNvSpPr/>
            <p:nvPr/>
          </p:nvSpPr>
          <p:spPr>
            <a:xfrm rot="16200000">
              <a:off x="2483768" y="5733256"/>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226" name="Group 225"/>
          <p:cNvGrpSpPr/>
          <p:nvPr/>
        </p:nvGrpSpPr>
        <p:grpSpPr>
          <a:xfrm>
            <a:off x="6670100" y="4693072"/>
            <a:ext cx="424154" cy="479507"/>
            <a:chOff x="6670100" y="4693072"/>
            <a:chExt cx="424154" cy="479507"/>
          </a:xfrm>
        </p:grpSpPr>
        <p:cxnSp>
          <p:nvCxnSpPr>
            <p:cNvPr id="178" name="Straight Connector 177"/>
            <p:cNvCxnSpPr>
              <a:stCxn id="191" idx="1"/>
              <a:endCxn id="168" idx="5"/>
            </p:cNvCxnSpPr>
            <p:nvPr/>
          </p:nvCxnSpPr>
          <p:spPr>
            <a:xfrm flipH="1">
              <a:off x="6671784" y="5007552"/>
              <a:ext cx="134017" cy="165027"/>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a:stCxn id="191" idx="5"/>
              <a:endCxn id="171" idx="1"/>
            </p:cNvCxnSpPr>
            <p:nvPr/>
          </p:nvCxnSpPr>
          <p:spPr>
            <a:xfrm flipV="1">
              <a:off x="6958553" y="4693072"/>
              <a:ext cx="135701" cy="161728"/>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a:stCxn id="191" idx="7"/>
              <a:endCxn id="169" idx="3"/>
            </p:cNvCxnSpPr>
            <p:nvPr/>
          </p:nvCxnSpPr>
          <p:spPr>
            <a:xfrm flipH="1" flipV="1">
              <a:off x="6670100" y="4693072"/>
              <a:ext cx="135701" cy="161728"/>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91" name="Oval 190"/>
            <p:cNvSpPr/>
            <p:nvPr/>
          </p:nvSpPr>
          <p:spPr>
            <a:xfrm rot="16200000">
              <a:off x="6774165" y="4823164"/>
              <a:ext cx="216024" cy="216024"/>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227" name="Group 226"/>
          <p:cNvGrpSpPr/>
          <p:nvPr/>
        </p:nvGrpSpPr>
        <p:grpSpPr>
          <a:xfrm>
            <a:off x="7247848" y="5325331"/>
            <a:ext cx="423312" cy="479506"/>
            <a:chOff x="7247848" y="5325331"/>
            <a:chExt cx="423312" cy="479506"/>
          </a:xfrm>
        </p:grpSpPr>
        <p:cxnSp>
          <p:nvCxnSpPr>
            <p:cNvPr id="182" name="Straight Connector 181"/>
            <p:cNvCxnSpPr>
              <a:stCxn id="198" idx="5"/>
              <a:endCxn id="172" idx="1"/>
            </p:cNvCxnSpPr>
            <p:nvPr/>
          </p:nvCxnSpPr>
          <p:spPr>
            <a:xfrm flipV="1">
              <a:off x="7535880" y="5325331"/>
              <a:ext cx="135280" cy="140721"/>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a:stCxn id="198" idx="3"/>
              <a:endCxn id="176" idx="7"/>
            </p:cNvCxnSpPr>
            <p:nvPr/>
          </p:nvCxnSpPr>
          <p:spPr>
            <a:xfrm>
              <a:off x="7535880" y="5618804"/>
              <a:ext cx="135280" cy="186033"/>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a:stCxn id="170" idx="3"/>
              <a:endCxn id="198" idx="7"/>
            </p:cNvCxnSpPr>
            <p:nvPr/>
          </p:nvCxnSpPr>
          <p:spPr>
            <a:xfrm>
              <a:off x="7247848" y="5325331"/>
              <a:ext cx="135280" cy="140721"/>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98" name="Oval 197"/>
            <p:cNvSpPr/>
            <p:nvPr/>
          </p:nvSpPr>
          <p:spPr>
            <a:xfrm rot="16200000">
              <a:off x="7351492" y="5434416"/>
              <a:ext cx="216024" cy="216024"/>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230" name="Group 229"/>
          <p:cNvGrpSpPr/>
          <p:nvPr/>
        </p:nvGrpSpPr>
        <p:grpSpPr>
          <a:xfrm>
            <a:off x="7823912" y="4225254"/>
            <a:ext cx="383954" cy="315066"/>
            <a:chOff x="7823912" y="4225254"/>
            <a:chExt cx="383954" cy="315066"/>
          </a:xfrm>
        </p:grpSpPr>
        <p:sp>
          <p:nvSpPr>
            <p:cNvPr id="205" name="Oval 204"/>
            <p:cNvSpPr/>
            <p:nvPr/>
          </p:nvSpPr>
          <p:spPr>
            <a:xfrm rot="16200000">
              <a:off x="7991842" y="4225254"/>
              <a:ext cx="216024" cy="216024"/>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06" name="Straight Connector 205"/>
            <p:cNvCxnSpPr>
              <a:stCxn id="173" idx="5"/>
              <a:endCxn id="205" idx="1"/>
            </p:cNvCxnSpPr>
            <p:nvPr/>
          </p:nvCxnSpPr>
          <p:spPr>
            <a:xfrm flipV="1">
              <a:off x="7823912" y="4409642"/>
              <a:ext cx="199566" cy="130678"/>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28" name="Group 227"/>
          <p:cNvGrpSpPr/>
          <p:nvPr/>
        </p:nvGrpSpPr>
        <p:grpSpPr>
          <a:xfrm>
            <a:off x="6682401" y="5957589"/>
            <a:ext cx="988759" cy="467770"/>
            <a:chOff x="6682401" y="5957589"/>
            <a:chExt cx="988759" cy="467770"/>
          </a:xfrm>
        </p:grpSpPr>
        <p:sp>
          <p:nvSpPr>
            <p:cNvPr id="210" name="Oval 209"/>
            <p:cNvSpPr/>
            <p:nvPr/>
          </p:nvSpPr>
          <p:spPr>
            <a:xfrm rot="16200000">
              <a:off x="7072243" y="6209335"/>
              <a:ext cx="216024" cy="216024"/>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11" name="Straight Connector 210"/>
            <p:cNvCxnSpPr>
              <a:stCxn id="174" idx="3"/>
              <a:endCxn id="210" idx="7"/>
            </p:cNvCxnSpPr>
            <p:nvPr/>
          </p:nvCxnSpPr>
          <p:spPr>
            <a:xfrm>
              <a:off x="6682401" y="5957589"/>
              <a:ext cx="421478" cy="283382"/>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a:stCxn id="175" idx="2"/>
              <a:endCxn id="210" idx="6"/>
            </p:cNvCxnSpPr>
            <p:nvPr/>
          </p:nvCxnSpPr>
          <p:spPr>
            <a:xfrm>
              <a:off x="7176781" y="5989225"/>
              <a:ext cx="3474" cy="220110"/>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a:stCxn id="176" idx="1"/>
              <a:endCxn id="210" idx="5"/>
            </p:cNvCxnSpPr>
            <p:nvPr/>
          </p:nvCxnSpPr>
          <p:spPr>
            <a:xfrm flipH="1">
              <a:off x="7256631" y="5957589"/>
              <a:ext cx="414529" cy="283382"/>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29" name="Group 228"/>
          <p:cNvGrpSpPr/>
          <p:nvPr/>
        </p:nvGrpSpPr>
        <p:grpSpPr>
          <a:xfrm>
            <a:off x="6495337" y="5356967"/>
            <a:ext cx="216024" cy="416234"/>
            <a:chOff x="6495337" y="5356967"/>
            <a:chExt cx="216024" cy="416234"/>
          </a:xfrm>
        </p:grpSpPr>
        <p:cxnSp>
          <p:nvCxnSpPr>
            <p:cNvPr id="190" name="Straight Connector 189"/>
            <p:cNvCxnSpPr>
              <a:stCxn id="168" idx="2"/>
              <a:endCxn id="220" idx="6"/>
            </p:cNvCxnSpPr>
            <p:nvPr/>
          </p:nvCxnSpPr>
          <p:spPr>
            <a:xfrm>
              <a:off x="6595408" y="5356967"/>
              <a:ext cx="7941" cy="99595"/>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20" name="Oval 219"/>
            <p:cNvSpPr/>
            <p:nvPr/>
          </p:nvSpPr>
          <p:spPr>
            <a:xfrm rot="16200000">
              <a:off x="6495337" y="5456562"/>
              <a:ext cx="216024" cy="216024"/>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23" name="Straight Connector 222"/>
            <p:cNvCxnSpPr>
              <a:stCxn id="220" idx="2"/>
              <a:endCxn id="174" idx="6"/>
            </p:cNvCxnSpPr>
            <p:nvPr/>
          </p:nvCxnSpPr>
          <p:spPr>
            <a:xfrm>
              <a:off x="6603349" y="5672586"/>
              <a:ext cx="2676" cy="100615"/>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52729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186" y="1600201"/>
            <a:ext cx="8534814" cy="4525963"/>
          </a:xfrm>
        </p:spPr>
        <p:txBody>
          <a:bodyPr>
            <a:normAutofit/>
          </a:bodyPr>
          <a:lstStyle/>
          <a:p>
            <a:pPr marL="457200" indent="-457200">
              <a:buFont typeface="Arial" pitchFamily="34" charset="0"/>
              <a:buChar char="•"/>
            </a:pPr>
            <a:endParaRPr lang="en-US" sz="1200" dirty="0" smtClean="0"/>
          </a:p>
          <a:p>
            <a:pPr marL="457200" indent="-457200">
              <a:buFont typeface="Arial" pitchFamily="34" charset="0"/>
              <a:buChar char="•"/>
            </a:pPr>
            <a:r>
              <a:rPr lang="en-US" dirty="0" smtClean="0"/>
              <a:t>Relationship: a number of items are related,</a:t>
            </a:r>
            <a:br>
              <a:rPr lang="en-US" dirty="0" smtClean="0"/>
            </a:br>
            <a:r>
              <a:rPr lang="en-US" dirty="0" err="1" smtClean="0"/>
              <a:t>iff</a:t>
            </a:r>
            <a:r>
              <a:rPr lang="en-US" dirty="0" smtClean="0"/>
              <a:t> they belong to the same cluster</a:t>
            </a:r>
          </a:p>
          <a:p>
            <a:pPr marL="457200" indent="-457200">
              <a:buFont typeface="Arial" pitchFamily="34" charset="0"/>
              <a:buChar char="•"/>
            </a:pPr>
            <a:r>
              <a:rPr lang="en-US" dirty="0" smtClean="0"/>
              <a:t>Common visual</a:t>
            </a:r>
            <a:br>
              <a:rPr lang="en-US" dirty="0" smtClean="0"/>
            </a:br>
            <a:r>
              <a:rPr lang="en-US" dirty="0" smtClean="0"/>
              <a:t>representation:</a:t>
            </a:r>
            <a:br>
              <a:rPr lang="en-US" dirty="0" smtClean="0"/>
            </a:br>
            <a:r>
              <a:rPr lang="en-US" dirty="0" smtClean="0"/>
              <a:t>Scatterplot</a:t>
            </a:r>
          </a:p>
        </p:txBody>
      </p:sp>
      <p:sp>
        <p:nvSpPr>
          <p:cNvPr id="4" name="Footer Placeholder 3"/>
          <p:cNvSpPr>
            <a:spLocks noGrp="1"/>
          </p:cNvSpPr>
          <p:nvPr>
            <p:ph type="ftr" sz="quarter" idx="11"/>
          </p:nvPr>
        </p:nvSpPr>
        <p:spPr/>
        <p:txBody>
          <a:bodyPr/>
          <a:lstStyle/>
          <a:p>
            <a:r>
              <a:rPr lang="en-US" smtClean="0"/>
              <a:t>VisWeek Tutorial: Connecting the Dots – M. Streit, H.-J. Schulz, A. Lex</a:t>
            </a:r>
            <a:endParaRPr lang="en-US"/>
          </a:p>
        </p:txBody>
      </p:sp>
      <p:sp>
        <p:nvSpPr>
          <p:cNvPr id="5" name="Slide Number Placeholder 4"/>
          <p:cNvSpPr>
            <a:spLocks noGrp="1"/>
          </p:cNvSpPr>
          <p:nvPr>
            <p:ph type="sldNum" sz="quarter" idx="12"/>
          </p:nvPr>
        </p:nvSpPr>
        <p:spPr/>
        <p:txBody>
          <a:bodyPr/>
          <a:lstStyle/>
          <a:p>
            <a:fld id="{30742C3F-4840-460C-ADF2-7005A7FA8881}" type="slidenum">
              <a:rPr lang="en-US" smtClean="0"/>
              <a:t>51</a:t>
            </a:fld>
            <a:endParaRPr lang="en-US"/>
          </a:p>
        </p:txBody>
      </p:sp>
      <p:sp>
        <p:nvSpPr>
          <p:cNvPr id="9" name="Title 1"/>
          <p:cNvSpPr>
            <a:spLocks noGrp="1"/>
          </p:cNvSpPr>
          <p:nvPr>
            <p:ph type="title"/>
          </p:nvPr>
        </p:nvSpPr>
        <p:spPr>
          <a:xfrm>
            <a:off x="395536" y="274637"/>
            <a:ext cx="8291264" cy="1143000"/>
          </a:xfrm>
        </p:spPr>
        <p:txBody>
          <a:bodyPr>
            <a:normAutofit/>
          </a:bodyPr>
          <a:lstStyle/>
          <a:p>
            <a:r>
              <a:rPr lang="en-US" dirty="0" smtClean="0"/>
              <a:t>Example #4: Clustered Data</a:t>
            </a:r>
            <a:endParaRPr lang="en-US" sz="3100" dirty="0">
              <a:solidFill>
                <a:schemeClr val="bg1"/>
              </a:solidFill>
            </a:endParaRPr>
          </a:p>
        </p:txBody>
      </p:sp>
      <p:sp>
        <p:nvSpPr>
          <p:cNvPr id="10" name="TextBox 9"/>
          <p:cNvSpPr txBox="1"/>
          <p:nvPr/>
        </p:nvSpPr>
        <p:spPr>
          <a:xfrm>
            <a:off x="251520" y="1196752"/>
            <a:ext cx="8608904" cy="461665"/>
          </a:xfrm>
          <a:prstGeom prst="rect">
            <a:avLst/>
          </a:prstGeom>
          <a:noFill/>
        </p:spPr>
        <p:txBody>
          <a:bodyPr wrap="square" rtlCol="0">
            <a:spAutoFit/>
          </a:bodyPr>
          <a:lstStyle/>
          <a:p>
            <a:pPr algn="r"/>
            <a:r>
              <a:rPr lang="en-US" sz="2400" dirty="0" smtClean="0"/>
              <a:t>(Domain</a:t>
            </a:r>
            <a:r>
              <a:rPr lang="en-US" sz="2400" dirty="0"/>
              <a:t>: </a:t>
            </a:r>
            <a:r>
              <a:rPr lang="en-US" sz="2400" dirty="0" smtClean="0"/>
              <a:t>Data, Elements: Items in </a:t>
            </a:r>
            <a:r>
              <a:rPr lang="en-US" sz="2400" dirty="0"/>
              <a:t>Data </a:t>
            </a:r>
            <a:r>
              <a:rPr lang="en-US" sz="2400" dirty="0" smtClean="0"/>
              <a:t>Set, Cardinality: n-</a:t>
            </a:r>
            <a:r>
              <a:rPr lang="en-US" sz="2400" dirty="0" err="1" smtClean="0"/>
              <a:t>ary</a:t>
            </a:r>
            <a:r>
              <a:rPr lang="en-US" sz="2400" dirty="0" smtClean="0"/>
              <a:t>)</a:t>
            </a:r>
            <a:endParaRPr lang="de-DE" sz="2400" dirty="0"/>
          </a:p>
        </p:txBody>
      </p:sp>
      <p:grpSp>
        <p:nvGrpSpPr>
          <p:cNvPr id="6" name="Group 5"/>
          <p:cNvGrpSpPr/>
          <p:nvPr/>
        </p:nvGrpSpPr>
        <p:grpSpPr>
          <a:xfrm>
            <a:off x="395536" y="3042454"/>
            <a:ext cx="8202640" cy="3271895"/>
            <a:chOff x="395536" y="3042454"/>
            <a:chExt cx="8202640" cy="3271895"/>
          </a:xfrm>
        </p:grpSpPr>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9952" y="3042454"/>
              <a:ext cx="4458224" cy="3271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395536" y="5590981"/>
              <a:ext cx="3758572" cy="646331"/>
            </a:xfrm>
            <a:prstGeom prst="rect">
              <a:avLst/>
            </a:prstGeom>
            <a:noFill/>
          </p:spPr>
          <p:txBody>
            <a:bodyPr wrap="square" rtlCol="0">
              <a:spAutoFit/>
            </a:bodyPr>
            <a:lstStyle/>
            <a:p>
              <a:pPr algn="r"/>
              <a:r>
                <a:rPr lang="de-DE" dirty="0" smtClean="0"/>
                <a:t>Image </a:t>
              </a:r>
              <a:r>
                <a:rPr lang="de-DE" dirty="0" err="1" smtClean="0"/>
                <a:t>taken</a:t>
              </a:r>
              <a:r>
                <a:rPr lang="de-DE" dirty="0" smtClean="0"/>
                <a:t> </a:t>
              </a:r>
              <a:r>
                <a:rPr lang="de-DE" dirty="0" err="1" smtClean="0"/>
                <a:t>from</a:t>
              </a:r>
              <a:r>
                <a:rPr lang="de-DE" dirty="0" smtClean="0"/>
                <a:t/>
              </a:r>
              <a:br>
                <a:rPr lang="de-DE" dirty="0" smtClean="0"/>
              </a:br>
              <a:r>
                <a:rPr lang="de-DE" dirty="0" err="1" smtClean="0"/>
                <a:t>Luboschik</a:t>
              </a:r>
              <a:r>
                <a:rPr lang="de-DE" dirty="0" smtClean="0"/>
                <a:t> et al. (2010)</a:t>
              </a:r>
              <a:endParaRPr lang="de-DE" dirty="0"/>
            </a:p>
          </p:txBody>
        </p:sp>
      </p:grpSp>
    </p:spTree>
    <p:extLst>
      <p:ext uri="{BB962C8B-B14F-4D97-AF65-F5344CB8AC3E}">
        <p14:creationId xmlns:p14="http://schemas.microsoft.com/office/powerpoint/2010/main" val="894808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186" y="1600201"/>
            <a:ext cx="8534814" cy="4525963"/>
          </a:xfrm>
        </p:spPr>
        <p:txBody>
          <a:bodyPr>
            <a:normAutofit lnSpcReduction="10000"/>
          </a:bodyPr>
          <a:lstStyle/>
          <a:p>
            <a:pPr marL="457200" indent="-457200">
              <a:buFont typeface="Arial" pitchFamily="34" charset="0"/>
              <a:buChar char="•"/>
            </a:pPr>
            <a:endParaRPr lang="en-US" sz="1200" dirty="0" smtClean="0"/>
          </a:p>
          <a:p>
            <a:pPr marL="457200" indent="-457200">
              <a:buFont typeface="Arial" pitchFamily="34" charset="0"/>
              <a:buChar char="•"/>
            </a:pPr>
            <a:r>
              <a:rPr lang="en-US" i="1" dirty="0"/>
              <a:t>Clustering </a:t>
            </a:r>
            <a:r>
              <a:rPr lang="en-US" i="1" dirty="0" smtClean="0"/>
              <a:t>is </a:t>
            </a:r>
            <a:r>
              <a:rPr lang="en-US" i="1" dirty="0"/>
              <a:t>the division of data into groups of similar </a:t>
            </a:r>
            <a:r>
              <a:rPr lang="en-US" i="1" dirty="0" smtClean="0"/>
              <a:t>objects.</a:t>
            </a:r>
          </a:p>
          <a:p>
            <a:pPr marL="457200" indent="-457200">
              <a:buFont typeface="Arial" pitchFamily="34" charset="0"/>
              <a:buChar char="•"/>
            </a:pPr>
            <a:r>
              <a:rPr lang="en-US" b="1" dirty="0"/>
              <a:t>given: </a:t>
            </a:r>
            <a:r>
              <a:rPr lang="en-US" dirty="0"/>
              <a:t>a (dis-)similarity </a:t>
            </a:r>
            <a:r>
              <a:rPr lang="en-US" dirty="0" smtClean="0"/>
              <a:t>measure/matrix</a:t>
            </a:r>
          </a:p>
          <a:p>
            <a:pPr marL="1079500" lvl="3" indent="-457200">
              <a:lnSpc>
                <a:spcPct val="60000"/>
              </a:lnSpc>
              <a:buFont typeface="Arial" pitchFamily="34" charset="0"/>
              <a:buChar char="•"/>
            </a:pPr>
            <a:r>
              <a:rPr lang="en-US" sz="2800" dirty="0" smtClean="0"/>
              <a:t>n-dimensional, numerical data: Euclidean Distance</a:t>
            </a:r>
          </a:p>
          <a:p>
            <a:pPr marL="1079500" lvl="3" indent="-457200">
              <a:lnSpc>
                <a:spcPct val="60000"/>
              </a:lnSpc>
              <a:buFont typeface="Arial" pitchFamily="34" charset="0"/>
              <a:buChar char="•"/>
            </a:pPr>
            <a:r>
              <a:rPr lang="en-US" sz="2800" dirty="0" smtClean="0"/>
              <a:t>network data: Graph-theoretic Distance</a:t>
            </a:r>
          </a:p>
          <a:p>
            <a:pPr marL="1079500" lvl="3" indent="-457200">
              <a:lnSpc>
                <a:spcPct val="60000"/>
              </a:lnSpc>
              <a:buFont typeface="Arial" pitchFamily="34" charset="0"/>
              <a:buChar char="•"/>
            </a:pPr>
            <a:r>
              <a:rPr lang="en-US" sz="2800" dirty="0" smtClean="0"/>
              <a:t>strings of text: Edit Distance</a:t>
            </a:r>
            <a:endParaRPr lang="en-US" sz="2800" dirty="0"/>
          </a:p>
          <a:p>
            <a:pPr marL="457200" indent="-457200">
              <a:buFont typeface="Arial" pitchFamily="34" charset="0"/>
              <a:buChar char="•"/>
            </a:pPr>
            <a:r>
              <a:rPr lang="en-US" b="1" dirty="0"/>
              <a:t>sought: </a:t>
            </a:r>
            <a:r>
              <a:rPr lang="en-US" dirty="0"/>
              <a:t>a grouping of the data w.r.t. that </a:t>
            </a:r>
            <a:r>
              <a:rPr lang="en-US" dirty="0" smtClean="0"/>
              <a:t>measure</a:t>
            </a:r>
            <a:endParaRPr lang="en-US" dirty="0"/>
          </a:p>
        </p:txBody>
      </p:sp>
      <p:sp>
        <p:nvSpPr>
          <p:cNvPr id="4" name="Footer Placeholder 3"/>
          <p:cNvSpPr>
            <a:spLocks noGrp="1"/>
          </p:cNvSpPr>
          <p:nvPr>
            <p:ph type="ftr" sz="quarter" idx="11"/>
          </p:nvPr>
        </p:nvSpPr>
        <p:spPr/>
        <p:txBody>
          <a:bodyPr/>
          <a:lstStyle/>
          <a:p>
            <a:r>
              <a:rPr lang="en-US" smtClean="0"/>
              <a:t>VisWeek Tutorial: Connecting the Dots – M. Streit, H.-J. Schulz, A. Lex</a:t>
            </a:r>
            <a:endParaRPr lang="en-US"/>
          </a:p>
        </p:txBody>
      </p:sp>
      <p:sp>
        <p:nvSpPr>
          <p:cNvPr id="5" name="Slide Number Placeholder 4"/>
          <p:cNvSpPr>
            <a:spLocks noGrp="1"/>
          </p:cNvSpPr>
          <p:nvPr>
            <p:ph type="sldNum" sz="quarter" idx="12"/>
          </p:nvPr>
        </p:nvSpPr>
        <p:spPr/>
        <p:txBody>
          <a:bodyPr/>
          <a:lstStyle/>
          <a:p>
            <a:fld id="{30742C3F-4840-460C-ADF2-7005A7FA8881}" type="slidenum">
              <a:rPr lang="en-US" smtClean="0"/>
              <a:t>52</a:t>
            </a:fld>
            <a:endParaRPr lang="en-US"/>
          </a:p>
        </p:txBody>
      </p:sp>
      <p:sp>
        <p:nvSpPr>
          <p:cNvPr id="9" name="Title 1"/>
          <p:cNvSpPr>
            <a:spLocks noGrp="1"/>
          </p:cNvSpPr>
          <p:nvPr>
            <p:ph type="title"/>
          </p:nvPr>
        </p:nvSpPr>
        <p:spPr>
          <a:xfrm>
            <a:off x="395536" y="274637"/>
            <a:ext cx="8291264" cy="1143000"/>
          </a:xfrm>
        </p:spPr>
        <p:txBody>
          <a:bodyPr>
            <a:normAutofit/>
          </a:bodyPr>
          <a:lstStyle/>
          <a:p>
            <a:r>
              <a:rPr lang="en-US" dirty="0" smtClean="0"/>
              <a:t>Example #4: Clustered Data</a:t>
            </a:r>
            <a:endParaRPr lang="en-US" sz="3100" dirty="0">
              <a:solidFill>
                <a:schemeClr val="bg1"/>
              </a:solidFill>
            </a:endParaRPr>
          </a:p>
        </p:txBody>
      </p:sp>
      <p:sp>
        <p:nvSpPr>
          <p:cNvPr id="10" name="TextBox 9"/>
          <p:cNvSpPr txBox="1"/>
          <p:nvPr/>
        </p:nvSpPr>
        <p:spPr>
          <a:xfrm>
            <a:off x="251520" y="1196752"/>
            <a:ext cx="8608904" cy="461665"/>
          </a:xfrm>
          <a:prstGeom prst="rect">
            <a:avLst/>
          </a:prstGeom>
          <a:noFill/>
        </p:spPr>
        <p:txBody>
          <a:bodyPr wrap="square" rtlCol="0">
            <a:spAutoFit/>
          </a:bodyPr>
          <a:lstStyle/>
          <a:p>
            <a:pPr algn="r"/>
            <a:r>
              <a:rPr lang="en-US" sz="2400" dirty="0" smtClean="0"/>
              <a:t>(Domain</a:t>
            </a:r>
            <a:r>
              <a:rPr lang="en-US" sz="2400" dirty="0"/>
              <a:t>: </a:t>
            </a:r>
            <a:r>
              <a:rPr lang="en-US" sz="2400" dirty="0" smtClean="0"/>
              <a:t>Data, Elements: Items in </a:t>
            </a:r>
            <a:r>
              <a:rPr lang="en-US" sz="2400" dirty="0"/>
              <a:t>Data </a:t>
            </a:r>
            <a:r>
              <a:rPr lang="en-US" sz="2400" dirty="0" smtClean="0"/>
              <a:t>Set, Cardinality: n-</a:t>
            </a:r>
            <a:r>
              <a:rPr lang="en-US" sz="2400" dirty="0" err="1" smtClean="0"/>
              <a:t>ary</a:t>
            </a:r>
            <a:r>
              <a:rPr lang="en-US" sz="2400" dirty="0" smtClean="0"/>
              <a:t>)</a:t>
            </a:r>
            <a:endParaRPr lang="de-DE" sz="2400" dirty="0"/>
          </a:p>
        </p:txBody>
      </p:sp>
    </p:spTree>
    <p:extLst>
      <p:ext uri="{BB962C8B-B14F-4D97-AF65-F5344CB8AC3E}">
        <p14:creationId xmlns:p14="http://schemas.microsoft.com/office/powerpoint/2010/main" val="21204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186" y="1600201"/>
            <a:ext cx="7563214" cy="4525963"/>
          </a:xfrm>
        </p:spPr>
        <p:txBody>
          <a:bodyPr>
            <a:normAutofit/>
          </a:bodyPr>
          <a:lstStyle/>
          <a:p>
            <a:pPr marL="457200" indent="-457200">
              <a:buFont typeface="Arial" pitchFamily="34" charset="0"/>
              <a:buChar char="•"/>
            </a:pPr>
            <a:endParaRPr lang="en-US" sz="1200" dirty="0" smtClean="0"/>
          </a:p>
          <a:p>
            <a:pPr marL="457200" indent="-457200">
              <a:buFont typeface="Arial" pitchFamily="34" charset="0"/>
              <a:buChar char="•"/>
            </a:pPr>
            <a:r>
              <a:rPr lang="en-US" dirty="0" smtClean="0"/>
              <a:t>What makes a good grouping?</a:t>
            </a:r>
          </a:p>
          <a:p>
            <a:pPr marL="1079500" lvl="3" indent="-457200">
              <a:buFont typeface="Arial" pitchFamily="34" charset="0"/>
              <a:buChar char="•"/>
            </a:pPr>
            <a:r>
              <a:rPr lang="en-US" sz="2800" b="1" dirty="0"/>
              <a:t>Compact: </a:t>
            </a:r>
            <a:r>
              <a:rPr lang="en-US" sz="2800" dirty="0"/>
              <a:t>elements in cluster are similar</a:t>
            </a:r>
          </a:p>
          <a:p>
            <a:pPr marL="1079500" lvl="3" indent="-457200">
              <a:buFont typeface="Arial" pitchFamily="34" charset="0"/>
              <a:buChar char="•"/>
            </a:pPr>
            <a:r>
              <a:rPr lang="en-US" sz="2800" b="1" dirty="0"/>
              <a:t>Separated: </a:t>
            </a:r>
            <a:r>
              <a:rPr lang="en-US" sz="2800" dirty="0"/>
              <a:t>clusters are different</a:t>
            </a:r>
          </a:p>
          <a:p>
            <a:pPr marL="1079500" lvl="3" indent="-457200">
              <a:buFont typeface="Arial" pitchFamily="34" charset="0"/>
              <a:buChar char="•"/>
            </a:pPr>
            <a:r>
              <a:rPr lang="en-US" sz="2800" b="1" dirty="0"/>
              <a:t>Balanced: </a:t>
            </a:r>
            <a:r>
              <a:rPr lang="en-US" sz="2800" dirty="0"/>
              <a:t>cluster membership is equally probable</a:t>
            </a:r>
          </a:p>
          <a:p>
            <a:pPr marL="1079500" lvl="3" indent="-457200">
              <a:buFont typeface="Arial" pitchFamily="34" charset="0"/>
              <a:buChar char="•"/>
            </a:pPr>
            <a:r>
              <a:rPr lang="en-US" sz="2800" b="1" dirty="0"/>
              <a:t>Parsimonious: </a:t>
            </a:r>
            <a:r>
              <a:rPr lang="en-US" sz="2800" dirty="0"/>
              <a:t>much fewer clusters than data </a:t>
            </a:r>
            <a:r>
              <a:rPr lang="en-US" sz="2800" dirty="0" smtClean="0"/>
              <a:t>objects</a:t>
            </a:r>
            <a:endParaRPr lang="en-US" sz="2800" dirty="0"/>
          </a:p>
        </p:txBody>
      </p:sp>
      <p:sp>
        <p:nvSpPr>
          <p:cNvPr id="4" name="Footer Placeholder 3"/>
          <p:cNvSpPr>
            <a:spLocks noGrp="1"/>
          </p:cNvSpPr>
          <p:nvPr>
            <p:ph type="ftr" sz="quarter" idx="11"/>
          </p:nvPr>
        </p:nvSpPr>
        <p:spPr/>
        <p:txBody>
          <a:bodyPr/>
          <a:lstStyle/>
          <a:p>
            <a:r>
              <a:rPr lang="en-US" smtClean="0"/>
              <a:t>VisWeek Tutorial: Connecting the Dots – M. Streit, H.-J. Schulz, A. Lex</a:t>
            </a:r>
            <a:endParaRPr lang="en-US"/>
          </a:p>
        </p:txBody>
      </p:sp>
      <p:sp>
        <p:nvSpPr>
          <p:cNvPr id="5" name="Slide Number Placeholder 4"/>
          <p:cNvSpPr>
            <a:spLocks noGrp="1"/>
          </p:cNvSpPr>
          <p:nvPr>
            <p:ph type="sldNum" sz="quarter" idx="12"/>
          </p:nvPr>
        </p:nvSpPr>
        <p:spPr/>
        <p:txBody>
          <a:bodyPr/>
          <a:lstStyle/>
          <a:p>
            <a:fld id="{30742C3F-4840-460C-ADF2-7005A7FA8881}" type="slidenum">
              <a:rPr lang="en-US" smtClean="0"/>
              <a:t>53</a:t>
            </a:fld>
            <a:endParaRPr lang="en-US"/>
          </a:p>
        </p:txBody>
      </p:sp>
      <p:sp>
        <p:nvSpPr>
          <p:cNvPr id="9" name="Title 1"/>
          <p:cNvSpPr>
            <a:spLocks noGrp="1"/>
          </p:cNvSpPr>
          <p:nvPr>
            <p:ph type="title"/>
          </p:nvPr>
        </p:nvSpPr>
        <p:spPr>
          <a:xfrm>
            <a:off x="395536" y="274637"/>
            <a:ext cx="8291264" cy="1143000"/>
          </a:xfrm>
        </p:spPr>
        <p:txBody>
          <a:bodyPr>
            <a:normAutofit/>
          </a:bodyPr>
          <a:lstStyle/>
          <a:p>
            <a:r>
              <a:rPr lang="en-US" dirty="0" smtClean="0"/>
              <a:t>Example #4: Clustered Data</a:t>
            </a:r>
            <a:endParaRPr lang="en-US" sz="3100" dirty="0">
              <a:solidFill>
                <a:schemeClr val="bg1"/>
              </a:solidFill>
            </a:endParaRPr>
          </a:p>
        </p:txBody>
      </p:sp>
      <p:sp>
        <p:nvSpPr>
          <p:cNvPr id="10" name="TextBox 9"/>
          <p:cNvSpPr txBox="1"/>
          <p:nvPr/>
        </p:nvSpPr>
        <p:spPr>
          <a:xfrm>
            <a:off x="251520" y="1196752"/>
            <a:ext cx="8608904" cy="461665"/>
          </a:xfrm>
          <a:prstGeom prst="rect">
            <a:avLst/>
          </a:prstGeom>
          <a:noFill/>
        </p:spPr>
        <p:txBody>
          <a:bodyPr wrap="square" rtlCol="0">
            <a:spAutoFit/>
          </a:bodyPr>
          <a:lstStyle/>
          <a:p>
            <a:pPr algn="r"/>
            <a:r>
              <a:rPr lang="en-US" sz="2400" dirty="0" smtClean="0"/>
              <a:t>(Domain</a:t>
            </a:r>
            <a:r>
              <a:rPr lang="en-US" sz="2400" dirty="0"/>
              <a:t>: </a:t>
            </a:r>
            <a:r>
              <a:rPr lang="en-US" sz="2400" dirty="0" smtClean="0"/>
              <a:t>Data, Elements: Items in </a:t>
            </a:r>
            <a:r>
              <a:rPr lang="en-US" sz="2400" dirty="0"/>
              <a:t>Data </a:t>
            </a:r>
            <a:r>
              <a:rPr lang="en-US" sz="2400" dirty="0" smtClean="0"/>
              <a:t>Set, Cardinality: n-</a:t>
            </a:r>
            <a:r>
              <a:rPr lang="en-US" sz="2400" dirty="0" err="1" smtClean="0"/>
              <a:t>ary</a:t>
            </a:r>
            <a:r>
              <a:rPr lang="en-US" sz="2400" dirty="0" smtClean="0"/>
              <a:t>)</a:t>
            </a:r>
            <a:endParaRPr lang="de-DE" sz="2400" dirty="0"/>
          </a:p>
        </p:txBody>
      </p:sp>
      <p:sp>
        <p:nvSpPr>
          <p:cNvPr id="7" name="TextBox 6"/>
          <p:cNvSpPr txBox="1"/>
          <p:nvPr/>
        </p:nvSpPr>
        <p:spPr>
          <a:xfrm>
            <a:off x="5292080" y="5939988"/>
            <a:ext cx="3758572" cy="369332"/>
          </a:xfrm>
          <a:prstGeom prst="rect">
            <a:avLst/>
          </a:prstGeom>
          <a:noFill/>
        </p:spPr>
        <p:txBody>
          <a:bodyPr wrap="square" rtlCol="0">
            <a:spAutoFit/>
          </a:bodyPr>
          <a:lstStyle/>
          <a:p>
            <a:pPr algn="r"/>
            <a:r>
              <a:rPr lang="de-DE" dirty="0"/>
              <a:t>Source: Cosma </a:t>
            </a:r>
            <a:r>
              <a:rPr lang="de-DE" dirty="0" err="1"/>
              <a:t>Shalizi</a:t>
            </a:r>
            <a:r>
              <a:rPr lang="de-DE" dirty="0"/>
              <a:t> </a:t>
            </a:r>
            <a:r>
              <a:rPr lang="de-DE" dirty="0" smtClean="0"/>
              <a:t>(2009)</a:t>
            </a:r>
            <a:endParaRPr lang="de-DE" dirty="0"/>
          </a:p>
        </p:txBody>
      </p:sp>
    </p:spTree>
    <p:extLst>
      <p:ext uri="{BB962C8B-B14F-4D97-AF65-F5344CB8AC3E}">
        <p14:creationId xmlns:p14="http://schemas.microsoft.com/office/powerpoint/2010/main" val="1122557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186" y="1600201"/>
            <a:ext cx="7563214" cy="4709119"/>
          </a:xfrm>
        </p:spPr>
        <p:txBody>
          <a:bodyPr>
            <a:normAutofit/>
          </a:bodyPr>
          <a:lstStyle/>
          <a:p>
            <a:pPr marL="457200" indent="-457200">
              <a:buFont typeface="Arial" pitchFamily="34" charset="0"/>
              <a:buChar char="•"/>
            </a:pPr>
            <a:endParaRPr lang="en-US" sz="1200" dirty="0" smtClean="0"/>
          </a:p>
          <a:p>
            <a:pPr marL="457200" indent="-457200">
              <a:buFont typeface="Arial" pitchFamily="34" charset="0"/>
              <a:buChar char="•"/>
            </a:pPr>
            <a:r>
              <a:rPr lang="en-US" dirty="0" smtClean="0"/>
              <a:t>Directionality of the clustering:</a:t>
            </a:r>
          </a:p>
          <a:p>
            <a:pPr marL="1079500" lvl="3" indent="-457200">
              <a:buFont typeface="Arial" pitchFamily="34" charset="0"/>
              <a:buChar char="•"/>
            </a:pPr>
            <a:r>
              <a:rPr lang="en-US" sz="2800" b="1" dirty="0" smtClean="0"/>
              <a:t>Top-down: </a:t>
            </a:r>
            <a:r>
              <a:rPr lang="en-US" sz="2800" dirty="0" smtClean="0"/>
              <a:t>divisive</a:t>
            </a:r>
            <a:endParaRPr lang="en-US" sz="2800" dirty="0"/>
          </a:p>
          <a:p>
            <a:pPr marL="1079500" lvl="3" indent="-457200">
              <a:buFont typeface="Arial" pitchFamily="34" charset="0"/>
              <a:buChar char="•"/>
            </a:pPr>
            <a:r>
              <a:rPr lang="en-US" sz="2800" b="1" dirty="0" smtClean="0"/>
              <a:t>Bottom-up: </a:t>
            </a:r>
            <a:r>
              <a:rPr lang="en-US" sz="2800" dirty="0" smtClean="0"/>
              <a:t>agglomerative</a:t>
            </a:r>
          </a:p>
          <a:p>
            <a:pPr marL="457200" indent="-457200">
              <a:buFont typeface="Arial" pitchFamily="34" charset="0"/>
              <a:buChar char="•"/>
            </a:pPr>
            <a:r>
              <a:rPr lang="en-US" dirty="0" smtClean="0"/>
              <a:t>Linkage metrics:</a:t>
            </a:r>
            <a:endParaRPr lang="en-US" dirty="0"/>
          </a:p>
          <a:p>
            <a:pPr marL="1079500" lvl="3" indent="-457200">
              <a:buFont typeface="Arial" pitchFamily="34" charset="0"/>
              <a:buChar char="•"/>
            </a:pPr>
            <a:r>
              <a:rPr lang="en-US" sz="2800" b="1" dirty="0" smtClean="0"/>
              <a:t>Single Linkage: </a:t>
            </a:r>
            <a:r>
              <a:rPr lang="en-US" sz="2800" dirty="0" smtClean="0"/>
              <a:t>nearest neighbor</a:t>
            </a:r>
            <a:endParaRPr lang="en-US" sz="2800" dirty="0"/>
          </a:p>
          <a:p>
            <a:pPr marL="1079500" lvl="3" indent="-457200">
              <a:buFont typeface="Arial" pitchFamily="34" charset="0"/>
              <a:buChar char="•"/>
            </a:pPr>
            <a:r>
              <a:rPr lang="en-US" sz="2800" b="1" dirty="0" smtClean="0"/>
              <a:t>Complete Linkage: </a:t>
            </a:r>
            <a:r>
              <a:rPr lang="en-US" sz="2800" dirty="0" smtClean="0"/>
              <a:t>farthest neighbor</a:t>
            </a:r>
            <a:endParaRPr lang="en-US" sz="2800" dirty="0"/>
          </a:p>
          <a:p>
            <a:pPr marL="1079500" lvl="3" indent="-457200">
              <a:buFont typeface="Arial" pitchFamily="34" charset="0"/>
              <a:buChar char="•"/>
            </a:pPr>
            <a:r>
              <a:rPr lang="en-US" sz="2800" b="1" dirty="0" smtClean="0"/>
              <a:t>Average Linkage: </a:t>
            </a:r>
            <a:r>
              <a:rPr lang="en-US" sz="2800" dirty="0" smtClean="0"/>
              <a:t>all neighbors</a:t>
            </a:r>
            <a:endParaRPr lang="en-US" sz="2800" dirty="0"/>
          </a:p>
        </p:txBody>
      </p:sp>
      <p:sp>
        <p:nvSpPr>
          <p:cNvPr id="4" name="Footer Placeholder 3"/>
          <p:cNvSpPr>
            <a:spLocks noGrp="1"/>
          </p:cNvSpPr>
          <p:nvPr>
            <p:ph type="ftr" sz="quarter" idx="11"/>
          </p:nvPr>
        </p:nvSpPr>
        <p:spPr/>
        <p:txBody>
          <a:bodyPr/>
          <a:lstStyle/>
          <a:p>
            <a:r>
              <a:rPr lang="en-US" smtClean="0"/>
              <a:t>VisWeek Tutorial: Connecting the Dots – M. Streit, H.-J. Schulz, A. Lex</a:t>
            </a:r>
            <a:endParaRPr lang="en-US"/>
          </a:p>
        </p:txBody>
      </p:sp>
      <p:sp>
        <p:nvSpPr>
          <p:cNvPr id="5" name="Slide Number Placeholder 4"/>
          <p:cNvSpPr>
            <a:spLocks noGrp="1"/>
          </p:cNvSpPr>
          <p:nvPr>
            <p:ph type="sldNum" sz="quarter" idx="12"/>
          </p:nvPr>
        </p:nvSpPr>
        <p:spPr/>
        <p:txBody>
          <a:bodyPr/>
          <a:lstStyle/>
          <a:p>
            <a:fld id="{30742C3F-4840-460C-ADF2-7005A7FA8881}" type="slidenum">
              <a:rPr lang="en-US" smtClean="0"/>
              <a:t>54</a:t>
            </a:fld>
            <a:endParaRPr lang="en-US"/>
          </a:p>
        </p:txBody>
      </p:sp>
      <p:sp>
        <p:nvSpPr>
          <p:cNvPr id="9" name="Title 1"/>
          <p:cNvSpPr>
            <a:spLocks noGrp="1"/>
          </p:cNvSpPr>
          <p:nvPr>
            <p:ph type="title"/>
          </p:nvPr>
        </p:nvSpPr>
        <p:spPr>
          <a:xfrm>
            <a:off x="395536" y="274637"/>
            <a:ext cx="8291264" cy="1143000"/>
          </a:xfrm>
        </p:spPr>
        <p:txBody>
          <a:bodyPr>
            <a:normAutofit/>
          </a:bodyPr>
          <a:lstStyle/>
          <a:p>
            <a:r>
              <a:rPr lang="en-US" dirty="0" smtClean="0"/>
              <a:t>Example #4: Clustered Data</a:t>
            </a:r>
            <a:endParaRPr lang="en-US" sz="3100" dirty="0">
              <a:solidFill>
                <a:schemeClr val="bg1"/>
              </a:solidFill>
            </a:endParaRPr>
          </a:p>
        </p:txBody>
      </p:sp>
      <p:sp>
        <p:nvSpPr>
          <p:cNvPr id="10" name="TextBox 9"/>
          <p:cNvSpPr txBox="1"/>
          <p:nvPr/>
        </p:nvSpPr>
        <p:spPr>
          <a:xfrm>
            <a:off x="251520" y="1196752"/>
            <a:ext cx="8608904" cy="461665"/>
          </a:xfrm>
          <a:prstGeom prst="rect">
            <a:avLst/>
          </a:prstGeom>
          <a:noFill/>
        </p:spPr>
        <p:txBody>
          <a:bodyPr wrap="square" rtlCol="0">
            <a:spAutoFit/>
          </a:bodyPr>
          <a:lstStyle/>
          <a:p>
            <a:pPr algn="r"/>
            <a:r>
              <a:rPr lang="en-US" sz="2400" dirty="0" smtClean="0"/>
              <a:t>(Domain</a:t>
            </a:r>
            <a:r>
              <a:rPr lang="en-US" sz="2400" dirty="0"/>
              <a:t>: </a:t>
            </a:r>
            <a:r>
              <a:rPr lang="en-US" sz="2400" dirty="0" smtClean="0"/>
              <a:t>Data, Elements: Items in </a:t>
            </a:r>
            <a:r>
              <a:rPr lang="en-US" sz="2400" dirty="0"/>
              <a:t>Data </a:t>
            </a:r>
            <a:r>
              <a:rPr lang="en-US" sz="2400" dirty="0" smtClean="0"/>
              <a:t>Set, Cardinality: n-</a:t>
            </a:r>
            <a:r>
              <a:rPr lang="en-US" sz="2400" dirty="0" err="1" smtClean="0"/>
              <a:t>ary</a:t>
            </a:r>
            <a:r>
              <a:rPr lang="en-US" sz="2400" dirty="0" smtClean="0"/>
              <a:t>)</a:t>
            </a:r>
            <a:endParaRPr lang="de-DE" sz="2400" dirty="0"/>
          </a:p>
        </p:txBody>
      </p:sp>
    </p:spTree>
    <p:extLst>
      <p:ext uri="{BB962C8B-B14F-4D97-AF65-F5344CB8AC3E}">
        <p14:creationId xmlns:p14="http://schemas.microsoft.com/office/powerpoint/2010/main" val="1177929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VisWeek Tutorial: Connecting the Dots – M. Streit, H.-J. Schulz, A. Lex</a:t>
            </a:r>
            <a:endParaRPr lang="en-US"/>
          </a:p>
        </p:txBody>
      </p:sp>
      <p:sp>
        <p:nvSpPr>
          <p:cNvPr id="5" name="Slide Number Placeholder 4"/>
          <p:cNvSpPr>
            <a:spLocks noGrp="1"/>
          </p:cNvSpPr>
          <p:nvPr>
            <p:ph type="sldNum" sz="quarter" idx="12"/>
          </p:nvPr>
        </p:nvSpPr>
        <p:spPr/>
        <p:txBody>
          <a:bodyPr/>
          <a:lstStyle/>
          <a:p>
            <a:fld id="{30742C3F-4840-460C-ADF2-7005A7FA8881}" type="slidenum">
              <a:rPr lang="en-US" smtClean="0"/>
              <a:t>55</a:t>
            </a:fld>
            <a:endParaRPr lang="en-US"/>
          </a:p>
        </p:txBody>
      </p:sp>
      <p:sp>
        <p:nvSpPr>
          <p:cNvPr id="9" name="Title 1"/>
          <p:cNvSpPr>
            <a:spLocks noGrp="1"/>
          </p:cNvSpPr>
          <p:nvPr>
            <p:ph type="title"/>
          </p:nvPr>
        </p:nvSpPr>
        <p:spPr>
          <a:xfrm>
            <a:off x="395536" y="274637"/>
            <a:ext cx="8291264" cy="1143000"/>
          </a:xfrm>
        </p:spPr>
        <p:txBody>
          <a:bodyPr>
            <a:normAutofit/>
          </a:bodyPr>
          <a:lstStyle/>
          <a:p>
            <a:r>
              <a:rPr lang="en-US" dirty="0" smtClean="0"/>
              <a:t>Example #4: Clustered Data</a:t>
            </a:r>
            <a:endParaRPr lang="en-US" sz="3100" dirty="0">
              <a:solidFill>
                <a:schemeClr val="bg1"/>
              </a:solidFill>
            </a:endParaRPr>
          </a:p>
        </p:txBody>
      </p:sp>
      <p:sp>
        <p:nvSpPr>
          <p:cNvPr id="10" name="TextBox 9"/>
          <p:cNvSpPr txBox="1"/>
          <p:nvPr/>
        </p:nvSpPr>
        <p:spPr>
          <a:xfrm>
            <a:off x="251520" y="1196752"/>
            <a:ext cx="8608904" cy="461665"/>
          </a:xfrm>
          <a:prstGeom prst="rect">
            <a:avLst/>
          </a:prstGeom>
          <a:noFill/>
        </p:spPr>
        <p:txBody>
          <a:bodyPr wrap="square" rtlCol="0">
            <a:spAutoFit/>
          </a:bodyPr>
          <a:lstStyle/>
          <a:p>
            <a:pPr algn="r"/>
            <a:r>
              <a:rPr lang="en-US" sz="2400" dirty="0" smtClean="0"/>
              <a:t>(Domain</a:t>
            </a:r>
            <a:r>
              <a:rPr lang="en-US" sz="2400" dirty="0"/>
              <a:t>: </a:t>
            </a:r>
            <a:r>
              <a:rPr lang="en-US" sz="2400" dirty="0" smtClean="0"/>
              <a:t>Data, Elements: Items in </a:t>
            </a:r>
            <a:r>
              <a:rPr lang="en-US" sz="2400" dirty="0"/>
              <a:t>Data </a:t>
            </a:r>
            <a:r>
              <a:rPr lang="en-US" sz="2400" dirty="0" smtClean="0"/>
              <a:t>Set, Cardinality: n-</a:t>
            </a:r>
            <a:r>
              <a:rPr lang="en-US" sz="2400" dirty="0" err="1" smtClean="0"/>
              <a:t>ary</a:t>
            </a:r>
            <a:r>
              <a:rPr lang="en-US" sz="2400" dirty="0" smtClean="0"/>
              <a:t>)</a:t>
            </a:r>
            <a:endParaRPr lang="de-DE" sz="2400" dirty="0"/>
          </a:p>
        </p:txBody>
      </p:sp>
      <p:pic>
        <p:nvPicPr>
          <p:cNvPr id="7"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6116" t="4900" r="9604" b="8324"/>
          <a:stretch/>
        </p:blipFill>
        <p:spPr bwMode="auto">
          <a:xfrm>
            <a:off x="755576" y="2060848"/>
            <a:ext cx="4991525"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119195" y="5805264"/>
            <a:ext cx="2327229" cy="646331"/>
          </a:xfrm>
          <a:prstGeom prst="rect">
            <a:avLst/>
          </a:prstGeom>
          <a:noFill/>
        </p:spPr>
        <p:txBody>
          <a:bodyPr wrap="square" rtlCol="0">
            <a:spAutoFit/>
          </a:bodyPr>
          <a:lstStyle/>
          <a:p>
            <a:pPr algn="r"/>
            <a:r>
              <a:rPr lang="de-DE" dirty="0" smtClean="0"/>
              <a:t>Images </a:t>
            </a:r>
            <a:r>
              <a:rPr lang="de-DE" dirty="0" err="1" smtClean="0"/>
              <a:t>taken</a:t>
            </a:r>
            <a:r>
              <a:rPr lang="de-DE" dirty="0" smtClean="0"/>
              <a:t> </a:t>
            </a:r>
            <a:r>
              <a:rPr lang="de-DE" dirty="0" err="1" smtClean="0"/>
              <a:t>from</a:t>
            </a:r>
            <a:r>
              <a:rPr lang="de-DE" dirty="0" smtClean="0"/>
              <a:t/>
            </a:r>
            <a:br>
              <a:rPr lang="de-DE" dirty="0" smtClean="0"/>
            </a:br>
            <a:r>
              <a:rPr lang="de-DE" dirty="0" smtClean="0"/>
              <a:t>Jonathan </a:t>
            </a:r>
            <a:r>
              <a:rPr lang="de-DE" dirty="0"/>
              <a:t>Taylor (</a:t>
            </a:r>
            <a:r>
              <a:rPr lang="de-DE" dirty="0" smtClean="0"/>
              <a:t>2010)</a:t>
            </a:r>
            <a:endParaRPr lang="de-DE" dirty="0"/>
          </a:p>
        </p:txBody>
      </p:sp>
      <p:pic>
        <p:nvPicPr>
          <p:cNvPr id="11"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355" t="4900" r="63908" b="8324"/>
          <a:stretch/>
        </p:blipFill>
        <p:spPr bwMode="auto">
          <a:xfrm>
            <a:off x="5987643" y="2060848"/>
            <a:ext cx="2458781"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3437717" y="5661248"/>
            <a:ext cx="2520280" cy="6840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t>tends to construct chains of clusters</a:t>
            </a:r>
            <a:endParaRPr lang="de-DE" sz="2400" dirty="0"/>
          </a:p>
        </p:txBody>
      </p:sp>
      <p:sp>
        <p:nvSpPr>
          <p:cNvPr id="13" name="Rectangle 12"/>
          <p:cNvSpPr/>
          <p:nvPr/>
        </p:nvSpPr>
        <p:spPr>
          <a:xfrm>
            <a:off x="827584" y="5301208"/>
            <a:ext cx="2520280" cy="10400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t>tends to construct small, evenly sized clusters</a:t>
            </a:r>
            <a:endParaRPr lang="de-DE" sz="2400" dirty="0"/>
          </a:p>
        </p:txBody>
      </p:sp>
    </p:spTree>
    <p:extLst>
      <p:ext uri="{BB962C8B-B14F-4D97-AF65-F5344CB8AC3E}">
        <p14:creationId xmlns:p14="http://schemas.microsoft.com/office/powerpoint/2010/main" val="1950394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VisWeek Tutorial: Connecting the Dots – M. Streit, H.-J. Schulz, A. Lex</a:t>
            </a:r>
            <a:endParaRPr lang="en-US"/>
          </a:p>
        </p:txBody>
      </p:sp>
      <p:sp>
        <p:nvSpPr>
          <p:cNvPr id="5" name="Slide Number Placeholder 4"/>
          <p:cNvSpPr>
            <a:spLocks noGrp="1"/>
          </p:cNvSpPr>
          <p:nvPr>
            <p:ph type="sldNum" sz="quarter" idx="12"/>
          </p:nvPr>
        </p:nvSpPr>
        <p:spPr/>
        <p:txBody>
          <a:bodyPr/>
          <a:lstStyle/>
          <a:p>
            <a:fld id="{30742C3F-4840-460C-ADF2-7005A7FA8881}" type="slidenum">
              <a:rPr lang="en-US" smtClean="0"/>
              <a:t>56</a:t>
            </a:fld>
            <a:endParaRPr lang="en-US"/>
          </a:p>
        </p:txBody>
      </p:sp>
      <p:sp>
        <p:nvSpPr>
          <p:cNvPr id="9" name="Title 1"/>
          <p:cNvSpPr>
            <a:spLocks noGrp="1"/>
          </p:cNvSpPr>
          <p:nvPr>
            <p:ph type="title"/>
          </p:nvPr>
        </p:nvSpPr>
        <p:spPr>
          <a:xfrm>
            <a:off x="395536" y="274637"/>
            <a:ext cx="8291264" cy="1143000"/>
          </a:xfrm>
        </p:spPr>
        <p:txBody>
          <a:bodyPr>
            <a:normAutofit/>
          </a:bodyPr>
          <a:lstStyle/>
          <a:p>
            <a:r>
              <a:rPr lang="en-US" dirty="0" smtClean="0"/>
              <a:t>Example #4: Clustered Data</a:t>
            </a:r>
            <a:endParaRPr lang="en-US" sz="3100" dirty="0">
              <a:solidFill>
                <a:schemeClr val="bg1"/>
              </a:solidFill>
            </a:endParaRPr>
          </a:p>
        </p:txBody>
      </p:sp>
      <p:sp>
        <p:nvSpPr>
          <p:cNvPr id="10" name="TextBox 9"/>
          <p:cNvSpPr txBox="1"/>
          <p:nvPr/>
        </p:nvSpPr>
        <p:spPr>
          <a:xfrm>
            <a:off x="251520" y="1196752"/>
            <a:ext cx="8608904" cy="461665"/>
          </a:xfrm>
          <a:prstGeom prst="rect">
            <a:avLst/>
          </a:prstGeom>
          <a:noFill/>
        </p:spPr>
        <p:txBody>
          <a:bodyPr wrap="square" rtlCol="0">
            <a:spAutoFit/>
          </a:bodyPr>
          <a:lstStyle/>
          <a:p>
            <a:pPr algn="r"/>
            <a:r>
              <a:rPr lang="en-US" sz="2400" dirty="0" smtClean="0"/>
              <a:t>(Domain</a:t>
            </a:r>
            <a:r>
              <a:rPr lang="en-US" sz="2400" dirty="0"/>
              <a:t>: </a:t>
            </a:r>
            <a:r>
              <a:rPr lang="en-US" sz="2400" dirty="0" smtClean="0"/>
              <a:t>Data, Elements: Items in </a:t>
            </a:r>
            <a:r>
              <a:rPr lang="en-US" sz="2400" dirty="0"/>
              <a:t>Data </a:t>
            </a:r>
            <a:r>
              <a:rPr lang="en-US" sz="2400" dirty="0" smtClean="0"/>
              <a:t>Set, Cardinality: n-</a:t>
            </a:r>
            <a:r>
              <a:rPr lang="en-US" sz="2400" dirty="0" err="1" smtClean="0"/>
              <a:t>ary</a:t>
            </a:r>
            <a:r>
              <a:rPr lang="en-US" sz="2400" dirty="0" smtClean="0"/>
              <a:t>)</a:t>
            </a:r>
            <a:endParaRPr lang="de-DE" sz="2400" dirty="0"/>
          </a:p>
        </p:txBody>
      </p:sp>
      <p:sp>
        <p:nvSpPr>
          <p:cNvPr id="14" name="Content Placeholder 2"/>
          <p:cNvSpPr>
            <a:spLocks noGrp="1"/>
          </p:cNvSpPr>
          <p:nvPr>
            <p:ph idx="1"/>
          </p:nvPr>
        </p:nvSpPr>
        <p:spPr>
          <a:xfrm>
            <a:off x="609186" y="1600201"/>
            <a:ext cx="8251238" cy="4525963"/>
          </a:xfrm>
        </p:spPr>
        <p:txBody>
          <a:bodyPr>
            <a:normAutofit/>
          </a:bodyPr>
          <a:lstStyle/>
          <a:p>
            <a:pPr marL="457200" indent="-457200">
              <a:buFont typeface="Arial" pitchFamily="34" charset="0"/>
              <a:buChar char="•"/>
            </a:pPr>
            <a:endParaRPr lang="en-US" sz="1200" dirty="0" smtClean="0"/>
          </a:p>
          <a:p>
            <a:pPr marL="457200" indent="-457200">
              <a:buFont typeface="Arial" pitchFamily="34" charset="0"/>
              <a:buChar char="•"/>
            </a:pPr>
            <a:r>
              <a:rPr lang="en-US" dirty="0" smtClean="0"/>
              <a:t>Consensus Clustering</a:t>
            </a:r>
          </a:p>
          <a:p>
            <a:pPr marL="1079500" lvl="3" indent="-457200">
              <a:buFont typeface="Arial" pitchFamily="34" charset="0"/>
              <a:buChar char="•"/>
            </a:pPr>
            <a:r>
              <a:rPr lang="en-US" sz="2800" dirty="0" smtClean="0"/>
              <a:t>NP complete</a:t>
            </a:r>
            <a:endParaRPr lang="en-US" sz="2800" dirty="0"/>
          </a:p>
          <a:p>
            <a:pPr marL="457200" indent="-457200">
              <a:buFont typeface="Arial" pitchFamily="34" charset="0"/>
              <a:buChar char="•"/>
            </a:pPr>
            <a:r>
              <a:rPr lang="en-US" dirty="0" smtClean="0"/>
              <a:t>Heuristics:</a:t>
            </a:r>
          </a:p>
          <a:p>
            <a:pPr marL="1079500" lvl="3" indent="-457200">
              <a:buFont typeface="Arial" pitchFamily="34" charset="0"/>
              <a:buChar char="•"/>
            </a:pPr>
            <a:r>
              <a:rPr lang="de-DE" sz="2800" b="1" dirty="0"/>
              <a:t>Quantitative/</a:t>
            </a:r>
            <a:r>
              <a:rPr lang="de-DE" sz="2800" b="1" dirty="0" err="1"/>
              <a:t>metric-based</a:t>
            </a:r>
            <a:r>
              <a:rPr lang="de-DE" sz="2800" b="1" dirty="0"/>
              <a:t>: CSPA</a:t>
            </a:r>
            <a:br>
              <a:rPr lang="de-DE" sz="2800" b="1" dirty="0"/>
            </a:br>
            <a:r>
              <a:rPr lang="de-DE" sz="2800" dirty="0" err="1"/>
              <a:t>Cluster-based</a:t>
            </a:r>
            <a:r>
              <a:rPr lang="de-DE" sz="2800" dirty="0"/>
              <a:t> </a:t>
            </a:r>
            <a:r>
              <a:rPr lang="de-DE" sz="2800" dirty="0" err="1"/>
              <a:t>Similarity</a:t>
            </a:r>
            <a:r>
              <a:rPr lang="de-DE" sz="2800" dirty="0"/>
              <a:t> </a:t>
            </a:r>
            <a:r>
              <a:rPr lang="de-DE" sz="2800" dirty="0" err="1"/>
              <a:t>Partitioning</a:t>
            </a:r>
            <a:r>
              <a:rPr lang="de-DE" sz="2800" dirty="0"/>
              <a:t> </a:t>
            </a:r>
            <a:r>
              <a:rPr lang="de-DE" sz="2800" dirty="0" err="1" smtClean="0"/>
              <a:t>Algorithm</a:t>
            </a:r>
            <a:endParaRPr lang="de-DE" sz="2800" dirty="0" smtClean="0"/>
          </a:p>
          <a:p>
            <a:pPr marL="1079500" lvl="3" indent="-457200">
              <a:buFont typeface="Arial" pitchFamily="34" charset="0"/>
              <a:buChar char="•"/>
            </a:pPr>
            <a:r>
              <a:rPr lang="en-US" sz="2800" b="1" dirty="0"/>
              <a:t>Structural/graph-based: HGPA</a:t>
            </a:r>
            <a:r>
              <a:rPr lang="en-US" sz="2800" dirty="0"/>
              <a:t/>
            </a:r>
            <a:br>
              <a:rPr lang="en-US" sz="2800" dirty="0"/>
            </a:br>
            <a:r>
              <a:rPr lang="en-US" sz="2800" dirty="0"/>
              <a:t>Hyper-Graph Partitioning </a:t>
            </a:r>
            <a:r>
              <a:rPr lang="en-US" sz="2800" dirty="0" smtClean="0"/>
              <a:t>Algorithm</a:t>
            </a:r>
            <a:endParaRPr lang="en-US" sz="2800" dirty="0"/>
          </a:p>
        </p:txBody>
      </p:sp>
    </p:spTree>
    <p:extLst>
      <p:ext uri="{BB962C8B-B14F-4D97-AF65-F5344CB8AC3E}">
        <p14:creationId xmlns:p14="http://schemas.microsoft.com/office/powerpoint/2010/main" val="1091082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186" y="1600201"/>
            <a:ext cx="8534814" cy="4525963"/>
          </a:xfrm>
        </p:spPr>
        <p:txBody>
          <a:bodyPr>
            <a:normAutofit/>
          </a:bodyPr>
          <a:lstStyle/>
          <a:p>
            <a:pPr marL="457200" indent="-457200">
              <a:buFont typeface="Arial" pitchFamily="34" charset="0"/>
              <a:buChar char="•"/>
            </a:pPr>
            <a:endParaRPr lang="en-US" sz="1200" dirty="0" smtClean="0"/>
          </a:p>
          <a:p>
            <a:pPr marL="457200" indent="-457200">
              <a:buFont typeface="Arial" pitchFamily="34" charset="0"/>
              <a:buChar char="•"/>
            </a:pPr>
            <a:r>
              <a:rPr lang="en-US" dirty="0" smtClean="0"/>
              <a:t>Relationship: two clusters are related, </a:t>
            </a:r>
            <a:r>
              <a:rPr lang="en-US" dirty="0" err="1" smtClean="0"/>
              <a:t>iff</a:t>
            </a:r>
            <a:r>
              <a:rPr lang="en-US" dirty="0" smtClean="0"/>
              <a:t/>
            </a:r>
            <a:br>
              <a:rPr lang="en-US" dirty="0" smtClean="0"/>
            </a:br>
            <a:r>
              <a:rPr lang="en-US" dirty="0" smtClean="0"/>
              <a:t>they share data items</a:t>
            </a:r>
          </a:p>
          <a:p>
            <a:pPr marL="457200" indent="-457200">
              <a:buFont typeface="Arial" pitchFamily="34" charset="0"/>
              <a:buChar char="•"/>
            </a:pPr>
            <a:r>
              <a:rPr lang="en-US" dirty="0" smtClean="0"/>
              <a:t>Common visual representation:</a:t>
            </a:r>
            <a:r>
              <a:rPr lang="en-US" dirty="0"/>
              <a:t> </a:t>
            </a:r>
            <a:r>
              <a:rPr lang="en-US" dirty="0" smtClean="0"/>
              <a:t>Ribbons</a:t>
            </a:r>
          </a:p>
        </p:txBody>
      </p:sp>
      <p:sp>
        <p:nvSpPr>
          <p:cNvPr id="4" name="Footer Placeholder 3"/>
          <p:cNvSpPr>
            <a:spLocks noGrp="1"/>
          </p:cNvSpPr>
          <p:nvPr>
            <p:ph type="ftr" sz="quarter" idx="11"/>
          </p:nvPr>
        </p:nvSpPr>
        <p:spPr/>
        <p:txBody>
          <a:bodyPr/>
          <a:lstStyle/>
          <a:p>
            <a:r>
              <a:rPr lang="en-US" smtClean="0"/>
              <a:t>VisWeek Tutorial: Connecting the Dots – M. Streit, H.-J. Schulz, A. Lex</a:t>
            </a:r>
            <a:endParaRPr lang="en-US"/>
          </a:p>
        </p:txBody>
      </p:sp>
      <p:sp>
        <p:nvSpPr>
          <p:cNvPr id="5" name="Slide Number Placeholder 4"/>
          <p:cNvSpPr>
            <a:spLocks noGrp="1"/>
          </p:cNvSpPr>
          <p:nvPr>
            <p:ph type="sldNum" sz="quarter" idx="12"/>
          </p:nvPr>
        </p:nvSpPr>
        <p:spPr/>
        <p:txBody>
          <a:bodyPr/>
          <a:lstStyle/>
          <a:p>
            <a:fld id="{30742C3F-4840-460C-ADF2-7005A7FA8881}" type="slidenum">
              <a:rPr lang="en-US" smtClean="0"/>
              <a:t>57</a:t>
            </a:fld>
            <a:endParaRPr lang="en-US"/>
          </a:p>
        </p:txBody>
      </p:sp>
      <p:sp>
        <p:nvSpPr>
          <p:cNvPr id="9" name="Title 1"/>
          <p:cNvSpPr>
            <a:spLocks noGrp="1"/>
          </p:cNvSpPr>
          <p:nvPr>
            <p:ph type="title"/>
          </p:nvPr>
        </p:nvSpPr>
        <p:spPr>
          <a:xfrm>
            <a:off x="395536" y="274637"/>
            <a:ext cx="8291264" cy="1143000"/>
          </a:xfrm>
        </p:spPr>
        <p:txBody>
          <a:bodyPr>
            <a:normAutofit fontScale="90000"/>
          </a:bodyPr>
          <a:lstStyle/>
          <a:p>
            <a:r>
              <a:rPr lang="en-US" dirty="0" smtClean="0"/>
              <a:t>Example #5: Matchmaker/</a:t>
            </a:r>
            <a:r>
              <a:rPr lang="en-US" dirty="0" err="1" smtClean="0"/>
              <a:t>VisBricks</a:t>
            </a:r>
            <a:endParaRPr lang="en-US" sz="3100" dirty="0">
              <a:solidFill>
                <a:schemeClr val="bg1"/>
              </a:solidFill>
            </a:endParaRPr>
          </a:p>
        </p:txBody>
      </p:sp>
      <p:sp>
        <p:nvSpPr>
          <p:cNvPr id="10" name="TextBox 9"/>
          <p:cNvSpPr txBox="1"/>
          <p:nvPr/>
        </p:nvSpPr>
        <p:spPr>
          <a:xfrm>
            <a:off x="251520" y="1196752"/>
            <a:ext cx="8608904" cy="461665"/>
          </a:xfrm>
          <a:prstGeom prst="rect">
            <a:avLst/>
          </a:prstGeom>
          <a:noFill/>
        </p:spPr>
        <p:txBody>
          <a:bodyPr wrap="square" rtlCol="0">
            <a:spAutoFit/>
          </a:bodyPr>
          <a:lstStyle/>
          <a:p>
            <a:pPr algn="r"/>
            <a:r>
              <a:rPr lang="en-US" sz="2400" dirty="0" smtClean="0"/>
              <a:t>(Domain</a:t>
            </a:r>
            <a:r>
              <a:rPr lang="en-US" sz="2400" dirty="0"/>
              <a:t>: </a:t>
            </a:r>
            <a:r>
              <a:rPr lang="en-US" sz="2400" dirty="0" smtClean="0"/>
              <a:t>Data, Elements: Clusters in </a:t>
            </a:r>
            <a:r>
              <a:rPr lang="en-US" sz="2400" dirty="0"/>
              <a:t>Data </a:t>
            </a:r>
            <a:r>
              <a:rPr lang="en-US" sz="2400" dirty="0" smtClean="0"/>
              <a:t>Set, Cardinality: binary)</a:t>
            </a:r>
            <a:endParaRPr lang="de-DE" sz="2400" dirty="0"/>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04" y="3789040"/>
            <a:ext cx="4608512" cy="2510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descr="G:\Data\Documents\Habil\publications\accepted\2011 InfoVis Alex\2011_10_InfoVis_VisBricks\figures\teas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2899" y="3865202"/>
            <a:ext cx="4434956" cy="237211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50060" y="5987696"/>
            <a:ext cx="3374751" cy="369332"/>
          </a:xfrm>
          <a:prstGeom prst="rect">
            <a:avLst/>
          </a:prstGeom>
          <a:solidFill>
            <a:schemeClr val="bg1">
              <a:alpha val="71000"/>
            </a:schemeClr>
          </a:solidFill>
        </p:spPr>
        <p:txBody>
          <a:bodyPr wrap="square" rtlCol="0">
            <a:spAutoFit/>
          </a:bodyPr>
          <a:lstStyle/>
          <a:p>
            <a:pPr algn="r"/>
            <a:r>
              <a:rPr lang="de-DE" dirty="0" smtClean="0"/>
              <a:t>Image </a:t>
            </a:r>
            <a:r>
              <a:rPr lang="de-DE" dirty="0" err="1" smtClean="0"/>
              <a:t>taken</a:t>
            </a:r>
            <a:r>
              <a:rPr lang="de-DE" dirty="0" smtClean="0"/>
              <a:t> </a:t>
            </a:r>
            <a:r>
              <a:rPr lang="de-DE" dirty="0" err="1" smtClean="0"/>
              <a:t>from</a:t>
            </a:r>
            <a:r>
              <a:rPr lang="de-DE" dirty="0" smtClean="0"/>
              <a:t> Lex et al. (2010)</a:t>
            </a:r>
            <a:endParaRPr lang="de-DE" dirty="0"/>
          </a:p>
        </p:txBody>
      </p:sp>
      <p:sp>
        <p:nvSpPr>
          <p:cNvPr id="12" name="TextBox 11"/>
          <p:cNvSpPr txBox="1"/>
          <p:nvPr/>
        </p:nvSpPr>
        <p:spPr>
          <a:xfrm>
            <a:off x="5193001" y="5987696"/>
            <a:ext cx="3374751" cy="369332"/>
          </a:xfrm>
          <a:prstGeom prst="rect">
            <a:avLst/>
          </a:prstGeom>
          <a:solidFill>
            <a:schemeClr val="bg1">
              <a:alpha val="71000"/>
            </a:schemeClr>
          </a:solidFill>
        </p:spPr>
        <p:txBody>
          <a:bodyPr wrap="square" rtlCol="0">
            <a:spAutoFit/>
          </a:bodyPr>
          <a:lstStyle/>
          <a:p>
            <a:pPr algn="r"/>
            <a:r>
              <a:rPr lang="de-DE" dirty="0" smtClean="0"/>
              <a:t>Image </a:t>
            </a:r>
            <a:r>
              <a:rPr lang="de-DE" dirty="0" err="1" smtClean="0"/>
              <a:t>taken</a:t>
            </a:r>
            <a:r>
              <a:rPr lang="de-DE" dirty="0" smtClean="0"/>
              <a:t> </a:t>
            </a:r>
            <a:r>
              <a:rPr lang="de-DE" dirty="0" err="1" smtClean="0"/>
              <a:t>from</a:t>
            </a:r>
            <a:r>
              <a:rPr lang="de-DE" dirty="0" smtClean="0"/>
              <a:t> Lex et al. (2011)</a:t>
            </a:r>
            <a:endParaRPr lang="de-DE" dirty="0"/>
          </a:p>
        </p:txBody>
      </p:sp>
    </p:spTree>
    <p:extLst>
      <p:ext uri="{BB962C8B-B14F-4D97-AF65-F5344CB8AC3E}">
        <p14:creationId xmlns:p14="http://schemas.microsoft.com/office/powerpoint/2010/main" val="468346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186" y="1600201"/>
            <a:ext cx="8534814" cy="4525963"/>
          </a:xfrm>
        </p:spPr>
        <p:txBody>
          <a:bodyPr>
            <a:normAutofit/>
          </a:bodyPr>
          <a:lstStyle/>
          <a:p>
            <a:pPr marL="457200" indent="-457200">
              <a:buFont typeface="Arial" pitchFamily="34" charset="0"/>
              <a:buChar char="•"/>
            </a:pPr>
            <a:endParaRPr lang="en-US" sz="1200" dirty="0" smtClean="0"/>
          </a:p>
          <a:p>
            <a:r>
              <a:rPr lang="en-US" dirty="0" smtClean="0"/>
              <a:t>Matchmaker: Clusters of the whole data set</a:t>
            </a:r>
          </a:p>
        </p:txBody>
      </p:sp>
      <p:sp>
        <p:nvSpPr>
          <p:cNvPr id="4" name="Footer Placeholder 3"/>
          <p:cNvSpPr>
            <a:spLocks noGrp="1"/>
          </p:cNvSpPr>
          <p:nvPr>
            <p:ph type="ftr" sz="quarter" idx="11"/>
          </p:nvPr>
        </p:nvSpPr>
        <p:spPr/>
        <p:txBody>
          <a:bodyPr/>
          <a:lstStyle/>
          <a:p>
            <a:r>
              <a:rPr lang="en-US" smtClean="0"/>
              <a:t>VisWeek Tutorial: Connecting the Dots – M. Streit, H.-J. Schulz, A. Lex</a:t>
            </a:r>
            <a:endParaRPr lang="en-US"/>
          </a:p>
        </p:txBody>
      </p:sp>
      <p:sp>
        <p:nvSpPr>
          <p:cNvPr id="5" name="Slide Number Placeholder 4"/>
          <p:cNvSpPr>
            <a:spLocks noGrp="1"/>
          </p:cNvSpPr>
          <p:nvPr>
            <p:ph type="sldNum" sz="quarter" idx="12"/>
          </p:nvPr>
        </p:nvSpPr>
        <p:spPr/>
        <p:txBody>
          <a:bodyPr/>
          <a:lstStyle/>
          <a:p>
            <a:fld id="{30742C3F-4840-460C-ADF2-7005A7FA8881}" type="slidenum">
              <a:rPr lang="en-US" smtClean="0"/>
              <a:t>58</a:t>
            </a:fld>
            <a:endParaRPr lang="en-US"/>
          </a:p>
        </p:txBody>
      </p:sp>
      <p:sp>
        <p:nvSpPr>
          <p:cNvPr id="9" name="Title 1"/>
          <p:cNvSpPr>
            <a:spLocks noGrp="1"/>
          </p:cNvSpPr>
          <p:nvPr>
            <p:ph type="title"/>
          </p:nvPr>
        </p:nvSpPr>
        <p:spPr>
          <a:xfrm>
            <a:off x="395536" y="274637"/>
            <a:ext cx="8291264" cy="1143000"/>
          </a:xfrm>
        </p:spPr>
        <p:txBody>
          <a:bodyPr>
            <a:normAutofit fontScale="90000"/>
          </a:bodyPr>
          <a:lstStyle/>
          <a:p>
            <a:r>
              <a:rPr lang="en-US" dirty="0" smtClean="0"/>
              <a:t>Example #5: Matchmaker/</a:t>
            </a:r>
            <a:r>
              <a:rPr lang="en-US" dirty="0" err="1" smtClean="0"/>
              <a:t>VisBricks</a:t>
            </a:r>
            <a:endParaRPr lang="en-US" sz="3100" dirty="0">
              <a:solidFill>
                <a:schemeClr val="bg1"/>
              </a:solidFill>
            </a:endParaRPr>
          </a:p>
        </p:txBody>
      </p:sp>
      <p:sp>
        <p:nvSpPr>
          <p:cNvPr id="10" name="TextBox 9"/>
          <p:cNvSpPr txBox="1"/>
          <p:nvPr/>
        </p:nvSpPr>
        <p:spPr>
          <a:xfrm>
            <a:off x="251520" y="1196752"/>
            <a:ext cx="8608904" cy="461665"/>
          </a:xfrm>
          <a:prstGeom prst="rect">
            <a:avLst/>
          </a:prstGeom>
          <a:noFill/>
        </p:spPr>
        <p:txBody>
          <a:bodyPr wrap="square" rtlCol="0">
            <a:spAutoFit/>
          </a:bodyPr>
          <a:lstStyle/>
          <a:p>
            <a:pPr algn="r"/>
            <a:r>
              <a:rPr lang="en-US" sz="2400" dirty="0" smtClean="0"/>
              <a:t>(Domain</a:t>
            </a:r>
            <a:r>
              <a:rPr lang="en-US" sz="2400" dirty="0"/>
              <a:t>: </a:t>
            </a:r>
            <a:r>
              <a:rPr lang="en-US" sz="2400" dirty="0" smtClean="0"/>
              <a:t>Data, Elements: Clusters in </a:t>
            </a:r>
            <a:r>
              <a:rPr lang="en-US" sz="2400" dirty="0"/>
              <a:t>Data </a:t>
            </a:r>
            <a:r>
              <a:rPr lang="en-US" sz="2400" dirty="0" smtClean="0"/>
              <a:t>Set, Cardinality: binary)</a:t>
            </a:r>
            <a:endParaRPr lang="de-DE" sz="2400" dirty="0"/>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2564904"/>
            <a:ext cx="7632848" cy="4157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rot="16200000">
            <a:off x="7026883" y="4869326"/>
            <a:ext cx="3374751" cy="369332"/>
          </a:xfrm>
          <a:prstGeom prst="rect">
            <a:avLst/>
          </a:prstGeom>
          <a:solidFill>
            <a:schemeClr val="bg1">
              <a:alpha val="71000"/>
            </a:schemeClr>
          </a:solidFill>
        </p:spPr>
        <p:txBody>
          <a:bodyPr wrap="square" rtlCol="0">
            <a:spAutoFit/>
          </a:bodyPr>
          <a:lstStyle/>
          <a:p>
            <a:pPr algn="r"/>
            <a:r>
              <a:rPr lang="de-DE" dirty="0" smtClean="0"/>
              <a:t>Image </a:t>
            </a:r>
            <a:r>
              <a:rPr lang="de-DE" dirty="0" err="1" smtClean="0"/>
              <a:t>taken</a:t>
            </a:r>
            <a:r>
              <a:rPr lang="de-DE" dirty="0" smtClean="0"/>
              <a:t> </a:t>
            </a:r>
            <a:r>
              <a:rPr lang="de-DE" dirty="0" err="1" smtClean="0"/>
              <a:t>from</a:t>
            </a:r>
            <a:r>
              <a:rPr lang="de-DE" dirty="0" smtClean="0"/>
              <a:t> Lex et al. (2010)</a:t>
            </a:r>
            <a:endParaRPr lang="de-DE" dirty="0"/>
          </a:p>
        </p:txBody>
      </p:sp>
    </p:spTree>
    <p:extLst>
      <p:ext uri="{BB962C8B-B14F-4D97-AF65-F5344CB8AC3E}">
        <p14:creationId xmlns:p14="http://schemas.microsoft.com/office/powerpoint/2010/main" val="96609276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186" y="1600201"/>
            <a:ext cx="8534814" cy="4525963"/>
          </a:xfrm>
        </p:spPr>
        <p:txBody>
          <a:bodyPr>
            <a:normAutofit/>
          </a:bodyPr>
          <a:lstStyle/>
          <a:p>
            <a:pPr marL="457200" indent="-457200">
              <a:buFont typeface="Arial" pitchFamily="34" charset="0"/>
              <a:buChar char="•"/>
            </a:pPr>
            <a:endParaRPr lang="en-US" sz="1200" dirty="0" smtClean="0"/>
          </a:p>
          <a:p>
            <a:r>
              <a:rPr lang="en-US" dirty="0" err="1" smtClean="0"/>
              <a:t>VisBricks</a:t>
            </a:r>
            <a:r>
              <a:rPr lang="en-US" dirty="0" smtClean="0"/>
              <a:t>: Clusters of dimensional subsets</a:t>
            </a:r>
          </a:p>
        </p:txBody>
      </p:sp>
      <p:sp>
        <p:nvSpPr>
          <p:cNvPr id="4" name="Footer Placeholder 3"/>
          <p:cNvSpPr>
            <a:spLocks noGrp="1"/>
          </p:cNvSpPr>
          <p:nvPr>
            <p:ph type="ftr" sz="quarter" idx="11"/>
          </p:nvPr>
        </p:nvSpPr>
        <p:spPr/>
        <p:txBody>
          <a:bodyPr/>
          <a:lstStyle/>
          <a:p>
            <a:r>
              <a:rPr lang="en-US" smtClean="0"/>
              <a:t>VisWeek Tutorial: Connecting the Dots – M. Streit, H.-J. Schulz, A. Lex</a:t>
            </a:r>
            <a:endParaRPr lang="en-US"/>
          </a:p>
        </p:txBody>
      </p:sp>
      <p:sp>
        <p:nvSpPr>
          <p:cNvPr id="5" name="Slide Number Placeholder 4"/>
          <p:cNvSpPr>
            <a:spLocks noGrp="1"/>
          </p:cNvSpPr>
          <p:nvPr>
            <p:ph type="sldNum" sz="quarter" idx="12"/>
          </p:nvPr>
        </p:nvSpPr>
        <p:spPr/>
        <p:txBody>
          <a:bodyPr/>
          <a:lstStyle/>
          <a:p>
            <a:fld id="{30742C3F-4840-460C-ADF2-7005A7FA8881}" type="slidenum">
              <a:rPr lang="en-US" smtClean="0"/>
              <a:t>59</a:t>
            </a:fld>
            <a:endParaRPr lang="en-US"/>
          </a:p>
        </p:txBody>
      </p:sp>
      <p:sp>
        <p:nvSpPr>
          <p:cNvPr id="9" name="Title 1"/>
          <p:cNvSpPr>
            <a:spLocks noGrp="1"/>
          </p:cNvSpPr>
          <p:nvPr>
            <p:ph type="title"/>
          </p:nvPr>
        </p:nvSpPr>
        <p:spPr>
          <a:xfrm>
            <a:off x="395536" y="274637"/>
            <a:ext cx="8291264" cy="1143000"/>
          </a:xfrm>
        </p:spPr>
        <p:txBody>
          <a:bodyPr>
            <a:normAutofit fontScale="90000"/>
          </a:bodyPr>
          <a:lstStyle/>
          <a:p>
            <a:r>
              <a:rPr lang="en-US" dirty="0" smtClean="0"/>
              <a:t>Example #5: Matchmaker/</a:t>
            </a:r>
            <a:r>
              <a:rPr lang="en-US" dirty="0" err="1" smtClean="0"/>
              <a:t>VisBricks</a:t>
            </a:r>
            <a:endParaRPr lang="en-US" sz="3100" dirty="0">
              <a:solidFill>
                <a:schemeClr val="bg1"/>
              </a:solidFill>
            </a:endParaRPr>
          </a:p>
        </p:txBody>
      </p:sp>
      <p:sp>
        <p:nvSpPr>
          <p:cNvPr id="10" name="TextBox 9"/>
          <p:cNvSpPr txBox="1"/>
          <p:nvPr/>
        </p:nvSpPr>
        <p:spPr>
          <a:xfrm>
            <a:off x="251520" y="1196752"/>
            <a:ext cx="8608904" cy="461665"/>
          </a:xfrm>
          <a:prstGeom prst="rect">
            <a:avLst/>
          </a:prstGeom>
          <a:noFill/>
        </p:spPr>
        <p:txBody>
          <a:bodyPr wrap="square" rtlCol="0">
            <a:spAutoFit/>
          </a:bodyPr>
          <a:lstStyle/>
          <a:p>
            <a:pPr algn="r"/>
            <a:r>
              <a:rPr lang="en-US" sz="2400" dirty="0" smtClean="0"/>
              <a:t>(Domain</a:t>
            </a:r>
            <a:r>
              <a:rPr lang="en-US" sz="2400" dirty="0"/>
              <a:t>: </a:t>
            </a:r>
            <a:r>
              <a:rPr lang="en-US" sz="2400" dirty="0" smtClean="0"/>
              <a:t>Data, Elements: Clusters in </a:t>
            </a:r>
            <a:r>
              <a:rPr lang="en-US" sz="2400" dirty="0"/>
              <a:t>Data </a:t>
            </a:r>
            <a:r>
              <a:rPr lang="en-US" sz="2400" dirty="0" smtClean="0"/>
              <a:t>Set, Cardinality: binary)</a:t>
            </a:r>
            <a:endParaRPr lang="de-DE" sz="2400" dirty="0"/>
          </a:p>
        </p:txBody>
      </p:sp>
      <p:pic>
        <p:nvPicPr>
          <p:cNvPr id="11" name="Picture 2" descr="G:\Data\Documents\Habil\publications\accepted\2011 InfoVis Alex\2011_10_InfoVis_VisBricks\figures\teas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2661143"/>
            <a:ext cx="7503251" cy="401323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rot="16200000">
            <a:off x="7130946" y="4480412"/>
            <a:ext cx="3374751" cy="369332"/>
          </a:xfrm>
          <a:prstGeom prst="rect">
            <a:avLst/>
          </a:prstGeom>
          <a:solidFill>
            <a:schemeClr val="bg1">
              <a:alpha val="71000"/>
            </a:schemeClr>
          </a:solidFill>
        </p:spPr>
        <p:txBody>
          <a:bodyPr wrap="square" rtlCol="0">
            <a:spAutoFit/>
          </a:bodyPr>
          <a:lstStyle/>
          <a:p>
            <a:pPr algn="r"/>
            <a:r>
              <a:rPr lang="de-DE" dirty="0" smtClean="0"/>
              <a:t>Image </a:t>
            </a:r>
            <a:r>
              <a:rPr lang="de-DE" dirty="0" err="1" smtClean="0"/>
              <a:t>taken</a:t>
            </a:r>
            <a:r>
              <a:rPr lang="de-DE" dirty="0" smtClean="0"/>
              <a:t> </a:t>
            </a:r>
            <a:r>
              <a:rPr lang="de-DE" dirty="0" err="1" smtClean="0"/>
              <a:t>from</a:t>
            </a:r>
            <a:r>
              <a:rPr lang="de-DE" dirty="0" smtClean="0"/>
              <a:t> Lex et al. (2011)</a:t>
            </a:r>
            <a:endParaRPr lang="de-DE" dirty="0"/>
          </a:p>
        </p:txBody>
      </p:sp>
    </p:spTree>
    <p:extLst>
      <p:ext uri="{BB962C8B-B14F-4D97-AF65-F5344CB8AC3E}">
        <p14:creationId xmlns:p14="http://schemas.microsoft.com/office/powerpoint/2010/main" val="21446460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a:t>
            </a:r>
            <a:endParaRPr lang="en-US" dirty="0"/>
          </a:p>
        </p:txBody>
      </p:sp>
      <p:pic>
        <p:nvPicPr>
          <p:cNvPr id="7" name="Inhaltsplatzhalt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9958048" cy="6545757"/>
          </a:xfrm>
        </p:spPr>
      </p:pic>
      <p:sp>
        <p:nvSpPr>
          <p:cNvPr id="5" name="Foliennummernplatzhalter 4"/>
          <p:cNvSpPr>
            <a:spLocks noGrp="1"/>
          </p:cNvSpPr>
          <p:nvPr>
            <p:ph type="sldNum" sz="quarter" idx="12"/>
          </p:nvPr>
        </p:nvSpPr>
        <p:spPr/>
        <p:txBody>
          <a:bodyPr/>
          <a:lstStyle/>
          <a:p>
            <a:fld id="{30742C3F-4840-460C-ADF2-7005A7FA8881}" type="slidenum">
              <a:rPr lang="en-US" smtClean="0"/>
              <a:t>6</a:t>
            </a:fld>
            <a:endParaRPr lang="en-US" dirty="0"/>
          </a:p>
        </p:txBody>
      </p:sp>
      <p:sp>
        <p:nvSpPr>
          <p:cNvPr id="6" name="Rechteck 5"/>
          <p:cNvSpPr/>
          <p:nvPr/>
        </p:nvSpPr>
        <p:spPr>
          <a:xfrm>
            <a:off x="5076056" y="6528451"/>
            <a:ext cx="4320480" cy="307777"/>
          </a:xfrm>
          <a:prstGeom prst="rect">
            <a:avLst/>
          </a:prstGeom>
          <a:solidFill>
            <a:schemeClr val="bg1"/>
          </a:solidFill>
        </p:spPr>
        <p:txBody>
          <a:bodyPr wrap="square">
            <a:spAutoFit/>
          </a:bodyPr>
          <a:lstStyle/>
          <a:p>
            <a:r>
              <a:rPr lang="en-US" sz="1400" dirty="0">
                <a:solidFill>
                  <a:schemeClr val="bg1">
                    <a:lumMod val="50000"/>
                  </a:schemeClr>
                </a:solidFill>
              </a:rPr>
              <a:t>http://tomsvision.wordpress.com/tag/wheres-wally/</a:t>
            </a:r>
          </a:p>
        </p:txBody>
      </p:sp>
    </p:spTree>
    <p:extLst>
      <p:ext uri="{BB962C8B-B14F-4D97-AF65-F5344CB8AC3E}">
        <p14:creationId xmlns:p14="http://schemas.microsoft.com/office/powerpoint/2010/main" val="418122903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186" y="1600201"/>
            <a:ext cx="8534814" cy="4525963"/>
          </a:xfrm>
        </p:spPr>
        <p:txBody>
          <a:bodyPr>
            <a:normAutofit/>
          </a:bodyPr>
          <a:lstStyle/>
          <a:p>
            <a:pPr marL="457200" indent="-457200">
              <a:buFont typeface="Arial" pitchFamily="34" charset="0"/>
              <a:buChar char="•"/>
            </a:pPr>
            <a:endParaRPr lang="en-US" sz="1200" dirty="0" smtClean="0"/>
          </a:p>
          <a:p>
            <a:pPr marL="457200" indent="-457200">
              <a:buFont typeface="Arial" pitchFamily="34" charset="0"/>
              <a:buChar char="•"/>
            </a:pPr>
            <a:r>
              <a:rPr lang="en-US" dirty="0" smtClean="0"/>
              <a:t>Relationship: two clusters are related, </a:t>
            </a:r>
            <a:r>
              <a:rPr lang="en-US" dirty="0" err="1" smtClean="0"/>
              <a:t>iff</a:t>
            </a:r>
            <a:r>
              <a:rPr lang="en-US" dirty="0" smtClean="0"/>
              <a:t/>
            </a:r>
            <a:br>
              <a:rPr lang="en-US" dirty="0" smtClean="0"/>
            </a:br>
            <a:r>
              <a:rPr lang="en-US" dirty="0" smtClean="0"/>
              <a:t>they contain data with the same keys (IDs)</a:t>
            </a:r>
          </a:p>
          <a:p>
            <a:pPr marL="457200" indent="-457200">
              <a:buFont typeface="Arial" pitchFamily="34" charset="0"/>
              <a:buChar char="•"/>
            </a:pPr>
            <a:r>
              <a:rPr lang="en-US" dirty="0"/>
              <a:t>Common </a:t>
            </a:r>
            <a:r>
              <a:rPr lang="en-US" dirty="0" smtClean="0"/>
              <a:t>visual</a:t>
            </a:r>
            <a:br>
              <a:rPr lang="en-US" dirty="0" smtClean="0"/>
            </a:br>
            <a:r>
              <a:rPr lang="en-US" dirty="0" smtClean="0"/>
              <a:t>representation:</a:t>
            </a:r>
            <a:br>
              <a:rPr lang="en-US" dirty="0" smtClean="0"/>
            </a:br>
            <a:r>
              <a:rPr lang="en-US" dirty="0" smtClean="0"/>
              <a:t>Ribbons</a:t>
            </a:r>
            <a:endParaRPr lang="en-US" dirty="0"/>
          </a:p>
        </p:txBody>
      </p:sp>
      <p:sp>
        <p:nvSpPr>
          <p:cNvPr id="4" name="Footer Placeholder 3"/>
          <p:cNvSpPr>
            <a:spLocks noGrp="1"/>
          </p:cNvSpPr>
          <p:nvPr>
            <p:ph type="ftr" sz="quarter" idx="11"/>
          </p:nvPr>
        </p:nvSpPr>
        <p:spPr/>
        <p:txBody>
          <a:bodyPr/>
          <a:lstStyle/>
          <a:p>
            <a:r>
              <a:rPr lang="en-US" smtClean="0"/>
              <a:t>VisWeek Tutorial: Connecting the Dots – M. Streit, H.-J. Schulz, A. Lex</a:t>
            </a:r>
            <a:endParaRPr lang="en-US"/>
          </a:p>
        </p:txBody>
      </p:sp>
      <p:sp>
        <p:nvSpPr>
          <p:cNvPr id="5" name="Slide Number Placeholder 4"/>
          <p:cNvSpPr>
            <a:spLocks noGrp="1"/>
          </p:cNvSpPr>
          <p:nvPr>
            <p:ph type="sldNum" sz="quarter" idx="12"/>
          </p:nvPr>
        </p:nvSpPr>
        <p:spPr/>
        <p:txBody>
          <a:bodyPr/>
          <a:lstStyle/>
          <a:p>
            <a:fld id="{30742C3F-4840-460C-ADF2-7005A7FA8881}" type="slidenum">
              <a:rPr lang="en-US" smtClean="0"/>
              <a:t>60</a:t>
            </a:fld>
            <a:endParaRPr lang="en-US"/>
          </a:p>
        </p:txBody>
      </p:sp>
      <p:sp>
        <p:nvSpPr>
          <p:cNvPr id="9" name="Title 1"/>
          <p:cNvSpPr>
            <a:spLocks noGrp="1"/>
          </p:cNvSpPr>
          <p:nvPr>
            <p:ph type="title"/>
          </p:nvPr>
        </p:nvSpPr>
        <p:spPr>
          <a:xfrm>
            <a:off x="395536" y="274637"/>
            <a:ext cx="8291264" cy="1143000"/>
          </a:xfrm>
        </p:spPr>
        <p:txBody>
          <a:bodyPr>
            <a:normAutofit/>
          </a:bodyPr>
          <a:lstStyle/>
          <a:p>
            <a:r>
              <a:rPr lang="en-US" dirty="0" smtClean="0"/>
              <a:t>Example #6: </a:t>
            </a:r>
            <a:r>
              <a:rPr lang="en-US" dirty="0" err="1" smtClean="0"/>
              <a:t>StratomeX</a:t>
            </a:r>
            <a:endParaRPr lang="en-US" sz="3100" dirty="0">
              <a:solidFill>
                <a:schemeClr val="bg1"/>
              </a:solidFill>
            </a:endParaRPr>
          </a:p>
        </p:txBody>
      </p:sp>
      <p:sp>
        <p:nvSpPr>
          <p:cNvPr id="10" name="TextBox 9"/>
          <p:cNvSpPr txBox="1"/>
          <p:nvPr/>
        </p:nvSpPr>
        <p:spPr>
          <a:xfrm>
            <a:off x="0" y="1196752"/>
            <a:ext cx="8860424" cy="461665"/>
          </a:xfrm>
          <a:prstGeom prst="rect">
            <a:avLst/>
          </a:prstGeom>
          <a:noFill/>
        </p:spPr>
        <p:txBody>
          <a:bodyPr wrap="square" rtlCol="0">
            <a:spAutoFit/>
          </a:bodyPr>
          <a:lstStyle/>
          <a:p>
            <a:pPr algn="r"/>
            <a:r>
              <a:rPr lang="en-US" sz="2400" dirty="0" smtClean="0"/>
              <a:t>(Domain</a:t>
            </a:r>
            <a:r>
              <a:rPr lang="en-US" sz="2400" dirty="0"/>
              <a:t>: </a:t>
            </a:r>
            <a:r>
              <a:rPr lang="en-US" sz="2400" dirty="0" smtClean="0"/>
              <a:t>Data, Elements: Clusters in Landscape, Cardinality: binary)</a:t>
            </a:r>
            <a:endParaRPr lang="de-DE" sz="2400" dirty="0"/>
          </a:p>
        </p:txBody>
      </p:sp>
      <p:pic>
        <p:nvPicPr>
          <p:cNvPr id="3074" name="Picture 2" descr="G:\Data\Documents\Habil\publications\accepted\2012 EuroVis\paper\figures\case_study\classical_glioma_egfr-cnv_surviva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6707" y="3068960"/>
            <a:ext cx="4719749" cy="324036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99479" y="5662989"/>
            <a:ext cx="3374751" cy="646331"/>
          </a:xfrm>
          <a:prstGeom prst="rect">
            <a:avLst/>
          </a:prstGeom>
          <a:solidFill>
            <a:schemeClr val="bg1">
              <a:alpha val="71000"/>
            </a:schemeClr>
          </a:solidFill>
        </p:spPr>
        <p:txBody>
          <a:bodyPr wrap="square" rtlCol="0">
            <a:spAutoFit/>
          </a:bodyPr>
          <a:lstStyle/>
          <a:p>
            <a:pPr algn="r"/>
            <a:r>
              <a:rPr lang="de-DE" dirty="0" smtClean="0"/>
              <a:t>Image </a:t>
            </a:r>
            <a:r>
              <a:rPr lang="de-DE" dirty="0" err="1" smtClean="0"/>
              <a:t>taken</a:t>
            </a:r>
            <a:r>
              <a:rPr lang="de-DE" dirty="0" smtClean="0"/>
              <a:t> </a:t>
            </a:r>
            <a:r>
              <a:rPr lang="de-DE" dirty="0" err="1" smtClean="0"/>
              <a:t>from</a:t>
            </a:r>
            <a:r>
              <a:rPr lang="de-DE" dirty="0" smtClean="0"/>
              <a:t/>
            </a:r>
            <a:br>
              <a:rPr lang="de-DE" dirty="0" smtClean="0"/>
            </a:br>
            <a:r>
              <a:rPr lang="de-DE" dirty="0" smtClean="0"/>
              <a:t>Lex et al. (2012)</a:t>
            </a:r>
            <a:endParaRPr lang="de-DE" dirty="0"/>
          </a:p>
        </p:txBody>
      </p:sp>
    </p:spTree>
    <p:extLst>
      <p:ext uri="{BB962C8B-B14F-4D97-AF65-F5344CB8AC3E}">
        <p14:creationId xmlns:p14="http://schemas.microsoft.com/office/powerpoint/2010/main" val="1699790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186" y="1600201"/>
            <a:ext cx="8534814" cy="4525963"/>
          </a:xfrm>
        </p:spPr>
        <p:txBody>
          <a:bodyPr>
            <a:normAutofit/>
          </a:bodyPr>
          <a:lstStyle/>
          <a:p>
            <a:pPr marL="457200" indent="-457200">
              <a:buFont typeface="Arial" pitchFamily="34" charset="0"/>
              <a:buChar char="•"/>
            </a:pPr>
            <a:endParaRPr lang="en-US" sz="1200" dirty="0" smtClean="0"/>
          </a:p>
          <a:p>
            <a:pPr marL="457200" indent="-457200">
              <a:buFont typeface="Arial" pitchFamily="34" charset="0"/>
              <a:buChar char="•"/>
            </a:pPr>
            <a:r>
              <a:rPr lang="en-US" dirty="0" err="1" smtClean="0"/>
              <a:t>StratomeX</a:t>
            </a:r>
            <a:r>
              <a:rPr lang="en-US" dirty="0" smtClean="0"/>
              <a:t>: Clusters of different data sets</a:t>
            </a:r>
          </a:p>
        </p:txBody>
      </p:sp>
      <p:sp>
        <p:nvSpPr>
          <p:cNvPr id="4" name="Footer Placeholder 3"/>
          <p:cNvSpPr>
            <a:spLocks noGrp="1"/>
          </p:cNvSpPr>
          <p:nvPr>
            <p:ph type="ftr" sz="quarter" idx="11"/>
          </p:nvPr>
        </p:nvSpPr>
        <p:spPr/>
        <p:txBody>
          <a:bodyPr/>
          <a:lstStyle/>
          <a:p>
            <a:r>
              <a:rPr lang="en-US" smtClean="0"/>
              <a:t>VisWeek Tutorial: Connecting the Dots – M. Streit, H.-J. Schulz, A. Lex</a:t>
            </a:r>
            <a:endParaRPr lang="en-US"/>
          </a:p>
        </p:txBody>
      </p:sp>
      <p:sp>
        <p:nvSpPr>
          <p:cNvPr id="5" name="Slide Number Placeholder 4"/>
          <p:cNvSpPr>
            <a:spLocks noGrp="1"/>
          </p:cNvSpPr>
          <p:nvPr>
            <p:ph type="sldNum" sz="quarter" idx="12"/>
          </p:nvPr>
        </p:nvSpPr>
        <p:spPr/>
        <p:txBody>
          <a:bodyPr/>
          <a:lstStyle/>
          <a:p>
            <a:fld id="{30742C3F-4840-460C-ADF2-7005A7FA8881}" type="slidenum">
              <a:rPr lang="en-US" smtClean="0"/>
              <a:t>61</a:t>
            </a:fld>
            <a:endParaRPr lang="en-US"/>
          </a:p>
        </p:txBody>
      </p:sp>
      <p:sp>
        <p:nvSpPr>
          <p:cNvPr id="9" name="Title 1"/>
          <p:cNvSpPr>
            <a:spLocks noGrp="1"/>
          </p:cNvSpPr>
          <p:nvPr>
            <p:ph type="title"/>
          </p:nvPr>
        </p:nvSpPr>
        <p:spPr>
          <a:xfrm>
            <a:off x="395536" y="274637"/>
            <a:ext cx="8291264" cy="1143000"/>
          </a:xfrm>
        </p:spPr>
        <p:txBody>
          <a:bodyPr>
            <a:normAutofit/>
          </a:bodyPr>
          <a:lstStyle/>
          <a:p>
            <a:r>
              <a:rPr lang="en-US" dirty="0" smtClean="0"/>
              <a:t>Example #6: </a:t>
            </a:r>
            <a:r>
              <a:rPr lang="en-US" dirty="0" err="1" smtClean="0"/>
              <a:t>StratomeX</a:t>
            </a:r>
            <a:endParaRPr lang="en-US" sz="3100" dirty="0">
              <a:solidFill>
                <a:schemeClr val="bg1"/>
              </a:solidFill>
            </a:endParaRPr>
          </a:p>
        </p:txBody>
      </p:sp>
      <p:sp>
        <p:nvSpPr>
          <p:cNvPr id="10" name="TextBox 9"/>
          <p:cNvSpPr txBox="1"/>
          <p:nvPr/>
        </p:nvSpPr>
        <p:spPr>
          <a:xfrm>
            <a:off x="0" y="1196752"/>
            <a:ext cx="8860424" cy="461665"/>
          </a:xfrm>
          <a:prstGeom prst="rect">
            <a:avLst/>
          </a:prstGeom>
          <a:noFill/>
        </p:spPr>
        <p:txBody>
          <a:bodyPr wrap="square" rtlCol="0">
            <a:spAutoFit/>
          </a:bodyPr>
          <a:lstStyle/>
          <a:p>
            <a:pPr algn="r"/>
            <a:r>
              <a:rPr lang="en-US" sz="2400" dirty="0" smtClean="0"/>
              <a:t>(Domain</a:t>
            </a:r>
            <a:r>
              <a:rPr lang="en-US" sz="2400" dirty="0"/>
              <a:t>: </a:t>
            </a:r>
            <a:r>
              <a:rPr lang="en-US" sz="2400" dirty="0" smtClean="0"/>
              <a:t>Data, Elements: Clusters in Landscape, Cardinality: binary)</a:t>
            </a:r>
            <a:endParaRPr lang="de-DE" sz="2400" dirty="0"/>
          </a:p>
        </p:txBody>
      </p:sp>
      <p:pic>
        <p:nvPicPr>
          <p:cNvPr id="3074" name="Picture 2" descr="G:\Data\Documents\Habil\publications\accepted\2012 EuroVis\paper\figures\case_study\classical_glioma_egfr-cnv_surviva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2636910"/>
            <a:ext cx="6840760" cy="40044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rot="16200000">
            <a:off x="6477550" y="4380245"/>
            <a:ext cx="3374751" cy="369332"/>
          </a:xfrm>
          <a:prstGeom prst="rect">
            <a:avLst/>
          </a:prstGeom>
          <a:solidFill>
            <a:schemeClr val="bg1">
              <a:alpha val="71000"/>
            </a:schemeClr>
          </a:solidFill>
        </p:spPr>
        <p:txBody>
          <a:bodyPr wrap="square" rtlCol="0">
            <a:spAutoFit/>
          </a:bodyPr>
          <a:lstStyle/>
          <a:p>
            <a:pPr algn="r"/>
            <a:r>
              <a:rPr lang="de-DE" dirty="0" smtClean="0"/>
              <a:t>Image </a:t>
            </a:r>
            <a:r>
              <a:rPr lang="de-DE" dirty="0" err="1" smtClean="0"/>
              <a:t>taken</a:t>
            </a:r>
            <a:r>
              <a:rPr lang="de-DE" dirty="0" smtClean="0"/>
              <a:t> </a:t>
            </a:r>
            <a:r>
              <a:rPr lang="de-DE" dirty="0" err="1" smtClean="0"/>
              <a:t>from</a:t>
            </a:r>
            <a:r>
              <a:rPr lang="de-DE" dirty="0" smtClean="0"/>
              <a:t> Lex et al. (2012)</a:t>
            </a:r>
            <a:endParaRPr lang="de-DE" dirty="0"/>
          </a:p>
        </p:txBody>
      </p:sp>
    </p:spTree>
    <p:extLst>
      <p:ext uri="{BB962C8B-B14F-4D97-AF65-F5344CB8AC3E}">
        <p14:creationId xmlns:p14="http://schemas.microsoft.com/office/powerpoint/2010/main" val="40821282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186" y="1600201"/>
            <a:ext cx="8534814" cy="4525963"/>
          </a:xfrm>
        </p:spPr>
        <p:txBody>
          <a:bodyPr>
            <a:normAutofit/>
          </a:bodyPr>
          <a:lstStyle/>
          <a:p>
            <a:pPr marL="457200" indent="-457200">
              <a:buFont typeface="Arial" pitchFamily="34" charset="0"/>
              <a:buChar char="•"/>
            </a:pPr>
            <a:endParaRPr lang="en-US" sz="1200" dirty="0" smtClean="0"/>
          </a:p>
          <a:p>
            <a:pPr marL="457200" indent="-457200">
              <a:buFont typeface="Arial" pitchFamily="34" charset="0"/>
              <a:buChar char="•"/>
            </a:pPr>
            <a:r>
              <a:rPr lang="en-US" dirty="0" smtClean="0"/>
              <a:t>Relationship: two data sets are related, </a:t>
            </a:r>
            <a:r>
              <a:rPr lang="en-US" dirty="0" err="1" smtClean="0"/>
              <a:t>iff</a:t>
            </a:r>
            <a:r>
              <a:rPr lang="en-US" dirty="0" smtClean="0"/>
              <a:t/>
            </a:r>
            <a:br>
              <a:rPr lang="en-US" dirty="0" smtClean="0"/>
            </a:br>
            <a:r>
              <a:rPr lang="en-US" dirty="0" smtClean="0"/>
              <a:t>they contain data with the same keys (IDs)</a:t>
            </a:r>
          </a:p>
          <a:p>
            <a:pPr marL="457200" indent="-457200">
              <a:buFont typeface="Arial" pitchFamily="34" charset="0"/>
              <a:buChar char="•"/>
            </a:pPr>
            <a:r>
              <a:rPr lang="en-US" dirty="0" smtClean="0"/>
              <a:t>Common visual</a:t>
            </a:r>
            <a:br>
              <a:rPr lang="en-US" dirty="0" smtClean="0"/>
            </a:br>
            <a:r>
              <a:rPr lang="en-US" dirty="0" smtClean="0"/>
              <a:t>representation:</a:t>
            </a:r>
            <a:br>
              <a:rPr lang="en-US" dirty="0" smtClean="0"/>
            </a:br>
            <a:r>
              <a:rPr lang="en-US" dirty="0" smtClean="0"/>
              <a:t>Graph</a:t>
            </a:r>
          </a:p>
        </p:txBody>
      </p:sp>
      <p:sp>
        <p:nvSpPr>
          <p:cNvPr id="4" name="Footer Placeholder 3"/>
          <p:cNvSpPr>
            <a:spLocks noGrp="1"/>
          </p:cNvSpPr>
          <p:nvPr>
            <p:ph type="ftr" sz="quarter" idx="11"/>
          </p:nvPr>
        </p:nvSpPr>
        <p:spPr/>
        <p:txBody>
          <a:bodyPr/>
          <a:lstStyle/>
          <a:p>
            <a:r>
              <a:rPr lang="en-US" smtClean="0"/>
              <a:t>VisWeek Tutorial: Connecting the Dots – M. Streit, H.-J. Schulz, A. Lex</a:t>
            </a:r>
            <a:endParaRPr lang="en-US"/>
          </a:p>
        </p:txBody>
      </p:sp>
      <p:sp>
        <p:nvSpPr>
          <p:cNvPr id="5" name="Slide Number Placeholder 4"/>
          <p:cNvSpPr>
            <a:spLocks noGrp="1"/>
          </p:cNvSpPr>
          <p:nvPr>
            <p:ph type="sldNum" sz="quarter" idx="12"/>
          </p:nvPr>
        </p:nvSpPr>
        <p:spPr/>
        <p:txBody>
          <a:bodyPr/>
          <a:lstStyle/>
          <a:p>
            <a:fld id="{30742C3F-4840-460C-ADF2-7005A7FA8881}" type="slidenum">
              <a:rPr lang="en-US" smtClean="0"/>
              <a:t>62</a:t>
            </a:fld>
            <a:endParaRPr lang="en-US"/>
          </a:p>
        </p:txBody>
      </p:sp>
      <p:sp>
        <p:nvSpPr>
          <p:cNvPr id="9" name="Title 1"/>
          <p:cNvSpPr>
            <a:spLocks noGrp="1"/>
          </p:cNvSpPr>
          <p:nvPr>
            <p:ph type="title"/>
          </p:nvPr>
        </p:nvSpPr>
        <p:spPr>
          <a:xfrm>
            <a:off x="395536" y="274637"/>
            <a:ext cx="8291264" cy="1143000"/>
          </a:xfrm>
        </p:spPr>
        <p:txBody>
          <a:bodyPr>
            <a:normAutofit/>
          </a:bodyPr>
          <a:lstStyle/>
          <a:p>
            <a:r>
              <a:rPr lang="en-US" dirty="0" smtClean="0"/>
              <a:t>Example #7: </a:t>
            </a:r>
            <a:r>
              <a:rPr lang="en-US" dirty="0" err="1" smtClean="0"/>
              <a:t>StratomeX</a:t>
            </a:r>
            <a:r>
              <a:rPr lang="en-US" dirty="0" smtClean="0"/>
              <a:t> DVI</a:t>
            </a:r>
            <a:endParaRPr lang="en-US" sz="3100" dirty="0">
              <a:solidFill>
                <a:schemeClr val="bg1"/>
              </a:solidFill>
            </a:endParaRPr>
          </a:p>
        </p:txBody>
      </p:sp>
      <p:sp>
        <p:nvSpPr>
          <p:cNvPr id="10" name="TextBox 9"/>
          <p:cNvSpPr txBox="1"/>
          <p:nvPr/>
        </p:nvSpPr>
        <p:spPr>
          <a:xfrm>
            <a:off x="0" y="1196752"/>
            <a:ext cx="8860424" cy="461665"/>
          </a:xfrm>
          <a:prstGeom prst="rect">
            <a:avLst/>
          </a:prstGeom>
          <a:noFill/>
        </p:spPr>
        <p:txBody>
          <a:bodyPr wrap="square" rtlCol="0">
            <a:spAutoFit/>
          </a:bodyPr>
          <a:lstStyle/>
          <a:p>
            <a:pPr algn="r"/>
            <a:r>
              <a:rPr lang="en-US" sz="2400" dirty="0" smtClean="0"/>
              <a:t>(Domain</a:t>
            </a:r>
            <a:r>
              <a:rPr lang="en-US" sz="2400" dirty="0"/>
              <a:t>: </a:t>
            </a:r>
            <a:r>
              <a:rPr lang="en-US" sz="2400" dirty="0" smtClean="0"/>
              <a:t>Data, Elements: Data Sets in Landscape, Cardinality: binary)</a:t>
            </a:r>
            <a:endParaRPr lang="de-DE" sz="2400" dirty="0"/>
          </a:p>
        </p:txBody>
      </p:sp>
      <p:pic>
        <p:nvPicPr>
          <p:cNvPr id="2050" name="Picture 2" descr="G:\Data\Documents\Habil\publications\accepted\2012 EuroVis\copy_number_data_graph.png"/>
          <p:cNvPicPr>
            <a:picLocks noChangeAspect="1" noChangeArrowheads="1"/>
          </p:cNvPicPr>
          <p:nvPr/>
        </p:nvPicPr>
        <p:blipFill rotWithShape="1">
          <a:blip r:embed="rId2">
            <a:extLst>
              <a:ext uri="{28A0092B-C50C-407E-A947-70E740481C1C}">
                <a14:useLocalDpi xmlns:a14="http://schemas.microsoft.com/office/drawing/2010/main" val="0"/>
              </a:ext>
            </a:extLst>
          </a:blip>
          <a:srcRect l="13450" t="11683" r="761" b="4518"/>
          <a:stretch/>
        </p:blipFill>
        <p:spPr bwMode="auto">
          <a:xfrm>
            <a:off x="3883976" y="3110962"/>
            <a:ext cx="5152520" cy="314561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053233" y="5662989"/>
            <a:ext cx="3374751" cy="646331"/>
          </a:xfrm>
          <a:prstGeom prst="rect">
            <a:avLst/>
          </a:prstGeom>
          <a:solidFill>
            <a:schemeClr val="bg1">
              <a:alpha val="71000"/>
            </a:schemeClr>
          </a:solidFill>
        </p:spPr>
        <p:txBody>
          <a:bodyPr wrap="square" rtlCol="0">
            <a:spAutoFit/>
          </a:bodyPr>
          <a:lstStyle/>
          <a:p>
            <a:pPr algn="r"/>
            <a:r>
              <a:rPr lang="de-DE" dirty="0" smtClean="0"/>
              <a:t>Image </a:t>
            </a:r>
            <a:r>
              <a:rPr lang="de-DE" dirty="0" err="1" smtClean="0"/>
              <a:t>taken</a:t>
            </a:r>
            <a:r>
              <a:rPr lang="de-DE" dirty="0" smtClean="0"/>
              <a:t> </a:t>
            </a:r>
            <a:r>
              <a:rPr lang="de-DE" dirty="0" err="1" smtClean="0"/>
              <a:t>from</a:t>
            </a:r>
            <a:r>
              <a:rPr lang="de-DE" dirty="0" smtClean="0"/>
              <a:t/>
            </a:r>
            <a:br>
              <a:rPr lang="de-DE" dirty="0" smtClean="0"/>
            </a:br>
            <a:r>
              <a:rPr lang="de-DE" dirty="0" smtClean="0"/>
              <a:t>Lex et al. (2012)</a:t>
            </a:r>
            <a:endParaRPr lang="de-DE" dirty="0"/>
          </a:p>
        </p:txBody>
      </p:sp>
    </p:spTree>
    <p:extLst>
      <p:ext uri="{BB962C8B-B14F-4D97-AF65-F5344CB8AC3E}">
        <p14:creationId xmlns:p14="http://schemas.microsoft.com/office/powerpoint/2010/main" val="1770147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186" y="1600201"/>
            <a:ext cx="8534814" cy="4525963"/>
          </a:xfrm>
        </p:spPr>
        <p:txBody>
          <a:bodyPr>
            <a:normAutofit/>
          </a:bodyPr>
          <a:lstStyle/>
          <a:p>
            <a:pPr marL="457200" indent="-457200">
              <a:buFont typeface="Arial" pitchFamily="34" charset="0"/>
              <a:buChar char="•"/>
            </a:pPr>
            <a:endParaRPr lang="en-US" sz="1200" dirty="0" smtClean="0"/>
          </a:p>
          <a:p>
            <a:pPr marL="457200" indent="-457200">
              <a:buFont typeface="Arial" pitchFamily="34" charset="0"/>
              <a:buChar char="•"/>
            </a:pPr>
            <a:r>
              <a:rPr lang="en-US" dirty="0" smtClean="0"/>
              <a:t>Relationship: two spatial positions are related, </a:t>
            </a:r>
            <a:r>
              <a:rPr lang="en-US" dirty="0" err="1" smtClean="0"/>
              <a:t>iff</a:t>
            </a:r>
            <a:r>
              <a:rPr lang="en-US" dirty="0" smtClean="0"/>
              <a:t> they both belong to the same data item</a:t>
            </a:r>
          </a:p>
          <a:p>
            <a:pPr marL="457200" indent="-457200">
              <a:buFont typeface="Arial" pitchFamily="34" charset="0"/>
              <a:buChar char="•"/>
            </a:pPr>
            <a:r>
              <a:rPr lang="en-US" dirty="0" smtClean="0"/>
              <a:t>Common visual representation:</a:t>
            </a:r>
            <a:br>
              <a:rPr lang="en-US" dirty="0" smtClean="0"/>
            </a:br>
            <a:r>
              <a:rPr lang="en-US" dirty="0" smtClean="0"/>
              <a:t>Strokes and/or Color</a:t>
            </a:r>
          </a:p>
        </p:txBody>
      </p:sp>
      <p:sp>
        <p:nvSpPr>
          <p:cNvPr id="4" name="Footer Placeholder 3"/>
          <p:cNvSpPr>
            <a:spLocks noGrp="1"/>
          </p:cNvSpPr>
          <p:nvPr>
            <p:ph type="ftr" sz="quarter" idx="11"/>
          </p:nvPr>
        </p:nvSpPr>
        <p:spPr/>
        <p:txBody>
          <a:bodyPr/>
          <a:lstStyle/>
          <a:p>
            <a:r>
              <a:rPr lang="en-US" smtClean="0"/>
              <a:t>VisWeek Tutorial: Connecting the Dots – M. Streit, H.-J. Schulz, A. Lex</a:t>
            </a:r>
            <a:endParaRPr lang="en-US"/>
          </a:p>
        </p:txBody>
      </p:sp>
      <p:sp>
        <p:nvSpPr>
          <p:cNvPr id="5" name="Slide Number Placeholder 4"/>
          <p:cNvSpPr>
            <a:spLocks noGrp="1"/>
          </p:cNvSpPr>
          <p:nvPr>
            <p:ph type="sldNum" sz="quarter" idx="12"/>
          </p:nvPr>
        </p:nvSpPr>
        <p:spPr/>
        <p:txBody>
          <a:bodyPr/>
          <a:lstStyle/>
          <a:p>
            <a:fld id="{30742C3F-4840-460C-ADF2-7005A7FA8881}" type="slidenum">
              <a:rPr lang="en-US" smtClean="0"/>
              <a:t>63</a:t>
            </a:fld>
            <a:endParaRPr lang="en-US"/>
          </a:p>
        </p:txBody>
      </p:sp>
      <p:sp>
        <p:nvSpPr>
          <p:cNvPr id="9" name="Title 1"/>
          <p:cNvSpPr>
            <a:spLocks noGrp="1"/>
          </p:cNvSpPr>
          <p:nvPr>
            <p:ph type="title"/>
          </p:nvPr>
        </p:nvSpPr>
        <p:spPr>
          <a:xfrm>
            <a:off x="395536" y="274637"/>
            <a:ext cx="8291264" cy="1143000"/>
          </a:xfrm>
        </p:spPr>
        <p:txBody>
          <a:bodyPr>
            <a:normAutofit/>
          </a:bodyPr>
          <a:lstStyle/>
          <a:p>
            <a:r>
              <a:rPr lang="en-US" dirty="0" smtClean="0"/>
              <a:t>Example #8: Spatial </a:t>
            </a:r>
            <a:r>
              <a:rPr lang="en-US" dirty="0" err="1" smtClean="0"/>
              <a:t>Treemaps</a:t>
            </a:r>
            <a:endParaRPr lang="en-US" sz="3100" dirty="0">
              <a:solidFill>
                <a:schemeClr val="bg1"/>
              </a:solidFill>
            </a:endParaRPr>
          </a:p>
        </p:txBody>
      </p:sp>
      <p:sp>
        <p:nvSpPr>
          <p:cNvPr id="10" name="TextBox 9"/>
          <p:cNvSpPr txBox="1"/>
          <p:nvPr/>
        </p:nvSpPr>
        <p:spPr>
          <a:xfrm>
            <a:off x="-108520" y="1196752"/>
            <a:ext cx="8968944" cy="461665"/>
          </a:xfrm>
          <a:prstGeom prst="rect">
            <a:avLst/>
          </a:prstGeom>
          <a:noFill/>
        </p:spPr>
        <p:txBody>
          <a:bodyPr wrap="square" rtlCol="0">
            <a:spAutoFit/>
          </a:bodyPr>
          <a:lstStyle/>
          <a:p>
            <a:pPr algn="r"/>
            <a:r>
              <a:rPr lang="en-US" sz="2400" dirty="0" smtClean="0"/>
              <a:t>(Domain</a:t>
            </a:r>
            <a:r>
              <a:rPr lang="en-US" sz="2400" dirty="0"/>
              <a:t>: </a:t>
            </a:r>
            <a:r>
              <a:rPr lang="en-US" sz="2400" dirty="0" smtClean="0"/>
              <a:t>View, Elements: Attributes of Data Items, Cardinality: binary)</a:t>
            </a:r>
            <a:endParaRPr lang="de-DE" sz="2400" dirty="0"/>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4155304"/>
            <a:ext cx="3864970" cy="2584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2379" y="4118716"/>
            <a:ext cx="3135925" cy="2621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0749" y="4118714"/>
            <a:ext cx="1575747" cy="2621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2987824" y="6444044"/>
            <a:ext cx="3888432" cy="369332"/>
          </a:xfrm>
          <a:prstGeom prst="rect">
            <a:avLst/>
          </a:prstGeom>
          <a:solidFill>
            <a:schemeClr val="bg1">
              <a:alpha val="72000"/>
            </a:schemeClr>
          </a:solidFill>
        </p:spPr>
        <p:txBody>
          <a:bodyPr wrap="square" rtlCol="0">
            <a:spAutoFit/>
          </a:bodyPr>
          <a:lstStyle/>
          <a:p>
            <a:pPr algn="ctr"/>
            <a:r>
              <a:rPr lang="de-DE" dirty="0" smtClean="0"/>
              <a:t>Images </a:t>
            </a:r>
            <a:r>
              <a:rPr lang="de-DE" dirty="0" err="1" smtClean="0"/>
              <a:t>taken</a:t>
            </a:r>
            <a:r>
              <a:rPr lang="de-DE" dirty="0" smtClean="0"/>
              <a:t> </a:t>
            </a:r>
            <a:r>
              <a:rPr lang="de-DE" dirty="0" err="1" smtClean="0"/>
              <a:t>from</a:t>
            </a:r>
            <a:r>
              <a:rPr lang="de-DE" dirty="0" smtClean="0"/>
              <a:t> Wood+</a:t>
            </a:r>
            <a:r>
              <a:rPr lang="de-DE" dirty="0" err="1" smtClean="0"/>
              <a:t>Dykes</a:t>
            </a:r>
            <a:r>
              <a:rPr lang="de-DE" dirty="0" smtClean="0"/>
              <a:t> (2008)</a:t>
            </a:r>
            <a:endParaRPr lang="de-DE" dirty="0"/>
          </a:p>
        </p:txBody>
      </p:sp>
    </p:spTree>
    <p:extLst>
      <p:ext uri="{BB962C8B-B14F-4D97-AF65-F5344CB8AC3E}">
        <p14:creationId xmlns:p14="http://schemas.microsoft.com/office/powerpoint/2010/main" val="1780474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186" y="1600201"/>
            <a:ext cx="8534814" cy="4525963"/>
          </a:xfrm>
        </p:spPr>
        <p:txBody>
          <a:bodyPr>
            <a:normAutofit/>
          </a:bodyPr>
          <a:lstStyle/>
          <a:p>
            <a:pPr marL="457200" indent="-457200">
              <a:buFont typeface="Arial" pitchFamily="34" charset="0"/>
              <a:buChar char="•"/>
            </a:pPr>
            <a:endParaRPr lang="en-US" sz="1200" dirty="0" smtClean="0"/>
          </a:p>
          <a:p>
            <a:r>
              <a:rPr lang="en-US" dirty="0" smtClean="0"/>
              <a:t>Lines</a:t>
            </a:r>
          </a:p>
        </p:txBody>
      </p:sp>
      <p:sp>
        <p:nvSpPr>
          <p:cNvPr id="4" name="Footer Placeholder 3"/>
          <p:cNvSpPr>
            <a:spLocks noGrp="1"/>
          </p:cNvSpPr>
          <p:nvPr>
            <p:ph type="ftr" sz="quarter" idx="11"/>
          </p:nvPr>
        </p:nvSpPr>
        <p:spPr/>
        <p:txBody>
          <a:bodyPr/>
          <a:lstStyle/>
          <a:p>
            <a:r>
              <a:rPr lang="en-US" smtClean="0"/>
              <a:t>VisWeek Tutorial: Connecting the Dots – M. Streit, H.-J. Schulz, A. Lex</a:t>
            </a:r>
            <a:endParaRPr lang="en-US"/>
          </a:p>
        </p:txBody>
      </p:sp>
      <p:sp>
        <p:nvSpPr>
          <p:cNvPr id="5" name="Slide Number Placeholder 4"/>
          <p:cNvSpPr>
            <a:spLocks noGrp="1"/>
          </p:cNvSpPr>
          <p:nvPr>
            <p:ph type="sldNum" sz="quarter" idx="12"/>
          </p:nvPr>
        </p:nvSpPr>
        <p:spPr/>
        <p:txBody>
          <a:bodyPr/>
          <a:lstStyle/>
          <a:p>
            <a:fld id="{30742C3F-4840-460C-ADF2-7005A7FA8881}" type="slidenum">
              <a:rPr lang="en-US" smtClean="0"/>
              <a:t>64</a:t>
            </a:fld>
            <a:endParaRPr lang="en-US"/>
          </a:p>
        </p:txBody>
      </p:sp>
      <p:sp>
        <p:nvSpPr>
          <p:cNvPr id="9" name="Title 1"/>
          <p:cNvSpPr>
            <a:spLocks noGrp="1"/>
          </p:cNvSpPr>
          <p:nvPr>
            <p:ph type="title"/>
          </p:nvPr>
        </p:nvSpPr>
        <p:spPr>
          <a:xfrm>
            <a:off x="395536" y="274637"/>
            <a:ext cx="8291264" cy="1143000"/>
          </a:xfrm>
        </p:spPr>
        <p:txBody>
          <a:bodyPr>
            <a:normAutofit/>
          </a:bodyPr>
          <a:lstStyle/>
          <a:p>
            <a:r>
              <a:rPr lang="en-US" dirty="0" smtClean="0"/>
              <a:t>Example #8: Spatial </a:t>
            </a:r>
            <a:r>
              <a:rPr lang="en-US" dirty="0" err="1" smtClean="0"/>
              <a:t>Treemaps</a:t>
            </a:r>
            <a:endParaRPr lang="en-US" sz="3100" dirty="0">
              <a:solidFill>
                <a:schemeClr val="bg1"/>
              </a:solidFill>
            </a:endParaRPr>
          </a:p>
        </p:txBody>
      </p:sp>
      <p:sp>
        <p:nvSpPr>
          <p:cNvPr id="10" name="TextBox 9"/>
          <p:cNvSpPr txBox="1"/>
          <p:nvPr/>
        </p:nvSpPr>
        <p:spPr>
          <a:xfrm>
            <a:off x="-108520" y="1196752"/>
            <a:ext cx="8968944" cy="461665"/>
          </a:xfrm>
          <a:prstGeom prst="rect">
            <a:avLst/>
          </a:prstGeom>
          <a:noFill/>
        </p:spPr>
        <p:txBody>
          <a:bodyPr wrap="square" rtlCol="0">
            <a:spAutoFit/>
          </a:bodyPr>
          <a:lstStyle/>
          <a:p>
            <a:pPr algn="r"/>
            <a:r>
              <a:rPr lang="en-US" sz="2400" dirty="0" smtClean="0"/>
              <a:t>(Domain</a:t>
            </a:r>
            <a:r>
              <a:rPr lang="en-US" sz="2400" dirty="0"/>
              <a:t>: </a:t>
            </a:r>
            <a:r>
              <a:rPr lang="en-US" sz="2400" dirty="0" smtClean="0"/>
              <a:t>View, Elements: Attributes of Data Items, Cardinality: binary)</a:t>
            </a:r>
            <a:endParaRPr lang="de-DE" sz="2400" dirty="0"/>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1916832"/>
            <a:ext cx="6408712" cy="428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rot="16200000">
            <a:off x="6412850" y="3892406"/>
            <a:ext cx="3888432" cy="369332"/>
          </a:xfrm>
          <a:prstGeom prst="rect">
            <a:avLst/>
          </a:prstGeom>
          <a:solidFill>
            <a:schemeClr val="bg1">
              <a:alpha val="72000"/>
            </a:schemeClr>
          </a:solidFill>
        </p:spPr>
        <p:txBody>
          <a:bodyPr wrap="square" rtlCol="0">
            <a:spAutoFit/>
          </a:bodyPr>
          <a:lstStyle/>
          <a:p>
            <a:pPr algn="ctr"/>
            <a:r>
              <a:rPr lang="de-DE" dirty="0" smtClean="0"/>
              <a:t>Image </a:t>
            </a:r>
            <a:r>
              <a:rPr lang="de-DE" dirty="0" err="1" smtClean="0"/>
              <a:t>taken</a:t>
            </a:r>
            <a:r>
              <a:rPr lang="de-DE" dirty="0" smtClean="0"/>
              <a:t> </a:t>
            </a:r>
            <a:r>
              <a:rPr lang="de-DE" dirty="0" err="1" smtClean="0"/>
              <a:t>from</a:t>
            </a:r>
            <a:r>
              <a:rPr lang="de-DE" dirty="0" smtClean="0"/>
              <a:t> Wood+</a:t>
            </a:r>
            <a:r>
              <a:rPr lang="de-DE" dirty="0" err="1" smtClean="0"/>
              <a:t>Dykes</a:t>
            </a:r>
            <a:r>
              <a:rPr lang="de-DE" dirty="0" smtClean="0"/>
              <a:t> (2008)</a:t>
            </a:r>
            <a:endParaRPr lang="de-DE" dirty="0"/>
          </a:p>
        </p:txBody>
      </p:sp>
    </p:spTree>
    <p:extLst>
      <p:ext uri="{BB962C8B-B14F-4D97-AF65-F5344CB8AC3E}">
        <p14:creationId xmlns:p14="http://schemas.microsoft.com/office/powerpoint/2010/main" val="138954877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186" y="1600201"/>
            <a:ext cx="8534814" cy="4525963"/>
          </a:xfrm>
        </p:spPr>
        <p:txBody>
          <a:bodyPr>
            <a:normAutofit/>
          </a:bodyPr>
          <a:lstStyle/>
          <a:p>
            <a:pPr marL="457200" indent="-457200">
              <a:buFont typeface="Arial" pitchFamily="34" charset="0"/>
              <a:buChar char="•"/>
            </a:pPr>
            <a:endParaRPr lang="en-US" sz="1200" dirty="0" smtClean="0"/>
          </a:p>
          <a:p>
            <a:r>
              <a:rPr lang="en-US" dirty="0" smtClean="0"/>
              <a:t>Color</a:t>
            </a:r>
          </a:p>
        </p:txBody>
      </p:sp>
      <p:sp>
        <p:nvSpPr>
          <p:cNvPr id="4" name="Footer Placeholder 3"/>
          <p:cNvSpPr>
            <a:spLocks noGrp="1"/>
          </p:cNvSpPr>
          <p:nvPr>
            <p:ph type="ftr" sz="quarter" idx="11"/>
          </p:nvPr>
        </p:nvSpPr>
        <p:spPr/>
        <p:txBody>
          <a:bodyPr/>
          <a:lstStyle/>
          <a:p>
            <a:r>
              <a:rPr lang="en-US" smtClean="0"/>
              <a:t>VisWeek Tutorial: Connecting the Dots – M. Streit, H.-J. Schulz, A. Lex</a:t>
            </a:r>
            <a:endParaRPr lang="en-US"/>
          </a:p>
        </p:txBody>
      </p:sp>
      <p:sp>
        <p:nvSpPr>
          <p:cNvPr id="5" name="Slide Number Placeholder 4"/>
          <p:cNvSpPr>
            <a:spLocks noGrp="1"/>
          </p:cNvSpPr>
          <p:nvPr>
            <p:ph type="sldNum" sz="quarter" idx="12"/>
          </p:nvPr>
        </p:nvSpPr>
        <p:spPr/>
        <p:txBody>
          <a:bodyPr/>
          <a:lstStyle/>
          <a:p>
            <a:fld id="{30742C3F-4840-460C-ADF2-7005A7FA8881}" type="slidenum">
              <a:rPr lang="en-US" smtClean="0"/>
              <a:t>65</a:t>
            </a:fld>
            <a:endParaRPr lang="en-US"/>
          </a:p>
        </p:txBody>
      </p:sp>
      <p:sp>
        <p:nvSpPr>
          <p:cNvPr id="9" name="Title 1"/>
          <p:cNvSpPr>
            <a:spLocks noGrp="1"/>
          </p:cNvSpPr>
          <p:nvPr>
            <p:ph type="title"/>
          </p:nvPr>
        </p:nvSpPr>
        <p:spPr>
          <a:xfrm>
            <a:off x="395536" y="274637"/>
            <a:ext cx="8291264" cy="1143000"/>
          </a:xfrm>
        </p:spPr>
        <p:txBody>
          <a:bodyPr>
            <a:normAutofit/>
          </a:bodyPr>
          <a:lstStyle/>
          <a:p>
            <a:r>
              <a:rPr lang="en-US" dirty="0" smtClean="0"/>
              <a:t>Example #8: Spatial </a:t>
            </a:r>
            <a:r>
              <a:rPr lang="en-US" dirty="0" err="1" smtClean="0"/>
              <a:t>Treemaps</a:t>
            </a:r>
            <a:endParaRPr lang="en-US" sz="3100" dirty="0">
              <a:solidFill>
                <a:schemeClr val="bg1"/>
              </a:solidFill>
            </a:endParaRPr>
          </a:p>
        </p:txBody>
      </p:sp>
      <p:sp>
        <p:nvSpPr>
          <p:cNvPr id="10" name="TextBox 9"/>
          <p:cNvSpPr txBox="1"/>
          <p:nvPr/>
        </p:nvSpPr>
        <p:spPr>
          <a:xfrm>
            <a:off x="-108520" y="1196752"/>
            <a:ext cx="8968944" cy="461665"/>
          </a:xfrm>
          <a:prstGeom prst="rect">
            <a:avLst/>
          </a:prstGeom>
          <a:noFill/>
        </p:spPr>
        <p:txBody>
          <a:bodyPr wrap="square" rtlCol="0">
            <a:spAutoFit/>
          </a:bodyPr>
          <a:lstStyle/>
          <a:p>
            <a:pPr algn="r"/>
            <a:r>
              <a:rPr lang="en-US" sz="2400" dirty="0" smtClean="0"/>
              <a:t>(Domain</a:t>
            </a:r>
            <a:r>
              <a:rPr lang="en-US" sz="2400" dirty="0"/>
              <a:t>: </a:t>
            </a:r>
            <a:r>
              <a:rPr lang="en-US" sz="2400" dirty="0" smtClean="0"/>
              <a:t>View, Elements: Attributes of Data Items, Cardinality: binary)</a:t>
            </a:r>
            <a:endParaRPr lang="de-DE" sz="2400" dirty="0"/>
          </a:p>
        </p:txBody>
      </p:sp>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2510" y="2564904"/>
            <a:ext cx="4414631" cy="3690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254" y="2564904"/>
            <a:ext cx="2268307" cy="3690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2627784" y="6089080"/>
            <a:ext cx="3888432" cy="369332"/>
          </a:xfrm>
          <a:prstGeom prst="rect">
            <a:avLst/>
          </a:prstGeom>
          <a:solidFill>
            <a:schemeClr val="bg1">
              <a:alpha val="72000"/>
            </a:schemeClr>
          </a:solidFill>
        </p:spPr>
        <p:txBody>
          <a:bodyPr wrap="square" rtlCol="0">
            <a:spAutoFit/>
          </a:bodyPr>
          <a:lstStyle/>
          <a:p>
            <a:pPr algn="ctr"/>
            <a:r>
              <a:rPr lang="de-DE" dirty="0" smtClean="0"/>
              <a:t>Images </a:t>
            </a:r>
            <a:r>
              <a:rPr lang="de-DE" dirty="0" err="1" smtClean="0"/>
              <a:t>taken</a:t>
            </a:r>
            <a:r>
              <a:rPr lang="de-DE" dirty="0" smtClean="0"/>
              <a:t> </a:t>
            </a:r>
            <a:r>
              <a:rPr lang="de-DE" dirty="0" err="1" smtClean="0"/>
              <a:t>from</a:t>
            </a:r>
            <a:r>
              <a:rPr lang="de-DE" dirty="0" smtClean="0"/>
              <a:t> Wood+</a:t>
            </a:r>
            <a:r>
              <a:rPr lang="de-DE" dirty="0" err="1" smtClean="0"/>
              <a:t>Dykes</a:t>
            </a:r>
            <a:r>
              <a:rPr lang="de-DE" dirty="0" smtClean="0"/>
              <a:t> (2008)</a:t>
            </a:r>
            <a:endParaRPr lang="de-DE" dirty="0"/>
          </a:p>
        </p:txBody>
      </p:sp>
    </p:spTree>
    <p:extLst>
      <p:ext uri="{BB962C8B-B14F-4D97-AF65-F5344CB8AC3E}">
        <p14:creationId xmlns:p14="http://schemas.microsoft.com/office/powerpoint/2010/main" val="26154987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186" y="1600201"/>
            <a:ext cx="8534814" cy="4525963"/>
          </a:xfrm>
        </p:spPr>
        <p:txBody>
          <a:bodyPr>
            <a:normAutofit/>
          </a:bodyPr>
          <a:lstStyle/>
          <a:p>
            <a:pPr marL="457200" indent="-457200">
              <a:buFont typeface="Arial" pitchFamily="34" charset="0"/>
              <a:buChar char="•"/>
            </a:pPr>
            <a:endParaRPr lang="en-US" sz="1200" dirty="0" smtClean="0"/>
          </a:p>
          <a:p>
            <a:r>
              <a:rPr lang="en-US" dirty="0" err="1" smtClean="0"/>
              <a:t>Color+Lines</a:t>
            </a:r>
            <a:endParaRPr lang="en-US" dirty="0" smtClean="0"/>
          </a:p>
        </p:txBody>
      </p:sp>
      <p:sp>
        <p:nvSpPr>
          <p:cNvPr id="4" name="Footer Placeholder 3"/>
          <p:cNvSpPr>
            <a:spLocks noGrp="1"/>
          </p:cNvSpPr>
          <p:nvPr>
            <p:ph type="ftr" sz="quarter" idx="11"/>
          </p:nvPr>
        </p:nvSpPr>
        <p:spPr/>
        <p:txBody>
          <a:bodyPr/>
          <a:lstStyle/>
          <a:p>
            <a:r>
              <a:rPr lang="en-US" smtClean="0"/>
              <a:t>VisWeek Tutorial: Connecting the Dots – M. Streit, H.-J. Schulz, A. Lex</a:t>
            </a:r>
            <a:endParaRPr lang="en-US"/>
          </a:p>
        </p:txBody>
      </p:sp>
      <p:sp>
        <p:nvSpPr>
          <p:cNvPr id="5" name="Slide Number Placeholder 4"/>
          <p:cNvSpPr>
            <a:spLocks noGrp="1"/>
          </p:cNvSpPr>
          <p:nvPr>
            <p:ph type="sldNum" sz="quarter" idx="12"/>
          </p:nvPr>
        </p:nvSpPr>
        <p:spPr/>
        <p:txBody>
          <a:bodyPr/>
          <a:lstStyle/>
          <a:p>
            <a:fld id="{30742C3F-4840-460C-ADF2-7005A7FA8881}" type="slidenum">
              <a:rPr lang="en-US" smtClean="0"/>
              <a:t>66</a:t>
            </a:fld>
            <a:endParaRPr lang="en-US"/>
          </a:p>
        </p:txBody>
      </p:sp>
      <p:sp>
        <p:nvSpPr>
          <p:cNvPr id="9" name="Title 1"/>
          <p:cNvSpPr>
            <a:spLocks noGrp="1"/>
          </p:cNvSpPr>
          <p:nvPr>
            <p:ph type="title"/>
          </p:nvPr>
        </p:nvSpPr>
        <p:spPr>
          <a:xfrm>
            <a:off x="395536" y="274637"/>
            <a:ext cx="8291264" cy="1143000"/>
          </a:xfrm>
        </p:spPr>
        <p:txBody>
          <a:bodyPr>
            <a:normAutofit/>
          </a:bodyPr>
          <a:lstStyle/>
          <a:p>
            <a:r>
              <a:rPr lang="en-US" dirty="0" smtClean="0"/>
              <a:t>Example #8: Spatial </a:t>
            </a:r>
            <a:r>
              <a:rPr lang="en-US" dirty="0" err="1" smtClean="0"/>
              <a:t>Treemaps</a:t>
            </a:r>
            <a:endParaRPr lang="en-US" sz="3100" dirty="0">
              <a:solidFill>
                <a:schemeClr val="bg1"/>
              </a:solidFill>
            </a:endParaRPr>
          </a:p>
        </p:txBody>
      </p:sp>
      <p:sp>
        <p:nvSpPr>
          <p:cNvPr id="10" name="TextBox 9"/>
          <p:cNvSpPr txBox="1"/>
          <p:nvPr/>
        </p:nvSpPr>
        <p:spPr>
          <a:xfrm>
            <a:off x="-108520" y="1196752"/>
            <a:ext cx="8968944" cy="461665"/>
          </a:xfrm>
          <a:prstGeom prst="rect">
            <a:avLst/>
          </a:prstGeom>
          <a:noFill/>
        </p:spPr>
        <p:txBody>
          <a:bodyPr wrap="square" rtlCol="0">
            <a:spAutoFit/>
          </a:bodyPr>
          <a:lstStyle/>
          <a:p>
            <a:pPr algn="r"/>
            <a:r>
              <a:rPr lang="en-US" sz="2400" dirty="0" smtClean="0"/>
              <a:t>(Domain</a:t>
            </a:r>
            <a:r>
              <a:rPr lang="en-US" sz="2400" dirty="0"/>
              <a:t>: </a:t>
            </a:r>
            <a:r>
              <a:rPr lang="en-US" sz="2400" dirty="0" smtClean="0"/>
              <a:t>View, Elements: Attributes of Data Items, Cardinality: binary)</a:t>
            </a:r>
            <a:endParaRPr lang="de-DE" sz="2400" dirty="0"/>
          </a:p>
        </p:txBody>
      </p:sp>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2510" y="2564904"/>
            <a:ext cx="4414631" cy="3690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254" y="2564904"/>
            <a:ext cx="2268307" cy="3690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7006" y="2564904"/>
            <a:ext cx="2209842" cy="3676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2627784" y="6089080"/>
            <a:ext cx="3888432" cy="369332"/>
          </a:xfrm>
          <a:prstGeom prst="rect">
            <a:avLst/>
          </a:prstGeom>
          <a:solidFill>
            <a:schemeClr val="bg1">
              <a:alpha val="72000"/>
            </a:schemeClr>
          </a:solidFill>
        </p:spPr>
        <p:txBody>
          <a:bodyPr wrap="square" rtlCol="0">
            <a:spAutoFit/>
          </a:bodyPr>
          <a:lstStyle/>
          <a:p>
            <a:pPr algn="ctr"/>
            <a:r>
              <a:rPr lang="de-DE" dirty="0" smtClean="0"/>
              <a:t>Images </a:t>
            </a:r>
            <a:r>
              <a:rPr lang="de-DE" dirty="0" err="1" smtClean="0"/>
              <a:t>taken</a:t>
            </a:r>
            <a:r>
              <a:rPr lang="de-DE" dirty="0" smtClean="0"/>
              <a:t> </a:t>
            </a:r>
            <a:r>
              <a:rPr lang="de-DE" dirty="0" err="1" smtClean="0"/>
              <a:t>from</a:t>
            </a:r>
            <a:r>
              <a:rPr lang="de-DE" dirty="0" smtClean="0"/>
              <a:t> Wood+</a:t>
            </a:r>
            <a:r>
              <a:rPr lang="de-DE" dirty="0" err="1" smtClean="0"/>
              <a:t>Dykes</a:t>
            </a:r>
            <a:r>
              <a:rPr lang="de-DE" dirty="0" smtClean="0"/>
              <a:t> (2008)</a:t>
            </a:r>
            <a:endParaRPr lang="de-DE" dirty="0"/>
          </a:p>
        </p:txBody>
      </p:sp>
    </p:spTree>
    <p:extLst>
      <p:ext uri="{BB962C8B-B14F-4D97-AF65-F5344CB8AC3E}">
        <p14:creationId xmlns:p14="http://schemas.microsoft.com/office/powerpoint/2010/main" val="211727459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186" y="1600201"/>
            <a:ext cx="8534814" cy="4525963"/>
          </a:xfrm>
        </p:spPr>
        <p:txBody>
          <a:bodyPr>
            <a:normAutofit/>
          </a:bodyPr>
          <a:lstStyle/>
          <a:p>
            <a:pPr marL="457200" indent="-457200">
              <a:buFont typeface="Arial" pitchFamily="34" charset="0"/>
              <a:buChar char="•"/>
            </a:pPr>
            <a:endParaRPr lang="en-US" sz="1200" dirty="0" smtClean="0"/>
          </a:p>
          <a:p>
            <a:pPr marL="457200" indent="-457200">
              <a:buFont typeface="Arial" pitchFamily="34" charset="0"/>
              <a:buChar char="•"/>
            </a:pPr>
            <a:r>
              <a:rPr lang="en-US" dirty="0" smtClean="0"/>
              <a:t>Relationship: two data sets are related,</a:t>
            </a:r>
            <a:br>
              <a:rPr lang="en-US" dirty="0" smtClean="0"/>
            </a:br>
            <a:r>
              <a:rPr lang="en-US" dirty="0" err="1" smtClean="0"/>
              <a:t>iff</a:t>
            </a:r>
            <a:r>
              <a:rPr lang="en-US" dirty="0" smtClean="0"/>
              <a:t> they are used in sequence</a:t>
            </a:r>
          </a:p>
          <a:p>
            <a:pPr marL="457200" indent="-457200">
              <a:buFont typeface="Arial" pitchFamily="34" charset="0"/>
              <a:buChar char="•"/>
            </a:pPr>
            <a:r>
              <a:rPr lang="en-US" dirty="0" smtClean="0"/>
              <a:t>Common visual</a:t>
            </a:r>
            <a:br>
              <a:rPr lang="en-US" dirty="0" smtClean="0"/>
            </a:br>
            <a:r>
              <a:rPr lang="en-US" dirty="0" smtClean="0"/>
              <a:t>representation:</a:t>
            </a:r>
            <a:br>
              <a:rPr lang="en-US" dirty="0" smtClean="0"/>
            </a:br>
            <a:r>
              <a:rPr lang="en-US" dirty="0" smtClean="0"/>
              <a:t>Graph</a:t>
            </a:r>
          </a:p>
        </p:txBody>
      </p:sp>
      <p:sp>
        <p:nvSpPr>
          <p:cNvPr id="4" name="Footer Placeholder 3"/>
          <p:cNvSpPr>
            <a:spLocks noGrp="1"/>
          </p:cNvSpPr>
          <p:nvPr>
            <p:ph type="ftr" sz="quarter" idx="11"/>
          </p:nvPr>
        </p:nvSpPr>
        <p:spPr/>
        <p:txBody>
          <a:bodyPr/>
          <a:lstStyle/>
          <a:p>
            <a:r>
              <a:rPr lang="en-US" smtClean="0"/>
              <a:t>VisWeek Tutorial: Connecting the Dots – M. Streit, H.-J. Schulz, A. Lex</a:t>
            </a:r>
            <a:endParaRPr lang="en-US"/>
          </a:p>
        </p:txBody>
      </p:sp>
      <p:sp>
        <p:nvSpPr>
          <p:cNvPr id="5" name="Slide Number Placeholder 4"/>
          <p:cNvSpPr>
            <a:spLocks noGrp="1"/>
          </p:cNvSpPr>
          <p:nvPr>
            <p:ph type="sldNum" sz="quarter" idx="12"/>
          </p:nvPr>
        </p:nvSpPr>
        <p:spPr/>
        <p:txBody>
          <a:bodyPr/>
          <a:lstStyle/>
          <a:p>
            <a:fld id="{30742C3F-4840-460C-ADF2-7005A7FA8881}" type="slidenum">
              <a:rPr lang="en-US" smtClean="0"/>
              <a:t>67</a:t>
            </a:fld>
            <a:endParaRPr lang="en-US"/>
          </a:p>
        </p:txBody>
      </p:sp>
      <p:sp>
        <p:nvSpPr>
          <p:cNvPr id="9" name="Title 1"/>
          <p:cNvSpPr>
            <a:spLocks noGrp="1"/>
          </p:cNvSpPr>
          <p:nvPr>
            <p:ph type="title"/>
          </p:nvPr>
        </p:nvSpPr>
        <p:spPr>
          <a:xfrm>
            <a:off x="395536" y="274637"/>
            <a:ext cx="8291264" cy="1143000"/>
          </a:xfrm>
        </p:spPr>
        <p:txBody>
          <a:bodyPr>
            <a:normAutofit/>
          </a:bodyPr>
          <a:lstStyle/>
          <a:p>
            <a:r>
              <a:rPr lang="en-US" dirty="0" smtClean="0"/>
              <a:t>Example #9: </a:t>
            </a:r>
            <a:r>
              <a:rPr lang="en-US" dirty="0" err="1" smtClean="0"/>
              <a:t>Stack’n’Flip</a:t>
            </a:r>
            <a:endParaRPr lang="en-US" sz="3100" dirty="0">
              <a:solidFill>
                <a:schemeClr val="bg1"/>
              </a:solidFill>
            </a:endParaRPr>
          </a:p>
        </p:txBody>
      </p:sp>
      <p:sp>
        <p:nvSpPr>
          <p:cNvPr id="10" name="TextBox 9"/>
          <p:cNvSpPr txBox="1"/>
          <p:nvPr/>
        </p:nvSpPr>
        <p:spPr>
          <a:xfrm>
            <a:off x="2555776" y="1196752"/>
            <a:ext cx="6231188" cy="830997"/>
          </a:xfrm>
          <a:prstGeom prst="rect">
            <a:avLst/>
          </a:prstGeom>
          <a:noFill/>
        </p:spPr>
        <p:txBody>
          <a:bodyPr wrap="square" rtlCol="0">
            <a:spAutoFit/>
          </a:bodyPr>
          <a:lstStyle/>
          <a:p>
            <a:pPr algn="r"/>
            <a:r>
              <a:rPr lang="en-US" sz="2400" dirty="0" smtClean="0"/>
              <a:t>(Domain</a:t>
            </a:r>
            <a:r>
              <a:rPr lang="en-US" sz="2400" dirty="0"/>
              <a:t>: </a:t>
            </a:r>
            <a:r>
              <a:rPr lang="en-US" sz="2400" dirty="0" smtClean="0"/>
              <a:t>Interaction, Elements: Data Sets in Landscape, Cardinality: binary)</a:t>
            </a:r>
            <a:endParaRPr lang="de-DE" sz="2400" dirty="0"/>
          </a:p>
        </p:txBody>
      </p:sp>
      <p:pic>
        <p:nvPicPr>
          <p:cNvPr id="14" name="Picture 3" descr="Y:\Data\Documents\Promo\Papers\accepted\2011 TVCG mit Marc\figures\stack_n_fli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1997" y="3068960"/>
            <a:ext cx="4914967" cy="3387428"/>
          </a:xfrm>
          <a:prstGeom prst="rect">
            <a:avLst/>
          </a:prstGeom>
          <a:noFill/>
          <a:extLst>
            <a:ext uri="{909E8E84-426E-40DD-AFC4-6F175D3DCCD1}">
              <a14:hiddenFill xmlns:a14="http://schemas.microsoft.com/office/drawing/2010/main">
                <a:solidFill>
                  <a:srgbClr val="FFFFFF"/>
                </a:solidFill>
              </a14:hiddenFill>
            </a:ext>
          </a:extLst>
        </p:spPr>
      </p:pic>
      <p:sp>
        <p:nvSpPr>
          <p:cNvPr id="2" name="Down Arrow 1"/>
          <p:cNvSpPr/>
          <p:nvPr/>
        </p:nvSpPr>
        <p:spPr>
          <a:xfrm rot="16200000">
            <a:off x="3324576" y="4937758"/>
            <a:ext cx="517314" cy="210830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Box 10"/>
          <p:cNvSpPr txBox="1"/>
          <p:nvPr/>
        </p:nvSpPr>
        <p:spPr>
          <a:xfrm rot="16200000">
            <a:off x="7032559" y="4555274"/>
            <a:ext cx="3571525" cy="369332"/>
          </a:xfrm>
          <a:prstGeom prst="rect">
            <a:avLst/>
          </a:prstGeom>
          <a:solidFill>
            <a:schemeClr val="bg1">
              <a:alpha val="71000"/>
            </a:schemeClr>
          </a:solidFill>
        </p:spPr>
        <p:txBody>
          <a:bodyPr wrap="square" rtlCol="0">
            <a:spAutoFit/>
          </a:bodyPr>
          <a:lstStyle/>
          <a:p>
            <a:pPr algn="r"/>
            <a:r>
              <a:rPr lang="de-DE" dirty="0" smtClean="0"/>
              <a:t>Image </a:t>
            </a:r>
            <a:r>
              <a:rPr lang="de-DE" dirty="0" err="1" smtClean="0"/>
              <a:t>taken</a:t>
            </a:r>
            <a:r>
              <a:rPr lang="de-DE" dirty="0" smtClean="0"/>
              <a:t> </a:t>
            </a:r>
            <a:r>
              <a:rPr lang="de-DE" dirty="0" err="1" smtClean="0"/>
              <a:t>from</a:t>
            </a:r>
            <a:r>
              <a:rPr lang="de-DE" dirty="0" smtClean="0"/>
              <a:t> Streit et al. (2012)</a:t>
            </a:r>
            <a:endParaRPr lang="de-DE" dirty="0"/>
          </a:p>
        </p:txBody>
      </p:sp>
    </p:spTree>
    <p:extLst>
      <p:ext uri="{BB962C8B-B14F-4D97-AF65-F5344CB8AC3E}">
        <p14:creationId xmlns:p14="http://schemas.microsoft.com/office/powerpoint/2010/main" val="1230020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VisWeek Tutorial: Connecting the Dots – M. Streit, H.-J. Schulz, A. Lex</a:t>
            </a:r>
            <a:endParaRPr lang="en-US"/>
          </a:p>
        </p:txBody>
      </p:sp>
      <p:sp>
        <p:nvSpPr>
          <p:cNvPr id="5" name="Slide Number Placeholder 4"/>
          <p:cNvSpPr>
            <a:spLocks noGrp="1"/>
          </p:cNvSpPr>
          <p:nvPr>
            <p:ph type="sldNum" sz="quarter" idx="12"/>
          </p:nvPr>
        </p:nvSpPr>
        <p:spPr/>
        <p:txBody>
          <a:bodyPr/>
          <a:lstStyle/>
          <a:p>
            <a:fld id="{30742C3F-4840-460C-ADF2-7005A7FA8881}" type="slidenum">
              <a:rPr lang="en-US" smtClean="0"/>
              <a:t>68</a:t>
            </a:fld>
            <a:endParaRPr lang="en-US"/>
          </a:p>
        </p:txBody>
      </p:sp>
      <p:sp>
        <p:nvSpPr>
          <p:cNvPr id="9" name="Title 1"/>
          <p:cNvSpPr>
            <a:spLocks noGrp="1"/>
          </p:cNvSpPr>
          <p:nvPr>
            <p:ph type="title"/>
          </p:nvPr>
        </p:nvSpPr>
        <p:spPr>
          <a:xfrm>
            <a:off x="395536" y="274637"/>
            <a:ext cx="8291264" cy="1143000"/>
          </a:xfrm>
        </p:spPr>
        <p:txBody>
          <a:bodyPr>
            <a:normAutofit/>
          </a:bodyPr>
          <a:lstStyle/>
          <a:p>
            <a:r>
              <a:rPr lang="en-US" dirty="0" smtClean="0"/>
              <a:t>Example #9: </a:t>
            </a:r>
            <a:r>
              <a:rPr lang="en-US" dirty="0" err="1" smtClean="0"/>
              <a:t>Stack’n’Flip</a:t>
            </a:r>
            <a:endParaRPr lang="en-US" sz="3100" dirty="0">
              <a:solidFill>
                <a:schemeClr val="bg1"/>
              </a:solidFill>
            </a:endParaRPr>
          </a:p>
        </p:txBody>
      </p:sp>
      <p:sp>
        <p:nvSpPr>
          <p:cNvPr id="10" name="TextBox 9"/>
          <p:cNvSpPr txBox="1"/>
          <p:nvPr/>
        </p:nvSpPr>
        <p:spPr>
          <a:xfrm>
            <a:off x="2555776" y="1196752"/>
            <a:ext cx="6231188" cy="830997"/>
          </a:xfrm>
          <a:prstGeom prst="rect">
            <a:avLst/>
          </a:prstGeom>
          <a:noFill/>
        </p:spPr>
        <p:txBody>
          <a:bodyPr wrap="square" rtlCol="0">
            <a:spAutoFit/>
          </a:bodyPr>
          <a:lstStyle/>
          <a:p>
            <a:pPr algn="r"/>
            <a:r>
              <a:rPr lang="en-US" sz="2400" dirty="0" smtClean="0"/>
              <a:t>(Domain</a:t>
            </a:r>
            <a:r>
              <a:rPr lang="en-US" sz="2400" dirty="0"/>
              <a:t>: </a:t>
            </a:r>
            <a:r>
              <a:rPr lang="en-US" sz="2400" dirty="0" smtClean="0"/>
              <a:t>Interaction, Elements: Data Sets in Landscape, Cardinality: binary)</a:t>
            </a:r>
            <a:endParaRPr lang="de-DE" sz="2400" dirty="0"/>
          </a:p>
        </p:txBody>
      </p:sp>
      <p:pic>
        <p:nvPicPr>
          <p:cNvPr id="11" name="Picture 2" descr="C:\Users\hs162\Documents\datamodel.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71569" y="2107531"/>
            <a:ext cx="3612254" cy="418834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Users\hs162\Documents\noperand.png"/>
          <p:cNvPicPr>
            <a:picLocks noChangeAspect="1" noChangeArrowheads="1"/>
          </p:cNvPicPr>
          <p:nvPr/>
        </p:nvPicPr>
        <p:blipFill rotWithShape="1">
          <a:blip r:embed="rId3">
            <a:extLst>
              <a:ext uri="{28A0092B-C50C-407E-A947-70E740481C1C}">
                <a14:useLocalDpi xmlns:a14="http://schemas.microsoft.com/office/drawing/2010/main"/>
              </a:ext>
            </a:extLst>
          </a:blip>
          <a:srcRect l="73968" t="2479" b="11086"/>
          <a:stretch/>
        </p:blipFill>
        <p:spPr bwMode="auto">
          <a:xfrm>
            <a:off x="4315784" y="2241922"/>
            <a:ext cx="1382560" cy="381642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Hansi\neu1.png"/>
          <p:cNvPicPr>
            <a:picLocks noChangeAspect="1" noChangeArrowheads="1"/>
          </p:cNvPicPr>
          <p:nvPr/>
        </p:nvPicPr>
        <p:blipFill rotWithShape="1">
          <a:blip r:embed="rId4">
            <a:extLst>
              <a:ext uri="{28A0092B-C50C-407E-A947-70E740481C1C}">
                <a14:useLocalDpi xmlns:a14="http://schemas.microsoft.com/office/drawing/2010/main" val="0"/>
              </a:ext>
            </a:extLst>
          </a:blip>
          <a:srcRect l="15672" t="15509" r="8316" b="16402"/>
          <a:stretch/>
        </p:blipFill>
        <p:spPr bwMode="auto">
          <a:xfrm>
            <a:off x="352319" y="2060848"/>
            <a:ext cx="5371809" cy="4266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hs162\Documents\flow.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868144" y="2309548"/>
            <a:ext cx="3096344" cy="368117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4516188" y="6045932"/>
            <a:ext cx="3667701" cy="369332"/>
          </a:xfrm>
          <a:prstGeom prst="rect">
            <a:avLst/>
          </a:prstGeom>
          <a:solidFill>
            <a:schemeClr val="bg1">
              <a:alpha val="71000"/>
            </a:schemeClr>
          </a:solidFill>
        </p:spPr>
        <p:txBody>
          <a:bodyPr wrap="square" rtlCol="0">
            <a:spAutoFit/>
          </a:bodyPr>
          <a:lstStyle/>
          <a:p>
            <a:pPr algn="r"/>
            <a:r>
              <a:rPr lang="de-DE" dirty="0" smtClean="0"/>
              <a:t>Images </a:t>
            </a:r>
            <a:r>
              <a:rPr lang="de-DE" dirty="0" err="1" smtClean="0"/>
              <a:t>taken</a:t>
            </a:r>
            <a:r>
              <a:rPr lang="de-DE" dirty="0" smtClean="0"/>
              <a:t> </a:t>
            </a:r>
            <a:r>
              <a:rPr lang="de-DE" dirty="0" err="1" smtClean="0"/>
              <a:t>from</a:t>
            </a:r>
            <a:r>
              <a:rPr lang="de-DE" dirty="0" smtClean="0"/>
              <a:t> Streit et al. (2012)</a:t>
            </a:r>
            <a:endParaRPr lang="de-DE" dirty="0"/>
          </a:p>
        </p:txBody>
      </p:sp>
    </p:spTree>
    <p:extLst>
      <p:ext uri="{BB962C8B-B14F-4D97-AF65-F5344CB8AC3E}">
        <p14:creationId xmlns:p14="http://schemas.microsoft.com/office/powerpoint/2010/main" val="1271024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VisWeek Tutorial: Connecting the Dots – M. Streit, H.-J. Schulz, A. Lex</a:t>
            </a:r>
            <a:endParaRPr lang="en-US"/>
          </a:p>
        </p:txBody>
      </p:sp>
      <p:sp>
        <p:nvSpPr>
          <p:cNvPr id="5" name="Slide Number Placeholder 4"/>
          <p:cNvSpPr>
            <a:spLocks noGrp="1"/>
          </p:cNvSpPr>
          <p:nvPr>
            <p:ph type="sldNum" sz="quarter" idx="12"/>
          </p:nvPr>
        </p:nvSpPr>
        <p:spPr/>
        <p:txBody>
          <a:bodyPr/>
          <a:lstStyle/>
          <a:p>
            <a:fld id="{30742C3F-4840-460C-ADF2-7005A7FA8881}" type="slidenum">
              <a:rPr lang="en-US" smtClean="0"/>
              <a:t>69</a:t>
            </a:fld>
            <a:endParaRPr lang="en-US"/>
          </a:p>
        </p:txBody>
      </p:sp>
      <p:sp>
        <p:nvSpPr>
          <p:cNvPr id="9" name="Title 1"/>
          <p:cNvSpPr>
            <a:spLocks noGrp="1"/>
          </p:cNvSpPr>
          <p:nvPr>
            <p:ph type="title"/>
          </p:nvPr>
        </p:nvSpPr>
        <p:spPr>
          <a:xfrm>
            <a:off x="395536" y="274637"/>
            <a:ext cx="8291264" cy="1143000"/>
          </a:xfrm>
        </p:spPr>
        <p:txBody>
          <a:bodyPr>
            <a:normAutofit/>
          </a:bodyPr>
          <a:lstStyle/>
          <a:p>
            <a:r>
              <a:rPr lang="en-US" dirty="0" smtClean="0"/>
              <a:t>Example #9: </a:t>
            </a:r>
            <a:r>
              <a:rPr lang="en-US" dirty="0" err="1" smtClean="0"/>
              <a:t>Stack’n’Flip</a:t>
            </a:r>
            <a:endParaRPr lang="en-US" sz="3100" dirty="0">
              <a:solidFill>
                <a:schemeClr val="bg1"/>
              </a:solidFill>
            </a:endParaRPr>
          </a:p>
        </p:txBody>
      </p:sp>
      <p:sp>
        <p:nvSpPr>
          <p:cNvPr id="10" name="TextBox 9"/>
          <p:cNvSpPr txBox="1"/>
          <p:nvPr/>
        </p:nvSpPr>
        <p:spPr>
          <a:xfrm>
            <a:off x="2555776" y="1196752"/>
            <a:ext cx="6231188" cy="830997"/>
          </a:xfrm>
          <a:prstGeom prst="rect">
            <a:avLst/>
          </a:prstGeom>
          <a:noFill/>
        </p:spPr>
        <p:txBody>
          <a:bodyPr wrap="square" rtlCol="0">
            <a:spAutoFit/>
          </a:bodyPr>
          <a:lstStyle/>
          <a:p>
            <a:pPr algn="r"/>
            <a:r>
              <a:rPr lang="en-US" sz="2400" dirty="0" smtClean="0"/>
              <a:t>(Domain</a:t>
            </a:r>
            <a:r>
              <a:rPr lang="en-US" sz="2400" dirty="0"/>
              <a:t>: </a:t>
            </a:r>
            <a:r>
              <a:rPr lang="en-US" sz="2400" dirty="0" smtClean="0"/>
              <a:t>Interaction, Elements: Data Sets in Landscape, Cardinality: binary)</a:t>
            </a:r>
            <a:endParaRPr lang="de-DE" sz="2400" dirty="0"/>
          </a:p>
        </p:txBody>
      </p:sp>
      <p:pic>
        <p:nvPicPr>
          <p:cNvPr id="14" name="Picture 3" descr="Y:\Data\Documents\Promo\Papers\accepted\2011 TVCG mit Marc\figures\stack_n_fli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916832"/>
            <a:ext cx="6624736" cy="456581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rot="16200000">
            <a:off x="6211264" y="4238008"/>
            <a:ext cx="3571525" cy="369332"/>
          </a:xfrm>
          <a:prstGeom prst="rect">
            <a:avLst/>
          </a:prstGeom>
          <a:solidFill>
            <a:schemeClr val="bg1">
              <a:alpha val="71000"/>
            </a:schemeClr>
          </a:solidFill>
        </p:spPr>
        <p:txBody>
          <a:bodyPr wrap="square" rtlCol="0">
            <a:spAutoFit/>
          </a:bodyPr>
          <a:lstStyle/>
          <a:p>
            <a:pPr algn="r"/>
            <a:r>
              <a:rPr lang="de-DE" dirty="0" smtClean="0"/>
              <a:t>Image </a:t>
            </a:r>
            <a:r>
              <a:rPr lang="de-DE" dirty="0" err="1" smtClean="0"/>
              <a:t>taken</a:t>
            </a:r>
            <a:r>
              <a:rPr lang="de-DE" dirty="0" smtClean="0"/>
              <a:t> </a:t>
            </a:r>
            <a:r>
              <a:rPr lang="de-DE" dirty="0" err="1" smtClean="0"/>
              <a:t>from</a:t>
            </a:r>
            <a:r>
              <a:rPr lang="de-DE" dirty="0" smtClean="0"/>
              <a:t> Streit et al. (2012)</a:t>
            </a:r>
            <a:endParaRPr lang="de-DE" dirty="0"/>
          </a:p>
        </p:txBody>
      </p:sp>
    </p:spTree>
    <p:extLst>
      <p:ext uri="{BB962C8B-B14F-4D97-AF65-F5344CB8AC3E}">
        <p14:creationId xmlns:p14="http://schemas.microsoft.com/office/powerpoint/2010/main" val="10907331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1628800"/>
            <a:ext cx="7776864" cy="2290267"/>
          </a:xfrm>
        </p:spPr>
        <p:txBody>
          <a:bodyPr>
            <a:normAutofit/>
          </a:bodyPr>
          <a:lstStyle/>
          <a:p>
            <a:r>
              <a:rPr lang="de-AT" dirty="0" smtClean="0"/>
              <a:t>In </a:t>
            </a:r>
            <a:r>
              <a:rPr lang="de-AT" dirty="0" err="1" smtClean="0"/>
              <a:t>case</a:t>
            </a:r>
            <a:r>
              <a:rPr lang="de-AT" dirty="0" smtClean="0"/>
              <a:t> </a:t>
            </a:r>
            <a:r>
              <a:rPr lang="de-AT" dirty="0" err="1" smtClean="0"/>
              <a:t>you</a:t>
            </a:r>
            <a:r>
              <a:rPr lang="de-AT" dirty="0" smtClean="0"/>
              <a:t> </a:t>
            </a:r>
            <a:br>
              <a:rPr lang="de-AT" dirty="0" smtClean="0"/>
            </a:br>
            <a:r>
              <a:rPr lang="de-AT" dirty="0" err="1" smtClean="0"/>
              <a:t>wanna</a:t>
            </a:r>
            <a:r>
              <a:rPr lang="de-AT" dirty="0" smtClean="0"/>
              <a:t> </a:t>
            </a:r>
            <a:r>
              <a:rPr lang="de-AT" dirty="0" err="1" smtClean="0"/>
              <a:t>have</a:t>
            </a:r>
            <a:r>
              <a:rPr lang="de-AT" dirty="0" smtClean="0"/>
              <a:t> </a:t>
            </a:r>
            <a:br>
              <a:rPr lang="de-AT" dirty="0" smtClean="0"/>
            </a:br>
            <a:r>
              <a:rPr lang="de-AT" dirty="0" smtClean="0"/>
              <a:t>a </a:t>
            </a:r>
            <a:r>
              <a:rPr lang="de-AT" dirty="0" err="1" smtClean="0"/>
              <a:t>tattoo</a:t>
            </a:r>
            <a:r>
              <a:rPr lang="de-AT" dirty="0" smtClean="0"/>
              <a:t>…</a:t>
            </a:r>
            <a:endParaRPr lang="en-US" dirty="0"/>
          </a:p>
        </p:txBody>
      </p:sp>
      <p:pic>
        <p:nvPicPr>
          <p:cNvPr id="6" name="Inhaltsplatzhalt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34347"/>
            <a:ext cx="4644008" cy="6079430"/>
          </a:xfrm>
        </p:spPr>
      </p:pic>
      <p:sp>
        <p:nvSpPr>
          <p:cNvPr id="4" name="Fußzeilenplatzhalter 3"/>
          <p:cNvSpPr>
            <a:spLocks noGrp="1"/>
          </p:cNvSpPr>
          <p:nvPr>
            <p:ph type="ftr" sz="quarter" idx="11"/>
          </p:nvPr>
        </p:nvSpPr>
        <p:spPr/>
        <p:txBody>
          <a:bodyPr/>
          <a:lstStyle/>
          <a:p>
            <a:r>
              <a:rPr lang="en-US" smtClean="0"/>
              <a:t>VisWeek Tutorial: Connecting the Dots – M. Streit, H.-J. Schulz, A. Lex</a:t>
            </a:r>
            <a:endParaRPr lang="en-US" dirty="0"/>
          </a:p>
        </p:txBody>
      </p:sp>
      <p:sp>
        <p:nvSpPr>
          <p:cNvPr id="5" name="Foliennummernplatzhalter 4"/>
          <p:cNvSpPr>
            <a:spLocks noGrp="1"/>
          </p:cNvSpPr>
          <p:nvPr>
            <p:ph type="sldNum" sz="quarter" idx="12"/>
          </p:nvPr>
        </p:nvSpPr>
        <p:spPr/>
        <p:txBody>
          <a:bodyPr/>
          <a:lstStyle/>
          <a:p>
            <a:fld id="{30742C3F-4840-460C-ADF2-7005A7FA8881}" type="slidenum">
              <a:rPr lang="en-US" smtClean="0"/>
              <a:t>7</a:t>
            </a:fld>
            <a:endParaRPr lang="en-US" dirty="0"/>
          </a:p>
        </p:txBody>
      </p:sp>
    </p:spTree>
    <p:extLst>
      <p:ext uri="{BB962C8B-B14F-4D97-AF65-F5344CB8AC3E}">
        <p14:creationId xmlns:p14="http://schemas.microsoft.com/office/powerpoint/2010/main" val="262533806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VisWeek Tutorial: Connecting the Dots – M. Streit, H.-J. Schulz, A. Lex</a:t>
            </a:r>
            <a:endParaRPr lang="en-US"/>
          </a:p>
        </p:txBody>
      </p:sp>
      <p:sp>
        <p:nvSpPr>
          <p:cNvPr id="5" name="Slide Number Placeholder 4"/>
          <p:cNvSpPr>
            <a:spLocks noGrp="1"/>
          </p:cNvSpPr>
          <p:nvPr>
            <p:ph type="sldNum" sz="quarter" idx="12"/>
          </p:nvPr>
        </p:nvSpPr>
        <p:spPr/>
        <p:txBody>
          <a:bodyPr/>
          <a:lstStyle/>
          <a:p>
            <a:fld id="{30742C3F-4840-460C-ADF2-7005A7FA8881}" type="slidenum">
              <a:rPr lang="en-US" smtClean="0"/>
              <a:t>70</a:t>
            </a:fld>
            <a:endParaRPr lang="en-US"/>
          </a:p>
        </p:txBody>
      </p:sp>
      <p:sp>
        <p:nvSpPr>
          <p:cNvPr id="9" name="Title 1"/>
          <p:cNvSpPr>
            <a:spLocks noGrp="1"/>
          </p:cNvSpPr>
          <p:nvPr>
            <p:ph type="title"/>
          </p:nvPr>
        </p:nvSpPr>
        <p:spPr>
          <a:xfrm>
            <a:off x="395536" y="274637"/>
            <a:ext cx="8291264" cy="1143000"/>
          </a:xfrm>
        </p:spPr>
        <p:txBody>
          <a:bodyPr>
            <a:normAutofit/>
          </a:bodyPr>
          <a:lstStyle/>
          <a:p>
            <a:r>
              <a:rPr lang="en-US" smtClean="0"/>
              <a:t>Edge-based Traveling</a:t>
            </a:r>
            <a:endParaRPr lang="en-US" sz="3100">
              <a:solidFill>
                <a:schemeClr val="bg1"/>
              </a:solidFill>
            </a:endParaRPr>
          </a:p>
        </p:txBody>
      </p:sp>
      <p:sp>
        <p:nvSpPr>
          <p:cNvPr id="10" name="TextBox 9"/>
          <p:cNvSpPr txBox="1"/>
          <p:nvPr/>
        </p:nvSpPr>
        <p:spPr>
          <a:xfrm>
            <a:off x="2555776" y="1196752"/>
            <a:ext cx="6231188" cy="461665"/>
          </a:xfrm>
          <a:prstGeom prst="rect">
            <a:avLst/>
          </a:prstGeom>
          <a:noFill/>
        </p:spPr>
        <p:txBody>
          <a:bodyPr wrap="square" rtlCol="0">
            <a:spAutoFit/>
          </a:bodyPr>
          <a:lstStyle/>
          <a:p>
            <a:pPr algn="r"/>
            <a:r>
              <a:rPr lang="en-US" sz="2400" smtClean="0"/>
              <a:t>Using Relations for Interaction</a:t>
            </a:r>
            <a:endParaRPr lang="en-US" sz="2400"/>
          </a:p>
        </p:txBody>
      </p:sp>
      <p:pic>
        <p:nvPicPr>
          <p:cNvPr id="7" name="Picture 3" descr="G:\Data\Documents\Promo\Papers\accepted\2008 VCBM Bipa\screenshot.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475656" y="1772816"/>
            <a:ext cx="6696744" cy="457752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07504" y="3049213"/>
            <a:ext cx="2538282" cy="9361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t>Clicking an edge with one off-screen end leads automatically towards it</a:t>
            </a:r>
            <a:endParaRPr lang="en-US" baseline="30000"/>
          </a:p>
        </p:txBody>
      </p:sp>
      <p:sp>
        <p:nvSpPr>
          <p:cNvPr id="11" name="Rectangle 10"/>
          <p:cNvSpPr/>
          <p:nvPr/>
        </p:nvSpPr>
        <p:spPr>
          <a:xfrm>
            <a:off x="42425" y="4159063"/>
            <a:ext cx="2668440" cy="6545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t>Tooltip indicates details about the off-screen node</a:t>
            </a:r>
            <a:endParaRPr lang="en-US" baseline="30000"/>
          </a:p>
        </p:txBody>
      </p:sp>
      <p:sp>
        <p:nvSpPr>
          <p:cNvPr id="12" name="TextBox 11"/>
          <p:cNvSpPr txBox="1"/>
          <p:nvPr/>
        </p:nvSpPr>
        <p:spPr>
          <a:xfrm rot="16200000">
            <a:off x="6307334" y="4180437"/>
            <a:ext cx="4032448" cy="369332"/>
          </a:xfrm>
          <a:prstGeom prst="rect">
            <a:avLst/>
          </a:prstGeom>
          <a:solidFill>
            <a:schemeClr val="bg1">
              <a:alpha val="71000"/>
            </a:schemeClr>
          </a:solidFill>
        </p:spPr>
        <p:txBody>
          <a:bodyPr wrap="square" rtlCol="0">
            <a:spAutoFit/>
          </a:bodyPr>
          <a:lstStyle/>
          <a:p>
            <a:r>
              <a:rPr lang="en-US" smtClean="0"/>
              <a:t>Image taken from Schulz et al. (2008)</a:t>
            </a:r>
            <a:endParaRPr lang="en-US"/>
          </a:p>
        </p:txBody>
      </p:sp>
    </p:spTree>
    <p:extLst>
      <p:ext uri="{BB962C8B-B14F-4D97-AF65-F5344CB8AC3E}">
        <p14:creationId xmlns:p14="http://schemas.microsoft.com/office/powerpoint/2010/main" val="103147318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to do with a relation?</a:t>
            </a:r>
            <a:endParaRPr lang="en-US" dirty="0"/>
          </a:p>
        </p:txBody>
      </p:sp>
      <p:sp>
        <p:nvSpPr>
          <p:cNvPr id="3" name="Content Placeholder 2"/>
          <p:cNvSpPr>
            <a:spLocks noGrp="1"/>
          </p:cNvSpPr>
          <p:nvPr>
            <p:ph idx="1"/>
          </p:nvPr>
        </p:nvSpPr>
        <p:spPr/>
        <p:txBody>
          <a:bodyPr/>
          <a:lstStyle/>
          <a:p>
            <a:pPr marL="457200" indent="-457200">
              <a:buFont typeface="Arial" pitchFamily="34" charset="0"/>
              <a:buChar char="•"/>
            </a:pPr>
            <a:r>
              <a:rPr lang="en-US" dirty="0" smtClean="0"/>
              <a:t>Represent in data space:</a:t>
            </a:r>
            <a:br>
              <a:rPr lang="en-US" dirty="0" smtClean="0"/>
            </a:br>
            <a:r>
              <a:rPr lang="en-US" dirty="0" smtClean="0"/>
              <a:t>       e.g., multidimensional data </a:t>
            </a:r>
            <a:r>
              <a:rPr lang="en-US" dirty="0" smtClean="0">
                <a:sym typeface="Wingdings" pitchFamily="2" charset="2"/>
              </a:rPr>
              <a:t> graph</a:t>
            </a:r>
            <a:br>
              <a:rPr lang="en-US" dirty="0" smtClean="0">
                <a:sym typeface="Wingdings" pitchFamily="2" charset="2"/>
              </a:rPr>
            </a:br>
            <a:r>
              <a:rPr lang="en-US" dirty="0" smtClean="0">
                <a:sym typeface="Wingdings" pitchFamily="2" charset="2"/>
              </a:rPr>
              <a:t>           use standard graph visualization</a:t>
            </a:r>
          </a:p>
          <a:p>
            <a:pPr marL="457200" indent="-457200">
              <a:buFont typeface="Arial" pitchFamily="34" charset="0"/>
              <a:buChar char="•"/>
            </a:pPr>
            <a:r>
              <a:rPr lang="en-US" dirty="0" smtClean="0">
                <a:sym typeface="Wingdings" pitchFamily="2" charset="2"/>
              </a:rPr>
              <a:t>Represent in view space:</a:t>
            </a:r>
          </a:p>
        </p:txBody>
      </p:sp>
      <p:sp>
        <p:nvSpPr>
          <p:cNvPr id="4" name="Footer Placeholder 3"/>
          <p:cNvSpPr>
            <a:spLocks noGrp="1"/>
          </p:cNvSpPr>
          <p:nvPr>
            <p:ph type="ftr" sz="quarter" idx="11"/>
          </p:nvPr>
        </p:nvSpPr>
        <p:spPr/>
        <p:txBody>
          <a:bodyPr/>
          <a:lstStyle/>
          <a:p>
            <a:r>
              <a:rPr lang="en-US" smtClean="0"/>
              <a:t>VisWeek Tutorial: Connecting the Dots – M. Streit, H.-J. Schulz, A. Lex</a:t>
            </a:r>
            <a:endParaRPr lang="en-US"/>
          </a:p>
        </p:txBody>
      </p:sp>
      <p:sp>
        <p:nvSpPr>
          <p:cNvPr id="5" name="Slide Number Placeholder 4"/>
          <p:cNvSpPr>
            <a:spLocks noGrp="1"/>
          </p:cNvSpPr>
          <p:nvPr>
            <p:ph type="sldNum" sz="quarter" idx="12"/>
          </p:nvPr>
        </p:nvSpPr>
        <p:spPr/>
        <p:txBody>
          <a:bodyPr/>
          <a:lstStyle/>
          <a:p>
            <a:fld id="{30742C3F-4840-460C-ADF2-7005A7FA8881}" type="slidenum">
              <a:rPr lang="en-US" smtClean="0"/>
              <a:t>71</a:t>
            </a:fld>
            <a:endParaRPr lang="en-US"/>
          </a:p>
        </p:txBody>
      </p:sp>
      <p:sp>
        <p:nvSpPr>
          <p:cNvPr id="7" name="Rectangle 6"/>
          <p:cNvSpPr/>
          <p:nvPr/>
        </p:nvSpPr>
        <p:spPr>
          <a:xfrm>
            <a:off x="-1915754" y="4437112"/>
            <a:ext cx="8864018" cy="1036915"/>
          </a:xfrm>
          <a:prstGeom prst="rect">
            <a:avLst/>
          </a:prstGeom>
          <a:solidFill>
            <a:schemeClr val="bg1">
              <a:lumMod val="95000"/>
              <a:alpha val="74118"/>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dirty="0" smtClean="0">
                <a:solidFill>
                  <a:srgbClr val="868686"/>
                </a:solidFill>
              </a:rPr>
              <a:t>This is what “Part 2: How to Link” is all about!</a:t>
            </a:r>
            <a:endParaRPr lang="en-US" sz="2800" dirty="0">
              <a:solidFill>
                <a:srgbClr val="EAEAEA"/>
              </a:solidFill>
            </a:endParaRPr>
          </a:p>
        </p:txBody>
      </p:sp>
    </p:spTree>
    <p:extLst>
      <p:ext uri="{BB962C8B-B14F-4D97-AF65-F5344CB8AC3E}">
        <p14:creationId xmlns:p14="http://schemas.microsoft.com/office/powerpoint/2010/main" val="1481872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Part II:</a:t>
            </a:r>
            <a:br>
              <a:rPr lang="en-US" smtClean="0"/>
            </a:br>
            <a:r>
              <a:rPr lang="en-US" smtClean="0"/>
              <a:t>HOw To Link?</a:t>
            </a:r>
            <a:endParaRPr lang="en-US" dirty="0"/>
          </a:p>
        </p:txBody>
      </p:sp>
      <p:sp>
        <p:nvSpPr>
          <p:cNvPr id="3" name="Text Placeholder 2"/>
          <p:cNvSpPr>
            <a:spLocks noGrp="1"/>
          </p:cNvSpPr>
          <p:nvPr>
            <p:ph type="body" idx="1"/>
          </p:nvPr>
        </p:nvSpPr>
        <p:spPr/>
        <p:txBody>
          <a:bodyPr>
            <a:normAutofit/>
          </a:bodyPr>
          <a:lstStyle/>
          <a:p>
            <a:r>
              <a:rPr lang="en-US" sz="2800" smtClean="0"/>
              <a:t>Speaker: Alexander Lex</a:t>
            </a:r>
            <a:endParaRPr lang="en-US" sz="2800" dirty="0"/>
          </a:p>
        </p:txBody>
      </p:sp>
      <p:sp>
        <p:nvSpPr>
          <p:cNvPr id="4" name="Footer Placeholder 3"/>
          <p:cNvSpPr>
            <a:spLocks noGrp="1"/>
          </p:cNvSpPr>
          <p:nvPr>
            <p:ph type="ftr" sz="quarter" idx="11"/>
          </p:nvPr>
        </p:nvSpPr>
        <p:spPr/>
        <p:txBody>
          <a:bodyPr/>
          <a:lstStyle/>
          <a:p>
            <a:r>
              <a:rPr lang="en-US" dirty="0" err="1" smtClean="0"/>
              <a:t>VisWeek</a:t>
            </a:r>
            <a:r>
              <a:rPr lang="en-US" dirty="0" smtClean="0"/>
              <a:t> Tutorial: Connecting the Dots – M. Streit, H.-J. Schulz, A. Lex</a:t>
            </a:r>
            <a:endParaRPr lang="en-US" dirty="0"/>
          </a:p>
        </p:txBody>
      </p:sp>
      <p:sp>
        <p:nvSpPr>
          <p:cNvPr id="5" name="Slide Number Placeholder 4"/>
          <p:cNvSpPr>
            <a:spLocks noGrp="1"/>
          </p:cNvSpPr>
          <p:nvPr>
            <p:ph type="sldNum" sz="quarter" idx="12"/>
          </p:nvPr>
        </p:nvSpPr>
        <p:spPr/>
        <p:txBody>
          <a:bodyPr/>
          <a:lstStyle/>
          <a:p>
            <a:fld id="{30742C3F-4840-460C-ADF2-7005A7FA8881}" type="slidenum">
              <a:rPr lang="en-US" smtClean="0"/>
              <a:t>72</a:t>
            </a:fld>
            <a:endParaRPr lang="en-US" dirty="0"/>
          </a:p>
        </p:txBody>
      </p:sp>
    </p:spTree>
    <p:extLst>
      <p:ext uri="{BB962C8B-B14F-4D97-AF65-F5344CB8AC3E}">
        <p14:creationId xmlns:p14="http://schemas.microsoft.com/office/powerpoint/2010/main" val="133013887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de-AT" dirty="0" smtClean="0"/>
              <a:t>Schedule</a:t>
            </a:r>
            <a:endParaRPr lang="de-AT" dirty="0"/>
          </a:p>
        </p:txBody>
      </p:sp>
      <p:sp>
        <p:nvSpPr>
          <p:cNvPr id="7" name="Content Placeholder 6"/>
          <p:cNvSpPr>
            <a:spLocks noGrp="1"/>
          </p:cNvSpPr>
          <p:nvPr>
            <p:ph idx="1"/>
          </p:nvPr>
        </p:nvSpPr>
        <p:spPr/>
        <p:txBody>
          <a:bodyPr/>
          <a:lstStyle/>
          <a:p>
            <a:r>
              <a:rPr lang="de-AT" dirty="0" smtClean="0"/>
              <a:t>3:15 – 3:40 	First half</a:t>
            </a:r>
          </a:p>
          <a:p>
            <a:r>
              <a:rPr lang="de-AT" dirty="0" smtClean="0">
                <a:solidFill>
                  <a:schemeClr val="accent1"/>
                </a:solidFill>
              </a:rPr>
              <a:t>3:40 </a:t>
            </a:r>
            <a:r>
              <a:rPr lang="de-AT" dirty="0">
                <a:solidFill>
                  <a:schemeClr val="accent1"/>
                </a:solidFill>
              </a:rPr>
              <a:t>– </a:t>
            </a:r>
            <a:r>
              <a:rPr lang="de-AT" dirty="0" smtClean="0">
                <a:solidFill>
                  <a:schemeClr val="accent1"/>
                </a:solidFill>
              </a:rPr>
              <a:t>4:15 	Coffe break</a:t>
            </a:r>
          </a:p>
          <a:p>
            <a:r>
              <a:rPr lang="de-AT" dirty="0" smtClean="0"/>
              <a:t>4:15 – 4:50	Second half</a:t>
            </a:r>
          </a:p>
          <a:p>
            <a:r>
              <a:rPr lang="de-AT" dirty="0" smtClean="0"/>
              <a:t>4:50 – 5:50	</a:t>
            </a:r>
            <a:r>
              <a:rPr lang="de-AT" dirty="0" smtClean="0">
                <a:solidFill>
                  <a:schemeClr val="accent3"/>
                </a:solidFill>
              </a:rPr>
              <a:t>When to link? </a:t>
            </a:r>
            <a:r>
              <a:rPr lang="de-AT" dirty="0" smtClean="0"/>
              <a:t>By Marc Streit</a:t>
            </a:r>
          </a:p>
          <a:p>
            <a:endParaRPr lang="de-AT" dirty="0"/>
          </a:p>
        </p:txBody>
      </p:sp>
      <p:sp>
        <p:nvSpPr>
          <p:cNvPr id="4" name="Footer Placeholder 3"/>
          <p:cNvSpPr>
            <a:spLocks noGrp="1"/>
          </p:cNvSpPr>
          <p:nvPr>
            <p:ph type="ftr" sz="quarter" idx="11"/>
          </p:nvPr>
        </p:nvSpPr>
        <p:spPr/>
        <p:txBody>
          <a:bodyPr/>
          <a:lstStyle/>
          <a:p>
            <a:r>
              <a:rPr lang="en-US" smtClean="0"/>
              <a:t>VisWeek Tutorial: Connecting the Dots – M. Streit, H.-J. Schulz, A. Lex</a:t>
            </a:r>
            <a:endParaRPr lang="en-US" dirty="0"/>
          </a:p>
        </p:txBody>
      </p:sp>
      <p:sp>
        <p:nvSpPr>
          <p:cNvPr id="5" name="Slide Number Placeholder 4"/>
          <p:cNvSpPr>
            <a:spLocks noGrp="1"/>
          </p:cNvSpPr>
          <p:nvPr>
            <p:ph type="sldNum" sz="quarter" idx="12"/>
          </p:nvPr>
        </p:nvSpPr>
        <p:spPr/>
        <p:txBody>
          <a:bodyPr/>
          <a:lstStyle/>
          <a:p>
            <a:fld id="{30742C3F-4840-460C-ADF2-7005A7FA8881}" type="slidenum">
              <a:rPr lang="en-US" smtClean="0"/>
              <a:t>73</a:t>
            </a:fld>
            <a:endParaRPr lang="en-US" dirty="0"/>
          </a:p>
        </p:txBody>
      </p:sp>
    </p:spTree>
    <p:extLst>
      <p:ext uri="{BB962C8B-B14F-4D97-AF65-F5344CB8AC3E}">
        <p14:creationId xmlns:p14="http://schemas.microsoft.com/office/powerpoint/2010/main" val="33923962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de-AT" dirty="0" smtClean="0"/>
              <a:t>Contents</a:t>
            </a:r>
            <a:endParaRPr lang="de-AT" dirty="0"/>
          </a:p>
        </p:txBody>
      </p:sp>
      <p:sp>
        <p:nvSpPr>
          <p:cNvPr id="7" name="Content Placeholder 6"/>
          <p:cNvSpPr>
            <a:spLocks noGrp="1"/>
          </p:cNvSpPr>
          <p:nvPr>
            <p:ph idx="1"/>
          </p:nvPr>
        </p:nvSpPr>
        <p:spPr/>
        <p:txBody>
          <a:bodyPr>
            <a:normAutofit lnSpcReduction="10000"/>
          </a:bodyPr>
          <a:lstStyle/>
          <a:p>
            <a:r>
              <a:rPr lang="de-AT" dirty="0" smtClean="0"/>
              <a:t>1. Discussion of objectives, definitions</a:t>
            </a:r>
          </a:p>
          <a:p>
            <a:r>
              <a:rPr lang="de-AT" dirty="0" smtClean="0"/>
              <a:t>2. Establishing quality criteria</a:t>
            </a:r>
          </a:p>
          <a:p>
            <a:r>
              <a:rPr lang="de-AT" dirty="0" smtClean="0"/>
              <a:t>3. Brief introduction to most linking techniques</a:t>
            </a:r>
          </a:p>
          <a:p>
            <a:r>
              <a:rPr lang="de-AT" dirty="0" smtClean="0"/>
              <a:t>4. Detailed discussion of selected linking techniques</a:t>
            </a:r>
          </a:p>
          <a:p>
            <a:r>
              <a:rPr lang="de-AT" dirty="0" smtClean="0"/>
              <a:t>5. Details on techniques that employ connectedness</a:t>
            </a:r>
          </a:p>
          <a:p>
            <a:r>
              <a:rPr lang="de-AT" dirty="0" smtClean="0"/>
              <a:t> </a:t>
            </a:r>
            <a:endParaRPr lang="de-AT" dirty="0"/>
          </a:p>
        </p:txBody>
      </p:sp>
      <p:sp>
        <p:nvSpPr>
          <p:cNvPr id="4" name="Footer Placeholder 3"/>
          <p:cNvSpPr>
            <a:spLocks noGrp="1"/>
          </p:cNvSpPr>
          <p:nvPr>
            <p:ph type="ftr" sz="quarter" idx="11"/>
          </p:nvPr>
        </p:nvSpPr>
        <p:spPr/>
        <p:txBody>
          <a:bodyPr/>
          <a:lstStyle/>
          <a:p>
            <a:r>
              <a:rPr lang="en-US" smtClean="0"/>
              <a:t>VisWeek Tutorial: Connecting the Dots – M. Streit, H.-J. Schulz, A. Lex</a:t>
            </a:r>
            <a:endParaRPr lang="en-US" dirty="0"/>
          </a:p>
        </p:txBody>
      </p:sp>
      <p:sp>
        <p:nvSpPr>
          <p:cNvPr id="5" name="Slide Number Placeholder 4"/>
          <p:cNvSpPr>
            <a:spLocks noGrp="1"/>
          </p:cNvSpPr>
          <p:nvPr>
            <p:ph type="sldNum" sz="quarter" idx="12"/>
          </p:nvPr>
        </p:nvSpPr>
        <p:spPr/>
        <p:txBody>
          <a:bodyPr/>
          <a:lstStyle/>
          <a:p>
            <a:fld id="{30742C3F-4840-460C-ADF2-7005A7FA8881}" type="slidenum">
              <a:rPr lang="en-US" smtClean="0"/>
              <a:t>74</a:t>
            </a:fld>
            <a:endParaRPr lang="en-US" dirty="0"/>
          </a:p>
        </p:txBody>
      </p:sp>
    </p:spTree>
    <p:extLst>
      <p:ext uri="{BB962C8B-B14F-4D97-AF65-F5344CB8AC3E}">
        <p14:creationId xmlns:p14="http://schemas.microsoft.com/office/powerpoint/2010/main" val="3132820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Linking Objective</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Express a relationship between </a:t>
            </a:r>
            <a:r>
              <a:rPr lang="en-US" i="1" dirty="0" smtClean="0"/>
              <a:t>n</a:t>
            </a:r>
            <a:r>
              <a:rPr lang="en-US" dirty="0" smtClean="0"/>
              <a:t> entities, which is </a:t>
            </a:r>
            <a:r>
              <a:rPr lang="en-US" dirty="0" smtClean="0">
                <a:solidFill>
                  <a:srgbClr val="00ACDC"/>
                </a:solidFill>
              </a:rPr>
              <a:t>not obvious from the visual encoding</a:t>
            </a:r>
            <a:r>
              <a:rPr lang="en-US" dirty="0" smtClean="0"/>
              <a:t>.</a:t>
            </a:r>
          </a:p>
          <a:p>
            <a:r>
              <a:rPr lang="en-US" dirty="0" smtClean="0"/>
              <a:t>Supplementary relationships, e.g., based on</a:t>
            </a:r>
          </a:p>
          <a:p>
            <a:pPr lvl="1"/>
            <a:r>
              <a:rPr lang="en-US" dirty="0" smtClean="0"/>
              <a:t>brushing </a:t>
            </a:r>
          </a:p>
          <a:p>
            <a:pPr lvl="1"/>
            <a:r>
              <a:rPr lang="en-US" dirty="0" smtClean="0"/>
              <a:t>clustering</a:t>
            </a:r>
          </a:p>
          <a:p>
            <a:pPr lvl="1"/>
            <a:r>
              <a:rPr lang="en-US" dirty="0" smtClean="0"/>
              <a:t>derived relationship</a:t>
            </a:r>
          </a:p>
          <a:p>
            <a:r>
              <a:rPr lang="en-US" dirty="0" smtClean="0"/>
              <a:t>Consequence: </a:t>
            </a:r>
          </a:p>
          <a:p>
            <a:r>
              <a:rPr lang="en-US" dirty="0" smtClean="0"/>
              <a:t>must work in </a:t>
            </a:r>
            <a:r>
              <a:rPr lang="en-US" dirty="0" smtClean="0">
                <a:solidFill>
                  <a:schemeClr val="accent1"/>
                </a:solidFill>
              </a:rPr>
              <a:t>supplement</a:t>
            </a:r>
            <a:r>
              <a:rPr lang="en-US" dirty="0" smtClean="0"/>
              <a:t> </a:t>
            </a:r>
            <a:r>
              <a:rPr lang="en-US" dirty="0" smtClean="0">
                <a:solidFill>
                  <a:schemeClr val="accent1"/>
                </a:solidFill>
              </a:rPr>
              <a:t>to</a:t>
            </a:r>
            <a:r>
              <a:rPr lang="en-US" dirty="0" smtClean="0"/>
              <a:t> the primary visual encoding, the </a:t>
            </a:r>
            <a:r>
              <a:rPr lang="en-US" dirty="0" smtClean="0">
                <a:solidFill>
                  <a:schemeClr val="accent1"/>
                </a:solidFill>
              </a:rPr>
              <a:t>base representation (BR)</a:t>
            </a:r>
            <a:r>
              <a:rPr lang="en-US" dirty="0" smtClean="0"/>
              <a:t>.</a:t>
            </a:r>
          </a:p>
          <a:p>
            <a:endParaRPr lang="en-US" dirty="0"/>
          </a:p>
        </p:txBody>
      </p:sp>
      <p:sp>
        <p:nvSpPr>
          <p:cNvPr id="4" name="Footer Placeholder 3"/>
          <p:cNvSpPr>
            <a:spLocks noGrp="1"/>
          </p:cNvSpPr>
          <p:nvPr>
            <p:ph type="ftr" sz="quarter" idx="11"/>
          </p:nvPr>
        </p:nvSpPr>
        <p:spPr/>
        <p:txBody>
          <a:bodyPr/>
          <a:lstStyle/>
          <a:p>
            <a:r>
              <a:rPr lang="en-US" smtClean="0"/>
              <a:t>VisWeek Tutorial: Connecting the Dots – M. Streit, H.-J. Schulz, A. Lex</a:t>
            </a:r>
            <a:endParaRPr lang="en-US" dirty="0"/>
          </a:p>
        </p:txBody>
      </p:sp>
      <p:sp>
        <p:nvSpPr>
          <p:cNvPr id="5" name="Slide Number Placeholder 4"/>
          <p:cNvSpPr>
            <a:spLocks noGrp="1"/>
          </p:cNvSpPr>
          <p:nvPr>
            <p:ph type="sldNum" sz="quarter" idx="12"/>
          </p:nvPr>
        </p:nvSpPr>
        <p:spPr/>
        <p:txBody>
          <a:bodyPr/>
          <a:lstStyle/>
          <a:p>
            <a:fld id="{30742C3F-4840-460C-ADF2-7005A7FA8881}" type="slidenum">
              <a:rPr lang="en-US" smtClean="0"/>
              <a:t>75</a:t>
            </a:fld>
            <a:endParaRPr lang="en-US" dirty="0"/>
          </a:p>
        </p:txBody>
      </p:sp>
    </p:spTree>
    <p:extLst>
      <p:ext uri="{BB962C8B-B14F-4D97-AF65-F5344CB8AC3E}">
        <p14:creationId xmlns:p14="http://schemas.microsoft.com/office/powerpoint/2010/main" val="399631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Base Representation (BR)… </a:t>
            </a:r>
            <a:endParaRPr lang="en-US" dirty="0"/>
          </a:p>
        </p:txBody>
      </p:sp>
      <p:sp>
        <p:nvSpPr>
          <p:cNvPr id="3" name="Content Placeholder 2"/>
          <p:cNvSpPr>
            <a:spLocks noGrp="1"/>
          </p:cNvSpPr>
          <p:nvPr>
            <p:ph idx="1"/>
          </p:nvPr>
        </p:nvSpPr>
        <p:spPr>
          <a:xfrm>
            <a:off x="457200" y="1600201"/>
            <a:ext cx="8229600" cy="1900807"/>
          </a:xfrm>
        </p:spPr>
        <p:txBody>
          <a:bodyPr/>
          <a:lstStyle/>
          <a:p>
            <a:r>
              <a:rPr lang="en-US" smtClean="0"/>
              <a:t>… is a visualization or an image which is </a:t>
            </a:r>
            <a:r>
              <a:rPr lang="en-US" smtClean="0">
                <a:solidFill>
                  <a:srgbClr val="00A650"/>
                </a:solidFill>
              </a:rPr>
              <a:t>meaningful by itself</a:t>
            </a:r>
          </a:p>
          <a:p>
            <a:r>
              <a:rPr lang="en-US" smtClean="0"/>
              <a:t>… </a:t>
            </a:r>
            <a:r>
              <a:rPr lang="en-US" smtClean="0">
                <a:solidFill>
                  <a:schemeClr val="accent2"/>
                </a:solidFill>
              </a:rPr>
              <a:t>may be adapted </a:t>
            </a:r>
            <a:r>
              <a:rPr lang="en-US" smtClean="0"/>
              <a:t>to enable linking</a:t>
            </a:r>
            <a:endParaRPr lang="en-US" dirty="0"/>
          </a:p>
        </p:txBody>
      </p:sp>
      <p:sp>
        <p:nvSpPr>
          <p:cNvPr id="4" name="Footer Placeholder 3"/>
          <p:cNvSpPr>
            <a:spLocks noGrp="1"/>
          </p:cNvSpPr>
          <p:nvPr>
            <p:ph type="ftr" sz="quarter" idx="11"/>
          </p:nvPr>
        </p:nvSpPr>
        <p:spPr/>
        <p:txBody>
          <a:bodyPr/>
          <a:lstStyle/>
          <a:p>
            <a:r>
              <a:rPr lang="en-US" smtClean="0"/>
              <a:t>VisWeek Tutorial: Connecting the Dots – M. Streit, H.-J. Schulz, A. Lex</a:t>
            </a:r>
            <a:endParaRPr lang="en-US" dirty="0"/>
          </a:p>
        </p:txBody>
      </p:sp>
      <p:sp>
        <p:nvSpPr>
          <p:cNvPr id="5" name="Slide Number Placeholder 4"/>
          <p:cNvSpPr>
            <a:spLocks noGrp="1"/>
          </p:cNvSpPr>
          <p:nvPr>
            <p:ph type="sldNum" sz="quarter" idx="12"/>
          </p:nvPr>
        </p:nvSpPr>
        <p:spPr/>
        <p:txBody>
          <a:bodyPr/>
          <a:lstStyle/>
          <a:p>
            <a:fld id="{30742C3F-4840-460C-ADF2-7005A7FA8881}" type="slidenum">
              <a:rPr lang="en-US" smtClean="0"/>
              <a:t>76</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1720" y="3587522"/>
            <a:ext cx="2683698" cy="2683698"/>
          </a:xfrm>
          <a:prstGeom prst="rect">
            <a:avLst/>
          </a:prstGeom>
        </p:spPr>
      </p:pic>
      <p:sp>
        <p:nvSpPr>
          <p:cNvPr id="7" name="TextBox 6"/>
          <p:cNvSpPr txBox="1"/>
          <p:nvPr/>
        </p:nvSpPr>
        <p:spPr>
          <a:xfrm>
            <a:off x="5364088" y="4725144"/>
            <a:ext cx="3176254" cy="523220"/>
          </a:xfrm>
          <a:prstGeom prst="rect">
            <a:avLst/>
          </a:prstGeom>
          <a:noFill/>
        </p:spPr>
        <p:txBody>
          <a:bodyPr wrap="none" rtlCol="0">
            <a:spAutoFit/>
          </a:bodyPr>
          <a:lstStyle/>
          <a:p>
            <a:r>
              <a:rPr lang="en-US" sz="2800" dirty="0" smtClean="0"/>
              <a:t>Base Representation</a:t>
            </a:r>
            <a:endParaRPr lang="en-US" sz="28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1720" y="3589074"/>
            <a:ext cx="2683698" cy="2683698"/>
          </a:xfrm>
          <a:prstGeom prst="rect">
            <a:avLst/>
          </a:prstGeom>
        </p:spPr>
      </p:pic>
      <p:sp>
        <p:nvSpPr>
          <p:cNvPr id="9" name="TextBox 8"/>
          <p:cNvSpPr txBox="1"/>
          <p:nvPr/>
        </p:nvSpPr>
        <p:spPr>
          <a:xfrm>
            <a:off x="5364088" y="5073009"/>
            <a:ext cx="3752053" cy="523220"/>
          </a:xfrm>
          <a:prstGeom prst="rect">
            <a:avLst/>
          </a:prstGeom>
          <a:noFill/>
        </p:spPr>
        <p:txBody>
          <a:bodyPr wrap="none" rtlCol="0">
            <a:spAutoFit/>
          </a:bodyPr>
          <a:lstStyle/>
          <a:p>
            <a:r>
              <a:rPr lang="en-US" sz="2800" dirty="0" smtClean="0"/>
              <a:t>with supplemented links</a:t>
            </a:r>
            <a:endParaRPr lang="en-US" sz="2800" dirty="0"/>
          </a:p>
        </p:txBody>
      </p:sp>
    </p:spTree>
    <p:extLst>
      <p:ext uri="{BB962C8B-B14F-4D97-AF65-F5344CB8AC3E}">
        <p14:creationId xmlns:p14="http://schemas.microsoft.com/office/powerpoint/2010/main" val="1418752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How To Link?</a:t>
            </a:r>
            <a:endParaRPr lang="en-US" dirty="0"/>
          </a:p>
        </p:txBody>
      </p:sp>
      <p:sp>
        <p:nvSpPr>
          <p:cNvPr id="3" name="Content Placeholder 2"/>
          <p:cNvSpPr>
            <a:spLocks noGrp="1"/>
          </p:cNvSpPr>
          <p:nvPr>
            <p:ph idx="1"/>
          </p:nvPr>
        </p:nvSpPr>
        <p:spPr/>
        <p:txBody>
          <a:bodyPr/>
          <a:lstStyle/>
          <a:p>
            <a:r>
              <a:rPr lang="en-US" dirty="0" smtClean="0"/>
              <a:t>Linking of information based on </a:t>
            </a:r>
            <a:r>
              <a:rPr lang="en-US" dirty="0" smtClean="0">
                <a:solidFill>
                  <a:schemeClr val="accent2"/>
                </a:solidFill>
              </a:rPr>
              <a:t>perceptual grouping</a:t>
            </a:r>
            <a:r>
              <a:rPr lang="en-US" dirty="0" smtClean="0"/>
              <a:t> principles. </a:t>
            </a:r>
          </a:p>
          <a:p>
            <a:pPr lvl="1"/>
            <a:r>
              <a:rPr lang="en-US" dirty="0" smtClean="0"/>
              <a:t>Gestalt principles [Wertheimer, 1923] and recent extensions</a:t>
            </a:r>
          </a:p>
          <a:p>
            <a:r>
              <a:rPr lang="en-US" dirty="0" smtClean="0"/>
              <a:t>Good resource for grouping principles and other issues of perception:</a:t>
            </a:r>
          </a:p>
          <a:p>
            <a:r>
              <a:rPr lang="en-US" sz="2800" dirty="0" smtClean="0">
                <a:hlinkClick r:id="rId2"/>
              </a:rPr>
              <a:t>http://www.csc.ncsu.edu/faculty/healey/PP/index.html</a:t>
            </a:r>
            <a:endParaRPr lang="en-US" sz="2800" dirty="0" smtClean="0"/>
          </a:p>
          <a:p>
            <a:pPr algn="r"/>
            <a:r>
              <a:rPr lang="en-US" sz="2800" dirty="0">
                <a:solidFill>
                  <a:schemeClr val="bg1">
                    <a:lumMod val="50000"/>
                  </a:schemeClr>
                </a:solidFill>
              </a:rPr>
              <a:t>By Christopher G. Healey</a:t>
            </a:r>
          </a:p>
        </p:txBody>
      </p:sp>
      <p:sp>
        <p:nvSpPr>
          <p:cNvPr id="4" name="Footer Placeholder 3"/>
          <p:cNvSpPr>
            <a:spLocks noGrp="1"/>
          </p:cNvSpPr>
          <p:nvPr>
            <p:ph type="ftr" sz="quarter" idx="11"/>
          </p:nvPr>
        </p:nvSpPr>
        <p:spPr/>
        <p:txBody>
          <a:bodyPr/>
          <a:lstStyle/>
          <a:p>
            <a:r>
              <a:rPr lang="en-US" smtClean="0"/>
              <a:t>VisWeek Tutorial: Connecting the Dots – M. Streit, H.-J. Schulz, A. Lex</a:t>
            </a:r>
            <a:endParaRPr lang="en-US" dirty="0"/>
          </a:p>
        </p:txBody>
      </p:sp>
      <p:sp>
        <p:nvSpPr>
          <p:cNvPr id="5" name="Slide Number Placeholder 4"/>
          <p:cNvSpPr>
            <a:spLocks noGrp="1"/>
          </p:cNvSpPr>
          <p:nvPr>
            <p:ph type="sldNum" sz="quarter" idx="12"/>
          </p:nvPr>
        </p:nvSpPr>
        <p:spPr/>
        <p:txBody>
          <a:bodyPr/>
          <a:lstStyle/>
          <a:p>
            <a:fld id="{30742C3F-4840-460C-ADF2-7005A7FA8881}" type="slidenum">
              <a:rPr lang="en-US" smtClean="0"/>
              <a:t>77</a:t>
            </a:fld>
            <a:endParaRPr lang="en-US" dirty="0"/>
          </a:p>
        </p:txBody>
      </p:sp>
    </p:spTree>
    <p:extLst>
      <p:ext uri="{BB962C8B-B14F-4D97-AF65-F5344CB8AC3E}">
        <p14:creationId xmlns:p14="http://schemas.microsoft.com/office/powerpoint/2010/main" val="145430111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Quality Attributes for Links (1/2)</a:t>
            </a:r>
            <a:endParaRPr lang="en-US" dirty="0"/>
          </a:p>
        </p:txBody>
      </p:sp>
      <p:sp>
        <p:nvSpPr>
          <p:cNvPr id="3" name="Content Placeholder 2"/>
          <p:cNvSpPr>
            <a:spLocks noGrp="1"/>
          </p:cNvSpPr>
          <p:nvPr>
            <p:ph idx="1"/>
          </p:nvPr>
        </p:nvSpPr>
        <p:spPr/>
        <p:txBody>
          <a:bodyPr>
            <a:normAutofit fontScale="92500"/>
          </a:bodyPr>
          <a:lstStyle/>
          <a:p>
            <a:r>
              <a:rPr lang="en-US" dirty="0" smtClean="0"/>
              <a:t>Scalability for # items</a:t>
            </a:r>
          </a:p>
          <a:p>
            <a:pPr lvl="1"/>
            <a:r>
              <a:rPr lang="en-US" dirty="0" smtClean="0">
                <a:solidFill>
                  <a:srgbClr val="00A650"/>
                </a:solidFill>
              </a:rPr>
              <a:t>How many items </a:t>
            </a:r>
            <a:r>
              <a:rPr lang="en-US" dirty="0" smtClean="0"/>
              <a:t>can be linked for one relation?</a:t>
            </a:r>
          </a:p>
          <a:p>
            <a:r>
              <a:rPr lang="en-US" dirty="0" smtClean="0"/>
              <a:t>Scalability for # relations</a:t>
            </a:r>
          </a:p>
          <a:p>
            <a:pPr lvl="1"/>
            <a:r>
              <a:rPr lang="en-US" dirty="0" smtClean="0">
                <a:solidFill>
                  <a:srgbClr val="00A650"/>
                </a:solidFill>
              </a:rPr>
              <a:t>How many relationships </a:t>
            </a:r>
            <a:r>
              <a:rPr lang="en-US" dirty="0" smtClean="0"/>
              <a:t>can be shown at the same time?</a:t>
            </a:r>
          </a:p>
          <a:p>
            <a:r>
              <a:rPr lang="en-US" dirty="0" smtClean="0"/>
              <a:t>Perception issues</a:t>
            </a:r>
          </a:p>
          <a:p>
            <a:pPr lvl="1"/>
            <a:r>
              <a:rPr lang="en-US" dirty="0" smtClean="0"/>
              <a:t>Can the links be perceived easily or “</a:t>
            </a:r>
            <a:r>
              <a:rPr lang="en-US" dirty="0" smtClean="0">
                <a:solidFill>
                  <a:srgbClr val="00A650"/>
                </a:solidFill>
              </a:rPr>
              <a:t>preattentively</a:t>
            </a:r>
            <a:r>
              <a:rPr lang="en-US" dirty="0" smtClean="0"/>
              <a:t>”?</a:t>
            </a:r>
          </a:p>
          <a:p>
            <a:pPr lvl="1"/>
            <a:r>
              <a:rPr lang="en-US" dirty="0" smtClean="0"/>
              <a:t>Can </a:t>
            </a:r>
            <a:r>
              <a:rPr lang="en-US" dirty="0" smtClean="0">
                <a:solidFill>
                  <a:srgbClr val="00A650"/>
                </a:solidFill>
              </a:rPr>
              <a:t>all entities </a:t>
            </a:r>
            <a:r>
              <a:rPr lang="en-US" dirty="0" smtClean="0"/>
              <a:t>belonging to a relationship be easily identified?</a:t>
            </a:r>
          </a:p>
        </p:txBody>
      </p:sp>
      <p:sp>
        <p:nvSpPr>
          <p:cNvPr id="4" name="Footer Placeholder 3"/>
          <p:cNvSpPr>
            <a:spLocks noGrp="1"/>
          </p:cNvSpPr>
          <p:nvPr>
            <p:ph type="ftr" sz="quarter" idx="11"/>
          </p:nvPr>
        </p:nvSpPr>
        <p:spPr/>
        <p:txBody>
          <a:bodyPr/>
          <a:lstStyle/>
          <a:p>
            <a:r>
              <a:rPr lang="en-US" smtClean="0"/>
              <a:t>VisWeek Tutorial: Connecting the Dots – M. Streit, H.-J. Schulz, A. Lex</a:t>
            </a:r>
            <a:endParaRPr lang="en-US" dirty="0"/>
          </a:p>
        </p:txBody>
      </p:sp>
      <p:sp>
        <p:nvSpPr>
          <p:cNvPr id="5" name="Slide Number Placeholder 4"/>
          <p:cNvSpPr>
            <a:spLocks noGrp="1"/>
          </p:cNvSpPr>
          <p:nvPr>
            <p:ph type="sldNum" sz="quarter" idx="12"/>
          </p:nvPr>
        </p:nvSpPr>
        <p:spPr/>
        <p:txBody>
          <a:bodyPr/>
          <a:lstStyle/>
          <a:p>
            <a:fld id="{30742C3F-4840-460C-ADF2-7005A7FA8881}" type="slidenum">
              <a:rPr lang="en-US" smtClean="0"/>
              <a:t>78</a:t>
            </a:fld>
            <a:endParaRPr lang="en-US" dirty="0"/>
          </a:p>
        </p:txBody>
      </p:sp>
    </p:spTree>
    <p:extLst>
      <p:ext uri="{BB962C8B-B14F-4D97-AF65-F5344CB8AC3E}">
        <p14:creationId xmlns:p14="http://schemas.microsoft.com/office/powerpoint/2010/main" val="192741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Quality Attributes for Links (2/2)</a:t>
            </a:r>
            <a:endParaRPr lang="en-US" dirty="0"/>
          </a:p>
        </p:txBody>
      </p:sp>
      <p:sp>
        <p:nvSpPr>
          <p:cNvPr id="3" name="Content Placeholder 2"/>
          <p:cNvSpPr>
            <a:spLocks noGrp="1"/>
          </p:cNvSpPr>
          <p:nvPr>
            <p:ph idx="1"/>
          </p:nvPr>
        </p:nvSpPr>
        <p:spPr/>
        <p:txBody>
          <a:bodyPr>
            <a:normAutofit lnSpcReduction="10000"/>
          </a:bodyPr>
          <a:lstStyle/>
          <a:p>
            <a:r>
              <a:rPr lang="en-US" dirty="0" smtClean="0"/>
              <a:t>Occlusion issues</a:t>
            </a:r>
          </a:p>
          <a:p>
            <a:pPr lvl="1"/>
            <a:r>
              <a:rPr lang="en-US" dirty="0" smtClean="0"/>
              <a:t>Is the </a:t>
            </a:r>
            <a:r>
              <a:rPr lang="en-US" dirty="0" smtClean="0">
                <a:solidFill>
                  <a:srgbClr val="00A650"/>
                </a:solidFill>
              </a:rPr>
              <a:t>base representation preserved</a:t>
            </a:r>
            <a:r>
              <a:rPr lang="en-US" dirty="0" smtClean="0"/>
              <a:t>?</a:t>
            </a:r>
          </a:p>
          <a:p>
            <a:r>
              <a:rPr lang="en-US" dirty="0" smtClean="0"/>
              <a:t>Compatibility to base representation?</a:t>
            </a:r>
          </a:p>
          <a:p>
            <a:pPr lvl="1"/>
            <a:r>
              <a:rPr lang="en-US" dirty="0" smtClean="0"/>
              <a:t>Is the choice of </a:t>
            </a:r>
            <a:r>
              <a:rPr lang="en-US" dirty="0" smtClean="0">
                <a:solidFill>
                  <a:schemeClr val="accent1"/>
                </a:solidFill>
              </a:rPr>
              <a:t>visual encoding </a:t>
            </a:r>
            <a:r>
              <a:rPr lang="en-US" dirty="0" smtClean="0"/>
              <a:t>for a link </a:t>
            </a:r>
            <a:r>
              <a:rPr lang="en-US" dirty="0" smtClean="0">
                <a:solidFill>
                  <a:schemeClr val="accent1"/>
                </a:solidFill>
              </a:rPr>
              <a:t>suitable for </a:t>
            </a:r>
            <a:r>
              <a:rPr lang="en-US" dirty="0" smtClean="0"/>
              <a:t>the encoding of the </a:t>
            </a:r>
            <a:r>
              <a:rPr lang="en-US" dirty="0" smtClean="0">
                <a:solidFill>
                  <a:schemeClr val="accent1"/>
                </a:solidFill>
              </a:rPr>
              <a:t>base representation</a:t>
            </a:r>
            <a:r>
              <a:rPr lang="en-US" dirty="0" smtClean="0"/>
              <a:t>?</a:t>
            </a:r>
          </a:p>
          <a:p>
            <a:r>
              <a:rPr lang="en-US" dirty="0" smtClean="0"/>
              <a:t>Practical/Implementation issues?</a:t>
            </a:r>
          </a:p>
          <a:p>
            <a:pPr lvl="1"/>
            <a:r>
              <a:rPr lang="en-US" dirty="0" smtClean="0">
                <a:solidFill>
                  <a:schemeClr val="accent1"/>
                </a:solidFill>
              </a:rPr>
              <a:t>Easy</a:t>
            </a:r>
            <a:r>
              <a:rPr lang="en-US" dirty="0" smtClean="0"/>
              <a:t> to implement?</a:t>
            </a:r>
          </a:p>
          <a:p>
            <a:pPr lvl="1"/>
            <a:r>
              <a:rPr lang="en-US" dirty="0" smtClean="0">
                <a:solidFill>
                  <a:schemeClr val="accent1"/>
                </a:solidFill>
              </a:rPr>
              <a:t>Efficient </a:t>
            </a:r>
            <a:r>
              <a:rPr lang="en-US" dirty="0" smtClean="0"/>
              <a:t>to implement?</a:t>
            </a:r>
          </a:p>
          <a:p>
            <a:endParaRPr lang="en-US" dirty="0" smtClean="0"/>
          </a:p>
          <a:p>
            <a:pPr lvl="1"/>
            <a:endParaRPr lang="en-US" dirty="0"/>
          </a:p>
        </p:txBody>
      </p:sp>
      <p:sp>
        <p:nvSpPr>
          <p:cNvPr id="4" name="Footer Placeholder 3"/>
          <p:cNvSpPr>
            <a:spLocks noGrp="1"/>
          </p:cNvSpPr>
          <p:nvPr>
            <p:ph type="ftr" sz="quarter" idx="11"/>
          </p:nvPr>
        </p:nvSpPr>
        <p:spPr/>
        <p:txBody>
          <a:bodyPr/>
          <a:lstStyle/>
          <a:p>
            <a:r>
              <a:rPr lang="en-US" smtClean="0"/>
              <a:t>VisWeek Tutorial: Connecting the Dots – M. Streit, H.-J. Schulz, A. Lex</a:t>
            </a:r>
            <a:endParaRPr lang="en-US" dirty="0"/>
          </a:p>
        </p:txBody>
      </p:sp>
      <p:sp>
        <p:nvSpPr>
          <p:cNvPr id="5" name="Slide Number Placeholder 4"/>
          <p:cNvSpPr>
            <a:spLocks noGrp="1"/>
          </p:cNvSpPr>
          <p:nvPr>
            <p:ph type="sldNum" sz="quarter" idx="12"/>
          </p:nvPr>
        </p:nvSpPr>
        <p:spPr/>
        <p:txBody>
          <a:bodyPr/>
          <a:lstStyle/>
          <a:p>
            <a:fld id="{30742C3F-4840-460C-ADF2-7005A7FA8881}" type="slidenum">
              <a:rPr lang="en-US" smtClean="0"/>
              <a:t>79</a:t>
            </a:fld>
            <a:endParaRPr lang="en-US" dirty="0"/>
          </a:p>
        </p:txBody>
      </p:sp>
    </p:spTree>
    <p:extLst>
      <p:ext uri="{BB962C8B-B14F-4D97-AF65-F5344CB8AC3E}">
        <p14:creationId xmlns:p14="http://schemas.microsoft.com/office/powerpoint/2010/main" val="1499297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rotWithShape="1">
          <a:blip r:embed="rId3">
            <a:extLst>
              <a:ext uri="{28A0092B-C50C-407E-A947-70E740481C1C}">
                <a14:useLocalDpi xmlns:a14="http://schemas.microsoft.com/office/drawing/2010/main" val="0"/>
              </a:ext>
            </a:extLst>
          </a:blip>
          <a:srcRect t="50095"/>
          <a:stretch/>
        </p:blipFill>
        <p:spPr>
          <a:xfrm>
            <a:off x="3378648" y="3519466"/>
            <a:ext cx="5776103" cy="3338534"/>
          </a:xfrm>
          <a:prstGeom prst="rect">
            <a:avLst/>
          </a:prstGeom>
          <a:ln>
            <a:noFill/>
          </a:ln>
          <a:effectLst>
            <a:outerShdw blurRad="190500" algn="tl" rotWithShape="0">
              <a:srgbClr val="000000">
                <a:alpha val="70000"/>
              </a:srgbClr>
            </a:outerShdw>
          </a:effectLst>
        </p:spPr>
      </p:pic>
      <p:sp>
        <p:nvSpPr>
          <p:cNvPr id="5" name="Rectangle 5"/>
          <p:cNvSpPr/>
          <p:nvPr/>
        </p:nvSpPr>
        <p:spPr>
          <a:xfrm>
            <a:off x="-3780928" y="5157192"/>
            <a:ext cx="6775786" cy="1036915"/>
          </a:xfrm>
          <a:prstGeom prst="rect">
            <a:avLst/>
          </a:prstGeom>
          <a:solidFill>
            <a:schemeClr val="bg1">
              <a:lumMod val="95000"/>
              <a:alpha val="74118"/>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de-AT" sz="2800" dirty="0" err="1" smtClean="0">
                <a:solidFill>
                  <a:schemeClr val="tx1">
                    <a:lumMod val="65000"/>
                    <a:lumOff val="35000"/>
                  </a:schemeClr>
                </a:solidFill>
              </a:rPr>
              <a:t>Comparison</a:t>
            </a:r>
            <a:r>
              <a:rPr lang="de-AT" sz="2800" dirty="0" smtClean="0">
                <a:solidFill>
                  <a:schemeClr val="tx1">
                    <a:lumMod val="65000"/>
                    <a:lumOff val="35000"/>
                  </a:schemeClr>
                </a:solidFill>
              </a:rPr>
              <a:t> Task</a:t>
            </a:r>
            <a:endParaRPr lang="en-US" sz="2800" dirty="0">
              <a:solidFill>
                <a:schemeClr val="tx1">
                  <a:lumMod val="65000"/>
                  <a:lumOff val="35000"/>
                </a:schemeClr>
              </a:solidFill>
            </a:endParaRPr>
          </a:p>
        </p:txBody>
      </p:sp>
      <p:pic>
        <p:nvPicPr>
          <p:cNvPr id="6" name="Inhaltsplatzhalter 3"/>
          <p:cNvPicPr>
            <a:picLocks noChangeAspect="1"/>
          </p:cNvPicPr>
          <p:nvPr/>
        </p:nvPicPr>
        <p:blipFill rotWithShape="1">
          <a:blip r:embed="rId3">
            <a:extLst>
              <a:ext uri="{28A0092B-C50C-407E-A947-70E740481C1C}">
                <a14:useLocalDpi xmlns:a14="http://schemas.microsoft.com/office/drawing/2010/main" val="0"/>
              </a:ext>
            </a:extLst>
          </a:blip>
          <a:srcRect b="50000"/>
          <a:stretch/>
        </p:blipFill>
        <p:spPr>
          <a:xfrm>
            <a:off x="3347864" y="-1"/>
            <a:ext cx="5796136" cy="3356489"/>
          </a:xfrm>
          <a:prstGeom prst="rect">
            <a:avLst/>
          </a:prstGeom>
          <a:ln>
            <a:noFill/>
          </a:ln>
          <a:effectLst>
            <a:outerShdw blurRad="190500" algn="tl" rotWithShape="0">
              <a:srgbClr val="000000">
                <a:alpha val="70000"/>
              </a:srgbClr>
            </a:outerShdw>
          </a:effectLst>
        </p:spPr>
      </p:pic>
      <p:sp>
        <p:nvSpPr>
          <p:cNvPr id="2" name="Titel 1"/>
          <p:cNvSpPr>
            <a:spLocks noGrp="1"/>
          </p:cNvSpPr>
          <p:nvPr>
            <p:ph type="title"/>
          </p:nvPr>
        </p:nvSpPr>
        <p:spPr>
          <a:xfrm>
            <a:off x="-148041" y="188640"/>
            <a:ext cx="3240360" cy="3672408"/>
          </a:xfrm>
        </p:spPr>
        <p:txBody>
          <a:bodyPr>
            <a:normAutofit/>
          </a:bodyPr>
          <a:lstStyle/>
          <a:p>
            <a:r>
              <a:rPr lang="de-AT" dirty="0" smtClean="0"/>
              <a:t>Spot </a:t>
            </a:r>
            <a:r>
              <a:rPr lang="de-AT" dirty="0" err="1" smtClean="0"/>
              <a:t>the</a:t>
            </a:r>
            <a:r>
              <a:rPr lang="de-AT" dirty="0" smtClean="0"/>
              <a:t> </a:t>
            </a:r>
            <a:r>
              <a:rPr lang="de-AT" dirty="0" err="1" smtClean="0"/>
              <a:t>differences</a:t>
            </a:r>
            <a:endParaRPr lang="de-AT" dirty="0"/>
          </a:p>
        </p:txBody>
      </p:sp>
      <p:sp>
        <p:nvSpPr>
          <p:cNvPr id="7" name="Ellipse 6"/>
          <p:cNvSpPr/>
          <p:nvPr/>
        </p:nvSpPr>
        <p:spPr>
          <a:xfrm>
            <a:off x="7956376" y="1556792"/>
            <a:ext cx="791715" cy="648072"/>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8" name="Ellipse 7"/>
          <p:cNvSpPr/>
          <p:nvPr/>
        </p:nvSpPr>
        <p:spPr>
          <a:xfrm>
            <a:off x="8012050" y="5038406"/>
            <a:ext cx="791715" cy="648072"/>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9" name="Ellipse 8"/>
          <p:cNvSpPr/>
          <p:nvPr/>
        </p:nvSpPr>
        <p:spPr>
          <a:xfrm>
            <a:off x="6660232" y="5157192"/>
            <a:ext cx="791715" cy="1296144"/>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0" name="Ellipse 9"/>
          <p:cNvSpPr/>
          <p:nvPr/>
        </p:nvSpPr>
        <p:spPr>
          <a:xfrm>
            <a:off x="6660231" y="1628800"/>
            <a:ext cx="791715" cy="1296144"/>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1" name="Ellipse 10"/>
          <p:cNvSpPr/>
          <p:nvPr/>
        </p:nvSpPr>
        <p:spPr>
          <a:xfrm>
            <a:off x="7364351" y="548680"/>
            <a:ext cx="592025" cy="792088"/>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2" name="Ellipse 11"/>
          <p:cNvSpPr/>
          <p:nvPr/>
        </p:nvSpPr>
        <p:spPr>
          <a:xfrm>
            <a:off x="7364351" y="4005064"/>
            <a:ext cx="592025" cy="792088"/>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3" name="Ellipse 12"/>
          <p:cNvSpPr/>
          <p:nvPr/>
        </p:nvSpPr>
        <p:spPr>
          <a:xfrm>
            <a:off x="5076056" y="1340768"/>
            <a:ext cx="936104" cy="977579"/>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4" name="Ellipse 13"/>
          <p:cNvSpPr/>
          <p:nvPr/>
        </p:nvSpPr>
        <p:spPr>
          <a:xfrm>
            <a:off x="5076056" y="4827685"/>
            <a:ext cx="936104" cy="977579"/>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5" name="Ellipse 14"/>
          <p:cNvSpPr/>
          <p:nvPr/>
        </p:nvSpPr>
        <p:spPr>
          <a:xfrm>
            <a:off x="3379253" y="1888251"/>
            <a:ext cx="328651" cy="820669"/>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6" name="Ellipse 15"/>
          <p:cNvSpPr/>
          <p:nvPr/>
        </p:nvSpPr>
        <p:spPr>
          <a:xfrm>
            <a:off x="3414688" y="5445224"/>
            <a:ext cx="328651" cy="820669"/>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7" name="Ellipse 16"/>
          <p:cNvSpPr/>
          <p:nvPr/>
        </p:nvSpPr>
        <p:spPr>
          <a:xfrm>
            <a:off x="3579013" y="3570456"/>
            <a:ext cx="1209011" cy="820669"/>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8" name="Ellipse 17"/>
          <p:cNvSpPr/>
          <p:nvPr/>
        </p:nvSpPr>
        <p:spPr>
          <a:xfrm>
            <a:off x="3579013" y="138345"/>
            <a:ext cx="1209011" cy="820669"/>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9" name="Ellipse 18"/>
          <p:cNvSpPr/>
          <p:nvPr/>
        </p:nvSpPr>
        <p:spPr>
          <a:xfrm>
            <a:off x="4608004" y="1340768"/>
            <a:ext cx="468052" cy="936104"/>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20" name="Ellipse 19"/>
          <p:cNvSpPr/>
          <p:nvPr/>
        </p:nvSpPr>
        <p:spPr>
          <a:xfrm>
            <a:off x="4608004" y="4863162"/>
            <a:ext cx="468052" cy="936104"/>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Tree>
    <p:extLst>
      <p:ext uri="{BB962C8B-B14F-4D97-AF65-F5344CB8AC3E}">
        <p14:creationId xmlns:p14="http://schemas.microsoft.com/office/powerpoint/2010/main" val="1283778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0-#ppt_w/2"/>
                                          </p:val>
                                        </p:tav>
                                        <p:tav tm="100000">
                                          <p:val>
                                            <p:strVal val="#ppt_x"/>
                                          </p:val>
                                        </p:tav>
                                      </p:tavLst>
                                    </p:anim>
                                    <p:anim calcmode="lin" valueType="num">
                                      <p:cBhvr additive="base">
                                        <p:cTn id="3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dirty="0" smtClean="0"/>
              <a:t>Quality Attributes Online</a:t>
            </a:r>
            <a:endParaRPr lang="de-AT" dirty="0"/>
          </a:p>
        </p:txBody>
      </p:sp>
      <p:sp>
        <p:nvSpPr>
          <p:cNvPr id="3" name="Content Placeholder 2"/>
          <p:cNvSpPr>
            <a:spLocks noGrp="1"/>
          </p:cNvSpPr>
          <p:nvPr>
            <p:ph idx="1"/>
          </p:nvPr>
        </p:nvSpPr>
        <p:spPr>
          <a:xfrm>
            <a:off x="457200" y="2924944"/>
            <a:ext cx="8229600" cy="3201220"/>
          </a:xfrm>
        </p:spPr>
        <p:txBody>
          <a:bodyPr/>
          <a:lstStyle/>
          <a:p>
            <a:pPr algn="ctr"/>
            <a:r>
              <a:rPr lang="de-AT" dirty="0" smtClean="0">
                <a:hlinkClick r:id="rId2"/>
              </a:rPr>
              <a:t>http://connecting-the-dots.caleydo.org</a:t>
            </a:r>
            <a:endParaRPr lang="de-AT" dirty="0"/>
          </a:p>
        </p:txBody>
      </p:sp>
      <p:sp>
        <p:nvSpPr>
          <p:cNvPr id="4" name="Footer Placeholder 3"/>
          <p:cNvSpPr>
            <a:spLocks noGrp="1"/>
          </p:cNvSpPr>
          <p:nvPr>
            <p:ph type="ftr" sz="quarter" idx="11"/>
          </p:nvPr>
        </p:nvSpPr>
        <p:spPr/>
        <p:txBody>
          <a:bodyPr/>
          <a:lstStyle/>
          <a:p>
            <a:r>
              <a:rPr lang="en-US" smtClean="0"/>
              <a:t>VisWeek Tutorial: Connecting the Dots – M. Streit, H.-J. Schulz, A. Lex</a:t>
            </a:r>
            <a:endParaRPr lang="en-US" dirty="0"/>
          </a:p>
        </p:txBody>
      </p:sp>
      <p:sp>
        <p:nvSpPr>
          <p:cNvPr id="5" name="Slide Number Placeholder 4"/>
          <p:cNvSpPr>
            <a:spLocks noGrp="1"/>
          </p:cNvSpPr>
          <p:nvPr>
            <p:ph type="sldNum" sz="quarter" idx="12"/>
          </p:nvPr>
        </p:nvSpPr>
        <p:spPr/>
        <p:txBody>
          <a:bodyPr/>
          <a:lstStyle/>
          <a:p>
            <a:fld id="{30742C3F-4840-460C-ADF2-7005A7FA8881}" type="slidenum">
              <a:rPr lang="en-US" smtClean="0"/>
              <a:t>80</a:t>
            </a:fld>
            <a:endParaRPr lang="en-US" dirty="0"/>
          </a:p>
        </p:txBody>
      </p:sp>
    </p:spTree>
    <p:extLst>
      <p:ext uri="{BB962C8B-B14F-4D97-AF65-F5344CB8AC3E}">
        <p14:creationId xmlns:p14="http://schemas.microsoft.com/office/powerpoint/2010/main" val="71697849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Critique: Visual Encoding Conventions</a:t>
            </a:r>
            <a:endParaRPr lang="en-US" dirty="0"/>
          </a:p>
        </p:txBody>
      </p:sp>
      <p:sp>
        <p:nvSpPr>
          <p:cNvPr id="4" name="Footer Placeholder 3"/>
          <p:cNvSpPr>
            <a:spLocks noGrp="1"/>
          </p:cNvSpPr>
          <p:nvPr>
            <p:ph type="ftr" sz="quarter" idx="11"/>
          </p:nvPr>
        </p:nvSpPr>
        <p:spPr/>
        <p:txBody>
          <a:bodyPr/>
          <a:lstStyle/>
          <a:p>
            <a:r>
              <a:rPr lang="en-US" smtClean="0"/>
              <a:t>VisWeek Tutorial: Connecting the Dots – M. Streit, H.-J. Schulz, A. Lex</a:t>
            </a:r>
            <a:endParaRPr lang="en-US"/>
          </a:p>
        </p:txBody>
      </p:sp>
      <p:sp>
        <p:nvSpPr>
          <p:cNvPr id="5" name="Slide Number Placeholder 4"/>
          <p:cNvSpPr>
            <a:spLocks noGrp="1"/>
          </p:cNvSpPr>
          <p:nvPr>
            <p:ph type="sldNum" sz="quarter" idx="12"/>
          </p:nvPr>
        </p:nvSpPr>
        <p:spPr/>
        <p:txBody>
          <a:bodyPr/>
          <a:lstStyle/>
          <a:p>
            <a:fld id="{30742C3F-4840-460C-ADF2-7005A7FA8881}" type="slidenum">
              <a:rPr lang="en-US" smtClean="0"/>
              <a:t>81</a:t>
            </a:fld>
            <a:endParaRPr lang="en-US"/>
          </a:p>
        </p:txBody>
      </p:sp>
      <p:sp>
        <p:nvSpPr>
          <p:cNvPr id="6" name="Rectangle 5"/>
          <p:cNvSpPr/>
          <p:nvPr/>
        </p:nvSpPr>
        <p:spPr>
          <a:xfrm>
            <a:off x="467544" y="1772816"/>
            <a:ext cx="1368152"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339752" y="1774557"/>
            <a:ext cx="6480720" cy="646331"/>
          </a:xfrm>
          <a:prstGeom prst="rect">
            <a:avLst/>
          </a:prstGeom>
          <a:noFill/>
        </p:spPr>
        <p:txBody>
          <a:bodyPr wrap="square" rtlCol="0">
            <a:spAutoFit/>
          </a:bodyPr>
          <a:lstStyle/>
          <a:p>
            <a:r>
              <a:rPr lang="en-US" sz="3600" dirty="0" smtClean="0">
                <a:solidFill>
                  <a:schemeClr val="accent1"/>
                </a:solidFill>
              </a:rPr>
              <a:t>Good</a:t>
            </a:r>
            <a:r>
              <a:rPr lang="en-US" sz="3600" dirty="0" smtClean="0"/>
              <a:t>, suitable, feature inherent! </a:t>
            </a:r>
            <a:endParaRPr lang="en-US" sz="3600" dirty="0"/>
          </a:p>
        </p:txBody>
      </p:sp>
      <p:sp>
        <p:nvSpPr>
          <p:cNvPr id="9" name="Rectangle 8"/>
          <p:cNvSpPr/>
          <p:nvPr/>
        </p:nvSpPr>
        <p:spPr>
          <a:xfrm>
            <a:off x="467544" y="2804735"/>
            <a:ext cx="1368152" cy="648072"/>
          </a:xfrm>
          <a:prstGeom prst="rect">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339752" y="2588711"/>
            <a:ext cx="6480720" cy="1200329"/>
          </a:xfrm>
          <a:prstGeom prst="rect">
            <a:avLst/>
          </a:prstGeom>
          <a:noFill/>
          <a:ln>
            <a:noFill/>
          </a:ln>
        </p:spPr>
        <p:txBody>
          <a:bodyPr wrap="square" rtlCol="0">
            <a:spAutoFit/>
          </a:bodyPr>
          <a:lstStyle/>
          <a:p>
            <a:r>
              <a:rPr lang="en-US" sz="3600" smtClean="0">
                <a:solidFill>
                  <a:schemeClr val="accent3"/>
                </a:solidFill>
              </a:rPr>
              <a:t>Limiting</a:t>
            </a:r>
            <a:r>
              <a:rPr lang="en-US" sz="3600" smtClean="0"/>
              <a:t>, but good technique might address the problem.</a:t>
            </a:r>
            <a:endParaRPr lang="en-US" sz="3600"/>
          </a:p>
        </p:txBody>
      </p:sp>
      <p:sp>
        <p:nvSpPr>
          <p:cNvPr id="11" name="Rectangle 10"/>
          <p:cNvSpPr/>
          <p:nvPr/>
        </p:nvSpPr>
        <p:spPr>
          <a:xfrm>
            <a:off x="467544" y="5180999"/>
            <a:ext cx="1368152" cy="648072"/>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339752" y="4964975"/>
            <a:ext cx="6480720" cy="1200329"/>
          </a:xfrm>
          <a:prstGeom prst="rect">
            <a:avLst/>
          </a:prstGeom>
          <a:noFill/>
        </p:spPr>
        <p:txBody>
          <a:bodyPr wrap="square" rtlCol="0">
            <a:spAutoFit/>
          </a:bodyPr>
          <a:lstStyle/>
          <a:p>
            <a:r>
              <a:rPr lang="en-US" sz="3600" dirty="0" smtClean="0">
                <a:solidFill>
                  <a:srgbClr val="FF0000"/>
                </a:solidFill>
              </a:rPr>
              <a:t>Severely limiting, </a:t>
            </a:r>
            <a:r>
              <a:rPr lang="en-US" sz="3600" dirty="0" smtClean="0"/>
              <a:t>no (known) solution.</a:t>
            </a:r>
            <a:endParaRPr lang="en-US" sz="3600" dirty="0"/>
          </a:p>
        </p:txBody>
      </p:sp>
      <p:sp>
        <p:nvSpPr>
          <p:cNvPr id="13" name="Rectangle 12"/>
          <p:cNvSpPr/>
          <p:nvPr/>
        </p:nvSpPr>
        <p:spPr>
          <a:xfrm>
            <a:off x="467544" y="4028871"/>
            <a:ext cx="1368152" cy="648072"/>
          </a:xfrm>
          <a:prstGeom prst="rect">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2339752" y="3812847"/>
            <a:ext cx="6480720" cy="1200329"/>
          </a:xfrm>
          <a:prstGeom prst="rect">
            <a:avLst/>
          </a:prstGeom>
          <a:noFill/>
        </p:spPr>
        <p:txBody>
          <a:bodyPr wrap="square" rtlCol="0">
            <a:spAutoFit/>
          </a:bodyPr>
          <a:lstStyle/>
          <a:p>
            <a:r>
              <a:rPr lang="en-US" sz="3600" dirty="0" smtClean="0">
                <a:solidFill>
                  <a:schemeClr val="bg2">
                    <a:lumMod val="50000"/>
                  </a:schemeClr>
                </a:solidFill>
              </a:rPr>
              <a:t>Limiting</a:t>
            </a:r>
            <a:r>
              <a:rPr lang="en-US" sz="3600" dirty="0" smtClean="0"/>
              <a:t>, but may work under certain circumstances.   </a:t>
            </a:r>
            <a:endParaRPr lang="en-US" sz="3600" dirty="0"/>
          </a:p>
        </p:txBody>
      </p:sp>
    </p:spTree>
    <p:extLst>
      <p:ext uri="{BB962C8B-B14F-4D97-AF65-F5344CB8AC3E}">
        <p14:creationId xmlns:p14="http://schemas.microsoft.com/office/powerpoint/2010/main" val="72682214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Three Major Classes of Links</a:t>
            </a:r>
            <a:endParaRPr lang="en-US" dirty="0"/>
          </a:p>
        </p:txBody>
      </p:sp>
      <p:sp>
        <p:nvSpPr>
          <p:cNvPr id="3" name="Content Placeholder 2"/>
          <p:cNvSpPr>
            <a:spLocks noGrp="1"/>
          </p:cNvSpPr>
          <p:nvPr>
            <p:ph idx="1"/>
          </p:nvPr>
        </p:nvSpPr>
        <p:spPr/>
        <p:txBody>
          <a:bodyPr/>
          <a:lstStyle/>
          <a:p>
            <a:pPr algn="ctr"/>
            <a:endParaRPr lang="en-US" sz="4000" dirty="0" smtClean="0"/>
          </a:p>
          <a:p>
            <a:pPr algn="ctr"/>
            <a:r>
              <a:rPr lang="en-US" sz="5400" dirty="0" smtClean="0"/>
              <a:t>Proximity</a:t>
            </a:r>
          </a:p>
          <a:p>
            <a:pPr algn="ctr"/>
            <a:r>
              <a:rPr lang="en-US" sz="5400" dirty="0" smtClean="0"/>
              <a:t>Similarity</a:t>
            </a:r>
          </a:p>
          <a:p>
            <a:pPr algn="ctr"/>
            <a:r>
              <a:rPr lang="en-US" sz="5400" dirty="0" smtClean="0"/>
              <a:t>Connectedness</a:t>
            </a:r>
          </a:p>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VisWeek Tutorial: Connecting the Dots – M. Streit, H.-J. Schulz, A. Lex</a:t>
            </a:r>
            <a:endParaRPr lang="en-US" dirty="0"/>
          </a:p>
        </p:txBody>
      </p:sp>
      <p:sp>
        <p:nvSpPr>
          <p:cNvPr id="5" name="Slide Number Placeholder 4"/>
          <p:cNvSpPr>
            <a:spLocks noGrp="1"/>
          </p:cNvSpPr>
          <p:nvPr>
            <p:ph type="sldNum" sz="quarter" idx="12"/>
          </p:nvPr>
        </p:nvSpPr>
        <p:spPr/>
        <p:txBody>
          <a:bodyPr/>
          <a:lstStyle/>
          <a:p>
            <a:fld id="{30742C3F-4840-460C-ADF2-7005A7FA8881}" type="slidenum">
              <a:rPr lang="en-US" smtClean="0"/>
              <a:t>82</a:t>
            </a:fld>
            <a:endParaRPr lang="en-US" dirty="0"/>
          </a:p>
        </p:txBody>
      </p:sp>
    </p:spTree>
    <p:extLst>
      <p:ext uri="{BB962C8B-B14F-4D97-AF65-F5344CB8AC3E}">
        <p14:creationId xmlns:p14="http://schemas.microsoft.com/office/powerpoint/2010/main" val="154916253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Proximity</a:t>
            </a:r>
            <a:endParaRPr lang="en-US" dirty="0"/>
          </a:p>
        </p:txBody>
      </p:sp>
      <p:sp>
        <p:nvSpPr>
          <p:cNvPr id="3" name="Content Placeholder 2"/>
          <p:cNvSpPr>
            <a:spLocks noGrp="1"/>
          </p:cNvSpPr>
          <p:nvPr>
            <p:ph idx="1"/>
          </p:nvPr>
        </p:nvSpPr>
        <p:spPr/>
        <p:txBody>
          <a:bodyPr/>
          <a:lstStyle/>
          <a:p>
            <a:r>
              <a:rPr lang="en-US" dirty="0" smtClean="0"/>
              <a:t>Grouping/linking by placing entities in close proximity</a:t>
            </a:r>
            <a:endParaRPr lang="en-US" dirty="0"/>
          </a:p>
        </p:txBody>
      </p:sp>
      <p:sp>
        <p:nvSpPr>
          <p:cNvPr id="4" name="Footer Placeholder 3"/>
          <p:cNvSpPr>
            <a:spLocks noGrp="1"/>
          </p:cNvSpPr>
          <p:nvPr>
            <p:ph type="ftr" sz="quarter" idx="11"/>
          </p:nvPr>
        </p:nvSpPr>
        <p:spPr/>
        <p:txBody>
          <a:bodyPr/>
          <a:lstStyle/>
          <a:p>
            <a:r>
              <a:rPr lang="en-US" smtClean="0"/>
              <a:t>VisWeek Tutorial: Connecting the Dots – M. Streit, H.-J. Schulz, A. Lex</a:t>
            </a:r>
            <a:endParaRPr lang="en-US" dirty="0"/>
          </a:p>
        </p:txBody>
      </p:sp>
      <p:sp>
        <p:nvSpPr>
          <p:cNvPr id="5" name="Slide Number Placeholder 4"/>
          <p:cNvSpPr>
            <a:spLocks noGrp="1"/>
          </p:cNvSpPr>
          <p:nvPr>
            <p:ph type="sldNum" sz="quarter" idx="12"/>
          </p:nvPr>
        </p:nvSpPr>
        <p:spPr/>
        <p:txBody>
          <a:bodyPr/>
          <a:lstStyle/>
          <a:p>
            <a:fld id="{30742C3F-4840-460C-ADF2-7005A7FA8881}" type="slidenum">
              <a:rPr lang="en-US" smtClean="0"/>
              <a:t>83</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4147" y="3356992"/>
            <a:ext cx="2755706" cy="2755706"/>
          </a:xfrm>
          <a:prstGeom prst="rect">
            <a:avLst/>
          </a:prstGeom>
        </p:spPr>
      </p:pic>
    </p:spTree>
    <p:extLst>
      <p:ext uri="{BB962C8B-B14F-4D97-AF65-F5344CB8AC3E}">
        <p14:creationId xmlns:p14="http://schemas.microsoft.com/office/powerpoint/2010/main" val="68295590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Similarity</a:t>
            </a:r>
            <a:endParaRPr lang="en-US" dirty="0"/>
          </a:p>
        </p:txBody>
      </p:sp>
      <p:sp>
        <p:nvSpPr>
          <p:cNvPr id="3" name="Content Placeholder 2"/>
          <p:cNvSpPr>
            <a:spLocks noGrp="1"/>
          </p:cNvSpPr>
          <p:nvPr>
            <p:ph idx="1"/>
          </p:nvPr>
        </p:nvSpPr>
        <p:spPr>
          <a:xfrm>
            <a:off x="457200" y="1600200"/>
            <a:ext cx="8363272" cy="4525963"/>
          </a:xfrm>
        </p:spPr>
        <p:txBody>
          <a:bodyPr>
            <a:normAutofit/>
          </a:bodyPr>
          <a:lstStyle/>
          <a:p>
            <a:r>
              <a:rPr lang="en-US" dirty="0" smtClean="0"/>
              <a:t>Co-modulation of a </a:t>
            </a:r>
            <a:r>
              <a:rPr lang="en-US" dirty="0" smtClean="0">
                <a:solidFill>
                  <a:schemeClr val="accent2"/>
                </a:solidFill>
              </a:rPr>
              <a:t>visual-variable </a:t>
            </a:r>
            <a:r>
              <a:rPr lang="en-US" dirty="0" smtClean="0">
                <a:solidFill>
                  <a:schemeClr val="bg1">
                    <a:lumMod val="65000"/>
                  </a:schemeClr>
                </a:solidFill>
              </a:rPr>
              <a:t>[</a:t>
            </a:r>
            <a:r>
              <a:rPr lang="en-US" dirty="0" err="1" smtClean="0">
                <a:solidFill>
                  <a:schemeClr val="bg1">
                    <a:lumMod val="65000"/>
                  </a:schemeClr>
                </a:solidFill>
              </a:rPr>
              <a:t>Bertin</a:t>
            </a:r>
            <a:r>
              <a:rPr lang="en-US" dirty="0" smtClean="0">
                <a:solidFill>
                  <a:schemeClr val="bg1">
                    <a:lumMod val="65000"/>
                  </a:schemeClr>
                </a:solidFill>
              </a:rPr>
              <a:t> 1974]</a:t>
            </a:r>
          </a:p>
          <a:p>
            <a:pPr lvl="1"/>
            <a:r>
              <a:rPr lang="en-US" dirty="0" smtClean="0"/>
              <a:t>color, shape, size, value, orientation, texture, …</a:t>
            </a:r>
          </a:p>
          <a:p>
            <a:r>
              <a:rPr lang="en-US" dirty="0" smtClean="0"/>
              <a:t>Adding a glyph, label, frame, background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036" y="4159504"/>
            <a:ext cx="1883708" cy="188370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9429" y="4149080"/>
            <a:ext cx="1880486" cy="188048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2060" y="4149080"/>
            <a:ext cx="1888776" cy="188877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1600" y="4149080"/>
            <a:ext cx="1888776" cy="1888776"/>
          </a:xfrm>
          <a:prstGeom prst="rect">
            <a:avLst/>
          </a:prstGeom>
        </p:spPr>
      </p:pic>
      <p:sp>
        <p:nvSpPr>
          <p:cNvPr id="8" name="TextBox 7"/>
          <p:cNvSpPr txBox="1"/>
          <p:nvPr/>
        </p:nvSpPr>
        <p:spPr>
          <a:xfrm>
            <a:off x="983487" y="6165304"/>
            <a:ext cx="684803" cy="369332"/>
          </a:xfrm>
          <a:prstGeom prst="rect">
            <a:avLst/>
          </a:prstGeom>
          <a:noFill/>
        </p:spPr>
        <p:txBody>
          <a:bodyPr wrap="none" rtlCol="0">
            <a:spAutoFit/>
          </a:bodyPr>
          <a:lstStyle/>
          <a:p>
            <a:r>
              <a:rPr lang="en-US" dirty="0" smtClean="0"/>
              <a:t>Color</a:t>
            </a:r>
            <a:endParaRPr lang="en-US" dirty="0"/>
          </a:p>
        </p:txBody>
      </p:sp>
      <p:sp>
        <p:nvSpPr>
          <p:cNvPr id="9" name="TextBox 8"/>
          <p:cNvSpPr txBox="1"/>
          <p:nvPr/>
        </p:nvSpPr>
        <p:spPr>
          <a:xfrm>
            <a:off x="3109600" y="6165304"/>
            <a:ext cx="760144" cy="369332"/>
          </a:xfrm>
          <a:prstGeom prst="rect">
            <a:avLst/>
          </a:prstGeom>
          <a:noFill/>
        </p:spPr>
        <p:txBody>
          <a:bodyPr wrap="none" rtlCol="0">
            <a:spAutoFit/>
          </a:bodyPr>
          <a:lstStyle/>
          <a:p>
            <a:r>
              <a:rPr lang="en-US" dirty="0" smtClean="0"/>
              <a:t>Shape</a:t>
            </a:r>
            <a:endParaRPr lang="en-US" dirty="0"/>
          </a:p>
        </p:txBody>
      </p:sp>
      <p:sp>
        <p:nvSpPr>
          <p:cNvPr id="10" name="TextBox 9"/>
          <p:cNvSpPr txBox="1"/>
          <p:nvPr/>
        </p:nvSpPr>
        <p:spPr>
          <a:xfrm>
            <a:off x="5275916" y="6165304"/>
            <a:ext cx="704039" cy="369332"/>
          </a:xfrm>
          <a:prstGeom prst="rect">
            <a:avLst/>
          </a:prstGeom>
          <a:noFill/>
        </p:spPr>
        <p:txBody>
          <a:bodyPr wrap="none" rtlCol="0">
            <a:spAutoFit/>
          </a:bodyPr>
          <a:lstStyle/>
          <a:p>
            <a:r>
              <a:rPr lang="en-US" smtClean="0"/>
              <a:t>Value</a:t>
            </a:r>
            <a:endParaRPr lang="en-US" dirty="0"/>
          </a:p>
        </p:txBody>
      </p:sp>
      <p:sp>
        <p:nvSpPr>
          <p:cNvPr id="11" name="TextBox 10"/>
          <p:cNvSpPr txBox="1"/>
          <p:nvPr/>
        </p:nvSpPr>
        <p:spPr>
          <a:xfrm>
            <a:off x="7460803" y="6165304"/>
            <a:ext cx="731290" cy="369332"/>
          </a:xfrm>
          <a:prstGeom prst="rect">
            <a:avLst/>
          </a:prstGeom>
          <a:noFill/>
        </p:spPr>
        <p:txBody>
          <a:bodyPr wrap="none" rtlCol="0">
            <a:spAutoFit/>
          </a:bodyPr>
          <a:lstStyle/>
          <a:p>
            <a:r>
              <a:rPr lang="en-US" smtClean="0"/>
              <a:t>Glyph</a:t>
            </a:r>
            <a:endParaRPr lang="en-US" dirty="0"/>
          </a:p>
        </p:txBody>
      </p:sp>
      <p:sp>
        <p:nvSpPr>
          <p:cNvPr id="12" name="Footer Placeholder 11"/>
          <p:cNvSpPr>
            <a:spLocks noGrp="1"/>
          </p:cNvSpPr>
          <p:nvPr>
            <p:ph type="ftr" sz="quarter" idx="11"/>
          </p:nvPr>
        </p:nvSpPr>
        <p:spPr/>
        <p:txBody>
          <a:bodyPr/>
          <a:lstStyle/>
          <a:p>
            <a:r>
              <a:rPr lang="en-US" smtClean="0"/>
              <a:t>VisWeek Tutorial: Connecting the Dots – M. Streit, H.-J. Schulz, A. Lex</a:t>
            </a:r>
            <a:endParaRPr lang="en-US" dirty="0"/>
          </a:p>
        </p:txBody>
      </p:sp>
      <p:sp>
        <p:nvSpPr>
          <p:cNvPr id="13" name="Slide Number Placeholder 12"/>
          <p:cNvSpPr>
            <a:spLocks noGrp="1"/>
          </p:cNvSpPr>
          <p:nvPr>
            <p:ph type="sldNum" sz="quarter" idx="12"/>
          </p:nvPr>
        </p:nvSpPr>
        <p:spPr/>
        <p:txBody>
          <a:bodyPr/>
          <a:lstStyle/>
          <a:p>
            <a:fld id="{30742C3F-4840-460C-ADF2-7005A7FA8881}" type="slidenum">
              <a:rPr lang="en-US" smtClean="0"/>
              <a:t>84</a:t>
            </a:fld>
            <a:endParaRPr lang="en-US" dirty="0"/>
          </a:p>
        </p:txBody>
      </p:sp>
    </p:spTree>
    <p:extLst>
      <p:ext uri="{BB962C8B-B14F-4D97-AF65-F5344CB8AC3E}">
        <p14:creationId xmlns:p14="http://schemas.microsoft.com/office/powerpoint/2010/main" val="13976850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Similarity</a:t>
            </a:r>
            <a:endParaRPr lang="en-US" dirty="0"/>
          </a:p>
        </p:txBody>
      </p:sp>
      <p:sp>
        <p:nvSpPr>
          <p:cNvPr id="3" name="Content Placeholder 2"/>
          <p:cNvSpPr>
            <a:spLocks noGrp="1"/>
          </p:cNvSpPr>
          <p:nvPr>
            <p:ph idx="1"/>
          </p:nvPr>
        </p:nvSpPr>
        <p:spPr/>
        <p:txBody>
          <a:bodyPr/>
          <a:lstStyle/>
          <a:p>
            <a:r>
              <a:rPr lang="en-US" dirty="0" smtClean="0"/>
              <a:t>Modulate everything else</a:t>
            </a:r>
          </a:p>
          <a:p>
            <a:pPr lvl="1"/>
            <a:r>
              <a:rPr lang="en-US" dirty="0" smtClean="0"/>
              <a:t>Blurring, darkening, </a:t>
            </a:r>
            <a:r>
              <a:rPr lang="en-US" dirty="0" err="1" smtClean="0"/>
              <a:t>desaturating</a:t>
            </a:r>
            <a:r>
              <a:rPr lang="en-US" dirty="0" smtClean="0"/>
              <a:t>, etc.</a:t>
            </a:r>
          </a:p>
        </p:txBody>
      </p:sp>
      <p:sp>
        <p:nvSpPr>
          <p:cNvPr id="4" name="Footer Placeholder 3"/>
          <p:cNvSpPr>
            <a:spLocks noGrp="1"/>
          </p:cNvSpPr>
          <p:nvPr>
            <p:ph type="ftr" sz="quarter" idx="11"/>
          </p:nvPr>
        </p:nvSpPr>
        <p:spPr/>
        <p:txBody>
          <a:bodyPr/>
          <a:lstStyle/>
          <a:p>
            <a:r>
              <a:rPr lang="en-US" smtClean="0"/>
              <a:t>VisWeek Tutorial: Connecting the Dots – M. Streit, H.-J. Schulz, A. Lex</a:t>
            </a:r>
            <a:endParaRPr lang="en-US" dirty="0"/>
          </a:p>
        </p:txBody>
      </p:sp>
      <p:sp>
        <p:nvSpPr>
          <p:cNvPr id="5" name="Slide Number Placeholder 4"/>
          <p:cNvSpPr>
            <a:spLocks noGrp="1"/>
          </p:cNvSpPr>
          <p:nvPr>
            <p:ph type="sldNum" sz="quarter" idx="12"/>
          </p:nvPr>
        </p:nvSpPr>
        <p:spPr/>
        <p:txBody>
          <a:bodyPr/>
          <a:lstStyle/>
          <a:p>
            <a:fld id="{30742C3F-4840-460C-ADF2-7005A7FA8881}" type="slidenum">
              <a:rPr lang="en-US" smtClean="0"/>
              <a:t>85</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3688" y="3573016"/>
            <a:ext cx="2251650" cy="225165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0072" y="3573016"/>
            <a:ext cx="2251650" cy="2251650"/>
          </a:xfrm>
          <a:prstGeom prst="rect">
            <a:avLst/>
          </a:prstGeom>
        </p:spPr>
      </p:pic>
      <p:sp>
        <p:nvSpPr>
          <p:cNvPr id="9" name="TextBox 8"/>
          <p:cNvSpPr txBox="1"/>
          <p:nvPr/>
        </p:nvSpPr>
        <p:spPr>
          <a:xfrm>
            <a:off x="2556978" y="5949280"/>
            <a:ext cx="564578" cy="369332"/>
          </a:xfrm>
          <a:prstGeom prst="rect">
            <a:avLst/>
          </a:prstGeom>
          <a:noFill/>
        </p:spPr>
        <p:txBody>
          <a:bodyPr wrap="none" rtlCol="0">
            <a:spAutoFit/>
          </a:bodyPr>
          <a:lstStyle/>
          <a:p>
            <a:r>
              <a:rPr lang="en-US" smtClean="0"/>
              <a:t>Blur</a:t>
            </a:r>
            <a:endParaRPr lang="en-US" dirty="0"/>
          </a:p>
        </p:txBody>
      </p:sp>
      <p:sp>
        <p:nvSpPr>
          <p:cNvPr id="10" name="TextBox 9"/>
          <p:cNvSpPr txBox="1"/>
          <p:nvPr/>
        </p:nvSpPr>
        <p:spPr>
          <a:xfrm>
            <a:off x="6063608" y="5949280"/>
            <a:ext cx="1135824" cy="369332"/>
          </a:xfrm>
          <a:prstGeom prst="rect">
            <a:avLst/>
          </a:prstGeom>
          <a:noFill/>
        </p:spPr>
        <p:txBody>
          <a:bodyPr wrap="none" rtlCol="0">
            <a:spAutoFit/>
          </a:bodyPr>
          <a:lstStyle/>
          <a:p>
            <a:r>
              <a:rPr lang="en-US" smtClean="0"/>
              <a:t>Darkening</a:t>
            </a:r>
            <a:endParaRPr lang="en-US" dirty="0"/>
          </a:p>
        </p:txBody>
      </p:sp>
    </p:spTree>
    <p:extLst>
      <p:ext uri="{BB962C8B-B14F-4D97-AF65-F5344CB8AC3E}">
        <p14:creationId xmlns:p14="http://schemas.microsoft.com/office/powerpoint/2010/main" val="188965417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7"/>
            <a:ext cx="8568952" cy="1143000"/>
          </a:xfrm>
        </p:spPr>
        <p:txBody>
          <a:bodyPr>
            <a:normAutofit/>
          </a:bodyPr>
          <a:lstStyle/>
          <a:p>
            <a:r>
              <a:rPr lang="en-US" dirty="0" smtClean="0"/>
              <a:t>Connectedness and Common Region</a:t>
            </a:r>
            <a:endParaRPr lang="en-US" dirty="0"/>
          </a:p>
        </p:txBody>
      </p:sp>
      <p:sp>
        <p:nvSpPr>
          <p:cNvPr id="4" name="Footer Placeholder 3"/>
          <p:cNvSpPr>
            <a:spLocks noGrp="1"/>
          </p:cNvSpPr>
          <p:nvPr>
            <p:ph type="ftr" sz="quarter" idx="11"/>
          </p:nvPr>
        </p:nvSpPr>
        <p:spPr/>
        <p:txBody>
          <a:bodyPr/>
          <a:lstStyle/>
          <a:p>
            <a:r>
              <a:rPr lang="en-US" smtClean="0"/>
              <a:t>VisWeek Tutorial: Connecting the Dots – M. Streit, H.-J. Schulz, A. Lex</a:t>
            </a:r>
            <a:endParaRPr lang="en-US" dirty="0"/>
          </a:p>
        </p:txBody>
      </p:sp>
      <p:sp>
        <p:nvSpPr>
          <p:cNvPr id="5" name="Slide Number Placeholder 4"/>
          <p:cNvSpPr>
            <a:spLocks noGrp="1"/>
          </p:cNvSpPr>
          <p:nvPr>
            <p:ph type="sldNum" sz="quarter" idx="12"/>
          </p:nvPr>
        </p:nvSpPr>
        <p:spPr/>
        <p:txBody>
          <a:bodyPr/>
          <a:lstStyle/>
          <a:p>
            <a:fld id="{30742C3F-4840-460C-ADF2-7005A7FA8881}" type="slidenum">
              <a:rPr lang="en-US" smtClean="0"/>
              <a:t>86</a:t>
            </a:fld>
            <a:endParaRPr lang="en-US" dirty="0"/>
          </a:p>
        </p:txBody>
      </p:sp>
      <p:sp>
        <p:nvSpPr>
          <p:cNvPr id="7" name="Content Placeholder 6"/>
          <p:cNvSpPr>
            <a:spLocks noGrp="1"/>
          </p:cNvSpPr>
          <p:nvPr>
            <p:ph idx="1"/>
          </p:nvPr>
        </p:nvSpPr>
        <p:spPr>
          <a:xfrm>
            <a:off x="457200" y="1600201"/>
            <a:ext cx="8229600" cy="1636051"/>
          </a:xfrm>
        </p:spPr>
        <p:txBody>
          <a:bodyPr/>
          <a:lstStyle/>
          <a:p>
            <a:r>
              <a:rPr lang="en-US" dirty="0" smtClean="0"/>
              <a:t>Connected items with a line or curve</a:t>
            </a:r>
          </a:p>
          <a:p>
            <a:r>
              <a:rPr lang="en-US" dirty="0" smtClean="0"/>
              <a:t>Surround items with a outline, surface, volume</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544" y="3236252"/>
            <a:ext cx="2395666" cy="2395666"/>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5856" y="3262024"/>
            <a:ext cx="2395666" cy="2395666"/>
          </a:xfrm>
          <a:prstGeom prst="rect">
            <a:avLst/>
          </a:prstGeom>
        </p:spPr>
      </p:pic>
      <p:sp>
        <p:nvSpPr>
          <p:cNvPr id="10" name="TextBox 9"/>
          <p:cNvSpPr txBox="1"/>
          <p:nvPr/>
        </p:nvSpPr>
        <p:spPr>
          <a:xfrm>
            <a:off x="1065204" y="5675232"/>
            <a:ext cx="1615250" cy="369332"/>
          </a:xfrm>
          <a:prstGeom prst="rect">
            <a:avLst/>
          </a:prstGeom>
          <a:noFill/>
        </p:spPr>
        <p:txBody>
          <a:bodyPr wrap="none" rtlCol="0">
            <a:spAutoFit/>
          </a:bodyPr>
          <a:lstStyle/>
          <a:p>
            <a:r>
              <a:rPr lang="en-US" dirty="0" smtClean="0"/>
              <a:t>Connectedness</a:t>
            </a:r>
            <a:endParaRPr lang="en-US" dirty="0"/>
          </a:p>
        </p:txBody>
      </p:sp>
      <p:sp>
        <p:nvSpPr>
          <p:cNvPr id="11" name="TextBox 10"/>
          <p:cNvSpPr txBox="1"/>
          <p:nvPr/>
        </p:nvSpPr>
        <p:spPr>
          <a:xfrm>
            <a:off x="5179005" y="6001250"/>
            <a:ext cx="1737142" cy="369332"/>
          </a:xfrm>
          <a:prstGeom prst="rect">
            <a:avLst/>
          </a:prstGeom>
          <a:noFill/>
        </p:spPr>
        <p:txBody>
          <a:bodyPr wrap="none" rtlCol="0">
            <a:spAutoFit/>
          </a:bodyPr>
          <a:lstStyle/>
          <a:p>
            <a:r>
              <a:rPr lang="en-US" dirty="0" smtClean="0"/>
              <a:t>Common Region</a:t>
            </a:r>
            <a:endParaRPr lang="en-US" dirty="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07527" y="3212976"/>
            <a:ext cx="2421438" cy="2421438"/>
          </a:xfrm>
          <a:prstGeom prst="rect">
            <a:avLst/>
          </a:prstGeom>
        </p:spPr>
      </p:pic>
      <p:sp>
        <p:nvSpPr>
          <p:cNvPr id="12" name="TextBox 11"/>
          <p:cNvSpPr txBox="1"/>
          <p:nvPr/>
        </p:nvSpPr>
        <p:spPr>
          <a:xfrm>
            <a:off x="4067944" y="5675232"/>
            <a:ext cx="882293" cy="369332"/>
          </a:xfrm>
          <a:prstGeom prst="rect">
            <a:avLst/>
          </a:prstGeom>
          <a:noFill/>
        </p:spPr>
        <p:txBody>
          <a:bodyPr wrap="none" rtlCol="0">
            <a:spAutoFit/>
          </a:bodyPr>
          <a:lstStyle/>
          <a:p>
            <a:r>
              <a:rPr lang="en-US" dirty="0" smtClean="0"/>
              <a:t>Surface</a:t>
            </a:r>
          </a:p>
        </p:txBody>
      </p:sp>
      <p:sp>
        <p:nvSpPr>
          <p:cNvPr id="13" name="TextBox 12"/>
          <p:cNvSpPr txBox="1"/>
          <p:nvPr/>
        </p:nvSpPr>
        <p:spPr>
          <a:xfrm>
            <a:off x="6878862" y="5631918"/>
            <a:ext cx="878767" cy="369332"/>
          </a:xfrm>
          <a:prstGeom prst="rect">
            <a:avLst/>
          </a:prstGeom>
          <a:noFill/>
        </p:spPr>
        <p:txBody>
          <a:bodyPr wrap="none" rtlCol="0">
            <a:spAutoFit/>
          </a:bodyPr>
          <a:lstStyle/>
          <a:p>
            <a:r>
              <a:rPr lang="en-US" dirty="0" smtClean="0"/>
              <a:t>Outline</a:t>
            </a:r>
          </a:p>
        </p:txBody>
      </p:sp>
    </p:spTree>
    <p:extLst>
      <p:ext uri="{BB962C8B-B14F-4D97-AF65-F5344CB8AC3E}">
        <p14:creationId xmlns:p14="http://schemas.microsoft.com/office/powerpoint/2010/main" val="28199651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7"/>
            <a:ext cx="8568952" cy="1143000"/>
          </a:xfrm>
        </p:spPr>
        <p:txBody>
          <a:bodyPr>
            <a:normAutofit/>
          </a:bodyPr>
          <a:lstStyle/>
          <a:p>
            <a:r>
              <a:rPr lang="en-US" dirty="0" smtClean="0"/>
              <a:t>The “obscure” grouping principles</a:t>
            </a:r>
            <a:endParaRPr lang="en-US" dirty="0"/>
          </a:p>
        </p:txBody>
      </p:sp>
      <p:sp>
        <p:nvSpPr>
          <p:cNvPr id="3" name="Content Placeholder 2"/>
          <p:cNvSpPr>
            <a:spLocks noGrp="1"/>
          </p:cNvSpPr>
          <p:nvPr>
            <p:ph idx="1"/>
          </p:nvPr>
        </p:nvSpPr>
        <p:spPr>
          <a:xfrm>
            <a:off x="457200" y="1412777"/>
            <a:ext cx="8229600" cy="4713388"/>
          </a:xfrm>
        </p:spPr>
        <p:txBody>
          <a:bodyPr>
            <a:normAutofit fontScale="92500" lnSpcReduction="10000"/>
          </a:bodyPr>
          <a:lstStyle/>
          <a:p>
            <a:r>
              <a:rPr lang="en-US" dirty="0" smtClean="0"/>
              <a:t>“Obscure” in terms of </a:t>
            </a:r>
            <a:r>
              <a:rPr lang="en-US" dirty="0" smtClean="0">
                <a:solidFill>
                  <a:schemeClr val="accent2"/>
                </a:solidFill>
              </a:rPr>
              <a:t>applicability for linking</a:t>
            </a:r>
          </a:p>
          <a:p>
            <a:pPr>
              <a:spcAft>
                <a:spcPts val="0"/>
              </a:spcAft>
            </a:pPr>
            <a:r>
              <a:rPr lang="en-US" dirty="0" smtClean="0"/>
              <a:t>Common fate</a:t>
            </a:r>
          </a:p>
          <a:p>
            <a:pPr lvl="1"/>
            <a:r>
              <a:rPr lang="en-US" dirty="0" smtClean="0"/>
              <a:t>motion in the same direction</a:t>
            </a:r>
          </a:p>
          <a:p>
            <a:pPr lvl="1"/>
            <a:endParaRPr lang="en-US" dirty="0" smtClean="0"/>
          </a:p>
          <a:p>
            <a:endParaRPr lang="en-US" dirty="0" smtClean="0"/>
          </a:p>
          <a:p>
            <a:r>
              <a:rPr lang="en-US" dirty="0" smtClean="0"/>
              <a:t>Good Continuation</a:t>
            </a:r>
          </a:p>
          <a:p>
            <a:pPr lvl="1"/>
            <a:r>
              <a:rPr lang="en-US" dirty="0" smtClean="0"/>
              <a:t>arrange items on a line / curve</a:t>
            </a:r>
          </a:p>
          <a:p>
            <a:pPr lvl="1"/>
            <a:r>
              <a:rPr lang="en-US" dirty="0" smtClean="0"/>
              <a:t>in consequences similar to position</a:t>
            </a:r>
            <a:br>
              <a:rPr lang="en-US" dirty="0" smtClean="0"/>
            </a:br>
            <a:r>
              <a:rPr lang="en-US" dirty="0" smtClean="0"/>
              <a:t>but more limited</a:t>
            </a:r>
          </a:p>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VisWeek Tutorial: Connecting the Dots – M. Streit, H.-J. Schulz, A. Lex</a:t>
            </a:r>
            <a:endParaRPr lang="en-US" dirty="0"/>
          </a:p>
        </p:txBody>
      </p:sp>
      <p:sp>
        <p:nvSpPr>
          <p:cNvPr id="5" name="Slide Number Placeholder 4"/>
          <p:cNvSpPr>
            <a:spLocks noGrp="1"/>
          </p:cNvSpPr>
          <p:nvPr>
            <p:ph type="sldNum" sz="quarter" idx="12"/>
          </p:nvPr>
        </p:nvSpPr>
        <p:spPr/>
        <p:txBody>
          <a:bodyPr/>
          <a:lstStyle/>
          <a:p>
            <a:fld id="{30742C3F-4840-460C-ADF2-7005A7FA8881}" type="slidenum">
              <a:rPr lang="en-US" smtClean="0"/>
              <a:t>87</a:t>
            </a:fld>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2200" y="4365104"/>
            <a:ext cx="1963618" cy="1963618"/>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2200" y="2060848"/>
            <a:ext cx="1963618" cy="1963618"/>
          </a:xfrm>
          <a:prstGeom prst="rect">
            <a:avLst/>
          </a:prstGeom>
        </p:spPr>
      </p:pic>
    </p:spTree>
    <p:extLst>
      <p:ext uri="{BB962C8B-B14F-4D97-AF65-F5344CB8AC3E}">
        <p14:creationId xmlns:p14="http://schemas.microsoft.com/office/powerpoint/2010/main" val="153683252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Flicker</a:t>
            </a:r>
          </a:p>
          <a:p>
            <a:pPr lvl="1"/>
            <a:r>
              <a:rPr lang="en-US" dirty="0" smtClean="0"/>
              <a:t>Works well for a few items</a:t>
            </a:r>
          </a:p>
          <a:p>
            <a:pPr lvl="1"/>
            <a:r>
              <a:rPr lang="en-US" dirty="0" smtClean="0"/>
              <a:t>Grabs your attention</a:t>
            </a:r>
          </a:p>
          <a:p>
            <a:pPr lvl="1"/>
            <a:r>
              <a:rPr lang="en-US" dirty="0" smtClean="0"/>
              <a:t>Often perceived annoying</a:t>
            </a:r>
          </a:p>
          <a:p>
            <a:endParaRPr lang="en-US" dirty="0"/>
          </a:p>
        </p:txBody>
      </p:sp>
      <p:sp>
        <p:nvSpPr>
          <p:cNvPr id="4" name="Footer Placeholder 3"/>
          <p:cNvSpPr>
            <a:spLocks noGrp="1"/>
          </p:cNvSpPr>
          <p:nvPr>
            <p:ph type="ftr" sz="quarter" idx="11"/>
          </p:nvPr>
        </p:nvSpPr>
        <p:spPr/>
        <p:txBody>
          <a:bodyPr/>
          <a:lstStyle/>
          <a:p>
            <a:r>
              <a:rPr lang="en-US" smtClean="0"/>
              <a:t>VisWeek Tutorial: Connecting the Dots – M. Streit, H.-J. Schulz, A. Lex</a:t>
            </a:r>
            <a:endParaRPr lang="en-US" dirty="0"/>
          </a:p>
        </p:txBody>
      </p:sp>
      <p:sp>
        <p:nvSpPr>
          <p:cNvPr id="5" name="Slide Number Placeholder 4"/>
          <p:cNvSpPr>
            <a:spLocks noGrp="1"/>
          </p:cNvSpPr>
          <p:nvPr>
            <p:ph type="sldNum" sz="quarter" idx="12"/>
          </p:nvPr>
        </p:nvSpPr>
        <p:spPr/>
        <p:txBody>
          <a:bodyPr/>
          <a:lstStyle/>
          <a:p>
            <a:fld id="{30742C3F-4840-460C-ADF2-7005A7FA8881}" type="slidenum">
              <a:rPr lang="en-US" smtClean="0"/>
              <a:t>88</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8184" y="3473498"/>
            <a:ext cx="2201734" cy="2201734"/>
          </a:xfrm>
          <a:prstGeom prst="rect">
            <a:avLst/>
          </a:prstGeom>
        </p:spPr>
      </p:pic>
      <p:sp>
        <p:nvSpPr>
          <p:cNvPr id="8" name="Title 1"/>
          <p:cNvSpPr txBox="1">
            <a:spLocks/>
          </p:cNvSpPr>
          <p:nvPr/>
        </p:nvSpPr>
        <p:spPr>
          <a:xfrm>
            <a:off x="251520" y="274637"/>
            <a:ext cx="8568952" cy="1143000"/>
          </a:xfrm>
          <a:prstGeom prst="rect">
            <a:avLst/>
          </a:prstGeom>
        </p:spPr>
        <p:txBody>
          <a:bodyPr vert="horz" lIns="91440" tIns="45720" rIns="91440" bIns="45720" rtlCol="0" anchor="ctr">
            <a:normAutofit/>
          </a:bodyPr>
          <a:lstStyle>
            <a:lvl1pPr algn="r" defTabSz="914400" rtl="0" eaLnBrk="1" latinLnBrk="0" hangingPunct="1">
              <a:spcBef>
                <a:spcPct val="0"/>
              </a:spcBef>
              <a:buNone/>
              <a:defRPr sz="4400" kern="1200">
                <a:solidFill>
                  <a:schemeClr val="tx1"/>
                </a:solidFill>
                <a:latin typeface="Maiandra GD" pitchFamily="34" charset="0"/>
                <a:ea typeface="+mj-ea"/>
                <a:cs typeface="Narkisim" pitchFamily="34" charset="-79"/>
              </a:defRPr>
            </a:lvl1pPr>
          </a:lstStyle>
          <a:p>
            <a:r>
              <a:rPr lang="en-US" dirty="0" smtClean="0"/>
              <a:t>The “obscure” grouping principles</a:t>
            </a:r>
            <a:endParaRPr lang="en-US" dirty="0"/>
          </a:p>
        </p:txBody>
      </p:sp>
    </p:spTree>
    <p:extLst>
      <p:ext uri="{BB962C8B-B14F-4D97-AF65-F5344CB8AC3E}">
        <p14:creationId xmlns:p14="http://schemas.microsoft.com/office/powerpoint/2010/main" val="175845882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Proximity</a:t>
            </a:r>
            <a:endParaRPr lang="en-US" dirty="0"/>
          </a:p>
        </p:txBody>
      </p:sp>
      <p:sp>
        <p:nvSpPr>
          <p:cNvPr id="7" name="Text Placeholder 6"/>
          <p:cNvSpPr>
            <a:spLocks noGrp="1"/>
          </p:cNvSpPr>
          <p:nvPr>
            <p:ph type="body"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VisWeek Tutorial: Connecting the Dots – M. Streit, H.-J. Schulz, A. Lex</a:t>
            </a:r>
            <a:endParaRPr lang="en-US" dirty="0"/>
          </a:p>
        </p:txBody>
      </p:sp>
      <p:sp>
        <p:nvSpPr>
          <p:cNvPr id="5" name="Slide Number Placeholder 4"/>
          <p:cNvSpPr>
            <a:spLocks noGrp="1"/>
          </p:cNvSpPr>
          <p:nvPr>
            <p:ph type="sldNum" sz="quarter" idx="12"/>
          </p:nvPr>
        </p:nvSpPr>
        <p:spPr/>
        <p:txBody>
          <a:bodyPr/>
          <a:lstStyle/>
          <a:p>
            <a:fld id="{30742C3F-4840-460C-ADF2-7005A7FA8881}" type="slidenum">
              <a:rPr lang="en-US" smtClean="0"/>
              <a:t>89</a:t>
            </a:fld>
            <a:endParaRPr lang="en-US" dirty="0"/>
          </a:p>
        </p:txBody>
      </p:sp>
      <p:sp>
        <p:nvSpPr>
          <p:cNvPr id="8" name="Picture Placeholder 7"/>
          <p:cNvSpPr>
            <a:spLocks noGrp="1"/>
          </p:cNvSpPr>
          <p:nvPr>
            <p:ph type="pic" sz="quarter" idx="13"/>
          </p:nvPr>
        </p:nvSpPr>
        <p:spPr/>
      </p:sp>
    </p:spTree>
    <p:extLst>
      <p:ext uri="{BB962C8B-B14F-4D97-AF65-F5344CB8AC3E}">
        <p14:creationId xmlns:p14="http://schemas.microsoft.com/office/powerpoint/2010/main" val="7474377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What‘s</a:t>
            </a:r>
            <a:r>
              <a:rPr lang="de-DE" dirty="0" smtClean="0"/>
              <a:t> </a:t>
            </a:r>
            <a:r>
              <a:rPr lang="de-DE" dirty="0" err="1" smtClean="0"/>
              <a:t>the</a:t>
            </a:r>
            <a:r>
              <a:rPr lang="de-DE" dirty="0" smtClean="0"/>
              <a:t> Problem?</a:t>
            </a:r>
            <a:endParaRPr lang="de-AT" dirty="0"/>
          </a:p>
        </p:txBody>
      </p:sp>
      <p:sp>
        <p:nvSpPr>
          <p:cNvPr id="3" name="Inhaltsplatzhalter 2"/>
          <p:cNvSpPr>
            <a:spLocks noGrp="1"/>
          </p:cNvSpPr>
          <p:nvPr>
            <p:ph idx="1"/>
          </p:nvPr>
        </p:nvSpPr>
        <p:spPr/>
        <p:txBody>
          <a:bodyPr/>
          <a:lstStyle/>
          <a:p>
            <a:r>
              <a:rPr lang="de-AT" dirty="0" err="1" smtClean="0"/>
              <a:t>Finding</a:t>
            </a:r>
            <a:r>
              <a:rPr lang="de-AT" dirty="0" smtClean="0"/>
              <a:t>, </a:t>
            </a:r>
            <a:r>
              <a:rPr lang="de-AT" dirty="0" err="1" smtClean="0"/>
              <a:t>comparing</a:t>
            </a:r>
            <a:r>
              <a:rPr lang="de-AT" dirty="0" smtClean="0"/>
              <a:t> </a:t>
            </a:r>
            <a:r>
              <a:rPr lang="de-AT" dirty="0" err="1" smtClean="0"/>
              <a:t>and</a:t>
            </a:r>
            <a:r>
              <a:rPr lang="de-AT" dirty="0" smtClean="0"/>
              <a:t> </a:t>
            </a:r>
            <a:r>
              <a:rPr lang="de-AT" dirty="0" err="1" smtClean="0"/>
              <a:t>interpreting</a:t>
            </a:r>
            <a:r>
              <a:rPr lang="de-AT" dirty="0" smtClean="0"/>
              <a:t> </a:t>
            </a:r>
            <a:r>
              <a:rPr lang="de-AT" dirty="0" err="1" smtClean="0"/>
              <a:t>information</a:t>
            </a:r>
            <a:r>
              <a:rPr lang="de-AT" dirty="0" smtClean="0"/>
              <a:t> </a:t>
            </a:r>
            <a:r>
              <a:rPr lang="de-AT" dirty="0" err="1" smtClean="0"/>
              <a:t>is</a:t>
            </a:r>
            <a:r>
              <a:rPr lang="de-AT" dirty="0" smtClean="0"/>
              <a:t> </a:t>
            </a:r>
            <a:r>
              <a:rPr lang="en-US" dirty="0">
                <a:solidFill>
                  <a:srgbClr val="00ACDC"/>
                </a:solidFill>
              </a:rPr>
              <a:t>e</a:t>
            </a:r>
            <a:r>
              <a:rPr lang="en-US" dirty="0" smtClean="0">
                <a:solidFill>
                  <a:srgbClr val="00ACDC"/>
                </a:solidFill>
              </a:rPr>
              <a:t>rror-prone</a:t>
            </a:r>
            <a:r>
              <a:rPr lang="en-US" dirty="0" smtClean="0"/>
              <a:t> </a:t>
            </a:r>
            <a:r>
              <a:rPr lang="en-US" dirty="0"/>
              <a:t>and </a:t>
            </a:r>
            <a:r>
              <a:rPr lang="en-US" dirty="0" smtClean="0">
                <a:solidFill>
                  <a:schemeClr val="accent3"/>
                </a:solidFill>
              </a:rPr>
              <a:t>tedious</a:t>
            </a:r>
            <a:endParaRPr lang="en-US" dirty="0" smtClean="0"/>
          </a:p>
          <a:p>
            <a:endParaRPr lang="de-AT" dirty="0"/>
          </a:p>
          <a:p>
            <a:r>
              <a:rPr lang="de-AT" dirty="0" smtClean="0">
                <a:sym typeface="Wingdings" pitchFamily="2" charset="2"/>
              </a:rPr>
              <a:t> Support human</a:t>
            </a:r>
          </a:p>
          <a:p>
            <a:endParaRPr lang="en-US" dirty="0"/>
          </a:p>
        </p:txBody>
      </p:sp>
      <p:sp>
        <p:nvSpPr>
          <p:cNvPr id="4" name="Fußzeilenplatzhalter 3"/>
          <p:cNvSpPr>
            <a:spLocks noGrp="1"/>
          </p:cNvSpPr>
          <p:nvPr>
            <p:ph type="ftr" sz="quarter" idx="11"/>
          </p:nvPr>
        </p:nvSpPr>
        <p:spPr>
          <a:xfrm>
            <a:off x="467544" y="6356352"/>
            <a:ext cx="5552256" cy="365125"/>
          </a:xfrm>
        </p:spPr>
        <p:txBody>
          <a:bodyPr/>
          <a:lstStyle/>
          <a:p>
            <a:r>
              <a:rPr lang="en-US" dirty="0" err="1" smtClean="0"/>
              <a:t>VisWeek</a:t>
            </a:r>
            <a:r>
              <a:rPr lang="en-US" dirty="0" smtClean="0"/>
              <a:t> Tutorial: Connecting the Dots – M. </a:t>
            </a:r>
            <a:r>
              <a:rPr lang="en-US" dirty="0" err="1" smtClean="0"/>
              <a:t>Streit</a:t>
            </a:r>
            <a:r>
              <a:rPr lang="en-US" dirty="0" smtClean="0"/>
              <a:t>, H.-J. Schulz, A. </a:t>
            </a:r>
            <a:r>
              <a:rPr lang="en-US" dirty="0" err="1" smtClean="0"/>
              <a:t>Lex</a:t>
            </a:r>
            <a:endParaRPr lang="en-US" dirty="0"/>
          </a:p>
        </p:txBody>
      </p:sp>
    </p:spTree>
    <p:extLst>
      <p:ext uri="{BB962C8B-B14F-4D97-AF65-F5344CB8AC3E}">
        <p14:creationId xmlns:p14="http://schemas.microsoft.com/office/powerpoint/2010/main" val="183377462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Proximity</a:t>
            </a:r>
            <a:endParaRPr lang="en-US" dirty="0"/>
          </a:p>
        </p:txBody>
      </p:sp>
      <p:sp>
        <p:nvSpPr>
          <p:cNvPr id="3" name="Content Placeholder 2"/>
          <p:cNvSpPr>
            <a:spLocks noGrp="1"/>
          </p:cNvSpPr>
          <p:nvPr>
            <p:ph idx="1"/>
          </p:nvPr>
        </p:nvSpPr>
        <p:spPr>
          <a:xfrm>
            <a:off x="457200" y="1772816"/>
            <a:ext cx="8229600" cy="4353348"/>
          </a:xfrm>
        </p:spPr>
        <p:txBody>
          <a:bodyPr/>
          <a:lstStyle/>
          <a:p>
            <a:r>
              <a:rPr lang="en-US" dirty="0" smtClean="0"/>
              <a:t>Scalability for # items: </a:t>
            </a:r>
            <a:r>
              <a:rPr lang="en-US" dirty="0" smtClean="0">
                <a:solidFill>
                  <a:srgbClr val="00A650"/>
                </a:solidFill>
              </a:rPr>
              <a:t>very good</a:t>
            </a:r>
          </a:p>
          <a:p>
            <a:r>
              <a:rPr lang="en-US" dirty="0" smtClean="0"/>
              <a:t>Scalability for # relations: </a:t>
            </a:r>
            <a:r>
              <a:rPr lang="en-US" dirty="0" smtClean="0">
                <a:solidFill>
                  <a:srgbClr val="00A650"/>
                </a:solidFill>
              </a:rPr>
              <a:t>very good</a:t>
            </a:r>
          </a:p>
          <a:p>
            <a:r>
              <a:rPr lang="en-US" dirty="0" smtClean="0"/>
              <a:t>Perception: </a:t>
            </a:r>
            <a:r>
              <a:rPr lang="en-US" dirty="0" smtClean="0">
                <a:solidFill>
                  <a:srgbClr val="00A650"/>
                </a:solidFill>
              </a:rPr>
              <a:t>very good </a:t>
            </a:r>
          </a:p>
          <a:p>
            <a:r>
              <a:rPr lang="en-US" dirty="0" smtClean="0"/>
              <a:t>Occlusion issues: </a:t>
            </a:r>
            <a:r>
              <a:rPr lang="en-US" dirty="0" smtClean="0">
                <a:solidFill>
                  <a:srgbClr val="00A650"/>
                </a:solidFill>
              </a:rPr>
              <a:t>not really</a:t>
            </a:r>
          </a:p>
          <a:p>
            <a:r>
              <a:rPr lang="en-US" dirty="0" smtClean="0"/>
              <a:t>Practical/implementation issues: </a:t>
            </a:r>
            <a:r>
              <a:rPr lang="en-US" dirty="0" smtClean="0">
                <a:solidFill>
                  <a:srgbClr val="00A650"/>
                </a:solidFill>
              </a:rPr>
              <a:t>not really</a:t>
            </a:r>
          </a:p>
        </p:txBody>
      </p:sp>
      <p:sp>
        <p:nvSpPr>
          <p:cNvPr id="4" name="Footer Placeholder 3"/>
          <p:cNvSpPr>
            <a:spLocks noGrp="1"/>
          </p:cNvSpPr>
          <p:nvPr>
            <p:ph type="ftr" sz="quarter" idx="11"/>
          </p:nvPr>
        </p:nvSpPr>
        <p:spPr/>
        <p:txBody>
          <a:bodyPr/>
          <a:lstStyle/>
          <a:p>
            <a:r>
              <a:rPr lang="en-US" smtClean="0"/>
              <a:t>VisWeek Tutorial: Connecting the Dots – M. Streit, H.-J. Schulz, A. Lex</a:t>
            </a:r>
            <a:endParaRPr lang="en-US" dirty="0"/>
          </a:p>
        </p:txBody>
      </p:sp>
      <p:sp>
        <p:nvSpPr>
          <p:cNvPr id="5" name="Slide Number Placeholder 4"/>
          <p:cNvSpPr>
            <a:spLocks noGrp="1"/>
          </p:cNvSpPr>
          <p:nvPr>
            <p:ph type="sldNum" sz="quarter" idx="12"/>
          </p:nvPr>
        </p:nvSpPr>
        <p:spPr/>
        <p:txBody>
          <a:bodyPr/>
          <a:lstStyle/>
          <a:p>
            <a:fld id="{30742C3F-4840-460C-ADF2-7005A7FA8881}" type="slidenum">
              <a:rPr lang="en-US" smtClean="0"/>
              <a:t>90</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332656"/>
            <a:ext cx="1268760" cy="1268760"/>
          </a:xfrm>
          <a:prstGeom prst="rect">
            <a:avLst/>
          </a:prstGeom>
        </p:spPr>
      </p:pic>
    </p:spTree>
    <p:extLst>
      <p:ext uri="{BB962C8B-B14F-4D97-AF65-F5344CB8AC3E}">
        <p14:creationId xmlns:p14="http://schemas.microsoft.com/office/powerpoint/2010/main" val="155400957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Proximity: Compatibility to BR</a:t>
            </a:r>
            <a:endParaRPr lang="en-US" dirty="0"/>
          </a:p>
        </p:txBody>
      </p:sp>
      <p:sp>
        <p:nvSpPr>
          <p:cNvPr id="3" name="Content Placeholder 2"/>
          <p:cNvSpPr>
            <a:spLocks noGrp="1"/>
          </p:cNvSpPr>
          <p:nvPr>
            <p:ph idx="1"/>
          </p:nvPr>
        </p:nvSpPr>
        <p:spPr/>
        <p:txBody>
          <a:bodyPr/>
          <a:lstStyle/>
          <a:p>
            <a:r>
              <a:rPr lang="en-US" dirty="0" smtClean="0"/>
              <a:t>Problematic because:</a:t>
            </a:r>
          </a:p>
          <a:p>
            <a:pPr lvl="1"/>
            <a:r>
              <a:rPr lang="en-US" dirty="0" smtClean="0"/>
              <a:t>position is „the best“ visual variable </a:t>
            </a:r>
            <a:r>
              <a:rPr lang="en-US" dirty="0" smtClean="0">
                <a:sym typeface="Wingdings" pitchFamily="2" charset="2"/>
              </a:rPr>
              <a:t> </a:t>
            </a:r>
            <a:br>
              <a:rPr lang="en-US" dirty="0" smtClean="0">
                <a:sym typeface="Wingdings" pitchFamily="2" charset="2"/>
              </a:rPr>
            </a:br>
            <a:r>
              <a:rPr lang="en-US" dirty="0" smtClean="0"/>
              <a:t>in very </a:t>
            </a:r>
            <a:r>
              <a:rPr lang="en-US" dirty="0" smtClean="0">
                <a:solidFill>
                  <a:schemeClr val="bg2">
                    <a:lumMod val="50000"/>
                  </a:schemeClr>
                </a:solidFill>
              </a:rPr>
              <a:t>many cases used as a primary </a:t>
            </a:r>
            <a:r>
              <a:rPr lang="en-US" dirty="0" smtClean="0"/>
              <a:t>encoding</a:t>
            </a:r>
          </a:p>
          <a:p>
            <a:pPr lvl="1"/>
            <a:r>
              <a:rPr lang="en-US" dirty="0" smtClean="0"/>
              <a:t>adding relationships (e.g. by brushing) </a:t>
            </a:r>
            <a:r>
              <a:rPr lang="en-US" dirty="0" smtClean="0">
                <a:solidFill>
                  <a:schemeClr val="accent3"/>
                </a:solidFill>
              </a:rPr>
              <a:t>triggers significant rearrangement</a:t>
            </a:r>
          </a:p>
          <a:p>
            <a:pPr lvl="2"/>
            <a:r>
              <a:rPr lang="en-US" dirty="0" smtClean="0"/>
              <a:t>difficult to keep up mental map</a:t>
            </a:r>
          </a:p>
          <a:p>
            <a:pPr lvl="1"/>
            <a:endParaRPr lang="en-US" dirty="0"/>
          </a:p>
        </p:txBody>
      </p:sp>
      <p:sp>
        <p:nvSpPr>
          <p:cNvPr id="4" name="Footer Placeholder 3"/>
          <p:cNvSpPr>
            <a:spLocks noGrp="1"/>
          </p:cNvSpPr>
          <p:nvPr>
            <p:ph type="ftr" sz="quarter" idx="11"/>
          </p:nvPr>
        </p:nvSpPr>
        <p:spPr/>
        <p:txBody>
          <a:bodyPr/>
          <a:lstStyle/>
          <a:p>
            <a:r>
              <a:rPr lang="en-US" smtClean="0"/>
              <a:t>VisWeek Tutorial: Connecting the Dots – M. Streit, H.-J. Schulz, A. Lex</a:t>
            </a:r>
            <a:endParaRPr lang="en-US" dirty="0"/>
          </a:p>
        </p:txBody>
      </p:sp>
      <p:sp>
        <p:nvSpPr>
          <p:cNvPr id="5" name="Slide Number Placeholder 4"/>
          <p:cNvSpPr>
            <a:spLocks noGrp="1"/>
          </p:cNvSpPr>
          <p:nvPr>
            <p:ph type="sldNum" sz="quarter" idx="12"/>
          </p:nvPr>
        </p:nvSpPr>
        <p:spPr/>
        <p:txBody>
          <a:bodyPr/>
          <a:lstStyle/>
          <a:p>
            <a:fld id="{30742C3F-4840-460C-ADF2-7005A7FA8881}" type="slidenum">
              <a:rPr lang="en-US" smtClean="0"/>
              <a:t>91</a:t>
            </a:fld>
            <a:endParaRPr lang="en-US" dirty="0"/>
          </a:p>
        </p:txBody>
      </p:sp>
    </p:spTree>
    <p:extLst>
      <p:ext uri="{BB962C8B-B14F-4D97-AF65-F5344CB8AC3E}">
        <p14:creationId xmlns:p14="http://schemas.microsoft.com/office/powerpoint/2010/main" val="166419881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Proximity Uses</a:t>
            </a:r>
            <a:endParaRPr lang="en-US" dirty="0"/>
          </a:p>
        </p:txBody>
      </p:sp>
      <p:sp>
        <p:nvSpPr>
          <p:cNvPr id="3" name="Content Placeholder 2"/>
          <p:cNvSpPr>
            <a:spLocks noGrp="1"/>
          </p:cNvSpPr>
          <p:nvPr>
            <p:ph idx="1"/>
          </p:nvPr>
        </p:nvSpPr>
        <p:spPr/>
        <p:txBody>
          <a:bodyPr/>
          <a:lstStyle/>
          <a:p>
            <a:r>
              <a:rPr lang="en-US" dirty="0" smtClean="0"/>
              <a:t>Is used only when position is variable</a:t>
            </a:r>
          </a:p>
          <a:p>
            <a:pPr lvl="2"/>
            <a:r>
              <a:rPr lang="en-US" dirty="0" smtClean="0"/>
              <a:t>e.g., in graphs using a node-link layout</a:t>
            </a:r>
          </a:p>
          <a:p>
            <a:pPr lvl="2"/>
            <a:r>
              <a:rPr lang="en-US" dirty="0" smtClean="0"/>
              <a:t>e.g., when using projection/MDS methods: to emphasize individual dimensions</a:t>
            </a:r>
          </a:p>
          <a:p>
            <a:pPr lvl="2"/>
            <a:r>
              <a:rPr lang="en-US" dirty="0" smtClean="0"/>
              <a:t>e.g., sorting in a table</a:t>
            </a:r>
          </a:p>
        </p:txBody>
      </p:sp>
      <p:sp>
        <p:nvSpPr>
          <p:cNvPr id="4" name="Footer Placeholder 3"/>
          <p:cNvSpPr>
            <a:spLocks noGrp="1"/>
          </p:cNvSpPr>
          <p:nvPr>
            <p:ph type="ftr" sz="quarter" idx="11"/>
          </p:nvPr>
        </p:nvSpPr>
        <p:spPr/>
        <p:txBody>
          <a:bodyPr/>
          <a:lstStyle/>
          <a:p>
            <a:r>
              <a:rPr lang="en-US" smtClean="0"/>
              <a:t>VisWeek Tutorial: Connecting the Dots – M. Streit, H.-J. Schulz, A. Lex</a:t>
            </a:r>
            <a:endParaRPr lang="en-US" dirty="0"/>
          </a:p>
        </p:txBody>
      </p:sp>
      <p:sp>
        <p:nvSpPr>
          <p:cNvPr id="5" name="Slide Number Placeholder 4"/>
          <p:cNvSpPr>
            <a:spLocks noGrp="1"/>
          </p:cNvSpPr>
          <p:nvPr>
            <p:ph type="sldNum" sz="quarter" idx="12"/>
          </p:nvPr>
        </p:nvSpPr>
        <p:spPr/>
        <p:txBody>
          <a:bodyPr/>
          <a:lstStyle/>
          <a:p>
            <a:fld id="{30742C3F-4840-460C-ADF2-7005A7FA8881}" type="slidenum">
              <a:rPr lang="en-US" smtClean="0"/>
              <a:t>92</a:t>
            </a:fld>
            <a:endParaRPr lang="en-US" dirty="0"/>
          </a:p>
        </p:txBody>
      </p:sp>
    </p:spTree>
    <p:extLst>
      <p:ext uri="{BB962C8B-B14F-4D97-AF65-F5344CB8AC3E}">
        <p14:creationId xmlns:p14="http://schemas.microsoft.com/office/powerpoint/2010/main" val="136249879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Proximity in Graphs</a:t>
            </a:r>
            <a:endParaRPr lang="en-US" dirty="0"/>
          </a:p>
        </p:txBody>
      </p:sp>
      <p:sp>
        <p:nvSpPr>
          <p:cNvPr id="3" name="Content Placeholder 2"/>
          <p:cNvSpPr>
            <a:spLocks noGrp="1"/>
          </p:cNvSpPr>
          <p:nvPr>
            <p:ph idx="1"/>
          </p:nvPr>
        </p:nvSpPr>
        <p:spPr>
          <a:xfrm>
            <a:off x="457200" y="1412777"/>
            <a:ext cx="7931224" cy="4713388"/>
          </a:xfrm>
        </p:spPr>
        <p:txBody>
          <a:bodyPr/>
          <a:lstStyle/>
          <a:p>
            <a:r>
              <a:rPr lang="en-US" smtClean="0"/>
              <a:t>GraphDice</a:t>
            </a:r>
          </a:p>
          <a:p>
            <a:pPr lvl="1"/>
            <a:r>
              <a:rPr lang="en-US" smtClean="0"/>
              <a:t>System to see relationships between large quantities of node attributes in graphs</a:t>
            </a:r>
            <a:endParaRPr lang="en-US" dirty="0"/>
          </a:p>
        </p:txBody>
      </p:sp>
      <p:sp>
        <p:nvSpPr>
          <p:cNvPr id="4" name="Footer Placeholder 3"/>
          <p:cNvSpPr>
            <a:spLocks noGrp="1"/>
          </p:cNvSpPr>
          <p:nvPr>
            <p:ph type="ftr" sz="quarter" idx="11"/>
          </p:nvPr>
        </p:nvSpPr>
        <p:spPr/>
        <p:txBody>
          <a:bodyPr/>
          <a:lstStyle/>
          <a:p>
            <a:r>
              <a:rPr lang="en-US" smtClean="0"/>
              <a:t>VisWeek Tutorial: Connecting the Dots – M. Streit, H.-J. Schulz, A. Lex</a:t>
            </a:r>
            <a:endParaRPr lang="en-US" dirty="0"/>
          </a:p>
        </p:txBody>
      </p:sp>
      <p:sp>
        <p:nvSpPr>
          <p:cNvPr id="5" name="Slide Number Placeholder 4"/>
          <p:cNvSpPr>
            <a:spLocks noGrp="1"/>
          </p:cNvSpPr>
          <p:nvPr>
            <p:ph type="sldNum" sz="quarter" idx="12"/>
          </p:nvPr>
        </p:nvSpPr>
        <p:spPr/>
        <p:txBody>
          <a:bodyPr/>
          <a:lstStyle/>
          <a:p>
            <a:fld id="{30742C3F-4840-460C-ADF2-7005A7FA8881}" type="slidenum">
              <a:rPr lang="en-US" smtClean="0"/>
              <a:t>93</a:t>
            </a:fld>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3341338"/>
            <a:ext cx="4896544" cy="3044018"/>
          </a:xfrm>
          <a:prstGeom prst="rect">
            <a:avLst/>
          </a:prstGeom>
        </p:spPr>
      </p:pic>
      <p:sp>
        <p:nvSpPr>
          <p:cNvPr id="9" name="TextBox 8"/>
          <p:cNvSpPr txBox="1"/>
          <p:nvPr/>
        </p:nvSpPr>
        <p:spPr>
          <a:xfrm>
            <a:off x="6300192" y="5886564"/>
            <a:ext cx="2569486" cy="369332"/>
          </a:xfrm>
          <a:prstGeom prst="rect">
            <a:avLst/>
          </a:prstGeom>
          <a:noFill/>
        </p:spPr>
        <p:txBody>
          <a:bodyPr wrap="none" rtlCol="0">
            <a:spAutoFit/>
          </a:bodyPr>
          <a:lstStyle/>
          <a:p>
            <a:r>
              <a:rPr lang="en-US" dirty="0" smtClean="0">
                <a:solidFill>
                  <a:schemeClr val="tx1">
                    <a:lumMod val="65000"/>
                    <a:lumOff val="35000"/>
                  </a:schemeClr>
                </a:solidFill>
              </a:rPr>
              <a:t>[</a:t>
            </a:r>
            <a:r>
              <a:rPr lang="en-US" dirty="0" err="1" smtClean="0">
                <a:solidFill>
                  <a:schemeClr val="tx1">
                    <a:lumMod val="65000"/>
                    <a:lumOff val="35000"/>
                  </a:schemeClr>
                </a:solidFill>
              </a:rPr>
              <a:t>Brezerianos</a:t>
            </a:r>
            <a:r>
              <a:rPr lang="en-US" dirty="0" smtClean="0">
                <a:solidFill>
                  <a:schemeClr val="tx1">
                    <a:lumMod val="65000"/>
                    <a:lumOff val="35000"/>
                  </a:schemeClr>
                </a:solidFill>
              </a:rPr>
              <a:t> et al., 2010] </a:t>
            </a:r>
            <a:endParaRPr lang="en-US" dirty="0">
              <a:solidFill>
                <a:schemeClr val="tx1">
                  <a:lumMod val="65000"/>
                  <a:lumOff val="35000"/>
                </a:schemeClr>
              </a:solidFill>
            </a:endParaRPr>
          </a:p>
        </p:txBody>
      </p:sp>
    </p:spTree>
    <p:extLst>
      <p:ext uri="{BB962C8B-B14F-4D97-AF65-F5344CB8AC3E}">
        <p14:creationId xmlns:p14="http://schemas.microsoft.com/office/powerpoint/2010/main" val="89905237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Proximity - Graph Dice</a:t>
            </a:r>
            <a:endParaRPr lang="en-US" dirty="0"/>
          </a:p>
        </p:txBody>
      </p:sp>
      <p:pic>
        <p:nvPicPr>
          <p:cNvPr id="6" name="GraphDice - 2. Navigate the dimensions - Control menu.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89000" y="1600200"/>
            <a:ext cx="7367588" cy="4525963"/>
          </a:xfrm>
        </p:spPr>
      </p:pic>
      <p:sp>
        <p:nvSpPr>
          <p:cNvPr id="4" name="Footer Placeholder 3"/>
          <p:cNvSpPr>
            <a:spLocks noGrp="1"/>
          </p:cNvSpPr>
          <p:nvPr>
            <p:ph type="ftr" sz="quarter" idx="11"/>
          </p:nvPr>
        </p:nvSpPr>
        <p:spPr/>
        <p:txBody>
          <a:bodyPr/>
          <a:lstStyle/>
          <a:p>
            <a:r>
              <a:rPr lang="en-US" smtClean="0"/>
              <a:t>VisWeek Tutorial: Connecting the Dots – M. Streit, H.-J. Schulz, A. Lex</a:t>
            </a:r>
            <a:endParaRPr lang="en-US" dirty="0"/>
          </a:p>
        </p:txBody>
      </p:sp>
      <p:sp>
        <p:nvSpPr>
          <p:cNvPr id="5" name="Slide Number Placeholder 4"/>
          <p:cNvSpPr>
            <a:spLocks noGrp="1"/>
          </p:cNvSpPr>
          <p:nvPr>
            <p:ph type="sldNum" sz="quarter" idx="12"/>
          </p:nvPr>
        </p:nvSpPr>
        <p:spPr/>
        <p:txBody>
          <a:bodyPr/>
          <a:lstStyle/>
          <a:p>
            <a:fld id="{30742C3F-4840-460C-ADF2-7005A7FA8881}" type="slidenum">
              <a:rPr lang="en-US" smtClean="0"/>
              <a:t>94</a:t>
            </a:fld>
            <a:endParaRPr lang="en-US" dirty="0"/>
          </a:p>
        </p:txBody>
      </p:sp>
      <p:sp>
        <p:nvSpPr>
          <p:cNvPr id="7" name="TextBox 6"/>
          <p:cNvSpPr txBox="1"/>
          <p:nvPr/>
        </p:nvSpPr>
        <p:spPr>
          <a:xfrm>
            <a:off x="5796136" y="6255896"/>
            <a:ext cx="2569486" cy="369332"/>
          </a:xfrm>
          <a:prstGeom prst="rect">
            <a:avLst/>
          </a:prstGeom>
          <a:noFill/>
        </p:spPr>
        <p:txBody>
          <a:bodyPr wrap="none" rtlCol="0">
            <a:spAutoFit/>
          </a:bodyPr>
          <a:lstStyle/>
          <a:p>
            <a:r>
              <a:rPr lang="en-US" dirty="0" smtClean="0">
                <a:solidFill>
                  <a:schemeClr val="tx1">
                    <a:lumMod val="65000"/>
                    <a:lumOff val="35000"/>
                  </a:schemeClr>
                </a:solidFill>
              </a:rPr>
              <a:t>[</a:t>
            </a:r>
            <a:r>
              <a:rPr lang="en-US" dirty="0" err="1" smtClean="0">
                <a:solidFill>
                  <a:schemeClr val="tx1">
                    <a:lumMod val="65000"/>
                    <a:lumOff val="35000"/>
                  </a:schemeClr>
                </a:solidFill>
              </a:rPr>
              <a:t>Brezerianos</a:t>
            </a:r>
            <a:r>
              <a:rPr lang="en-US" dirty="0" smtClean="0">
                <a:solidFill>
                  <a:schemeClr val="tx1">
                    <a:lumMod val="65000"/>
                    <a:lumOff val="35000"/>
                  </a:schemeClr>
                </a:solidFill>
              </a:rPr>
              <a:t> et al., 2010] </a:t>
            </a:r>
            <a:endParaRPr lang="en-US" dirty="0">
              <a:solidFill>
                <a:schemeClr val="tx1">
                  <a:lumMod val="65000"/>
                  <a:lumOff val="35000"/>
                </a:schemeClr>
              </a:solidFill>
            </a:endParaRPr>
          </a:p>
        </p:txBody>
      </p:sp>
    </p:spTree>
    <p:extLst>
      <p:ext uri="{BB962C8B-B14F-4D97-AF65-F5344CB8AC3E}">
        <p14:creationId xmlns:p14="http://schemas.microsoft.com/office/powerpoint/2010/main" val="20699557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Proximity - MDS</a:t>
            </a:r>
            <a:endParaRPr lang="en-US" dirty="0"/>
          </a:p>
        </p:txBody>
      </p:sp>
      <p:sp>
        <p:nvSpPr>
          <p:cNvPr id="4" name="Footer Placeholder 3"/>
          <p:cNvSpPr>
            <a:spLocks noGrp="1"/>
          </p:cNvSpPr>
          <p:nvPr>
            <p:ph type="ftr" sz="quarter" idx="11"/>
          </p:nvPr>
        </p:nvSpPr>
        <p:spPr/>
        <p:txBody>
          <a:bodyPr/>
          <a:lstStyle/>
          <a:p>
            <a:r>
              <a:rPr lang="en-US" smtClean="0"/>
              <a:t>VisWeek Tutorial: Connecting the Dots – M. Streit, H.-J. Schulz, A. Lex</a:t>
            </a:r>
            <a:endParaRPr lang="en-US" dirty="0"/>
          </a:p>
        </p:txBody>
      </p:sp>
      <p:sp>
        <p:nvSpPr>
          <p:cNvPr id="5" name="Slide Number Placeholder 4"/>
          <p:cNvSpPr>
            <a:spLocks noGrp="1"/>
          </p:cNvSpPr>
          <p:nvPr>
            <p:ph type="sldNum" sz="quarter" idx="12"/>
          </p:nvPr>
        </p:nvSpPr>
        <p:spPr/>
        <p:txBody>
          <a:bodyPr/>
          <a:lstStyle/>
          <a:p>
            <a:fld id="{30742C3F-4840-460C-ADF2-7005A7FA8881}" type="slidenum">
              <a:rPr lang="en-US" smtClean="0"/>
              <a:t>95</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396" y="3047981"/>
            <a:ext cx="4298246" cy="253366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8024" y="3047981"/>
            <a:ext cx="4131704" cy="2085496"/>
          </a:xfrm>
          <a:prstGeom prst="rect">
            <a:avLst/>
          </a:prstGeom>
        </p:spPr>
      </p:pic>
      <p:sp>
        <p:nvSpPr>
          <p:cNvPr id="8" name="TextBox 7"/>
          <p:cNvSpPr txBox="1"/>
          <p:nvPr/>
        </p:nvSpPr>
        <p:spPr>
          <a:xfrm>
            <a:off x="377404" y="1877923"/>
            <a:ext cx="4194596" cy="830997"/>
          </a:xfrm>
          <a:prstGeom prst="rect">
            <a:avLst/>
          </a:prstGeom>
          <a:noFill/>
        </p:spPr>
        <p:txBody>
          <a:bodyPr wrap="square" rtlCol="0">
            <a:spAutoFit/>
          </a:bodyPr>
          <a:lstStyle/>
          <a:p>
            <a:r>
              <a:rPr lang="en-US" sz="2400" smtClean="0"/>
              <a:t>Topical distances between depratments in a 2D projection</a:t>
            </a:r>
            <a:endParaRPr lang="en-US" sz="2400" dirty="0"/>
          </a:p>
        </p:txBody>
      </p:sp>
      <p:sp>
        <p:nvSpPr>
          <p:cNvPr id="9" name="TextBox 8"/>
          <p:cNvSpPr txBox="1"/>
          <p:nvPr/>
        </p:nvSpPr>
        <p:spPr>
          <a:xfrm>
            <a:off x="4916054" y="1847652"/>
            <a:ext cx="3875644" cy="1200329"/>
          </a:xfrm>
          <a:prstGeom prst="rect">
            <a:avLst/>
          </a:prstGeom>
          <a:noFill/>
        </p:spPr>
        <p:txBody>
          <a:bodyPr wrap="square" rtlCol="0">
            <a:spAutoFit/>
          </a:bodyPr>
          <a:lstStyle/>
          <a:p>
            <a:r>
              <a:rPr lang="en-US" sz="2400" smtClean="0"/>
              <a:t>Topical distances between the selected Petroleum Engineering and the others.</a:t>
            </a:r>
            <a:endParaRPr lang="en-US" sz="2400" dirty="0"/>
          </a:p>
        </p:txBody>
      </p:sp>
      <p:sp>
        <p:nvSpPr>
          <p:cNvPr id="10" name="Rectangle 9"/>
          <p:cNvSpPr/>
          <p:nvPr/>
        </p:nvSpPr>
        <p:spPr>
          <a:xfrm>
            <a:off x="6660232" y="5396462"/>
            <a:ext cx="2183996" cy="369332"/>
          </a:xfrm>
          <a:prstGeom prst="rect">
            <a:avLst/>
          </a:prstGeom>
        </p:spPr>
        <p:txBody>
          <a:bodyPr wrap="none">
            <a:spAutoFit/>
          </a:bodyPr>
          <a:lstStyle/>
          <a:p>
            <a:r>
              <a:rPr lang="en-US" smtClean="0">
                <a:solidFill>
                  <a:schemeClr val="tx1">
                    <a:lumMod val="65000"/>
                    <a:lumOff val="35000"/>
                  </a:schemeClr>
                </a:solidFill>
              </a:rPr>
              <a:t>[Chuang et al., 2012] </a:t>
            </a:r>
            <a:endParaRPr lang="en-US" dirty="0">
              <a:solidFill>
                <a:schemeClr val="tx1">
                  <a:lumMod val="65000"/>
                  <a:lumOff val="35000"/>
                </a:schemeClr>
              </a:solidFill>
            </a:endParaRPr>
          </a:p>
        </p:txBody>
      </p:sp>
    </p:spTree>
    <p:extLst>
      <p:ext uri="{BB962C8B-B14F-4D97-AF65-F5344CB8AC3E}">
        <p14:creationId xmlns:p14="http://schemas.microsoft.com/office/powerpoint/2010/main" val="51043572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Proximity - Sorting</a:t>
            </a:r>
            <a:endParaRPr lang="en-US" dirty="0"/>
          </a:p>
        </p:txBody>
      </p:sp>
      <p:sp>
        <p:nvSpPr>
          <p:cNvPr id="4" name="Footer Placeholder 3"/>
          <p:cNvSpPr>
            <a:spLocks noGrp="1"/>
          </p:cNvSpPr>
          <p:nvPr>
            <p:ph type="ftr" sz="quarter" idx="11"/>
          </p:nvPr>
        </p:nvSpPr>
        <p:spPr/>
        <p:txBody>
          <a:bodyPr/>
          <a:lstStyle/>
          <a:p>
            <a:r>
              <a:rPr lang="en-US" smtClean="0"/>
              <a:t>VisWeek Tutorial: Connecting the Dots – M. Streit, H.-J. Schulz, A. Lex</a:t>
            </a:r>
            <a:endParaRPr lang="en-US" dirty="0"/>
          </a:p>
        </p:txBody>
      </p:sp>
      <p:sp>
        <p:nvSpPr>
          <p:cNvPr id="5" name="Slide Number Placeholder 4"/>
          <p:cNvSpPr>
            <a:spLocks noGrp="1"/>
          </p:cNvSpPr>
          <p:nvPr>
            <p:ph type="sldNum" sz="quarter" idx="12"/>
          </p:nvPr>
        </p:nvSpPr>
        <p:spPr/>
        <p:txBody>
          <a:bodyPr/>
          <a:lstStyle/>
          <a:p>
            <a:fld id="{30742C3F-4840-460C-ADF2-7005A7FA8881}" type="slidenum">
              <a:rPr lang="en-US" smtClean="0"/>
              <a:t>96</a:t>
            </a:fld>
            <a:endParaRPr lang="en-US" dirty="0"/>
          </a:p>
        </p:txBody>
      </p:sp>
      <p:pic>
        <p:nvPicPr>
          <p:cNvPr id="6" name="Picture 2" descr="Y:\Data\Documents\Promo\Papers\accepted\2008 VCBM Bipa\screensho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2924944"/>
            <a:ext cx="4104455" cy="280557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788024" y="1949931"/>
            <a:ext cx="4194596" cy="830997"/>
          </a:xfrm>
          <a:prstGeom prst="rect">
            <a:avLst/>
          </a:prstGeom>
          <a:noFill/>
        </p:spPr>
        <p:txBody>
          <a:bodyPr wrap="square" rtlCol="0">
            <a:spAutoFit/>
          </a:bodyPr>
          <a:lstStyle/>
          <a:p>
            <a:r>
              <a:rPr lang="en-US" sz="2400" smtClean="0"/>
              <a:t>Bi-partite graph with tabular display for node attributes. </a:t>
            </a:r>
            <a:endParaRPr lang="en-US" sz="2400"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698" y="2850251"/>
            <a:ext cx="4361302" cy="2877585"/>
          </a:xfrm>
          <a:prstGeom prst="rect">
            <a:avLst/>
          </a:prstGeom>
        </p:spPr>
      </p:pic>
      <p:sp>
        <p:nvSpPr>
          <p:cNvPr id="9" name="TextBox 8"/>
          <p:cNvSpPr txBox="1"/>
          <p:nvPr/>
        </p:nvSpPr>
        <p:spPr>
          <a:xfrm>
            <a:off x="294051" y="1916832"/>
            <a:ext cx="4194596" cy="830997"/>
          </a:xfrm>
          <a:prstGeom prst="rect">
            <a:avLst/>
          </a:prstGeom>
          <a:noFill/>
        </p:spPr>
        <p:txBody>
          <a:bodyPr wrap="square" rtlCol="0">
            <a:spAutoFit/>
          </a:bodyPr>
          <a:lstStyle/>
          <a:p>
            <a:r>
              <a:rPr lang="en-US" sz="2400" smtClean="0"/>
              <a:t>Table-Lens sorted according to one dimension.</a:t>
            </a:r>
            <a:endParaRPr lang="en-US" sz="2400" dirty="0"/>
          </a:p>
        </p:txBody>
      </p:sp>
      <p:sp>
        <p:nvSpPr>
          <p:cNvPr id="10" name="Rectangle 9"/>
          <p:cNvSpPr/>
          <p:nvPr/>
        </p:nvSpPr>
        <p:spPr>
          <a:xfrm>
            <a:off x="971600" y="5765794"/>
            <a:ext cx="2207720" cy="369332"/>
          </a:xfrm>
          <a:prstGeom prst="rect">
            <a:avLst/>
          </a:prstGeom>
        </p:spPr>
        <p:txBody>
          <a:bodyPr wrap="none">
            <a:spAutoFit/>
          </a:bodyPr>
          <a:lstStyle/>
          <a:p>
            <a:r>
              <a:rPr lang="en-US" smtClean="0">
                <a:solidFill>
                  <a:schemeClr val="tx1">
                    <a:lumMod val="65000"/>
                    <a:lumOff val="35000"/>
                  </a:schemeClr>
                </a:solidFill>
              </a:rPr>
              <a:t>[Rao and Card, 1994] </a:t>
            </a:r>
            <a:endParaRPr lang="en-US" dirty="0">
              <a:solidFill>
                <a:schemeClr val="tx1">
                  <a:lumMod val="65000"/>
                  <a:lumOff val="35000"/>
                </a:schemeClr>
              </a:solidFill>
            </a:endParaRPr>
          </a:p>
        </p:txBody>
      </p:sp>
      <p:sp>
        <p:nvSpPr>
          <p:cNvPr id="11" name="Rectangle 10"/>
          <p:cNvSpPr/>
          <p:nvPr/>
        </p:nvSpPr>
        <p:spPr>
          <a:xfrm>
            <a:off x="5664383" y="5778488"/>
            <a:ext cx="2066976" cy="369332"/>
          </a:xfrm>
          <a:prstGeom prst="rect">
            <a:avLst/>
          </a:prstGeom>
        </p:spPr>
        <p:txBody>
          <a:bodyPr wrap="none">
            <a:spAutoFit/>
          </a:bodyPr>
          <a:lstStyle/>
          <a:p>
            <a:r>
              <a:rPr lang="en-US" dirty="0" smtClean="0">
                <a:solidFill>
                  <a:schemeClr val="tx1">
                    <a:lumMod val="65000"/>
                    <a:lumOff val="35000"/>
                  </a:schemeClr>
                </a:solidFill>
              </a:rPr>
              <a:t>[Schulz et al., 2008] </a:t>
            </a:r>
            <a:endParaRPr lang="en-US" dirty="0">
              <a:solidFill>
                <a:schemeClr val="tx1">
                  <a:lumMod val="65000"/>
                  <a:lumOff val="35000"/>
                </a:schemeClr>
              </a:solidFill>
            </a:endParaRPr>
          </a:p>
        </p:txBody>
      </p:sp>
    </p:spTree>
    <p:extLst>
      <p:ext uri="{BB962C8B-B14F-4D97-AF65-F5344CB8AC3E}">
        <p14:creationId xmlns:p14="http://schemas.microsoft.com/office/powerpoint/2010/main" val="139665213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Proximity Reccomendation</a:t>
            </a:r>
            <a:endParaRPr lang="en-US" dirty="0"/>
          </a:p>
        </p:txBody>
      </p:sp>
      <p:sp>
        <p:nvSpPr>
          <p:cNvPr id="3" name="Content Placeholder 2"/>
          <p:cNvSpPr>
            <a:spLocks noGrp="1"/>
          </p:cNvSpPr>
          <p:nvPr>
            <p:ph idx="1"/>
          </p:nvPr>
        </p:nvSpPr>
        <p:spPr/>
        <p:txBody>
          <a:bodyPr/>
          <a:lstStyle/>
          <a:p>
            <a:r>
              <a:rPr lang="en-US" dirty="0" smtClean="0"/>
              <a:t>Use proximity if your </a:t>
            </a:r>
            <a:r>
              <a:rPr lang="en-US" dirty="0" smtClean="0">
                <a:solidFill>
                  <a:schemeClr val="accent2"/>
                </a:solidFill>
              </a:rPr>
              <a:t>primary visual encoding doesn‘t use position.</a:t>
            </a:r>
          </a:p>
          <a:p>
            <a:endParaRPr lang="en-US" dirty="0" smtClean="0"/>
          </a:p>
          <a:p>
            <a:r>
              <a:rPr lang="en-US" dirty="0" smtClean="0"/>
              <a:t>Proximity is also often combined with other visual encodings for links. </a:t>
            </a:r>
            <a:endParaRPr lang="en-US" dirty="0"/>
          </a:p>
        </p:txBody>
      </p:sp>
      <p:sp>
        <p:nvSpPr>
          <p:cNvPr id="4" name="Footer Placeholder 3"/>
          <p:cNvSpPr>
            <a:spLocks noGrp="1"/>
          </p:cNvSpPr>
          <p:nvPr>
            <p:ph type="ftr" sz="quarter" idx="11"/>
          </p:nvPr>
        </p:nvSpPr>
        <p:spPr/>
        <p:txBody>
          <a:bodyPr/>
          <a:lstStyle/>
          <a:p>
            <a:r>
              <a:rPr lang="en-US" smtClean="0"/>
              <a:t>VisWeek Tutorial: Connecting the Dots – M. Streit, H.-J. Schulz, A. Lex</a:t>
            </a:r>
            <a:endParaRPr lang="en-US" dirty="0"/>
          </a:p>
        </p:txBody>
      </p:sp>
      <p:sp>
        <p:nvSpPr>
          <p:cNvPr id="5" name="Slide Number Placeholder 4"/>
          <p:cNvSpPr>
            <a:spLocks noGrp="1"/>
          </p:cNvSpPr>
          <p:nvPr>
            <p:ph type="sldNum" sz="quarter" idx="12"/>
          </p:nvPr>
        </p:nvSpPr>
        <p:spPr/>
        <p:txBody>
          <a:bodyPr/>
          <a:lstStyle/>
          <a:p>
            <a:fld id="{30742C3F-4840-460C-ADF2-7005A7FA8881}" type="slidenum">
              <a:rPr lang="en-US" smtClean="0"/>
              <a:t>97</a:t>
            </a:fld>
            <a:endParaRPr lang="en-US" dirty="0"/>
          </a:p>
        </p:txBody>
      </p:sp>
    </p:spTree>
    <p:extLst>
      <p:ext uri="{BB962C8B-B14F-4D97-AF65-F5344CB8AC3E}">
        <p14:creationId xmlns:p14="http://schemas.microsoft.com/office/powerpoint/2010/main" val="211664981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Similarity</a:t>
            </a:r>
            <a:endParaRPr lang="en-US" dirty="0"/>
          </a:p>
        </p:txBody>
      </p:sp>
      <p:sp>
        <p:nvSpPr>
          <p:cNvPr id="7" name="Text Placeholder 6"/>
          <p:cNvSpPr>
            <a:spLocks noGrp="1"/>
          </p:cNvSpPr>
          <p:nvPr>
            <p:ph type="body"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VisWeek Tutorial: Connecting the Dots – M. Streit, H.-J. Schulz, A. Lex</a:t>
            </a:r>
            <a:endParaRPr lang="en-US" dirty="0"/>
          </a:p>
        </p:txBody>
      </p:sp>
      <p:sp>
        <p:nvSpPr>
          <p:cNvPr id="5" name="Slide Number Placeholder 4"/>
          <p:cNvSpPr>
            <a:spLocks noGrp="1"/>
          </p:cNvSpPr>
          <p:nvPr>
            <p:ph type="sldNum" sz="quarter" idx="12"/>
          </p:nvPr>
        </p:nvSpPr>
        <p:spPr/>
        <p:txBody>
          <a:bodyPr/>
          <a:lstStyle/>
          <a:p>
            <a:fld id="{30742C3F-4840-460C-ADF2-7005A7FA8881}" type="slidenum">
              <a:rPr lang="en-US" smtClean="0"/>
              <a:t>98</a:t>
            </a:fld>
            <a:endParaRPr lang="en-US" dirty="0"/>
          </a:p>
        </p:txBody>
      </p:sp>
      <p:sp>
        <p:nvSpPr>
          <p:cNvPr id="8" name="Picture Placeholder 7"/>
          <p:cNvSpPr>
            <a:spLocks noGrp="1"/>
          </p:cNvSpPr>
          <p:nvPr>
            <p:ph type="pic" sz="quarter" idx="13"/>
          </p:nvPr>
        </p:nvSpPr>
        <p:spPr/>
      </p:sp>
    </p:spTree>
    <p:extLst>
      <p:ext uri="{BB962C8B-B14F-4D97-AF65-F5344CB8AC3E}">
        <p14:creationId xmlns:p14="http://schemas.microsoft.com/office/powerpoint/2010/main" val="145098263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Similarity - Color</a:t>
            </a:r>
            <a:endParaRPr lang="en-US" dirty="0"/>
          </a:p>
        </p:txBody>
      </p:sp>
      <p:sp>
        <p:nvSpPr>
          <p:cNvPr id="3" name="Content Placeholder 2"/>
          <p:cNvSpPr>
            <a:spLocks noGrp="1"/>
          </p:cNvSpPr>
          <p:nvPr>
            <p:ph idx="1"/>
          </p:nvPr>
        </p:nvSpPr>
        <p:spPr>
          <a:xfrm>
            <a:off x="457200" y="2072348"/>
            <a:ext cx="8229600" cy="4053816"/>
          </a:xfrm>
        </p:spPr>
        <p:txBody>
          <a:bodyPr>
            <a:normAutofit/>
          </a:bodyPr>
          <a:lstStyle/>
          <a:p>
            <a:r>
              <a:rPr lang="en-US" dirty="0" smtClean="0"/>
              <a:t>Scalability for # items: </a:t>
            </a:r>
            <a:r>
              <a:rPr lang="en-US" dirty="0" smtClean="0">
                <a:solidFill>
                  <a:schemeClr val="accent1"/>
                </a:solidFill>
              </a:rPr>
              <a:t>very good</a:t>
            </a:r>
          </a:p>
          <a:p>
            <a:r>
              <a:rPr lang="en-US" dirty="0" smtClean="0"/>
              <a:t>Scalability for # relations: </a:t>
            </a:r>
            <a:r>
              <a:rPr lang="en-US" dirty="0" smtClean="0">
                <a:solidFill>
                  <a:schemeClr val="bg2">
                    <a:lumMod val="50000"/>
                  </a:schemeClr>
                </a:solidFill>
              </a:rPr>
              <a:t>limited </a:t>
            </a:r>
            <a:r>
              <a:rPr lang="en-US" dirty="0" smtClean="0"/>
              <a:t>(7-8 colors can be easily distinguished)</a:t>
            </a:r>
          </a:p>
          <a:p>
            <a:r>
              <a:rPr lang="en-US" dirty="0" smtClean="0"/>
              <a:t>Occlusion issues: </a:t>
            </a:r>
            <a:r>
              <a:rPr lang="en-US" dirty="0" smtClean="0">
                <a:solidFill>
                  <a:schemeClr val="accent1"/>
                </a:solidFill>
              </a:rPr>
              <a:t>not really</a:t>
            </a:r>
          </a:p>
          <a:p>
            <a:r>
              <a:rPr lang="en-US" dirty="0" smtClean="0"/>
              <a:t>Compatibility to BR:  </a:t>
            </a:r>
            <a:r>
              <a:rPr lang="en-US" dirty="0" smtClean="0">
                <a:solidFill>
                  <a:schemeClr val="accent1"/>
                </a:solidFill>
              </a:rPr>
              <a:t>good if color is „free“</a:t>
            </a:r>
          </a:p>
          <a:p>
            <a:r>
              <a:rPr lang="en-US" dirty="0" smtClean="0"/>
              <a:t>Practical/implementation issues: </a:t>
            </a:r>
            <a:r>
              <a:rPr lang="en-US" dirty="0" smtClean="0">
                <a:solidFill>
                  <a:schemeClr val="accent1"/>
                </a:solidFill>
              </a:rPr>
              <a:t>not really</a:t>
            </a:r>
          </a:p>
          <a:p>
            <a:endParaRPr lang="en-US" dirty="0" smtClean="0"/>
          </a:p>
        </p:txBody>
      </p:sp>
      <p:sp>
        <p:nvSpPr>
          <p:cNvPr id="4" name="Footer Placeholder 3"/>
          <p:cNvSpPr>
            <a:spLocks noGrp="1"/>
          </p:cNvSpPr>
          <p:nvPr>
            <p:ph type="ftr" sz="quarter" idx="11"/>
          </p:nvPr>
        </p:nvSpPr>
        <p:spPr/>
        <p:txBody>
          <a:bodyPr/>
          <a:lstStyle/>
          <a:p>
            <a:r>
              <a:rPr lang="en-US" smtClean="0"/>
              <a:t>VisWeek Tutorial: Connecting the Dots – M. Streit, H.-J. Schulz, A. Lex</a:t>
            </a:r>
            <a:endParaRPr lang="en-US" dirty="0"/>
          </a:p>
        </p:txBody>
      </p:sp>
      <p:sp>
        <p:nvSpPr>
          <p:cNvPr id="5" name="Slide Number Placeholder 4"/>
          <p:cNvSpPr>
            <a:spLocks noGrp="1"/>
          </p:cNvSpPr>
          <p:nvPr>
            <p:ph type="sldNum" sz="quarter" idx="12"/>
          </p:nvPr>
        </p:nvSpPr>
        <p:spPr/>
        <p:txBody>
          <a:bodyPr/>
          <a:lstStyle/>
          <a:p>
            <a:fld id="{30742C3F-4840-460C-ADF2-7005A7FA8881}" type="slidenum">
              <a:rPr lang="en-US" smtClean="0"/>
              <a:t>99</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260648"/>
            <a:ext cx="1451660" cy="1451660"/>
          </a:xfrm>
          <a:prstGeom prst="rect">
            <a:avLst/>
          </a:prstGeom>
        </p:spPr>
      </p:pic>
    </p:spTree>
    <p:extLst>
      <p:ext uri="{BB962C8B-B14F-4D97-AF65-F5344CB8AC3E}">
        <p14:creationId xmlns:p14="http://schemas.microsoft.com/office/powerpoint/2010/main" val="1988401988"/>
      </p:ext>
    </p:extLst>
  </p:cSld>
  <p:clrMapOvr>
    <a:masterClrMapping/>
  </p:clrMapOvr>
  <p:timing>
    <p:tnLst>
      <p:par>
        <p:cTn id="1" dur="indefinite" restart="never" nodeType="tmRoot"/>
      </p:par>
    </p:tnLst>
  </p:timing>
</p:sld>
</file>

<file path=ppt/theme/theme1.xml><?xml version="1.0" encoding="utf-8"?>
<a:theme xmlns:a="http://schemas.openxmlformats.org/drawingml/2006/main" name="caleydo_slide_template_4-3">
  <a:themeElements>
    <a:clrScheme name="Caleydo Colors">
      <a:dk1>
        <a:sysClr val="windowText" lastClr="000000"/>
      </a:dk1>
      <a:lt1>
        <a:sysClr val="window" lastClr="FFFFFF"/>
      </a:lt1>
      <a:dk2>
        <a:srgbClr val="1F497D"/>
      </a:dk2>
      <a:lt2>
        <a:srgbClr val="EEECE1"/>
      </a:lt2>
      <a:accent1>
        <a:srgbClr val="00A950"/>
      </a:accent1>
      <a:accent2>
        <a:srgbClr val="00B0F0"/>
      </a:accent2>
      <a:accent3>
        <a:srgbClr val="FF6600"/>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TotalTime>
  <Words>14518</Words>
  <Application>Microsoft Macintosh PowerPoint</Application>
  <PresentationFormat>On-screen Show (4:3)</PresentationFormat>
  <Paragraphs>2271</Paragraphs>
  <Slides>253</Slides>
  <Notes>100</Notes>
  <HiddenSlides>2</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253</vt:i4>
      </vt:variant>
    </vt:vector>
  </HeadingPairs>
  <TitlesOfParts>
    <vt:vector size="262" baseType="lpstr">
      <vt:lpstr>Angsana New</vt:lpstr>
      <vt:lpstr>Arial</vt:lpstr>
      <vt:lpstr>Calibri</vt:lpstr>
      <vt:lpstr>DejaVu Sans</vt:lpstr>
      <vt:lpstr>Maiandra GD</vt:lpstr>
      <vt:lpstr>Narkisim</vt:lpstr>
      <vt:lpstr>Times New Roman</vt:lpstr>
      <vt:lpstr>Wingdings</vt:lpstr>
      <vt:lpstr>caleydo_slide_template_4-3</vt:lpstr>
      <vt:lpstr>Connecting The Dots Showing Relationships in Data and Beyond</vt:lpstr>
      <vt:lpstr>Motivation</vt:lpstr>
      <vt:lpstr>Let‘s start with a little game…</vt:lpstr>
      <vt:lpstr>Do you know this guy?</vt:lpstr>
      <vt:lpstr>PowerPoint Presentation</vt:lpstr>
      <vt:lpstr>%</vt:lpstr>
      <vt:lpstr>In case you  wanna have  a tattoo…</vt:lpstr>
      <vt:lpstr>Spot the differences</vt:lpstr>
      <vt:lpstr>What‘s the Problem?</vt:lpstr>
      <vt:lpstr>PowerPoint Presentation</vt:lpstr>
      <vt:lpstr>Overview</vt:lpstr>
      <vt:lpstr>Overview</vt:lpstr>
      <vt:lpstr>Part I: What to Link?</vt:lpstr>
      <vt:lpstr>About Ourselves: Hans-Jörg Schulz</vt:lpstr>
      <vt:lpstr>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 II: How to Link?</vt:lpstr>
      <vt:lpstr>About Ourselves: Alex Lex</vt:lpstr>
      <vt:lpstr>Overview</vt:lpstr>
      <vt:lpstr>Part III: When to link?</vt:lpstr>
      <vt:lpstr>About Ourselves: Marc Streit</vt:lpstr>
      <vt:lpstr>Overview</vt:lpstr>
      <vt:lpstr>Schedule</vt:lpstr>
      <vt:lpstr>What‘s your background?</vt:lpstr>
      <vt:lpstr>What‘s Next:  What to Link by HANSI</vt:lpstr>
      <vt:lpstr>Part I: What To Link?</vt:lpstr>
      <vt:lpstr>Linking What Belongs Together</vt:lpstr>
      <vt:lpstr>Linking What Belongs Together</vt:lpstr>
      <vt:lpstr>Relations</vt:lpstr>
      <vt:lpstr>Relations: Cardinality</vt:lpstr>
      <vt:lpstr>Relations: Elements</vt:lpstr>
      <vt:lpstr>Relations: Elements</vt:lpstr>
      <vt:lpstr>Relations: Domain</vt:lpstr>
      <vt:lpstr>Relations put Together</vt:lpstr>
      <vt:lpstr>Relationships: Other Aspects</vt:lpstr>
      <vt:lpstr>Relationships: Interrelations</vt:lpstr>
      <vt:lpstr>Relationships: Interrelations</vt:lpstr>
      <vt:lpstr>Relationships: Examples</vt:lpstr>
      <vt:lpstr>Example #1: ARGOIs</vt:lpstr>
      <vt:lpstr>Example #1: ARGOIs</vt:lpstr>
      <vt:lpstr>Example #1: ARGOIs</vt:lpstr>
      <vt:lpstr>Example #2: Graphs</vt:lpstr>
      <vt:lpstr>Example #3: Hypergraphs</vt:lpstr>
      <vt:lpstr>Example #3: Hypergraphs</vt:lpstr>
      <vt:lpstr>Example #4: Clustered Data</vt:lpstr>
      <vt:lpstr>Example #4: Clustered Data</vt:lpstr>
      <vt:lpstr>Example #4: Clustered Data</vt:lpstr>
      <vt:lpstr>Example #4: Clustered Data</vt:lpstr>
      <vt:lpstr>Example #4: Clustered Data</vt:lpstr>
      <vt:lpstr>Example #4: Clustered Data</vt:lpstr>
      <vt:lpstr>Example #5: Matchmaker/VisBricks</vt:lpstr>
      <vt:lpstr>Example #5: Matchmaker/VisBricks</vt:lpstr>
      <vt:lpstr>Example #5: Matchmaker/VisBricks</vt:lpstr>
      <vt:lpstr>Example #6: StratomeX</vt:lpstr>
      <vt:lpstr>Example #6: StratomeX</vt:lpstr>
      <vt:lpstr>Example #7: StratomeX DVI</vt:lpstr>
      <vt:lpstr>Example #8: Spatial Treemaps</vt:lpstr>
      <vt:lpstr>Example #8: Spatial Treemaps</vt:lpstr>
      <vt:lpstr>Example #8: Spatial Treemaps</vt:lpstr>
      <vt:lpstr>Example #8: Spatial Treemaps</vt:lpstr>
      <vt:lpstr>Example #9: Stack’n’Flip</vt:lpstr>
      <vt:lpstr>Example #9: Stack’n’Flip</vt:lpstr>
      <vt:lpstr>Example #9: Stack’n’Flip</vt:lpstr>
      <vt:lpstr>Edge-based Traveling</vt:lpstr>
      <vt:lpstr>What to do with a relation?</vt:lpstr>
      <vt:lpstr>Part II: HOw To Link?</vt:lpstr>
      <vt:lpstr>Schedule</vt:lpstr>
      <vt:lpstr>Contents</vt:lpstr>
      <vt:lpstr>Linking Objective</vt:lpstr>
      <vt:lpstr>Base Representation (BR)… </vt:lpstr>
      <vt:lpstr>How To Link?</vt:lpstr>
      <vt:lpstr>Quality Attributes for Links (1/2)</vt:lpstr>
      <vt:lpstr>Quality Attributes for Links (2/2)</vt:lpstr>
      <vt:lpstr>Quality Attributes Online</vt:lpstr>
      <vt:lpstr>Critique: Visual Encoding Conventions</vt:lpstr>
      <vt:lpstr>Three Major Classes of Links</vt:lpstr>
      <vt:lpstr>Proximity</vt:lpstr>
      <vt:lpstr>Similarity</vt:lpstr>
      <vt:lpstr>Similarity</vt:lpstr>
      <vt:lpstr>Connectedness and Common Region</vt:lpstr>
      <vt:lpstr>The “obscure” grouping principles</vt:lpstr>
      <vt:lpstr>PowerPoint Presentation</vt:lpstr>
      <vt:lpstr>Proximity</vt:lpstr>
      <vt:lpstr>Proximity</vt:lpstr>
      <vt:lpstr>Proximity: Compatibility to BR</vt:lpstr>
      <vt:lpstr>Proximity Uses</vt:lpstr>
      <vt:lpstr>Proximity in Graphs</vt:lpstr>
      <vt:lpstr>Proximity - Graph Dice</vt:lpstr>
      <vt:lpstr>Proximity - MDS</vt:lpstr>
      <vt:lpstr>Proximity - Sorting</vt:lpstr>
      <vt:lpstr>Proximity Reccomendation</vt:lpstr>
      <vt:lpstr>Similarity</vt:lpstr>
      <vt:lpstr>Similarity - Color</vt:lpstr>
      <vt:lpstr>Color – Perception Issues (1/2)</vt:lpstr>
      <vt:lpstr>Color – Perception Issues (2/2)</vt:lpstr>
      <vt:lpstr>Color Reccomendation</vt:lpstr>
      <vt:lpstr>Value / Saturation / Transparency</vt:lpstr>
      <vt:lpstr>Color/Value Modulation Examples</vt:lpstr>
      <vt:lpstr>Other Modulation-Based Similarity</vt:lpstr>
      <vt:lpstr>Other Modulation-Based Similarity</vt:lpstr>
      <vt:lpstr>Similarity based on Supplementation</vt:lpstr>
      <vt:lpstr>Similarity based on Modulating Everything Else</vt:lpstr>
      <vt:lpstr>Modulating Everything Else: Reccomendation, Example</vt:lpstr>
      <vt:lpstr>Connectedness and Common Region</vt:lpstr>
      <vt:lpstr>Connectedness</vt:lpstr>
      <vt:lpstr>A Little Experiment…</vt:lpstr>
      <vt:lpstr>Connectedness</vt:lpstr>
      <vt:lpstr>Common Region</vt:lpstr>
      <vt:lpstr>Connectedness Varieties</vt:lpstr>
      <vt:lpstr>Bubble Sets</vt:lpstr>
      <vt:lpstr>Bubble Sets</vt:lpstr>
      <vt:lpstr>“Advanced” Euler Diagrams</vt:lpstr>
      <vt:lpstr>Compact Rectangular Euler Diagrams </vt:lpstr>
      <vt:lpstr>Compact Rectangular Euler Diagrams </vt:lpstr>
      <vt:lpstr>Addressing Scalability, Occlusion Issues</vt:lpstr>
      <vt:lpstr>Bundling - HEB</vt:lpstr>
      <vt:lpstr>Bundling - HEB</vt:lpstr>
      <vt:lpstr>Bundling - HEB</vt:lpstr>
      <vt:lpstr>Bundling - FEB</vt:lpstr>
      <vt:lpstr>Bundling - FEB</vt:lpstr>
      <vt:lpstr>Other Bundling Approaches</vt:lpstr>
      <vt:lpstr>Routing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Design Goals: Optimal link routes…</vt:lpstr>
      <vt:lpstr>Tradeoff</vt:lpstr>
      <vt:lpstr>System Overview</vt:lpstr>
      <vt:lpstr>Important Content</vt:lpstr>
      <vt:lpstr>Saliency for a complex scene</vt:lpstr>
      <vt:lpstr>Color Similarity</vt:lpstr>
      <vt:lpstr>Highlight Regions</vt:lpstr>
      <vt:lpstr>Other Link Sets</vt:lpstr>
      <vt:lpstr>Combined Penalties</vt:lpstr>
      <vt:lpstr>System Overview</vt:lpstr>
      <vt:lpstr>Routing</vt:lpstr>
      <vt:lpstr>Technique applied to Caleydo</vt:lpstr>
      <vt:lpstr>Evaluation: Hypothesis</vt:lpstr>
      <vt:lpstr>Task: Visual Search</vt:lpstr>
      <vt:lpstr>Three Techniques</vt:lpstr>
      <vt:lpstr>Results</vt:lpstr>
      <vt:lpstr>Gaze Plots</vt:lpstr>
      <vt:lpstr>Results</vt:lpstr>
      <vt:lpstr>Context-Preserving Visual Links Summary</vt:lpstr>
      <vt:lpstr>Connectedness Reccomendation</vt:lpstr>
      <vt:lpstr>Connectedness Reccomendation</vt:lpstr>
      <vt:lpstr>What‘s Next:  When to Link? by Marc</vt:lpstr>
      <vt:lpstr>Part III: WHEN to LINK?</vt:lpstr>
      <vt:lpstr>Heterogeneity of Linking</vt:lpstr>
      <vt:lpstr>Clarification</vt:lpstr>
      <vt:lpstr>View vs. Visualization</vt:lpstr>
      <vt:lpstr>Single Visualization</vt:lpstr>
      <vt:lpstr>Composite Visualization Views (CVV)</vt:lpstr>
      <vt:lpstr>Composite Visualization Views (CVV)</vt:lpstr>
      <vt:lpstr>Linking WITHIN a Single View</vt:lpstr>
      <vt:lpstr>Composite Vis: Superimposition</vt:lpstr>
      <vt:lpstr>Superimposition Example</vt:lpstr>
      <vt:lpstr>Base Representation with Supplemented Links </vt:lpstr>
      <vt:lpstr>Example: Graphical Overlays</vt:lpstr>
      <vt:lpstr>Visual Comparison Inspired  by Natural Behavior</vt:lpstr>
      <vt:lpstr>Composite Vis: Overloading</vt:lpstr>
      <vt:lpstr>Overloading Examples</vt:lpstr>
      <vt:lpstr>Linking Across  Multiple Views</vt:lpstr>
      <vt:lpstr>Composite Vis: Juxtaposition</vt:lpstr>
      <vt:lpstr>Manual Comparison</vt:lpstr>
      <vt:lpstr>Multiple Coordinated Views</vt:lpstr>
      <vt:lpstr>Linking &amp; Brushing</vt:lpstr>
      <vt:lpstr>Coordination on Different Levels</vt:lpstr>
      <vt:lpstr>MCV Type 1</vt:lpstr>
      <vt:lpstr>MCV Type 2: Small Multiples</vt:lpstr>
      <vt:lpstr>Guidelines for Using MCV</vt:lpstr>
      <vt:lpstr>Composite Vis: Integrated Views</vt:lpstr>
      <vt:lpstr>Semantic Substrates</vt:lpstr>
      <vt:lpstr>VisLink</vt:lpstr>
      <vt:lpstr>Connected Charts</vt:lpstr>
      <vt:lpstr>Connected Charts</vt:lpstr>
      <vt:lpstr>Further Integrated View Examples</vt:lpstr>
      <vt:lpstr>Combined Vis: Nesting</vt:lpstr>
      <vt:lpstr>Example 1: Nodetrix</vt:lpstr>
      <vt:lpstr>Example 2: VisBricks</vt:lpstr>
      <vt:lpstr>Example 3: Jigsaw List View</vt:lpstr>
      <vt:lpstr>Linking ACROSS  Applications</vt:lpstr>
      <vt:lpstr>PowerPoint Presentation</vt:lpstr>
      <vt:lpstr>Jigsaw</vt:lpstr>
      <vt:lpstr>Caleydo</vt:lpstr>
      <vt:lpstr>Super Application?</vt:lpstr>
      <vt:lpstr>Snap-Together Visualizations</vt:lpstr>
      <vt:lpstr>Visual Linking  Across Applications</vt:lpstr>
      <vt:lpstr>PowerPoint Presentation</vt:lpstr>
      <vt:lpstr>PowerPoint Presentation</vt:lpstr>
      <vt:lpstr>Visual Links Across Applications</vt:lpstr>
      <vt:lpstr>Triggering Selections</vt:lpstr>
      <vt:lpstr>Visual Links Across Applications</vt:lpstr>
      <vt:lpstr>Visual Links Across Applications</vt:lpstr>
      <vt:lpstr>Selection Mapping</vt:lpstr>
      <vt:lpstr>Visual Links Across Applications</vt:lpstr>
      <vt:lpstr>Visual Links Across Applications</vt:lpstr>
      <vt:lpstr>Design of Visual Links Across Apps</vt:lpstr>
      <vt:lpstr>Design of Visual Links</vt:lpstr>
      <vt:lpstr>Design of Visual Links</vt:lpstr>
      <vt:lpstr>Application Integration</vt:lpstr>
      <vt:lpstr>Direct Application Support</vt:lpstr>
      <vt:lpstr>Software Extension</vt:lpstr>
      <vt:lpstr>Mashup Application</vt:lpstr>
      <vt:lpstr>Usage Scenario: Biomedical Analysis</vt:lpstr>
      <vt:lpstr>Usage Scenario: Economic Statistics</vt:lpstr>
      <vt:lpstr>Soon Available: Routed Visual Links Across Apps</vt:lpstr>
      <vt:lpstr>What’s missing: Linking beyond Strings</vt:lpstr>
      <vt:lpstr>PowerPoint Presentation</vt:lpstr>
      <vt:lpstr>PowerPoint Presentation</vt:lpstr>
      <vt:lpstr>PowerPoint Presentation</vt:lpstr>
      <vt:lpstr>Firefox toolbar for the Gaggle</vt:lpstr>
      <vt:lpstr>Obvious</vt:lpstr>
      <vt:lpstr>Linking ACROSS  DISPLAYS / USERS</vt:lpstr>
      <vt:lpstr>Collaborative Information Analysis</vt:lpstr>
      <vt:lpstr>Collaborative Information Analysis</vt:lpstr>
      <vt:lpstr>Collaborative Information Analysis</vt:lpstr>
      <vt:lpstr>Collaborative Information Analysis</vt:lpstr>
      <vt:lpstr>Collaborative Information Analysis</vt:lpstr>
      <vt:lpstr>Collaborative Visual Analysis</vt:lpstr>
      <vt:lpstr>Collaborative Brushing and Linking</vt:lpstr>
      <vt:lpstr>LARK: Coordinating Co-located Collaboration with InfoVis </vt:lpstr>
      <vt:lpstr>Collaborative Info Linking</vt:lpstr>
      <vt:lpstr>Collaborative Info-Linking Approach</vt:lpstr>
      <vt:lpstr>Large displays</vt:lpstr>
      <vt:lpstr>Linking Infrastructure</vt:lpstr>
      <vt:lpstr>Collaborative Info Linking Video</vt:lpstr>
      <vt:lpstr>Collaborative Information Linking</vt:lpstr>
      <vt:lpstr>Window Protection</vt:lpstr>
      <vt:lpstr>Selection „Hijacking“</vt:lpstr>
      <vt:lpstr>Selection Storage and Management</vt:lpstr>
      <vt:lpstr>One-Shot Linking</vt:lpstr>
      <vt:lpstr>Observational Experiment</vt:lpstr>
      <vt:lpstr>Results</vt:lpstr>
      <vt:lpstr>Results</vt:lpstr>
      <vt:lpstr>Open  Issues</vt:lpstr>
      <vt:lpstr>Virtual Reality</vt:lpstr>
      <vt:lpstr>Tutorial Summary</vt:lpstr>
      <vt:lpstr>Summary Part I – What to Link</vt:lpstr>
      <vt:lpstr>PowerPoint Presentation</vt:lpstr>
      <vt:lpstr>Summary Part III – When to Link</vt:lpstr>
      <vt:lpstr>PowerPoint Presentation</vt:lpstr>
    </vt:vector>
  </TitlesOfParts>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alexsb</dc:creator>
  <cp:lastModifiedBy>Alexander Lex</cp:lastModifiedBy>
  <cp:revision>171</cp:revision>
  <dcterms:created xsi:type="dcterms:W3CDTF">2012-10-02T14:42:17Z</dcterms:created>
  <dcterms:modified xsi:type="dcterms:W3CDTF">2017-04-18T21:42:09Z</dcterms:modified>
</cp:coreProperties>
</file>