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3"/>
  </p:notesMasterIdLst>
  <p:sldIdLst>
    <p:sldId id="256" r:id="rId2"/>
    <p:sldId id="307" r:id="rId3"/>
    <p:sldId id="332" r:id="rId4"/>
    <p:sldId id="308" r:id="rId5"/>
    <p:sldId id="309" r:id="rId6"/>
    <p:sldId id="310" r:id="rId7"/>
    <p:sldId id="316" r:id="rId8"/>
    <p:sldId id="313" r:id="rId9"/>
    <p:sldId id="320" r:id="rId10"/>
    <p:sldId id="337" r:id="rId11"/>
    <p:sldId id="328" r:id="rId12"/>
    <p:sldId id="329" r:id="rId13"/>
    <p:sldId id="338" r:id="rId14"/>
    <p:sldId id="342" r:id="rId15"/>
    <p:sldId id="331" r:id="rId16"/>
    <p:sldId id="333" r:id="rId17"/>
    <p:sldId id="340" r:id="rId18"/>
    <p:sldId id="343" r:id="rId19"/>
    <p:sldId id="344" r:id="rId20"/>
    <p:sldId id="335" r:id="rId21"/>
    <p:sldId id="336" r:id="rId22"/>
    <p:sldId id="339" r:id="rId23"/>
    <p:sldId id="334" r:id="rId24"/>
    <p:sldId id="341" r:id="rId25"/>
    <p:sldId id="345" r:id="rId26"/>
    <p:sldId id="346" r:id="rId27"/>
    <p:sldId id="350" r:id="rId28"/>
    <p:sldId id="347" r:id="rId29"/>
    <p:sldId id="348" r:id="rId30"/>
    <p:sldId id="441" r:id="rId31"/>
    <p:sldId id="349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400" r:id="rId75"/>
    <p:sldId id="401" r:id="rId76"/>
    <p:sldId id="402" r:id="rId77"/>
    <p:sldId id="403" r:id="rId78"/>
    <p:sldId id="404" r:id="rId79"/>
    <p:sldId id="405" r:id="rId80"/>
    <p:sldId id="406" r:id="rId81"/>
    <p:sldId id="407" r:id="rId82"/>
    <p:sldId id="408" r:id="rId83"/>
    <p:sldId id="409" r:id="rId84"/>
    <p:sldId id="410" r:id="rId85"/>
    <p:sldId id="411" r:id="rId86"/>
    <p:sldId id="412" r:id="rId87"/>
    <p:sldId id="413" r:id="rId88"/>
    <p:sldId id="414" r:id="rId89"/>
    <p:sldId id="415" r:id="rId90"/>
    <p:sldId id="416" r:id="rId91"/>
    <p:sldId id="417" r:id="rId92"/>
    <p:sldId id="418" r:id="rId93"/>
    <p:sldId id="419" r:id="rId94"/>
    <p:sldId id="420" r:id="rId95"/>
    <p:sldId id="421" r:id="rId96"/>
    <p:sldId id="422" r:id="rId97"/>
    <p:sldId id="423" r:id="rId98"/>
    <p:sldId id="424" r:id="rId99"/>
    <p:sldId id="425" r:id="rId100"/>
    <p:sldId id="426" r:id="rId101"/>
    <p:sldId id="427" r:id="rId102"/>
    <p:sldId id="428" r:id="rId103"/>
    <p:sldId id="429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38" r:id="rId113"/>
    <p:sldId id="439" r:id="rId114"/>
    <p:sldId id="440" r:id="rId115"/>
    <p:sldId id="315" r:id="rId116"/>
    <p:sldId id="280" r:id="rId117"/>
    <p:sldId id="281" r:id="rId118"/>
    <p:sldId id="259" r:id="rId119"/>
    <p:sldId id="354" r:id="rId120"/>
    <p:sldId id="274" r:id="rId121"/>
    <p:sldId id="284" r:id="rId122"/>
    <p:sldId id="275" r:id="rId123"/>
    <p:sldId id="276" r:id="rId124"/>
    <p:sldId id="277" r:id="rId125"/>
    <p:sldId id="278" r:id="rId126"/>
    <p:sldId id="279" r:id="rId127"/>
    <p:sldId id="353" r:id="rId128"/>
    <p:sldId id="355" r:id="rId129"/>
    <p:sldId id="261" r:id="rId130"/>
    <p:sldId id="262" r:id="rId131"/>
    <p:sldId id="263" r:id="rId132"/>
    <p:sldId id="264" r:id="rId133"/>
    <p:sldId id="265" r:id="rId134"/>
    <p:sldId id="266" r:id="rId135"/>
    <p:sldId id="303" r:id="rId136"/>
    <p:sldId id="304" r:id="rId137"/>
    <p:sldId id="442" r:id="rId138"/>
    <p:sldId id="356" r:id="rId139"/>
    <p:sldId id="357" r:id="rId140"/>
    <p:sldId id="302" r:id="rId141"/>
    <p:sldId id="257" r:id="rId14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  <a:srgbClr val="B8B8B8"/>
    <a:srgbClr val="00A650"/>
    <a:srgbClr val="00ACDC"/>
    <a:srgbClr val="FFFFFF"/>
    <a:srgbClr val="63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48" autoAdjust="0"/>
  </p:normalViewPr>
  <p:slideViewPr>
    <p:cSldViewPr>
      <p:cViewPr>
        <p:scale>
          <a:sx n="75" d="100"/>
          <a:sy n="75" d="100"/>
        </p:scale>
        <p:origin x="-254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3EF61E-FAFC-4FB4-B79B-74006E684774}" type="datetimeFigureOut">
              <a:rPr lang="de-AT" smtClean="0"/>
              <a:t>28.02.2013</a:t>
            </a:fld>
            <a:endParaRPr lang="de-AT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EF3A073-D8C2-4133-A67E-A828A6A31404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4241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22035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Every </a:t>
            </a:r>
            <a:r>
              <a:rPr lang="de-AT" dirty="0" err="1" smtClean="0"/>
              <a:t>one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them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a </a:t>
            </a:r>
            <a:r>
              <a:rPr lang="de-AT" dirty="0" err="1" smtClean="0"/>
              <a:t>huge</a:t>
            </a:r>
            <a:r>
              <a:rPr lang="de-AT" dirty="0" smtClean="0"/>
              <a:t> </a:t>
            </a:r>
            <a:r>
              <a:rPr lang="de-AT" dirty="0" err="1" smtClean="0"/>
              <a:t>table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3292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6009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72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600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StratomeX</a:t>
            </a:r>
            <a:r>
              <a:rPr lang="de-AT" dirty="0" smtClean="0"/>
              <a:t> strong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validation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hypothesis</a:t>
            </a:r>
            <a:r>
              <a:rPr lang="de-AT" dirty="0" smtClean="0"/>
              <a:t>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109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960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 smtClean="0"/>
              <a:t>Fairly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complex</a:t>
            </a:r>
            <a:r>
              <a:rPr lang="de-AT" baseline="0" dirty="0" smtClean="0"/>
              <a:t> </a:t>
            </a:r>
            <a:r>
              <a:rPr lang="de-AT" baseline="0" dirty="0" err="1" smtClean="0"/>
              <a:t>questions</a:t>
            </a:r>
            <a:r>
              <a:rPr lang="de-AT" baseline="0" dirty="0" smtClean="0"/>
              <a:t> -&gt; but </a:t>
            </a:r>
            <a:r>
              <a:rPr lang="de-AT" baseline="0" dirty="0" err="1" smtClean="0"/>
              <a:t>no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hypothesis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required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3477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90365">
              <a:defRPr/>
            </a:pPr>
            <a:r>
              <a:rPr lang="en-US" sz="3500" dirty="0"/>
              <a:t>Ranking of scored entities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112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7378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29335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451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07078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6519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22035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9612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3302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D5F52-8D84-4B05-A6DD-6CED951C550D}" type="slidenum">
              <a:rPr lang="de-AT" smtClean="0"/>
              <a:t>134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4922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Goal: </a:t>
            </a:r>
            <a:r>
              <a:rPr lang="de-AT" dirty="0" err="1" smtClean="0"/>
              <a:t>improved</a:t>
            </a:r>
            <a:r>
              <a:rPr lang="de-AT" dirty="0" smtClean="0"/>
              <a:t> </a:t>
            </a:r>
            <a:r>
              <a:rPr lang="de-AT" dirty="0" err="1" smtClean="0"/>
              <a:t>patient</a:t>
            </a:r>
            <a:r>
              <a:rPr lang="de-AT" dirty="0" smtClean="0"/>
              <a:t> </a:t>
            </a:r>
            <a:r>
              <a:rPr lang="de-AT" dirty="0" err="1" smtClean="0"/>
              <a:t>outcome</a:t>
            </a:r>
            <a:endParaRPr lang="de-AT" dirty="0" smtClean="0"/>
          </a:p>
          <a:p>
            <a:r>
              <a:rPr lang="de-AT" dirty="0" err="1" smtClean="0"/>
              <a:t>Usually</a:t>
            </a:r>
            <a:r>
              <a:rPr lang="de-AT" dirty="0" smtClean="0"/>
              <a:t> </a:t>
            </a:r>
            <a:r>
              <a:rPr lang="de-AT" dirty="0" err="1" smtClean="0"/>
              <a:t>you</a:t>
            </a:r>
            <a:r>
              <a:rPr lang="de-AT" dirty="0" smtClean="0"/>
              <a:t> </a:t>
            </a:r>
            <a:r>
              <a:rPr lang="de-AT" dirty="0" err="1" smtClean="0"/>
              <a:t>have</a:t>
            </a:r>
            <a:r>
              <a:rPr lang="de-AT" dirty="0" smtClean="0"/>
              <a:t> </a:t>
            </a:r>
            <a:r>
              <a:rPr lang="de-AT" dirty="0" err="1" smtClean="0"/>
              <a:t>to</a:t>
            </a:r>
            <a:r>
              <a:rPr lang="de-AT" dirty="0" smtClean="0"/>
              <a:t> deal </a:t>
            </a:r>
            <a:r>
              <a:rPr lang="de-AT" dirty="0" err="1" smtClean="0"/>
              <a:t>with</a:t>
            </a:r>
            <a:r>
              <a:rPr lang="de-AT" dirty="0" smtClean="0"/>
              <a:t> lots </a:t>
            </a:r>
            <a:r>
              <a:rPr lang="de-AT" dirty="0" err="1" smtClean="0"/>
              <a:t>of</a:t>
            </a:r>
            <a:r>
              <a:rPr lang="de-AT" dirty="0" smtClean="0"/>
              <a:t> different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tables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that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you</a:t>
            </a:r>
            <a:r>
              <a:rPr lang="de-AT" baseline="0" dirty="0" smtClean="0"/>
              <a:t> </a:t>
            </a:r>
            <a:r>
              <a:rPr lang="de-AT" baseline="0" dirty="0" err="1" smtClean="0"/>
              <a:t>have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stored</a:t>
            </a:r>
            <a:r>
              <a:rPr lang="de-AT" baseline="0" dirty="0" smtClean="0"/>
              <a:t> in a DB </a:t>
            </a:r>
            <a:r>
              <a:rPr lang="de-AT" baseline="0" dirty="0" err="1" smtClean="0"/>
              <a:t>or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files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7273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“The Cancer Genome Atlas is a </a:t>
            </a:r>
            <a:r>
              <a:rPr lang="en-US" b="1" i="1" dirty="0" smtClean="0"/>
              <a:t>comprehensive </a:t>
            </a:r>
            <a:r>
              <a:rPr lang="en-US" i="1" dirty="0" smtClean="0"/>
              <a:t>and coordinated effort to</a:t>
            </a:r>
          </a:p>
          <a:p>
            <a:r>
              <a:rPr lang="en-US" b="1" i="1" dirty="0" smtClean="0"/>
              <a:t>accelerate our understanding </a:t>
            </a:r>
            <a:r>
              <a:rPr lang="en-US" i="1" dirty="0" smtClean="0"/>
              <a:t>of the </a:t>
            </a:r>
            <a:r>
              <a:rPr lang="en-US" b="1" i="1" dirty="0" smtClean="0"/>
              <a:t>molecular basis </a:t>
            </a:r>
            <a:r>
              <a:rPr lang="en-US" i="1" dirty="0" smtClean="0"/>
              <a:t>of cancer through the</a:t>
            </a:r>
          </a:p>
          <a:p>
            <a:r>
              <a:rPr lang="en-US" b="1" i="1" dirty="0" smtClean="0"/>
              <a:t>application of genome analysis technologies</a:t>
            </a:r>
            <a:r>
              <a:rPr lang="en-US" i="1" dirty="0" smtClean="0"/>
              <a:t>, including large-scale genome</a:t>
            </a:r>
          </a:p>
          <a:p>
            <a:r>
              <a:rPr lang="en-US" i="1" dirty="0" smtClean="0"/>
              <a:t>sequencing.”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2762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Every </a:t>
            </a:r>
            <a:r>
              <a:rPr lang="de-AT" dirty="0" err="1" smtClean="0"/>
              <a:t>one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them</a:t>
            </a:r>
            <a:r>
              <a:rPr lang="de-AT" dirty="0" smtClean="0"/>
              <a:t> </a:t>
            </a:r>
            <a:r>
              <a:rPr lang="de-AT" dirty="0" err="1" smtClean="0"/>
              <a:t>is</a:t>
            </a:r>
            <a:r>
              <a:rPr lang="de-AT" dirty="0" smtClean="0"/>
              <a:t> a </a:t>
            </a:r>
            <a:r>
              <a:rPr lang="de-AT" dirty="0" err="1" smtClean="0"/>
              <a:t>huge</a:t>
            </a:r>
            <a:r>
              <a:rPr lang="de-AT" dirty="0" smtClean="0"/>
              <a:t> </a:t>
            </a:r>
            <a:r>
              <a:rPr lang="de-AT" dirty="0" err="1" smtClean="0"/>
              <a:t>table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329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Can</a:t>
            </a:r>
            <a:r>
              <a:rPr lang="de-AT" baseline="0" dirty="0" smtClean="0"/>
              <a:t> </a:t>
            </a:r>
            <a:r>
              <a:rPr lang="de-AT" baseline="0" dirty="0" err="1" smtClean="0"/>
              <a:t>only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be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used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present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found</a:t>
            </a:r>
            <a:r>
              <a:rPr lang="de-AT" baseline="0" dirty="0" smtClean="0"/>
              <a:t> </a:t>
            </a:r>
            <a:r>
              <a:rPr lang="de-AT" baseline="0" dirty="0" err="1" smtClean="0"/>
              <a:t>subtypes</a:t>
            </a:r>
            <a:r>
              <a:rPr lang="de-AT" baseline="0" dirty="0" smtClean="0"/>
              <a:t> in a </a:t>
            </a:r>
            <a:r>
              <a:rPr lang="de-AT" baseline="0" dirty="0" err="1" smtClean="0"/>
              <a:t>paper</a:t>
            </a:r>
            <a:endParaRPr lang="de-AT" baseline="0" dirty="0" smtClean="0"/>
          </a:p>
          <a:p>
            <a:r>
              <a:rPr lang="de-AT" baseline="0" dirty="0" smtClean="0"/>
              <a:t>Not </a:t>
            </a:r>
            <a:r>
              <a:rPr lang="de-AT" baseline="0" dirty="0" err="1" smtClean="0"/>
              <a:t>to</a:t>
            </a:r>
            <a:r>
              <a:rPr lang="de-AT" baseline="0" dirty="0" smtClean="0"/>
              <a:t> </a:t>
            </a:r>
            <a:r>
              <a:rPr lang="de-AT" baseline="0" dirty="0" err="1" smtClean="0"/>
              <a:t>identify</a:t>
            </a:r>
            <a:r>
              <a:rPr lang="de-AT" baseline="0" dirty="0" smtClean="0"/>
              <a:t> </a:t>
            </a:r>
            <a:r>
              <a:rPr lang="de-AT" baseline="0" dirty="0" err="1" smtClean="0"/>
              <a:t>them</a:t>
            </a:r>
            <a:r>
              <a:rPr lang="de-AT" baseline="0" dirty="0" smtClean="0"/>
              <a:t> in </a:t>
            </a:r>
            <a:r>
              <a:rPr lang="de-AT" baseline="0" dirty="0" err="1" smtClean="0"/>
              <a:t>the</a:t>
            </a:r>
            <a:r>
              <a:rPr lang="de-AT" baseline="0" dirty="0" smtClean="0"/>
              <a:t> </a:t>
            </a:r>
            <a:r>
              <a:rPr lang="de-AT" baseline="0" dirty="0" err="1" smtClean="0"/>
              <a:t>first</a:t>
            </a:r>
            <a:r>
              <a:rPr lang="de-AT" baseline="0" dirty="0" smtClean="0"/>
              <a:t> </a:t>
            </a:r>
            <a:r>
              <a:rPr lang="de-AT" baseline="0" dirty="0" err="1" smtClean="0"/>
              <a:t>place</a:t>
            </a:r>
            <a:endParaRPr lang="de-AT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7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76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7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365">
              <a:defRPr/>
            </a:pPr>
            <a:r>
              <a:rPr lang="de-AT" dirty="0" smtClean="0"/>
              <a:t>Works also </a:t>
            </a:r>
            <a:r>
              <a:rPr lang="de-AT" dirty="0" err="1" smtClean="0"/>
              <a:t>for</a:t>
            </a:r>
            <a:r>
              <a:rPr lang="de-AT" dirty="0" smtClean="0"/>
              <a:t> </a:t>
            </a:r>
            <a:r>
              <a:rPr lang="de-AT" dirty="0" err="1" smtClean="0"/>
              <a:t>clustered</a:t>
            </a:r>
            <a:r>
              <a:rPr lang="de-AT" dirty="0" smtClean="0"/>
              <a:t> genes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3A073-D8C2-4133-A67E-A828A6A31404}" type="slidenum">
              <a:rPr lang="de-AT" smtClean="0"/>
              <a:t>53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968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68560" y="692696"/>
            <a:ext cx="9951777" cy="3456384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528" y="1058584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noProof="0" smtClean="0"/>
              <a:t>Talk Title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3528" y="6356352"/>
            <a:ext cx="5904656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940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892830"/>
            <a:ext cx="7772400" cy="1362074"/>
          </a:xfrm>
        </p:spPr>
        <p:txBody>
          <a:bodyPr anchor="t"/>
          <a:lstStyle>
            <a:lvl1pPr algn="ctr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Chapter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3909053"/>
            <a:ext cx="7772400" cy="1500187"/>
          </a:xfrm>
        </p:spPr>
        <p:txBody>
          <a:bodyPr anchor="b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tint val="75000"/>
                  </a:schemeClr>
                </a:solidFill>
                <a:effectLst>
                  <a:reflection blurRad="6350" stA="55000" endA="300" endPos="220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Chapter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65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6081935" cy="1362074"/>
          </a:xfrm>
        </p:spPr>
        <p:txBody>
          <a:bodyPr anchor="t"/>
          <a:lstStyle>
            <a:lvl1pPr algn="l">
              <a:defRPr sz="4000" b="1" cap="all">
                <a:effectLst>
                  <a:reflection blurRad="6350" stA="55000" endA="300" endPos="23000" dir="5400000" sy="-100000" algn="bl" rotWithShape="0"/>
                </a:effectLst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608193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64388" y="3141133"/>
            <a:ext cx="1584076" cy="1920048"/>
          </a:xfrm>
          <a:effectLst>
            <a:reflection blurRad="6350" stA="50000" endA="300" endPos="55000" dir="5400000" sy="-100000" algn="bl" rotWithShape="0"/>
          </a:effectLst>
          <a:scene3d>
            <a:camera prst="isometricLeftDown"/>
            <a:lightRig rig="threePt" dir="t"/>
          </a:scene3d>
        </p:spPr>
        <p:txBody>
          <a:bodyPr/>
          <a:lstStyle>
            <a:lvl1pPr>
              <a:defRPr/>
            </a:lvl1pPr>
          </a:lstStyle>
          <a:p>
            <a:r>
              <a:rPr lang="de-AT" dirty="0" smtClean="0"/>
              <a:t>Teaser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4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622300" indent="0"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</a:t>
            </a:r>
            <a:r>
              <a:rPr lang="en-US" noProof="0" dirty="0" smtClean="0"/>
              <a:t>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4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69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49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7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2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l"/>
            <a:r>
              <a:rPr lang="en-US" dirty="0" smtClean="0"/>
              <a:t>Marc Streit  &amp;  Alexander 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42C3F-4840-460C-ADF2-7005A7FA888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374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aiandra GD" pitchFamily="34" charset="0"/>
          <a:ea typeface="+mj-ea"/>
          <a:cs typeface="Narkisim" pitchFamily="34" charset="-79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0" algn="l" defTabSz="3600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00ACDC"/>
        </a:buClr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://enroute.caleydo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caleydo.org/" TargetMode="External"/><Relationship Id="rId2" Type="http://schemas.openxmlformats.org/officeDocument/2006/relationships/hyperlink" Target="http://caleydo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caleydo@icg.tugraz.at" TargetMode="External"/><Relationship Id="rId4" Type="http://schemas.openxmlformats.org/officeDocument/2006/relationships/hyperlink" Target="http://tcga.caleydo.org/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alexander-lex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hyperlink" Target="http://marc.streit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058584"/>
            <a:ext cx="8352928" cy="1470025"/>
          </a:xfrm>
        </p:spPr>
        <p:txBody>
          <a:bodyPr>
            <a:normAutofit/>
          </a:bodyPr>
          <a:lstStyle/>
          <a:p>
            <a:pPr defTabSz="457200">
              <a:spcBef>
                <a:spcPts val="5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Cancer Data Analysis with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Caleydo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StratomeX and enRoute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323528" y="2600908"/>
            <a:ext cx="8064822" cy="10441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ACDC"/>
              </a:buClr>
              <a:buSzTx/>
              <a:buFont typeface="Arial" pitchFamily="34" charset="0"/>
              <a:buNone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7740000" algn="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Marc Streit	 </a:t>
            </a:r>
            <a:r>
              <a:rPr lang="en-US" sz="2400" dirty="0" smtClean="0"/>
              <a:t>Johannes Kepler University Linz, Austria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>
              <a:tabLst>
                <a:tab pos="7740000" algn="r"/>
              </a:tabLst>
            </a:pPr>
            <a:r>
              <a:rPr lang="en-US" sz="2800" dirty="0" smtClean="0">
                <a:solidFill>
                  <a:schemeClr val="accent2"/>
                </a:solidFill>
              </a:rPr>
              <a:t>Alexander Lex	</a:t>
            </a:r>
            <a:r>
              <a:rPr lang="en-US" sz="2400" dirty="0" smtClean="0"/>
              <a:t>Harvard University, Cambridge, USA</a:t>
            </a:r>
            <a:endParaRPr lang="en-US" sz="2800" dirty="0" smtClean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6" y="5593810"/>
            <a:ext cx="3956392" cy="1219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17408"/>
            <a:ext cx="2524220" cy="11998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49094"/>
            <a:ext cx="4104456" cy="8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Comma-separated text files</a:t>
            </a:r>
          </a:p>
          <a:p>
            <a:pPr lvl="1"/>
            <a:r>
              <a:rPr lang="en-US" dirty="0" smtClean="0"/>
              <a:t>various types of separators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052736"/>
            <a:ext cx="9446364" cy="77048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0976" y="4221088"/>
            <a:ext cx="2958624" cy="579512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0976" y="4800600"/>
            <a:ext cx="8773512" cy="428600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1600" y="3573016"/>
            <a:ext cx="2086144" cy="428600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2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100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5359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CNMF methylation clustering with 8 clusters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4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6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101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2810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</a:t>
            </a:r>
            <a:r>
              <a:rPr lang="en-US" sz="2000" b="1" dirty="0" smtClean="0"/>
              <a:t>survival data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79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102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2810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 smtClean="0"/>
              <a:t>Export data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681047"/>
            <a:ext cx="1638300" cy="800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84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103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2810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 smtClean="0"/>
              <a:t>Export data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34" y="1400175"/>
            <a:ext cx="5572125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60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104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88640"/>
            <a:ext cx="8067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10157" y="6165304"/>
            <a:ext cx="4559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Downstream analysis on exported matrix</a:t>
            </a:r>
          </a:p>
        </p:txBody>
      </p:sp>
    </p:spTree>
    <p:extLst>
      <p:ext uri="{BB962C8B-B14F-4D97-AF65-F5344CB8AC3E}">
        <p14:creationId xmlns:p14="http://schemas.microsoft.com/office/powerpoint/2010/main" val="371380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Please cite the </a:t>
            </a:r>
            <a:r>
              <a:rPr lang="en-US" b="1" dirty="0" err="1"/>
              <a:t>StratomeX</a:t>
            </a:r>
            <a:r>
              <a:rPr lang="en-US" b="1" dirty="0"/>
              <a:t> </a:t>
            </a:r>
            <a:r>
              <a:rPr lang="en-US" b="1" dirty="0" smtClean="0"/>
              <a:t>paper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Lex, M Streit, H-J Schulz, C Partl, D Schmalstieg, PJ Park and N Gehlenborg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i="1" dirty="0" smtClean="0"/>
              <a:t>"</a:t>
            </a:r>
            <a:r>
              <a:rPr lang="en-US" sz="2000" i="1" dirty="0"/>
              <a:t>StratomeX: Visual Analysis of Large-Scale Heterogeneous Genomics Data </a:t>
            </a:r>
            <a:r>
              <a:rPr lang="en-US" sz="2000" i="1" dirty="0" smtClean="0"/>
              <a:t>for Cancer </a:t>
            </a:r>
            <a:r>
              <a:rPr lang="en-US" sz="2000" i="1" dirty="0"/>
              <a:t>Subtype Characterization"</a:t>
            </a:r>
            <a:r>
              <a:rPr lang="en-US" sz="2000" dirty="0"/>
              <a:t>, Computer Graphics Forum (EuroVis '12), </a:t>
            </a:r>
            <a:r>
              <a:rPr lang="en-US" sz="2000" b="1" dirty="0" smtClean="0"/>
              <a:t>31</a:t>
            </a:r>
            <a:r>
              <a:rPr lang="en-US" sz="2000" dirty="0" smtClean="0"/>
              <a:t>:3, 1175-1184 </a:t>
            </a:r>
            <a:r>
              <a:rPr lang="en-US" sz="2000" dirty="0"/>
              <a:t>(2012)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7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charset="2"/>
              </a:rPr>
              <a:t>CURRENT DEVELOPMENTS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904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107</a:t>
            </a:fld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49" y="332656"/>
            <a:ext cx="7121103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0" y="5517232"/>
            <a:ext cx="9036496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b="1" dirty="0" err="1" smtClean="0">
                <a:solidFill>
                  <a:srgbClr val="F68222"/>
                </a:solidFill>
              </a:rPr>
              <a:t>StratomeX</a:t>
            </a:r>
            <a:r>
              <a:rPr lang="de-AT" b="1" dirty="0" smtClean="0">
                <a:solidFill>
                  <a:srgbClr val="F68222"/>
                </a:solidFill>
              </a:rPr>
              <a:t> strong </a:t>
            </a:r>
            <a:r>
              <a:rPr lang="de-AT" b="1" dirty="0" err="1" smtClean="0">
                <a:solidFill>
                  <a:srgbClr val="F68222"/>
                </a:solidFill>
              </a:rPr>
              <a:t>for</a:t>
            </a:r>
            <a:r>
              <a:rPr lang="de-AT" b="1" dirty="0" smtClean="0">
                <a:solidFill>
                  <a:srgbClr val="F68222"/>
                </a:solidFill>
              </a:rPr>
              <a:t> </a:t>
            </a:r>
            <a:r>
              <a:rPr lang="de-AT" b="1" dirty="0" err="1" smtClean="0">
                <a:solidFill>
                  <a:srgbClr val="F68222"/>
                </a:solidFill>
              </a:rPr>
              <a:t>hypothesis</a:t>
            </a:r>
            <a:r>
              <a:rPr lang="de-AT" b="1" dirty="0" smtClean="0">
                <a:solidFill>
                  <a:srgbClr val="F68222"/>
                </a:solidFill>
              </a:rPr>
              <a:t> </a:t>
            </a:r>
            <a:r>
              <a:rPr lang="de-AT" b="1" dirty="0" err="1" smtClean="0">
                <a:solidFill>
                  <a:srgbClr val="F68222"/>
                </a:solidFill>
              </a:rPr>
              <a:t>validation</a:t>
            </a:r>
            <a:r>
              <a:rPr lang="de-AT" b="1" dirty="0" smtClean="0">
                <a:solidFill>
                  <a:srgbClr val="F68222"/>
                </a:solidFill>
              </a:rPr>
              <a:t> </a:t>
            </a:r>
            <a:endParaRPr lang="en-US" b="1" dirty="0">
              <a:solidFill>
                <a:srgbClr val="F68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1" y="577483"/>
            <a:ext cx="4781550" cy="617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TCGA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108</a:t>
            </a:fld>
            <a:endParaRPr lang="en-US" dirty="0"/>
          </a:p>
        </p:txBody>
      </p:sp>
      <p:sp>
        <p:nvSpPr>
          <p:cNvPr id="19" name="Hexagon 18"/>
          <p:cNvSpPr/>
          <p:nvPr/>
        </p:nvSpPr>
        <p:spPr>
          <a:xfrm>
            <a:off x="3739239" y="366833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methylation levels</a:t>
            </a:r>
            <a:endParaRPr lang="en-US" dirty="0"/>
          </a:p>
        </p:txBody>
      </p:sp>
      <p:sp>
        <p:nvSpPr>
          <p:cNvPr id="25" name="Hexagon 24"/>
          <p:cNvSpPr/>
          <p:nvPr/>
        </p:nvSpPr>
        <p:spPr>
          <a:xfrm>
            <a:off x="5251407" y="2923577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mRNA expression</a:t>
            </a:r>
            <a:endParaRPr lang="en-US" dirty="0"/>
          </a:p>
        </p:txBody>
      </p:sp>
      <p:sp>
        <p:nvSpPr>
          <p:cNvPr id="26" name="Hexagon 25"/>
          <p:cNvSpPr/>
          <p:nvPr/>
        </p:nvSpPr>
        <p:spPr>
          <a:xfrm>
            <a:off x="5251407" y="4436044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copy number status</a:t>
            </a:r>
            <a:endParaRPr lang="en-US" dirty="0"/>
          </a:p>
        </p:txBody>
      </p:sp>
      <p:sp>
        <p:nvSpPr>
          <p:cNvPr id="27" name="Hexagon 26"/>
          <p:cNvSpPr/>
          <p:nvPr/>
        </p:nvSpPr>
        <p:spPr>
          <a:xfrm>
            <a:off x="6754048" y="368738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mutation status</a:t>
            </a:r>
            <a:endParaRPr lang="en-US" dirty="0"/>
          </a:p>
        </p:txBody>
      </p:sp>
      <p:sp>
        <p:nvSpPr>
          <p:cNvPr id="30" name="Hexagon 29"/>
          <p:cNvSpPr/>
          <p:nvPr/>
        </p:nvSpPr>
        <p:spPr>
          <a:xfrm>
            <a:off x="6754046" y="217522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microRNA expression</a:t>
            </a:r>
            <a:endParaRPr lang="en-US" dirty="0"/>
          </a:p>
        </p:txBody>
      </p:sp>
      <p:sp>
        <p:nvSpPr>
          <p:cNvPr id="31" name="Hexagon 30"/>
          <p:cNvSpPr/>
          <p:nvPr/>
        </p:nvSpPr>
        <p:spPr>
          <a:xfrm>
            <a:off x="2006855" y="289530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clinical parameters</a:t>
            </a:r>
            <a:endParaRPr lang="en-US" dirty="0"/>
          </a:p>
        </p:txBody>
      </p:sp>
      <p:sp>
        <p:nvSpPr>
          <p:cNvPr id="33" name="Hexagon 32"/>
          <p:cNvSpPr/>
          <p:nvPr/>
        </p:nvSpPr>
        <p:spPr>
          <a:xfrm>
            <a:off x="345336" y="3720229"/>
            <a:ext cx="1728194" cy="1407320"/>
          </a:xfrm>
          <a:prstGeom prst="hexagon">
            <a:avLst/>
          </a:prstGeom>
          <a:solidFill>
            <a:srgbClr val="B8B8B8"/>
          </a:solidFill>
          <a:ln>
            <a:solidFill>
              <a:srgbClr val="86868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pathways</a:t>
            </a:r>
            <a:endParaRPr lang="en-US" dirty="0"/>
          </a:p>
        </p:txBody>
      </p:sp>
      <p:sp>
        <p:nvSpPr>
          <p:cNvPr id="13" name="Titel 4"/>
          <p:cNvSpPr txBox="1">
            <a:spLocks/>
          </p:cNvSpPr>
          <p:nvPr/>
        </p:nvSpPr>
        <p:spPr>
          <a:xfrm>
            <a:off x="543613" y="5060404"/>
            <a:ext cx="1331640" cy="78296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82500" lnSpcReduction="100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en-US" b="1" dirty="0" smtClean="0">
                <a:solidFill>
                  <a:srgbClr val="F68222"/>
                </a:solidFill>
              </a:rPr>
              <a:t>&gt;500</a:t>
            </a:r>
            <a:endParaRPr lang="en-US" b="1" dirty="0">
              <a:solidFill>
                <a:srgbClr val="F68222"/>
              </a:solidFill>
            </a:endParaRPr>
          </a:p>
        </p:txBody>
      </p:sp>
      <p:sp>
        <p:nvSpPr>
          <p:cNvPr id="15" name="Titel 4"/>
          <p:cNvSpPr txBox="1">
            <a:spLocks/>
          </p:cNvSpPr>
          <p:nvPr/>
        </p:nvSpPr>
        <p:spPr>
          <a:xfrm>
            <a:off x="2205132" y="4221088"/>
            <a:ext cx="1331640" cy="78296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b="1" dirty="0" smtClean="0">
                <a:solidFill>
                  <a:srgbClr val="F68222"/>
                </a:solidFill>
              </a:rPr>
              <a:t>&gt;100</a:t>
            </a:r>
            <a:endParaRPr lang="en-US" b="1" dirty="0">
              <a:solidFill>
                <a:srgbClr val="F68222"/>
              </a:solidFill>
            </a:endParaRPr>
          </a:p>
        </p:txBody>
      </p:sp>
      <p:sp>
        <p:nvSpPr>
          <p:cNvPr id="17" name="Titel 4"/>
          <p:cNvSpPr txBox="1">
            <a:spLocks/>
          </p:cNvSpPr>
          <p:nvPr/>
        </p:nvSpPr>
        <p:spPr>
          <a:xfrm>
            <a:off x="5114793" y="5733701"/>
            <a:ext cx="2001422" cy="935659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b="1" dirty="0" smtClean="0">
                <a:solidFill>
                  <a:srgbClr val="F68222"/>
                </a:solidFill>
              </a:rPr>
              <a:t>&gt;25000</a:t>
            </a:r>
            <a:endParaRPr lang="en-US" b="1" dirty="0">
              <a:solidFill>
                <a:srgbClr val="F68222"/>
              </a:solidFill>
            </a:endParaRPr>
          </a:p>
        </p:txBody>
      </p:sp>
      <p:sp>
        <p:nvSpPr>
          <p:cNvPr id="18" name="Titel 4"/>
          <p:cNvSpPr txBox="1">
            <a:spLocks/>
          </p:cNvSpPr>
          <p:nvPr/>
        </p:nvSpPr>
        <p:spPr>
          <a:xfrm>
            <a:off x="6759719" y="4941168"/>
            <a:ext cx="2001422" cy="935659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00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b="1" dirty="0" smtClean="0">
                <a:solidFill>
                  <a:srgbClr val="F68222"/>
                </a:solidFill>
              </a:rPr>
              <a:t>&gt;25000</a:t>
            </a:r>
            <a:endParaRPr lang="en-US" b="1" dirty="0">
              <a:solidFill>
                <a:srgbClr val="F68222"/>
              </a:solidFill>
            </a:endParaRPr>
          </a:p>
        </p:txBody>
      </p:sp>
      <p:sp>
        <p:nvSpPr>
          <p:cNvPr id="22" name="Titel 4"/>
          <p:cNvSpPr txBox="1">
            <a:spLocks/>
          </p:cNvSpPr>
          <p:nvPr/>
        </p:nvSpPr>
        <p:spPr>
          <a:xfrm>
            <a:off x="6660232" y="1340768"/>
            <a:ext cx="1971695" cy="1004143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sz="2000" b="1" dirty="0">
                <a:solidFill>
                  <a:srgbClr val="F68222"/>
                </a:solidFill>
              </a:rPr>
              <a:t>#</a:t>
            </a:r>
            <a:r>
              <a:rPr lang="de-AT" sz="2000" b="1" dirty="0" err="1">
                <a:solidFill>
                  <a:srgbClr val="F68222"/>
                </a:solidFill>
              </a:rPr>
              <a:t>Subtype</a:t>
            </a:r>
            <a:r>
              <a:rPr lang="de-AT" sz="2000" b="1" dirty="0">
                <a:solidFill>
                  <a:srgbClr val="F68222"/>
                </a:solidFill>
              </a:rPr>
              <a:t> </a:t>
            </a:r>
            <a:r>
              <a:rPr lang="de-AT" sz="2000" b="1" dirty="0" err="1">
                <a:solidFill>
                  <a:srgbClr val="F68222"/>
                </a:solidFill>
              </a:rPr>
              <a:t>Candidates</a:t>
            </a:r>
            <a:endParaRPr lang="en-US" sz="2000" b="1" dirty="0">
              <a:solidFill>
                <a:srgbClr val="F68222"/>
              </a:solidFill>
            </a:endParaRPr>
          </a:p>
        </p:txBody>
      </p:sp>
      <p:sp>
        <p:nvSpPr>
          <p:cNvPr id="23" name="Titel 4"/>
          <p:cNvSpPr txBox="1">
            <a:spLocks/>
          </p:cNvSpPr>
          <p:nvPr/>
        </p:nvSpPr>
        <p:spPr>
          <a:xfrm>
            <a:off x="5076056" y="1992809"/>
            <a:ext cx="1971695" cy="1004143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sz="2000" b="1" dirty="0">
                <a:solidFill>
                  <a:srgbClr val="F68222"/>
                </a:solidFill>
              </a:rPr>
              <a:t>#</a:t>
            </a:r>
            <a:r>
              <a:rPr lang="de-AT" sz="2000" b="1" dirty="0" err="1">
                <a:solidFill>
                  <a:srgbClr val="F68222"/>
                </a:solidFill>
              </a:rPr>
              <a:t>Subtype</a:t>
            </a:r>
            <a:r>
              <a:rPr lang="de-AT" sz="2000" b="1" dirty="0">
                <a:solidFill>
                  <a:srgbClr val="F68222"/>
                </a:solidFill>
              </a:rPr>
              <a:t> </a:t>
            </a:r>
            <a:r>
              <a:rPr lang="de-AT" sz="2000" b="1" dirty="0" err="1">
                <a:solidFill>
                  <a:srgbClr val="F68222"/>
                </a:solidFill>
              </a:rPr>
              <a:t>Candidates</a:t>
            </a:r>
            <a:endParaRPr lang="en-US" sz="2000" b="1" dirty="0">
              <a:solidFill>
                <a:srgbClr val="F68222"/>
              </a:solidFill>
            </a:endParaRPr>
          </a:p>
        </p:txBody>
      </p:sp>
      <p:sp>
        <p:nvSpPr>
          <p:cNvPr id="24" name="Titel 4"/>
          <p:cNvSpPr txBox="1">
            <a:spLocks/>
          </p:cNvSpPr>
          <p:nvPr/>
        </p:nvSpPr>
        <p:spPr>
          <a:xfrm>
            <a:off x="3563888" y="2780928"/>
            <a:ext cx="1971695" cy="1004143"/>
          </a:xfrm>
          <a:prstGeom prst="rect">
            <a:avLst/>
          </a:prstGeom>
        </p:spPr>
        <p:txBody>
          <a:bodyPr vert="horz" lIns="91430" tIns="45715" rIns="91430" bIns="45715" rtlCol="0" anchor="ctr">
            <a:normAutofit fontScale="97500"/>
          </a:bodyPr>
          <a:lstStyle>
            <a:lvl1pPr algn="ctr" defTabSz="914296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Maiandra GD" pitchFamily="34" charset="0"/>
                <a:ea typeface="+mj-ea"/>
                <a:cs typeface="Narkisim" pitchFamily="34" charset="-79"/>
              </a:defRPr>
            </a:lvl1pPr>
          </a:lstStyle>
          <a:p>
            <a:r>
              <a:rPr lang="de-AT" sz="2000" b="1" dirty="0">
                <a:solidFill>
                  <a:srgbClr val="F68222"/>
                </a:solidFill>
              </a:rPr>
              <a:t>#</a:t>
            </a:r>
            <a:r>
              <a:rPr lang="de-AT" sz="2000" b="1" dirty="0" err="1">
                <a:solidFill>
                  <a:srgbClr val="F68222"/>
                </a:solidFill>
              </a:rPr>
              <a:t>Subtype</a:t>
            </a:r>
            <a:r>
              <a:rPr lang="de-AT" sz="2000" b="1" dirty="0">
                <a:solidFill>
                  <a:srgbClr val="F68222"/>
                </a:solidFill>
              </a:rPr>
              <a:t> </a:t>
            </a:r>
            <a:r>
              <a:rPr lang="de-AT" sz="2000" b="1" dirty="0" err="1">
                <a:solidFill>
                  <a:srgbClr val="F68222"/>
                </a:solidFill>
              </a:rPr>
              <a:t>Candidates</a:t>
            </a:r>
            <a:endParaRPr lang="en-US" sz="2000" b="1" dirty="0">
              <a:solidFill>
                <a:srgbClr val="F6822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355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22" grpId="0"/>
      <p:bldP spid="23" grpId="0"/>
      <p:bldP spid="2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382344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68222"/>
                </a:solidFill>
              </a:rPr>
              <a:t>Millions of possible combinations to try out</a:t>
            </a:r>
            <a:br>
              <a:rPr lang="en-US" b="1" dirty="0">
                <a:solidFill>
                  <a:srgbClr val="F68222"/>
                </a:solidFill>
              </a:rPr>
            </a:br>
            <a:endParaRPr lang="en-US" b="1" dirty="0">
              <a:solidFill>
                <a:srgbClr val="F6822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109</a:t>
            </a:fld>
            <a:endParaRPr lang="en-US" dirty="0"/>
          </a:p>
        </p:txBody>
      </p:sp>
      <p:pic>
        <p:nvPicPr>
          <p:cNvPr id="7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824"/>
            <a:ext cx="8862267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heterogeneous tables</a:t>
            </a:r>
          </a:p>
          <a:p>
            <a:r>
              <a:rPr lang="en-US" dirty="0" smtClean="0"/>
              <a:t>Matching based on IDs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3" y="4005064"/>
            <a:ext cx="3854547" cy="187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80954"/>
            <a:ext cx="3570914" cy="1520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59632" y="4005064"/>
            <a:ext cx="1140664" cy="504056"/>
          </a:xfrm>
          <a:prstGeom prst="rect">
            <a:avLst/>
          </a:prstGeom>
          <a:noFill/>
          <a:ln w="57150">
            <a:solidFill>
              <a:srgbClr val="00A650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44008" y="4869160"/>
            <a:ext cx="1140664" cy="504056"/>
          </a:xfrm>
          <a:prstGeom prst="rect">
            <a:avLst/>
          </a:prstGeom>
          <a:noFill/>
          <a:ln w="57150">
            <a:solidFill>
              <a:srgbClr val="00A650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652120" y="4157464"/>
            <a:ext cx="996648" cy="50405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19720" y="5046464"/>
            <a:ext cx="996648" cy="50405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stCxn id="11" idx="3"/>
            <a:endCxn id="12" idx="1"/>
          </p:cNvCxnSpPr>
          <p:nvPr/>
        </p:nvCxnSpPr>
        <p:spPr>
          <a:xfrm>
            <a:off x="2400296" y="4257092"/>
            <a:ext cx="2243712" cy="864096"/>
          </a:xfrm>
          <a:prstGeom prst="line">
            <a:avLst/>
          </a:prstGeom>
          <a:ln w="76200"/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" idx="3"/>
            <a:endCxn id="13" idx="1"/>
          </p:cNvCxnSpPr>
          <p:nvPr/>
        </p:nvCxnSpPr>
        <p:spPr>
          <a:xfrm flipV="1">
            <a:off x="1416368" y="4409492"/>
            <a:ext cx="4235752" cy="889000"/>
          </a:xfrm>
          <a:prstGeom prst="line">
            <a:avLst/>
          </a:prstGeom>
          <a:ln w="7620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5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Guided Exploration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323529" y="1600201"/>
            <a:ext cx="8496944" cy="4925143"/>
          </a:xfrm>
        </p:spPr>
        <p:txBody>
          <a:bodyPr>
            <a:normAutofit/>
          </a:bodyPr>
          <a:lstStyle/>
          <a:p>
            <a:pPr lvl="1"/>
            <a:r>
              <a:rPr lang="en-US" sz="3200" dirty="0" smtClean="0"/>
              <a:t>Visually guide analyst through analysis</a:t>
            </a:r>
          </a:p>
          <a:p>
            <a:pPr lvl="1"/>
            <a:endParaRPr lang="en-US" sz="3200" dirty="0" smtClean="0"/>
          </a:p>
          <a:p>
            <a:pPr lvl="1"/>
            <a:r>
              <a:rPr lang="en-US" sz="3200" dirty="0" smtClean="0"/>
              <a:t>Pinpoint to possibly interesting </a:t>
            </a:r>
            <a:br>
              <a:rPr lang="en-US" sz="3200" dirty="0" smtClean="0"/>
            </a:br>
            <a:r>
              <a:rPr lang="en-US" sz="3200" dirty="0" smtClean="0"/>
              <a:t>patterns and correlations</a:t>
            </a:r>
          </a:p>
          <a:p>
            <a:pPr lvl="1"/>
            <a:endParaRPr lang="de-AT" sz="3200" dirty="0"/>
          </a:p>
          <a:p>
            <a:pPr lvl="1"/>
            <a:r>
              <a:rPr lang="de-AT" sz="3200" b="1" dirty="0" smtClean="0"/>
              <a:t>Tour Guide</a:t>
            </a:r>
            <a:endParaRPr lang="en-US" sz="3200" b="1" dirty="0" smtClean="0"/>
          </a:p>
          <a:p>
            <a:pPr lvl="1"/>
            <a:endParaRPr lang="en-US" sz="32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110</a:t>
            </a:fld>
            <a:endParaRPr lang="en-US" dirty="0"/>
          </a:p>
        </p:txBody>
      </p:sp>
      <p:pic>
        <p:nvPicPr>
          <p:cNvPr id="8" name="Picture 9" descr="indoor_navi.png"/>
          <p:cNvPicPr>
            <a:picLocks noChangeAspect="1"/>
          </p:cNvPicPr>
          <p:nvPr/>
        </p:nvPicPr>
        <p:blipFill>
          <a:blip r:embed="rId2" cstate="print"/>
          <a:srcRect r="38975"/>
          <a:stretch>
            <a:fillRect/>
          </a:stretch>
        </p:blipFill>
        <p:spPr>
          <a:xfrm>
            <a:off x="5508104" y="3645022"/>
            <a:ext cx="3312368" cy="3053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2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Tour Guide Approach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00201"/>
            <a:ext cx="8820472" cy="5069159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rgbClr val="00ACDC"/>
                </a:solidFill>
              </a:rPr>
              <a:t>Q: 	</a:t>
            </a:r>
            <a:r>
              <a:rPr lang="en-US" i="1" dirty="0" smtClean="0"/>
              <a:t>Which stratifications are most similar to this mRNA 			clustering? </a:t>
            </a:r>
          </a:p>
          <a:p>
            <a:pPr lvl="1"/>
            <a:endParaRPr lang="en-US" sz="1100" dirty="0" smtClean="0"/>
          </a:p>
          <a:p>
            <a:pPr lvl="1"/>
            <a:r>
              <a:rPr lang="en-US" dirty="0" smtClean="0">
                <a:solidFill>
                  <a:srgbClr val="00ACDC"/>
                </a:solidFill>
              </a:rPr>
              <a:t>Q:</a:t>
            </a:r>
            <a:r>
              <a:rPr lang="en-US" dirty="0" smtClean="0"/>
              <a:t> 	</a:t>
            </a:r>
            <a:r>
              <a:rPr lang="en-US" i="1" dirty="0" smtClean="0"/>
              <a:t>Which stratifications contain a subset with the same 		patients who also have a homozygous deletion of this 		gene? </a:t>
            </a:r>
          </a:p>
          <a:p>
            <a:pPr lvl="1"/>
            <a:endParaRPr lang="en-US" sz="1100" dirty="0" smtClean="0"/>
          </a:p>
          <a:p>
            <a:pPr lvl="1"/>
            <a:r>
              <a:rPr lang="en-US" i="1" dirty="0" smtClean="0">
                <a:solidFill>
                  <a:srgbClr val="00ACDC"/>
                </a:solidFill>
              </a:rPr>
              <a:t>Q: 	</a:t>
            </a:r>
            <a:r>
              <a:rPr lang="en-US" i="1" dirty="0" smtClean="0"/>
              <a:t>What are the top pathways containing genes with 			copy number alteration or mutations?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StratomeX</a:t>
            </a:r>
            <a:r>
              <a:rPr lang="de-AT" dirty="0" smtClean="0"/>
              <a:t> Tour Guide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112</a:t>
            </a:fld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Dropbox\Omics Integration\ranking_screenshots\Screenshot from 2012-11-27 10:30: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84784"/>
            <a:ext cx="8888288" cy="5018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3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Combine Complex Queries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113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811416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Back </a:t>
            </a:r>
            <a:r>
              <a:rPr lang="de-AT" dirty="0" err="1" smtClean="0"/>
              <a:t>to</a:t>
            </a:r>
            <a:r>
              <a:rPr lang="de-AT" dirty="0" smtClean="0"/>
              <a:t> Alex…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 Visualization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115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5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Data and Pathways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Pathways represent </a:t>
            </a:r>
            <a:r>
              <a:rPr lang="en-US" dirty="0" smtClean="0">
                <a:solidFill>
                  <a:schemeClr val="accent1"/>
                </a:solidFill>
              </a:rPr>
              <a:t>consensus knowledge </a:t>
            </a:r>
            <a:r>
              <a:rPr lang="en-US" dirty="0" smtClean="0"/>
              <a:t>for a healthy organism or specific disease</a:t>
            </a:r>
          </a:p>
          <a:p>
            <a:r>
              <a:rPr lang="en-US" dirty="0" smtClean="0"/>
              <a:t>Cannot account for </a:t>
            </a:r>
            <a:r>
              <a:rPr lang="en-US" dirty="0" smtClean="0">
                <a:solidFill>
                  <a:schemeClr val="accent2"/>
                </a:solidFill>
              </a:rPr>
              <a:t>variation </a:t>
            </a:r>
            <a:r>
              <a:rPr lang="en-US" dirty="0" smtClean="0"/>
              <a:t>found in </a:t>
            </a:r>
            <a:br>
              <a:rPr lang="en-US" dirty="0" smtClean="0"/>
            </a:br>
            <a:r>
              <a:rPr lang="en-US" dirty="0" smtClean="0"/>
              <a:t>real-world data</a:t>
            </a:r>
          </a:p>
          <a:p>
            <a:r>
              <a:rPr lang="en-US" dirty="0" smtClean="0"/>
              <a:t>Branches can be </a:t>
            </a:r>
            <a:r>
              <a:rPr lang="en-US" dirty="0" smtClean="0">
                <a:solidFill>
                  <a:schemeClr val="accent3"/>
                </a:solidFill>
              </a:rPr>
              <a:t>(in)activated </a:t>
            </a:r>
            <a:r>
              <a:rPr lang="en-US" dirty="0" smtClean="0"/>
              <a:t>due to </a:t>
            </a:r>
          </a:p>
          <a:p>
            <a:pPr lvl="1"/>
            <a:r>
              <a:rPr lang="en-US" dirty="0" smtClean="0"/>
              <a:t>mutation,</a:t>
            </a:r>
          </a:p>
          <a:p>
            <a:pPr lvl="1"/>
            <a:r>
              <a:rPr lang="en-US" dirty="0" smtClean="0"/>
              <a:t>changed gene expression,</a:t>
            </a:r>
          </a:p>
          <a:p>
            <a:pPr lvl="1"/>
            <a:r>
              <a:rPr lang="en-US" dirty="0" smtClean="0"/>
              <a:t>modulation due to drug treatment,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Visualization?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600201"/>
            <a:ext cx="4690864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Efficient communication of information</a:t>
            </a:r>
          </a:p>
          <a:p>
            <a:endParaRPr lang="en-US" dirty="0" smtClean="0"/>
          </a:p>
          <a:p>
            <a:r>
              <a:rPr lang="en-US" dirty="0" smtClean="0"/>
              <a:t>A	-3.4</a:t>
            </a:r>
          </a:p>
          <a:p>
            <a:r>
              <a:rPr lang="en-US" dirty="0" smtClean="0"/>
              <a:t>B 	2.8</a:t>
            </a:r>
          </a:p>
          <a:p>
            <a:r>
              <a:rPr lang="en-US" dirty="0" smtClean="0"/>
              <a:t>C	3.1</a:t>
            </a:r>
          </a:p>
          <a:p>
            <a:r>
              <a:rPr lang="en-US" dirty="0" smtClean="0"/>
              <a:t>D	-3</a:t>
            </a:r>
          </a:p>
          <a:p>
            <a:r>
              <a:rPr lang="en-US" dirty="0" smtClean="0"/>
              <a:t>E	0.5</a:t>
            </a:r>
          </a:p>
          <a:p>
            <a:r>
              <a:rPr lang="en-US" dirty="0" smtClean="0"/>
              <a:t>F	0.3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49" name="Abgerundetes Rechteck 126"/>
          <p:cNvSpPr/>
          <p:nvPr/>
        </p:nvSpPr>
        <p:spPr>
          <a:xfrm>
            <a:off x="251520" y="1700807"/>
            <a:ext cx="3102180" cy="4462699"/>
          </a:xfrm>
          <a:prstGeom prst="roundRect">
            <a:avLst>
              <a:gd name="adj" fmla="val 421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round/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/>
          </a:p>
        </p:txBody>
      </p:sp>
      <p:sp>
        <p:nvSpPr>
          <p:cNvPr id="33" name="Rechteck 113"/>
          <p:cNvSpPr/>
          <p:nvPr/>
        </p:nvSpPr>
        <p:spPr>
          <a:xfrm>
            <a:off x="2476231" y="2740565"/>
            <a:ext cx="72719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hteck 114"/>
          <p:cNvSpPr/>
          <p:nvPr/>
        </p:nvSpPr>
        <p:spPr>
          <a:xfrm>
            <a:off x="1724276" y="1977625"/>
            <a:ext cx="72719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hteck 115"/>
          <p:cNvSpPr/>
          <p:nvPr/>
        </p:nvSpPr>
        <p:spPr>
          <a:xfrm>
            <a:off x="1216663" y="4056550"/>
            <a:ext cx="727194" cy="360040"/>
          </a:xfrm>
          <a:prstGeom prst="rect">
            <a:avLst/>
          </a:prstGeom>
          <a:solidFill>
            <a:schemeClr val="bg1"/>
          </a:solidFill>
          <a:ln w="4064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hteck 116"/>
          <p:cNvSpPr/>
          <p:nvPr/>
        </p:nvSpPr>
        <p:spPr>
          <a:xfrm>
            <a:off x="497154" y="5406561"/>
            <a:ext cx="72719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Ellipse 117"/>
          <p:cNvSpPr/>
          <p:nvPr/>
        </p:nvSpPr>
        <p:spPr>
          <a:xfrm>
            <a:off x="2695812" y="3948538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Gewinkelte Verbindung 118"/>
          <p:cNvCxnSpPr>
            <a:endCxn id="34" idx="1"/>
          </p:cNvCxnSpPr>
          <p:nvPr/>
        </p:nvCxnSpPr>
        <p:spPr>
          <a:xfrm flipV="1">
            <a:off x="764969" y="2157645"/>
            <a:ext cx="959307" cy="288032"/>
          </a:xfrm>
          <a:prstGeom prst="bentConnector3">
            <a:avLst>
              <a:gd name="adj1" fmla="val -519"/>
            </a:avLst>
          </a:prstGeom>
          <a:ln w="317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119"/>
          <p:cNvCxnSpPr>
            <a:stCxn id="34" idx="3"/>
            <a:endCxn id="33" idx="0"/>
          </p:cNvCxnSpPr>
          <p:nvPr/>
        </p:nvCxnSpPr>
        <p:spPr>
          <a:xfrm>
            <a:off x="2451470" y="2157645"/>
            <a:ext cx="388358" cy="582920"/>
          </a:xfrm>
          <a:prstGeom prst="bentConnector2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120"/>
          <p:cNvCxnSpPr>
            <a:stCxn id="33" idx="2"/>
            <a:endCxn id="37" idx="0"/>
          </p:cNvCxnSpPr>
          <p:nvPr/>
        </p:nvCxnSpPr>
        <p:spPr>
          <a:xfrm>
            <a:off x="2839828" y="3100605"/>
            <a:ext cx="0" cy="847933"/>
          </a:xfrm>
          <a:prstGeom prst="straightConnector1">
            <a:avLst/>
          </a:prstGeom>
          <a:ln w="317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121"/>
          <p:cNvCxnSpPr>
            <a:endCxn id="47" idx="0"/>
          </p:cNvCxnSpPr>
          <p:nvPr/>
        </p:nvCxnSpPr>
        <p:spPr>
          <a:xfrm>
            <a:off x="2840251" y="4236570"/>
            <a:ext cx="0" cy="690491"/>
          </a:xfrm>
          <a:prstGeom prst="straightConnector1">
            <a:avLst/>
          </a:prstGeom>
          <a:ln w="317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122"/>
          <p:cNvCxnSpPr>
            <a:stCxn id="46" idx="2"/>
            <a:endCxn id="48" idx="2"/>
          </p:cNvCxnSpPr>
          <p:nvPr/>
        </p:nvCxnSpPr>
        <p:spPr>
          <a:xfrm rot="16200000" flipH="1">
            <a:off x="806329" y="2764356"/>
            <a:ext cx="588554" cy="671275"/>
          </a:xfrm>
          <a:prstGeom prst="bentConnector2">
            <a:avLst/>
          </a:prstGeom>
          <a:ln w="4064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winkelte Verbindung 123"/>
          <p:cNvCxnSpPr>
            <a:stCxn id="35" idx="2"/>
            <a:endCxn id="47" idx="1"/>
          </p:cNvCxnSpPr>
          <p:nvPr/>
        </p:nvCxnSpPr>
        <p:spPr>
          <a:xfrm rot="16200000" flipH="1">
            <a:off x="1683212" y="4313638"/>
            <a:ext cx="690491" cy="896394"/>
          </a:xfrm>
          <a:prstGeom prst="bentConnector2">
            <a:avLst/>
          </a:prstGeom>
          <a:ln w="4064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winkelte Verbindung 124"/>
          <p:cNvCxnSpPr>
            <a:stCxn id="47" idx="2"/>
          </p:cNvCxnSpPr>
          <p:nvPr/>
        </p:nvCxnSpPr>
        <p:spPr>
          <a:xfrm rot="5400000">
            <a:off x="1878717" y="4625047"/>
            <a:ext cx="299480" cy="1623588"/>
          </a:xfrm>
          <a:prstGeom prst="bentConnector2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winkelte Verbindung 125"/>
          <p:cNvCxnSpPr>
            <a:stCxn id="33" idx="1"/>
            <a:endCxn id="48" idx="0"/>
          </p:cNvCxnSpPr>
          <p:nvPr/>
        </p:nvCxnSpPr>
        <p:spPr>
          <a:xfrm rot="10800000" flipV="1">
            <a:off x="1580261" y="2920585"/>
            <a:ext cx="895971" cy="329670"/>
          </a:xfrm>
          <a:prstGeom prst="bentConnector2">
            <a:avLst/>
          </a:prstGeom>
          <a:ln w="317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110"/>
          <p:cNvSpPr/>
          <p:nvPr/>
        </p:nvSpPr>
        <p:spPr>
          <a:xfrm>
            <a:off x="401372" y="2445677"/>
            <a:ext cx="727194" cy="360040"/>
          </a:xfrm>
          <a:prstGeom prst="rect">
            <a:avLst/>
          </a:prstGeom>
          <a:solidFill>
            <a:schemeClr val="bg1"/>
          </a:solidFill>
          <a:ln w="4064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hteck 112"/>
          <p:cNvSpPr/>
          <p:nvPr/>
        </p:nvSpPr>
        <p:spPr>
          <a:xfrm>
            <a:off x="2476654" y="4927061"/>
            <a:ext cx="727194" cy="360040"/>
          </a:xfrm>
          <a:prstGeom prst="rect">
            <a:avLst/>
          </a:prstGeom>
          <a:solidFill>
            <a:schemeClr val="bg1"/>
          </a:solidFill>
          <a:ln w="4064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Ellipse 111"/>
          <p:cNvSpPr/>
          <p:nvPr/>
        </p:nvSpPr>
        <p:spPr>
          <a:xfrm>
            <a:off x="1436244" y="3250255"/>
            <a:ext cx="288032" cy="288032"/>
          </a:xfrm>
          <a:prstGeom prst="ellipse">
            <a:avLst/>
          </a:prstGeom>
          <a:solidFill>
            <a:schemeClr val="bg1"/>
          </a:solidFill>
          <a:ln w="4064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Gerade Verbindung mit Pfeil 108"/>
          <p:cNvCxnSpPr>
            <a:endCxn id="35" idx="0"/>
          </p:cNvCxnSpPr>
          <p:nvPr/>
        </p:nvCxnSpPr>
        <p:spPr>
          <a:xfrm flipH="1">
            <a:off x="1580260" y="3546079"/>
            <a:ext cx="5524" cy="510471"/>
          </a:xfrm>
          <a:prstGeom prst="straightConnector1">
            <a:avLst/>
          </a:prstGeom>
          <a:ln w="4064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4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3333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C0C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7A3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Data and Pathways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2" t="17796" r="2009" b="9263"/>
          <a:stretch/>
        </p:blipFill>
        <p:spPr bwMode="auto">
          <a:xfrm>
            <a:off x="4424448" y="1628802"/>
            <a:ext cx="4539343" cy="3151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841035" y="5774855"/>
            <a:ext cx="9749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[Lindroos2002]</a:t>
            </a:r>
            <a:endParaRPr lang="en-US" sz="1000" dirty="0"/>
          </a:p>
        </p:txBody>
      </p:sp>
      <p:sp>
        <p:nvSpPr>
          <p:cNvPr id="3" name="Rechteckiger Pfeil 2"/>
          <p:cNvSpPr/>
          <p:nvPr/>
        </p:nvSpPr>
        <p:spPr>
          <a:xfrm rot="10800000">
            <a:off x="6084168" y="5001716"/>
            <a:ext cx="864096" cy="773139"/>
          </a:xfrm>
          <a:prstGeom prst="ben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hteckiger Pfeil 13"/>
          <p:cNvSpPr/>
          <p:nvPr/>
        </p:nvSpPr>
        <p:spPr>
          <a:xfrm rot="10800000" flipH="1">
            <a:off x="2228324" y="5001716"/>
            <a:ext cx="903516" cy="773139"/>
          </a:xfrm>
          <a:prstGeom prst="bent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3" name="Picture 9" descr="http://www.genome.jp/kegg/pathway/map/map000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1628801"/>
            <a:ext cx="4180465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1"/>
          <a:stretch/>
        </p:blipFill>
        <p:spPr bwMode="auto">
          <a:xfrm>
            <a:off x="3491880" y="5136711"/>
            <a:ext cx="2143125" cy="63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10"/>
          <p:cNvSpPr txBox="1"/>
          <p:nvPr/>
        </p:nvSpPr>
        <p:spPr>
          <a:xfrm>
            <a:off x="194670" y="4876354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/>
              <a:t>[KEGG]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4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4" grpId="0" animBg="1"/>
      <p:bldP spid="9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119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1"/>
          <a:stretch/>
        </p:blipFill>
        <p:spPr bwMode="auto">
          <a:xfrm>
            <a:off x="565795" y="1988840"/>
            <a:ext cx="2143125" cy="6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9838" y="2990644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On-Node Mapping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0459" y="2996952"/>
            <a:ext cx="22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Linked Views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14915" y="2990644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Multiples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601199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 Adaption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8324" y="6011996"/>
            <a:ext cx="138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85" y="1453426"/>
            <a:ext cx="2290659" cy="154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05" y="1398917"/>
            <a:ext cx="2417867" cy="16272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0" y="3881781"/>
            <a:ext cx="2387948" cy="199549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12382" r="27100" b="13734"/>
          <a:stretch/>
        </p:blipFill>
        <p:spPr bwMode="auto">
          <a:xfrm>
            <a:off x="3491417" y="3881781"/>
            <a:ext cx="2448735" cy="199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2909670" y="5079038"/>
            <a:ext cx="1031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[Meyer 2010]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11379" y="5150501"/>
            <a:ext cx="1032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[Junker 2006]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5915" y="2277653"/>
            <a:ext cx="1161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[Lindroos 2002]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-154841" y="0"/>
            <a:ext cx="9505055" cy="6957392"/>
          </a:xfrm>
          <a:prstGeom prst="rect">
            <a:avLst/>
          </a:prstGeom>
          <a:solidFill>
            <a:srgbClr val="9B9B9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84168" y="3366284"/>
            <a:ext cx="3059832" cy="3015044"/>
            <a:chOff x="6084168" y="3366284"/>
            <a:chExt cx="3059832" cy="3015044"/>
          </a:xfrm>
        </p:grpSpPr>
        <p:sp>
          <p:nvSpPr>
            <p:cNvPr id="19" name="Rectangle 18"/>
            <p:cNvSpPr/>
            <p:nvPr/>
          </p:nvSpPr>
          <p:spPr>
            <a:xfrm>
              <a:off x="6084168" y="3366284"/>
              <a:ext cx="3059832" cy="301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300192" y="3620387"/>
              <a:ext cx="2585164" cy="2760941"/>
              <a:chOff x="6300192" y="3620387"/>
              <a:chExt cx="2585164" cy="276094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837744" y="6011996"/>
                <a:ext cx="1622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dirty="0" smtClean="0"/>
                  <a:t>Path-Extraction</a:t>
                </a:r>
                <a:endParaRPr lang="en-US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92" y="3620387"/>
                <a:ext cx="2585164" cy="74471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4" name="Grafik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200" y="4407551"/>
                <a:ext cx="2417867" cy="15417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05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9306E-7 L -0.33264 -0.2104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-10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8" grpId="0"/>
      <p:bldP spid="21" grpId="0"/>
      <p:bldP spid="22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Caleydo has many </a:t>
            </a:r>
            <a:r>
              <a:rPr lang="en-US" dirty="0" smtClean="0">
                <a:solidFill>
                  <a:schemeClr val="accent2"/>
                </a:solidFill>
              </a:rPr>
              <a:t>genetic identifiers built-in</a:t>
            </a:r>
          </a:p>
          <a:p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ID Classes </a:t>
            </a:r>
            <a:r>
              <a:rPr lang="en-US" dirty="0" smtClean="0"/>
              <a:t>group ID types</a:t>
            </a:r>
          </a:p>
          <a:p>
            <a:r>
              <a:rPr lang="en-US" dirty="0" smtClean="0"/>
              <a:t>ID types in a class are different but can be mapped</a:t>
            </a:r>
          </a:p>
          <a:p>
            <a:pPr lvl="1"/>
            <a:r>
              <a:rPr lang="en-US" dirty="0" smtClean="0"/>
              <a:t>e.g., RefSeq ID maps to gene short name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Requirements For Visualizing Pathways and Experimental Data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120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Consider when Visualizing Experimental Data and Pathways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Conflicting Goals</a:t>
            </a:r>
          </a:p>
          <a:p>
            <a:pPr lvl="1"/>
            <a:r>
              <a:rPr lang="en-US" dirty="0" smtClean="0"/>
              <a:t>Preserving </a:t>
            </a:r>
            <a:r>
              <a:rPr lang="en-US" dirty="0" smtClean="0">
                <a:solidFill>
                  <a:schemeClr val="accent1"/>
                </a:solidFill>
              </a:rPr>
              <a:t>topology </a:t>
            </a:r>
            <a:r>
              <a:rPr lang="en-US" dirty="0" smtClean="0"/>
              <a:t>of pathways</a:t>
            </a:r>
          </a:p>
          <a:p>
            <a:pPr lvl="1"/>
            <a:r>
              <a:rPr lang="en-US" dirty="0" smtClean="0"/>
              <a:t>Showing </a:t>
            </a:r>
            <a:r>
              <a:rPr lang="en-US" dirty="0" smtClean="0">
                <a:solidFill>
                  <a:schemeClr val="accent2"/>
                </a:solidFill>
              </a:rPr>
              <a:t>lots of experimental data</a:t>
            </a:r>
          </a:p>
          <a:p>
            <a:endParaRPr lang="en-US" dirty="0" smtClean="0"/>
          </a:p>
          <a:p>
            <a:r>
              <a:rPr lang="en-US" dirty="0" smtClean="0"/>
              <a:t>Five Requirements</a:t>
            </a:r>
          </a:p>
          <a:p>
            <a:pPr lvl="1"/>
            <a:r>
              <a:rPr lang="en-US" dirty="0" smtClean="0"/>
              <a:t>Ideal visualization technique addresses all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I: Data Scale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smtClean="0">
                <a:solidFill>
                  <a:schemeClr val="accent1"/>
                </a:solidFill>
              </a:rPr>
              <a:t>number of experiments</a:t>
            </a:r>
          </a:p>
          <a:p>
            <a:pPr lvl="1"/>
            <a:r>
              <a:rPr lang="en-US" dirty="0" smtClean="0"/>
              <a:t>Large datasets have more than 500 experiments</a:t>
            </a:r>
          </a:p>
          <a:p>
            <a:r>
              <a:rPr lang="en-US" dirty="0" smtClean="0"/>
              <a:t>Multiple </a:t>
            </a:r>
            <a:r>
              <a:rPr lang="en-US" dirty="0" smtClean="0">
                <a:solidFill>
                  <a:schemeClr val="accent3"/>
                </a:solidFill>
              </a:rPr>
              <a:t>groups/conditions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122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II: Data Heterogeneity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</a:t>
            </a:r>
            <a:r>
              <a:rPr lang="en-US" dirty="0" smtClean="0">
                <a:solidFill>
                  <a:schemeClr val="accent2"/>
                </a:solidFill>
              </a:rPr>
              <a:t>types </a:t>
            </a:r>
            <a:r>
              <a:rPr lang="en-US" dirty="0" smtClean="0"/>
              <a:t>of data, e.g.,</a:t>
            </a:r>
          </a:p>
          <a:p>
            <a:pPr lvl="1"/>
            <a:r>
              <a:rPr lang="en-US" dirty="0" smtClean="0"/>
              <a:t>mRNA expression					</a:t>
            </a:r>
            <a:r>
              <a:rPr lang="en-US" sz="2400" i="1" dirty="0" smtClean="0"/>
              <a:t>numerical</a:t>
            </a:r>
          </a:p>
          <a:p>
            <a:pPr lvl="1"/>
            <a:r>
              <a:rPr lang="en-US" dirty="0" smtClean="0"/>
              <a:t>mutation status						</a:t>
            </a:r>
            <a:r>
              <a:rPr lang="en-US" sz="2400" i="1" dirty="0" smtClean="0"/>
              <a:t>categorical</a:t>
            </a:r>
          </a:p>
          <a:p>
            <a:pPr lvl="1"/>
            <a:r>
              <a:rPr lang="en-US" dirty="0" smtClean="0"/>
              <a:t>copy number variation			</a:t>
            </a:r>
            <a:r>
              <a:rPr lang="en-US" sz="2400" i="1" dirty="0" smtClean="0"/>
              <a:t>ordered categorical</a:t>
            </a:r>
          </a:p>
          <a:p>
            <a:pPr lvl="1"/>
            <a:r>
              <a:rPr lang="en-US" dirty="0" smtClean="0"/>
              <a:t>metabolite concentration		</a:t>
            </a:r>
            <a:r>
              <a:rPr lang="en-US" sz="2400" i="1" dirty="0" smtClean="0"/>
              <a:t>numerical</a:t>
            </a:r>
            <a:endParaRPr lang="en-US" i="1" dirty="0" smtClean="0"/>
          </a:p>
          <a:p>
            <a:r>
              <a:rPr lang="en-US" dirty="0" smtClean="0"/>
              <a:t>Require </a:t>
            </a:r>
            <a:r>
              <a:rPr lang="en-US" dirty="0" smtClean="0">
                <a:solidFill>
                  <a:schemeClr val="accent1"/>
                </a:solidFill>
              </a:rPr>
              <a:t>different visualization </a:t>
            </a:r>
            <a:r>
              <a:rPr lang="en-US" dirty="0" smtClean="0"/>
              <a:t>techniques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3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III: Multi-Mapping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Pathways nodes are biomolecules</a:t>
            </a:r>
          </a:p>
          <a:p>
            <a:pPr lvl="1"/>
            <a:r>
              <a:rPr lang="en-US" dirty="0" smtClean="0"/>
              <a:t>Proteins, nucleic acids, lipids, </a:t>
            </a:r>
            <a:br>
              <a:rPr lang="en-US" dirty="0" smtClean="0"/>
            </a:br>
            <a:r>
              <a:rPr lang="en-US" dirty="0" smtClean="0"/>
              <a:t>metabolites</a:t>
            </a:r>
          </a:p>
          <a:p>
            <a:r>
              <a:rPr lang="en-US" dirty="0" smtClean="0"/>
              <a:t>Experimental data often </a:t>
            </a:r>
            <a:br>
              <a:rPr lang="en-US" dirty="0" smtClean="0"/>
            </a:br>
            <a:r>
              <a:rPr lang="en-US" dirty="0" smtClean="0"/>
              <a:t>on a „gene“ level</a:t>
            </a:r>
          </a:p>
          <a:p>
            <a:pPr lvl="1"/>
            <a:r>
              <a:rPr lang="en-US" dirty="0" smtClean="0"/>
              <a:t>Multiple genes can produce protein</a:t>
            </a:r>
          </a:p>
          <a:p>
            <a:pPr lvl="1"/>
            <a:r>
              <a:rPr lang="en-US" dirty="0" smtClean="0"/>
              <a:t>Multiple genes encode one protein</a:t>
            </a:r>
          </a:p>
          <a:p>
            <a:r>
              <a:rPr lang="en-US" dirty="0" smtClean="0"/>
              <a:t>Result: many „gene“ values map </a:t>
            </a:r>
            <a:br>
              <a:rPr lang="en-US" dirty="0" smtClean="0"/>
            </a:br>
            <a:r>
              <a:rPr lang="en-US" dirty="0" smtClean="0"/>
              <a:t>to one pathway node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6372691" y="1772816"/>
            <a:ext cx="4164011" cy="3960440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868686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282973" y="2112571"/>
            <a:ext cx="917575" cy="1074738"/>
          </a:xfrm>
          <a:custGeom>
            <a:avLst/>
            <a:gdLst>
              <a:gd name="connsiteX0" fmla="*/ 0 w 863600"/>
              <a:gd name="connsiteY0" fmla="*/ 0 h 1073150"/>
              <a:gd name="connsiteX1" fmla="*/ 863600 w 863600"/>
              <a:gd name="connsiteY1" fmla="*/ 6350 h 1073150"/>
              <a:gd name="connsiteX2" fmla="*/ 863600 w 863600"/>
              <a:gd name="connsiteY2" fmla="*/ 368300 h 1073150"/>
              <a:gd name="connsiteX3" fmla="*/ 12700 w 863600"/>
              <a:gd name="connsiteY3" fmla="*/ 1073150 h 1073150"/>
              <a:gd name="connsiteX4" fmla="*/ 0 w 863600"/>
              <a:gd name="connsiteY4" fmla="*/ 0 h 1073150"/>
              <a:gd name="connsiteX0" fmla="*/ 12700 w 876300"/>
              <a:gd name="connsiteY0" fmla="*/ 0 h 1085850"/>
              <a:gd name="connsiteX1" fmla="*/ 876300 w 876300"/>
              <a:gd name="connsiteY1" fmla="*/ 6350 h 1085850"/>
              <a:gd name="connsiteX2" fmla="*/ 876300 w 876300"/>
              <a:gd name="connsiteY2" fmla="*/ 368300 h 1085850"/>
              <a:gd name="connsiteX3" fmla="*/ 0 w 876300"/>
              <a:gd name="connsiteY3" fmla="*/ 1085850 h 1085850"/>
              <a:gd name="connsiteX4" fmla="*/ 12700 w 876300"/>
              <a:gd name="connsiteY4" fmla="*/ 0 h 1085850"/>
              <a:gd name="connsiteX0" fmla="*/ 0 w 895350"/>
              <a:gd name="connsiteY0" fmla="*/ 0 h 1092200"/>
              <a:gd name="connsiteX1" fmla="*/ 895350 w 895350"/>
              <a:gd name="connsiteY1" fmla="*/ 12700 h 1092200"/>
              <a:gd name="connsiteX2" fmla="*/ 895350 w 895350"/>
              <a:gd name="connsiteY2" fmla="*/ 374650 h 1092200"/>
              <a:gd name="connsiteX3" fmla="*/ 19050 w 895350"/>
              <a:gd name="connsiteY3" fmla="*/ 1092200 h 1092200"/>
              <a:gd name="connsiteX4" fmla="*/ 0 w 89535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895350 w 939800"/>
              <a:gd name="connsiteY2" fmla="*/ 37465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46150"/>
              <a:gd name="connsiteY0" fmla="*/ 0 h 1079500"/>
              <a:gd name="connsiteX1" fmla="*/ 946150 w 946150"/>
              <a:gd name="connsiteY1" fmla="*/ 0 h 1079500"/>
              <a:gd name="connsiteX2" fmla="*/ 939800 w 946150"/>
              <a:gd name="connsiteY2" fmla="*/ 355600 h 1079500"/>
              <a:gd name="connsiteX3" fmla="*/ 25400 w 946150"/>
              <a:gd name="connsiteY3" fmla="*/ 1079500 h 1079500"/>
              <a:gd name="connsiteX4" fmla="*/ 0 w 946150"/>
              <a:gd name="connsiteY4" fmla="*/ 0 h 1079500"/>
              <a:gd name="connsiteX0" fmla="*/ 0 w 941388"/>
              <a:gd name="connsiteY0" fmla="*/ 0 h 1079500"/>
              <a:gd name="connsiteX1" fmla="*/ 941388 w 941388"/>
              <a:gd name="connsiteY1" fmla="*/ 9525 h 1079500"/>
              <a:gd name="connsiteX2" fmla="*/ 939800 w 941388"/>
              <a:gd name="connsiteY2" fmla="*/ 355600 h 1079500"/>
              <a:gd name="connsiteX3" fmla="*/ 25400 w 941388"/>
              <a:gd name="connsiteY3" fmla="*/ 1079500 h 1079500"/>
              <a:gd name="connsiteX4" fmla="*/ 0 w 941388"/>
              <a:gd name="connsiteY4" fmla="*/ 0 h 1079500"/>
              <a:gd name="connsiteX0" fmla="*/ 0 w 917575"/>
              <a:gd name="connsiteY0" fmla="*/ 0 h 1074738"/>
              <a:gd name="connsiteX1" fmla="*/ 917575 w 917575"/>
              <a:gd name="connsiteY1" fmla="*/ 4763 h 1074738"/>
              <a:gd name="connsiteX2" fmla="*/ 915987 w 917575"/>
              <a:gd name="connsiteY2" fmla="*/ 350838 h 1074738"/>
              <a:gd name="connsiteX3" fmla="*/ 1587 w 917575"/>
              <a:gd name="connsiteY3" fmla="*/ 1074738 h 1074738"/>
              <a:gd name="connsiteX4" fmla="*/ 0 w 917575"/>
              <a:gd name="connsiteY4" fmla="*/ 0 h 1074738"/>
              <a:gd name="connsiteX0" fmla="*/ 0 w 917575"/>
              <a:gd name="connsiteY0" fmla="*/ 0 h 1074738"/>
              <a:gd name="connsiteX1" fmla="*/ 917575 w 917575"/>
              <a:gd name="connsiteY1" fmla="*/ 4763 h 1074738"/>
              <a:gd name="connsiteX2" fmla="*/ 915987 w 917575"/>
              <a:gd name="connsiteY2" fmla="*/ 336550 h 1074738"/>
              <a:gd name="connsiteX3" fmla="*/ 1587 w 917575"/>
              <a:gd name="connsiteY3" fmla="*/ 1074738 h 1074738"/>
              <a:gd name="connsiteX4" fmla="*/ 0 w 917575"/>
              <a:gd name="connsiteY4" fmla="*/ 0 h 107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575" h="1074738">
                <a:moveTo>
                  <a:pt x="0" y="0"/>
                </a:moveTo>
                <a:lnTo>
                  <a:pt x="917575" y="4763"/>
                </a:lnTo>
                <a:cubicBezTo>
                  <a:pt x="917046" y="120121"/>
                  <a:pt x="916516" y="221192"/>
                  <a:pt x="915987" y="336550"/>
                </a:cubicBezTo>
                <a:cubicBezTo>
                  <a:pt x="496887" y="482600"/>
                  <a:pt x="363537" y="877888"/>
                  <a:pt x="1587" y="10747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hteck 113"/>
          <p:cNvSpPr/>
          <p:nvPr/>
        </p:nvSpPr>
        <p:spPr>
          <a:xfrm>
            <a:off x="8160438" y="2109099"/>
            <a:ext cx="72719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Ellipse 117"/>
          <p:cNvSpPr/>
          <p:nvPr/>
        </p:nvSpPr>
        <p:spPr>
          <a:xfrm>
            <a:off x="8380019" y="3317072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Gerade Verbindung mit Pfeil 120"/>
          <p:cNvCxnSpPr>
            <a:stCxn id="8" idx="2"/>
            <a:endCxn id="9" idx="0"/>
          </p:cNvCxnSpPr>
          <p:nvPr/>
        </p:nvCxnSpPr>
        <p:spPr>
          <a:xfrm>
            <a:off x="8524035" y="2469139"/>
            <a:ext cx="0" cy="847933"/>
          </a:xfrm>
          <a:prstGeom prst="straightConnector1">
            <a:avLst/>
          </a:prstGeom>
          <a:ln w="317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21"/>
          <p:cNvCxnSpPr>
            <a:endCxn id="12" idx="0"/>
          </p:cNvCxnSpPr>
          <p:nvPr/>
        </p:nvCxnSpPr>
        <p:spPr>
          <a:xfrm>
            <a:off x="8524458" y="3605104"/>
            <a:ext cx="0" cy="690491"/>
          </a:xfrm>
          <a:prstGeom prst="straightConnector1">
            <a:avLst/>
          </a:prstGeom>
          <a:ln w="31750" cmpd="sng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7279574" y="3936175"/>
            <a:ext cx="901700" cy="1441450"/>
          </a:xfrm>
          <a:custGeom>
            <a:avLst/>
            <a:gdLst>
              <a:gd name="connsiteX0" fmla="*/ 0 w 863600"/>
              <a:gd name="connsiteY0" fmla="*/ 0 h 1073150"/>
              <a:gd name="connsiteX1" fmla="*/ 863600 w 863600"/>
              <a:gd name="connsiteY1" fmla="*/ 6350 h 1073150"/>
              <a:gd name="connsiteX2" fmla="*/ 863600 w 863600"/>
              <a:gd name="connsiteY2" fmla="*/ 368300 h 1073150"/>
              <a:gd name="connsiteX3" fmla="*/ 12700 w 863600"/>
              <a:gd name="connsiteY3" fmla="*/ 1073150 h 1073150"/>
              <a:gd name="connsiteX4" fmla="*/ 0 w 863600"/>
              <a:gd name="connsiteY4" fmla="*/ 0 h 1073150"/>
              <a:gd name="connsiteX0" fmla="*/ 12700 w 876300"/>
              <a:gd name="connsiteY0" fmla="*/ 0 h 1085850"/>
              <a:gd name="connsiteX1" fmla="*/ 876300 w 876300"/>
              <a:gd name="connsiteY1" fmla="*/ 6350 h 1085850"/>
              <a:gd name="connsiteX2" fmla="*/ 876300 w 876300"/>
              <a:gd name="connsiteY2" fmla="*/ 368300 h 1085850"/>
              <a:gd name="connsiteX3" fmla="*/ 0 w 876300"/>
              <a:gd name="connsiteY3" fmla="*/ 1085850 h 1085850"/>
              <a:gd name="connsiteX4" fmla="*/ 12700 w 876300"/>
              <a:gd name="connsiteY4" fmla="*/ 0 h 1085850"/>
              <a:gd name="connsiteX0" fmla="*/ 0 w 895350"/>
              <a:gd name="connsiteY0" fmla="*/ 0 h 1092200"/>
              <a:gd name="connsiteX1" fmla="*/ 895350 w 895350"/>
              <a:gd name="connsiteY1" fmla="*/ 12700 h 1092200"/>
              <a:gd name="connsiteX2" fmla="*/ 895350 w 895350"/>
              <a:gd name="connsiteY2" fmla="*/ 374650 h 1092200"/>
              <a:gd name="connsiteX3" fmla="*/ 19050 w 895350"/>
              <a:gd name="connsiteY3" fmla="*/ 1092200 h 1092200"/>
              <a:gd name="connsiteX4" fmla="*/ 0 w 89535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895350 w 939800"/>
              <a:gd name="connsiteY2" fmla="*/ 37465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39800"/>
              <a:gd name="connsiteY0" fmla="*/ 0 h 1092200"/>
              <a:gd name="connsiteX1" fmla="*/ 939800 w 939800"/>
              <a:gd name="connsiteY1" fmla="*/ 12700 h 1092200"/>
              <a:gd name="connsiteX2" fmla="*/ 933450 w 939800"/>
              <a:gd name="connsiteY2" fmla="*/ 368300 h 1092200"/>
              <a:gd name="connsiteX3" fmla="*/ 19050 w 939800"/>
              <a:gd name="connsiteY3" fmla="*/ 1092200 h 1092200"/>
              <a:gd name="connsiteX4" fmla="*/ 0 w 939800"/>
              <a:gd name="connsiteY4" fmla="*/ 0 h 1092200"/>
              <a:gd name="connsiteX0" fmla="*/ 0 w 946150"/>
              <a:gd name="connsiteY0" fmla="*/ 0 h 1079500"/>
              <a:gd name="connsiteX1" fmla="*/ 946150 w 946150"/>
              <a:gd name="connsiteY1" fmla="*/ 0 h 1079500"/>
              <a:gd name="connsiteX2" fmla="*/ 939800 w 946150"/>
              <a:gd name="connsiteY2" fmla="*/ 355600 h 1079500"/>
              <a:gd name="connsiteX3" fmla="*/ 25400 w 946150"/>
              <a:gd name="connsiteY3" fmla="*/ 1079500 h 1079500"/>
              <a:gd name="connsiteX4" fmla="*/ 0 w 946150"/>
              <a:gd name="connsiteY4" fmla="*/ 0 h 1079500"/>
              <a:gd name="connsiteX0" fmla="*/ 0 w 946150"/>
              <a:gd name="connsiteY0" fmla="*/ 0 h 1460500"/>
              <a:gd name="connsiteX1" fmla="*/ 946150 w 946150"/>
              <a:gd name="connsiteY1" fmla="*/ 0 h 1460500"/>
              <a:gd name="connsiteX2" fmla="*/ 939800 w 946150"/>
              <a:gd name="connsiteY2" fmla="*/ 355600 h 1460500"/>
              <a:gd name="connsiteX3" fmla="*/ 25400 w 946150"/>
              <a:gd name="connsiteY3" fmla="*/ 1460500 h 1460500"/>
              <a:gd name="connsiteX4" fmla="*/ 0 w 946150"/>
              <a:gd name="connsiteY4" fmla="*/ 0 h 1460500"/>
              <a:gd name="connsiteX0" fmla="*/ 0 w 946150"/>
              <a:gd name="connsiteY0" fmla="*/ 0 h 1460500"/>
              <a:gd name="connsiteX1" fmla="*/ 946150 w 946150"/>
              <a:gd name="connsiteY1" fmla="*/ 0 h 1460500"/>
              <a:gd name="connsiteX2" fmla="*/ 882650 w 946150"/>
              <a:gd name="connsiteY2" fmla="*/ 730250 h 1460500"/>
              <a:gd name="connsiteX3" fmla="*/ 25400 w 946150"/>
              <a:gd name="connsiteY3" fmla="*/ 1460500 h 1460500"/>
              <a:gd name="connsiteX4" fmla="*/ 0 w 946150"/>
              <a:gd name="connsiteY4" fmla="*/ 0 h 1460500"/>
              <a:gd name="connsiteX0" fmla="*/ 0 w 908050"/>
              <a:gd name="connsiteY0" fmla="*/ 0 h 1460500"/>
              <a:gd name="connsiteX1" fmla="*/ 908050 w 908050"/>
              <a:gd name="connsiteY1" fmla="*/ 374650 h 1460500"/>
              <a:gd name="connsiteX2" fmla="*/ 882650 w 908050"/>
              <a:gd name="connsiteY2" fmla="*/ 730250 h 1460500"/>
              <a:gd name="connsiteX3" fmla="*/ 25400 w 908050"/>
              <a:gd name="connsiteY3" fmla="*/ 1460500 h 1460500"/>
              <a:gd name="connsiteX4" fmla="*/ 0 w 908050"/>
              <a:gd name="connsiteY4" fmla="*/ 0 h 1460500"/>
              <a:gd name="connsiteX0" fmla="*/ 0 w 920750"/>
              <a:gd name="connsiteY0" fmla="*/ 0 h 1460500"/>
              <a:gd name="connsiteX1" fmla="*/ 908050 w 920750"/>
              <a:gd name="connsiteY1" fmla="*/ 374650 h 1460500"/>
              <a:gd name="connsiteX2" fmla="*/ 920750 w 920750"/>
              <a:gd name="connsiteY2" fmla="*/ 730250 h 1460500"/>
              <a:gd name="connsiteX3" fmla="*/ 25400 w 920750"/>
              <a:gd name="connsiteY3" fmla="*/ 1460500 h 1460500"/>
              <a:gd name="connsiteX4" fmla="*/ 0 w 920750"/>
              <a:gd name="connsiteY4" fmla="*/ 0 h 1460500"/>
              <a:gd name="connsiteX0" fmla="*/ 0 w 920750"/>
              <a:gd name="connsiteY0" fmla="*/ 0 h 1460500"/>
              <a:gd name="connsiteX1" fmla="*/ 908050 w 920750"/>
              <a:gd name="connsiteY1" fmla="*/ 374650 h 1460500"/>
              <a:gd name="connsiteX2" fmla="*/ 920750 w 920750"/>
              <a:gd name="connsiteY2" fmla="*/ 730250 h 1460500"/>
              <a:gd name="connsiteX3" fmla="*/ 25400 w 920750"/>
              <a:gd name="connsiteY3" fmla="*/ 1460500 h 1460500"/>
              <a:gd name="connsiteX4" fmla="*/ 0 w 920750"/>
              <a:gd name="connsiteY4" fmla="*/ 0 h 1460500"/>
              <a:gd name="connsiteX0" fmla="*/ 0 w 920750"/>
              <a:gd name="connsiteY0" fmla="*/ 0 h 1460500"/>
              <a:gd name="connsiteX1" fmla="*/ 908050 w 920750"/>
              <a:gd name="connsiteY1" fmla="*/ 374650 h 1460500"/>
              <a:gd name="connsiteX2" fmla="*/ 920750 w 920750"/>
              <a:gd name="connsiteY2" fmla="*/ 730250 h 1460500"/>
              <a:gd name="connsiteX3" fmla="*/ 25400 w 920750"/>
              <a:gd name="connsiteY3" fmla="*/ 1460500 h 1460500"/>
              <a:gd name="connsiteX4" fmla="*/ 0 w 920750"/>
              <a:gd name="connsiteY4" fmla="*/ 0 h 1460500"/>
              <a:gd name="connsiteX0" fmla="*/ 0 w 914400"/>
              <a:gd name="connsiteY0" fmla="*/ 0 h 1473200"/>
              <a:gd name="connsiteX1" fmla="*/ 901700 w 914400"/>
              <a:gd name="connsiteY1" fmla="*/ 387350 h 1473200"/>
              <a:gd name="connsiteX2" fmla="*/ 914400 w 914400"/>
              <a:gd name="connsiteY2" fmla="*/ 742950 h 1473200"/>
              <a:gd name="connsiteX3" fmla="*/ 19050 w 914400"/>
              <a:gd name="connsiteY3" fmla="*/ 1473200 h 1473200"/>
              <a:gd name="connsiteX4" fmla="*/ 0 w 914400"/>
              <a:gd name="connsiteY4" fmla="*/ 0 h 1473200"/>
              <a:gd name="connsiteX0" fmla="*/ 0 w 908050"/>
              <a:gd name="connsiteY0" fmla="*/ 0 h 1460500"/>
              <a:gd name="connsiteX1" fmla="*/ 895350 w 908050"/>
              <a:gd name="connsiteY1" fmla="*/ 374650 h 1460500"/>
              <a:gd name="connsiteX2" fmla="*/ 908050 w 908050"/>
              <a:gd name="connsiteY2" fmla="*/ 730250 h 1460500"/>
              <a:gd name="connsiteX3" fmla="*/ 12700 w 908050"/>
              <a:gd name="connsiteY3" fmla="*/ 1460500 h 1460500"/>
              <a:gd name="connsiteX4" fmla="*/ 0 w 908050"/>
              <a:gd name="connsiteY4" fmla="*/ 0 h 1460500"/>
              <a:gd name="connsiteX0" fmla="*/ 0 w 901700"/>
              <a:gd name="connsiteY0" fmla="*/ 0 h 1460500"/>
              <a:gd name="connsiteX1" fmla="*/ 895350 w 901700"/>
              <a:gd name="connsiteY1" fmla="*/ 374650 h 1460500"/>
              <a:gd name="connsiteX2" fmla="*/ 901700 w 901700"/>
              <a:gd name="connsiteY2" fmla="*/ 711200 h 1460500"/>
              <a:gd name="connsiteX3" fmla="*/ 12700 w 901700"/>
              <a:gd name="connsiteY3" fmla="*/ 1460500 h 1460500"/>
              <a:gd name="connsiteX4" fmla="*/ 0 w 901700"/>
              <a:gd name="connsiteY4" fmla="*/ 0 h 1460500"/>
              <a:gd name="connsiteX0" fmla="*/ 0 w 901700"/>
              <a:gd name="connsiteY0" fmla="*/ 0 h 1441450"/>
              <a:gd name="connsiteX1" fmla="*/ 895350 w 901700"/>
              <a:gd name="connsiteY1" fmla="*/ 374650 h 1441450"/>
              <a:gd name="connsiteX2" fmla="*/ 901700 w 901700"/>
              <a:gd name="connsiteY2" fmla="*/ 711200 h 1441450"/>
              <a:gd name="connsiteX3" fmla="*/ 19050 w 901700"/>
              <a:gd name="connsiteY3" fmla="*/ 1441450 h 1441450"/>
              <a:gd name="connsiteX4" fmla="*/ 0 w 901700"/>
              <a:gd name="connsiteY4" fmla="*/ 0 h 144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700" h="1441450">
                <a:moveTo>
                  <a:pt x="0" y="0"/>
                </a:moveTo>
                <a:cubicBezTo>
                  <a:pt x="372533" y="86783"/>
                  <a:pt x="560917" y="338667"/>
                  <a:pt x="895350" y="374650"/>
                </a:cubicBezTo>
                <a:lnTo>
                  <a:pt x="901700" y="711200"/>
                </a:lnTo>
                <a:cubicBezTo>
                  <a:pt x="482600" y="857250"/>
                  <a:pt x="381000" y="1244600"/>
                  <a:pt x="19050" y="14414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9B9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eck 112"/>
          <p:cNvSpPr/>
          <p:nvPr/>
        </p:nvSpPr>
        <p:spPr>
          <a:xfrm>
            <a:off x="8160861" y="4295595"/>
            <a:ext cx="727194" cy="36004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hteck 112"/>
          <p:cNvSpPr/>
          <p:nvPr/>
        </p:nvSpPr>
        <p:spPr>
          <a:xfrm>
            <a:off x="6576262" y="3935555"/>
            <a:ext cx="727194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hteck 112"/>
          <p:cNvSpPr/>
          <p:nvPr/>
        </p:nvSpPr>
        <p:spPr>
          <a:xfrm>
            <a:off x="6576262" y="4295595"/>
            <a:ext cx="727194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hteck 112"/>
          <p:cNvSpPr/>
          <p:nvPr/>
        </p:nvSpPr>
        <p:spPr>
          <a:xfrm>
            <a:off x="6576262" y="4655635"/>
            <a:ext cx="727194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hteck 112"/>
          <p:cNvSpPr/>
          <p:nvPr/>
        </p:nvSpPr>
        <p:spPr>
          <a:xfrm>
            <a:off x="6576262" y="5015675"/>
            <a:ext cx="727194" cy="3600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hteck 113"/>
          <p:cNvSpPr/>
          <p:nvPr/>
        </p:nvSpPr>
        <p:spPr>
          <a:xfrm>
            <a:off x="6576262" y="2109099"/>
            <a:ext cx="727194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hteck 113"/>
          <p:cNvSpPr/>
          <p:nvPr/>
        </p:nvSpPr>
        <p:spPr>
          <a:xfrm>
            <a:off x="6576262" y="2469139"/>
            <a:ext cx="727194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KJ2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hteck 113"/>
          <p:cNvSpPr/>
          <p:nvPr/>
        </p:nvSpPr>
        <p:spPr>
          <a:xfrm>
            <a:off x="6576262" y="2829179"/>
            <a:ext cx="727194" cy="3600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RAF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uiExpand="1" animBg="1"/>
      <p:bldP spid="21" grpId="0" animBg="1"/>
      <p:bldP spid="8" grpId="0" uiExpand="1" animBg="1"/>
      <p:bldP spid="9" grpId="0" uiExpand="1" animBg="1"/>
      <p:bldP spid="22" grpId="0" animBg="1"/>
      <p:bldP spid="12" grpId="0" uiExpan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IV: Preserving the Layout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Pathways are available in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carefully designed layouts</a:t>
            </a:r>
          </a:p>
          <a:p>
            <a:pPr lvl="1"/>
            <a:r>
              <a:rPr lang="en-US" dirty="0" smtClean="0"/>
              <a:t>e.g., KEGG, WikiPathways, Biocarta</a:t>
            </a:r>
          </a:p>
          <a:p>
            <a:r>
              <a:rPr lang="en-US" dirty="0" smtClean="0"/>
              <a:t>Users are </a:t>
            </a:r>
            <a:r>
              <a:rPr lang="en-US" dirty="0" smtClean="0">
                <a:solidFill>
                  <a:schemeClr val="accent2"/>
                </a:solidFill>
              </a:rPr>
              <a:t>familiar </a:t>
            </a:r>
            <a:r>
              <a:rPr lang="en-US" dirty="0" smtClean="0"/>
              <a:t>with layouts</a:t>
            </a:r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chemeClr val="accent3"/>
                </a:solidFill>
              </a:rPr>
              <a:t>preserve layouts as much as possible</a:t>
            </a:r>
          </a:p>
          <a:p>
            <a:r>
              <a:rPr lang="en-US" dirty="0" smtClean="0"/>
              <a:t>Two approaches: </a:t>
            </a:r>
          </a:p>
          <a:p>
            <a:pPr lvl="1"/>
            <a:r>
              <a:rPr lang="en-US" dirty="0" smtClean="0"/>
              <a:t>Emulate drawing conventions</a:t>
            </a:r>
          </a:p>
          <a:p>
            <a:pPr lvl="1"/>
            <a:r>
              <a:rPr lang="en-US" dirty="0" smtClean="0"/>
              <a:t>Use original layouts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54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V: Supporting Multiple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central tasks:</a:t>
            </a:r>
          </a:p>
          <a:p>
            <a:pPr lvl="1"/>
            <a:r>
              <a:rPr lang="en-US" dirty="0" smtClean="0"/>
              <a:t>Explore </a:t>
            </a:r>
            <a:r>
              <a:rPr lang="en-US" dirty="0" smtClean="0">
                <a:solidFill>
                  <a:schemeClr val="accent3"/>
                </a:solidFill>
              </a:rPr>
              <a:t>topology </a:t>
            </a:r>
            <a:r>
              <a:rPr lang="en-US" dirty="0" smtClean="0"/>
              <a:t>of pathway</a:t>
            </a:r>
          </a:p>
          <a:p>
            <a:pPr lvl="1"/>
            <a:r>
              <a:rPr lang="en-US" dirty="0" smtClean="0"/>
              <a:t>Explore the </a:t>
            </a:r>
            <a:r>
              <a:rPr lang="en-US" dirty="0" smtClean="0">
                <a:solidFill>
                  <a:schemeClr val="accent1"/>
                </a:solidFill>
              </a:rPr>
              <a:t>attributes </a:t>
            </a:r>
            <a:r>
              <a:rPr lang="en-US" dirty="0" smtClean="0"/>
              <a:t>of the nodes </a:t>
            </a:r>
            <a:br>
              <a:rPr lang="en-US" dirty="0" smtClean="0"/>
            </a:br>
            <a:r>
              <a:rPr lang="en-US" dirty="0" smtClean="0"/>
              <a:t>(experimental data)</a:t>
            </a:r>
          </a:p>
          <a:p>
            <a:r>
              <a:rPr lang="en-US" dirty="0" smtClean="0"/>
              <a:t>Need to support both!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092280" y="1404569"/>
            <a:ext cx="1773440" cy="2551215"/>
            <a:chOff x="251520" y="1700807"/>
            <a:chExt cx="3102180" cy="4462699"/>
          </a:xfrm>
        </p:grpSpPr>
        <p:sp>
          <p:nvSpPr>
            <p:cNvPr id="8" name="Abgerundetes Rechteck 126"/>
            <p:cNvSpPr/>
            <p:nvPr/>
          </p:nvSpPr>
          <p:spPr>
            <a:xfrm>
              <a:off x="251520" y="1700807"/>
              <a:ext cx="3102180" cy="4462699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  <a:round/>
              <a:headEnd type="stealth"/>
              <a:tailEnd type="stealth"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sp>
          <p:nvSpPr>
            <p:cNvPr id="9" name="Rechteck 113"/>
            <p:cNvSpPr/>
            <p:nvPr/>
          </p:nvSpPr>
          <p:spPr>
            <a:xfrm>
              <a:off x="2476231" y="274056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C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114"/>
            <p:cNvSpPr/>
            <p:nvPr/>
          </p:nvSpPr>
          <p:spPr>
            <a:xfrm>
              <a:off x="1724276" y="1977625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B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1" name="Rechteck 115"/>
            <p:cNvSpPr/>
            <p:nvPr/>
          </p:nvSpPr>
          <p:spPr>
            <a:xfrm>
              <a:off x="1216663" y="4056550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D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2" name="Rechteck 116"/>
            <p:cNvSpPr/>
            <p:nvPr/>
          </p:nvSpPr>
          <p:spPr>
            <a:xfrm>
              <a:off x="497154" y="54065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F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3" name="Ellipse 117"/>
            <p:cNvSpPr/>
            <p:nvPr/>
          </p:nvSpPr>
          <p:spPr>
            <a:xfrm>
              <a:off x="2695812" y="3948538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14" name="Gewinkelte Verbindung 118"/>
            <p:cNvCxnSpPr>
              <a:endCxn id="10" idx="1"/>
            </p:cNvCxnSpPr>
            <p:nvPr/>
          </p:nvCxnSpPr>
          <p:spPr>
            <a:xfrm flipV="1">
              <a:off x="764969" y="2157645"/>
              <a:ext cx="959307" cy="288032"/>
            </a:xfrm>
            <a:prstGeom prst="bentConnector3">
              <a:avLst>
                <a:gd name="adj1" fmla="val -519"/>
              </a:avLst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winkelte Verbindung 119"/>
            <p:cNvCxnSpPr>
              <a:stCxn id="10" idx="3"/>
              <a:endCxn id="9" idx="0"/>
            </p:cNvCxnSpPr>
            <p:nvPr/>
          </p:nvCxnSpPr>
          <p:spPr>
            <a:xfrm>
              <a:off x="2451470" y="2157645"/>
              <a:ext cx="388358" cy="58292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20"/>
            <p:cNvCxnSpPr>
              <a:stCxn id="9" idx="2"/>
              <a:endCxn id="13" idx="0"/>
            </p:cNvCxnSpPr>
            <p:nvPr/>
          </p:nvCxnSpPr>
          <p:spPr>
            <a:xfrm>
              <a:off x="2839828" y="3100605"/>
              <a:ext cx="0" cy="84793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21"/>
            <p:cNvCxnSpPr>
              <a:endCxn id="23" idx="0"/>
            </p:cNvCxnSpPr>
            <p:nvPr/>
          </p:nvCxnSpPr>
          <p:spPr>
            <a:xfrm>
              <a:off x="2840251" y="4236570"/>
              <a:ext cx="0" cy="690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winkelte Verbindung 122"/>
            <p:cNvCxnSpPr>
              <a:stCxn id="22" idx="2"/>
              <a:endCxn id="24" idx="2"/>
            </p:cNvCxnSpPr>
            <p:nvPr/>
          </p:nvCxnSpPr>
          <p:spPr>
            <a:xfrm rot="16200000" flipH="1">
              <a:off x="806329" y="2764356"/>
              <a:ext cx="588554" cy="671275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winkelte Verbindung 123"/>
            <p:cNvCxnSpPr>
              <a:stCxn id="11" idx="2"/>
              <a:endCxn id="23" idx="1"/>
            </p:cNvCxnSpPr>
            <p:nvPr/>
          </p:nvCxnSpPr>
          <p:spPr>
            <a:xfrm rot="16200000" flipH="1">
              <a:off x="1683212" y="4313638"/>
              <a:ext cx="690491" cy="896394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winkelte Verbindung 124"/>
            <p:cNvCxnSpPr>
              <a:stCxn id="23" idx="2"/>
            </p:cNvCxnSpPr>
            <p:nvPr/>
          </p:nvCxnSpPr>
          <p:spPr>
            <a:xfrm rot="5400000">
              <a:off x="1878717" y="4625047"/>
              <a:ext cx="299480" cy="1623588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winkelte Verbindung 125"/>
            <p:cNvCxnSpPr>
              <a:stCxn id="9" idx="1"/>
              <a:endCxn id="24" idx="0"/>
            </p:cNvCxnSpPr>
            <p:nvPr/>
          </p:nvCxnSpPr>
          <p:spPr>
            <a:xfrm rot="10800000" flipV="1">
              <a:off x="1580261" y="2920585"/>
              <a:ext cx="895971" cy="329670"/>
            </a:xfrm>
            <a:prstGeom prst="bentConnector2">
              <a:avLst/>
            </a:prstGeom>
            <a:ln w="127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110"/>
            <p:cNvSpPr/>
            <p:nvPr/>
          </p:nvSpPr>
          <p:spPr>
            <a:xfrm>
              <a:off x="401372" y="2445677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3" name="Rechteck 112"/>
            <p:cNvSpPr/>
            <p:nvPr/>
          </p:nvSpPr>
          <p:spPr>
            <a:xfrm>
              <a:off x="2476654" y="4927061"/>
              <a:ext cx="727194" cy="360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E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24" name="Ellipse 111"/>
            <p:cNvSpPr/>
            <p:nvPr/>
          </p:nvSpPr>
          <p:spPr>
            <a:xfrm>
              <a:off x="1436244" y="3250255"/>
              <a:ext cx="288032" cy="28803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 type="stealth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25" name="Gerade Verbindung mit Pfeil 108"/>
            <p:cNvCxnSpPr>
              <a:endCxn id="11" idx="0"/>
            </p:cNvCxnSpPr>
            <p:nvPr/>
          </p:nvCxnSpPr>
          <p:spPr>
            <a:xfrm flipH="1">
              <a:off x="1580260" y="3546079"/>
              <a:ext cx="5524" cy="5104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stealt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93" y="4581128"/>
            <a:ext cx="2898170" cy="14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Approaches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127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1"/>
          <a:stretch/>
        </p:blipFill>
        <p:spPr bwMode="auto">
          <a:xfrm>
            <a:off x="565795" y="1988840"/>
            <a:ext cx="2143125" cy="6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9838" y="2990644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On-Node Mapping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0459" y="2996952"/>
            <a:ext cx="22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Separate Linked Views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14915" y="2990644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Multiples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601199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 Adaption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8324" y="6011996"/>
            <a:ext cx="138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Linearization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85" y="1453426"/>
            <a:ext cx="2290659" cy="1543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05" y="1398917"/>
            <a:ext cx="2417867" cy="16272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0" y="3881781"/>
            <a:ext cx="2387948" cy="199549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12382" r="27100" b="13734"/>
          <a:stretch/>
        </p:blipFill>
        <p:spPr bwMode="auto">
          <a:xfrm>
            <a:off x="3491417" y="3881781"/>
            <a:ext cx="2448735" cy="199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2909670" y="5079038"/>
            <a:ext cx="1031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[Meyer 2010]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11379" y="5150501"/>
            <a:ext cx="1032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[Junker 2006]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275915" y="2277653"/>
            <a:ext cx="1161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[Lindroos 2002]</a:t>
            </a:r>
            <a:endParaRPr lang="en-US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084168" y="3366284"/>
            <a:ext cx="3059832" cy="3015044"/>
            <a:chOff x="6084168" y="3366284"/>
            <a:chExt cx="3059832" cy="3015044"/>
          </a:xfrm>
        </p:grpSpPr>
        <p:sp>
          <p:nvSpPr>
            <p:cNvPr id="19" name="Rectangle 18"/>
            <p:cNvSpPr/>
            <p:nvPr/>
          </p:nvSpPr>
          <p:spPr>
            <a:xfrm>
              <a:off x="6084168" y="3366284"/>
              <a:ext cx="3059832" cy="301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300192" y="3620387"/>
              <a:ext cx="2585164" cy="2760941"/>
              <a:chOff x="6300192" y="3620387"/>
              <a:chExt cx="2585164" cy="276094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837744" y="6011996"/>
                <a:ext cx="16226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dirty="0" smtClean="0"/>
                  <a:t>Path-Extraction</a:t>
                </a:r>
                <a:endParaRPr lang="en-US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92" y="3620387"/>
                <a:ext cx="2585164" cy="74471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4" name="Grafik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200" y="4407551"/>
                <a:ext cx="2417867" cy="15417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09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Caleydo EnRoute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128</a:t>
            </a:fld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36" y="505868"/>
            <a:ext cx="4139952" cy="2088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1" y="505868"/>
            <a:ext cx="3751905" cy="2088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5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uppieren 128"/>
          <p:cNvGrpSpPr/>
          <p:nvPr/>
        </p:nvGrpSpPr>
        <p:grpSpPr>
          <a:xfrm>
            <a:off x="251521" y="1415189"/>
            <a:ext cx="3102180" cy="4752528"/>
            <a:chOff x="107503" y="1387083"/>
            <a:chExt cx="3102180" cy="4752528"/>
          </a:xfrm>
        </p:grpSpPr>
        <p:sp>
          <p:nvSpPr>
            <p:cNvPr id="23" name="Abgerundetes Rechteck 22"/>
            <p:cNvSpPr/>
            <p:nvPr/>
          </p:nvSpPr>
          <p:spPr>
            <a:xfrm>
              <a:off x="107503" y="1387083"/>
              <a:ext cx="3102180" cy="4752528"/>
            </a:xfrm>
            <a:prstGeom prst="roundRect">
              <a:avLst>
                <a:gd name="adj" fmla="val 4217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11753" y="1389496"/>
              <a:ext cx="1493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dirty="0" smtClean="0"/>
                <a:t>Pathway View</a:t>
              </a:r>
              <a:endParaRPr lang="de-AT" dirty="0"/>
            </a:p>
          </p:txBody>
        </p:sp>
      </p:grpSp>
      <p:grpSp>
        <p:nvGrpSpPr>
          <p:cNvPr id="135" name="Gruppieren 134"/>
          <p:cNvGrpSpPr/>
          <p:nvPr/>
        </p:nvGrpSpPr>
        <p:grpSpPr>
          <a:xfrm>
            <a:off x="401373" y="1980023"/>
            <a:ext cx="2802476" cy="3788976"/>
            <a:chOff x="4062199" y="1980023"/>
            <a:chExt cx="2802476" cy="3788976"/>
          </a:xfrm>
        </p:grpSpPr>
        <p:grpSp>
          <p:nvGrpSpPr>
            <p:cNvPr id="132" name="Gruppieren 131"/>
            <p:cNvGrpSpPr/>
            <p:nvPr/>
          </p:nvGrpSpPr>
          <p:grpSpPr>
            <a:xfrm>
              <a:off x="4062199" y="1980023"/>
              <a:ext cx="2802476" cy="3788976"/>
              <a:chOff x="436656" y="1936017"/>
              <a:chExt cx="2802476" cy="3788976"/>
            </a:xfrm>
          </p:grpSpPr>
          <p:cxnSp>
            <p:nvCxnSpPr>
              <p:cNvPr id="47" name="Gerade Verbindung mit Pfeil 46"/>
              <p:cNvCxnSpPr>
                <a:endCxn id="29" idx="0"/>
              </p:cNvCxnSpPr>
              <p:nvPr/>
            </p:nvCxnSpPr>
            <p:spPr>
              <a:xfrm>
                <a:off x="2875535" y="4194962"/>
                <a:ext cx="0" cy="690491"/>
              </a:xfrm>
              <a:prstGeom prst="straightConnector1">
                <a:avLst/>
              </a:prstGeom>
              <a:ln w="317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hteck 3"/>
              <p:cNvSpPr/>
              <p:nvPr/>
            </p:nvSpPr>
            <p:spPr>
              <a:xfrm>
                <a:off x="436656" y="2404069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1471528" y="3208647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2511938" y="48854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E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2511515" y="269895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C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1759560" y="1936017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B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>
              <a:xfrm>
                <a:off x="1251947" y="4014942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D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24753" y="5364953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F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2731096" y="390693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cxnSp>
            <p:nvCxnSpPr>
              <p:cNvPr id="36" name="Gewinkelte Verbindung 35"/>
              <p:cNvCxnSpPr>
                <a:endCxn id="31" idx="1"/>
              </p:cNvCxnSpPr>
              <p:nvPr/>
            </p:nvCxnSpPr>
            <p:spPr>
              <a:xfrm flipV="1">
                <a:off x="800253" y="2116037"/>
                <a:ext cx="959307" cy="288032"/>
              </a:xfrm>
              <a:prstGeom prst="bentConnector3">
                <a:avLst>
                  <a:gd name="adj1" fmla="val -519"/>
                </a:avLst>
              </a:prstGeom>
              <a:ln w="317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winkelte Verbindung 38"/>
              <p:cNvCxnSpPr>
                <a:stCxn id="31" idx="3"/>
                <a:endCxn id="30" idx="0"/>
              </p:cNvCxnSpPr>
              <p:nvPr/>
            </p:nvCxnSpPr>
            <p:spPr>
              <a:xfrm>
                <a:off x="2486754" y="2116037"/>
                <a:ext cx="388358" cy="582920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/>
              <p:cNvCxnSpPr>
                <a:stCxn id="30" idx="2"/>
                <a:endCxn id="34" idx="0"/>
              </p:cNvCxnSpPr>
              <p:nvPr/>
            </p:nvCxnSpPr>
            <p:spPr>
              <a:xfrm>
                <a:off x="2875112" y="3058997"/>
                <a:ext cx="0" cy="847933"/>
              </a:xfrm>
              <a:prstGeom prst="straightConnector1">
                <a:avLst/>
              </a:prstGeom>
              <a:ln w="317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winkelte Verbindung 48"/>
              <p:cNvCxnSpPr>
                <a:stCxn id="4" idx="2"/>
                <a:endCxn id="11" idx="2"/>
              </p:cNvCxnSpPr>
              <p:nvPr/>
            </p:nvCxnSpPr>
            <p:spPr>
              <a:xfrm rot="16200000" flipH="1">
                <a:off x="841613" y="2722748"/>
                <a:ext cx="588554" cy="671275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winkelte Verbindung 54"/>
              <p:cNvCxnSpPr>
                <a:stCxn id="32" idx="2"/>
                <a:endCxn id="29" idx="1"/>
              </p:cNvCxnSpPr>
              <p:nvPr/>
            </p:nvCxnSpPr>
            <p:spPr>
              <a:xfrm rot="16200000" flipH="1">
                <a:off x="1718496" y="4272030"/>
                <a:ext cx="690491" cy="896394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winkelte Verbindung 58"/>
              <p:cNvCxnSpPr>
                <a:stCxn id="29" idx="2"/>
                <a:endCxn id="33" idx="3"/>
              </p:cNvCxnSpPr>
              <p:nvPr/>
            </p:nvCxnSpPr>
            <p:spPr>
              <a:xfrm rot="5400000">
                <a:off x="1914001" y="4583439"/>
                <a:ext cx="299480" cy="1623588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winkelte Verbindung 61"/>
              <p:cNvCxnSpPr>
                <a:stCxn id="30" idx="1"/>
                <a:endCxn id="11" idx="0"/>
              </p:cNvCxnSpPr>
              <p:nvPr/>
            </p:nvCxnSpPr>
            <p:spPr>
              <a:xfrm rot="10800000" flipV="1">
                <a:off x="1615545" y="2878977"/>
                <a:ext cx="895971" cy="329670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3" name="Gerade Verbindung mit Pfeil 132"/>
            <p:cNvCxnSpPr>
              <a:endCxn id="32" idx="0"/>
            </p:cNvCxnSpPr>
            <p:nvPr/>
          </p:nvCxnSpPr>
          <p:spPr>
            <a:xfrm flipH="1">
              <a:off x="5241087" y="3547506"/>
              <a:ext cx="1" cy="511442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pieren 106"/>
          <p:cNvGrpSpPr/>
          <p:nvPr/>
        </p:nvGrpSpPr>
        <p:grpSpPr>
          <a:xfrm>
            <a:off x="251520" y="1410979"/>
            <a:ext cx="3102180" cy="4752528"/>
            <a:chOff x="107504" y="1415189"/>
            <a:chExt cx="3102180" cy="4752528"/>
          </a:xfrm>
        </p:grpSpPr>
        <p:grpSp>
          <p:nvGrpSpPr>
            <p:cNvPr id="108" name="Gruppieren 107"/>
            <p:cNvGrpSpPr/>
            <p:nvPr/>
          </p:nvGrpSpPr>
          <p:grpSpPr>
            <a:xfrm>
              <a:off x="107504" y="1415189"/>
              <a:ext cx="3102180" cy="4752528"/>
              <a:chOff x="317692" y="1377634"/>
              <a:chExt cx="3102180" cy="4752528"/>
            </a:xfrm>
          </p:grpSpPr>
          <p:grpSp>
            <p:nvGrpSpPr>
              <p:cNvPr id="110" name="Gruppieren 109"/>
              <p:cNvGrpSpPr/>
              <p:nvPr/>
            </p:nvGrpSpPr>
            <p:grpSpPr>
              <a:xfrm>
                <a:off x="317692" y="1377634"/>
                <a:ext cx="3102180" cy="4752528"/>
                <a:chOff x="4925144" y="1484784"/>
                <a:chExt cx="3456384" cy="4752528"/>
              </a:xfrm>
            </p:grpSpPr>
            <p:sp>
              <p:nvSpPr>
                <p:cNvPr id="127" name="Abgerundetes Rechteck 126"/>
                <p:cNvSpPr/>
                <p:nvPr/>
              </p:nvSpPr>
              <p:spPr>
                <a:xfrm>
                  <a:off x="4925144" y="1484784"/>
                  <a:ext cx="3456384" cy="4752528"/>
                </a:xfrm>
                <a:prstGeom prst="roundRect">
                  <a:avLst>
                    <a:gd name="adj" fmla="val 421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  <a:round/>
                </a:ln>
                <a:effectLst>
                  <a:glow>
                    <a:schemeClr val="accent1">
                      <a:alpha val="40000"/>
                    </a:schemeClr>
                  </a:glow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de-AT" dirty="0"/>
                </a:p>
              </p:txBody>
            </p:sp>
            <p:sp>
              <p:nvSpPr>
                <p:cNvPr id="128" name="Textfeld 127"/>
                <p:cNvSpPr txBox="1"/>
                <p:nvPr/>
              </p:nvSpPr>
              <p:spPr>
                <a:xfrm>
                  <a:off x="5821223" y="1487197"/>
                  <a:ext cx="166422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AT" dirty="0" smtClean="0"/>
                    <a:t>Pathway View</a:t>
                  </a:r>
                  <a:endParaRPr lang="de-AT" dirty="0"/>
                </a:p>
              </p:txBody>
            </p:sp>
          </p:grpSp>
          <p:sp>
            <p:nvSpPr>
              <p:cNvPr id="114" name="Rechteck 113"/>
              <p:cNvSpPr/>
              <p:nvPr/>
            </p:nvSpPr>
            <p:spPr>
              <a:xfrm>
                <a:off x="2542403" y="2707220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C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hteck 114"/>
              <p:cNvSpPr/>
              <p:nvPr/>
            </p:nvSpPr>
            <p:spPr>
              <a:xfrm>
                <a:off x="1790448" y="1944280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B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hteck 115"/>
              <p:cNvSpPr/>
              <p:nvPr/>
            </p:nvSpPr>
            <p:spPr>
              <a:xfrm>
                <a:off x="1282835" y="4023205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4064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D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Rechteck 116"/>
              <p:cNvSpPr/>
              <p:nvPr/>
            </p:nvSpPr>
            <p:spPr>
              <a:xfrm>
                <a:off x="563326" y="5373216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F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2761984" y="3915193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cxnSp>
            <p:nvCxnSpPr>
              <p:cNvPr id="119" name="Gewinkelte Verbindung 118"/>
              <p:cNvCxnSpPr>
                <a:endCxn id="115" idx="1"/>
              </p:cNvCxnSpPr>
              <p:nvPr/>
            </p:nvCxnSpPr>
            <p:spPr>
              <a:xfrm flipV="1">
                <a:off x="831141" y="2124300"/>
                <a:ext cx="959307" cy="288032"/>
              </a:xfrm>
              <a:prstGeom prst="bentConnector3">
                <a:avLst>
                  <a:gd name="adj1" fmla="val -519"/>
                </a:avLst>
              </a:prstGeom>
              <a:ln w="317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winkelte Verbindung 119"/>
              <p:cNvCxnSpPr>
                <a:stCxn id="115" idx="3"/>
                <a:endCxn id="114" idx="0"/>
              </p:cNvCxnSpPr>
              <p:nvPr/>
            </p:nvCxnSpPr>
            <p:spPr>
              <a:xfrm>
                <a:off x="2517642" y="2124300"/>
                <a:ext cx="388358" cy="582920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Gerade Verbindung mit Pfeil 120"/>
              <p:cNvCxnSpPr>
                <a:stCxn id="114" idx="2"/>
                <a:endCxn id="118" idx="0"/>
              </p:cNvCxnSpPr>
              <p:nvPr/>
            </p:nvCxnSpPr>
            <p:spPr>
              <a:xfrm>
                <a:off x="2906000" y="3067260"/>
                <a:ext cx="0" cy="847933"/>
              </a:xfrm>
              <a:prstGeom prst="straightConnector1">
                <a:avLst/>
              </a:prstGeom>
              <a:ln w="317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Gerade Verbindung mit Pfeil 121"/>
              <p:cNvCxnSpPr>
                <a:endCxn id="113" idx="0"/>
              </p:cNvCxnSpPr>
              <p:nvPr/>
            </p:nvCxnSpPr>
            <p:spPr>
              <a:xfrm>
                <a:off x="2906423" y="4203225"/>
                <a:ext cx="0" cy="690491"/>
              </a:xfrm>
              <a:prstGeom prst="straightConnector1">
                <a:avLst/>
              </a:prstGeom>
              <a:ln w="31750" cmpd="sng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winkelte Verbindung 122"/>
              <p:cNvCxnSpPr>
                <a:stCxn id="111" idx="2"/>
                <a:endCxn id="112" idx="2"/>
              </p:cNvCxnSpPr>
              <p:nvPr/>
            </p:nvCxnSpPr>
            <p:spPr>
              <a:xfrm rot="16200000" flipH="1">
                <a:off x="872501" y="2731011"/>
                <a:ext cx="588554" cy="671275"/>
              </a:xfrm>
              <a:prstGeom prst="bentConnector2">
                <a:avLst/>
              </a:prstGeom>
              <a:ln w="40640">
                <a:solidFill>
                  <a:schemeClr val="accent6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Gewinkelte Verbindung 123"/>
              <p:cNvCxnSpPr>
                <a:stCxn id="116" idx="2"/>
                <a:endCxn id="113" idx="1"/>
              </p:cNvCxnSpPr>
              <p:nvPr/>
            </p:nvCxnSpPr>
            <p:spPr>
              <a:xfrm rot="16200000" flipH="1">
                <a:off x="1749384" y="4280293"/>
                <a:ext cx="690491" cy="896394"/>
              </a:xfrm>
              <a:prstGeom prst="bentConnector2">
                <a:avLst/>
              </a:prstGeom>
              <a:ln w="40640">
                <a:solidFill>
                  <a:schemeClr val="accent6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Gewinkelte Verbindung 124"/>
              <p:cNvCxnSpPr>
                <a:stCxn id="113" idx="2"/>
              </p:cNvCxnSpPr>
              <p:nvPr/>
            </p:nvCxnSpPr>
            <p:spPr>
              <a:xfrm rot="5400000">
                <a:off x="1944889" y="4591702"/>
                <a:ext cx="299480" cy="1623588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Gewinkelte Verbindung 125"/>
              <p:cNvCxnSpPr>
                <a:stCxn id="114" idx="1"/>
                <a:endCxn id="112" idx="0"/>
              </p:cNvCxnSpPr>
              <p:nvPr/>
            </p:nvCxnSpPr>
            <p:spPr>
              <a:xfrm rot="10800000" flipV="1">
                <a:off x="1646433" y="2887240"/>
                <a:ext cx="895971" cy="329670"/>
              </a:xfrm>
              <a:prstGeom prst="bentConnector2">
                <a:avLst/>
              </a:prstGeom>
              <a:ln w="31750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echteck 110"/>
              <p:cNvSpPr/>
              <p:nvPr/>
            </p:nvSpPr>
            <p:spPr>
              <a:xfrm>
                <a:off x="467544" y="2412332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4064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113" name="Rechteck 112"/>
              <p:cNvSpPr/>
              <p:nvPr/>
            </p:nvSpPr>
            <p:spPr>
              <a:xfrm>
                <a:off x="2542826" y="4893716"/>
                <a:ext cx="727194" cy="360040"/>
              </a:xfrm>
              <a:prstGeom prst="rect">
                <a:avLst/>
              </a:prstGeom>
              <a:solidFill>
                <a:schemeClr val="bg1"/>
              </a:solidFill>
              <a:ln w="4064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 smtClean="0">
                    <a:solidFill>
                      <a:schemeClr val="tx1"/>
                    </a:solidFill>
                  </a:rPr>
                  <a:t>E</a:t>
                </a:r>
                <a:endParaRPr lang="de-AT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1502416" y="3216910"/>
                <a:ext cx="288032" cy="288032"/>
              </a:xfrm>
              <a:prstGeom prst="ellipse">
                <a:avLst/>
              </a:prstGeom>
              <a:solidFill>
                <a:schemeClr val="bg1"/>
              </a:solidFill>
              <a:ln w="4064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  <p:cxnSp>
          <p:nvCxnSpPr>
            <p:cNvPr id="109" name="Gerade Verbindung mit Pfeil 108"/>
            <p:cNvCxnSpPr>
              <a:endCxn id="116" idx="0"/>
            </p:cNvCxnSpPr>
            <p:nvPr/>
          </p:nvCxnSpPr>
          <p:spPr>
            <a:xfrm flipH="1">
              <a:off x="1436244" y="3550289"/>
              <a:ext cx="5524" cy="510471"/>
            </a:xfrm>
            <a:prstGeom prst="straightConnector1">
              <a:avLst/>
            </a:prstGeom>
            <a:ln w="4064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/>
          <p:cNvGrpSpPr/>
          <p:nvPr/>
        </p:nvGrpSpPr>
        <p:grpSpPr>
          <a:xfrm>
            <a:off x="3563890" y="1417603"/>
            <a:ext cx="5400599" cy="4752528"/>
            <a:chOff x="4925144" y="1484784"/>
            <a:chExt cx="3456384" cy="4752528"/>
          </a:xfrm>
        </p:grpSpPr>
        <p:sp>
          <p:nvSpPr>
            <p:cNvPr id="27" name="Abgerundetes Rechteck 26"/>
            <p:cNvSpPr/>
            <p:nvPr/>
          </p:nvSpPr>
          <p:spPr>
            <a:xfrm>
              <a:off x="4925144" y="1484784"/>
              <a:ext cx="3456384" cy="4752528"/>
            </a:xfrm>
            <a:prstGeom prst="roundRect">
              <a:avLst>
                <a:gd name="adj" fmla="val 248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175115" y="1487197"/>
              <a:ext cx="955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dirty="0" smtClean="0"/>
                <a:t>enRoute View</a:t>
              </a:r>
              <a:endParaRPr lang="de-AT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</a:t>
            </a:r>
            <a:endParaRPr lang="en-US" dirty="0"/>
          </a:p>
        </p:txBody>
      </p:sp>
      <p:grpSp>
        <p:nvGrpSpPr>
          <p:cNvPr id="253" name="Gruppieren 252"/>
          <p:cNvGrpSpPr/>
          <p:nvPr/>
        </p:nvGrpSpPr>
        <p:grpSpPr>
          <a:xfrm>
            <a:off x="5425443" y="1832662"/>
            <a:ext cx="3380661" cy="4255495"/>
            <a:chOff x="5425441" y="1832662"/>
            <a:chExt cx="3380661" cy="4255494"/>
          </a:xfrm>
        </p:grpSpPr>
        <p:sp>
          <p:nvSpPr>
            <p:cNvPr id="250" name="Abgerundetes Rechteck 249"/>
            <p:cNvSpPr/>
            <p:nvPr/>
          </p:nvSpPr>
          <p:spPr>
            <a:xfrm>
              <a:off x="5739742" y="1832662"/>
              <a:ext cx="3062550" cy="994622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sp>
          <p:nvSpPr>
            <p:cNvPr id="251" name="Abgerundetes Rechteck 250"/>
            <p:cNvSpPr/>
            <p:nvPr/>
          </p:nvSpPr>
          <p:spPr>
            <a:xfrm>
              <a:off x="5735494" y="2906898"/>
              <a:ext cx="3062550" cy="1979858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sp>
          <p:nvSpPr>
            <p:cNvPr id="252" name="Abgerundetes Rechteck 251"/>
            <p:cNvSpPr/>
            <p:nvPr/>
          </p:nvSpPr>
          <p:spPr>
            <a:xfrm>
              <a:off x="5739742" y="4985889"/>
              <a:ext cx="3062550" cy="497311"/>
            </a:xfrm>
            <a:prstGeom prst="roundRect">
              <a:avLst>
                <a:gd name="adj" fmla="val 2485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round/>
            </a:ln>
            <a:effectLst>
              <a:glow>
                <a:schemeClr val="accent1"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AT" dirty="0"/>
            </a:p>
          </p:txBody>
        </p:sp>
        <p:grpSp>
          <p:nvGrpSpPr>
            <p:cNvPr id="249" name="Gruppieren 248"/>
            <p:cNvGrpSpPr/>
            <p:nvPr/>
          </p:nvGrpSpPr>
          <p:grpSpPr>
            <a:xfrm>
              <a:off x="5425441" y="1832662"/>
              <a:ext cx="3380661" cy="4255494"/>
              <a:chOff x="5425441" y="1832662"/>
              <a:chExt cx="3380661" cy="4255494"/>
            </a:xfrm>
          </p:grpSpPr>
          <p:sp>
            <p:nvSpPr>
              <p:cNvPr id="170" name="Abgerundetes Rechteck 169"/>
              <p:cNvSpPr/>
              <p:nvPr/>
            </p:nvSpPr>
            <p:spPr>
              <a:xfrm>
                <a:off x="5724128" y="3403212"/>
                <a:ext cx="98139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71" name="Abgerundetes Rechteck 170"/>
              <p:cNvSpPr/>
              <p:nvPr/>
            </p:nvSpPr>
            <p:spPr>
              <a:xfrm>
                <a:off x="5725618" y="38965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72" name="Abgerundetes Rechteck 171"/>
              <p:cNvSpPr/>
              <p:nvPr/>
            </p:nvSpPr>
            <p:spPr>
              <a:xfrm>
                <a:off x="5725618" y="4389944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84" name="Abgerundetes Rechteck 183"/>
              <p:cNvSpPr/>
              <p:nvPr/>
            </p:nvSpPr>
            <p:spPr>
              <a:xfrm>
                <a:off x="5725618" y="290640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90" name="Abgerundetes Rechteck 189"/>
              <p:cNvSpPr/>
              <p:nvPr/>
            </p:nvSpPr>
            <p:spPr>
              <a:xfrm>
                <a:off x="5725264" y="2329474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91" name="Abgerundetes Rechteck 190"/>
              <p:cNvSpPr/>
              <p:nvPr/>
            </p:nvSpPr>
            <p:spPr>
              <a:xfrm>
                <a:off x="5724849" y="1832662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194" name="Abgerundetes Rechteck 193"/>
              <p:cNvSpPr/>
              <p:nvPr/>
            </p:nvSpPr>
            <p:spPr>
              <a:xfrm>
                <a:off x="5721808" y="4986433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06" name="Textfeld 205"/>
              <p:cNvSpPr txBox="1"/>
              <p:nvPr/>
            </p:nvSpPr>
            <p:spPr>
              <a:xfrm>
                <a:off x="5776989" y="5558535"/>
                <a:ext cx="8771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AT" sz="1400" dirty="0" smtClean="0"/>
                  <a:t>Group 1</a:t>
                </a:r>
              </a:p>
              <a:p>
                <a:pPr algn="ctr"/>
                <a:r>
                  <a:rPr lang="de-AT" sz="1400" dirty="0" smtClean="0"/>
                  <a:t>Dataset 1</a:t>
                </a:r>
                <a:endParaRPr lang="de-AT" sz="1400" dirty="0"/>
              </a:p>
            </p:txBody>
          </p:sp>
          <p:sp>
            <p:nvSpPr>
              <p:cNvPr id="207" name="Textfeld 206"/>
              <p:cNvSpPr txBox="1"/>
              <p:nvPr/>
            </p:nvSpPr>
            <p:spPr>
              <a:xfrm>
                <a:off x="6829347" y="5564936"/>
                <a:ext cx="8771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AT" sz="1400" dirty="0" smtClean="0"/>
                  <a:t>Group 2</a:t>
                </a:r>
              </a:p>
              <a:p>
                <a:pPr algn="ctr"/>
                <a:r>
                  <a:rPr lang="de-AT" sz="1400" dirty="0" smtClean="0"/>
                  <a:t>Dataset 1</a:t>
                </a:r>
                <a:endParaRPr lang="de-AT" sz="1400" dirty="0"/>
              </a:p>
            </p:txBody>
          </p:sp>
          <p:sp>
            <p:nvSpPr>
              <p:cNvPr id="208" name="Textfeld 207"/>
              <p:cNvSpPr txBox="1"/>
              <p:nvPr/>
            </p:nvSpPr>
            <p:spPr>
              <a:xfrm>
                <a:off x="7873757" y="5553976"/>
                <a:ext cx="8771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AT" sz="1400" dirty="0" smtClean="0"/>
                  <a:t>Group 1</a:t>
                </a:r>
              </a:p>
              <a:p>
                <a:pPr algn="ctr"/>
                <a:r>
                  <a:rPr lang="de-AT" sz="1400" dirty="0" smtClean="0"/>
                  <a:t>Dataset 2</a:t>
                </a:r>
                <a:endParaRPr lang="de-AT" sz="1400" dirty="0"/>
              </a:p>
            </p:txBody>
          </p:sp>
          <p:sp>
            <p:nvSpPr>
              <p:cNvPr id="230" name="Abgerundetes Rechteck 229"/>
              <p:cNvSpPr/>
              <p:nvPr/>
            </p:nvSpPr>
            <p:spPr>
              <a:xfrm>
                <a:off x="7825842" y="3404210"/>
                <a:ext cx="98026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1" name="Abgerundetes Rechteck 230"/>
              <p:cNvSpPr/>
              <p:nvPr/>
            </p:nvSpPr>
            <p:spPr>
              <a:xfrm>
                <a:off x="7826196" y="38975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2" name="Abgerundetes Rechteck 231"/>
              <p:cNvSpPr/>
              <p:nvPr/>
            </p:nvSpPr>
            <p:spPr>
              <a:xfrm>
                <a:off x="7826196" y="4390942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3" name="Abgerundetes Rechteck 232"/>
              <p:cNvSpPr/>
              <p:nvPr/>
            </p:nvSpPr>
            <p:spPr>
              <a:xfrm>
                <a:off x="7826196" y="290739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4" name="Abgerundetes Rechteck 233"/>
              <p:cNvSpPr/>
              <p:nvPr/>
            </p:nvSpPr>
            <p:spPr>
              <a:xfrm>
                <a:off x="7825842" y="2330472"/>
                <a:ext cx="97645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5" name="Abgerundetes Rechteck 234"/>
              <p:cNvSpPr/>
              <p:nvPr/>
            </p:nvSpPr>
            <p:spPr>
              <a:xfrm>
                <a:off x="7825427" y="1833660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6" name="Abgerundetes Rechteck 235"/>
              <p:cNvSpPr/>
              <p:nvPr/>
            </p:nvSpPr>
            <p:spPr>
              <a:xfrm>
                <a:off x="7822386" y="4987431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7" name="Abgerundetes Rechteck 236"/>
              <p:cNvSpPr/>
              <p:nvPr/>
            </p:nvSpPr>
            <p:spPr>
              <a:xfrm>
                <a:off x="6774530" y="340012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8" name="Abgerundetes Rechteck 237"/>
              <p:cNvSpPr/>
              <p:nvPr/>
            </p:nvSpPr>
            <p:spPr>
              <a:xfrm>
                <a:off x="6774530" y="3898538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39" name="Abgerundetes Rechteck 238"/>
              <p:cNvSpPr/>
              <p:nvPr/>
            </p:nvSpPr>
            <p:spPr>
              <a:xfrm>
                <a:off x="6774530" y="4391940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40" name="Abgerundetes Rechteck 239"/>
              <p:cNvSpPr/>
              <p:nvPr/>
            </p:nvSpPr>
            <p:spPr>
              <a:xfrm>
                <a:off x="6774530" y="2908396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41" name="Abgerundetes Rechteck 240"/>
              <p:cNvSpPr/>
              <p:nvPr/>
            </p:nvSpPr>
            <p:spPr>
              <a:xfrm>
                <a:off x="6774176" y="2328930"/>
                <a:ext cx="978355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42" name="Abgerundetes Rechteck 241"/>
              <p:cNvSpPr/>
              <p:nvPr/>
            </p:nvSpPr>
            <p:spPr>
              <a:xfrm>
                <a:off x="6773761" y="1834658"/>
                <a:ext cx="978770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43" name="Abgerundetes Rechteck 242"/>
              <p:cNvSpPr/>
              <p:nvPr/>
            </p:nvSpPr>
            <p:spPr>
              <a:xfrm>
                <a:off x="6770720" y="4985889"/>
                <a:ext cx="979906" cy="495814"/>
              </a:xfrm>
              <a:prstGeom prst="roundRect">
                <a:avLst>
                  <a:gd name="adj" fmla="val 2485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round/>
              </a:ln>
              <a:effectLst>
                <a:glow>
                  <a:schemeClr val="accent1">
                    <a:alpha val="40000"/>
                  </a:schemeClr>
                </a:glo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de-AT" dirty="0"/>
              </a:p>
            </p:txBody>
          </p:sp>
          <p:sp>
            <p:nvSpPr>
              <p:cNvPr id="245" name="Freihandform 244"/>
              <p:cNvSpPr/>
              <p:nvPr/>
            </p:nvSpPr>
            <p:spPr>
              <a:xfrm>
                <a:off x="5425441" y="1835110"/>
                <a:ext cx="299847" cy="987552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47" h="987552">
                    <a:moveTo>
                      <a:pt x="1524" y="313563"/>
                    </a:moveTo>
                    <a:lnTo>
                      <a:pt x="299847" y="0"/>
                    </a:lnTo>
                    <a:lnTo>
                      <a:pt x="299847" y="987552"/>
                    </a:lnTo>
                    <a:lnTo>
                      <a:pt x="0" y="667512"/>
                    </a:lnTo>
                    <a:lnTo>
                      <a:pt x="1524" y="31356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sp>
            <p:nvSpPr>
              <p:cNvPr id="246" name="Freihandform 245"/>
              <p:cNvSpPr/>
              <p:nvPr/>
            </p:nvSpPr>
            <p:spPr>
              <a:xfrm>
                <a:off x="5432578" y="2908558"/>
                <a:ext cx="294132" cy="1970532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835533 h 1509522"/>
                  <a:gd name="connsiteX1" fmla="*/ 294132 w 299847"/>
                  <a:gd name="connsiteY1" fmla="*/ 0 h 1509522"/>
                  <a:gd name="connsiteX2" fmla="*/ 299847 w 299847"/>
                  <a:gd name="connsiteY2" fmla="*/ 1509522 h 1509522"/>
                  <a:gd name="connsiteX3" fmla="*/ 0 w 299847"/>
                  <a:gd name="connsiteY3" fmla="*/ 1189482 h 1509522"/>
                  <a:gd name="connsiteX4" fmla="*/ 1524 w 299847"/>
                  <a:gd name="connsiteY4" fmla="*/ 835533 h 1509522"/>
                  <a:gd name="connsiteX0" fmla="*/ 1524 w 294132"/>
                  <a:gd name="connsiteY0" fmla="*/ 835533 h 1970532"/>
                  <a:gd name="connsiteX1" fmla="*/ 294132 w 294132"/>
                  <a:gd name="connsiteY1" fmla="*/ 0 h 1970532"/>
                  <a:gd name="connsiteX2" fmla="*/ 294132 w 294132"/>
                  <a:gd name="connsiteY2" fmla="*/ 1970532 h 1970532"/>
                  <a:gd name="connsiteX3" fmla="*/ 0 w 294132"/>
                  <a:gd name="connsiteY3" fmla="*/ 1189482 h 1970532"/>
                  <a:gd name="connsiteX4" fmla="*/ 1524 w 294132"/>
                  <a:gd name="connsiteY4" fmla="*/ 835533 h 197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132" h="1970532">
                    <a:moveTo>
                      <a:pt x="1524" y="835533"/>
                    </a:moveTo>
                    <a:lnTo>
                      <a:pt x="294132" y="0"/>
                    </a:lnTo>
                    <a:lnTo>
                      <a:pt x="294132" y="1970532"/>
                    </a:lnTo>
                    <a:lnTo>
                      <a:pt x="0" y="1189482"/>
                    </a:lnTo>
                    <a:lnTo>
                      <a:pt x="1524" y="8355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sp>
            <p:nvSpPr>
              <p:cNvPr id="247" name="Freihandform 246"/>
              <p:cNvSpPr/>
              <p:nvPr/>
            </p:nvSpPr>
            <p:spPr>
              <a:xfrm>
                <a:off x="5432578" y="4983860"/>
                <a:ext cx="307164" cy="497967"/>
              </a:xfrm>
              <a:custGeom>
                <a:avLst/>
                <a:gdLst>
                  <a:gd name="connsiteX0" fmla="*/ 0 w 292608"/>
                  <a:gd name="connsiteY0" fmla="*/ 292608 h 987552"/>
                  <a:gd name="connsiteX1" fmla="*/ 292608 w 292608"/>
                  <a:gd name="connsiteY1" fmla="*/ 0 h 987552"/>
                  <a:gd name="connsiteX2" fmla="*/ 292608 w 292608"/>
                  <a:gd name="connsiteY2" fmla="*/ 987552 h 987552"/>
                  <a:gd name="connsiteX3" fmla="*/ 18288 w 292608"/>
                  <a:gd name="connsiteY3" fmla="*/ 676656 h 987552"/>
                  <a:gd name="connsiteX4" fmla="*/ 0 w 292608"/>
                  <a:gd name="connsiteY4" fmla="*/ 292608 h 987552"/>
                  <a:gd name="connsiteX0" fmla="*/ 9144 w 301752"/>
                  <a:gd name="connsiteY0" fmla="*/ 292608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9144 w 301752"/>
                  <a:gd name="connsiteY4" fmla="*/ 292608 h 987552"/>
                  <a:gd name="connsiteX0" fmla="*/ 3429 w 301752"/>
                  <a:gd name="connsiteY0" fmla="*/ 313563 h 987552"/>
                  <a:gd name="connsiteX1" fmla="*/ 301752 w 301752"/>
                  <a:gd name="connsiteY1" fmla="*/ 0 h 987552"/>
                  <a:gd name="connsiteX2" fmla="*/ 301752 w 301752"/>
                  <a:gd name="connsiteY2" fmla="*/ 987552 h 987552"/>
                  <a:gd name="connsiteX3" fmla="*/ 0 w 301752"/>
                  <a:gd name="connsiteY3" fmla="*/ 667512 h 987552"/>
                  <a:gd name="connsiteX4" fmla="*/ 3429 w 301752"/>
                  <a:gd name="connsiteY4" fmla="*/ 313563 h 987552"/>
                  <a:gd name="connsiteX0" fmla="*/ 1524 w 299847"/>
                  <a:gd name="connsiteY0" fmla="*/ 313563 h 987552"/>
                  <a:gd name="connsiteX1" fmla="*/ 299847 w 299847"/>
                  <a:gd name="connsiteY1" fmla="*/ 0 h 987552"/>
                  <a:gd name="connsiteX2" fmla="*/ 299847 w 299847"/>
                  <a:gd name="connsiteY2" fmla="*/ 987552 h 987552"/>
                  <a:gd name="connsiteX3" fmla="*/ 0 w 299847"/>
                  <a:gd name="connsiteY3" fmla="*/ 667512 h 987552"/>
                  <a:gd name="connsiteX4" fmla="*/ 1524 w 299847"/>
                  <a:gd name="connsiteY4" fmla="*/ 313563 h 987552"/>
                  <a:gd name="connsiteX0" fmla="*/ 1524 w 299847"/>
                  <a:gd name="connsiteY0" fmla="*/ 69723 h 743712"/>
                  <a:gd name="connsiteX1" fmla="*/ 297942 w 299847"/>
                  <a:gd name="connsiteY1" fmla="*/ 0 h 743712"/>
                  <a:gd name="connsiteX2" fmla="*/ 299847 w 299847"/>
                  <a:gd name="connsiteY2" fmla="*/ 743712 h 743712"/>
                  <a:gd name="connsiteX3" fmla="*/ 0 w 299847"/>
                  <a:gd name="connsiteY3" fmla="*/ 423672 h 743712"/>
                  <a:gd name="connsiteX4" fmla="*/ 1524 w 299847"/>
                  <a:gd name="connsiteY4" fmla="*/ 69723 h 743712"/>
                  <a:gd name="connsiteX0" fmla="*/ 1524 w 297942"/>
                  <a:gd name="connsiteY0" fmla="*/ 69723 h 488442"/>
                  <a:gd name="connsiteX1" fmla="*/ 297942 w 297942"/>
                  <a:gd name="connsiteY1" fmla="*/ 0 h 488442"/>
                  <a:gd name="connsiteX2" fmla="*/ 297942 w 297942"/>
                  <a:gd name="connsiteY2" fmla="*/ 488442 h 488442"/>
                  <a:gd name="connsiteX3" fmla="*/ 0 w 297942"/>
                  <a:gd name="connsiteY3" fmla="*/ 423672 h 488442"/>
                  <a:gd name="connsiteX4" fmla="*/ 1524 w 297942"/>
                  <a:gd name="connsiteY4" fmla="*/ 69723 h 488442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82702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8651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297942"/>
                  <a:gd name="connsiteY0" fmla="*/ 69723 h 492252"/>
                  <a:gd name="connsiteX1" fmla="*/ 297942 w 297942"/>
                  <a:gd name="connsiteY1" fmla="*/ 0 h 492252"/>
                  <a:gd name="connsiteX2" fmla="*/ 292227 w 297942"/>
                  <a:gd name="connsiteY2" fmla="*/ 492252 h 492252"/>
                  <a:gd name="connsiteX3" fmla="*/ 0 w 297942"/>
                  <a:gd name="connsiteY3" fmla="*/ 423672 h 492252"/>
                  <a:gd name="connsiteX4" fmla="*/ 1524 w 297942"/>
                  <a:gd name="connsiteY4" fmla="*/ 69723 h 492252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413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  <a:gd name="connsiteX0" fmla="*/ 1524 w 305562"/>
                  <a:gd name="connsiteY0" fmla="*/ 69723 h 490347"/>
                  <a:gd name="connsiteX1" fmla="*/ 297942 w 305562"/>
                  <a:gd name="connsiteY1" fmla="*/ 0 h 490347"/>
                  <a:gd name="connsiteX2" fmla="*/ 305562 w 305562"/>
                  <a:gd name="connsiteY2" fmla="*/ 490347 h 490347"/>
                  <a:gd name="connsiteX3" fmla="*/ 0 w 305562"/>
                  <a:gd name="connsiteY3" fmla="*/ 423672 h 490347"/>
                  <a:gd name="connsiteX4" fmla="*/ 1524 w 305562"/>
                  <a:gd name="connsiteY4" fmla="*/ 69723 h 490347"/>
                  <a:gd name="connsiteX0" fmla="*/ 1524 w 297942"/>
                  <a:gd name="connsiteY0" fmla="*/ 69723 h 494157"/>
                  <a:gd name="connsiteX1" fmla="*/ 297942 w 297942"/>
                  <a:gd name="connsiteY1" fmla="*/ 0 h 494157"/>
                  <a:gd name="connsiteX2" fmla="*/ 290322 w 297942"/>
                  <a:gd name="connsiteY2" fmla="*/ 494157 h 494157"/>
                  <a:gd name="connsiteX3" fmla="*/ 0 w 297942"/>
                  <a:gd name="connsiteY3" fmla="*/ 423672 h 494157"/>
                  <a:gd name="connsiteX4" fmla="*/ 1524 w 297942"/>
                  <a:gd name="connsiteY4" fmla="*/ 69723 h 494157"/>
                  <a:gd name="connsiteX0" fmla="*/ 1524 w 297942"/>
                  <a:gd name="connsiteY0" fmla="*/ 69723 h 497967"/>
                  <a:gd name="connsiteX1" fmla="*/ 297942 w 297942"/>
                  <a:gd name="connsiteY1" fmla="*/ 0 h 497967"/>
                  <a:gd name="connsiteX2" fmla="*/ 297942 w 297942"/>
                  <a:gd name="connsiteY2" fmla="*/ 497967 h 497967"/>
                  <a:gd name="connsiteX3" fmla="*/ 0 w 297942"/>
                  <a:gd name="connsiteY3" fmla="*/ 423672 h 497967"/>
                  <a:gd name="connsiteX4" fmla="*/ 1524 w 297942"/>
                  <a:gd name="connsiteY4" fmla="*/ 69723 h 49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942" h="497967">
                    <a:moveTo>
                      <a:pt x="1524" y="69723"/>
                    </a:moveTo>
                    <a:lnTo>
                      <a:pt x="297942" y="0"/>
                    </a:lnTo>
                    <a:lnTo>
                      <a:pt x="297942" y="497967"/>
                    </a:lnTo>
                    <a:lnTo>
                      <a:pt x="0" y="423672"/>
                    </a:lnTo>
                    <a:lnTo>
                      <a:pt x="1524" y="6972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</p:grpSp>
      </p:grpSp>
      <p:grpSp>
        <p:nvGrpSpPr>
          <p:cNvPr id="248" name="Gruppieren 247"/>
          <p:cNvGrpSpPr/>
          <p:nvPr/>
        </p:nvGrpSpPr>
        <p:grpSpPr>
          <a:xfrm>
            <a:off x="3700790" y="1956650"/>
            <a:ext cx="1741010" cy="3649189"/>
            <a:chOff x="3700790" y="1956649"/>
            <a:chExt cx="1741010" cy="3649189"/>
          </a:xfrm>
        </p:grpSpPr>
        <p:cxnSp>
          <p:nvCxnSpPr>
            <p:cNvPr id="137" name="Gerade Verbindung mit Pfeil 136"/>
            <p:cNvCxnSpPr>
              <a:stCxn id="136" idx="2"/>
              <a:endCxn id="138" idx="0"/>
            </p:cNvCxnSpPr>
            <p:nvPr/>
          </p:nvCxnSpPr>
          <p:spPr>
            <a:xfrm>
              <a:off x="5072499" y="2509494"/>
              <a:ext cx="5704" cy="478073"/>
            </a:xfrm>
            <a:prstGeom prst="straightConnector1">
              <a:avLst/>
            </a:prstGeom>
            <a:ln w="4064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3700790" y="1956649"/>
              <a:ext cx="72719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B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3700790" y="3095579"/>
              <a:ext cx="72719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C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cxnSp>
          <p:nvCxnSpPr>
            <p:cNvPr id="143" name="Gerade Verbindung mit Pfeil 142"/>
            <p:cNvCxnSpPr>
              <a:stCxn id="136" idx="1"/>
              <a:endCxn id="141" idx="3"/>
            </p:cNvCxnSpPr>
            <p:nvPr/>
          </p:nvCxnSpPr>
          <p:spPr>
            <a:xfrm flipH="1" flipV="1">
              <a:off x="4427984" y="2136669"/>
              <a:ext cx="280918" cy="192805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Gerade Verbindung mit Pfeil 145"/>
            <p:cNvCxnSpPr>
              <a:stCxn id="138" idx="2"/>
              <a:endCxn id="142" idx="3"/>
            </p:cNvCxnSpPr>
            <p:nvPr/>
          </p:nvCxnSpPr>
          <p:spPr>
            <a:xfrm flipH="1">
              <a:off x="4427984" y="3131583"/>
              <a:ext cx="506203" cy="144016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Ellipse 150"/>
            <p:cNvSpPr/>
            <p:nvPr/>
          </p:nvSpPr>
          <p:spPr>
            <a:xfrm>
              <a:off x="3920371" y="4807130"/>
              <a:ext cx="288032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3700790" y="5245798"/>
              <a:ext cx="72719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F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Gerade Verbindung mit Pfeil 153"/>
            <p:cNvCxnSpPr>
              <a:stCxn id="151" idx="6"/>
              <a:endCxn id="140" idx="1"/>
            </p:cNvCxnSpPr>
            <p:nvPr/>
          </p:nvCxnSpPr>
          <p:spPr>
            <a:xfrm>
              <a:off x="4208403" y="4951146"/>
              <a:ext cx="500499" cy="273888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Gerade Verbindung mit Pfeil 155"/>
            <p:cNvCxnSpPr>
              <a:stCxn id="140" idx="1"/>
              <a:endCxn id="152" idx="3"/>
            </p:cNvCxnSpPr>
            <p:nvPr/>
          </p:nvCxnSpPr>
          <p:spPr>
            <a:xfrm flipH="1">
              <a:off x="4427984" y="5225034"/>
              <a:ext cx="280918" cy="200784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Gerade Verbindung mit Pfeil 162"/>
            <p:cNvCxnSpPr>
              <a:stCxn id="138" idx="4"/>
              <a:endCxn id="139" idx="0"/>
            </p:cNvCxnSpPr>
            <p:nvPr/>
          </p:nvCxnSpPr>
          <p:spPr>
            <a:xfrm>
              <a:off x="5078203" y="3275599"/>
              <a:ext cx="0" cy="468685"/>
            </a:xfrm>
            <a:prstGeom prst="straightConnector1">
              <a:avLst/>
            </a:prstGeom>
            <a:ln w="4064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Gerade Verbindung mit Pfeil 165"/>
            <p:cNvCxnSpPr>
              <a:stCxn id="139" idx="2"/>
              <a:endCxn id="140" idx="0"/>
            </p:cNvCxnSpPr>
            <p:nvPr/>
          </p:nvCxnSpPr>
          <p:spPr>
            <a:xfrm flipH="1">
              <a:off x="5072499" y="4104324"/>
              <a:ext cx="5704" cy="940690"/>
            </a:xfrm>
            <a:prstGeom prst="straightConnector1">
              <a:avLst/>
            </a:prstGeom>
            <a:ln w="40640" cmpd="sng">
              <a:solidFill>
                <a:schemeClr val="accent6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lipse 137"/>
            <p:cNvSpPr/>
            <p:nvPr/>
          </p:nvSpPr>
          <p:spPr>
            <a:xfrm>
              <a:off x="4934187" y="2987567"/>
              <a:ext cx="288032" cy="288032"/>
            </a:xfrm>
            <a:prstGeom prst="ellipse">
              <a:avLst/>
            </a:prstGeom>
            <a:solidFill>
              <a:schemeClr val="bg1"/>
            </a:solidFill>
            <a:ln w="4064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4708902" y="2149454"/>
              <a:ext cx="727194" cy="360040"/>
            </a:xfrm>
            <a:prstGeom prst="rect">
              <a:avLst/>
            </a:prstGeom>
            <a:solidFill>
              <a:schemeClr val="bg1"/>
            </a:solidFill>
            <a:ln w="4064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4714606" y="3744284"/>
              <a:ext cx="727194" cy="360040"/>
            </a:xfrm>
            <a:prstGeom prst="rect">
              <a:avLst/>
            </a:prstGeom>
            <a:solidFill>
              <a:schemeClr val="bg1"/>
            </a:solidFill>
            <a:ln w="4064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D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4708902" y="5045014"/>
              <a:ext cx="727194" cy="360040"/>
            </a:xfrm>
            <a:prstGeom prst="rect">
              <a:avLst/>
            </a:prstGeom>
            <a:solidFill>
              <a:schemeClr val="bg1"/>
            </a:solidFill>
            <a:ln w="4064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E</a:t>
              </a:r>
              <a:endParaRPr lang="de-AT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9446364" cy="77048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3568" y="3366221"/>
            <a:ext cx="4248472" cy="638843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46710" y="3366220"/>
            <a:ext cx="4277818" cy="841479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3790" y="4077072"/>
            <a:ext cx="2088010" cy="360040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1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1340768"/>
            <a:ext cx="6233701" cy="20042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 View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3429001"/>
            <a:ext cx="8229600" cy="26971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On-Node Mapping</a:t>
            </a:r>
          </a:p>
          <a:p>
            <a:r>
              <a:rPr lang="en-US" dirty="0" smtClean="0"/>
              <a:t>Path highlighting with Bubble Sets</a:t>
            </a:r>
            <a:r>
              <a:rPr lang="en-US" sz="1000" dirty="0" smtClean="0"/>
              <a:t> [Collins2009]</a:t>
            </a:r>
            <a:endParaRPr lang="en-US" dirty="0" smtClean="0"/>
          </a:p>
          <a:p>
            <a:r>
              <a:rPr lang="en-US" dirty="0" smtClean="0"/>
              <a:t>Selection</a:t>
            </a:r>
          </a:p>
          <a:p>
            <a:pPr lvl="1"/>
            <a:r>
              <a:rPr lang="en-US" dirty="0" smtClean="0"/>
              <a:t>Start- and end node</a:t>
            </a:r>
          </a:p>
          <a:p>
            <a:pPr lvl="1"/>
            <a:r>
              <a:rPr lang="en-US" dirty="0" smtClean="0"/>
              <a:t>Iterative adding of nodes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1340768"/>
            <a:ext cx="6233701" cy="200423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1340768"/>
            <a:ext cx="6233701" cy="20042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1340768"/>
            <a:ext cx="6233701" cy="20042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1340768"/>
            <a:ext cx="6233701" cy="2004235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620931" y="2492896"/>
            <a:ext cx="1224136" cy="432048"/>
            <a:chOff x="7740352" y="3429000"/>
            <a:chExt cx="1224136" cy="432048"/>
          </a:xfrm>
        </p:grpSpPr>
        <p:sp>
          <p:nvSpPr>
            <p:cNvPr id="13" name="Rechteck 12"/>
            <p:cNvSpPr/>
            <p:nvPr/>
          </p:nvSpPr>
          <p:spPr>
            <a:xfrm>
              <a:off x="8748464" y="3717032"/>
              <a:ext cx="216024" cy="1440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bg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740352" y="3429000"/>
              <a:ext cx="1008112" cy="432048"/>
            </a:xfrm>
            <a:prstGeom prst="rect">
              <a:avLst/>
            </a:prstGeom>
            <a:solidFill>
              <a:srgbClr val="769D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tx1"/>
                  </a:solidFill>
                </a:rPr>
                <a:t>IGF-1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8748464" y="3429000"/>
              <a:ext cx="216024" cy="4320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34569" y="1891428"/>
            <a:ext cx="1424260" cy="451458"/>
            <a:chOff x="372522" y="2708920"/>
            <a:chExt cx="1424260" cy="451457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74" y="2708920"/>
              <a:ext cx="1224136" cy="21602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372522" y="2883378"/>
              <a:ext cx="411716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smtClean="0"/>
                <a:t>low</a:t>
              </a:r>
              <a:endParaRPr lang="de-AT" sz="12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344414" y="2883379"/>
              <a:ext cx="452368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smtClean="0"/>
                <a:t>high</a:t>
              </a:r>
              <a:endParaRPr lang="de-AT" sz="1200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267744" y="1268760"/>
            <a:ext cx="6661588" cy="2160240"/>
            <a:chOff x="2267744" y="1268760"/>
            <a:chExt cx="6661588" cy="2160240"/>
          </a:xfrm>
        </p:grpSpPr>
        <p:sp>
          <p:nvSpPr>
            <p:cNvPr id="33" name="Rechteck 32"/>
            <p:cNvSpPr/>
            <p:nvPr/>
          </p:nvSpPr>
          <p:spPr>
            <a:xfrm>
              <a:off x="2267744" y="1268760"/>
              <a:ext cx="6408712" cy="1346806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2520620" y="2835545"/>
              <a:ext cx="6408712" cy="59345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3569980" y="2615566"/>
              <a:ext cx="5106476" cy="21997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2267744" y="2615566"/>
              <a:ext cx="677761" cy="21997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1845069" y="2492896"/>
            <a:ext cx="1718821" cy="432048"/>
            <a:chOff x="1845067" y="2492896"/>
            <a:chExt cx="1718821" cy="432048"/>
          </a:xfrm>
        </p:grpSpPr>
        <p:sp>
          <p:nvSpPr>
            <p:cNvPr id="20" name="Rechteck 19"/>
            <p:cNvSpPr/>
            <p:nvPr/>
          </p:nvSpPr>
          <p:spPr>
            <a:xfrm>
              <a:off x="3158128" y="2615566"/>
              <a:ext cx="405760" cy="1371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cxnSp>
          <p:nvCxnSpPr>
            <p:cNvPr id="22" name="Gerade Verbindung 21"/>
            <p:cNvCxnSpPr/>
            <p:nvPr/>
          </p:nvCxnSpPr>
          <p:spPr>
            <a:xfrm>
              <a:off x="1845067" y="2492896"/>
              <a:ext cx="1319138" cy="12457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 flipV="1">
              <a:off x="1845067" y="2752725"/>
              <a:ext cx="1314066" cy="17221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enRoute View – Path Representation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2" y="2135137"/>
            <a:ext cx="1638442" cy="304064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35137"/>
            <a:ext cx="1615580" cy="304064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32857"/>
            <a:ext cx="1615580" cy="3040644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57200" y="1600201"/>
            <a:ext cx="54829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Design of KEGG</a:t>
            </a:r>
            <a:r>
              <a:rPr lang="en-US" sz="1000" b="1" dirty="0" smtClean="0"/>
              <a:t> </a:t>
            </a:r>
            <a:r>
              <a:rPr lang="en-US" sz="1000" dirty="0" smtClean="0"/>
              <a:t>[Kanehisa2008] </a:t>
            </a:r>
            <a:endParaRPr lang="en-US" dirty="0" smtClean="0"/>
          </a:p>
          <a:p>
            <a:r>
              <a:rPr lang="en-US" dirty="0" smtClean="0"/>
              <a:t>Abstract branch nodes</a:t>
            </a:r>
          </a:p>
          <a:p>
            <a:pPr lvl="1"/>
            <a:r>
              <a:rPr lang="en-US" dirty="0" smtClean="0"/>
              <a:t>Additional topological information</a:t>
            </a:r>
          </a:p>
          <a:p>
            <a:pPr lvl="1"/>
            <a:r>
              <a:rPr lang="en-US" dirty="0" smtClean="0"/>
              <a:t>Incoming vs. outgoing </a:t>
            </a:r>
            <a:br>
              <a:rPr lang="en-US" dirty="0" smtClean="0"/>
            </a:br>
            <a:r>
              <a:rPr lang="en-US" dirty="0" smtClean="0"/>
              <a:t>branches</a:t>
            </a:r>
          </a:p>
          <a:p>
            <a:pPr lvl="1"/>
            <a:r>
              <a:rPr lang="en-US" dirty="0" smtClean="0"/>
              <a:t>Expandable</a:t>
            </a:r>
          </a:p>
          <a:p>
            <a:r>
              <a:rPr lang="en-US" dirty="0" smtClean="0"/>
              <a:t>Branch switching</a:t>
            </a:r>
          </a:p>
          <a:p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93544" y="4023778"/>
            <a:ext cx="844450" cy="989398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82606" y="3153668"/>
            <a:ext cx="720080" cy="319782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6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Data Representation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 Expression Data (Numerical)</a:t>
            </a:r>
          </a:p>
          <a:p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Copy Number Data (Ordered Categorical)</a:t>
            </a:r>
          </a:p>
          <a:p>
            <a:endParaRPr lang="en-US" dirty="0" smtClean="0"/>
          </a:p>
          <a:p>
            <a:r>
              <a:rPr lang="en-US" dirty="0" smtClean="0"/>
              <a:t>Mutation Data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99" y="3669683"/>
            <a:ext cx="1649158" cy="9030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6" y="2276872"/>
            <a:ext cx="1604974" cy="8262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99" y="2204864"/>
            <a:ext cx="1649158" cy="8262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6" y="3731156"/>
            <a:ext cx="1604974" cy="92198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96" y="5155333"/>
            <a:ext cx="1570972" cy="92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14" y="5155333"/>
            <a:ext cx="1266250" cy="937963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6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enRoute View – Putting All Together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391846"/>
            <a:ext cx="8748464" cy="441341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Live Demonstration!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4008" y="404664"/>
            <a:ext cx="397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 Video: </a:t>
            </a:r>
            <a:r>
              <a:rPr lang="en-US" dirty="0" smtClean="0">
                <a:hlinkClick r:id="rId3"/>
              </a:rPr>
              <a:t>http://enroute.caleydo.org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Glioblastoma Multiforme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641"/>
            <a:ext cx="8229600" cy="325308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7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Glioblastoma Multiforme Example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1340768"/>
            <a:ext cx="9144000" cy="495278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Please cite the </a:t>
            </a:r>
            <a:r>
              <a:rPr lang="en-US" b="1" dirty="0" smtClean="0"/>
              <a:t>enRoute </a:t>
            </a:r>
            <a:r>
              <a:rPr lang="en-US" b="1" dirty="0" smtClean="0"/>
              <a:t>paper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</a:t>
            </a:r>
            <a:r>
              <a:rPr lang="en-US" sz="2000" dirty="0"/>
              <a:t>. Partl, A. Lex, M. Streit, D. </a:t>
            </a:r>
            <a:r>
              <a:rPr lang="en-US" sz="2000" dirty="0" err="1"/>
              <a:t>Kalkofen</a:t>
            </a:r>
            <a:r>
              <a:rPr lang="en-US" sz="2000" dirty="0"/>
              <a:t>, K. Kashofer, and D. Schmalstieg, </a:t>
            </a:r>
            <a:r>
              <a:rPr lang="en-US" sz="2000" i="1" dirty="0" smtClean="0"/>
              <a:t>enRoute</a:t>
            </a:r>
            <a:r>
              <a:rPr lang="en-US" sz="2000" i="1" dirty="0"/>
              <a:t>: Dynamic Path Extraction from Biological Pathway Maps for In-Depth Experimental Data Analysis</a:t>
            </a:r>
            <a:r>
              <a:rPr lang="en-US" sz="2000" dirty="0" smtClean="0"/>
              <a:t>, </a:t>
            </a:r>
            <a:r>
              <a:rPr lang="en-US" sz="2000" dirty="0"/>
              <a:t>in Proceedings of the IEEE Symposium on Biological Data Visualization (</a:t>
            </a:r>
            <a:r>
              <a:rPr lang="en-US" sz="2000" dirty="0" err="1"/>
              <a:t>BioVis</a:t>
            </a:r>
            <a:r>
              <a:rPr lang="en-US" sz="2000" dirty="0"/>
              <a:t>  ’12), 2012, pp. 107–114.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138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3423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Caleydo – Multi-Dataset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relationships of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multiple datasets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3"/>
                </a:solidFill>
              </a:rPr>
              <a:t>tabular and graph data</a:t>
            </a:r>
          </a:p>
          <a:p>
            <a:r>
              <a:rPr lang="en-US" dirty="0" smtClean="0"/>
              <a:t>Free to use for all</a:t>
            </a:r>
          </a:p>
          <a:p>
            <a:r>
              <a:rPr lang="en-US" dirty="0" smtClean="0"/>
              <a:t>Feedback and help welcome anytime!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139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221088"/>
            <a:ext cx="3756369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68" y="4221088"/>
            <a:ext cx="4282120" cy="216024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4"/>
          </a:xfrm>
        </p:spPr>
        <p:txBody>
          <a:bodyPr/>
          <a:lstStyle/>
          <a:p>
            <a:pPr algn="ctr"/>
            <a:r>
              <a:rPr lang="en-US" i="1" dirty="0" smtClean="0"/>
              <a:t>How to transform your data to </a:t>
            </a:r>
            <a:br>
              <a:rPr lang="en-US" i="1" dirty="0" smtClean="0"/>
            </a:br>
            <a:r>
              <a:rPr lang="en-US" i="1" dirty="0" smtClean="0"/>
              <a:t>make sense for visualization?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8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7920000" algn="r"/>
              </a:tabLst>
            </a:pPr>
            <a:r>
              <a:rPr lang="en-US" dirty="0" smtClean="0"/>
              <a:t>Project website 	</a:t>
            </a:r>
            <a:r>
              <a:rPr lang="en-US" sz="2400" dirty="0" smtClean="0">
                <a:cs typeface="Courier New" pitchFamily="49" charset="0"/>
                <a:hlinkClick r:id="rId2"/>
              </a:rPr>
              <a:t>http://caleydo.org</a:t>
            </a:r>
            <a:endParaRPr lang="en-US" sz="2000" dirty="0" smtClean="0">
              <a:cs typeface="Courier New" pitchFamily="49" charset="0"/>
            </a:endParaRPr>
          </a:p>
          <a:p>
            <a:pPr>
              <a:tabLst>
                <a:tab pos="7920000" algn="r"/>
              </a:tabLst>
            </a:pPr>
            <a:r>
              <a:rPr lang="en-US" dirty="0" smtClean="0"/>
              <a:t>Caleydo help 	</a:t>
            </a:r>
            <a:r>
              <a:rPr lang="en-US" sz="2400" dirty="0" smtClean="0">
                <a:cs typeface="Courier New" pitchFamily="49" charset="0"/>
                <a:hlinkClick r:id="rId3"/>
              </a:rPr>
              <a:t>http://help.caleydo.org</a:t>
            </a:r>
            <a:endParaRPr lang="en-US" sz="2400" dirty="0" smtClean="0">
              <a:cs typeface="Courier New" pitchFamily="49" charset="0"/>
            </a:endParaRPr>
          </a:p>
          <a:p>
            <a:pPr>
              <a:tabLst>
                <a:tab pos="7920000" algn="r"/>
              </a:tabLst>
            </a:pPr>
            <a:r>
              <a:rPr lang="en-US" dirty="0" smtClean="0"/>
              <a:t>Pre-packaged TCGA data	</a:t>
            </a:r>
            <a:r>
              <a:rPr lang="en-US" sz="2400" dirty="0" smtClean="0">
                <a:cs typeface="Courier New" pitchFamily="49" charset="0"/>
                <a:hlinkClick r:id="rId4"/>
              </a:rPr>
              <a:t>http://tcga.caleydo.org</a:t>
            </a:r>
            <a:endParaRPr lang="en-US" sz="2400" dirty="0" smtClean="0">
              <a:cs typeface="Courier New" pitchFamily="49" charset="0"/>
            </a:endParaRPr>
          </a:p>
          <a:p>
            <a:pPr>
              <a:tabLst>
                <a:tab pos="7894638" algn="r"/>
              </a:tabLst>
            </a:pPr>
            <a:r>
              <a:rPr lang="en-US" dirty="0" smtClean="0"/>
              <a:t>Contact	</a:t>
            </a:r>
            <a:r>
              <a:rPr lang="en-US" sz="2400" dirty="0" smtClean="0">
                <a:cs typeface="Courier New" pitchFamily="49" charset="0"/>
                <a:hlinkClick r:id="rId5"/>
              </a:rPr>
              <a:t>caleydo@icg.tugraz.at</a:t>
            </a:r>
            <a:endParaRPr lang="en-US" sz="2400" dirty="0">
              <a:cs typeface="Courier New" pitchFamily="49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85900" y="-805069"/>
            <a:ext cx="7406580" cy="2865917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endParaRPr lang="en-US" sz="2800" i="1" dirty="0" smtClean="0">
              <a:solidFill>
                <a:srgbClr val="868686"/>
              </a:solidFill>
            </a:endParaRPr>
          </a:p>
          <a:p>
            <a:pPr defTabSz="457200">
              <a:spcBef>
                <a:spcPts val="5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Cancer Data Analysis with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Caleydo StratomeX and enRoute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Maiandra GD" pitchFamily="34" charset="0"/>
            </a:endParaRPr>
          </a:p>
        </p:txBody>
      </p:sp>
      <p:sp>
        <p:nvSpPr>
          <p:cNvPr id="16" name="Content Placeholder 7"/>
          <p:cNvSpPr txBox="1">
            <a:spLocks/>
          </p:cNvSpPr>
          <p:nvPr/>
        </p:nvSpPr>
        <p:spPr>
          <a:xfrm>
            <a:off x="2148638" y="2420888"/>
            <a:ext cx="7175889" cy="164178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868686"/>
                </a:solidFill>
              </a:rPr>
              <a:t>Alexander Lex, Harvard University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alex@seas.harvard.edu</a:t>
            </a:r>
          </a:p>
          <a:p>
            <a:r>
              <a:rPr lang="en-US" sz="2000" dirty="0" smtClean="0">
                <a:solidFill>
                  <a:srgbClr val="868686"/>
                </a:solidFill>
                <a:hlinkClick r:id="rId2"/>
              </a:rPr>
              <a:t>http://alexander-lex.com</a:t>
            </a:r>
            <a:endParaRPr lang="en-US" sz="2000" dirty="0" smtClean="0">
              <a:solidFill>
                <a:srgbClr val="8686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6238" y="836713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636466"/>
                </a:solidFill>
              </a:rPr>
              <a:t>?</a:t>
            </a:r>
            <a:endParaRPr lang="en-US" sz="13800" dirty="0">
              <a:solidFill>
                <a:srgbClr val="636466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-2052736" y="2910059"/>
            <a:ext cx="3888432" cy="164178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 Christian Partl</a:t>
            </a:r>
          </a:p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Samuel Gratzl</a:t>
            </a:r>
          </a:p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Nils Gehlenborg</a:t>
            </a:r>
          </a:p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Dieter Schmalstieg</a:t>
            </a:r>
          </a:p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Peter J. Park</a:t>
            </a:r>
          </a:p>
          <a:p>
            <a:pPr algn="r"/>
            <a:r>
              <a:rPr lang="en-US" sz="2400" dirty="0" smtClean="0">
                <a:solidFill>
                  <a:srgbClr val="7F7F7F"/>
                </a:solidFill>
              </a:rPr>
              <a:t>Hans-</a:t>
            </a:r>
            <a:r>
              <a:rPr lang="en-US" sz="2400" dirty="0" err="1" smtClean="0">
                <a:solidFill>
                  <a:srgbClr val="7F7F7F"/>
                </a:solidFill>
              </a:rPr>
              <a:t>Jörg</a:t>
            </a:r>
            <a:r>
              <a:rPr lang="en-US" sz="2400" dirty="0" smtClean="0">
                <a:solidFill>
                  <a:srgbClr val="7F7F7F"/>
                </a:solidFill>
              </a:rPr>
              <a:t> Schulz</a:t>
            </a:r>
            <a:endParaRPr lang="en-US" sz="2400" baseline="30000" dirty="0">
              <a:solidFill>
                <a:srgbClr val="7F7F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52607"/>
            <a:ext cx="3173838" cy="9783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141</a:t>
            </a:fld>
            <a:endParaRPr lang="en-US" dirty="0"/>
          </a:p>
        </p:txBody>
      </p:sp>
      <p:sp>
        <p:nvSpPr>
          <p:cNvPr id="11" name="Content Placeholder 7"/>
          <p:cNvSpPr txBox="1">
            <a:spLocks/>
          </p:cNvSpPr>
          <p:nvPr/>
        </p:nvSpPr>
        <p:spPr>
          <a:xfrm>
            <a:off x="2148637" y="4293096"/>
            <a:ext cx="7175889" cy="1641782"/>
          </a:xfrm>
          <a:prstGeom prst="rect">
            <a:avLst/>
          </a:prstGeom>
          <a:solidFill>
            <a:schemeClr val="bg1">
              <a:lumMod val="95000"/>
              <a:alpha val="74118"/>
            </a:schemeClr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868686"/>
                </a:solidFill>
              </a:rPr>
              <a:t>Marc Streit, JKU Linz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marc.streit@jku.at</a:t>
            </a:r>
          </a:p>
          <a:p>
            <a:r>
              <a:rPr lang="en-US" sz="2000" dirty="0" smtClean="0">
                <a:solidFill>
                  <a:srgbClr val="868686"/>
                </a:solidFill>
                <a:hlinkClick r:id="rId4"/>
              </a:rPr>
              <a:t>http://marc.streit.com</a:t>
            </a:r>
            <a:endParaRPr lang="en-US" sz="2000" dirty="0">
              <a:solidFill>
                <a:srgbClr val="86868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04" y="4601886"/>
            <a:ext cx="2380204" cy="1131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" y="5965726"/>
            <a:ext cx="4104456" cy="8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3"/>
    </mc:Choice>
    <mc:Fallback xmlns="">
      <p:transition spd="slow" advTm="888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748464" cy="46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8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Transformation - 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transformation vs. log transformation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365440"/>
            <a:ext cx="8886496" cy="45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Transformation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9765022" cy="8382451"/>
          </a:xfrm>
        </p:spPr>
      </p:pic>
      <p:sp>
        <p:nvSpPr>
          <p:cNvPr id="8" name="Rectangle 7"/>
          <p:cNvSpPr/>
          <p:nvPr/>
        </p:nvSpPr>
        <p:spPr>
          <a:xfrm>
            <a:off x="2411760" y="3140968"/>
            <a:ext cx="3312368" cy="1152128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Switch Columns with Rows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96953"/>
            <a:ext cx="4015659" cy="1950462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Transpose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0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17000" decel="1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Columns &amp; Rows as in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transformation vs. log transformation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365440"/>
            <a:ext cx="8886496" cy="45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Caleydo?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for visualizing biomolecular data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tabular data</a:t>
            </a:r>
          </a:p>
          <a:p>
            <a:pPr lvl="2"/>
            <a:r>
              <a:rPr lang="en-US" dirty="0" smtClean="0"/>
              <a:t>numerical &amp; categorical</a:t>
            </a:r>
          </a:p>
          <a:p>
            <a:pPr lvl="2"/>
            <a:r>
              <a:rPr lang="en-US" dirty="0" smtClean="0"/>
              <a:t> e.g., mRNA, microRNA, copy number variation, methylation, mutation status, etc.</a:t>
            </a:r>
          </a:p>
          <a:p>
            <a:pPr lvl="2"/>
            <a:r>
              <a:rPr lang="en-US" dirty="0" smtClean="0"/>
              <a:t>clinical data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pathways</a:t>
            </a:r>
          </a:p>
          <a:p>
            <a:pPr lvl="2"/>
            <a:r>
              <a:rPr lang="en-US" dirty="0" smtClean="0"/>
              <a:t>KEGG, WikiPathways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49094"/>
            <a:ext cx="4104456" cy="892274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Columns &amp; Rows Switched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9502"/>
            <a:ext cx="8229600" cy="410735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 Columns with Rows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71" y="4149080"/>
            <a:ext cx="4582412" cy="26378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72" y="1412776"/>
            <a:ext cx="4582412" cy="263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2204864"/>
            <a:ext cx="3009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Genes = Rows</a:t>
            </a:r>
            <a:br>
              <a:rPr lang="en-US" sz="2800" dirty="0" smtClean="0"/>
            </a:br>
            <a:r>
              <a:rPr lang="en-US" sz="2800" dirty="0" smtClean="0"/>
              <a:t>Samples = Columns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27583" y="4797152"/>
            <a:ext cx="2707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Genes = Columns</a:t>
            </a:r>
            <a:br>
              <a:rPr lang="en-US" sz="2800" dirty="0" smtClean="0"/>
            </a:br>
            <a:r>
              <a:rPr lang="en-US" sz="2800" dirty="0" smtClean="0"/>
              <a:t>Samples = Rows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33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Columns with Rows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7924053" cy="691276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63688" y="4365104"/>
            <a:ext cx="3312368" cy="504056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 Center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18354"/>
            <a:ext cx="4680520" cy="26950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8760"/>
            <a:ext cx="4638327" cy="2666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311" y="2124895"/>
            <a:ext cx="32124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not centered</a:t>
            </a:r>
          </a:p>
          <a:p>
            <a:r>
              <a:rPr lang="en-US" sz="2800" dirty="0" smtClean="0"/>
              <a:t>White-red color map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65310" y="5013176"/>
            <a:ext cx="3904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Data centered (at 0)</a:t>
            </a:r>
          </a:p>
          <a:p>
            <a:r>
              <a:rPr lang="en-US" sz="2800" dirty="0" smtClean="0"/>
              <a:t>Blue-white-red color map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43" b="87904"/>
          <a:stretch/>
        </p:blipFill>
        <p:spPr>
          <a:xfrm>
            <a:off x="943925" y="404664"/>
            <a:ext cx="2116824" cy="1720230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439" r="90949" b="87825"/>
          <a:stretch/>
        </p:blipFill>
        <p:spPr>
          <a:xfrm>
            <a:off x="1022271" y="3356992"/>
            <a:ext cx="2038478" cy="16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Columns with Rows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7924053" cy="691276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73608" y="5301208"/>
            <a:ext cx="2006304" cy="432048"/>
          </a:xfrm>
          <a:prstGeom prst="rect">
            <a:avLst/>
          </a:prstGeom>
          <a:noFill/>
          <a:ln w="57150">
            <a:solidFill>
              <a:schemeClr val="accent3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Successfully loaded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2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What‘s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 smtClean="0">
                <a:solidFill>
                  <a:schemeClr val="accent3"/>
                </a:solidFill>
              </a:rPr>
              <a:t>exploring </a:t>
            </a:r>
            <a:r>
              <a:rPr lang="en-US" dirty="0" smtClean="0"/>
              <a:t>your data</a:t>
            </a:r>
          </a:p>
          <a:p>
            <a:endParaRPr lang="en-US" dirty="0" smtClean="0"/>
          </a:p>
          <a:p>
            <a:r>
              <a:rPr lang="en-US" dirty="0" smtClean="0"/>
              <a:t>Load </a:t>
            </a:r>
            <a:r>
              <a:rPr lang="en-US" dirty="0" smtClean="0">
                <a:solidFill>
                  <a:schemeClr val="accent2"/>
                </a:solidFill>
              </a:rPr>
              <a:t>another dataset</a:t>
            </a:r>
          </a:p>
          <a:p>
            <a:endParaRPr lang="en-US" dirty="0" smtClean="0"/>
          </a:p>
          <a:p>
            <a:r>
              <a:rPr lang="en-US" dirty="0" smtClean="0"/>
              <a:t>Save as </a:t>
            </a:r>
            <a:r>
              <a:rPr lang="en-US" dirty="0" smtClean="0">
                <a:solidFill>
                  <a:schemeClr val="accent1"/>
                </a:solidFill>
              </a:rPr>
              <a:t>project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Scripted Data 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GUI-based data loading process can be tedious</a:t>
            </a:r>
          </a:p>
          <a:p>
            <a:r>
              <a:rPr lang="en-US" dirty="0" smtClean="0"/>
              <a:t>Currently limited to numerical data</a:t>
            </a:r>
          </a:p>
          <a:p>
            <a:r>
              <a:rPr lang="en-US" dirty="0" smtClean="0"/>
              <a:t>Alternative</a:t>
            </a:r>
          </a:p>
          <a:p>
            <a:pPr lvl="1"/>
            <a:r>
              <a:rPr lang="en-US" dirty="0" smtClean="0"/>
              <a:t>use XML format or simple Java code to set up many datasets all at once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12905"/>
            <a:ext cx="6628572" cy="4628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20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contain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>
                <a:solidFill>
                  <a:schemeClr val="accent3"/>
                </a:solidFill>
              </a:rPr>
              <a:t>data </a:t>
            </a:r>
            <a:r>
              <a:rPr lang="en-US" dirty="0" smtClean="0"/>
              <a:t>you loaded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>
                <a:solidFill>
                  <a:schemeClr val="accent1"/>
                </a:solidFill>
              </a:rPr>
              <a:t>views </a:t>
            </a:r>
            <a:r>
              <a:rPr lang="en-US" dirty="0" smtClean="0"/>
              <a:t>you opened</a:t>
            </a:r>
          </a:p>
          <a:p>
            <a:r>
              <a:rPr lang="en-US" dirty="0" smtClean="0"/>
              <a:t>your </a:t>
            </a:r>
            <a:r>
              <a:rPr lang="en-US" dirty="0" smtClean="0">
                <a:solidFill>
                  <a:schemeClr val="accent2"/>
                </a:solidFill>
              </a:rPr>
              <a:t>clustering </a:t>
            </a:r>
            <a:r>
              <a:rPr lang="en-US" dirty="0" smtClean="0"/>
              <a:t>results and filters</a:t>
            </a:r>
          </a:p>
          <a:p>
            <a:r>
              <a:rPr lang="en-US" dirty="0"/>
              <a:t>y</a:t>
            </a:r>
            <a:r>
              <a:rPr lang="en-US" dirty="0" smtClean="0"/>
              <a:t>our  </a:t>
            </a:r>
            <a:r>
              <a:rPr lang="en-US" dirty="0" smtClean="0">
                <a:solidFill>
                  <a:schemeClr val="accent3"/>
                </a:solidFill>
              </a:rPr>
              <a:t>color </a:t>
            </a:r>
            <a:r>
              <a:rPr lang="en-US" dirty="0" smtClean="0"/>
              <a:t>codes</a:t>
            </a:r>
          </a:p>
          <a:p>
            <a:r>
              <a:rPr lang="en-US" dirty="0" smtClean="0"/>
              <a:t>etc.,</a:t>
            </a:r>
          </a:p>
          <a:p>
            <a:endParaRPr lang="de-AT" dirty="0"/>
          </a:p>
          <a:p>
            <a:r>
              <a:rPr lang="de-AT" dirty="0" err="1" smtClean="0"/>
              <a:t>Stored</a:t>
            </a:r>
            <a:r>
              <a:rPr lang="de-AT" dirty="0" smtClean="0"/>
              <a:t> in .cal </a:t>
            </a:r>
            <a:r>
              <a:rPr lang="de-AT" dirty="0" err="1" smtClean="0"/>
              <a:t>files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4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sample datasets included</a:t>
            </a:r>
          </a:p>
          <a:p>
            <a:pPr lvl="1"/>
            <a:r>
              <a:rPr lang="en-US" dirty="0" smtClean="0"/>
              <a:t>complex </a:t>
            </a:r>
            <a:r>
              <a:rPr lang="en-US" dirty="0" smtClean="0">
                <a:solidFill>
                  <a:schemeClr val="accent3"/>
                </a:solidFill>
              </a:rPr>
              <a:t>glioblastoma multiforme</a:t>
            </a:r>
            <a:r>
              <a:rPr lang="en-US" dirty="0" smtClean="0"/>
              <a:t> dataset with many datasets and clusterings</a:t>
            </a:r>
          </a:p>
          <a:p>
            <a:pPr lvl="1"/>
            <a:r>
              <a:rPr lang="en-US" dirty="0" smtClean="0"/>
              <a:t>simple </a:t>
            </a:r>
            <a:r>
              <a:rPr lang="en-US" dirty="0" smtClean="0">
                <a:solidFill>
                  <a:schemeClr val="accent1"/>
                </a:solidFill>
              </a:rPr>
              <a:t>mRNA dataset </a:t>
            </a:r>
            <a:r>
              <a:rPr lang="en-US" dirty="0" smtClean="0"/>
              <a:t>for hepatocellular carcinoma and other conditions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6632"/>
            <a:ext cx="5672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Caleydo Core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Multi-Dataset Analysis. </a:t>
            </a:r>
            <a:r>
              <a:rPr lang="en-US" dirty="0" smtClean="0"/>
              <a:t>Want to see….</a:t>
            </a:r>
          </a:p>
          <a:p>
            <a:pPr lvl="1"/>
            <a:r>
              <a:rPr lang="en-US" dirty="0" smtClean="0"/>
              <a:t>…relationships between </a:t>
            </a:r>
            <a:r>
              <a:rPr lang="en-US" dirty="0" smtClean="0">
                <a:solidFill>
                  <a:schemeClr val="accent1"/>
                </a:solidFill>
              </a:rPr>
              <a:t>multiple datasets</a:t>
            </a:r>
            <a:r>
              <a:rPr lang="en-US" dirty="0" smtClean="0"/>
              <a:t>? </a:t>
            </a:r>
          </a:p>
          <a:p>
            <a:pPr lvl="1"/>
            <a:r>
              <a:rPr lang="en-US" dirty="0" smtClean="0"/>
              <a:t>…relationships between </a:t>
            </a:r>
            <a:r>
              <a:rPr lang="en-US" dirty="0" smtClean="0">
                <a:solidFill>
                  <a:schemeClr val="accent3"/>
                </a:solidFill>
              </a:rPr>
              <a:t>tabular and graph data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61048"/>
            <a:ext cx="3756369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68" y="3933056"/>
            <a:ext cx="4282120" cy="216024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0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Handing</a:t>
            </a:r>
            <a:r>
              <a:rPr lang="de-AT" dirty="0" smtClean="0"/>
              <a:t> Over </a:t>
            </a:r>
            <a:r>
              <a:rPr lang="de-AT" dirty="0" err="1" smtClean="0"/>
              <a:t>to</a:t>
            </a:r>
            <a:r>
              <a:rPr lang="de-AT" dirty="0" smtClean="0"/>
              <a:t> Marc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Marc Streit  &amp;  Alexander 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36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Assignment, Clustering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31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3" y="332657"/>
            <a:ext cx="5040561" cy="6408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A650"/>
                </a:solidFill>
              </a:rPr>
              <a:t>Challenge 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Manage</a:t>
            </a:r>
            <a:r>
              <a:rPr lang="en-US" dirty="0">
                <a:solidFill>
                  <a:srgbClr val="00ACDC"/>
                </a:solidFill>
              </a:rPr>
              <a:t> </a:t>
            </a:r>
            <a:r>
              <a:rPr lang="en-US" dirty="0"/>
              <a:t>complex setup of </a:t>
            </a:r>
            <a:br>
              <a:rPr lang="en-US" dirty="0"/>
            </a:br>
            <a:r>
              <a:rPr lang="en-US" b="1" i="1" dirty="0">
                <a:solidFill>
                  <a:srgbClr val="00ACDC"/>
                </a:solidFill>
              </a:rPr>
              <a:t>multiple datasets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i="1" dirty="0">
                <a:solidFill>
                  <a:srgbClr val="00ACDC"/>
                </a:solidFill>
              </a:rPr>
              <a:t>multiple stratifications </a:t>
            </a:r>
            <a:r>
              <a:rPr lang="en-US" dirty="0"/>
              <a:t>&amp;</a:t>
            </a:r>
            <a:br>
              <a:rPr lang="en-US" dirty="0"/>
            </a:br>
            <a:r>
              <a:rPr lang="en-US" b="1" i="1" dirty="0">
                <a:solidFill>
                  <a:srgbClr val="00ACDC"/>
                </a:solidFill>
              </a:rPr>
              <a:t>multiple views</a:t>
            </a:r>
          </a:p>
          <a:p>
            <a:endParaRPr lang="en-US" dirty="0">
              <a:solidFill>
                <a:srgbClr val="00A650"/>
              </a:solidFill>
            </a:endParaRPr>
          </a:p>
          <a:p>
            <a:r>
              <a:rPr lang="en-US" dirty="0" smtClean="0">
                <a:solidFill>
                  <a:srgbClr val="00A650"/>
                </a:solidFill>
              </a:rPr>
              <a:t>Challenge 2</a:t>
            </a:r>
            <a:endParaRPr lang="en-US" dirty="0">
              <a:solidFill>
                <a:srgbClr val="B8B8B8"/>
              </a:solidFill>
            </a:endParaRPr>
          </a:p>
          <a:p>
            <a:pPr lvl="1"/>
            <a:r>
              <a:rPr lang="en-US" dirty="0"/>
              <a:t>Visualize complex interdependencies </a:t>
            </a:r>
            <a:br>
              <a:rPr lang="en-US" dirty="0"/>
            </a:br>
            <a:r>
              <a:rPr lang="en-US" dirty="0"/>
              <a:t>between </a:t>
            </a:r>
            <a:r>
              <a:rPr lang="en-US" b="1" i="1" dirty="0" smtClean="0">
                <a:solidFill>
                  <a:srgbClr val="00B0F0"/>
                </a:solidFill>
              </a:rPr>
              <a:t>multiple</a:t>
            </a:r>
            <a:r>
              <a:rPr lang="en-US" b="1" i="1" dirty="0">
                <a:solidFill>
                  <a:srgbClr val="00B0F0"/>
                </a:solidFill>
              </a:rPr>
              <a:t>, heterogeneous, large </a:t>
            </a:r>
            <a:r>
              <a:rPr lang="en-US" b="1" i="1" dirty="0" smtClean="0">
                <a:solidFill>
                  <a:srgbClr val="00B0F0"/>
                </a:solidFill>
              </a:rPr>
              <a:t/>
            </a:r>
            <a:br>
              <a:rPr lang="en-US" b="1" i="1" dirty="0" smtClean="0">
                <a:solidFill>
                  <a:srgbClr val="00B0F0"/>
                </a:solidFill>
              </a:rPr>
            </a:br>
            <a:r>
              <a:rPr lang="en-US" dirty="0" smtClean="0"/>
              <a:t>datasets</a:t>
            </a:r>
            <a:endParaRPr lang="en-US" dirty="0" smtClean="0">
              <a:solidFill>
                <a:srgbClr val="00A65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Inhaltsplatzhalt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116" y="3017851"/>
            <a:ext cx="4175594" cy="3286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6074619" y="6376366"/>
            <a:ext cx="153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StratomeX</a:t>
            </a:r>
            <a:endParaRPr lang="en-US" sz="2400" b="1" dirty="0"/>
          </a:p>
        </p:txBody>
      </p:sp>
      <p:pic>
        <p:nvPicPr>
          <p:cNvPr id="7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21" y="610235"/>
            <a:ext cx="4182689" cy="214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5404030" y="97770"/>
            <a:ext cx="286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Data-View Integrator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73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Getting</a:t>
            </a:r>
            <a:r>
              <a:rPr lang="de-AT" dirty="0"/>
              <a:t> </a:t>
            </a:r>
            <a:r>
              <a:rPr lang="de-AT" dirty="0" err="1"/>
              <a:t>Started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AT" sz="2800" dirty="0" err="1" smtClean="0"/>
              <a:t>mRNA</a:t>
            </a:r>
            <a:r>
              <a:rPr lang="de-AT" sz="2800" dirty="0" smtClean="0"/>
              <a:t> Dataset: </a:t>
            </a:r>
            <a:br>
              <a:rPr lang="de-AT" sz="2800" dirty="0" smtClean="0"/>
            </a:br>
            <a:r>
              <a:rPr lang="de-AT" sz="2800" dirty="0" smtClean="0"/>
              <a:t>Data </a:t>
            </a:r>
            <a:r>
              <a:rPr lang="de-AT" sz="2800" dirty="0" err="1" smtClean="0"/>
              <a:t>assignment</a:t>
            </a:r>
            <a:r>
              <a:rPr lang="de-AT" sz="2800" dirty="0" smtClean="0"/>
              <a:t> + </a:t>
            </a:r>
            <a:r>
              <a:rPr lang="de-AT" sz="2800" dirty="0" err="1" smtClean="0"/>
              <a:t>heatmap</a:t>
            </a:r>
            <a:r>
              <a:rPr lang="de-AT" sz="2800" dirty="0" smtClean="0"/>
              <a:t> + </a:t>
            </a:r>
            <a:r>
              <a:rPr lang="de-AT" sz="2800" dirty="0" err="1" smtClean="0"/>
              <a:t>color</a:t>
            </a:r>
            <a:r>
              <a:rPr lang="de-AT" sz="2800" dirty="0" smtClean="0"/>
              <a:t> </a:t>
            </a:r>
            <a:r>
              <a:rPr lang="de-AT" sz="2800" dirty="0" err="1" smtClean="0"/>
              <a:t>mapping</a:t>
            </a:r>
            <a:endParaRPr lang="en-US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33</a:t>
            </a:fld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0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60648"/>
            <a:ext cx="7848872" cy="5886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04582" y="6237312"/>
            <a:ext cx="5994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Loaded data at the bottom – available views on the top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729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495086" y="6237312"/>
            <a:ext cx="5471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Use drag-and-drop to add data to </a:t>
            </a:r>
            <a:r>
              <a:rPr lang="en-US" sz="2000" b="1" dirty="0" err="1"/>
              <a:t>StratomeX</a:t>
            </a:r>
            <a:r>
              <a:rPr lang="en-US" sz="2000" b="1" dirty="0"/>
              <a:t> view</a:t>
            </a:r>
          </a:p>
        </p:txBody>
      </p:sp>
    </p:spTree>
    <p:extLst>
      <p:ext uri="{BB962C8B-B14F-4D97-AF65-F5344CB8AC3E}">
        <p14:creationId xmlns:p14="http://schemas.microsoft.com/office/powerpoint/2010/main" val="218131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2" y="260647"/>
            <a:ext cx="7882036" cy="5911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50404" y="6237312"/>
            <a:ext cx="7560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Switch to </a:t>
            </a:r>
            <a:r>
              <a:rPr lang="en-US" sz="2000" b="1" dirty="0" err="1"/>
              <a:t>StratomeX</a:t>
            </a:r>
            <a:r>
              <a:rPr lang="en-US" sz="2000" b="1" dirty="0"/>
              <a:t> view: </a:t>
            </a:r>
            <a:r>
              <a:rPr lang="en-US" sz="2000" b="1" dirty="0" err="1"/>
              <a:t>heatmap</a:t>
            </a:r>
            <a:r>
              <a:rPr lang="en-US" sz="2000" b="1" dirty="0"/>
              <a:t> rows </a:t>
            </a:r>
            <a:r>
              <a:rPr lang="en-US" sz="2000" b="1" dirty="0" smtClean="0"/>
              <a:t>= samples, columns = genes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7169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" y="260648"/>
            <a:ext cx="7857256" cy="5892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10157" y="6237312"/>
            <a:ext cx="557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Use interactive histogram to update color mapping</a:t>
            </a:r>
          </a:p>
        </p:txBody>
      </p:sp>
    </p:spTree>
    <p:extLst>
      <p:ext uri="{BB962C8B-B14F-4D97-AF65-F5344CB8AC3E}">
        <p14:creationId xmlns:p14="http://schemas.microsoft.com/office/powerpoint/2010/main" val="256300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632559"/>
            <a:ext cx="939618" cy="1252825"/>
          </a:xfrm>
          <a:prstGeom prst="rect">
            <a:avLst/>
          </a:prstGeom>
        </p:spPr>
      </p:pic>
      <p:pic>
        <p:nvPicPr>
          <p:cNvPr id="8" name="Picture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94" y="5628025"/>
            <a:ext cx="939618" cy="1252825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627596"/>
            <a:ext cx="939618" cy="1252825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23" y="5618306"/>
            <a:ext cx="939618" cy="1252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Cancer types are not homogeneous</a:t>
            </a:r>
          </a:p>
          <a:p>
            <a:r>
              <a:rPr lang="en-US" dirty="0"/>
              <a:t>They are divided into </a:t>
            </a:r>
            <a:r>
              <a:rPr lang="en-US" b="1" dirty="0">
                <a:solidFill>
                  <a:srgbClr val="00ACDC"/>
                </a:solidFill>
              </a:rPr>
              <a:t>Subtypes</a:t>
            </a:r>
          </a:p>
          <a:p>
            <a:pPr lvl="1"/>
            <a:r>
              <a:rPr lang="en-US" dirty="0"/>
              <a:t>different histology</a:t>
            </a:r>
          </a:p>
          <a:p>
            <a:pPr lvl="1"/>
            <a:r>
              <a:rPr lang="en-US" dirty="0"/>
              <a:t>different </a:t>
            </a:r>
            <a:r>
              <a:rPr lang="en-US" dirty="0">
                <a:solidFill>
                  <a:srgbClr val="00A650"/>
                </a:solidFill>
              </a:rPr>
              <a:t>molecular alterations</a:t>
            </a:r>
          </a:p>
          <a:p>
            <a:r>
              <a:rPr lang="en-US" dirty="0"/>
              <a:t>Subtypes have serious implications</a:t>
            </a:r>
          </a:p>
          <a:p>
            <a:pPr lvl="1"/>
            <a:r>
              <a:rPr lang="en-US" dirty="0"/>
              <a:t>different </a:t>
            </a:r>
            <a:r>
              <a:rPr lang="en-US" dirty="0">
                <a:solidFill>
                  <a:srgbClr val="00A650"/>
                </a:solidFill>
              </a:rPr>
              <a:t>treatment</a:t>
            </a:r>
            <a:r>
              <a:rPr lang="en-US" dirty="0"/>
              <a:t> for subtypes</a:t>
            </a:r>
          </a:p>
          <a:p>
            <a:pPr lvl="1"/>
            <a:r>
              <a:rPr lang="en-US" dirty="0">
                <a:solidFill>
                  <a:srgbClr val="00A650"/>
                </a:solidFill>
              </a:rPr>
              <a:t>prognosis</a:t>
            </a:r>
            <a:r>
              <a:rPr lang="en-US" dirty="0"/>
              <a:t> varies between subtypes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38</a:t>
            </a:fld>
            <a:endParaRPr lang="en-US" dirty="0"/>
          </a:p>
        </p:txBody>
      </p:sp>
      <p:pic>
        <p:nvPicPr>
          <p:cNvPr id="11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138" y="5623922"/>
            <a:ext cx="940836" cy="344973"/>
          </a:xfrm>
          <a:prstGeom prst="rect">
            <a:avLst/>
          </a:prstGeom>
        </p:spPr>
      </p:pic>
      <p:pic>
        <p:nvPicPr>
          <p:cNvPr id="12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30" y="5626940"/>
            <a:ext cx="940836" cy="34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Cancer Subtype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Done using </a:t>
            </a:r>
            <a:r>
              <a:rPr lang="en-US" sz="3600" i="1" dirty="0" smtClean="0">
                <a:solidFill>
                  <a:srgbClr val="00A650"/>
                </a:solidFill>
              </a:rPr>
              <a:t>many different types of data</a:t>
            </a:r>
            <a:r>
              <a:rPr lang="en-US" sz="3600" dirty="0" smtClean="0">
                <a:solidFill>
                  <a:srgbClr val="00A650"/>
                </a:solidFill>
              </a:rPr>
              <a:t>,</a:t>
            </a:r>
          </a:p>
          <a:p>
            <a:pPr algn="ctr"/>
            <a:r>
              <a:rPr lang="en-US" sz="3600" dirty="0" smtClean="0"/>
              <a:t>for </a:t>
            </a:r>
            <a:r>
              <a:rPr lang="en-US" sz="3600" i="1" dirty="0" smtClean="0">
                <a:solidFill>
                  <a:srgbClr val="00B0F0"/>
                </a:solidFill>
              </a:rPr>
              <a:t>large numbers of patients.</a:t>
            </a:r>
            <a:endParaRPr lang="en-US" sz="3600" i="1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EBE00-F464-4786-A040-53405AAAB0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Caleydo?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for doing </a:t>
            </a:r>
            <a:r>
              <a:rPr lang="en-US" dirty="0" smtClean="0">
                <a:solidFill>
                  <a:schemeClr val="accent3"/>
                </a:solidFill>
              </a:rPr>
              <a:t>research in visualization</a:t>
            </a:r>
          </a:p>
          <a:p>
            <a:pPr lvl="1"/>
            <a:r>
              <a:rPr lang="en-US" dirty="0" smtClean="0"/>
              <a:t>developed in academic setting</a:t>
            </a:r>
          </a:p>
          <a:p>
            <a:pPr lvl="1"/>
            <a:r>
              <a:rPr lang="en-US" dirty="0" smtClean="0"/>
              <a:t>platform for trying out radically new visualization ideas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Quest for compromise between </a:t>
            </a:r>
            <a:r>
              <a:rPr lang="en-US" dirty="0" smtClean="0">
                <a:solidFill>
                  <a:schemeClr val="accent1"/>
                </a:solidFill>
              </a:rPr>
              <a:t>academic prototyping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1"/>
                </a:solidFill>
              </a:rPr>
              <a:t>ready-to-use software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849094"/>
            <a:ext cx="4104456" cy="89227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525963"/>
          </a:xfrm>
        </p:spPr>
        <p:txBody>
          <a:bodyPr/>
          <a:lstStyle/>
          <a:p>
            <a:r>
              <a:rPr lang="en-US" dirty="0" smtClean="0"/>
              <a:t>Large-scale project to catalogue genetic mutations responsible for cancer</a:t>
            </a:r>
          </a:p>
          <a:p>
            <a:pPr lvl="1"/>
            <a:r>
              <a:rPr lang="en-US" dirty="0" smtClean="0"/>
              <a:t>20 tumor types</a:t>
            </a:r>
          </a:p>
          <a:p>
            <a:pPr lvl="1"/>
            <a:r>
              <a:rPr lang="en-US" dirty="0" smtClean="0"/>
              <a:t>500 patient samples each</a:t>
            </a:r>
          </a:p>
          <a:p>
            <a:endParaRPr lang="en-US" dirty="0" smtClean="0"/>
          </a:p>
          <a:p>
            <a:r>
              <a:rPr lang="en-US" dirty="0" smtClean="0"/>
              <a:t>Extensive molecular profiling for each patient</a:t>
            </a:r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50756"/>
            <a:ext cx="6798575" cy="8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1" y="577483"/>
            <a:ext cx="4781550" cy="617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TCGA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41</a:t>
            </a:fld>
            <a:endParaRPr lang="en-US" dirty="0"/>
          </a:p>
        </p:txBody>
      </p:sp>
      <p:sp>
        <p:nvSpPr>
          <p:cNvPr id="19" name="Hexagon 18"/>
          <p:cNvSpPr/>
          <p:nvPr/>
        </p:nvSpPr>
        <p:spPr>
          <a:xfrm>
            <a:off x="3739239" y="366833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methylation levels</a:t>
            </a:r>
            <a:endParaRPr lang="en-US" dirty="0"/>
          </a:p>
        </p:txBody>
      </p:sp>
      <p:sp>
        <p:nvSpPr>
          <p:cNvPr id="25" name="Hexagon 24"/>
          <p:cNvSpPr/>
          <p:nvPr/>
        </p:nvSpPr>
        <p:spPr>
          <a:xfrm>
            <a:off x="5251407" y="2923577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mRNA expression</a:t>
            </a:r>
            <a:endParaRPr lang="en-US" dirty="0"/>
          </a:p>
        </p:txBody>
      </p:sp>
      <p:sp>
        <p:nvSpPr>
          <p:cNvPr id="26" name="Hexagon 25"/>
          <p:cNvSpPr/>
          <p:nvPr/>
        </p:nvSpPr>
        <p:spPr>
          <a:xfrm>
            <a:off x="5251407" y="4436044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copy number status</a:t>
            </a:r>
            <a:endParaRPr lang="en-US" dirty="0"/>
          </a:p>
        </p:txBody>
      </p:sp>
      <p:sp>
        <p:nvSpPr>
          <p:cNvPr id="27" name="Hexagon 26"/>
          <p:cNvSpPr/>
          <p:nvPr/>
        </p:nvSpPr>
        <p:spPr>
          <a:xfrm>
            <a:off x="6754048" y="368738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mutation status</a:t>
            </a:r>
            <a:endParaRPr lang="en-US" dirty="0"/>
          </a:p>
        </p:txBody>
      </p:sp>
      <p:sp>
        <p:nvSpPr>
          <p:cNvPr id="30" name="Hexagon 29"/>
          <p:cNvSpPr/>
          <p:nvPr/>
        </p:nvSpPr>
        <p:spPr>
          <a:xfrm>
            <a:off x="6754046" y="217522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microRNA expression</a:t>
            </a:r>
            <a:endParaRPr lang="en-US" dirty="0"/>
          </a:p>
        </p:txBody>
      </p:sp>
      <p:sp>
        <p:nvSpPr>
          <p:cNvPr id="31" name="Hexagon 30"/>
          <p:cNvSpPr/>
          <p:nvPr/>
        </p:nvSpPr>
        <p:spPr>
          <a:xfrm>
            <a:off x="2006855" y="289530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clinical parameters</a:t>
            </a:r>
            <a:endParaRPr lang="en-US" dirty="0"/>
          </a:p>
        </p:txBody>
      </p:sp>
      <p:sp>
        <p:nvSpPr>
          <p:cNvPr id="32" name="Hexagon 31"/>
          <p:cNvSpPr/>
          <p:nvPr/>
        </p:nvSpPr>
        <p:spPr>
          <a:xfrm>
            <a:off x="3739237" y="215091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sequencing data</a:t>
            </a:r>
            <a:endParaRPr lang="en-US" dirty="0"/>
          </a:p>
        </p:txBody>
      </p:sp>
      <p:sp>
        <p:nvSpPr>
          <p:cNvPr id="33" name="Hexagon 32"/>
          <p:cNvSpPr/>
          <p:nvPr/>
        </p:nvSpPr>
        <p:spPr>
          <a:xfrm>
            <a:off x="345336" y="3720229"/>
            <a:ext cx="1728194" cy="1407320"/>
          </a:xfrm>
          <a:prstGeom prst="hexagon">
            <a:avLst/>
          </a:prstGeom>
          <a:solidFill>
            <a:srgbClr val="B8B8B8"/>
          </a:solidFill>
          <a:ln>
            <a:solidFill>
              <a:srgbClr val="86868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pathways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92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ACDC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2" grpId="1" animBg="1"/>
      <p:bldP spid="3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467544" y="3573016"/>
            <a:ext cx="8136904" cy="24482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aiandra GD" pitchFamily="34" charset="0"/>
              </a:rPr>
              <a:t>Our goal is to support </a:t>
            </a:r>
            <a:r>
              <a:rPr lang="en-US" sz="3200" dirty="0" smtClean="0">
                <a:solidFill>
                  <a:schemeClr val="bg1"/>
                </a:solidFill>
                <a:latin typeface="Maiandra GD" pitchFamily="34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Maiandra GD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Maiandra GD" pitchFamily="34" charset="0"/>
              </a:rPr>
              <a:t>tumor subtype characterization</a:t>
            </a:r>
            <a:r>
              <a:rPr lang="en-US" sz="3200" dirty="0" smtClean="0">
                <a:solidFill>
                  <a:schemeClr val="bg1"/>
                </a:solidFill>
                <a:latin typeface="Maiandra GD" pitchFamily="34" charset="0"/>
              </a:rPr>
              <a:t> </a:t>
            </a:r>
            <a:br>
              <a:rPr lang="en-US" sz="3200" dirty="0" smtClean="0">
                <a:solidFill>
                  <a:schemeClr val="bg1"/>
                </a:solidFill>
                <a:latin typeface="Maiandra GD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Maiandra GD" pitchFamily="34" charset="0"/>
              </a:rPr>
              <a:t>through </a:t>
            </a:r>
            <a:r>
              <a:rPr lang="en-US" sz="3200" dirty="0">
                <a:solidFill>
                  <a:schemeClr val="bg1"/>
                </a:solidFill>
                <a:latin typeface="Maiandra GD" pitchFamily="34" charset="0"/>
              </a:rPr>
              <a:t>integrative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Maiandra GD" pitchFamily="34" charset="0"/>
              </a:rPr>
              <a:t>v</a:t>
            </a:r>
            <a:r>
              <a:rPr lang="en-US" sz="3200" b="1" dirty="0" smtClean="0">
                <a:solidFill>
                  <a:schemeClr val="bg1"/>
                </a:solidFill>
                <a:latin typeface="Maiandra GD" pitchFamily="34" charset="0"/>
              </a:rPr>
              <a:t>isual analysis </a:t>
            </a:r>
            <a:r>
              <a:rPr lang="en-US" sz="3200" b="1" dirty="0">
                <a:solidFill>
                  <a:schemeClr val="bg1"/>
                </a:solidFill>
                <a:latin typeface="Maiandra GD" pitchFamily="34" charset="0"/>
              </a:rPr>
              <a:t>of cancer genomics data sets</a:t>
            </a:r>
            <a:r>
              <a:rPr lang="en-US" sz="3200" dirty="0">
                <a:solidFill>
                  <a:schemeClr val="bg1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89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AT" dirty="0" err="1" smtClean="0"/>
              <a:t>Subtype</a:t>
            </a:r>
            <a:r>
              <a:rPr lang="de-AT" dirty="0" smtClean="0"/>
              <a:t> </a:t>
            </a:r>
            <a:r>
              <a:rPr lang="de-AT" dirty="0" err="1" smtClean="0"/>
              <a:t>Identification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67543" y="1268761"/>
            <a:ext cx="8352929" cy="48574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" y="1448940"/>
            <a:ext cx="8801428" cy="5201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09" y="2548717"/>
            <a:ext cx="7443619" cy="24983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1331640" y="5517232"/>
            <a:ext cx="2304256" cy="2016224"/>
            <a:chOff x="3635896" y="5054814"/>
            <a:chExt cx="2304256" cy="2016224"/>
          </a:xfrm>
        </p:grpSpPr>
        <p:sp>
          <p:nvSpPr>
            <p:cNvPr id="10" name="Down Arrow 10"/>
            <p:cNvSpPr/>
            <p:nvPr/>
          </p:nvSpPr>
          <p:spPr>
            <a:xfrm>
              <a:off x="5796136" y="5054814"/>
              <a:ext cx="144016" cy="2016224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635896" y="5835634"/>
              <a:ext cx="10469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 err="1" smtClean="0"/>
                <a:t>Patients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288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Subtype</a:t>
            </a:r>
            <a:r>
              <a:rPr lang="de-AT" dirty="0" smtClean="0"/>
              <a:t> </a:t>
            </a:r>
            <a:r>
              <a:rPr lang="de-AT" dirty="0" err="1" smtClean="0"/>
              <a:t>Identification</a:t>
            </a:r>
            <a:r>
              <a:rPr lang="de-AT" dirty="0" smtClean="0"/>
              <a:t> </a:t>
            </a:r>
            <a:r>
              <a:rPr lang="de-AT" dirty="0" err="1" smtClean="0"/>
              <a:t>Process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67543" y="1268761"/>
            <a:ext cx="8352929" cy="4857404"/>
          </a:xfrm>
        </p:spPr>
        <p:txBody>
          <a:bodyPr/>
          <a:lstStyle/>
          <a:p>
            <a:endParaRPr lang="de-AT" dirty="0" smtClean="0"/>
          </a:p>
          <a:p>
            <a:r>
              <a:rPr lang="de-AT" dirty="0" err="1" smtClean="0">
                <a:solidFill>
                  <a:srgbClr val="00A650"/>
                </a:solidFill>
              </a:rPr>
              <a:t>Step</a:t>
            </a:r>
            <a:r>
              <a:rPr lang="de-AT" dirty="0" smtClean="0">
                <a:solidFill>
                  <a:srgbClr val="00A650"/>
                </a:solidFill>
              </a:rPr>
              <a:t> 1: </a:t>
            </a:r>
            <a:r>
              <a:rPr lang="de-AT" dirty="0" err="1" smtClean="0"/>
              <a:t>Determine</a:t>
            </a:r>
            <a:r>
              <a:rPr lang="de-AT" dirty="0" smtClean="0"/>
              <a:t> </a:t>
            </a:r>
            <a:r>
              <a:rPr lang="de-AT" dirty="0" err="1" smtClean="0"/>
              <a:t>candidate</a:t>
            </a:r>
            <a:r>
              <a:rPr lang="de-AT" dirty="0" smtClean="0"/>
              <a:t> </a:t>
            </a:r>
            <a:r>
              <a:rPr lang="de-AT" dirty="0" err="1" smtClean="0"/>
              <a:t>subtypes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err="1" smtClean="0">
                <a:solidFill>
                  <a:srgbClr val="00A650"/>
                </a:solidFill>
              </a:rPr>
              <a:t>Step</a:t>
            </a:r>
            <a:r>
              <a:rPr lang="de-AT" dirty="0" smtClean="0">
                <a:solidFill>
                  <a:srgbClr val="00A650"/>
                </a:solidFill>
              </a:rPr>
              <a:t> 2: </a:t>
            </a:r>
            <a:r>
              <a:rPr lang="de-AT" dirty="0" smtClean="0"/>
              <a:t>Find </a:t>
            </a:r>
            <a:r>
              <a:rPr lang="de-AT" dirty="0" err="1" smtClean="0"/>
              <a:t>supporting</a:t>
            </a:r>
            <a:r>
              <a:rPr lang="de-AT" dirty="0" smtClean="0"/>
              <a:t> </a:t>
            </a:r>
            <a:r>
              <a:rPr lang="de-AT" dirty="0" err="1" smtClean="0"/>
              <a:t>evidence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69776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Stratification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76349" y="1700808"/>
            <a:ext cx="1440160" cy="648072"/>
            <a:chOff x="3635896" y="1844824"/>
            <a:chExt cx="1944216" cy="648072"/>
          </a:xfrm>
          <a:solidFill>
            <a:srgbClr val="FDBB84"/>
          </a:solidFill>
        </p:grpSpPr>
        <p:sp>
          <p:nvSpPr>
            <p:cNvPr id="6" name="Rectangle 5"/>
            <p:cNvSpPr/>
            <p:nvPr/>
          </p:nvSpPr>
          <p:spPr>
            <a:xfrm>
              <a:off x="3635896" y="184482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3968" y="184482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32040" y="184482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6349" y="2348880"/>
            <a:ext cx="1440160" cy="1944216"/>
            <a:chOff x="3635896" y="2492896"/>
            <a:chExt cx="1944216" cy="1944216"/>
          </a:xfrm>
          <a:solidFill>
            <a:srgbClr val="E34A33"/>
          </a:solidFill>
        </p:grpSpPr>
        <p:sp>
          <p:nvSpPr>
            <p:cNvPr id="20" name="Rectangle 19"/>
            <p:cNvSpPr/>
            <p:nvPr/>
          </p:nvSpPr>
          <p:spPr>
            <a:xfrm>
              <a:off x="3635896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35896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35896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83968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83968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83968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32040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32040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32040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76349" y="4293096"/>
            <a:ext cx="1440160" cy="1296144"/>
            <a:chOff x="3635896" y="4437112"/>
            <a:chExt cx="1944216" cy="1296144"/>
          </a:xfrm>
          <a:solidFill>
            <a:srgbClr val="990000"/>
          </a:solidFill>
        </p:grpSpPr>
        <p:sp>
          <p:nvSpPr>
            <p:cNvPr id="30" name="Rectangle 29"/>
            <p:cNvSpPr/>
            <p:nvPr/>
          </p:nvSpPr>
          <p:spPr>
            <a:xfrm>
              <a:off x="3635896" y="4437112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35896" y="508518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83968" y="4437112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283968" y="508518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932040" y="4437112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32040" y="5085184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50343" y="1340768"/>
            <a:ext cx="553998" cy="4039650"/>
            <a:chOff x="6034226" y="1340768"/>
            <a:chExt cx="553998" cy="4039650"/>
          </a:xfrm>
        </p:grpSpPr>
        <p:sp>
          <p:nvSpPr>
            <p:cNvPr id="9" name="Down Arrow 8"/>
            <p:cNvSpPr/>
            <p:nvPr/>
          </p:nvSpPr>
          <p:spPr>
            <a:xfrm>
              <a:off x="6300192" y="3248980"/>
              <a:ext cx="144016" cy="2131438"/>
            </a:xfrm>
            <a:prstGeom prst="down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34226" y="1340768"/>
              <a:ext cx="553998" cy="17423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2400" b="1" dirty="0" smtClean="0"/>
                <a:t>Patients</a:t>
              </a:r>
              <a:endParaRPr lang="en-US" sz="2400" b="1" dirty="0"/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44685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aiandra G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Tabular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3645024"/>
            <a:ext cx="3072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Candidate Subtypes</a:t>
            </a:r>
            <a:endParaRPr lang="en-US" sz="2800" dirty="0"/>
          </a:p>
        </p:txBody>
      </p:sp>
      <p:sp>
        <p:nvSpPr>
          <p:cNvPr id="11" name="Left Arrow 10"/>
          <p:cNvSpPr/>
          <p:nvPr/>
        </p:nvSpPr>
        <p:spPr>
          <a:xfrm>
            <a:off x="3203848" y="3717838"/>
            <a:ext cx="1069776" cy="302145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Arrow 35"/>
          <p:cNvSpPr/>
          <p:nvPr/>
        </p:nvSpPr>
        <p:spPr>
          <a:xfrm>
            <a:off x="3286200" y="3068960"/>
            <a:ext cx="1069776" cy="302145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0" rev="19200000"/>
            </a:camera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/>
          <p:cNvSpPr/>
          <p:nvPr/>
        </p:nvSpPr>
        <p:spPr>
          <a:xfrm>
            <a:off x="3358208" y="4422999"/>
            <a:ext cx="1069776" cy="302145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10"/>
          <p:cNvSpPr/>
          <p:nvPr/>
        </p:nvSpPr>
        <p:spPr>
          <a:xfrm>
            <a:off x="1511100" y="5392680"/>
            <a:ext cx="170656" cy="100811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1"/>
          <p:cNvSpPr txBox="1"/>
          <p:nvPr/>
        </p:nvSpPr>
        <p:spPr>
          <a:xfrm>
            <a:off x="414149" y="6000682"/>
            <a:ext cx="236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 smtClean="0"/>
              <a:t>Genes, Proteins, etc.</a:t>
            </a:r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7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-0.00035 0.5222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6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5.55556E-7 -0.4233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16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5.55556E-7 0.095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3" grpId="0"/>
      <p:bldP spid="11" grpId="0" animBg="1"/>
      <p:bldP spid="36" grpId="0" animBg="1"/>
      <p:bldP spid="37" grpId="0" animBg="1"/>
      <p:bldP spid="38" grpId="0" animBg="1"/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Stratification of a Single Dataset</a:t>
            </a:r>
            <a:endParaRPr lang="en-US" dirty="0"/>
          </a:p>
        </p:txBody>
      </p:sp>
      <p:grpSp>
        <p:nvGrpSpPr>
          <p:cNvPr id="9" name="Group 8" descr="Down:  Group 50"/>
          <p:cNvGrpSpPr/>
          <p:nvPr/>
        </p:nvGrpSpPr>
        <p:grpSpPr>
          <a:xfrm>
            <a:off x="899592" y="1416549"/>
            <a:ext cx="1443366" cy="4484384"/>
            <a:chOff x="6657026" y="1561356"/>
            <a:chExt cx="1443366" cy="3736987"/>
          </a:xfrm>
        </p:grpSpPr>
        <p:sp>
          <p:nvSpPr>
            <p:cNvPr id="10" name="Rectangle 9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A1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</a:t>
              </a:r>
              <a:r>
                <a:rPr lang="de-AT" dirty="0"/>
                <a:t>A</a:t>
              </a:r>
              <a:r>
                <a:rPr lang="de-AT" dirty="0" smtClean="0"/>
                <a:t>2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A3</a:t>
              </a:r>
              <a:endParaRPr lang="en-US" dirty="0"/>
            </a:p>
          </p:txBody>
        </p:sp>
      </p:grp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64962"/>
            <a:ext cx="5976665" cy="3532198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 smtClean="0"/>
              <a:t>Subtype</a:t>
            </a:r>
            <a:r>
              <a:rPr lang="de-AT" dirty="0" smtClean="0"/>
              <a:t> </a:t>
            </a:r>
            <a:r>
              <a:rPr lang="de-AT" dirty="0" err="1" smtClean="0"/>
              <a:t>Identification</a:t>
            </a:r>
            <a:r>
              <a:rPr lang="de-AT" dirty="0" smtClean="0"/>
              <a:t> </a:t>
            </a:r>
            <a:r>
              <a:rPr lang="de-AT" dirty="0" err="1" smtClean="0"/>
              <a:t>Process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67543" y="1268761"/>
            <a:ext cx="8352929" cy="4857404"/>
          </a:xfrm>
        </p:spPr>
        <p:txBody>
          <a:bodyPr/>
          <a:lstStyle/>
          <a:p>
            <a:endParaRPr lang="de-AT" dirty="0" smtClean="0"/>
          </a:p>
          <a:p>
            <a:r>
              <a:rPr lang="de-AT" dirty="0" err="1" smtClean="0">
                <a:solidFill>
                  <a:srgbClr val="00A650"/>
                </a:solidFill>
              </a:rPr>
              <a:t>Step</a:t>
            </a:r>
            <a:r>
              <a:rPr lang="de-AT" dirty="0" smtClean="0">
                <a:solidFill>
                  <a:srgbClr val="00A650"/>
                </a:solidFill>
              </a:rPr>
              <a:t> 1: </a:t>
            </a:r>
            <a:r>
              <a:rPr lang="de-AT" dirty="0" err="1" smtClean="0"/>
              <a:t>Determine</a:t>
            </a:r>
            <a:r>
              <a:rPr lang="de-AT" dirty="0" smtClean="0"/>
              <a:t> </a:t>
            </a:r>
            <a:r>
              <a:rPr lang="de-AT" dirty="0" err="1" smtClean="0"/>
              <a:t>candidate</a:t>
            </a:r>
            <a:r>
              <a:rPr lang="de-AT" dirty="0" smtClean="0"/>
              <a:t> </a:t>
            </a:r>
            <a:r>
              <a:rPr lang="de-AT" dirty="0" err="1" smtClean="0"/>
              <a:t>subtypes</a:t>
            </a:r>
            <a:endParaRPr lang="de-AT" dirty="0" smtClean="0"/>
          </a:p>
          <a:p>
            <a:endParaRPr lang="de-AT" dirty="0" smtClean="0"/>
          </a:p>
          <a:p>
            <a:r>
              <a:rPr lang="de-AT" dirty="0" err="1" smtClean="0">
                <a:solidFill>
                  <a:srgbClr val="00A650"/>
                </a:solidFill>
              </a:rPr>
              <a:t>Step</a:t>
            </a:r>
            <a:r>
              <a:rPr lang="de-AT" dirty="0" smtClean="0">
                <a:solidFill>
                  <a:srgbClr val="00A650"/>
                </a:solidFill>
              </a:rPr>
              <a:t> 2: </a:t>
            </a:r>
            <a:r>
              <a:rPr lang="de-AT" dirty="0" smtClean="0"/>
              <a:t>Find </a:t>
            </a:r>
            <a:r>
              <a:rPr lang="de-AT" dirty="0" err="1" smtClean="0"/>
              <a:t>supporting</a:t>
            </a:r>
            <a:r>
              <a:rPr lang="de-AT" dirty="0" smtClean="0"/>
              <a:t> </a:t>
            </a:r>
            <a:r>
              <a:rPr lang="de-AT" dirty="0" err="1" smtClean="0"/>
              <a:t>evidence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err="1" smtClean="0"/>
              <a:t>Stratification</a:t>
            </a:r>
            <a:r>
              <a:rPr lang="de-AT" dirty="0" smtClean="0"/>
              <a:t> </a:t>
            </a:r>
            <a:r>
              <a:rPr lang="de-AT" dirty="0" err="1" smtClean="0"/>
              <a:t>of</a:t>
            </a:r>
            <a:r>
              <a:rPr lang="de-AT" dirty="0" smtClean="0"/>
              <a:t> Multiple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897587" y="1416549"/>
            <a:ext cx="1443366" cy="448438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A1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</a:t>
              </a:r>
              <a:r>
                <a:rPr lang="de-AT" dirty="0"/>
                <a:t>A</a:t>
              </a:r>
              <a:r>
                <a:rPr lang="de-AT" dirty="0" smtClean="0"/>
                <a:t>2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A3</a:t>
              </a:r>
              <a:endParaRPr lang="en-US" dirty="0"/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4136590" y="1417767"/>
            <a:ext cx="718480" cy="447364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bg1"/>
                  </a:solidFill>
                </a:rPr>
                <a:t>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B</a:t>
              </a:r>
              <a:r>
                <a:rPr lang="de-AT" dirty="0" smtClean="0"/>
                <a:t>2</a:t>
              </a:r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-252536" y="4365104"/>
            <a:ext cx="6775786" cy="1036915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whether stratifications support each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other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985071" y="5992485"/>
            <a:ext cx="122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Tabular</a:t>
            </a:r>
            <a:br>
              <a:rPr lang="en-US" dirty="0" smtClean="0"/>
            </a:br>
            <a:r>
              <a:rPr lang="en-US" dirty="0" smtClean="0"/>
              <a:t>e.g., mRNA</a:t>
            </a:r>
            <a:endParaRPr lang="en-US" dirty="0"/>
          </a:p>
        </p:txBody>
      </p:sp>
      <p:sp>
        <p:nvSpPr>
          <p:cNvPr id="18" name="TextBox 16"/>
          <p:cNvSpPr txBox="1"/>
          <p:nvPr/>
        </p:nvSpPr>
        <p:spPr>
          <a:xfrm>
            <a:off x="3522086" y="5992485"/>
            <a:ext cx="211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Categorical,</a:t>
            </a:r>
          </a:p>
          <a:p>
            <a:pPr algn="ctr"/>
            <a:r>
              <a:rPr lang="en-US" dirty="0" smtClean="0"/>
              <a:t>e.g., mutation status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3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2334961" y="1416006"/>
            <a:ext cx="1810025" cy="542491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137 w 1800361"/>
              <a:gd name="connsiteY0" fmla="*/ 1 h 438150"/>
              <a:gd name="connsiteX1" fmla="*/ 1800361 w 1800361"/>
              <a:gd name="connsiteY1" fmla="*/ 0 h 438150"/>
              <a:gd name="connsiteX2" fmla="*/ 1800361 w 1800361"/>
              <a:gd name="connsiteY2" fmla="*/ 438150 h 438150"/>
              <a:gd name="connsiteX3" fmla="*/ 9661 w 1800361"/>
              <a:gd name="connsiteY3" fmla="*/ 438150 h 438150"/>
              <a:gd name="connsiteX4" fmla="*/ 137 w 1800361"/>
              <a:gd name="connsiteY4" fmla="*/ 1 h 438150"/>
              <a:gd name="connsiteX0" fmla="*/ 4764 w 1804988"/>
              <a:gd name="connsiteY0" fmla="*/ 1 h 438150"/>
              <a:gd name="connsiteX1" fmla="*/ 1804988 w 1804988"/>
              <a:gd name="connsiteY1" fmla="*/ 0 h 438150"/>
              <a:gd name="connsiteX2" fmla="*/ 1804988 w 1804988"/>
              <a:gd name="connsiteY2" fmla="*/ 438150 h 438150"/>
              <a:gd name="connsiteX3" fmla="*/ 0 w 1804988"/>
              <a:gd name="connsiteY3" fmla="*/ 438150 h 438150"/>
              <a:gd name="connsiteX4" fmla="*/ 4764 w 1804988"/>
              <a:gd name="connsiteY4" fmla="*/ 1 h 438150"/>
              <a:gd name="connsiteX0" fmla="*/ 212 w 1800436"/>
              <a:gd name="connsiteY0" fmla="*/ 1 h 438150"/>
              <a:gd name="connsiteX1" fmla="*/ 1800436 w 1800436"/>
              <a:gd name="connsiteY1" fmla="*/ 0 h 438150"/>
              <a:gd name="connsiteX2" fmla="*/ 1800436 w 1800436"/>
              <a:gd name="connsiteY2" fmla="*/ 438150 h 438150"/>
              <a:gd name="connsiteX3" fmla="*/ 4973 w 1800436"/>
              <a:gd name="connsiteY3" fmla="*/ 438150 h 438150"/>
              <a:gd name="connsiteX4" fmla="*/ 212 w 1800436"/>
              <a:gd name="connsiteY4" fmla="*/ 1 h 438150"/>
              <a:gd name="connsiteX0" fmla="*/ 458 w 1800682"/>
              <a:gd name="connsiteY0" fmla="*/ 1 h 438150"/>
              <a:gd name="connsiteX1" fmla="*/ 1800682 w 1800682"/>
              <a:gd name="connsiteY1" fmla="*/ 0 h 438150"/>
              <a:gd name="connsiteX2" fmla="*/ 1800682 w 1800682"/>
              <a:gd name="connsiteY2" fmla="*/ 438150 h 438150"/>
              <a:gd name="connsiteX3" fmla="*/ 457 w 1800682"/>
              <a:gd name="connsiteY3" fmla="*/ 433388 h 438150"/>
              <a:gd name="connsiteX4" fmla="*/ 458 w 1800682"/>
              <a:gd name="connsiteY4" fmla="*/ 1 h 438150"/>
              <a:gd name="connsiteX0" fmla="*/ 458 w 1810207"/>
              <a:gd name="connsiteY0" fmla="*/ 1 h 433388"/>
              <a:gd name="connsiteX1" fmla="*/ 1800682 w 1810207"/>
              <a:gd name="connsiteY1" fmla="*/ 0 h 433388"/>
              <a:gd name="connsiteX2" fmla="*/ 1810207 w 1810207"/>
              <a:gd name="connsiteY2" fmla="*/ 428625 h 433388"/>
              <a:gd name="connsiteX3" fmla="*/ 457 w 1810207"/>
              <a:gd name="connsiteY3" fmla="*/ 433388 h 433388"/>
              <a:gd name="connsiteX4" fmla="*/ 458 w 1810207"/>
              <a:gd name="connsiteY4" fmla="*/ 1 h 433388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28624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19099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20016"/>
              <a:gd name="connsiteY0" fmla="*/ 0 h 433387"/>
              <a:gd name="connsiteX1" fmla="*/ 1814970 w 1820016"/>
              <a:gd name="connsiteY1" fmla="*/ 4761 h 433387"/>
              <a:gd name="connsiteX2" fmla="*/ 1819807 w 1820016"/>
              <a:gd name="connsiteY2" fmla="*/ 400049 h 433387"/>
              <a:gd name="connsiteX3" fmla="*/ 457 w 1820016"/>
              <a:gd name="connsiteY3" fmla="*/ 433387 h 433387"/>
              <a:gd name="connsiteX4" fmla="*/ 458 w 1820016"/>
              <a:gd name="connsiteY4" fmla="*/ 0 h 433387"/>
              <a:gd name="connsiteX0" fmla="*/ 458 w 1820016"/>
              <a:gd name="connsiteY0" fmla="*/ 4048 h 437435"/>
              <a:gd name="connsiteX1" fmla="*/ 1814970 w 1820016"/>
              <a:gd name="connsiteY1" fmla="*/ 0 h 437435"/>
              <a:gd name="connsiteX2" fmla="*/ 1819807 w 1820016"/>
              <a:gd name="connsiteY2" fmla="*/ 404097 h 437435"/>
              <a:gd name="connsiteX3" fmla="*/ 457 w 1820016"/>
              <a:gd name="connsiteY3" fmla="*/ 437435 h 437435"/>
              <a:gd name="connsiteX4" fmla="*/ 458 w 1820016"/>
              <a:gd name="connsiteY4" fmla="*/ 4048 h 437435"/>
              <a:gd name="connsiteX0" fmla="*/ 127 w 1830340"/>
              <a:gd name="connsiteY0" fmla="*/ 0 h 437792"/>
              <a:gd name="connsiteX1" fmla="*/ 1825294 w 1830340"/>
              <a:gd name="connsiteY1" fmla="*/ 357 h 437792"/>
              <a:gd name="connsiteX2" fmla="*/ 1830131 w 1830340"/>
              <a:gd name="connsiteY2" fmla="*/ 404454 h 437792"/>
              <a:gd name="connsiteX3" fmla="*/ 10781 w 1830340"/>
              <a:gd name="connsiteY3" fmla="*/ 437792 h 437792"/>
              <a:gd name="connsiteX4" fmla="*/ 127 w 1830340"/>
              <a:gd name="connsiteY4" fmla="*/ 0 h 437792"/>
              <a:gd name="connsiteX0" fmla="*/ 189 w 1825601"/>
              <a:gd name="connsiteY0" fmla="*/ 0 h 441760"/>
              <a:gd name="connsiteX1" fmla="*/ 1820555 w 1825601"/>
              <a:gd name="connsiteY1" fmla="*/ 4325 h 441760"/>
              <a:gd name="connsiteX2" fmla="*/ 1825392 w 1825601"/>
              <a:gd name="connsiteY2" fmla="*/ 408422 h 441760"/>
              <a:gd name="connsiteX3" fmla="*/ 6042 w 1825601"/>
              <a:gd name="connsiteY3" fmla="*/ 441760 h 441760"/>
              <a:gd name="connsiteX4" fmla="*/ 189 w 1825601"/>
              <a:gd name="connsiteY4" fmla="*/ 0 h 441760"/>
              <a:gd name="connsiteX0" fmla="*/ 363 w 1825775"/>
              <a:gd name="connsiteY0" fmla="*/ 0 h 437792"/>
              <a:gd name="connsiteX1" fmla="*/ 1820729 w 1825775"/>
              <a:gd name="connsiteY1" fmla="*/ 4325 h 437792"/>
              <a:gd name="connsiteX2" fmla="*/ 1825566 w 1825775"/>
              <a:gd name="connsiteY2" fmla="*/ 408422 h 437792"/>
              <a:gd name="connsiteX3" fmla="*/ 1417 w 1825775"/>
              <a:gd name="connsiteY3" fmla="*/ 437792 h 437792"/>
              <a:gd name="connsiteX4" fmla="*/ 363 w 1825775"/>
              <a:gd name="connsiteY4" fmla="*/ 0 h 437792"/>
              <a:gd name="connsiteX0" fmla="*/ 363 w 1820729"/>
              <a:gd name="connsiteY0" fmla="*/ 0 h 440172"/>
              <a:gd name="connsiteX1" fmla="*/ 1820729 w 1820729"/>
              <a:gd name="connsiteY1" fmla="*/ 4325 h 440172"/>
              <a:gd name="connsiteX2" fmla="*/ 1815966 w 1820729"/>
              <a:gd name="connsiteY2" fmla="*/ 440172 h 440172"/>
              <a:gd name="connsiteX3" fmla="*/ 1417 w 1820729"/>
              <a:gd name="connsiteY3" fmla="*/ 437792 h 440172"/>
              <a:gd name="connsiteX4" fmla="*/ 363 w 1820729"/>
              <a:gd name="connsiteY4" fmla="*/ 0 h 440172"/>
              <a:gd name="connsiteX0" fmla="*/ 363 w 1825776"/>
              <a:gd name="connsiteY0" fmla="*/ 0 h 440172"/>
              <a:gd name="connsiteX1" fmla="*/ 1820729 w 1825776"/>
              <a:gd name="connsiteY1" fmla="*/ 4325 h 440172"/>
              <a:gd name="connsiteX2" fmla="*/ 1825567 w 1825776"/>
              <a:gd name="connsiteY2" fmla="*/ 440172 h 440172"/>
              <a:gd name="connsiteX3" fmla="*/ 1417 w 1825776"/>
              <a:gd name="connsiteY3" fmla="*/ 437792 h 440172"/>
              <a:gd name="connsiteX4" fmla="*/ 363 w 1825776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5967 w 1820729"/>
              <a:gd name="connsiteY2" fmla="*/ 428265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21221"/>
              <a:gd name="connsiteY0" fmla="*/ 0 h 440172"/>
              <a:gd name="connsiteX1" fmla="*/ 1820729 w 1821221"/>
              <a:gd name="connsiteY1" fmla="*/ 4325 h 440172"/>
              <a:gd name="connsiteX2" fmla="*/ 1820768 w 1821221"/>
              <a:gd name="connsiteY2" fmla="*/ 440172 h 440172"/>
              <a:gd name="connsiteX3" fmla="*/ 1417 w 1821221"/>
              <a:gd name="connsiteY3" fmla="*/ 437792 h 440172"/>
              <a:gd name="connsiteX4" fmla="*/ 363 w 1821221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1168 w 1820729"/>
              <a:gd name="connsiteY2" fmla="*/ 436203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15929"/>
              <a:gd name="connsiteY0" fmla="*/ 0 h 437792"/>
              <a:gd name="connsiteX1" fmla="*/ 1815929 w 1815929"/>
              <a:gd name="connsiteY1" fmla="*/ 356 h 437792"/>
              <a:gd name="connsiteX2" fmla="*/ 1811168 w 1815929"/>
              <a:gd name="connsiteY2" fmla="*/ 436203 h 437792"/>
              <a:gd name="connsiteX3" fmla="*/ 1417 w 1815929"/>
              <a:gd name="connsiteY3" fmla="*/ 437792 h 437792"/>
              <a:gd name="connsiteX4" fmla="*/ 363 w 1815929"/>
              <a:gd name="connsiteY4" fmla="*/ 0 h 437792"/>
              <a:gd name="connsiteX0" fmla="*/ 363 w 1815929"/>
              <a:gd name="connsiteY0" fmla="*/ 0 h 445730"/>
              <a:gd name="connsiteX1" fmla="*/ 1815929 w 1815929"/>
              <a:gd name="connsiteY1" fmla="*/ 356 h 445730"/>
              <a:gd name="connsiteX2" fmla="*/ 1811168 w 1815929"/>
              <a:gd name="connsiteY2" fmla="*/ 436203 h 445730"/>
              <a:gd name="connsiteX3" fmla="*/ 1417 w 1815929"/>
              <a:gd name="connsiteY3" fmla="*/ 445730 h 445730"/>
              <a:gd name="connsiteX4" fmla="*/ 363 w 1815929"/>
              <a:gd name="connsiteY4" fmla="*/ 0 h 445730"/>
              <a:gd name="connsiteX0" fmla="*/ 363 w 1815929"/>
              <a:gd name="connsiteY0" fmla="*/ 0 h 449698"/>
              <a:gd name="connsiteX1" fmla="*/ 1815929 w 1815929"/>
              <a:gd name="connsiteY1" fmla="*/ 4324 h 449698"/>
              <a:gd name="connsiteX2" fmla="*/ 1811168 w 1815929"/>
              <a:gd name="connsiteY2" fmla="*/ 440171 h 449698"/>
              <a:gd name="connsiteX3" fmla="*/ 1417 w 1815929"/>
              <a:gd name="connsiteY3" fmla="*/ 449698 h 449698"/>
              <a:gd name="connsiteX4" fmla="*/ 363 w 1815929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2 w 1819313"/>
              <a:gd name="connsiteY2" fmla="*/ 440171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3 w 1819313"/>
              <a:gd name="connsiteY2" fmla="*/ 444140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24363"/>
              <a:gd name="connsiteY0" fmla="*/ 0 h 456045"/>
              <a:gd name="connsiteX1" fmla="*/ 1819313 w 1824363"/>
              <a:gd name="connsiteY1" fmla="*/ 4324 h 456045"/>
              <a:gd name="connsiteX2" fmla="*/ 1824154 w 1824363"/>
              <a:gd name="connsiteY2" fmla="*/ 456045 h 456045"/>
              <a:gd name="connsiteX3" fmla="*/ 0 w 1824363"/>
              <a:gd name="connsiteY3" fmla="*/ 449698 h 456045"/>
              <a:gd name="connsiteX4" fmla="*/ 3747 w 1824363"/>
              <a:gd name="connsiteY4" fmla="*/ 0 h 456045"/>
              <a:gd name="connsiteX0" fmla="*/ 3747 w 1819313"/>
              <a:gd name="connsiteY0" fmla="*/ 0 h 452076"/>
              <a:gd name="connsiteX1" fmla="*/ 1819313 w 1819313"/>
              <a:gd name="connsiteY1" fmla="*/ 4324 h 452076"/>
              <a:gd name="connsiteX2" fmla="*/ 1809753 w 1819313"/>
              <a:gd name="connsiteY2" fmla="*/ 452076 h 452076"/>
              <a:gd name="connsiteX3" fmla="*/ 0 w 1819313"/>
              <a:gd name="connsiteY3" fmla="*/ 449698 h 452076"/>
              <a:gd name="connsiteX4" fmla="*/ 3747 w 1819313"/>
              <a:gd name="connsiteY4" fmla="*/ 0 h 452076"/>
              <a:gd name="connsiteX0" fmla="*/ 3747 w 1819313"/>
              <a:gd name="connsiteY0" fmla="*/ 0 h 456044"/>
              <a:gd name="connsiteX1" fmla="*/ 1819313 w 1819313"/>
              <a:gd name="connsiteY1" fmla="*/ 4324 h 456044"/>
              <a:gd name="connsiteX2" fmla="*/ 1814554 w 1819313"/>
              <a:gd name="connsiteY2" fmla="*/ 456044 h 456044"/>
              <a:gd name="connsiteX3" fmla="*/ 0 w 1819313"/>
              <a:gd name="connsiteY3" fmla="*/ 449698 h 456044"/>
              <a:gd name="connsiteX4" fmla="*/ 3747 w 1819313"/>
              <a:gd name="connsiteY4" fmla="*/ 0 h 456044"/>
              <a:gd name="connsiteX0" fmla="*/ 3747 w 1824363"/>
              <a:gd name="connsiteY0" fmla="*/ 0 h 452076"/>
              <a:gd name="connsiteX1" fmla="*/ 1819313 w 1824363"/>
              <a:gd name="connsiteY1" fmla="*/ 4324 h 452076"/>
              <a:gd name="connsiteX2" fmla="*/ 1824154 w 1824363"/>
              <a:gd name="connsiteY2" fmla="*/ 452076 h 452076"/>
              <a:gd name="connsiteX3" fmla="*/ 0 w 1824363"/>
              <a:gd name="connsiteY3" fmla="*/ 449698 h 452076"/>
              <a:gd name="connsiteX4" fmla="*/ 3747 w 1824363"/>
              <a:gd name="connsiteY4" fmla="*/ 0 h 4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363" h="452076">
                <a:moveTo>
                  <a:pt x="3747" y="0"/>
                </a:moveTo>
                <a:lnTo>
                  <a:pt x="1819313" y="4324"/>
                </a:lnTo>
                <a:cubicBezTo>
                  <a:pt x="1817725" y="145612"/>
                  <a:pt x="1825742" y="310788"/>
                  <a:pt x="1824154" y="452076"/>
                </a:cubicBezTo>
                <a:lnTo>
                  <a:pt x="0" y="449698"/>
                </a:lnTo>
                <a:cubicBezTo>
                  <a:pt x="1588" y="308411"/>
                  <a:pt x="2159" y="141287"/>
                  <a:pt x="3747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Stratification of Multiple Datasets</a:t>
            </a:r>
            <a:endParaRPr lang="en-US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897587" y="1416549"/>
            <a:ext cx="1443366" cy="448438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A1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</a:t>
              </a:r>
              <a:r>
                <a:rPr lang="de-AT" dirty="0"/>
                <a:t>A</a:t>
              </a:r>
              <a:r>
                <a:rPr lang="de-AT" dirty="0" smtClean="0"/>
                <a:t>2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A3</a:t>
              </a:r>
              <a:endParaRPr lang="en-US" dirty="0"/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4136590" y="1417767"/>
            <a:ext cx="718480" cy="447364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bg1"/>
                  </a:solidFill>
                </a:rPr>
                <a:t>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B</a:t>
              </a:r>
              <a:r>
                <a:rPr lang="de-AT" dirty="0" smtClean="0"/>
                <a:t>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85071" y="5992485"/>
            <a:ext cx="122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Tabular</a:t>
            </a:r>
            <a:br>
              <a:rPr lang="en-US" dirty="0" smtClean="0"/>
            </a:br>
            <a:r>
              <a:rPr lang="en-US" dirty="0" smtClean="0"/>
              <a:t>e.g., mRNA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522086" y="5992485"/>
            <a:ext cx="211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Categorical,</a:t>
            </a:r>
          </a:p>
          <a:p>
            <a:pPr algn="ctr"/>
            <a:r>
              <a:rPr lang="en-US" dirty="0" smtClean="0"/>
              <a:t>e.g., mutation status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330934" y="1934047"/>
            <a:ext cx="1810419" cy="1511618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259682">
                <a:moveTo>
                  <a:pt x="212" y="900907"/>
                </a:moveTo>
                <a:lnTo>
                  <a:pt x="1809961" y="0"/>
                </a:lnTo>
                <a:cubicBezTo>
                  <a:pt x="1811549" y="206904"/>
                  <a:pt x="1808374" y="32809"/>
                  <a:pt x="1809962" y="239713"/>
                </a:cubicBezTo>
                <a:lnTo>
                  <a:pt x="4975" y="1259682"/>
                </a:lnTo>
                <a:cubicBezTo>
                  <a:pt x="6563" y="1096434"/>
                  <a:pt x="-1376" y="1064155"/>
                  <a:pt x="212" y="900907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330933" y="3353768"/>
            <a:ext cx="1810419" cy="1740220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  <a:gd name="connsiteX0" fmla="*/ 212 w 1814725"/>
              <a:gd name="connsiteY0" fmla="*/ 900907 h 2299496"/>
              <a:gd name="connsiteX1" fmla="*/ 1809961 w 1814725"/>
              <a:gd name="connsiteY1" fmla="*/ 0 h 2299496"/>
              <a:gd name="connsiteX2" fmla="*/ 1814725 w 1814725"/>
              <a:gd name="connsiteY2" fmla="*/ 2299496 h 2299496"/>
              <a:gd name="connsiteX3" fmla="*/ 4975 w 1814725"/>
              <a:gd name="connsiteY3" fmla="*/ 1259682 h 2299496"/>
              <a:gd name="connsiteX4" fmla="*/ 212 w 1814725"/>
              <a:gd name="connsiteY4" fmla="*/ 900907 h 2299496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358775 h 1398589"/>
              <a:gd name="connsiteX4" fmla="*/ 212 w 1838603"/>
              <a:gd name="connsiteY4" fmla="*/ 0 h 1398589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1267620 h 1398589"/>
              <a:gd name="connsiteX4" fmla="*/ 212 w 1838603"/>
              <a:gd name="connsiteY4" fmla="*/ 0 h 1398589"/>
              <a:gd name="connsiteX0" fmla="*/ 212 w 1814725"/>
              <a:gd name="connsiteY0" fmla="*/ 63500 h 1462089"/>
              <a:gd name="connsiteX1" fmla="*/ 1809961 w 1814725"/>
              <a:gd name="connsiteY1" fmla="*/ 0 h 1462089"/>
              <a:gd name="connsiteX2" fmla="*/ 1814725 w 1814725"/>
              <a:gd name="connsiteY2" fmla="*/ 1462089 h 1462089"/>
              <a:gd name="connsiteX3" fmla="*/ 4975 w 1814725"/>
              <a:gd name="connsiteY3" fmla="*/ 1331120 h 1462089"/>
              <a:gd name="connsiteX4" fmla="*/ 212 w 1814725"/>
              <a:gd name="connsiteY4" fmla="*/ 63500 h 1462089"/>
              <a:gd name="connsiteX0" fmla="*/ 212 w 1814725"/>
              <a:gd name="connsiteY0" fmla="*/ 63500 h 1335089"/>
              <a:gd name="connsiteX1" fmla="*/ 1809961 w 1814725"/>
              <a:gd name="connsiteY1" fmla="*/ 0 h 1335089"/>
              <a:gd name="connsiteX2" fmla="*/ 1814725 w 1814725"/>
              <a:gd name="connsiteY2" fmla="*/ 1335089 h 1335089"/>
              <a:gd name="connsiteX3" fmla="*/ 4975 w 1814725"/>
              <a:gd name="connsiteY3" fmla="*/ 1331120 h 1335089"/>
              <a:gd name="connsiteX4" fmla="*/ 212 w 1814725"/>
              <a:gd name="connsiteY4" fmla="*/ 63500 h 1335089"/>
              <a:gd name="connsiteX0" fmla="*/ 212 w 1810172"/>
              <a:gd name="connsiteY0" fmla="*/ 63500 h 1339058"/>
              <a:gd name="connsiteX1" fmla="*/ 1809961 w 1810172"/>
              <a:gd name="connsiteY1" fmla="*/ 0 h 1339058"/>
              <a:gd name="connsiteX2" fmla="*/ 1805200 w 1810172"/>
              <a:gd name="connsiteY2" fmla="*/ 1339058 h 1339058"/>
              <a:gd name="connsiteX3" fmla="*/ 4975 w 1810172"/>
              <a:gd name="connsiteY3" fmla="*/ 1331120 h 1339058"/>
              <a:gd name="connsiteX4" fmla="*/ 212 w 1810172"/>
              <a:gd name="connsiteY4" fmla="*/ 63500 h 1339058"/>
              <a:gd name="connsiteX0" fmla="*/ 212 w 1810419"/>
              <a:gd name="connsiteY0" fmla="*/ 63500 h 1426371"/>
              <a:gd name="connsiteX1" fmla="*/ 1809961 w 1810419"/>
              <a:gd name="connsiteY1" fmla="*/ 0 h 1426371"/>
              <a:gd name="connsiteX2" fmla="*/ 1809963 w 1810419"/>
              <a:gd name="connsiteY2" fmla="*/ 1426371 h 1426371"/>
              <a:gd name="connsiteX3" fmla="*/ 4975 w 1810419"/>
              <a:gd name="connsiteY3" fmla="*/ 1331120 h 1426371"/>
              <a:gd name="connsiteX4" fmla="*/ 212 w 1810419"/>
              <a:gd name="connsiteY4" fmla="*/ 63500 h 1426371"/>
              <a:gd name="connsiteX0" fmla="*/ 212 w 1810172"/>
              <a:gd name="connsiteY0" fmla="*/ 63500 h 1454153"/>
              <a:gd name="connsiteX1" fmla="*/ 1809961 w 1810172"/>
              <a:gd name="connsiteY1" fmla="*/ 0 h 1454153"/>
              <a:gd name="connsiteX2" fmla="*/ 1805200 w 1810172"/>
              <a:gd name="connsiteY2" fmla="*/ 1454153 h 1454153"/>
              <a:gd name="connsiteX3" fmla="*/ 4975 w 1810172"/>
              <a:gd name="connsiteY3" fmla="*/ 1331120 h 1454153"/>
              <a:gd name="connsiteX4" fmla="*/ 212 w 1810172"/>
              <a:gd name="connsiteY4" fmla="*/ 63500 h 1454153"/>
              <a:gd name="connsiteX0" fmla="*/ 212 w 1824250"/>
              <a:gd name="connsiteY0" fmla="*/ 63500 h 1454153"/>
              <a:gd name="connsiteX1" fmla="*/ 1809961 w 1824250"/>
              <a:gd name="connsiteY1" fmla="*/ 0 h 1454153"/>
              <a:gd name="connsiteX2" fmla="*/ 1824250 w 1824250"/>
              <a:gd name="connsiteY2" fmla="*/ 1454153 h 1454153"/>
              <a:gd name="connsiteX3" fmla="*/ 4975 w 1824250"/>
              <a:gd name="connsiteY3" fmla="*/ 1331120 h 1454153"/>
              <a:gd name="connsiteX4" fmla="*/ 212 w 1824250"/>
              <a:gd name="connsiteY4" fmla="*/ 63500 h 1454153"/>
              <a:gd name="connsiteX0" fmla="*/ 212 w 1810419"/>
              <a:gd name="connsiteY0" fmla="*/ 63500 h 1450184"/>
              <a:gd name="connsiteX1" fmla="*/ 1809961 w 1810419"/>
              <a:gd name="connsiteY1" fmla="*/ 0 h 1450184"/>
              <a:gd name="connsiteX2" fmla="*/ 1809962 w 1810419"/>
              <a:gd name="connsiteY2" fmla="*/ 1450184 h 1450184"/>
              <a:gd name="connsiteX3" fmla="*/ 4975 w 1810419"/>
              <a:gd name="connsiteY3" fmla="*/ 1331120 h 1450184"/>
              <a:gd name="connsiteX4" fmla="*/ 212 w 1810419"/>
              <a:gd name="connsiteY4" fmla="*/ 63500 h 145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450184">
                <a:moveTo>
                  <a:pt x="212" y="63500"/>
                </a:moveTo>
                <a:lnTo>
                  <a:pt x="1809961" y="0"/>
                </a:lnTo>
                <a:cubicBezTo>
                  <a:pt x="1811549" y="206904"/>
                  <a:pt x="1808374" y="1243280"/>
                  <a:pt x="1809962" y="1450184"/>
                </a:cubicBezTo>
                <a:lnTo>
                  <a:pt x="4975" y="1331120"/>
                </a:lnTo>
                <a:cubicBezTo>
                  <a:pt x="6563" y="1167872"/>
                  <a:pt x="-1376" y="226748"/>
                  <a:pt x="212" y="6350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339083" y="5101575"/>
            <a:ext cx="1805657" cy="792481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05445"/>
              <a:gd name="connsiteY0" fmla="*/ 123032 h 1287463"/>
              <a:gd name="connsiteX1" fmla="*/ 1791158 w 1805445"/>
              <a:gd name="connsiteY1" fmla="*/ 0 h 1287463"/>
              <a:gd name="connsiteX2" fmla="*/ 1805445 w 1805445"/>
              <a:gd name="connsiteY2" fmla="*/ 1287463 h 1287463"/>
              <a:gd name="connsiteX3" fmla="*/ 458 w 1805445"/>
              <a:gd name="connsiteY3" fmla="*/ 751682 h 1287463"/>
              <a:gd name="connsiteX4" fmla="*/ 458 w 1805445"/>
              <a:gd name="connsiteY4" fmla="*/ 123032 h 1287463"/>
              <a:gd name="connsiteX0" fmla="*/ 458 w 1795920"/>
              <a:gd name="connsiteY0" fmla="*/ 123032 h 751682"/>
              <a:gd name="connsiteX1" fmla="*/ 1791158 w 1795920"/>
              <a:gd name="connsiteY1" fmla="*/ 0 h 751682"/>
              <a:gd name="connsiteX2" fmla="*/ 1795920 w 1795920"/>
              <a:gd name="connsiteY2" fmla="*/ 664369 h 751682"/>
              <a:gd name="connsiteX3" fmla="*/ 458 w 1795920"/>
              <a:gd name="connsiteY3" fmla="*/ 751682 h 751682"/>
              <a:gd name="connsiteX4" fmla="*/ 458 w 1795920"/>
              <a:gd name="connsiteY4" fmla="*/ 123032 h 751682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800683"/>
              <a:gd name="connsiteY0" fmla="*/ 123032 h 672307"/>
              <a:gd name="connsiteX1" fmla="*/ 1791158 w 1800683"/>
              <a:gd name="connsiteY1" fmla="*/ 0 h 672307"/>
              <a:gd name="connsiteX2" fmla="*/ 1800683 w 1800683"/>
              <a:gd name="connsiteY2" fmla="*/ 656431 h 672307"/>
              <a:gd name="connsiteX3" fmla="*/ 458 w 1800683"/>
              <a:gd name="connsiteY3" fmla="*/ 672307 h 672307"/>
              <a:gd name="connsiteX4" fmla="*/ 458 w 1800683"/>
              <a:gd name="connsiteY4" fmla="*/ 123032 h 672307"/>
              <a:gd name="connsiteX0" fmla="*/ 458 w 1805657"/>
              <a:gd name="connsiteY0" fmla="*/ 123032 h 672307"/>
              <a:gd name="connsiteX1" fmla="*/ 1805446 w 1805657"/>
              <a:gd name="connsiteY1" fmla="*/ 0 h 672307"/>
              <a:gd name="connsiteX2" fmla="*/ 1800683 w 1805657"/>
              <a:gd name="connsiteY2" fmla="*/ 656431 h 672307"/>
              <a:gd name="connsiteX3" fmla="*/ 458 w 1805657"/>
              <a:gd name="connsiteY3" fmla="*/ 672307 h 672307"/>
              <a:gd name="connsiteX4" fmla="*/ 458 w 1805657"/>
              <a:gd name="connsiteY4" fmla="*/ 123032 h 672307"/>
              <a:gd name="connsiteX0" fmla="*/ 458 w 1805657"/>
              <a:gd name="connsiteY0" fmla="*/ 123032 h 660401"/>
              <a:gd name="connsiteX1" fmla="*/ 1805446 w 1805657"/>
              <a:gd name="connsiteY1" fmla="*/ 0 h 660401"/>
              <a:gd name="connsiteX2" fmla="*/ 1800683 w 1805657"/>
              <a:gd name="connsiteY2" fmla="*/ 656431 h 660401"/>
              <a:gd name="connsiteX3" fmla="*/ 458 w 1805657"/>
              <a:gd name="connsiteY3" fmla="*/ 660401 h 660401"/>
              <a:gd name="connsiteX4" fmla="*/ 458 w 1805657"/>
              <a:gd name="connsiteY4" fmla="*/ 123032 h 6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657" h="660401">
                <a:moveTo>
                  <a:pt x="458" y="123032"/>
                </a:moveTo>
                <a:lnTo>
                  <a:pt x="1805446" y="0"/>
                </a:lnTo>
                <a:cubicBezTo>
                  <a:pt x="1807034" y="206904"/>
                  <a:pt x="1799095" y="449527"/>
                  <a:pt x="1800683" y="656431"/>
                </a:cubicBezTo>
                <a:lnTo>
                  <a:pt x="458" y="660401"/>
                </a:lnTo>
                <a:cubicBezTo>
                  <a:pt x="2046" y="497153"/>
                  <a:pt x="-1130" y="286280"/>
                  <a:pt x="458" y="123032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334533" y="1953171"/>
            <a:ext cx="1805903" cy="1397317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903" h="1164431">
                <a:moveTo>
                  <a:pt x="458" y="0"/>
                </a:moveTo>
                <a:lnTo>
                  <a:pt x="1805445" y="551656"/>
                </a:lnTo>
                <a:cubicBezTo>
                  <a:pt x="1807033" y="758560"/>
                  <a:pt x="1803857" y="957527"/>
                  <a:pt x="1805445" y="1164431"/>
                </a:cubicBezTo>
                <a:lnTo>
                  <a:pt x="458" y="628650"/>
                </a:lnTo>
                <a:cubicBezTo>
                  <a:pt x="2046" y="465402"/>
                  <a:pt x="-1130" y="163248"/>
                  <a:pt x="458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49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3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60">
        <p:fade/>
      </p:transition>
    </mc:Choice>
    <mc:Fallback xmlns="">
      <p:transition spd="med" advTm="124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" grpId="0" animBg="1"/>
      <p:bldP spid="21" grpId="0" animBg="1"/>
      <p:bldP spid="22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Caleydo?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Open source platform </a:t>
            </a:r>
            <a:r>
              <a:rPr lang="en-US" dirty="0" smtClean="0"/>
              <a:t>for developing visualization and data analysis techniques</a:t>
            </a:r>
          </a:p>
          <a:p>
            <a:pPr lvl="1"/>
            <a:r>
              <a:rPr lang="en-US" dirty="0" smtClean="0"/>
              <a:t>easily </a:t>
            </a:r>
            <a:r>
              <a:rPr lang="en-US" dirty="0" smtClean="0">
                <a:solidFill>
                  <a:schemeClr val="accent1"/>
                </a:solidFill>
              </a:rPr>
              <a:t>extendible </a:t>
            </a:r>
            <a:r>
              <a:rPr lang="en-US" dirty="0" smtClean="0"/>
              <a:t>due to plug-in architecture</a:t>
            </a:r>
          </a:p>
          <a:p>
            <a:pPr lvl="1"/>
            <a:r>
              <a:rPr lang="en-US" dirty="0" smtClean="0"/>
              <a:t>you can create your own views </a:t>
            </a:r>
          </a:p>
          <a:p>
            <a:pPr lvl="1"/>
            <a:r>
              <a:rPr lang="en-US" dirty="0" smtClean="0"/>
              <a:t>you can plug-in your own algorithms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4821932" y="2600672"/>
            <a:ext cx="1905000" cy="3276600"/>
          </a:xfrm>
          <a:custGeom>
            <a:avLst/>
            <a:gdLst>
              <a:gd name="connsiteX0" fmla="*/ 0 w 1879600"/>
              <a:gd name="connsiteY0" fmla="*/ 0 h 1270000"/>
              <a:gd name="connsiteX1" fmla="*/ 1866900 w 1879600"/>
              <a:gd name="connsiteY1" fmla="*/ 12700 h 1270000"/>
              <a:gd name="connsiteX2" fmla="*/ 1879600 w 1879600"/>
              <a:gd name="connsiteY2" fmla="*/ 1270000 h 1270000"/>
              <a:gd name="connsiteX3" fmla="*/ 0 w 1879600"/>
              <a:gd name="connsiteY3" fmla="*/ 800100 h 1270000"/>
              <a:gd name="connsiteX4" fmla="*/ 0 w 1879600"/>
              <a:gd name="connsiteY4" fmla="*/ 0 h 1270000"/>
              <a:gd name="connsiteX0" fmla="*/ 50800 w 1879600"/>
              <a:gd name="connsiteY0" fmla="*/ 0 h 1485900"/>
              <a:gd name="connsiteX1" fmla="*/ 1866900 w 1879600"/>
              <a:gd name="connsiteY1" fmla="*/ 228600 h 1485900"/>
              <a:gd name="connsiteX2" fmla="*/ 1879600 w 1879600"/>
              <a:gd name="connsiteY2" fmla="*/ 1485900 h 1485900"/>
              <a:gd name="connsiteX3" fmla="*/ 0 w 1879600"/>
              <a:gd name="connsiteY3" fmla="*/ 1016000 h 1485900"/>
              <a:gd name="connsiteX4" fmla="*/ 50800 w 1879600"/>
              <a:gd name="connsiteY4" fmla="*/ 0 h 1485900"/>
              <a:gd name="connsiteX0" fmla="*/ 12700 w 1841500"/>
              <a:gd name="connsiteY0" fmla="*/ 0 h 3276600"/>
              <a:gd name="connsiteX1" fmla="*/ 1828800 w 1841500"/>
              <a:gd name="connsiteY1" fmla="*/ 228600 h 3276600"/>
              <a:gd name="connsiteX2" fmla="*/ 1841500 w 1841500"/>
              <a:gd name="connsiteY2" fmla="*/ 1485900 h 3276600"/>
              <a:gd name="connsiteX3" fmla="*/ 0 w 1841500"/>
              <a:gd name="connsiteY3" fmla="*/ 3276600 h 3276600"/>
              <a:gd name="connsiteX4" fmla="*/ 12700 w 1841500"/>
              <a:gd name="connsiteY4" fmla="*/ 0 h 3276600"/>
              <a:gd name="connsiteX0" fmla="*/ 12700 w 1866900"/>
              <a:gd name="connsiteY0" fmla="*/ 0 h 3276600"/>
              <a:gd name="connsiteX1" fmla="*/ 1828800 w 1866900"/>
              <a:gd name="connsiteY1" fmla="*/ 228600 h 3276600"/>
              <a:gd name="connsiteX2" fmla="*/ 1866900 w 1866900"/>
              <a:gd name="connsiteY2" fmla="*/ 1549400 h 3276600"/>
              <a:gd name="connsiteX3" fmla="*/ 0 w 1866900"/>
              <a:gd name="connsiteY3" fmla="*/ 3276600 h 3276600"/>
              <a:gd name="connsiteX4" fmla="*/ 12700 w 1866900"/>
              <a:gd name="connsiteY4" fmla="*/ 0 h 3276600"/>
              <a:gd name="connsiteX0" fmla="*/ 12700 w 1866900"/>
              <a:gd name="connsiteY0" fmla="*/ 0 h 3276600"/>
              <a:gd name="connsiteX1" fmla="*/ 1866900 w 1866900"/>
              <a:gd name="connsiteY1" fmla="*/ 342900 h 3276600"/>
              <a:gd name="connsiteX2" fmla="*/ 1866900 w 1866900"/>
              <a:gd name="connsiteY2" fmla="*/ 1549400 h 3276600"/>
              <a:gd name="connsiteX3" fmla="*/ 0 w 1866900"/>
              <a:gd name="connsiteY3" fmla="*/ 3276600 h 3276600"/>
              <a:gd name="connsiteX4" fmla="*/ 12700 w 1866900"/>
              <a:gd name="connsiteY4" fmla="*/ 0 h 3276600"/>
              <a:gd name="connsiteX0" fmla="*/ 12700 w 1892300"/>
              <a:gd name="connsiteY0" fmla="*/ 0 h 3276600"/>
              <a:gd name="connsiteX1" fmla="*/ 1892300 w 1892300"/>
              <a:gd name="connsiteY1" fmla="*/ 330200 h 3276600"/>
              <a:gd name="connsiteX2" fmla="*/ 1866900 w 1892300"/>
              <a:gd name="connsiteY2" fmla="*/ 1549400 h 3276600"/>
              <a:gd name="connsiteX3" fmla="*/ 0 w 1892300"/>
              <a:gd name="connsiteY3" fmla="*/ 3276600 h 3276600"/>
              <a:gd name="connsiteX4" fmla="*/ 12700 w 1892300"/>
              <a:gd name="connsiteY4" fmla="*/ 0 h 3276600"/>
              <a:gd name="connsiteX0" fmla="*/ 12700 w 1905000"/>
              <a:gd name="connsiteY0" fmla="*/ 0 h 3276600"/>
              <a:gd name="connsiteX1" fmla="*/ 1892300 w 1905000"/>
              <a:gd name="connsiteY1" fmla="*/ 330200 h 3276600"/>
              <a:gd name="connsiteX2" fmla="*/ 1905000 w 1905000"/>
              <a:gd name="connsiteY2" fmla="*/ 1536700 h 3276600"/>
              <a:gd name="connsiteX3" fmla="*/ 0 w 1905000"/>
              <a:gd name="connsiteY3" fmla="*/ 3276600 h 3276600"/>
              <a:gd name="connsiteX4" fmla="*/ 12700 w 190500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3276600">
                <a:moveTo>
                  <a:pt x="12700" y="0"/>
                </a:moveTo>
                <a:lnTo>
                  <a:pt x="1892300" y="330200"/>
                </a:lnTo>
                <a:lnTo>
                  <a:pt x="1905000" y="1536700"/>
                </a:lnTo>
                <a:lnTo>
                  <a:pt x="0" y="3276600"/>
                </a:lnTo>
                <a:cubicBezTo>
                  <a:pt x="4233" y="2184400"/>
                  <a:pt x="8467" y="1092200"/>
                  <a:pt x="127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838700" y="1422400"/>
            <a:ext cx="1879600" cy="1270000"/>
          </a:xfrm>
          <a:custGeom>
            <a:avLst/>
            <a:gdLst>
              <a:gd name="connsiteX0" fmla="*/ 0 w 1879600"/>
              <a:gd name="connsiteY0" fmla="*/ 0 h 1270000"/>
              <a:gd name="connsiteX1" fmla="*/ 1866900 w 1879600"/>
              <a:gd name="connsiteY1" fmla="*/ 12700 h 1270000"/>
              <a:gd name="connsiteX2" fmla="*/ 1879600 w 1879600"/>
              <a:gd name="connsiteY2" fmla="*/ 1270000 h 1270000"/>
              <a:gd name="connsiteX3" fmla="*/ 0 w 1879600"/>
              <a:gd name="connsiteY3" fmla="*/ 800100 h 1270000"/>
              <a:gd name="connsiteX4" fmla="*/ 0 w 1879600"/>
              <a:gd name="connsiteY4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270000">
                <a:moveTo>
                  <a:pt x="0" y="0"/>
                </a:moveTo>
                <a:lnTo>
                  <a:pt x="1866900" y="12700"/>
                </a:lnTo>
                <a:lnTo>
                  <a:pt x="1879600" y="12700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Stratification of Multiple Datasets</a:t>
            </a:r>
            <a:endParaRPr lang="en-US" dirty="0"/>
          </a:p>
        </p:txBody>
      </p:sp>
      <p:grpSp>
        <p:nvGrpSpPr>
          <p:cNvPr id="5" name="Group 4" descr="Down:  Group 50"/>
          <p:cNvGrpSpPr/>
          <p:nvPr/>
        </p:nvGrpSpPr>
        <p:grpSpPr>
          <a:xfrm>
            <a:off x="897587" y="1416549"/>
            <a:ext cx="1443366" cy="4484384"/>
            <a:chOff x="6657026" y="1561356"/>
            <a:chExt cx="1443366" cy="3736987"/>
          </a:xfrm>
        </p:grpSpPr>
        <p:sp>
          <p:nvSpPr>
            <p:cNvPr id="6" name="Rectangle 5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A1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</a:t>
              </a:r>
              <a:r>
                <a:rPr lang="de-AT" dirty="0"/>
                <a:t>A</a:t>
              </a:r>
              <a:r>
                <a:rPr lang="de-AT" dirty="0" smtClean="0"/>
                <a:t>2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A3</a:t>
              </a:r>
              <a:endParaRPr lang="en-US" dirty="0"/>
            </a:p>
          </p:txBody>
        </p:sp>
      </p:grpSp>
      <p:grpSp>
        <p:nvGrpSpPr>
          <p:cNvPr id="9" name="Group 8" descr="Down:  Group 50"/>
          <p:cNvGrpSpPr/>
          <p:nvPr/>
        </p:nvGrpSpPr>
        <p:grpSpPr>
          <a:xfrm>
            <a:off x="4136590" y="1417767"/>
            <a:ext cx="718480" cy="4473641"/>
            <a:chOff x="6657026" y="1571707"/>
            <a:chExt cx="1440159" cy="3189719"/>
          </a:xfrm>
        </p:grpSpPr>
        <p:sp>
          <p:nvSpPr>
            <p:cNvPr id="10" name="Rectangle 9"/>
            <p:cNvSpPr/>
            <p:nvPr/>
          </p:nvSpPr>
          <p:spPr>
            <a:xfrm>
              <a:off x="6660225" y="1571707"/>
              <a:ext cx="1436960" cy="585377"/>
            </a:xfrm>
            <a:prstGeom prst="rect">
              <a:avLst/>
            </a:prstGeom>
            <a:solidFill>
              <a:srgbClr val="085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>
                  <a:solidFill>
                    <a:schemeClr val="bg1"/>
                  </a:solidFill>
                </a:rPr>
                <a:t>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7026" y="2425452"/>
              <a:ext cx="1436955" cy="2335974"/>
            </a:xfrm>
            <a:prstGeom prst="rect">
              <a:avLst/>
            </a:prstGeom>
            <a:solidFill>
              <a:srgbClr val="6BA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B</a:t>
              </a:r>
              <a:r>
                <a:rPr lang="de-AT" dirty="0" smtClean="0"/>
                <a:t>2</a:t>
              </a:r>
              <a:endParaRPr lang="en-US" dirty="0"/>
            </a:p>
          </p:txBody>
        </p:sp>
      </p:grpSp>
      <p:sp>
        <p:nvSpPr>
          <p:cNvPr id="25" name="Freeform 24"/>
          <p:cNvSpPr/>
          <p:nvPr/>
        </p:nvSpPr>
        <p:spPr>
          <a:xfrm>
            <a:off x="2334961" y="1416006"/>
            <a:ext cx="1810025" cy="542491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4763 w 1790700"/>
              <a:gd name="connsiteY0" fmla="*/ 14288 h 438150"/>
              <a:gd name="connsiteX1" fmla="*/ 1790700 w 1790700"/>
              <a:gd name="connsiteY1" fmla="*/ 0 h 438150"/>
              <a:gd name="connsiteX2" fmla="*/ 1790700 w 1790700"/>
              <a:gd name="connsiteY2" fmla="*/ 438150 h 438150"/>
              <a:gd name="connsiteX3" fmla="*/ 0 w 1790700"/>
              <a:gd name="connsiteY3" fmla="*/ 438150 h 438150"/>
              <a:gd name="connsiteX4" fmla="*/ 4763 w 1790700"/>
              <a:gd name="connsiteY4" fmla="*/ 14288 h 438150"/>
              <a:gd name="connsiteX0" fmla="*/ 137 w 1800361"/>
              <a:gd name="connsiteY0" fmla="*/ 1 h 438150"/>
              <a:gd name="connsiteX1" fmla="*/ 1800361 w 1800361"/>
              <a:gd name="connsiteY1" fmla="*/ 0 h 438150"/>
              <a:gd name="connsiteX2" fmla="*/ 1800361 w 1800361"/>
              <a:gd name="connsiteY2" fmla="*/ 438150 h 438150"/>
              <a:gd name="connsiteX3" fmla="*/ 9661 w 1800361"/>
              <a:gd name="connsiteY3" fmla="*/ 438150 h 438150"/>
              <a:gd name="connsiteX4" fmla="*/ 137 w 1800361"/>
              <a:gd name="connsiteY4" fmla="*/ 1 h 438150"/>
              <a:gd name="connsiteX0" fmla="*/ 4764 w 1804988"/>
              <a:gd name="connsiteY0" fmla="*/ 1 h 438150"/>
              <a:gd name="connsiteX1" fmla="*/ 1804988 w 1804988"/>
              <a:gd name="connsiteY1" fmla="*/ 0 h 438150"/>
              <a:gd name="connsiteX2" fmla="*/ 1804988 w 1804988"/>
              <a:gd name="connsiteY2" fmla="*/ 438150 h 438150"/>
              <a:gd name="connsiteX3" fmla="*/ 0 w 1804988"/>
              <a:gd name="connsiteY3" fmla="*/ 438150 h 438150"/>
              <a:gd name="connsiteX4" fmla="*/ 4764 w 1804988"/>
              <a:gd name="connsiteY4" fmla="*/ 1 h 438150"/>
              <a:gd name="connsiteX0" fmla="*/ 212 w 1800436"/>
              <a:gd name="connsiteY0" fmla="*/ 1 h 438150"/>
              <a:gd name="connsiteX1" fmla="*/ 1800436 w 1800436"/>
              <a:gd name="connsiteY1" fmla="*/ 0 h 438150"/>
              <a:gd name="connsiteX2" fmla="*/ 1800436 w 1800436"/>
              <a:gd name="connsiteY2" fmla="*/ 438150 h 438150"/>
              <a:gd name="connsiteX3" fmla="*/ 4973 w 1800436"/>
              <a:gd name="connsiteY3" fmla="*/ 438150 h 438150"/>
              <a:gd name="connsiteX4" fmla="*/ 212 w 1800436"/>
              <a:gd name="connsiteY4" fmla="*/ 1 h 438150"/>
              <a:gd name="connsiteX0" fmla="*/ 458 w 1800682"/>
              <a:gd name="connsiteY0" fmla="*/ 1 h 438150"/>
              <a:gd name="connsiteX1" fmla="*/ 1800682 w 1800682"/>
              <a:gd name="connsiteY1" fmla="*/ 0 h 438150"/>
              <a:gd name="connsiteX2" fmla="*/ 1800682 w 1800682"/>
              <a:gd name="connsiteY2" fmla="*/ 438150 h 438150"/>
              <a:gd name="connsiteX3" fmla="*/ 457 w 1800682"/>
              <a:gd name="connsiteY3" fmla="*/ 433388 h 438150"/>
              <a:gd name="connsiteX4" fmla="*/ 458 w 1800682"/>
              <a:gd name="connsiteY4" fmla="*/ 1 h 438150"/>
              <a:gd name="connsiteX0" fmla="*/ 458 w 1810207"/>
              <a:gd name="connsiteY0" fmla="*/ 1 h 433388"/>
              <a:gd name="connsiteX1" fmla="*/ 1800682 w 1810207"/>
              <a:gd name="connsiteY1" fmla="*/ 0 h 433388"/>
              <a:gd name="connsiteX2" fmla="*/ 1810207 w 1810207"/>
              <a:gd name="connsiteY2" fmla="*/ 428625 h 433388"/>
              <a:gd name="connsiteX3" fmla="*/ 457 w 1810207"/>
              <a:gd name="connsiteY3" fmla="*/ 433388 h 433388"/>
              <a:gd name="connsiteX4" fmla="*/ 458 w 1810207"/>
              <a:gd name="connsiteY4" fmla="*/ 1 h 433388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28624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14970"/>
              <a:gd name="connsiteY0" fmla="*/ 0 h 433387"/>
              <a:gd name="connsiteX1" fmla="*/ 1814970 w 1814970"/>
              <a:gd name="connsiteY1" fmla="*/ 4761 h 433387"/>
              <a:gd name="connsiteX2" fmla="*/ 1810207 w 1814970"/>
              <a:gd name="connsiteY2" fmla="*/ 419099 h 433387"/>
              <a:gd name="connsiteX3" fmla="*/ 457 w 1814970"/>
              <a:gd name="connsiteY3" fmla="*/ 433387 h 433387"/>
              <a:gd name="connsiteX4" fmla="*/ 458 w 1814970"/>
              <a:gd name="connsiteY4" fmla="*/ 0 h 433387"/>
              <a:gd name="connsiteX0" fmla="*/ 458 w 1820016"/>
              <a:gd name="connsiteY0" fmla="*/ 0 h 433387"/>
              <a:gd name="connsiteX1" fmla="*/ 1814970 w 1820016"/>
              <a:gd name="connsiteY1" fmla="*/ 4761 h 433387"/>
              <a:gd name="connsiteX2" fmla="*/ 1819807 w 1820016"/>
              <a:gd name="connsiteY2" fmla="*/ 400049 h 433387"/>
              <a:gd name="connsiteX3" fmla="*/ 457 w 1820016"/>
              <a:gd name="connsiteY3" fmla="*/ 433387 h 433387"/>
              <a:gd name="connsiteX4" fmla="*/ 458 w 1820016"/>
              <a:gd name="connsiteY4" fmla="*/ 0 h 433387"/>
              <a:gd name="connsiteX0" fmla="*/ 458 w 1820016"/>
              <a:gd name="connsiteY0" fmla="*/ 4048 h 437435"/>
              <a:gd name="connsiteX1" fmla="*/ 1814970 w 1820016"/>
              <a:gd name="connsiteY1" fmla="*/ 0 h 437435"/>
              <a:gd name="connsiteX2" fmla="*/ 1819807 w 1820016"/>
              <a:gd name="connsiteY2" fmla="*/ 404097 h 437435"/>
              <a:gd name="connsiteX3" fmla="*/ 457 w 1820016"/>
              <a:gd name="connsiteY3" fmla="*/ 437435 h 437435"/>
              <a:gd name="connsiteX4" fmla="*/ 458 w 1820016"/>
              <a:gd name="connsiteY4" fmla="*/ 4048 h 437435"/>
              <a:gd name="connsiteX0" fmla="*/ 127 w 1830340"/>
              <a:gd name="connsiteY0" fmla="*/ 0 h 437792"/>
              <a:gd name="connsiteX1" fmla="*/ 1825294 w 1830340"/>
              <a:gd name="connsiteY1" fmla="*/ 357 h 437792"/>
              <a:gd name="connsiteX2" fmla="*/ 1830131 w 1830340"/>
              <a:gd name="connsiteY2" fmla="*/ 404454 h 437792"/>
              <a:gd name="connsiteX3" fmla="*/ 10781 w 1830340"/>
              <a:gd name="connsiteY3" fmla="*/ 437792 h 437792"/>
              <a:gd name="connsiteX4" fmla="*/ 127 w 1830340"/>
              <a:gd name="connsiteY4" fmla="*/ 0 h 437792"/>
              <a:gd name="connsiteX0" fmla="*/ 189 w 1825601"/>
              <a:gd name="connsiteY0" fmla="*/ 0 h 441760"/>
              <a:gd name="connsiteX1" fmla="*/ 1820555 w 1825601"/>
              <a:gd name="connsiteY1" fmla="*/ 4325 h 441760"/>
              <a:gd name="connsiteX2" fmla="*/ 1825392 w 1825601"/>
              <a:gd name="connsiteY2" fmla="*/ 408422 h 441760"/>
              <a:gd name="connsiteX3" fmla="*/ 6042 w 1825601"/>
              <a:gd name="connsiteY3" fmla="*/ 441760 h 441760"/>
              <a:gd name="connsiteX4" fmla="*/ 189 w 1825601"/>
              <a:gd name="connsiteY4" fmla="*/ 0 h 441760"/>
              <a:gd name="connsiteX0" fmla="*/ 363 w 1825775"/>
              <a:gd name="connsiteY0" fmla="*/ 0 h 437792"/>
              <a:gd name="connsiteX1" fmla="*/ 1820729 w 1825775"/>
              <a:gd name="connsiteY1" fmla="*/ 4325 h 437792"/>
              <a:gd name="connsiteX2" fmla="*/ 1825566 w 1825775"/>
              <a:gd name="connsiteY2" fmla="*/ 408422 h 437792"/>
              <a:gd name="connsiteX3" fmla="*/ 1417 w 1825775"/>
              <a:gd name="connsiteY3" fmla="*/ 437792 h 437792"/>
              <a:gd name="connsiteX4" fmla="*/ 363 w 1825775"/>
              <a:gd name="connsiteY4" fmla="*/ 0 h 437792"/>
              <a:gd name="connsiteX0" fmla="*/ 363 w 1820729"/>
              <a:gd name="connsiteY0" fmla="*/ 0 h 440172"/>
              <a:gd name="connsiteX1" fmla="*/ 1820729 w 1820729"/>
              <a:gd name="connsiteY1" fmla="*/ 4325 h 440172"/>
              <a:gd name="connsiteX2" fmla="*/ 1815966 w 1820729"/>
              <a:gd name="connsiteY2" fmla="*/ 440172 h 440172"/>
              <a:gd name="connsiteX3" fmla="*/ 1417 w 1820729"/>
              <a:gd name="connsiteY3" fmla="*/ 437792 h 440172"/>
              <a:gd name="connsiteX4" fmla="*/ 363 w 1820729"/>
              <a:gd name="connsiteY4" fmla="*/ 0 h 440172"/>
              <a:gd name="connsiteX0" fmla="*/ 363 w 1825776"/>
              <a:gd name="connsiteY0" fmla="*/ 0 h 440172"/>
              <a:gd name="connsiteX1" fmla="*/ 1820729 w 1825776"/>
              <a:gd name="connsiteY1" fmla="*/ 4325 h 440172"/>
              <a:gd name="connsiteX2" fmla="*/ 1825567 w 1825776"/>
              <a:gd name="connsiteY2" fmla="*/ 440172 h 440172"/>
              <a:gd name="connsiteX3" fmla="*/ 1417 w 1825776"/>
              <a:gd name="connsiteY3" fmla="*/ 437792 h 440172"/>
              <a:gd name="connsiteX4" fmla="*/ 363 w 1825776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5967 w 1820729"/>
              <a:gd name="connsiteY2" fmla="*/ 428265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21221"/>
              <a:gd name="connsiteY0" fmla="*/ 0 h 440172"/>
              <a:gd name="connsiteX1" fmla="*/ 1820729 w 1821221"/>
              <a:gd name="connsiteY1" fmla="*/ 4325 h 440172"/>
              <a:gd name="connsiteX2" fmla="*/ 1820768 w 1821221"/>
              <a:gd name="connsiteY2" fmla="*/ 440172 h 440172"/>
              <a:gd name="connsiteX3" fmla="*/ 1417 w 1821221"/>
              <a:gd name="connsiteY3" fmla="*/ 437792 h 440172"/>
              <a:gd name="connsiteX4" fmla="*/ 363 w 1821221"/>
              <a:gd name="connsiteY4" fmla="*/ 0 h 440172"/>
              <a:gd name="connsiteX0" fmla="*/ 363 w 1820729"/>
              <a:gd name="connsiteY0" fmla="*/ 0 h 437792"/>
              <a:gd name="connsiteX1" fmla="*/ 1820729 w 1820729"/>
              <a:gd name="connsiteY1" fmla="*/ 4325 h 437792"/>
              <a:gd name="connsiteX2" fmla="*/ 1811168 w 1820729"/>
              <a:gd name="connsiteY2" fmla="*/ 436203 h 437792"/>
              <a:gd name="connsiteX3" fmla="*/ 1417 w 1820729"/>
              <a:gd name="connsiteY3" fmla="*/ 437792 h 437792"/>
              <a:gd name="connsiteX4" fmla="*/ 363 w 1820729"/>
              <a:gd name="connsiteY4" fmla="*/ 0 h 437792"/>
              <a:gd name="connsiteX0" fmla="*/ 363 w 1815929"/>
              <a:gd name="connsiteY0" fmla="*/ 0 h 437792"/>
              <a:gd name="connsiteX1" fmla="*/ 1815929 w 1815929"/>
              <a:gd name="connsiteY1" fmla="*/ 356 h 437792"/>
              <a:gd name="connsiteX2" fmla="*/ 1811168 w 1815929"/>
              <a:gd name="connsiteY2" fmla="*/ 436203 h 437792"/>
              <a:gd name="connsiteX3" fmla="*/ 1417 w 1815929"/>
              <a:gd name="connsiteY3" fmla="*/ 437792 h 437792"/>
              <a:gd name="connsiteX4" fmla="*/ 363 w 1815929"/>
              <a:gd name="connsiteY4" fmla="*/ 0 h 437792"/>
              <a:gd name="connsiteX0" fmla="*/ 363 w 1815929"/>
              <a:gd name="connsiteY0" fmla="*/ 0 h 445730"/>
              <a:gd name="connsiteX1" fmla="*/ 1815929 w 1815929"/>
              <a:gd name="connsiteY1" fmla="*/ 356 h 445730"/>
              <a:gd name="connsiteX2" fmla="*/ 1811168 w 1815929"/>
              <a:gd name="connsiteY2" fmla="*/ 436203 h 445730"/>
              <a:gd name="connsiteX3" fmla="*/ 1417 w 1815929"/>
              <a:gd name="connsiteY3" fmla="*/ 445730 h 445730"/>
              <a:gd name="connsiteX4" fmla="*/ 363 w 1815929"/>
              <a:gd name="connsiteY4" fmla="*/ 0 h 445730"/>
              <a:gd name="connsiteX0" fmla="*/ 363 w 1815929"/>
              <a:gd name="connsiteY0" fmla="*/ 0 h 449698"/>
              <a:gd name="connsiteX1" fmla="*/ 1815929 w 1815929"/>
              <a:gd name="connsiteY1" fmla="*/ 4324 h 449698"/>
              <a:gd name="connsiteX2" fmla="*/ 1811168 w 1815929"/>
              <a:gd name="connsiteY2" fmla="*/ 440171 h 449698"/>
              <a:gd name="connsiteX3" fmla="*/ 1417 w 1815929"/>
              <a:gd name="connsiteY3" fmla="*/ 449698 h 449698"/>
              <a:gd name="connsiteX4" fmla="*/ 363 w 1815929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2 w 1819313"/>
              <a:gd name="connsiteY2" fmla="*/ 440171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19313"/>
              <a:gd name="connsiteY0" fmla="*/ 0 h 449698"/>
              <a:gd name="connsiteX1" fmla="*/ 1819313 w 1819313"/>
              <a:gd name="connsiteY1" fmla="*/ 4324 h 449698"/>
              <a:gd name="connsiteX2" fmla="*/ 1814553 w 1819313"/>
              <a:gd name="connsiteY2" fmla="*/ 444140 h 449698"/>
              <a:gd name="connsiteX3" fmla="*/ 0 w 1819313"/>
              <a:gd name="connsiteY3" fmla="*/ 449698 h 449698"/>
              <a:gd name="connsiteX4" fmla="*/ 3747 w 1819313"/>
              <a:gd name="connsiteY4" fmla="*/ 0 h 449698"/>
              <a:gd name="connsiteX0" fmla="*/ 3747 w 1824363"/>
              <a:gd name="connsiteY0" fmla="*/ 0 h 456045"/>
              <a:gd name="connsiteX1" fmla="*/ 1819313 w 1824363"/>
              <a:gd name="connsiteY1" fmla="*/ 4324 h 456045"/>
              <a:gd name="connsiteX2" fmla="*/ 1824154 w 1824363"/>
              <a:gd name="connsiteY2" fmla="*/ 456045 h 456045"/>
              <a:gd name="connsiteX3" fmla="*/ 0 w 1824363"/>
              <a:gd name="connsiteY3" fmla="*/ 449698 h 456045"/>
              <a:gd name="connsiteX4" fmla="*/ 3747 w 1824363"/>
              <a:gd name="connsiteY4" fmla="*/ 0 h 456045"/>
              <a:gd name="connsiteX0" fmla="*/ 3747 w 1819313"/>
              <a:gd name="connsiteY0" fmla="*/ 0 h 452076"/>
              <a:gd name="connsiteX1" fmla="*/ 1819313 w 1819313"/>
              <a:gd name="connsiteY1" fmla="*/ 4324 h 452076"/>
              <a:gd name="connsiteX2" fmla="*/ 1809753 w 1819313"/>
              <a:gd name="connsiteY2" fmla="*/ 452076 h 452076"/>
              <a:gd name="connsiteX3" fmla="*/ 0 w 1819313"/>
              <a:gd name="connsiteY3" fmla="*/ 449698 h 452076"/>
              <a:gd name="connsiteX4" fmla="*/ 3747 w 1819313"/>
              <a:gd name="connsiteY4" fmla="*/ 0 h 452076"/>
              <a:gd name="connsiteX0" fmla="*/ 3747 w 1819313"/>
              <a:gd name="connsiteY0" fmla="*/ 0 h 456044"/>
              <a:gd name="connsiteX1" fmla="*/ 1819313 w 1819313"/>
              <a:gd name="connsiteY1" fmla="*/ 4324 h 456044"/>
              <a:gd name="connsiteX2" fmla="*/ 1814554 w 1819313"/>
              <a:gd name="connsiteY2" fmla="*/ 456044 h 456044"/>
              <a:gd name="connsiteX3" fmla="*/ 0 w 1819313"/>
              <a:gd name="connsiteY3" fmla="*/ 449698 h 456044"/>
              <a:gd name="connsiteX4" fmla="*/ 3747 w 1819313"/>
              <a:gd name="connsiteY4" fmla="*/ 0 h 456044"/>
              <a:gd name="connsiteX0" fmla="*/ 3747 w 1824363"/>
              <a:gd name="connsiteY0" fmla="*/ 0 h 452076"/>
              <a:gd name="connsiteX1" fmla="*/ 1819313 w 1824363"/>
              <a:gd name="connsiteY1" fmla="*/ 4324 h 452076"/>
              <a:gd name="connsiteX2" fmla="*/ 1824154 w 1824363"/>
              <a:gd name="connsiteY2" fmla="*/ 452076 h 452076"/>
              <a:gd name="connsiteX3" fmla="*/ 0 w 1824363"/>
              <a:gd name="connsiteY3" fmla="*/ 449698 h 452076"/>
              <a:gd name="connsiteX4" fmla="*/ 3747 w 1824363"/>
              <a:gd name="connsiteY4" fmla="*/ 0 h 45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363" h="452076">
                <a:moveTo>
                  <a:pt x="3747" y="0"/>
                </a:moveTo>
                <a:lnTo>
                  <a:pt x="1819313" y="4324"/>
                </a:lnTo>
                <a:cubicBezTo>
                  <a:pt x="1817725" y="145612"/>
                  <a:pt x="1825742" y="310788"/>
                  <a:pt x="1824154" y="452076"/>
                </a:cubicBezTo>
                <a:lnTo>
                  <a:pt x="0" y="449698"/>
                </a:lnTo>
                <a:cubicBezTo>
                  <a:pt x="1588" y="308411"/>
                  <a:pt x="2159" y="141287"/>
                  <a:pt x="3747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330934" y="1934047"/>
            <a:ext cx="1810419" cy="1511618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259682">
                <a:moveTo>
                  <a:pt x="212" y="900907"/>
                </a:moveTo>
                <a:lnTo>
                  <a:pt x="1809961" y="0"/>
                </a:lnTo>
                <a:cubicBezTo>
                  <a:pt x="1811549" y="206904"/>
                  <a:pt x="1808374" y="32809"/>
                  <a:pt x="1809962" y="239713"/>
                </a:cubicBezTo>
                <a:lnTo>
                  <a:pt x="4975" y="1259682"/>
                </a:lnTo>
                <a:cubicBezTo>
                  <a:pt x="6563" y="1096434"/>
                  <a:pt x="-1376" y="1064155"/>
                  <a:pt x="212" y="900907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330933" y="3353768"/>
            <a:ext cx="1810419" cy="1740220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10418"/>
              <a:gd name="connsiteY0" fmla="*/ 900907 h 2065338"/>
              <a:gd name="connsiteX1" fmla="*/ 1810207 w 1810418"/>
              <a:gd name="connsiteY1" fmla="*/ 0 h 2065338"/>
              <a:gd name="connsiteX2" fmla="*/ 1805445 w 1810418"/>
              <a:gd name="connsiteY2" fmla="*/ 2065338 h 2065338"/>
              <a:gd name="connsiteX3" fmla="*/ 458 w 1810418"/>
              <a:gd name="connsiteY3" fmla="*/ 1529557 h 2065338"/>
              <a:gd name="connsiteX4" fmla="*/ 458 w 1810418"/>
              <a:gd name="connsiteY4" fmla="*/ 900907 h 2065338"/>
              <a:gd name="connsiteX0" fmla="*/ 458 w 1810665"/>
              <a:gd name="connsiteY0" fmla="*/ 900907 h 1529557"/>
              <a:gd name="connsiteX1" fmla="*/ 1810207 w 1810665"/>
              <a:gd name="connsiteY1" fmla="*/ 0 h 1529557"/>
              <a:gd name="connsiteX2" fmla="*/ 1810208 w 1810665"/>
              <a:gd name="connsiteY2" fmla="*/ 239713 h 1529557"/>
              <a:gd name="connsiteX3" fmla="*/ 458 w 1810665"/>
              <a:gd name="connsiteY3" fmla="*/ 1529557 h 1529557"/>
              <a:gd name="connsiteX4" fmla="*/ 458 w 1810665"/>
              <a:gd name="connsiteY4" fmla="*/ 900907 h 1529557"/>
              <a:gd name="connsiteX0" fmla="*/ 212 w 1810419"/>
              <a:gd name="connsiteY0" fmla="*/ 900907 h 1259682"/>
              <a:gd name="connsiteX1" fmla="*/ 1809961 w 1810419"/>
              <a:gd name="connsiteY1" fmla="*/ 0 h 1259682"/>
              <a:gd name="connsiteX2" fmla="*/ 1809962 w 1810419"/>
              <a:gd name="connsiteY2" fmla="*/ 239713 h 1259682"/>
              <a:gd name="connsiteX3" fmla="*/ 4975 w 1810419"/>
              <a:gd name="connsiteY3" fmla="*/ 1259682 h 1259682"/>
              <a:gd name="connsiteX4" fmla="*/ 212 w 1810419"/>
              <a:gd name="connsiteY4" fmla="*/ 900907 h 1259682"/>
              <a:gd name="connsiteX0" fmla="*/ 212 w 1814725"/>
              <a:gd name="connsiteY0" fmla="*/ 900907 h 2299496"/>
              <a:gd name="connsiteX1" fmla="*/ 1809961 w 1814725"/>
              <a:gd name="connsiteY1" fmla="*/ 0 h 2299496"/>
              <a:gd name="connsiteX2" fmla="*/ 1814725 w 1814725"/>
              <a:gd name="connsiteY2" fmla="*/ 2299496 h 2299496"/>
              <a:gd name="connsiteX3" fmla="*/ 4975 w 1814725"/>
              <a:gd name="connsiteY3" fmla="*/ 1259682 h 2299496"/>
              <a:gd name="connsiteX4" fmla="*/ 212 w 1814725"/>
              <a:gd name="connsiteY4" fmla="*/ 900907 h 2299496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358775 h 1398589"/>
              <a:gd name="connsiteX4" fmla="*/ 212 w 1838603"/>
              <a:gd name="connsiteY4" fmla="*/ 0 h 1398589"/>
              <a:gd name="connsiteX0" fmla="*/ 212 w 1838603"/>
              <a:gd name="connsiteY0" fmla="*/ 0 h 1398589"/>
              <a:gd name="connsiteX1" fmla="*/ 1838536 w 1838603"/>
              <a:gd name="connsiteY1" fmla="*/ 0 h 1398589"/>
              <a:gd name="connsiteX2" fmla="*/ 1814725 w 1838603"/>
              <a:gd name="connsiteY2" fmla="*/ 1398589 h 1398589"/>
              <a:gd name="connsiteX3" fmla="*/ 4975 w 1838603"/>
              <a:gd name="connsiteY3" fmla="*/ 1267620 h 1398589"/>
              <a:gd name="connsiteX4" fmla="*/ 212 w 1838603"/>
              <a:gd name="connsiteY4" fmla="*/ 0 h 1398589"/>
              <a:gd name="connsiteX0" fmla="*/ 212 w 1814725"/>
              <a:gd name="connsiteY0" fmla="*/ 63500 h 1462089"/>
              <a:gd name="connsiteX1" fmla="*/ 1809961 w 1814725"/>
              <a:gd name="connsiteY1" fmla="*/ 0 h 1462089"/>
              <a:gd name="connsiteX2" fmla="*/ 1814725 w 1814725"/>
              <a:gd name="connsiteY2" fmla="*/ 1462089 h 1462089"/>
              <a:gd name="connsiteX3" fmla="*/ 4975 w 1814725"/>
              <a:gd name="connsiteY3" fmla="*/ 1331120 h 1462089"/>
              <a:gd name="connsiteX4" fmla="*/ 212 w 1814725"/>
              <a:gd name="connsiteY4" fmla="*/ 63500 h 1462089"/>
              <a:gd name="connsiteX0" fmla="*/ 212 w 1814725"/>
              <a:gd name="connsiteY0" fmla="*/ 63500 h 1335089"/>
              <a:gd name="connsiteX1" fmla="*/ 1809961 w 1814725"/>
              <a:gd name="connsiteY1" fmla="*/ 0 h 1335089"/>
              <a:gd name="connsiteX2" fmla="*/ 1814725 w 1814725"/>
              <a:gd name="connsiteY2" fmla="*/ 1335089 h 1335089"/>
              <a:gd name="connsiteX3" fmla="*/ 4975 w 1814725"/>
              <a:gd name="connsiteY3" fmla="*/ 1331120 h 1335089"/>
              <a:gd name="connsiteX4" fmla="*/ 212 w 1814725"/>
              <a:gd name="connsiteY4" fmla="*/ 63500 h 1335089"/>
              <a:gd name="connsiteX0" fmla="*/ 212 w 1810172"/>
              <a:gd name="connsiteY0" fmla="*/ 63500 h 1339058"/>
              <a:gd name="connsiteX1" fmla="*/ 1809961 w 1810172"/>
              <a:gd name="connsiteY1" fmla="*/ 0 h 1339058"/>
              <a:gd name="connsiteX2" fmla="*/ 1805200 w 1810172"/>
              <a:gd name="connsiteY2" fmla="*/ 1339058 h 1339058"/>
              <a:gd name="connsiteX3" fmla="*/ 4975 w 1810172"/>
              <a:gd name="connsiteY3" fmla="*/ 1331120 h 1339058"/>
              <a:gd name="connsiteX4" fmla="*/ 212 w 1810172"/>
              <a:gd name="connsiteY4" fmla="*/ 63500 h 1339058"/>
              <a:gd name="connsiteX0" fmla="*/ 212 w 1810419"/>
              <a:gd name="connsiteY0" fmla="*/ 63500 h 1426371"/>
              <a:gd name="connsiteX1" fmla="*/ 1809961 w 1810419"/>
              <a:gd name="connsiteY1" fmla="*/ 0 h 1426371"/>
              <a:gd name="connsiteX2" fmla="*/ 1809963 w 1810419"/>
              <a:gd name="connsiteY2" fmla="*/ 1426371 h 1426371"/>
              <a:gd name="connsiteX3" fmla="*/ 4975 w 1810419"/>
              <a:gd name="connsiteY3" fmla="*/ 1331120 h 1426371"/>
              <a:gd name="connsiteX4" fmla="*/ 212 w 1810419"/>
              <a:gd name="connsiteY4" fmla="*/ 63500 h 1426371"/>
              <a:gd name="connsiteX0" fmla="*/ 212 w 1810172"/>
              <a:gd name="connsiteY0" fmla="*/ 63500 h 1454153"/>
              <a:gd name="connsiteX1" fmla="*/ 1809961 w 1810172"/>
              <a:gd name="connsiteY1" fmla="*/ 0 h 1454153"/>
              <a:gd name="connsiteX2" fmla="*/ 1805200 w 1810172"/>
              <a:gd name="connsiteY2" fmla="*/ 1454153 h 1454153"/>
              <a:gd name="connsiteX3" fmla="*/ 4975 w 1810172"/>
              <a:gd name="connsiteY3" fmla="*/ 1331120 h 1454153"/>
              <a:gd name="connsiteX4" fmla="*/ 212 w 1810172"/>
              <a:gd name="connsiteY4" fmla="*/ 63500 h 1454153"/>
              <a:gd name="connsiteX0" fmla="*/ 212 w 1824250"/>
              <a:gd name="connsiteY0" fmla="*/ 63500 h 1454153"/>
              <a:gd name="connsiteX1" fmla="*/ 1809961 w 1824250"/>
              <a:gd name="connsiteY1" fmla="*/ 0 h 1454153"/>
              <a:gd name="connsiteX2" fmla="*/ 1824250 w 1824250"/>
              <a:gd name="connsiteY2" fmla="*/ 1454153 h 1454153"/>
              <a:gd name="connsiteX3" fmla="*/ 4975 w 1824250"/>
              <a:gd name="connsiteY3" fmla="*/ 1331120 h 1454153"/>
              <a:gd name="connsiteX4" fmla="*/ 212 w 1824250"/>
              <a:gd name="connsiteY4" fmla="*/ 63500 h 1454153"/>
              <a:gd name="connsiteX0" fmla="*/ 212 w 1810419"/>
              <a:gd name="connsiteY0" fmla="*/ 63500 h 1450184"/>
              <a:gd name="connsiteX1" fmla="*/ 1809961 w 1810419"/>
              <a:gd name="connsiteY1" fmla="*/ 0 h 1450184"/>
              <a:gd name="connsiteX2" fmla="*/ 1809962 w 1810419"/>
              <a:gd name="connsiteY2" fmla="*/ 1450184 h 1450184"/>
              <a:gd name="connsiteX3" fmla="*/ 4975 w 1810419"/>
              <a:gd name="connsiteY3" fmla="*/ 1331120 h 1450184"/>
              <a:gd name="connsiteX4" fmla="*/ 212 w 1810419"/>
              <a:gd name="connsiteY4" fmla="*/ 63500 h 145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0419" h="1450184">
                <a:moveTo>
                  <a:pt x="212" y="63500"/>
                </a:moveTo>
                <a:lnTo>
                  <a:pt x="1809961" y="0"/>
                </a:lnTo>
                <a:cubicBezTo>
                  <a:pt x="1811549" y="206904"/>
                  <a:pt x="1808374" y="1243280"/>
                  <a:pt x="1809962" y="1450184"/>
                </a:cubicBezTo>
                <a:lnTo>
                  <a:pt x="4975" y="1331120"/>
                </a:lnTo>
                <a:cubicBezTo>
                  <a:pt x="6563" y="1167872"/>
                  <a:pt x="-1376" y="226748"/>
                  <a:pt x="212" y="6350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339083" y="5101575"/>
            <a:ext cx="1805657" cy="792481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  <a:gd name="connsiteX0" fmla="*/ 458 w 1805445"/>
              <a:gd name="connsiteY0" fmla="*/ 123032 h 1287463"/>
              <a:gd name="connsiteX1" fmla="*/ 1791158 w 1805445"/>
              <a:gd name="connsiteY1" fmla="*/ 0 h 1287463"/>
              <a:gd name="connsiteX2" fmla="*/ 1805445 w 1805445"/>
              <a:gd name="connsiteY2" fmla="*/ 1287463 h 1287463"/>
              <a:gd name="connsiteX3" fmla="*/ 458 w 1805445"/>
              <a:gd name="connsiteY3" fmla="*/ 751682 h 1287463"/>
              <a:gd name="connsiteX4" fmla="*/ 458 w 1805445"/>
              <a:gd name="connsiteY4" fmla="*/ 123032 h 1287463"/>
              <a:gd name="connsiteX0" fmla="*/ 458 w 1795920"/>
              <a:gd name="connsiteY0" fmla="*/ 123032 h 751682"/>
              <a:gd name="connsiteX1" fmla="*/ 1791158 w 1795920"/>
              <a:gd name="connsiteY1" fmla="*/ 0 h 751682"/>
              <a:gd name="connsiteX2" fmla="*/ 1795920 w 1795920"/>
              <a:gd name="connsiteY2" fmla="*/ 664369 h 751682"/>
              <a:gd name="connsiteX3" fmla="*/ 458 w 1795920"/>
              <a:gd name="connsiteY3" fmla="*/ 751682 h 751682"/>
              <a:gd name="connsiteX4" fmla="*/ 458 w 1795920"/>
              <a:gd name="connsiteY4" fmla="*/ 123032 h 751682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795920"/>
              <a:gd name="connsiteY0" fmla="*/ 123032 h 672307"/>
              <a:gd name="connsiteX1" fmla="*/ 1791158 w 1795920"/>
              <a:gd name="connsiteY1" fmla="*/ 0 h 672307"/>
              <a:gd name="connsiteX2" fmla="*/ 1795920 w 1795920"/>
              <a:gd name="connsiteY2" fmla="*/ 664369 h 672307"/>
              <a:gd name="connsiteX3" fmla="*/ 458 w 1795920"/>
              <a:gd name="connsiteY3" fmla="*/ 672307 h 672307"/>
              <a:gd name="connsiteX4" fmla="*/ 458 w 1795920"/>
              <a:gd name="connsiteY4" fmla="*/ 123032 h 672307"/>
              <a:gd name="connsiteX0" fmla="*/ 458 w 1800683"/>
              <a:gd name="connsiteY0" fmla="*/ 123032 h 672307"/>
              <a:gd name="connsiteX1" fmla="*/ 1791158 w 1800683"/>
              <a:gd name="connsiteY1" fmla="*/ 0 h 672307"/>
              <a:gd name="connsiteX2" fmla="*/ 1800683 w 1800683"/>
              <a:gd name="connsiteY2" fmla="*/ 656431 h 672307"/>
              <a:gd name="connsiteX3" fmla="*/ 458 w 1800683"/>
              <a:gd name="connsiteY3" fmla="*/ 672307 h 672307"/>
              <a:gd name="connsiteX4" fmla="*/ 458 w 1800683"/>
              <a:gd name="connsiteY4" fmla="*/ 123032 h 672307"/>
              <a:gd name="connsiteX0" fmla="*/ 458 w 1805657"/>
              <a:gd name="connsiteY0" fmla="*/ 123032 h 672307"/>
              <a:gd name="connsiteX1" fmla="*/ 1805446 w 1805657"/>
              <a:gd name="connsiteY1" fmla="*/ 0 h 672307"/>
              <a:gd name="connsiteX2" fmla="*/ 1800683 w 1805657"/>
              <a:gd name="connsiteY2" fmla="*/ 656431 h 672307"/>
              <a:gd name="connsiteX3" fmla="*/ 458 w 1805657"/>
              <a:gd name="connsiteY3" fmla="*/ 672307 h 672307"/>
              <a:gd name="connsiteX4" fmla="*/ 458 w 1805657"/>
              <a:gd name="connsiteY4" fmla="*/ 123032 h 672307"/>
              <a:gd name="connsiteX0" fmla="*/ 458 w 1805657"/>
              <a:gd name="connsiteY0" fmla="*/ 123032 h 660401"/>
              <a:gd name="connsiteX1" fmla="*/ 1805446 w 1805657"/>
              <a:gd name="connsiteY1" fmla="*/ 0 h 660401"/>
              <a:gd name="connsiteX2" fmla="*/ 1800683 w 1805657"/>
              <a:gd name="connsiteY2" fmla="*/ 656431 h 660401"/>
              <a:gd name="connsiteX3" fmla="*/ 458 w 1805657"/>
              <a:gd name="connsiteY3" fmla="*/ 660401 h 660401"/>
              <a:gd name="connsiteX4" fmla="*/ 458 w 1805657"/>
              <a:gd name="connsiteY4" fmla="*/ 123032 h 66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657" h="660401">
                <a:moveTo>
                  <a:pt x="458" y="123032"/>
                </a:moveTo>
                <a:lnTo>
                  <a:pt x="1805446" y="0"/>
                </a:lnTo>
                <a:cubicBezTo>
                  <a:pt x="1807034" y="206904"/>
                  <a:pt x="1799095" y="449527"/>
                  <a:pt x="1800683" y="656431"/>
                </a:cubicBezTo>
                <a:lnTo>
                  <a:pt x="458" y="660401"/>
                </a:lnTo>
                <a:cubicBezTo>
                  <a:pt x="2046" y="497153"/>
                  <a:pt x="-1130" y="286280"/>
                  <a:pt x="458" y="123032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334533" y="1953171"/>
            <a:ext cx="1805903" cy="1397317"/>
          </a:xfrm>
          <a:custGeom>
            <a:avLst/>
            <a:gdLst>
              <a:gd name="connsiteX0" fmla="*/ 0 w 1800225"/>
              <a:gd name="connsiteY0" fmla="*/ 0 h 438150"/>
              <a:gd name="connsiteX1" fmla="*/ 1800225 w 1800225"/>
              <a:gd name="connsiteY1" fmla="*/ 0 h 438150"/>
              <a:gd name="connsiteX2" fmla="*/ 1800225 w 1800225"/>
              <a:gd name="connsiteY2" fmla="*/ 438150 h 438150"/>
              <a:gd name="connsiteX3" fmla="*/ 9525 w 1800225"/>
              <a:gd name="connsiteY3" fmla="*/ 438150 h 438150"/>
              <a:gd name="connsiteX4" fmla="*/ 0 w 1800225"/>
              <a:gd name="connsiteY4" fmla="*/ 0 h 438150"/>
              <a:gd name="connsiteX0" fmla="*/ 0 w 1804987"/>
              <a:gd name="connsiteY0" fmla="*/ 0 h 485775"/>
              <a:gd name="connsiteX1" fmla="*/ 1804987 w 1804987"/>
              <a:gd name="connsiteY1" fmla="*/ 47625 h 485775"/>
              <a:gd name="connsiteX2" fmla="*/ 1804987 w 1804987"/>
              <a:gd name="connsiteY2" fmla="*/ 485775 h 485775"/>
              <a:gd name="connsiteX3" fmla="*/ 14287 w 1804987"/>
              <a:gd name="connsiteY3" fmla="*/ 485775 h 485775"/>
              <a:gd name="connsiteX4" fmla="*/ 0 w 1804987"/>
              <a:gd name="connsiteY4" fmla="*/ 0 h 485775"/>
              <a:gd name="connsiteX0" fmla="*/ 4763 w 1809750"/>
              <a:gd name="connsiteY0" fmla="*/ 0 h 489743"/>
              <a:gd name="connsiteX1" fmla="*/ 1809750 w 1809750"/>
              <a:gd name="connsiteY1" fmla="*/ 47625 h 489743"/>
              <a:gd name="connsiteX2" fmla="*/ 1809750 w 1809750"/>
              <a:gd name="connsiteY2" fmla="*/ 485775 h 489743"/>
              <a:gd name="connsiteX3" fmla="*/ 0 w 1809750"/>
              <a:gd name="connsiteY3" fmla="*/ 489743 h 489743"/>
              <a:gd name="connsiteX4" fmla="*/ 4763 w 1809750"/>
              <a:gd name="connsiteY4" fmla="*/ 0 h 489743"/>
              <a:gd name="connsiteX0" fmla="*/ 212 w 1805199"/>
              <a:gd name="connsiteY0" fmla="*/ 0 h 485775"/>
              <a:gd name="connsiteX1" fmla="*/ 1805199 w 1805199"/>
              <a:gd name="connsiteY1" fmla="*/ 47625 h 485775"/>
              <a:gd name="connsiteX2" fmla="*/ 1805199 w 1805199"/>
              <a:gd name="connsiteY2" fmla="*/ 485775 h 485775"/>
              <a:gd name="connsiteX3" fmla="*/ 4974 w 1805199"/>
              <a:gd name="connsiteY3" fmla="*/ 485775 h 485775"/>
              <a:gd name="connsiteX4" fmla="*/ 212 w 1805199"/>
              <a:gd name="connsiteY4" fmla="*/ 0 h 485775"/>
              <a:gd name="connsiteX0" fmla="*/ 212 w 1805199"/>
              <a:gd name="connsiteY0" fmla="*/ 0 h 1180306"/>
              <a:gd name="connsiteX1" fmla="*/ 1805199 w 1805199"/>
              <a:gd name="connsiteY1" fmla="*/ 47625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80306"/>
              <a:gd name="connsiteX1" fmla="*/ 1800436 w 1805199"/>
              <a:gd name="connsiteY1" fmla="*/ 559593 h 1180306"/>
              <a:gd name="connsiteX2" fmla="*/ 1805199 w 1805199"/>
              <a:gd name="connsiteY2" fmla="*/ 1180306 h 1180306"/>
              <a:gd name="connsiteX3" fmla="*/ 4974 w 1805199"/>
              <a:gd name="connsiteY3" fmla="*/ 485775 h 1180306"/>
              <a:gd name="connsiteX4" fmla="*/ 212 w 1805199"/>
              <a:gd name="connsiteY4" fmla="*/ 0 h 1180306"/>
              <a:gd name="connsiteX0" fmla="*/ 212 w 1805199"/>
              <a:gd name="connsiteY0" fmla="*/ 0 h 1164431"/>
              <a:gd name="connsiteX1" fmla="*/ 1800436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9593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4861"/>
              <a:gd name="connsiteY0" fmla="*/ 0 h 1164431"/>
              <a:gd name="connsiteX1" fmla="*/ 1814724 w 1814861"/>
              <a:gd name="connsiteY1" fmla="*/ 555624 h 1164431"/>
              <a:gd name="connsiteX2" fmla="*/ 1805199 w 1814861"/>
              <a:gd name="connsiteY2" fmla="*/ 1164431 h 1164431"/>
              <a:gd name="connsiteX3" fmla="*/ 4974 w 1814861"/>
              <a:gd name="connsiteY3" fmla="*/ 485775 h 1164431"/>
              <a:gd name="connsiteX4" fmla="*/ 212 w 1814861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5624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05199"/>
              <a:gd name="connsiteY0" fmla="*/ 0 h 1164431"/>
              <a:gd name="connsiteX1" fmla="*/ 1800437 w 1805199"/>
              <a:gd name="connsiteY1" fmla="*/ 559593 h 1164431"/>
              <a:gd name="connsiteX2" fmla="*/ 1805199 w 1805199"/>
              <a:gd name="connsiteY2" fmla="*/ 1164431 h 1164431"/>
              <a:gd name="connsiteX3" fmla="*/ 4974 w 1805199"/>
              <a:gd name="connsiteY3" fmla="*/ 485775 h 1164431"/>
              <a:gd name="connsiteX4" fmla="*/ 212 w 1805199"/>
              <a:gd name="connsiteY4" fmla="*/ 0 h 1164431"/>
              <a:gd name="connsiteX0" fmla="*/ 212 w 1810173"/>
              <a:gd name="connsiteY0" fmla="*/ 0 h 1164431"/>
              <a:gd name="connsiteX1" fmla="*/ 1809962 w 1810173"/>
              <a:gd name="connsiteY1" fmla="*/ 559593 h 1164431"/>
              <a:gd name="connsiteX2" fmla="*/ 1805199 w 1810173"/>
              <a:gd name="connsiteY2" fmla="*/ 1164431 h 1164431"/>
              <a:gd name="connsiteX3" fmla="*/ 4974 w 1810173"/>
              <a:gd name="connsiteY3" fmla="*/ 485775 h 1164431"/>
              <a:gd name="connsiteX4" fmla="*/ 212 w 1810173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485775 h 1164431"/>
              <a:gd name="connsiteX4" fmla="*/ 212 w 1805657"/>
              <a:gd name="connsiteY4" fmla="*/ 0 h 1164431"/>
              <a:gd name="connsiteX0" fmla="*/ 212 w 1805657"/>
              <a:gd name="connsiteY0" fmla="*/ 0 h 1164431"/>
              <a:gd name="connsiteX1" fmla="*/ 1805199 w 1805657"/>
              <a:gd name="connsiteY1" fmla="*/ 551656 h 1164431"/>
              <a:gd name="connsiteX2" fmla="*/ 1805199 w 1805657"/>
              <a:gd name="connsiteY2" fmla="*/ 1164431 h 1164431"/>
              <a:gd name="connsiteX3" fmla="*/ 4974 w 1805657"/>
              <a:gd name="connsiteY3" fmla="*/ 628650 h 1164431"/>
              <a:gd name="connsiteX4" fmla="*/ 212 w 1805657"/>
              <a:gd name="connsiteY4" fmla="*/ 0 h 1164431"/>
              <a:gd name="connsiteX0" fmla="*/ 458 w 1805903"/>
              <a:gd name="connsiteY0" fmla="*/ 0 h 1164431"/>
              <a:gd name="connsiteX1" fmla="*/ 1805445 w 1805903"/>
              <a:gd name="connsiteY1" fmla="*/ 551656 h 1164431"/>
              <a:gd name="connsiteX2" fmla="*/ 1805445 w 1805903"/>
              <a:gd name="connsiteY2" fmla="*/ 1164431 h 1164431"/>
              <a:gd name="connsiteX3" fmla="*/ 458 w 1805903"/>
              <a:gd name="connsiteY3" fmla="*/ 628650 h 1164431"/>
              <a:gd name="connsiteX4" fmla="*/ 458 w 1805903"/>
              <a:gd name="connsiteY4" fmla="*/ 0 h 116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903" h="1164431">
                <a:moveTo>
                  <a:pt x="458" y="0"/>
                </a:moveTo>
                <a:lnTo>
                  <a:pt x="1805445" y="551656"/>
                </a:lnTo>
                <a:cubicBezTo>
                  <a:pt x="1807033" y="758560"/>
                  <a:pt x="1803857" y="957527"/>
                  <a:pt x="1805445" y="1164431"/>
                </a:cubicBezTo>
                <a:lnTo>
                  <a:pt x="458" y="628650"/>
                </a:lnTo>
                <a:cubicBezTo>
                  <a:pt x="2046" y="465402"/>
                  <a:pt x="-1130" y="163248"/>
                  <a:pt x="458" y="0"/>
                </a:cubicBezTo>
                <a:close/>
              </a:path>
            </a:pathLst>
          </a:custGeom>
          <a:solidFill>
            <a:srgbClr val="B8B8B8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534197" y="6023029"/>
            <a:ext cx="1782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Dependent Data,</a:t>
            </a:r>
            <a:br>
              <a:rPr lang="en-US" dirty="0" smtClean="0"/>
            </a:br>
            <a:r>
              <a:rPr lang="en-US" dirty="0" smtClean="0"/>
              <a:t>e.g. clinical data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660232" y="1425476"/>
            <a:ext cx="1440160" cy="2795612"/>
            <a:chOff x="6660232" y="1412776"/>
            <a:chExt cx="1440160" cy="2795612"/>
          </a:xfrm>
        </p:grpSpPr>
        <p:sp>
          <p:nvSpPr>
            <p:cNvPr id="24" name="Rectangle 23"/>
            <p:cNvSpPr/>
            <p:nvPr/>
          </p:nvSpPr>
          <p:spPr>
            <a:xfrm>
              <a:off x="6663432" y="1412776"/>
              <a:ext cx="1436960" cy="1277080"/>
            </a:xfrm>
            <a:prstGeom prst="rect">
              <a:avLst/>
            </a:prstGeom>
            <a:solidFill>
              <a:srgbClr val="006D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err="1" smtClean="0"/>
                <a:t>Dep</a:t>
              </a:r>
              <a:r>
                <a:rPr lang="de-AT" dirty="0" smtClean="0"/>
                <a:t>. C1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0232" y="2921729"/>
              <a:ext cx="1436954" cy="1286659"/>
            </a:xfrm>
            <a:prstGeom prst="rect">
              <a:avLst/>
            </a:prstGeom>
            <a:solidFill>
              <a:srgbClr val="74C4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err="1" smtClean="0"/>
                <a:t>Dep</a:t>
              </a:r>
              <a:r>
                <a:rPr lang="de-AT" dirty="0" smtClean="0"/>
                <a:t>. C2</a:t>
              </a:r>
              <a:endParaRPr lang="en-US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-252536" y="4365104"/>
            <a:ext cx="5256584" cy="1036915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Review effect of stratification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5071" y="5992485"/>
            <a:ext cx="122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Tabular</a:t>
            </a:r>
            <a:br>
              <a:rPr lang="en-US" dirty="0" smtClean="0"/>
            </a:br>
            <a:r>
              <a:rPr lang="en-US" dirty="0" smtClean="0"/>
              <a:t>e.g., mRNA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22086" y="5997629"/>
            <a:ext cx="211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Categorical,</a:t>
            </a:r>
          </a:p>
          <a:p>
            <a:pPr algn="ctr"/>
            <a:r>
              <a:rPr lang="en-US" dirty="0" smtClean="0"/>
              <a:t>e.g., mutation status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1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02020" cy="5904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51</a:t>
            </a:fld>
            <a:endParaRPr lang="en-US" dirty="0"/>
          </a:p>
        </p:txBody>
      </p:sp>
      <p:sp>
        <p:nvSpPr>
          <p:cNvPr id="8" name="Rectangle 20"/>
          <p:cNvSpPr/>
          <p:nvPr/>
        </p:nvSpPr>
        <p:spPr>
          <a:xfrm>
            <a:off x="3663146" y="781224"/>
            <a:ext cx="1113039" cy="607677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21"/>
          <p:cNvSpPr txBox="1"/>
          <p:nvPr/>
        </p:nvSpPr>
        <p:spPr>
          <a:xfrm>
            <a:off x="3809582" y="319559"/>
            <a:ext cx="861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Table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2258190" y="-22026"/>
            <a:ext cx="1031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Cate-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gorical</a:t>
            </a:r>
          </a:p>
        </p:txBody>
      </p:sp>
      <p:sp>
        <p:nvSpPr>
          <p:cNvPr id="11" name="TextBox 23"/>
          <p:cNvSpPr txBox="1"/>
          <p:nvPr/>
        </p:nvSpPr>
        <p:spPr>
          <a:xfrm>
            <a:off x="5500890" y="-22026"/>
            <a:ext cx="1114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Depen-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dent</a:t>
            </a:r>
          </a:p>
        </p:txBody>
      </p:sp>
      <p:sp>
        <p:nvSpPr>
          <p:cNvPr id="7" name="Rectangle 9"/>
          <p:cNvSpPr/>
          <p:nvPr/>
        </p:nvSpPr>
        <p:spPr>
          <a:xfrm>
            <a:off x="-252536" y="4365104"/>
            <a:ext cx="5256584" cy="1036915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Show expression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atterns in subtypes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16059 -0.004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9 -0.00439 L 0.20191 -0.004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/>
      <p:bldP spid="10" grpId="0"/>
      <p:bldP spid="11" grpId="0"/>
      <p:bldP spid="7" grpId="0" animBg="1"/>
      <p:bldP spid="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02020" cy="590465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-670262" y="5298082"/>
            <a:ext cx="3169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Patients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stratified by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Copy Number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712568" y="5373216"/>
            <a:ext cx="31693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Patients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stratified by Clustering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499062" y="1556792"/>
            <a:ext cx="560770" cy="530120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3760862" y="1537742"/>
            <a:ext cx="936104" cy="530120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02020" cy="590465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300192" y="6186199"/>
            <a:ext cx="2133600" cy="365125"/>
          </a:xfrm>
        </p:spPr>
        <p:txBody>
          <a:bodyPr/>
          <a:lstStyle/>
          <a:p>
            <a:fld id="{30742C3F-4840-460C-ADF2-7005A7FA8881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-2556792" y="4941168"/>
            <a:ext cx="4932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Band =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Subset of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Patients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50538" y="5257818"/>
            <a:ext cx="3780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Rows = Patients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889895" y="116632"/>
            <a:ext cx="3780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chemeClr val="accent1"/>
                </a:solidFill>
              </a:rPr>
              <a:t>Columns = Genes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427984" y="560584"/>
            <a:ext cx="0" cy="12122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>
            <a:off x="4572000" y="5519428"/>
            <a:ext cx="20785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1619672" y="4437112"/>
            <a:ext cx="393923" cy="5760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6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502020" cy="590465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Rechteck 3"/>
          <p:cNvSpPr/>
          <p:nvPr/>
        </p:nvSpPr>
        <p:spPr>
          <a:xfrm rot="16200000">
            <a:off x="-439324" y="1130575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Survival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 rot="16200000">
            <a:off x="-289400" y="3105836"/>
            <a:ext cx="518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EGFR Copy Number Status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16200000">
            <a:off x="2238299" y="1846834"/>
            <a:ext cx="2664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mRNA Levels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3538636" y="2148023"/>
            <a:ext cx="3384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Glioma Pathway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rot="16200000">
            <a:off x="5869003" y="959418"/>
            <a:ext cx="2613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accent1"/>
                </a:solidFill>
              </a:rPr>
              <a:t>Survival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Live Demo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090047" cy="1500187"/>
          </a:xfrm>
        </p:spPr>
        <p:txBody>
          <a:bodyPr>
            <a:normAutofit/>
          </a:bodyPr>
          <a:lstStyle/>
          <a:p>
            <a:r>
              <a:rPr lang="de-AT" sz="2800" dirty="0" err="1" smtClean="0"/>
              <a:t>mRNA</a:t>
            </a:r>
            <a:r>
              <a:rPr lang="de-AT" sz="2800" dirty="0" smtClean="0"/>
              <a:t> Dataset: </a:t>
            </a:r>
            <a:br>
              <a:rPr lang="de-AT" sz="2800" dirty="0" smtClean="0"/>
            </a:br>
            <a:r>
              <a:rPr lang="de-AT" sz="2800" dirty="0" err="1" smtClean="0"/>
              <a:t>Stratification</a:t>
            </a:r>
            <a:r>
              <a:rPr lang="de-AT" sz="2800" dirty="0" smtClean="0"/>
              <a:t> </a:t>
            </a:r>
            <a:r>
              <a:rPr lang="de-AT" sz="2800" dirty="0" err="1" smtClean="0"/>
              <a:t>loading</a:t>
            </a:r>
            <a:r>
              <a:rPr lang="de-AT" sz="2800" dirty="0" smtClean="0"/>
              <a:t> / </a:t>
            </a:r>
            <a:r>
              <a:rPr lang="de-AT" sz="2800" dirty="0" err="1" smtClean="0"/>
              <a:t>clustering</a:t>
            </a:r>
            <a:r>
              <a:rPr lang="de-AT" sz="2800" dirty="0" smtClean="0"/>
              <a:t> / </a:t>
            </a:r>
            <a:r>
              <a:rPr lang="de-AT" sz="2800" dirty="0" err="1" smtClean="0"/>
              <a:t>heatmap</a:t>
            </a:r>
            <a:r>
              <a:rPr lang="de-AT" sz="2800" dirty="0" smtClean="0"/>
              <a:t> </a:t>
            </a:r>
            <a:r>
              <a:rPr lang="de-AT" sz="2800" dirty="0" err="1" smtClean="0"/>
              <a:t>comparison</a:t>
            </a:r>
            <a:r>
              <a:rPr lang="de-AT" sz="2800" dirty="0" smtClean="0"/>
              <a:t> </a:t>
            </a:r>
            <a:endParaRPr lang="en-US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0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4" y="332656"/>
            <a:ext cx="7680853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39552" y="6237312"/>
            <a:ext cx="5363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Right-click on data set box to load a stratification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87565"/>
            <a:ext cx="3771900" cy="98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46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57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237312"/>
            <a:ext cx="3849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Choose one or more stratifications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55" y="159691"/>
            <a:ext cx="6674891" cy="6077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26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07504" y="6237312"/>
            <a:ext cx="906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Click arrow on data set box to see new stratifications and drag onto </a:t>
            </a:r>
            <a:r>
              <a:rPr lang="en-US" sz="2000" b="1" dirty="0" err="1"/>
              <a:t>StratomeX</a:t>
            </a:r>
            <a:r>
              <a:rPr lang="en-US" sz="2000" b="1" dirty="0"/>
              <a:t> </a:t>
            </a:r>
            <a:r>
              <a:rPr lang="en-US" sz="2000" b="1" dirty="0" smtClean="0"/>
              <a:t>view</a:t>
            </a:r>
            <a:endParaRPr lang="en-US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3" y="260648"/>
            <a:ext cx="7874795" cy="5906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35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59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60648"/>
            <a:ext cx="7848872" cy="5886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10157" y="6237312"/>
            <a:ext cx="2910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Switch to </a:t>
            </a:r>
            <a:r>
              <a:rPr lang="en-US" sz="2000" b="1" dirty="0" err="1"/>
              <a:t>StratomeX</a:t>
            </a:r>
            <a:r>
              <a:rPr lang="en-US" sz="2000" b="1" dirty="0"/>
              <a:t> view</a:t>
            </a:r>
          </a:p>
        </p:txBody>
      </p:sp>
    </p:spTree>
    <p:extLst>
      <p:ext uri="{BB962C8B-B14F-4D97-AF65-F5344CB8AC3E}">
        <p14:creationId xmlns:p14="http://schemas.microsoft.com/office/powerpoint/2010/main" val="42572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Caleydo?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7920000" algn="r"/>
              </a:tabLst>
            </a:pPr>
            <a:r>
              <a:rPr lang="en-US" dirty="0" smtClean="0">
                <a:solidFill>
                  <a:schemeClr val="accent2"/>
                </a:solidFill>
              </a:rPr>
              <a:t>Marc Streit</a:t>
            </a:r>
            <a:r>
              <a:rPr lang="en-US" dirty="0" smtClean="0"/>
              <a:t>	</a:t>
            </a:r>
            <a:r>
              <a:rPr lang="en-US" sz="2400" i="1" dirty="0" smtClean="0"/>
              <a:t>Johannes Kepler University Linz, AT</a:t>
            </a:r>
          </a:p>
          <a:p>
            <a:pPr>
              <a:tabLst>
                <a:tab pos="7920000" algn="r"/>
              </a:tabLst>
            </a:pPr>
            <a:r>
              <a:rPr lang="en-US" dirty="0" smtClean="0">
                <a:solidFill>
                  <a:schemeClr val="accent1"/>
                </a:solidFill>
              </a:rPr>
              <a:t>Alexander Lex</a:t>
            </a:r>
            <a:r>
              <a:rPr lang="en-US" dirty="0" smtClean="0"/>
              <a:t>	</a:t>
            </a:r>
            <a:r>
              <a:rPr lang="en-US" sz="2400" i="1" dirty="0" smtClean="0"/>
              <a:t>Harvard University, Cambridge, USA</a:t>
            </a:r>
          </a:p>
          <a:p>
            <a:pPr>
              <a:tabLst>
                <a:tab pos="7920000" algn="r"/>
              </a:tabLst>
            </a:pPr>
            <a:r>
              <a:rPr lang="en-US" dirty="0" smtClean="0"/>
              <a:t>Christian Partl 	</a:t>
            </a:r>
            <a:r>
              <a:rPr lang="en-US" sz="2400" i="1" dirty="0" smtClean="0"/>
              <a:t>Graz University of Technology, AT</a:t>
            </a:r>
          </a:p>
          <a:p>
            <a:pPr>
              <a:tabLst>
                <a:tab pos="7920000" algn="r"/>
              </a:tabLst>
            </a:pPr>
            <a:r>
              <a:rPr lang="en-US" dirty="0" smtClean="0"/>
              <a:t>Samuel Gratzl	</a:t>
            </a:r>
            <a:r>
              <a:rPr lang="en-US" sz="2400" i="1" dirty="0" smtClean="0"/>
              <a:t>Johannes Kepler University Linz, AT</a:t>
            </a:r>
            <a:endParaRPr lang="en-US" i="1" dirty="0" smtClean="0"/>
          </a:p>
          <a:p>
            <a:pPr>
              <a:tabLst>
                <a:tab pos="7920000" algn="r"/>
              </a:tabLst>
            </a:pPr>
            <a:r>
              <a:rPr lang="en-US" dirty="0" smtClean="0"/>
              <a:t>Nils Gehlenborg	</a:t>
            </a:r>
            <a:r>
              <a:rPr lang="en-US" sz="2400" i="1" dirty="0" smtClean="0"/>
              <a:t>Harvard Medical School, Boston, USA</a:t>
            </a:r>
          </a:p>
          <a:p>
            <a:pPr>
              <a:tabLst>
                <a:tab pos="7920000" algn="r"/>
              </a:tabLst>
            </a:pPr>
            <a:r>
              <a:rPr lang="en-US" dirty="0" smtClean="0"/>
              <a:t>Dieter Schmalstieg	</a:t>
            </a:r>
            <a:r>
              <a:rPr lang="en-US" sz="2400" i="1" dirty="0" smtClean="0"/>
              <a:t>Graz University of Technology, AT</a:t>
            </a:r>
          </a:p>
          <a:p>
            <a:pPr>
              <a:tabLst>
                <a:tab pos="7920000" algn="r"/>
              </a:tabLst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60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237312"/>
            <a:ext cx="4697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Right-click on data set box to cluster genes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5" y="305768"/>
            <a:ext cx="7734251" cy="5800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328245"/>
            <a:ext cx="3771900" cy="981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0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237312"/>
            <a:ext cx="2060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Run with defaults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714500"/>
            <a:ext cx="3629025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32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62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6442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A new column “K-Means 5” appears in the gene dimension</a:t>
            </a:r>
          </a:p>
          <a:p>
            <a:r>
              <a:rPr lang="en-US" sz="2000" b="1" dirty="0"/>
              <a:t>Drag stratification with 4 clusters to view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4" y="307876"/>
            <a:ext cx="7713893" cy="5785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39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237312"/>
            <a:ext cx="2262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Compare </a:t>
            </a:r>
            <a:r>
              <a:rPr lang="en-US" sz="2000" b="1" dirty="0" err="1"/>
              <a:t>heatmaps</a:t>
            </a:r>
            <a:endParaRPr lang="en-US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0" y="336122"/>
            <a:ext cx="7812360" cy="5859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19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179512" y="6237312"/>
            <a:ext cx="8959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Hover over header brick and click on “X” in menu bar below to remove the column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76864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7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65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77498"/>
            <a:ext cx="51794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Compare </a:t>
            </a:r>
            <a:r>
              <a:rPr lang="en-US" sz="2000" b="1" dirty="0" err="1"/>
              <a:t>clusterings</a:t>
            </a:r>
            <a:r>
              <a:rPr lang="en-US" sz="2000" b="1" dirty="0"/>
              <a:t> with 4 and 5 clusters</a:t>
            </a:r>
          </a:p>
          <a:p>
            <a:r>
              <a:rPr lang="en-US" sz="2000" b="1" dirty="0"/>
              <a:t>Click on brick to highlight all patients in this set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332656"/>
            <a:ext cx="7680854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9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7339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Click on band to highlight all patients in the intersection of two sets</a:t>
            </a:r>
          </a:p>
          <a:p>
            <a:r>
              <a:rPr lang="en-US" sz="2000" b="1" dirty="0"/>
              <a:t>Use “Selection Info” view to see the list of patient ids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9" y="260648"/>
            <a:ext cx="7836363" cy="5877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23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 smtClean="0"/>
              <a:t>Components </a:t>
            </a:r>
            <a:r>
              <a:rPr lang="de-AT" dirty="0" err="1" smtClean="0"/>
              <a:t>of</a:t>
            </a:r>
            <a:r>
              <a:rPr lang="de-AT" dirty="0" smtClean="0"/>
              <a:t> </a:t>
            </a:r>
            <a:r>
              <a:rPr lang="de-AT" dirty="0" err="1" smtClean="0"/>
              <a:t>the</a:t>
            </a:r>
            <a:r>
              <a:rPr lang="de-AT" dirty="0" smtClean="0"/>
              <a:t> </a:t>
            </a:r>
            <a:r>
              <a:rPr lang="de-AT" dirty="0" err="1" smtClean="0"/>
              <a:t>StratomeX</a:t>
            </a:r>
            <a:r>
              <a:rPr lang="de-AT" dirty="0" smtClean="0"/>
              <a:t> </a:t>
            </a:r>
            <a:r>
              <a:rPr lang="de-AT" dirty="0" err="1" smtClean="0"/>
              <a:t>view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568952" cy="521157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charset="2"/>
              </a:rPr>
              <a:t>Getting more data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 your own data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68760"/>
            <a:ext cx="5401298" cy="521514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69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80" y="1967111"/>
            <a:ext cx="4866659" cy="42210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5576" y="6237312"/>
            <a:ext cx="332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Import data matrices</a:t>
            </a:r>
            <a:endParaRPr lang="en-US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5436096" y="5975702"/>
            <a:ext cx="3241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Import stratifications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03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14:00 - 15:15 	</a:t>
            </a:r>
            <a:r>
              <a:rPr lang="en-US" dirty="0" smtClean="0">
                <a:solidFill>
                  <a:schemeClr val="accent1"/>
                </a:solidFill>
              </a:rPr>
              <a:t>Intro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			Data Format &amp; Loading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			</a:t>
            </a:r>
            <a:r>
              <a:rPr lang="en-US" dirty="0" smtClean="0">
                <a:solidFill>
                  <a:schemeClr val="accent2"/>
                </a:solidFill>
              </a:rPr>
              <a:t>Data Assignment, Clustering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			Tabular Data &amp; Subtype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			Visualization I</a:t>
            </a:r>
          </a:p>
          <a:p>
            <a:r>
              <a:rPr lang="en-US" dirty="0" smtClean="0"/>
              <a:t>15:15 - 15:30 	Break</a:t>
            </a:r>
          </a:p>
          <a:p>
            <a:r>
              <a:rPr lang="en-US" dirty="0" smtClean="0"/>
              <a:t>15:30 - 16:30 	</a:t>
            </a:r>
            <a:r>
              <a:rPr lang="en-US" dirty="0" smtClean="0">
                <a:solidFill>
                  <a:schemeClr val="accent2"/>
                </a:solidFill>
              </a:rPr>
              <a:t>Tabular Data &amp; Subtype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			Visualization II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/>
              <a:t>			</a:t>
            </a:r>
            <a:r>
              <a:rPr lang="en-US" dirty="0" smtClean="0">
                <a:solidFill>
                  <a:schemeClr val="accent1"/>
                </a:solidFill>
              </a:rPr>
              <a:t>Pathway Visualization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2160" y="6274606"/>
            <a:ext cx="827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>
                <a:solidFill>
                  <a:schemeClr val="accent2"/>
                </a:solidFill>
              </a:rPr>
              <a:t>Marc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6274606"/>
            <a:ext cx="71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dirty="0" smtClean="0">
                <a:solidFill>
                  <a:schemeClr val="accent1"/>
                </a:solidFill>
              </a:rPr>
              <a:t>Alex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1" y="577483"/>
            <a:ext cx="4781550" cy="617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TCGA Data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20 tumor types</a:t>
            </a:r>
          </a:p>
          <a:p>
            <a:pPr lvl="1"/>
            <a:r>
              <a:rPr lang="en-US" dirty="0"/>
              <a:t>500 patient samples 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70</a:t>
            </a:fld>
            <a:endParaRPr lang="en-US" dirty="0"/>
          </a:p>
        </p:txBody>
      </p:sp>
      <p:sp>
        <p:nvSpPr>
          <p:cNvPr id="19" name="Hexagon 18"/>
          <p:cNvSpPr/>
          <p:nvPr/>
        </p:nvSpPr>
        <p:spPr>
          <a:xfrm>
            <a:off x="3739239" y="366833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methylation levels</a:t>
            </a:r>
            <a:endParaRPr lang="en-US" dirty="0"/>
          </a:p>
        </p:txBody>
      </p:sp>
      <p:sp>
        <p:nvSpPr>
          <p:cNvPr id="25" name="Hexagon 24"/>
          <p:cNvSpPr/>
          <p:nvPr/>
        </p:nvSpPr>
        <p:spPr>
          <a:xfrm>
            <a:off x="5251407" y="2923577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mRNA expression</a:t>
            </a:r>
            <a:endParaRPr lang="en-US" dirty="0"/>
          </a:p>
        </p:txBody>
      </p:sp>
      <p:sp>
        <p:nvSpPr>
          <p:cNvPr id="26" name="Hexagon 25"/>
          <p:cNvSpPr/>
          <p:nvPr/>
        </p:nvSpPr>
        <p:spPr>
          <a:xfrm>
            <a:off x="5251407" y="4436044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copy number status</a:t>
            </a:r>
            <a:endParaRPr lang="en-US" dirty="0"/>
          </a:p>
        </p:txBody>
      </p:sp>
      <p:sp>
        <p:nvSpPr>
          <p:cNvPr id="27" name="Hexagon 26"/>
          <p:cNvSpPr/>
          <p:nvPr/>
        </p:nvSpPr>
        <p:spPr>
          <a:xfrm>
            <a:off x="6754048" y="3687389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mutation status</a:t>
            </a:r>
            <a:endParaRPr lang="en-US" dirty="0"/>
          </a:p>
        </p:txBody>
      </p:sp>
      <p:sp>
        <p:nvSpPr>
          <p:cNvPr id="30" name="Hexagon 29"/>
          <p:cNvSpPr/>
          <p:nvPr/>
        </p:nvSpPr>
        <p:spPr>
          <a:xfrm>
            <a:off x="6754046" y="217522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microRNA expression</a:t>
            </a:r>
            <a:endParaRPr lang="en-US" dirty="0"/>
          </a:p>
        </p:txBody>
      </p:sp>
      <p:sp>
        <p:nvSpPr>
          <p:cNvPr id="31" name="Hexagon 30"/>
          <p:cNvSpPr/>
          <p:nvPr/>
        </p:nvSpPr>
        <p:spPr>
          <a:xfrm>
            <a:off x="2006855" y="2895301"/>
            <a:ext cx="1728194" cy="1407320"/>
          </a:xfrm>
          <a:prstGeom prst="hexagon">
            <a:avLst/>
          </a:prstGeom>
          <a:solidFill>
            <a:srgbClr val="868686"/>
          </a:solidFill>
          <a:ln>
            <a:solidFill>
              <a:srgbClr val="B8B8B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dirty="0" smtClean="0"/>
              <a:t>clinical parameters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13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Analysis Workflow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Marc Streit &amp; Alexander Lex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71</a:t>
            </a:fld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22522" y="5908087"/>
            <a:ext cx="2965301" cy="932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0" y="0"/>
            <a:ext cx="9167840" cy="6840810"/>
          </a:xfrm>
        </p:spPr>
      </p:pic>
    </p:spTree>
    <p:extLst>
      <p:ext uri="{BB962C8B-B14F-4D97-AF65-F5344CB8AC3E}">
        <p14:creationId xmlns:p14="http://schemas.microsoft.com/office/powerpoint/2010/main" val="20979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Analysis Workflow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Marc Streit &amp; Alexander Lex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72</a:t>
            </a:fld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22522" y="5908087"/>
            <a:ext cx="2965301" cy="932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40" y="0"/>
            <a:ext cx="9167840" cy="6840810"/>
          </a:xfrm>
        </p:spPr>
      </p:pic>
      <p:grpSp>
        <p:nvGrpSpPr>
          <p:cNvPr id="8" name="Group 18"/>
          <p:cNvGrpSpPr/>
          <p:nvPr/>
        </p:nvGrpSpPr>
        <p:grpSpPr>
          <a:xfrm>
            <a:off x="395535" y="2100064"/>
            <a:ext cx="1440160" cy="1944216"/>
            <a:chOff x="3635896" y="2492896"/>
            <a:chExt cx="1944216" cy="1944216"/>
          </a:xfrm>
          <a:solidFill>
            <a:srgbClr val="E34A33"/>
          </a:solidFill>
        </p:grpSpPr>
        <p:sp>
          <p:nvSpPr>
            <p:cNvPr id="10" name="Rectangle 19"/>
            <p:cNvSpPr/>
            <p:nvPr/>
          </p:nvSpPr>
          <p:spPr>
            <a:xfrm>
              <a:off x="3635896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20"/>
            <p:cNvSpPr/>
            <p:nvPr/>
          </p:nvSpPr>
          <p:spPr>
            <a:xfrm>
              <a:off x="3635896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21"/>
            <p:cNvSpPr/>
            <p:nvPr/>
          </p:nvSpPr>
          <p:spPr>
            <a:xfrm>
              <a:off x="3635896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22"/>
            <p:cNvSpPr/>
            <p:nvPr/>
          </p:nvSpPr>
          <p:spPr>
            <a:xfrm>
              <a:off x="4283968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23"/>
            <p:cNvSpPr/>
            <p:nvPr/>
          </p:nvSpPr>
          <p:spPr>
            <a:xfrm>
              <a:off x="4283968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24"/>
            <p:cNvSpPr/>
            <p:nvPr/>
          </p:nvSpPr>
          <p:spPr>
            <a:xfrm>
              <a:off x="4283968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25"/>
            <p:cNvSpPr/>
            <p:nvPr/>
          </p:nvSpPr>
          <p:spPr>
            <a:xfrm>
              <a:off x="4932040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26"/>
            <p:cNvSpPr/>
            <p:nvPr/>
          </p:nvSpPr>
          <p:spPr>
            <a:xfrm>
              <a:off x="4932040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27"/>
            <p:cNvSpPr/>
            <p:nvPr/>
          </p:nvSpPr>
          <p:spPr>
            <a:xfrm>
              <a:off x="4932040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8" descr="Down:  Group 50"/>
          <p:cNvGrpSpPr/>
          <p:nvPr/>
        </p:nvGrpSpPr>
        <p:grpSpPr>
          <a:xfrm>
            <a:off x="3648968" y="2100064"/>
            <a:ext cx="1217418" cy="2592288"/>
            <a:chOff x="6657026" y="1561356"/>
            <a:chExt cx="1443366" cy="3736987"/>
          </a:xfrm>
        </p:grpSpPr>
        <p:sp>
          <p:nvSpPr>
            <p:cNvPr id="20" name="Rectangle 9"/>
            <p:cNvSpPr/>
            <p:nvPr/>
          </p:nvSpPr>
          <p:spPr>
            <a:xfrm>
              <a:off x="6660226" y="1561356"/>
              <a:ext cx="1436960" cy="1080120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A1</a:t>
              </a:r>
              <a:endParaRPr lang="en-US" dirty="0"/>
            </a:p>
          </p:txBody>
        </p:sp>
        <p:sp>
          <p:nvSpPr>
            <p:cNvPr id="21" name="Rectangle 10"/>
            <p:cNvSpPr/>
            <p:nvPr/>
          </p:nvSpPr>
          <p:spPr>
            <a:xfrm>
              <a:off x="6657026" y="2893511"/>
              <a:ext cx="1436954" cy="1620180"/>
            </a:xfrm>
            <a:prstGeom prst="rect">
              <a:avLst/>
            </a:prstGeom>
            <a:solidFill>
              <a:srgbClr val="E34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</a:t>
              </a:r>
              <a:r>
                <a:rPr lang="de-AT" dirty="0"/>
                <a:t>A</a:t>
              </a:r>
              <a:r>
                <a:rPr lang="de-AT" dirty="0" smtClean="0"/>
                <a:t>2</a:t>
              </a:r>
              <a:endParaRPr lang="en-US" dirty="0"/>
            </a:p>
          </p:txBody>
        </p:sp>
        <p:sp>
          <p:nvSpPr>
            <p:cNvPr id="22" name="Rectangle 11"/>
            <p:cNvSpPr/>
            <p:nvPr/>
          </p:nvSpPr>
          <p:spPr>
            <a:xfrm>
              <a:off x="6657026" y="4758283"/>
              <a:ext cx="1443366" cy="540060"/>
            </a:xfrm>
            <a:prstGeom prst="rect">
              <a:avLst/>
            </a:prstGeom>
            <a:solidFill>
              <a:srgbClr val="FDBB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 smtClean="0"/>
                <a:t>Cluster A3</a:t>
              </a:r>
              <a:endParaRPr lang="en-US" dirty="0"/>
            </a:p>
          </p:txBody>
        </p:sp>
      </p:grpSp>
      <p:sp>
        <p:nvSpPr>
          <p:cNvPr id="23" name="Kreuz 22"/>
          <p:cNvSpPr/>
          <p:nvPr/>
        </p:nvSpPr>
        <p:spPr>
          <a:xfrm>
            <a:off x="2491282" y="3176116"/>
            <a:ext cx="576064" cy="589230"/>
          </a:xfrm>
          <a:prstGeom prst="plus">
            <a:avLst>
              <a:gd name="adj" fmla="val 38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246166" y="501522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mRNA (array &amp; sequencing)</a:t>
            </a:r>
          </a:p>
          <a:p>
            <a:r>
              <a:rPr lang="en-US" dirty="0"/>
              <a:t>microRNA (array &amp; sequencing)</a:t>
            </a:r>
          </a:p>
          <a:p>
            <a:r>
              <a:rPr lang="en-US" dirty="0"/>
              <a:t>methylation</a:t>
            </a:r>
          </a:p>
          <a:p>
            <a:r>
              <a:rPr lang="en-US" dirty="0"/>
              <a:t>reverse phase protein array</a:t>
            </a:r>
          </a:p>
          <a:p>
            <a:r>
              <a:rPr lang="en-US" dirty="0"/>
              <a:t>clinical parameters</a:t>
            </a:r>
          </a:p>
        </p:txBody>
      </p:sp>
      <p:grpSp>
        <p:nvGrpSpPr>
          <p:cNvPr id="25" name="Group 18"/>
          <p:cNvGrpSpPr/>
          <p:nvPr/>
        </p:nvGrpSpPr>
        <p:grpSpPr>
          <a:xfrm>
            <a:off x="395534" y="2748136"/>
            <a:ext cx="1440160" cy="1944216"/>
            <a:chOff x="3635896" y="2492896"/>
            <a:chExt cx="1944216" cy="1944216"/>
          </a:xfrm>
          <a:solidFill>
            <a:srgbClr val="E34A33"/>
          </a:solidFill>
        </p:grpSpPr>
        <p:sp>
          <p:nvSpPr>
            <p:cNvPr id="26" name="Rectangle 19"/>
            <p:cNvSpPr/>
            <p:nvPr/>
          </p:nvSpPr>
          <p:spPr>
            <a:xfrm>
              <a:off x="3635896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0"/>
            <p:cNvSpPr/>
            <p:nvPr/>
          </p:nvSpPr>
          <p:spPr>
            <a:xfrm>
              <a:off x="3635896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1"/>
            <p:cNvSpPr/>
            <p:nvPr/>
          </p:nvSpPr>
          <p:spPr>
            <a:xfrm>
              <a:off x="3635896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2"/>
            <p:cNvSpPr/>
            <p:nvPr/>
          </p:nvSpPr>
          <p:spPr>
            <a:xfrm>
              <a:off x="4283968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3"/>
            <p:cNvSpPr/>
            <p:nvPr/>
          </p:nvSpPr>
          <p:spPr>
            <a:xfrm>
              <a:off x="4283968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24"/>
            <p:cNvSpPr/>
            <p:nvPr/>
          </p:nvSpPr>
          <p:spPr>
            <a:xfrm>
              <a:off x="4283968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25"/>
            <p:cNvSpPr/>
            <p:nvPr/>
          </p:nvSpPr>
          <p:spPr>
            <a:xfrm>
              <a:off x="4932040" y="2492896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6"/>
            <p:cNvSpPr/>
            <p:nvPr/>
          </p:nvSpPr>
          <p:spPr>
            <a:xfrm>
              <a:off x="4932040" y="3140968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27"/>
            <p:cNvSpPr/>
            <p:nvPr/>
          </p:nvSpPr>
          <p:spPr>
            <a:xfrm>
              <a:off x="4932040" y="3789040"/>
              <a:ext cx="648072" cy="648072"/>
            </a:xfrm>
            <a:prstGeom prst="rect">
              <a:avLst/>
            </a:prstGeom>
            <a:grpFill/>
            <a:ln>
              <a:solidFill>
                <a:srgbClr val="B8B8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Rechteck 34"/>
          <p:cNvSpPr/>
          <p:nvPr/>
        </p:nvSpPr>
        <p:spPr>
          <a:xfrm>
            <a:off x="3635896" y="49519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clustering (CNMF &amp; hierarchical)</a:t>
            </a:r>
          </a:p>
          <a:p>
            <a:r>
              <a:rPr lang="en-US" dirty="0"/>
              <a:t>gene mutation status (binary)</a:t>
            </a:r>
          </a:p>
          <a:p>
            <a:r>
              <a:rPr lang="en-US" dirty="0"/>
              <a:t>gene copy number status (5 class)</a:t>
            </a:r>
          </a:p>
        </p:txBody>
      </p:sp>
    </p:spTree>
    <p:extLst>
      <p:ext uri="{BB962C8B-B14F-4D97-AF65-F5344CB8AC3E}">
        <p14:creationId xmlns:p14="http://schemas.microsoft.com/office/powerpoint/2010/main" val="293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3"/>
          <a:stretch/>
        </p:blipFill>
        <p:spPr>
          <a:xfrm>
            <a:off x="-9544" y="-19049"/>
            <a:ext cx="9169438" cy="6432549"/>
          </a:xfrm>
        </p:spPr>
      </p:pic>
      <p:sp>
        <p:nvSpPr>
          <p:cNvPr id="7" name="Textfeld 6"/>
          <p:cNvSpPr txBox="1"/>
          <p:nvPr/>
        </p:nvSpPr>
        <p:spPr>
          <a:xfrm>
            <a:off x="5580112" y="6314975"/>
            <a:ext cx="315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http://tcga.caleydo.org</a:t>
            </a:r>
            <a:endParaRPr lang="en-US" sz="24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9"/>
          <a:stretch/>
        </p:blipFill>
        <p:spPr>
          <a:xfrm>
            <a:off x="-28644" y="-38099"/>
            <a:ext cx="9198044" cy="6334645"/>
          </a:xfrm>
        </p:spPr>
      </p:pic>
      <p:sp>
        <p:nvSpPr>
          <p:cNvPr id="7" name="Textfeld 6"/>
          <p:cNvSpPr txBox="1"/>
          <p:nvPr/>
        </p:nvSpPr>
        <p:spPr>
          <a:xfrm>
            <a:off x="5580112" y="6314975"/>
            <a:ext cx="315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http://tcga.caleydo.org</a:t>
            </a:r>
            <a:endParaRPr lang="en-US" sz="24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-31338" y="-12700"/>
            <a:ext cx="9199150" cy="6362700"/>
          </a:xfrm>
        </p:spPr>
      </p:pic>
      <p:sp>
        <p:nvSpPr>
          <p:cNvPr id="6" name="Textfeld 5"/>
          <p:cNvSpPr txBox="1"/>
          <p:nvPr/>
        </p:nvSpPr>
        <p:spPr>
          <a:xfrm>
            <a:off x="5580112" y="6314975"/>
            <a:ext cx="315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http://tcga.caleydo.org</a:t>
            </a:r>
            <a:endParaRPr lang="en-US" sz="24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76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6237312"/>
            <a:ext cx="365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http://tcga.caleydo.org</a:t>
            </a:r>
            <a:endParaRPr lang="en-US" sz="28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9"/>
          <a:stretch/>
        </p:blipFill>
        <p:spPr>
          <a:xfrm>
            <a:off x="158304" y="168424"/>
            <a:ext cx="8851900" cy="6021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8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2" y="908720"/>
            <a:ext cx="8744272" cy="4304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77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55576" y="6237312"/>
            <a:ext cx="365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http://tcga.caleydo.org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651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charset="2"/>
              </a:rPr>
              <a:t>Use case / Live Demo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251520" y="4221088"/>
            <a:ext cx="7772400" cy="1500187"/>
          </a:xfrm>
        </p:spPr>
        <p:txBody>
          <a:bodyPr>
            <a:normAutofit/>
          </a:bodyPr>
          <a:lstStyle/>
          <a:p>
            <a:pPr lvl="1"/>
            <a:r>
              <a:rPr lang="de-AT" sz="2400" dirty="0" err="1" smtClean="0"/>
              <a:t>Using</a:t>
            </a:r>
            <a:r>
              <a:rPr lang="de-AT" sz="2400" dirty="0" smtClean="0"/>
              <a:t> TCGA </a:t>
            </a:r>
            <a:r>
              <a:rPr lang="en-US" sz="2400" dirty="0" err="1" smtClean="0"/>
              <a:t>Glioblastoma</a:t>
            </a:r>
            <a:r>
              <a:rPr lang="en-US" sz="2400" dirty="0" smtClean="0"/>
              <a:t> </a:t>
            </a:r>
            <a:r>
              <a:rPr lang="en-US" sz="2400" dirty="0" err="1"/>
              <a:t>Multiforme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17232"/>
            <a:ext cx="2772951" cy="6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79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6004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mRNA clustering CNMF and hierarchical with 4 clusters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" y="332656"/>
            <a:ext cx="8240134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0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Format &amp; Loading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Marc Streit  &amp;  Alexander 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3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80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6004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mRNA clustering CNMF and hierarchical with 4 clusters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60648"/>
            <a:ext cx="8388424" cy="5937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48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81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4733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Use “Dynamic Connection Highlight Focus”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3" y="260648"/>
            <a:ext cx="8335095" cy="5899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46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82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52763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Reorder bricks within column to detangle bands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4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53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83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487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EGFR copy number and mutation status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4" y="332656"/>
            <a:ext cx="8240133" cy="5832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5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84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510157" y="6165304"/>
            <a:ext cx="487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EGFR copy number and mutation status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6" y="332655"/>
            <a:ext cx="8238308" cy="5831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16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85</a:t>
            </a:fld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2" y="260647"/>
            <a:ext cx="8368539" cy="592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10157" y="6165304"/>
            <a:ext cx="57084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Mutated EGFR almost always means amplified EGFR</a:t>
            </a:r>
          </a:p>
        </p:txBody>
      </p:sp>
    </p:spTree>
    <p:extLst>
      <p:ext uri="{BB962C8B-B14F-4D97-AF65-F5344CB8AC3E}">
        <p14:creationId xmlns:p14="http://schemas.microsoft.com/office/powerpoint/2010/main" val="379159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2" y="260647"/>
            <a:ext cx="8368539" cy="592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48" y="989141"/>
            <a:ext cx="5000625" cy="5505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510157" y="6165304"/>
            <a:ext cx="6438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de-AT" sz="2000" b="1" dirty="0" smtClean="0"/>
              <a:t>Richt-</a:t>
            </a:r>
            <a:r>
              <a:rPr lang="de-AT" sz="2000" b="1" dirty="0" err="1" smtClean="0"/>
              <a:t>click</a:t>
            </a:r>
            <a:r>
              <a:rPr lang="de-AT" sz="2000" b="1" dirty="0" smtClean="0"/>
              <a:t> on </a:t>
            </a:r>
            <a:r>
              <a:rPr lang="de-AT" sz="2000" b="1" dirty="0" err="1" smtClean="0"/>
              <a:t>mRNA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header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brick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and</a:t>
            </a:r>
            <a:r>
              <a:rPr lang="de-AT" sz="2000" b="1" dirty="0" smtClean="0"/>
              <a:t> </a:t>
            </a:r>
            <a:r>
              <a:rPr lang="de-AT" sz="2000" b="1" dirty="0" err="1"/>
              <a:t>a</a:t>
            </a:r>
            <a:r>
              <a:rPr lang="de-AT" sz="2000" b="1" dirty="0" err="1" smtClean="0"/>
              <a:t>dd</a:t>
            </a:r>
            <a:r>
              <a:rPr lang="de-AT" sz="2000" b="1" dirty="0" smtClean="0"/>
              <a:t> </a:t>
            </a:r>
            <a:r>
              <a:rPr lang="de-AT" sz="2000" b="1" dirty="0" err="1"/>
              <a:t>g</a:t>
            </a:r>
            <a:r>
              <a:rPr lang="de-AT" sz="2000" b="1" dirty="0" err="1" smtClean="0"/>
              <a:t>lioma</a:t>
            </a:r>
            <a:r>
              <a:rPr lang="de-AT" sz="2000" b="1" dirty="0" smtClean="0"/>
              <a:t> </a:t>
            </a:r>
            <a:r>
              <a:rPr lang="de-AT" sz="2000" b="1" dirty="0" err="1" smtClean="0"/>
              <a:t>pathway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7091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87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7867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mRNA mapped to </a:t>
            </a:r>
            <a:r>
              <a:rPr lang="en-US" sz="2000" b="1" dirty="0" err="1"/>
              <a:t>glioma</a:t>
            </a:r>
            <a:r>
              <a:rPr lang="en-US" sz="2000" b="1" dirty="0"/>
              <a:t> pathway - even distribution of EGFR mutations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4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82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88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8372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mRNA mapped to </a:t>
            </a:r>
            <a:r>
              <a:rPr lang="en-US" sz="2000" b="1" dirty="0" err="1"/>
              <a:t>glioma</a:t>
            </a:r>
            <a:r>
              <a:rPr lang="en-US" sz="2000" b="1" dirty="0"/>
              <a:t> pathway - high amplification </a:t>
            </a:r>
            <a:r>
              <a:rPr lang="en-US" sz="2000" b="1" dirty="0" smtClean="0"/>
              <a:t>frequent </a:t>
            </a:r>
            <a:r>
              <a:rPr lang="en-US" sz="2000" b="1" dirty="0"/>
              <a:t>in 3rd cluster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" y="332656"/>
            <a:ext cx="8240134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24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89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5931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View pathway map for </a:t>
            </a:r>
            <a:r>
              <a:rPr lang="en-US" sz="2000" b="1" dirty="0" err="1"/>
              <a:t>glioma</a:t>
            </a:r>
            <a:r>
              <a:rPr lang="en-US" sz="2000" b="1" dirty="0"/>
              <a:t> and 3rd cluster in detail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05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20888"/>
            <a:ext cx="13195708" cy="762230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Marc Streit  &amp;  Alexander Lex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530" y="4005064"/>
            <a:ext cx="309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Row Identifiers (Genes)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48064" y="1772816"/>
            <a:ext cx="378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Column Identifiers (Samples)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17199" y="2780927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Header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5157192"/>
            <a:ext cx="2427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Irrelevant Column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75856" y="3011760"/>
            <a:ext cx="792088" cy="0"/>
          </a:xfrm>
          <a:prstGeom prst="straightConnector1">
            <a:avLst/>
          </a:prstGeom>
          <a:ln w="57150">
            <a:solidFill>
              <a:schemeClr val="accent3"/>
            </a:solidFill>
            <a:tailEnd type="stealth"/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275856" y="4221088"/>
            <a:ext cx="792088" cy="0"/>
          </a:xfrm>
          <a:prstGeom prst="straightConnector1">
            <a:avLst/>
          </a:prstGeom>
          <a:ln w="57150">
            <a:tailEnd type="stealth"/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04248" y="2234481"/>
            <a:ext cx="0" cy="927197"/>
          </a:xfrm>
          <a:prstGeom prst="straightConnector1">
            <a:avLst/>
          </a:prstGeom>
          <a:ln w="57150">
            <a:tailEnd type="stealth"/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24312" y="5418112"/>
            <a:ext cx="1923752" cy="0"/>
          </a:xfrm>
          <a:prstGeom prst="straightConnector1">
            <a:avLst/>
          </a:prstGeom>
          <a:ln w="57150">
            <a:solidFill>
              <a:schemeClr val="accent3"/>
            </a:solidFill>
            <a:tailEnd type="stealth"/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85642" y="5876925"/>
            <a:ext cx="76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Data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224312" y="6107758"/>
            <a:ext cx="2715840" cy="0"/>
          </a:xfrm>
          <a:prstGeom prst="straightConnector1">
            <a:avLst/>
          </a:prstGeom>
          <a:ln w="57150">
            <a:tailEnd type="stealth"/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7"/>
          <p:cNvSpPr txBox="1">
            <a:spLocks/>
          </p:cNvSpPr>
          <p:nvPr/>
        </p:nvSpPr>
        <p:spPr>
          <a:xfrm>
            <a:off x="467432" y="135096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2563" indent="0" algn="l" defTabSz="3600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230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CDC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Comma-separated text files</a:t>
            </a:r>
          </a:p>
          <a:p>
            <a:pPr lvl="1"/>
            <a:r>
              <a:rPr lang="en-US" dirty="0" smtClean="0"/>
              <a:t>various types of separators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5940152" y="3356992"/>
            <a:ext cx="4104456" cy="439248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glow rad="101600">
              <a:srgbClr val="B8B8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4" grpId="0"/>
      <p:bldP spid="2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90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7985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View pathway map for </a:t>
            </a:r>
            <a:r>
              <a:rPr lang="en-US" sz="2000" b="1" dirty="0" err="1"/>
              <a:t>glioma</a:t>
            </a:r>
            <a:r>
              <a:rPr lang="en-US" sz="2000" b="1" dirty="0"/>
              <a:t> and 3rd cluster in detail - zoomed into map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9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91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8370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View pathway map for </a:t>
            </a:r>
            <a:r>
              <a:rPr lang="en-US" sz="2000" b="1" dirty="0" err="1"/>
              <a:t>glioma</a:t>
            </a:r>
            <a:r>
              <a:rPr lang="en-US" sz="2000" b="1" dirty="0"/>
              <a:t> and 1st cluster in detail - EGFR down regulated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9" y="315888"/>
            <a:ext cx="8263823" cy="584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4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92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3268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clinical variable: survival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233613"/>
            <a:ext cx="5000625" cy="2390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18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93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32684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clinical variable: survival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4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94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6392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clinical variable: survival - EGFR amplification is worse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4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40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95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8526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IDH1 mutation status - IDH1 mutation is strongly associated with </a:t>
            </a:r>
            <a:r>
              <a:rPr lang="en-US" sz="2000" b="1" dirty="0" smtClean="0"/>
              <a:t>Cluster </a:t>
            </a:r>
            <a:r>
              <a:rPr lang="en-US" sz="2000" b="1" dirty="0"/>
              <a:t>4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3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96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3810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</a:t>
            </a:r>
            <a:r>
              <a:rPr lang="en-US" sz="2000" b="1" dirty="0" err="1"/>
              <a:t>unclustered</a:t>
            </a:r>
            <a:r>
              <a:rPr lang="en-US" sz="2000" b="1" dirty="0"/>
              <a:t> methylation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4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97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5302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Create methylation cluster based on IDH1 status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946229"/>
            <a:ext cx="1428750" cy="438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8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98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8032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Create methylation cluster based on IDH1 status: striking pattern emerges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8" y="260648"/>
            <a:ext cx="8341865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4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42C3F-4840-460C-ADF2-7005A7FA8881}" type="slidenum">
              <a:rPr lang="en-US" smtClean="0"/>
              <a:t>99</a:t>
            </a:fld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510157" y="6165304"/>
            <a:ext cx="5359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Glioblastoma</a:t>
            </a:r>
            <a:r>
              <a:rPr lang="en-US" sz="2000" dirty="0"/>
              <a:t> </a:t>
            </a:r>
            <a:r>
              <a:rPr lang="en-US" sz="2000" dirty="0" err="1"/>
              <a:t>Multiforme</a:t>
            </a:r>
            <a:endParaRPr lang="en-US" sz="2000" dirty="0"/>
          </a:p>
          <a:p>
            <a:r>
              <a:rPr lang="en-US" sz="2000" b="1" dirty="0"/>
              <a:t>Add CNMF methylation clustering with 3 clusters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9" y="260648"/>
            <a:ext cx="8341863" cy="5904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43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2|2.3|2.5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1.5|3.1|2.2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2|2.3|2.5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7|2|2.3|2.5|3"/>
</p:tagLst>
</file>

<file path=ppt/theme/theme1.xml><?xml version="1.0" encoding="utf-8"?>
<a:theme xmlns:a="http://schemas.openxmlformats.org/drawingml/2006/main" name="caleydo_slide_template_4-3">
  <a:themeElements>
    <a:clrScheme name="Caleydo Colo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2350</Words>
  <Application>Microsoft Office PowerPoint</Application>
  <PresentationFormat>On-screen Show (4:3)</PresentationFormat>
  <Paragraphs>773</Paragraphs>
  <Slides>141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2" baseType="lpstr">
      <vt:lpstr>caleydo_slide_template_4-3</vt:lpstr>
      <vt:lpstr>Cancer Data Analysis with  Caleydo StratomeX and enRoute</vt:lpstr>
      <vt:lpstr>What is Caleydo?</vt:lpstr>
      <vt:lpstr>Caleydo Core Features</vt:lpstr>
      <vt:lpstr>What is Caleydo?</vt:lpstr>
      <vt:lpstr>What is Caleydo?</vt:lpstr>
      <vt:lpstr>Who is Caleydo?</vt:lpstr>
      <vt:lpstr>Outline</vt:lpstr>
      <vt:lpstr>Data Format &amp; Loading</vt:lpstr>
      <vt:lpstr>Data Example</vt:lpstr>
      <vt:lpstr>Data Format</vt:lpstr>
      <vt:lpstr>Data Format</vt:lpstr>
      <vt:lpstr>Data Format</vt:lpstr>
      <vt:lpstr>Data Format</vt:lpstr>
      <vt:lpstr>Transformations</vt:lpstr>
      <vt:lpstr>Scale Transformation</vt:lpstr>
      <vt:lpstr>Scale Transformation - LOG</vt:lpstr>
      <vt:lpstr>Scale Transformation</vt:lpstr>
      <vt:lpstr> Switch Columns with Rows</vt:lpstr>
      <vt:lpstr>Columns &amp; Rows as in Source</vt:lpstr>
      <vt:lpstr> Columns &amp; Rows Switched</vt:lpstr>
      <vt:lpstr>Switch Columns with Rows</vt:lpstr>
      <vt:lpstr>Switch Columns with Rows</vt:lpstr>
      <vt:lpstr>Data Center</vt:lpstr>
      <vt:lpstr>Switch Columns with Rows</vt:lpstr>
      <vt:lpstr>Data Successfully loaded</vt:lpstr>
      <vt:lpstr>What‘s next?</vt:lpstr>
      <vt:lpstr>Scripted Data Loading</vt:lpstr>
      <vt:lpstr>Projects contain</vt:lpstr>
      <vt:lpstr>Sample Data</vt:lpstr>
      <vt:lpstr>Handing Over to Marc</vt:lpstr>
      <vt:lpstr>Data Assignment, Clustering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Cancer</vt:lpstr>
      <vt:lpstr>Cancer Subtype Analysis</vt:lpstr>
      <vt:lpstr>    </vt:lpstr>
      <vt:lpstr>TCGA Data</vt:lpstr>
      <vt:lpstr>PowerPoint Presentation</vt:lpstr>
      <vt:lpstr>Subtype Identification</vt:lpstr>
      <vt:lpstr>Subtype Identification Process</vt:lpstr>
      <vt:lpstr>Stratification</vt:lpstr>
      <vt:lpstr>Stratification of a Single Dataset</vt:lpstr>
      <vt:lpstr>Subtype Identification Process</vt:lpstr>
      <vt:lpstr>Stratification of Multiple Datasets</vt:lpstr>
      <vt:lpstr>Stratification of Multiple Datasets</vt:lpstr>
      <vt:lpstr>Stratification of Multiple Datasets</vt:lpstr>
      <vt:lpstr>PowerPoint Presentation</vt:lpstr>
      <vt:lpstr>PowerPoint Presentation</vt:lpstr>
      <vt:lpstr>PowerPoint Presentation</vt:lpstr>
      <vt:lpstr>PowerPoint Presentation</vt:lpstr>
      <vt:lpstr>Live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of the StratomeX view</vt:lpstr>
      <vt:lpstr>Getting more data</vt:lpstr>
      <vt:lpstr>Import your own data</vt:lpstr>
      <vt:lpstr>TCGA Data</vt:lpstr>
      <vt:lpstr>Analysis Workflow</vt:lpstr>
      <vt:lpstr>Analysis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case / Live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Please cite the StratomeX paper</vt:lpstr>
      <vt:lpstr>CURRENT DEVELOPMENTS</vt:lpstr>
      <vt:lpstr>PowerPoint Presentation</vt:lpstr>
      <vt:lpstr>TCGA Data</vt:lpstr>
      <vt:lpstr>Millions of possible combinations to try out </vt:lpstr>
      <vt:lpstr>Guided Exploration</vt:lpstr>
      <vt:lpstr>Tour Guide Approach</vt:lpstr>
      <vt:lpstr>StratomeX Tour Guide</vt:lpstr>
      <vt:lpstr>Combine Complex Queries</vt:lpstr>
      <vt:lpstr>Back to Alex…</vt:lpstr>
      <vt:lpstr>Pathway Visualization</vt:lpstr>
      <vt:lpstr>Experimental Data and Pathways</vt:lpstr>
      <vt:lpstr>Why use Visualization?</vt:lpstr>
      <vt:lpstr>Experimental Data and Pathways</vt:lpstr>
      <vt:lpstr>Visualization Approaches</vt:lpstr>
      <vt:lpstr>Requirements For Visualizing Pathways and Experimental Data</vt:lpstr>
      <vt:lpstr>What to Consider when Visualizing Experimental Data and Pathways</vt:lpstr>
      <vt:lpstr>R I: Data Scale</vt:lpstr>
      <vt:lpstr>R II: Data Heterogeneity</vt:lpstr>
      <vt:lpstr>R III: Multi-Mapping</vt:lpstr>
      <vt:lpstr>R IV: Preserving the Layout </vt:lpstr>
      <vt:lpstr>R V: Supporting Multiple Tasks</vt:lpstr>
      <vt:lpstr>Visualization Approaches</vt:lpstr>
      <vt:lpstr>Caleydo EnRoute</vt:lpstr>
      <vt:lpstr>Concept</vt:lpstr>
      <vt:lpstr>Pathway View</vt:lpstr>
      <vt:lpstr>enRoute View – Path Representation</vt:lpstr>
      <vt:lpstr>Experimental Data Representation</vt:lpstr>
      <vt:lpstr>enRoute View – Putting All Together</vt:lpstr>
      <vt:lpstr>Live Demonstration!</vt:lpstr>
      <vt:lpstr>Glioblastoma Multiforme Example</vt:lpstr>
      <vt:lpstr>Glioblastoma Multiforme Example</vt:lpstr>
      <vt:lpstr>Please cite the enRoute paper</vt:lpstr>
      <vt:lpstr>Conclusion</vt:lpstr>
      <vt:lpstr>Caleydo – Multi-Dataset Analysis</vt:lpstr>
      <vt:lpstr>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alexsb</dc:creator>
  <cp:lastModifiedBy>alexsb</cp:lastModifiedBy>
  <cp:revision>298</cp:revision>
  <cp:lastPrinted>2012-10-10T14:10:26Z</cp:lastPrinted>
  <dcterms:created xsi:type="dcterms:W3CDTF">2012-10-02T14:42:17Z</dcterms:created>
  <dcterms:modified xsi:type="dcterms:W3CDTF">2013-02-28T03:07:58Z</dcterms:modified>
</cp:coreProperties>
</file>