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3.xml" ContentType="application/vnd.openxmlformats-officedocument.presentationml.tags+xml"/>
  <Override PartName="/ppt/notesSlides/notesSlide22.xml" ContentType="application/vnd.openxmlformats-officedocument.presentationml.notesSlide+xml"/>
  <Override PartName="/ppt/tags/tag4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5.xml" ContentType="application/vnd.openxmlformats-officedocument.presentationml.tags+xml"/>
  <Override PartName="/ppt/notesSlides/notesSlide25.xml" ContentType="application/vnd.openxmlformats-officedocument.presentationml.notesSlide+xml"/>
  <Override PartName="/ppt/tags/tag6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5"/>
  </p:notesMasterIdLst>
  <p:sldIdLst>
    <p:sldId id="513" r:id="rId2"/>
    <p:sldId id="563" r:id="rId3"/>
    <p:sldId id="564" r:id="rId4"/>
    <p:sldId id="565" r:id="rId5"/>
    <p:sldId id="562" r:id="rId6"/>
    <p:sldId id="568" r:id="rId7"/>
    <p:sldId id="566" r:id="rId8"/>
    <p:sldId id="567" r:id="rId9"/>
    <p:sldId id="569" r:id="rId10"/>
    <p:sldId id="570" r:id="rId11"/>
    <p:sldId id="558" r:id="rId12"/>
    <p:sldId id="559" r:id="rId13"/>
    <p:sldId id="560" r:id="rId14"/>
    <p:sldId id="455" r:id="rId15"/>
    <p:sldId id="428" r:id="rId16"/>
    <p:sldId id="429" r:id="rId17"/>
    <p:sldId id="430" r:id="rId18"/>
    <p:sldId id="629" r:id="rId19"/>
    <p:sldId id="436" r:id="rId20"/>
    <p:sldId id="437" r:id="rId21"/>
    <p:sldId id="571" r:id="rId22"/>
    <p:sldId id="441" r:id="rId23"/>
    <p:sldId id="447" r:id="rId24"/>
    <p:sldId id="572" r:id="rId25"/>
    <p:sldId id="630" r:id="rId26"/>
    <p:sldId id="448" r:id="rId27"/>
    <p:sldId id="573" r:id="rId28"/>
    <p:sldId id="574" r:id="rId29"/>
    <p:sldId id="575" r:id="rId30"/>
    <p:sldId id="576" r:id="rId31"/>
    <p:sldId id="578" r:id="rId32"/>
    <p:sldId id="577" r:id="rId33"/>
    <p:sldId id="579" r:id="rId34"/>
    <p:sldId id="580" r:id="rId35"/>
    <p:sldId id="266" r:id="rId36"/>
    <p:sldId id="581" r:id="rId37"/>
    <p:sldId id="582" r:id="rId38"/>
    <p:sldId id="583" r:id="rId39"/>
    <p:sldId id="584" r:id="rId40"/>
    <p:sldId id="586" r:id="rId41"/>
    <p:sldId id="587" r:id="rId42"/>
    <p:sldId id="588" r:id="rId43"/>
    <p:sldId id="589" r:id="rId44"/>
    <p:sldId id="611" r:id="rId45"/>
    <p:sldId id="612" r:id="rId46"/>
    <p:sldId id="613" r:id="rId47"/>
    <p:sldId id="614" r:id="rId48"/>
    <p:sldId id="615" r:id="rId49"/>
    <p:sldId id="616" r:id="rId50"/>
    <p:sldId id="621" r:id="rId51"/>
    <p:sldId id="618" r:id="rId52"/>
    <p:sldId id="619" r:id="rId53"/>
    <p:sldId id="620" r:id="rId54"/>
    <p:sldId id="622" r:id="rId55"/>
    <p:sldId id="623" r:id="rId56"/>
    <p:sldId id="624" r:id="rId57"/>
    <p:sldId id="625" r:id="rId58"/>
    <p:sldId id="631" r:id="rId59"/>
    <p:sldId id="626" r:id="rId60"/>
    <p:sldId id="628" r:id="rId61"/>
    <p:sldId id="632" r:id="rId62"/>
    <p:sldId id="627" r:id="rId63"/>
    <p:sldId id="554" r:id="rId64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CDC"/>
    <a:srgbClr val="636466"/>
    <a:srgbClr val="9B9B9B"/>
    <a:srgbClr val="B8B8B8"/>
    <a:srgbClr val="00A65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5616" autoAdjust="0"/>
  </p:normalViewPr>
  <p:slideViewPr>
    <p:cSldViewPr>
      <p:cViewPr varScale="1">
        <p:scale>
          <a:sx n="80" d="100"/>
          <a:sy n="80" d="100"/>
        </p:scale>
        <p:origin x="243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03EF61E-FAFC-4FB4-B79B-74006E684774}" type="datetimeFigureOut">
              <a:rPr lang="de-AT" smtClean="0"/>
              <a:t>08.08.2013</a:t>
            </a:fld>
            <a:endParaRPr lang="de-AT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AT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A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EF3A073-D8C2-4133-A67E-A828A6A31404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241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543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056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1773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3244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3932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6479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957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Goal: improved patient outcome</a:t>
            </a:r>
          </a:p>
          <a:p>
            <a:r>
              <a:rPr lang="en-GB" dirty="0" smtClean="0"/>
              <a:t>Usually you have to deal with lots of different</a:t>
            </a:r>
            <a:r>
              <a:rPr lang="en-GB" baseline="0" dirty="0" smtClean="0"/>
              <a:t> tables that you have stored in a DB or files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3094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 dirty="0" smtClean="0"/>
              <a:t>“The Cancer Genome Atlas is a </a:t>
            </a:r>
            <a:r>
              <a:rPr lang="en-GB" b="1" i="1" dirty="0" smtClean="0"/>
              <a:t>comprehensive </a:t>
            </a:r>
            <a:r>
              <a:rPr lang="en-GB" i="1" dirty="0" smtClean="0"/>
              <a:t>and coordinated effort to</a:t>
            </a:r>
          </a:p>
          <a:p>
            <a:r>
              <a:rPr lang="en-GB" b="1" i="1" dirty="0" smtClean="0"/>
              <a:t>accelerate our understanding </a:t>
            </a:r>
            <a:r>
              <a:rPr lang="en-GB" i="1" dirty="0" smtClean="0"/>
              <a:t>of the </a:t>
            </a:r>
            <a:r>
              <a:rPr lang="en-GB" b="1" i="1" dirty="0" smtClean="0"/>
              <a:t>molecular basis </a:t>
            </a:r>
            <a:r>
              <a:rPr lang="en-GB" i="1" dirty="0" smtClean="0"/>
              <a:t>of cancer through the</a:t>
            </a:r>
          </a:p>
          <a:p>
            <a:r>
              <a:rPr lang="en-GB" b="1" i="1" dirty="0" smtClean="0"/>
              <a:t>application of genome analysis technologies</a:t>
            </a:r>
            <a:r>
              <a:rPr lang="en-GB" i="1" dirty="0" smtClean="0"/>
              <a:t>, including large-scale genome</a:t>
            </a:r>
          </a:p>
          <a:p>
            <a:r>
              <a:rPr lang="en-GB" i="1" dirty="0" smtClean="0"/>
              <a:t>sequencing.”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40917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5641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3953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6198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8700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98570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22206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82137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43585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9416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2620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3239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10433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849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8633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1685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352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0568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0863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20738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9222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74834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68851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76544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4231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Every one of them is a huge table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55041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81512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50306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0684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25999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0831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34837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14110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005870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65619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9871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3871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436747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62658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8163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8232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7200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4070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12300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074086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456893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5989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691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DD5F52-8D84-4B05-A6DD-6CED951C550D}" type="slidenum">
              <a:rPr lang="en-GB" smtClean="0"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591193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096081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8115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528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16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F3A073-D8C2-4133-A67E-A828A6A31404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4645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-468560" y="692696"/>
            <a:ext cx="9951777" cy="3456384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1058584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noProof="0" smtClean="0"/>
              <a:t>Talk Title</a:t>
            </a:r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3528" y="6356352"/>
            <a:ext cx="5904656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6940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892830"/>
            <a:ext cx="7772400" cy="1362074"/>
          </a:xfrm>
        </p:spPr>
        <p:txBody>
          <a:bodyPr anchor="t"/>
          <a:lstStyle>
            <a:lvl1pPr algn="ctr">
              <a:defRPr sz="4000" b="1" cap="all">
                <a:effectLst>
                  <a:reflection blurRad="6350" stA="55000" endA="300" endPos="23000" dir="5400000" sy="-100000" algn="bl" rotWithShape="0"/>
                </a:effectLst>
              </a:defRPr>
            </a:lvl1pPr>
          </a:lstStyle>
          <a:p>
            <a:r>
              <a:rPr lang="en-US" dirty="0" smtClean="0"/>
              <a:t>Chapter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800" y="3909053"/>
            <a:ext cx="7772400" cy="1500187"/>
          </a:xfrm>
        </p:spPr>
        <p:txBody>
          <a:bodyPr anchor="b"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  <a:effectLst>
                  <a:reflection blurRad="6350" stA="55000" endA="300" endPos="22000" dir="5400000" sy="-100000" algn="bl" rotWithShape="0"/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Chapter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265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2"/>
            <a:ext cx="6081935" cy="1362074"/>
          </a:xfrm>
        </p:spPr>
        <p:txBody>
          <a:bodyPr anchor="t"/>
          <a:lstStyle>
            <a:lvl1pPr algn="l">
              <a:defRPr sz="4000" b="1" cap="all">
                <a:effectLst>
                  <a:reflection blurRad="6350" stA="55000" endA="300" endPos="23000" dir="5400000" sy="-100000" algn="bl" rotWithShape="0"/>
                </a:effectLst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608193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Subtitle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7164388" y="3141133"/>
            <a:ext cx="1584076" cy="1920048"/>
          </a:xfrm>
          <a:effectLst>
            <a:reflection blurRad="6350" stA="50000" endA="300" endPos="55000" dir="5400000" sy="-100000" algn="bl" rotWithShape="0"/>
          </a:effectLst>
          <a:scene3d>
            <a:camera prst="isometricLeftDown"/>
            <a:lightRig rig="threePt" dir="t"/>
          </a:scene3d>
        </p:spPr>
        <p:txBody>
          <a:bodyPr/>
          <a:lstStyle>
            <a:lvl1pPr>
              <a:defRPr/>
            </a:lvl1pPr>
          </a:lstStyle>
          <a:p>
            <a:r>
              <a:rPr lang="de-AT" dirty="0" smtClean="0"/>
              <a:t>Teaser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44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622300" indent="0"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</a:t>
            </a:r>
            <a:r>
              <a:rPr lang="en-US" noProof="0" dirty="0" smtClean="0"/>
              <a:t>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4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6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49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77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0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544" y="6356352"/>
            <a:ext cx="5760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pPr algn="l"/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2C3F-4840-460C-ADF2-7005A7FA8881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4374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52" r:id="rId5"/>
    <p:sldLayoutId id="2147483653" r:id="rId6"/>
    <p:sldLayoutId id="2147483654" r:id="rId7"/>
    <p:sldLayoutId id="2147483655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Maiandra GD" pitchFamily="34" charset="0"/>
          <a:ea typeface="+mj-ea"/>
          <a:cs typeface="Narkisim" pitchFamily="34" charset="-79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3" indent="0" algn="l" defTabSz="3600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00ACDC"/>
        </a:buClr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route.caleydo.org/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nroute.caleydo.org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caleydo.org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defTabSz="457200"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Data Visualization in Molecular Biology</a:t>
            </a:r>
            <a:endParaRPr lang="en-US" sz="3100" noProof="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291570" y="2522986"/>
            <a:ext cx="8064822" cy="64807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ACDC"/>
              </a:buClr>
              <a:buSzTx/>
              <a:buFont typeface="Arial" pitchFamily="34" charset="0"/>
              <a:buNone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5963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>
                <a:solidFill>
                  <a:schemeClr val="accent2"/>
                </a:solidFill>
              </a:rPr>
              <a:t>Alexander Lex</a:t>
            </a:r>
            <a:endParaRPr lang="en-US" sz="4000" dirty="0" smtClean="0">
              <a:solidFill>
                <a:schemeClr val="accent2"/>
              </a:solidFill>
            </a:endParaRPr>
          </a:p>
          <a:p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5528307"/>
            <a:ext cx="3092296" cy="9532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92080" y="4324493"/>
            <a:ext cx="4398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July 29, 2013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89240"/>
            <a:ext cx="4104456" cy="89227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22" y="2463209"/>
            <a:ext cx="5201180" cy="1498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253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PostDoc </a:t>
            </a:r>
            <a:r>
              <a:rPr lang="en-US" dirty="0" smtClean="0"/>
              <a:t>@ Harvard, </a:t>
            </a:r>
            <a:br>
              <a:rPr lang="en-US" dirty="0" smtClean="0"/>
            </a:br>
            <a:r>
              <a:rPr lang="en-US" dirty="0" smtClean="0"/>
              <a:t>Hanspeter Pfister’s Group</a:t>
            </a:r>
          </a:p>
          <a:p>
            <a:r>
              <a:rPr lang="en-US" dirty="0" smtClean="0"/>
              <a:t>PhD from TU Graz, Austria</a:t>
            </a:r>
          </a:p>
          <a:p>
            <a:r>
              <a:rPr lang="en-US" dirty="0" smtClean="0"/>
              <a:t>Co-leader of</a:t>
            </a:r>
            <a:br>
              <a:rPr lang="en-US" dirty="0" smtClean="0"/>
            </a:br>
            <a:r>
              <a:rPr lang="en-US" i="1" dirty="0" smtClean="0">
                <a:solidFill>
                  <a:schemeClr val="accent3"/>
                </a:solidFill>
              </a:rPr>
              <a:t>Caleydo Project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10</a:t>
            </a:fld>
            <a:endParaRPr lang="en-US" dirty="0"/>
          </a:p>
        </p:txBody>
      </p:sp>
      <p:pic>
        <p:nvPicPr>
          <p:cNvPr id="7" name="Content Placeholder 3" descr="205graz_mit_uhrtu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8638" y="3717031"/>
            <a:ext cx="5373760" cy="30128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Caleydo?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Software </a:t>
            </a:r>
            <a:r>
              <a:rPr lang="en-US" dirty="0" smtClean="0">
                <a:solidFill>
                  <a:schemeClr val="accent2"/>
                </a:solidFill>
              </a:rPr>
              <a:t>analyzing molecular biology data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/>
              <a:t>Software for doing </a:t>
            </a:r>
            <a:r>
              <a:rPr lang="en-US" dirty="0" smtClean="0">
                <a:solidFill>
                  <a:schemeClr val="accent3"/>
                </a:solidFill>
              </a:rPr>
              <a:t>research in visualization</a:t>
            </a:r>
          </a:p>
          <a:p>
            <a:pPr lvl="1"/>
            <a:r>
              <a:rPr lang="en-US" dirty="0" smtClean="0"/>
              <a:t>developed in academic setting</a:t>
            </a:r>
          </a:p>
          <a:p>
            <a:pPr lvl="1"/>
            <a:r>
              <a:rPr lang="en-US" dirty="0" smtClean="0"/>
              <a:t>platform for trying out radically new visualization ideas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Quest for compromise between </a:t>
            </a:r>
            <a:r>
              <a:rPr lang="en-US" dirty="0" smtClean="0">
                <a:solidFill>
                  <a:schemeClr val="accent1"/>
                </a:solidFill>
              </a:rPr>
              <a:t>academic prototyping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/>
                </a:solidFill>
              </a:rPr>
              <a:t>ready-to-use software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49094"/>
            <a:ext cx="4104456" cy="8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11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Caleydo?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Open source platform </a:t>
            </a:r>
            <a:r>
              <a:rPr lang="en-US" dirty="0" smtClean="0"/>
              <a:t>for developing visualization and data analysis techniques</a:t>
            </a:r>
          </a:p>
          <a:p>
            <a:pPr lvl="1"/>
            <a:r>
              <a:rPr lang="en-US" dirty="0" smtClean="0"/>
              <a:t>easily </a:t>
            </a:r>
            <a:r>
              <a:rPr lang="en-US" dirty="0" smtClean="0">
                <a:solidFill>
                  <a:schemeClr val="accent1"/>
                </a:solidFill>
              </a:rPr>
              <a:t>extendible </a:t>
            </a:r>
            <a:r>
              <a:rPr lang="en-US" dirty="0" smtClean="0"/>
              <a:t>due to plug-in architecture</a:t>
            </a:r>
          </a:p>
          <a:p>
            <a:pPr lvl="1"/>
            <a:r>
              <a:rPr lang="en-US" dirty="0" smtClean="0"/>
              <a:t>you can create your own views </a:t>
            </a:r>
          </a:p>
          <a:p>
            <a:pPr lvl="1"/>
            <a:r>
              <a:rPr lang="en-US" dirty="0" smtClean="0"/>
              <a:t>you can plug-in your own algorithms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49094"/>
            <a:ext cx="4104456" cy="89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93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7920000" algn="r"/>
              </a:tabLst>
            </a:pPr>
            <a:r>
              <a:rPr lang="en-US" dirty="0" smtClean="0"/>
              <a:t>Marc Streit	</a:t>
            </a:r>
            <a:r>
              <a:rPr lang="en-US" sz="2400" i="1" dirty="0" smtClean="0"/>
              <a:t>Johannes Kepler University Linz, AT</a:t>
            </a:r>
          </a:p>
          <a:p>
            <a:pPr>
              <a:tabLst>
                <a:tab pos="7920000" algn="r"/>
              </a:tabLst>
            </a:pPr>
            <a:r>
              <a:rPr lang="en-US" dirty="0" smtClean="0"/>
              <a:t>Christian Partl 	</a:t>
            </a:r>
            <a:r>
              <a:rPr lang="en-US" sz="2400" i="1" dirty="0" smtClean="0"/>
              <a:t>Graz University of Technology, AT</a:t>
            </a:r>
          </a:p>
          <a:p>
            <a:pPr>
              <a:tabLst>
                <a:tab pos="7920000" algn="r"/>
              </a:tabLst>
            </a:pPr>
            <a:r>
              <a:rPr lang="en-US" dirty="0" smtClean="0"/>
              <a:t>Samuel Gratzl	</a:t>
            </a:r>
            <a:r>
              <a:rPr lang="en-US" sz="2400" i="1" dirty="0" smtClean="0"/>
              <a:t>Johannes Kepler University Linz, AT</a:t>
            </a:r>
            <a:endParaRPr lang="en-US" i="1" dirty="0" smtClean="0"/>
          </a:p>
          <a:p>
            <a:pPr>
              <a:tabLst>
                <a:tab pos="7920000" algn="r"/>
              </a:tabLst>
            </a:pPr>
            <a:r>
              <a:rPr lang="en-US" dirty="0" smtClean="0"/>
              <a:t>Nils Gehlenborg	</a:t>
            </a:r>
            <a:r>
              <a:rPr lang="en-US" sz="2400" i="1" dirty="0" smtClean="0"/>
              <a:t>Harvard Medical School, Boston, USA</a:t>
            </a:r>
          </a:p>
          <a:p>
            <a:pPr>
              <a:tabLst>
                <a:tab pos="7920000" algn="r"/>
              </a:tabLst>
            </a:pPr>
            <a:r>
              <a:rPr lang="en-US" dirty="0" smtClean="0"/>
              <a:t>Dieter Schmalstieg	</a:t>
            </a:r>
            <a:r>
              <a:rPr lang="en-US" sz="2400" i="1" dirty="0" smtClean="0"/>
              <a:t>Graz University of Technology, AT</a:t>
            </a:r>
          </a:p>
          <a:p>
            <a:pPr>
              <a:tabLst>
                <a:tab pos="7920000" algn="r"/>
              </a:tabLst>
            </a:pPr>
            <a:r>
              <a:rPr lang="en-US" dirty="0" smtClean="0"/>
              <a:t>Hanspeter Pfister</a:t>
            </a:r>
            <a:r>
              <a:rPr lang="en-US" dirty="0"/>
              <a:t>	</a:t>
            </a:r>
            <a:r>
              <a:rPr lang="en-US" sz="2200" i="1" dirty="0" smtClean="0"/>
              <a:t>Harvard University, Cambridge, USA</a:t>
            </a:r>
            <a:endParaRPr lang="en-US" sz="2200" i="1" dirty="0"/>
          </a:p>
          <a:p>
            <a:pPr>
              <a:tabLst>
                <a:tab pos="7920000" algn="r"/>
              </a:tabLst>
            </a:pPr>
            <a:endParaRPr lang="en-US" dirty="0" smtClean="0"/>
          </a:p>
          <a:p>
            <a:pPr>
              <a:tabLst>
                <a:tab pos="7920000" algn="r"/>
              </a:tabLst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996" y="5992431"/>
            <a:ext cx="2160240" cy="665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469" y="5998064"/>
            <a:ext cx="1606608" cy="76366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1" y="6059861"/>
            <a:ext cx="1406449" cy="535704"/>
          </a:xfrm>
          <a:prstGeom prst="rect">
            <a:avLst/>
          </a:prstGeom>
        </p:spPr>
      </p:pic>
      <p:pic>
        <p:nvPicPr>
          <p:cNvPr id="10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929" y="6119832"/>
            <a:ext cx="2234305" cy="549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Cancer Subtype Visualization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Caleydo StratomeX</a:t>
            </a:r>
            <a:endParaRPr lang="en-US" sz="3200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14</a:t>
            </a:fld>
            <a:endParaRPr lang="en-US" dirty="0"/>
          </a:p>
        </p:txBody>
      </p:sp>
      <p:pic>
        <p:nvPicPr>
          <p:cNvPr id="9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5647"/>
            <a:ext cx="2501322" cy="28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7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32559"/>
            <a:ext cx="939618" cy="1252825"/>
          </a:xfrm>
          <a:prstGeom prst="rect">
            <a:avLst/>
          </a:prstGeom>
        </p:spPr>
      </p:pic>
      <p:pic>
        <p:nvPicPr>
          <p:cNvPr id="8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694" y="5628025"/>
            <a:ext cx="939618" cy="1252825"/>
          </a:xfrm>
          <a:prstGeom prst="rect">
            <a:avLst/>
          </a:prstGeom>
        </p:spPr>
      </p:pic>
      <p:pic>
        <p:nvPicPr>
          <p:cNvPr id="9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627596"/>
            <a:ext cx="939618" cy="1252825"/>
          </a:xfrm>
          <a:prstGeom prst="rect">
            <a:avLst/>
          </a:prstGeom>
        </p:spPr>
      </p:pic>
      <p:pic>
        <p:nvPicPr>
          <p:cNvPr id="10" name="Picture 12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923" y="5618306"/>
            <a:ext cx="939618" cy="12528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noProof="0" dirty="0" smtClean="0"/>
              <a:t>Cancer Subtypes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/>
              <a:t>Cancer types are not homogeneous</a:t>
            </a:r>
          </a:p>
          <a:p>
            <a:r>
              <a:rPr lang="en-US" noProof="0" dirty="0"/>
              <a:t>They are divided into </a:t>
            </a:r>
            <a:r>
              <a:rPr lang="en-US" b="1" noProof="0" dirty="0">
                <a:solidFill>
                  <a:srgbClr val="00ACDC"/>
                </a:solidFill>
              </a:rPr>
              <a:t>Subtypes</a:t>
            </a:r>
          </a:p>
          <a:p>
            <a:pPr lvl="1"/>
            <a:r>
              <a:rPr lang="en-US" noProof="0" dirty="0"/>
              <a:t>different histology</a:t>
            </a:r>
          </a:p>
          <a:p>
            <a:pPr lvl="1"/>
            <a:r>
              <a:rPr lang="en-US" noProof="0" dirty="0"/>
              <a:t>different </a:t>
            </a:r>
            <a:r>
              <a:rPr lang="en-US" noProof="0" dirty="0">
                <a:solidFill>
                  <a:srgbClr val="00A650"/>
                </a:solidFill>
              </a:rPr>
              <a:t>molecular alterations</a:t>
            </a:r>
          </a:p>
          <a:p>
            <a:r>
              <a:rPr lang="en-US" noProof="0" dirty="0"/>
              <a:t>Subtypes have serious implications</a:t>
            </a:r>
          </a:p>
          <a:p>
            <a:pPr lvl="1"/>
            <a:r>
              <a:rPr lang="en-US" noProof="0" dirty="0"/>
              <a:t>different </a:t>
            </a:r>
            <a:r>
              <a:rPr lang="en-US" noProof="0" dirty="0">
                <a:solidFill>
                  <a:srgbClr val="00A650"/>
                </a:solidFill>
              </a:rPr>
              <a:t>treatment</a:t>
            </a:r>
            <a:r>
              <a:rPr lang="en-US" noProof="0" dirty="0"/>
              <a:t> for subtypes</a:t>
            </a:r>
          </a:p>
          <a:p>
            <a:pPr lvl="1"/>
            <a:r>
              <a:rPr lang="en-US" noProof="0" dirty="0">
                <a:solidFill>
                  <a:srgbClr val="00A650"/>
                </a:solidFill>
              </a:rPr>
              <a:t>prognosis</a:t>
            </a:r>
            <a:r>
              <a:rPr lang="en-US" noProof="0" dirty="0"/>
              <a:t> varies between subtypes</a:t>
            </a:r>
          </a:p>
          <a:p>
            <a:endParaRPr lang="en-US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15</a:t>
            </a:fld>
            <a:endParaRPr lang="en-US" dirty="0"/>
          </a:p>
        </p:txBody>
      </p:sp>
      <p:pic>
        <p:nvPicPr>
          <p:cNvPr id="11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138" y="5623922"/>
            <a:ext cx="940836" cy="344973"/>
          </a:xfrm>
          <a:prstGeom prst="rect">
            <a:avLst/>
          </a:prstGeom>
        </p:spPr>
      </p:pic>
      <p:pic>
        <p:nvPicPr>
          <p:cNvPr id="12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130" y="5626940"/>
            <a:ext cx="940836" cy="34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44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noProof="0" dirty="0" smtClean="0"/>
              <a:t>Cancer Subtype Analysis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pPr algn="ctr"/>
            <a:r>
              <a:rPr lang="en-US" sz="3600" noProof="0" dirty="0" smtClean="0"/>
              <a:t>Done using </a:t>
            </a:r>
            <a:r>
              <a:rPr lang="en-US" sz="3600" i="1" noProof="0" dirty="0" smtClean="0">
                <a:solidFill>
                  <a:srgbClr val="00A650"/>
                </a:solidFill>
              </a:rPr>
              <a:t>many different types of data</a:t>
            </a:r>
            <a:r>
              <a:rPr lang="en-US" sz="3600" noProof="0" dirty="0" smtClean="0">
                <a:solidFill>
                  <a:srgbClr val="00A650"/>
                </a:solidFill>
              </a:rPr>
              <a:t>,</a:t>
            </a:r>
          </a:p>
          <a:p>
            <a:pPr algn="ctr"/>
            <a:r>
              <a:rPr lang="en-US" sz="3600" noProof="0" dirty="0" smtClean="0"/>
              <a:t>for </a:t>
            </a:r>
            <a:r>
              <a:rPr lang="en-US" sz="3600" i="1" noProof="0" dirty="0" smtClean="0">
                <a:solidFill>
                  <a:srgbClr val="00B0F0"/>
                </a:solidFill>
              </a:rPr>
              <a:t>large numbers of patients.</a:t>
            </a:r>
            <a:endParaRPr lang="en-US" sz="3600" i="1" noProof="0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EBE00-F464-4786-A040-53405AAAB06F}" type="slidenum">
              <a:rPr lang="en-US" smtClean="0"/>
              <a:t>16</a:t>
            </a:fld>
            <a:endParaRPr lang="en-US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140721"/>
            <a:ext cx="4499068" cy="58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7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noProof="0" dirty="0" smtClean="0"/>
              <a:t>    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/>
          <a:lstStyle/>
          <a:p>
            <a:r>
              <a:rPr lang="en-US" noProof="0" dirty="0" smtClean="0"/>
              <a:t>Large-scale project to catalogue genetic mutations responsible for cancer</a:t>
            </a:r>
          </a:p>
          <a:p>
            <a:pPr lvl="1"/>
            <a:r>
              <a:rPr lang="en-US" noProof="0" dirty="0" smtClean="0"/>
              <a:t>20 tumor types</a:t>
            </a:r>
          </a:p>
          <a:p>
            <a:pPr lvl="1"/>
            <a:r>
              <a:rPr lang="en-US" noProof="0" dirty="0" smtClean="0"/>
              <a:t>500 patient samples each</a:t>
            </a:r>
          </a:p>
          <a:p>
            <a:endParaRPr lang="en-US" noProof="0" dirty="0" smtClean="0"/>
          </a:p>
          <a:p>
            <a:r>
              <a:rPr lang="en-US" noProof="0" dirty="0" smtClean="0"/>
              <a:t>Extensive molecular profiling for each patient</a:t>
            </a:r>
            <a:endParaRPr lang="en-US" noProof="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50756"/>
            <a:ext cx="6798575" cy="87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Maiandra GD" pitchFamily="34" charset="0"/>
              </a:rPr>
              <a:t>Goal: </a:t>
            </a:r>
          </a:p>
          <a:p>
            <a:pPr algn="ctr"/>
            <a:r>
              <a:rPr lang="en-US" b="1" dirty="0" smtClean="0">
                <a:latin typeface="Maiandra GD" pitchFamily="34" charset="0"/>
              </a:rPr>
              <a:t>Support tumor subtype characterization</a:t>
            </a:r>
            <a:r>
              <a:rPr lang="en-US" dirty="0" smtClean="0">
                <a:latin typeface="Maiandra GD" pitchFamily="34" charset="0"/>
              </a:rPr>
              <a:t> </a:t>
            </a:r>
            <a:br>
              <a:rPr lang="en-US" dirty="0" smtClean="0">
                <a:latin typeface="Maiandra GD" pitchFamily="34" charset="0"/>
              </a:rPr>
            </a:br>
            <a:r>
              <a:rPr lang="en-US" dirty="0" smtClean="0">
                <a:latin typeface="Maiandra GD" pitchFamily="34" charset="0"/>
              </a:rPr>
              <a:t>through </a:t>
            </a:r>
          </a:p>
          <a:p>
            <a:pPr algn="ctr"/>
            <a:r>
              <a:rPr lang="en-US" b="1" dirty="0" smtClean="0">
                <a:latin typeface="Maiandra GD" pitchFamily="34" charset="0"/>
              </a:rPr>
              <a:t>Integrative visual </a:t>
            </a:r>
            <a:r>
              <a:rPr lang="en-US" b="1" dirty="0">
                <a:latin typeface="Maiandra GD" pitchFamily="34" charset="0"/>
              </a:rPr>
              <a:t>analysis </a:t>
            </a:r>
            <a:r>
              <a:rPr lang="en-US" b="1" dirty="0" smtClean="0">
                <a:latin typeface="Maiandra GD" pitchFamily="34" charset="0"/>
              </a:rPr>
              <a:t/>
            </a:r>
            <a:br>
              <a:rPr lang="en-US" b="1" dirty="0" smtClean="0">
                <a:latin typeface="Maiandra GD" pitchFamily="34" charset="0"/>
              </a:rPr>
            </a:br>
            <a:r>
              <a:rPr lang="en-US" b="1" dirty="0" smtClean="0">
                <a:latin typeface="Maiandra GD" pitchFamily="34" charset="0"/>
              </a:rPr>
              <a:t>of </a:t>
            </a:r>
            <a:r>
              <a:rPr lang="en-US" b="1" dirty="0">
                <a:latin typeface="Maiandra GD" pitchFamily="34" charset="0"/>
              </a:rPr>
              <a:t>cancer genomics data sets.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05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269776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en-US" sz="4400" noProof="0" dirty="0" smtClean="0"/>
              <a:t>Stratification</a:t>
            </a:r>
            <a:endParaRPr lang="en-US" sz="4400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876349" y="1700808"/>
            <a:ext cx="1440160" cy="648072"/>
            <a:chOff x="3635896" y="1844824"/>
            <a:chExt cx="1944216" cy="648072"/>
          </a:xfrm>
          <a:solidFill>
            <a:srgbClr val="FDBB84"/>
          </a:solidFill>
        </p:grpSpPr>
        <p:sp>
          <p:nvSpPr>
            <p:cNvPr id="6" name="Rectangle 5"/>
            <p:cNvSpPr/>
            <p:nvPr/>
          </p:nvSpPr>
          <p:spPr>
            <a:xfrm>
              <a:off x="3635896" y="1844824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283968" y="1844824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932040" y="1844824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76349" y="2348880"/>
            <a:ext cx="1440160" cy="1944216"/>
            <a:chOff x="3635896" y="2492896"/>
            <a:chExt cx="1944216" cy="1944216"/>
          </a:xfrm>
          <a:solidFill>
            <a:srgbClr val="E34A33"/>
          </a:solidFill>
        </p:grpSpPr>
        <p:sp>
          <p:nvSpPr>
            <p:cNvPr id="20" name="Rectangle 19"/>
            <p:cNvSpPr/>
            <p:nvPr/>
          </p:nvSpPr>
          <p:spPr>
            <a:xfrm>
              <a:off x="3635896" y="2492896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635896" y="3140968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635896" y="3789040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283968" y="2492896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3968" y="3140968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283968" y="3789040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32040" y="2492896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932040" y="3140968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932040" y="3789040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876349" y="4293096"/>
            <a:ext cx="1440160" cy="1296144"/>
            <a:chOff x="3635896" y="4437112"/>
            <a:chExt cx="1944216" cy="1296144"/>
          </a:xfrm>
          <a:solidFill>
            <a:srgbClr val="990000"/>
          </a:solidFill>
        </p:grpSpPr>
        <p:sp>
          <p:nvSpPr>
            <p:cNvPr id="30" name="Rectangle 29"/>
            <p:cNvSpPr/>
            <p:nvPr/>
          </p:nvSpPr>
          <p:spPr>
            <a:xfrm>
              <a:off x="3635896" y="4437112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35896" y="5085184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283968" y="4437112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283968" y="5085184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932040" y="4437112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32040" y="5085184"/>
              <a:ext cx="648072" cy="648072"/>
            </a:xfrm>
            <a:prstGeom prst="rect">
              <a:avLst/>
            </a:prstGeom>
            <a:grpFill/>
            <a:ln>
              <a:solidFill>
                <a:srgbClr val="B8B8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0343" y="1340768"/>
            <a:ext cx="553998" cy="4039650"/>
            <a:chOff x="6034226" y="1340768"/>
            <a:chExt cx="553998" cy="4039650"/>
          </a:xfrm>
        </p:grpSpPr>
        <p:sp>
          <p:nvSpPr>
            <p:cNvPr id="9" name="Down Arrow 8"/>
            <p:cNvSpPr/>
            <p:nvPr/>
          </p:nvSpPr>
          <p:spPr>
            <a:xfrm>
              <a:off x="6300192" y="3248980"/>
              <a:ext cx="144016" cy="2131438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034226" y="1340768"/>
              <a:ext cx="553998" cy="1742305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sz="2400" b="1" i="1" dirty="0" smtClean="0"/>
                <a:t>Patients</a:t>
              </a:r>
              <a:endParaRPr lang="en-US" sz="2400" b="1" i="1" dirty="0"/>
            </a:p>
          </p:txBody>
        </p:sp>
      </p:grpSp>
      <p:sp>
        <p:nvSpPr>
          <p:cNvPr id="41" name="Title 1"/>
          <p:cNvSpPr txBox="1">
            <a:spLocks/>
          </p:cNvSpPr>
          <p:nvPr/>
        </p:nvSpPr>
        <p:spPr>
          <a:xfrm>
            <a:off x="446856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iandra GD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Tabular Data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7984" y="3645024"/>
            <a:ext cx="30725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Candidate Subtypes</a:t>
            </a:r>
            <a:endParaRPr lang="en-US" sz="2800" i="1" dirty="0"/>
          </a:p>
        </p:txBody>
      </p:sp>
      <p:sp>
        <p:nvSpPr>
          <p:cNvPr id="11" name="Left Arrow 10"/>
          <p:cNvSpPr/>
          <p:nvPr/>
        </p:nvSpPr>
        <p:spPr>
          <a:xfrm>
            <a:off x="3203848" y="3897858"/>
            <a:ext cx="1069776" cy="122125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Arrow 35"/>
          <p:cNvSpPr/>
          <p:nvPr/>
        </p:nvSpPr>
        <p:spPr>
          <a:xfrm>
            <a:off x="3286200" y="3248980"/>
            <a:ext cx="1069776" cy="122125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>
              <a:rot lat="0" lon="0" rev="1920000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Left Arrow 36"/>
          <p:cNvSpPr/>
          <p:nvPr/>
        </p:nvSpPr>
        <p:spPr>
          <a:xfrm>
            <a:off x="3358208" y="4603019"/>
            <a:ext cx="1069776" cy="122125"/>
          </a:xfrm>
          <a:prstGeom prst="left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>
              <a:rot lat="0" lon="0" rev="300000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Down Arrow 10"/>
          <p:cNvSpPr/>
          <p:nvPr/>
        </p:nvSpPr>
        <p:spPr>
          <a:xfrm>
            <a:off x="1511100" y="5392680"/>
            <a:ext cx="170656" cy="1008112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extBox 11"/>
          <p:cNvSpPr txBox="1"/>
          <p:nvPr/>
        </p:nvSpPr>
        <p:spPr>
          <a:xfrm>
            <a:off x="414149" y="6000682"/>
            <a:ext cx="2364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Genes, Proteins, etc.</a:t>
            </a:r>
            <a:endParaRPr lang="en-US" sz="2000" b="1" i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333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44444E-6 L -0.00035 0.52222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" y="2611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5.55556E-7 -0.42333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16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L 5.55556E-7 0.09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/>
      <p:bldP spid="3" grpId="0"/>
      <p:bldP spid="11" grpId="0" animBg="1"/>
      <p:bldP spid="36" grpId="0" animBg="1"/>
      <p:bldP spid="37" grpId="0" animBg="1"/>
      <p:bldP spid="38" grpId="0" animBg="1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2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latin typeface="Arial Black" panose="020B0A04020102020204" pitchFamily="34" charset="0"/>
              </a:rPr>
              <a:t>r</a:t>
            </a:r>
            <a:r>
              <a:rPr lang="en-US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esearch</a:t>
            </a:r>
            <a:r>
              <a:rPr lang="en-US" sz="3600" dirty="0" smtClean="0">
                <a:latin typeface="Arial Black" panose="020B0A04020102020204" pitchFamily="34" charset="0"/>
              </a:rPr>
              <a:t> requires </a:t>
            </a:r>
            <a:r>
              <a:rPr lang="en-US" sz="3600" dirty="0" smtClean="0">
                <a:solidFill>
                  <a:schemeClr val="accent2"/>
                </a:solidFill>
                <a:latin typeface="Arial Black" panose="020B0A04020102020204" pitchFamily="34" charset="0"/>
              </a:rPr>
              <a:t>understanding data</a:t>
            </a:r>
          </a:p>
          <a:p>
            <a:pPr algn="ctr"/>
            <a:endParaRPr lang="en-US" sz="3600" dirty="0">
              <a:latin typeface="Arial Black" panose="020B0A04020102020204" pitchFamily="34" charset="0"/>
            </a:endParaRPr>
          </a:p>
          <a:p>
            <a:pPr algn="r"/>
            <a:r>
              <a:rPr lang="en-US" dirty="0"/>
              <a:t>b</a:t>
            </a:r>
            <a:r>
              <a:rPr lang="en-US" dirty="0" smtClean="0"/>
              <a:t>ut there is so much of it…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7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noProof="0" dirty="0" smtClean="0"/>
              <a:t>Stratification of a Single Dataset</a:t>
            </a:r>
            <a:endParaRPr lang="en-US" noProof="0" dirty="0"/>
          </a:p>
        </p:txBody>
      </p:sp>
      <p:grpSp>
        <p:nvGrpSpPr>
          <p:cNvPr id="9" name="Group 8" descr="Down:  Group 50"/>
          <p:cNvGrpSpPr/>
          <p:nvPr/>
        </p:nvGrpSpPr>
        <p:grpSpPr>
          <a:xfrm>
            <a:off x="899592" y="1416549"/>
            <a:ext cx="1443366" cy="4484384"/>
            <a:chOff x="6657026" y="1561356"/>
            <a:chExt cx="1443366" cy="3736987"/>
          </a:xfrm>
        </p:grpSpPr>
        <p:sp>
          <p:nvSpPr>
            <p:cNvPr id="10" name="Rectangle 9"/>
            <p:cNvSpPr/>
            <p:nvPr/>
          </p:nvSpPr>
          <p:spPr>
            <a:xfrm>
              <a:off x="6660226" y="1561356"/>
              <a:ext cx="1436960" cy="10801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A1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7026" y="2893511"/>
              <a:ext cx="1436954" cy="1620180"/>
            </a:xfrm>
            <a:prstGeom prst="rect">
              <a:avLst/>
            </a:prstGeom>
            <a:solidFill>
              <a:srgbClr val="E34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</a:t>
              </a:r>
              <a:r>
                <a:rPr lang="de-AT" dirty="0"/>
                <a:t>A</a:t>
              </a:r>
              <a:r>
                <a:rPr lang="de-AT" dirty="0" smtClean="0"/>
                <a:t>2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657026" y="4758283"/>
              <a:ext cx="1443366" cy="540060"/>
            </a:xfrm>
            <a:prstGeom prst="rect">
              <a:avLst/>
            </a:prstGeom>
            <a:solidFill>
              <a:srgbClr val="FD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A3</a:t>
              </a:r>
              <a:endParaRPr lang="en-US" dirty="0"/>
            </a:p>
          </p:txBody>
        </p:sp>
      </p:grp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Inhaltsplatzhalter 2"/>
          <p:cNvSpPr>
            <a:spLocks noGrp="1"/>
          </p:cNvSpPr>
          <p:nvPr>
            <p:ph idx="1"/>
          </p:nvPr>
        </p:nvSpPr>
        <p:spPr>
          <a:xfrm>
            <a:off x="3203848" y="1600201"/>
            <a:ext cx="5482952" cy="4525963"/>
          </a:xfrm>
        </p:spPr>
        <p:txBody>
          <a:bodyPr/>
          <a:lstStyle/>
          <a:p>
            <a:r>
              <a:rPr lang="en-US" noProof="0" dirty="0"/>
              <a:t>Subtypes are identified </a:t>
            </a:r>
            <a:br>
              <a:rPr lang="en-US" noProof="0" dirty="0"/>
            </a:br>
            <a:r>
              <a:rPr lang="en-US" noProof="0" dirty="0"/>
              <a:t>by stratifying datasets, e.g.,</a:t>
            </a:r>
          </a:p>
          <a:p>
            <a:pPr lvl="1"/>
            <a:r>
              <a:rPr lang="en-US" noProof="0" dirty="0"/>
              <a:t>based on an expression pattern</a:t>
            </a:r>
          </a:p>
          <a:p>
            <a:pPr lvl="1"/>
            <a:r>
              <a:rPr lang="en-US" noProof="0" dirty="0"/>
              <a:t>a mutation status</a:t>
            </a:r>
          </a:p>
          <a:p>
            <a:pPr lvl="1"/>
            <a:r>
              <a:rPr lang="en-US" noProof="0" dirty="0"/>
              <a:t>a copy number alteration</a:t>
            </a:r>
          </a:p>
          <a:p>
            <a:pPr lvl="1"/>
            <a:r>
              <a:rPr lang="en-US" noProof="0" dirty="0"/>
              <a:t>a combination of these</a:t>
            </a:r>
          </a:p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937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5" y="78571"/>
            <a:ext cx="1558230" cy="6446774"/>
          </a:xfrm>
        </p:spPr>
      </p:pic>
      <p:sp>
        <p:nvSpPr>
          <p:cNvPr id="9" name="TextBox 8"/>
          <p:cNvSpPr txBox="1"/>
          <p:nvPr/>
        </p:nvSpPr>
        <p:spPr>
          <a:xfrm>
            <a:off x="3275856" y="2636912"/>
            <a:ext cx="492443" cy="174230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2000" b="1" i="1" dirty="0" smtClean="0"/>
              <a:t>Patients</a:t>
            </a:r>
            <a:endParaRPr lang="en-US" sz="2000" b="1" i="1" dirty="0"/>
          </a:p>
        </p:txBody>
      </p:sp>
      <p:sp>
        <p:nvSpPr>
          <p:cNvPr id="10" name="TextBox 11"/>
          <p:cNvSpPr txBox="1"/>
          <p:nvPr/>
        </p:nvSpPr>
        <p:spPr>
          <a:xfrm>
            <a:off x="4068475" y="6451625"/>
            <a:ext cx="837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Genes</a:t>
            </a:r>
            <a:endParaRPr lang="en-US" sz="2000" b="1" i="1" dirty="0"/>
          </a:p>
        </p:txBody>
      </p:sp>
      <p:sp>
        <p:nvSpPr>
          <p:cNvPr id="11" name="TextBox 11"/>
          <p:cNvSpPr txBox="1"/>
          <p:nvPr/>
        </p:nvSpPr>
        <p:spPr>
          <a:xfrm>
            <a:off x="5148064" y="5589240"/>
            <a:ext cx="23486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Candidate Subtype /</a:t>
            </a:r>
          </a:p>
          <a:p>
            <a:r>
              <a:rPr lang="en-US" sz="2000" b="1" i="1" dirty="0" smtClean="0"/>
              <a:t>Heat Map</a:t>
            </a:r>
            <a:endParaRPr lang="en-US" sz="2000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66135" y="78571"/>
            <a:ext cx="22762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Header /</a:t>
            </a:r>
            <a:br>
              <a:rPr lang="en-US" sz="2000" b="1" i="1" dirty="0" smtClean="0"/>
            </a:br>
            <a:r>
              <a:rPr lang="en-US" sz="2000" b="1" i="1" dirty="0" smtClean="0"/>
              <a:t>Summary of </a:t>
            </a:r>
          </a:p>
          <a:p>
            <a:r>
              <a:rPr lang="en-US" sz="2000" b="1" i="1" dirty="0" smtClean="0"/>
              <a:t>whole Stratification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6516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noProof="0" dirty="0" smtClean="0"/>
              <a:t>Stratification of Multiple Datasets</a:t>
            </a:r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22</a:t>
            </a:fld>
            <a:endParaRPr lang="en-US" dirty="0"/>
          </a:p>
        </p:txBody>
      </p:sp>
      <p:grpSp>
        <p:nvGrpSpPr>
          <p:cNvPr id="5" name="Group 4" descr="Down:  Group 50"/>
          <p:cNvGrpSpPr/>
          <p:nvPr/>
        </p:nvGrpSpPr>
        <p:grpSpPr>
          <a:xfrm>
            <a:off x="897587" y="1416549"/>
            <a:ext cx="1443366" cy="4484384"/>
            <a:chOff x="6657026" y="1561356"/>
            <a:chExt cx="1443366" cy="3736987"/>
          </a:xfrm>
        </p:grpSpPr>
        <p:sp>
          <p:nvSpPr>
            <p:cNvPr id="6" name="Rectangle 5"/>
            <p:cNvSpPr/>
            <p:nvPr/>
          </p:nvSpPr>
          <p:spPr>
            <a:xfrm>
              <a:off x="6660226" y="1561356"/>
              <a:ext cx="1436960" cy="10801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57026" y="2893511"/>
              <a:ext cx="1436954" cy="1620180"/>
            </a:xfrm>
            <a:prstGeom prst="rect">
              <a:avLst/>
            </a:prstGeom>
            <a:solidFill>
              <a:srgbClr val="E34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</a:t>
              </a:r>
              <a:r>
                <a:rPr lang="de-AT" dirty="0"/>
                <a:t>A</a:t>
              </a:r>
              <a:r>
                <a:rPr lang="de-AT" dirty="0" smtClean="0"/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57026" y="4758283"/>
              <a:ext cx="1443366" cy="540060"/>
            </a:xfrm>
            <a:prstGeom prst="rect">
              <a:avLst/>
            </a:prstGeom>
            <a:solidFill>
              <a:srgbClr val="FD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A3</a:t>
              </a:r>
              <a:endParaRPr lang="en-US" dirty="0"/>
            </a:p>
          </p:txBody>
        </p:sp>
      </p:grpSp>
      <p:grpSp>
        <p:nvGrpSpPr>
          <p:cNvPr id="9" name="Group 8" descr="Down:  Group 50"/>
          <p:cNvGrpSpPr/>
          <p:nvPr/>
        </p:nvGrpSpPr>
        <p:grpSpPr>
          <a:xfrm>
            <a:off x="4136590" y="1417767"/>
            <a:ext cx="718480" cy="4473641"/>
            <a:chOff x="6657026" y="1571707"/>
            <a:chExt cx="1440159" cy="3189719"/>
          </a:xfrm>
        </p:grpSpPr>
        <p:sp>
          <p:nvSpPr>
            <p:cNvPr id="10" name="Rectangle 9"/>
            <p:cNvSpPr/>
            <p:nvPr/>
          </p:nvSpPr>
          <p:spPr>
            <a:xfrm>
              <a:off x="6660225" y="1571707"/>
              <a:ext cx="1436960" cy="585377"/>
            </a:xfrm>
            <a:prstGeom prst="rect">
              <a:avLst/>
            </a:prstGeom>
            <a:solidFill>
              <a:srgbClr val="085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7026" y="2425452"/>
              <a:ext cx="1436955" cy="2335974"/>
            </a:xfrm>
            <a:prstGeom prst="rect">
              <a:avLst/>
            </a:prstGeom>
            <a:solidFill>
              <a:srgbClr val="6BA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B</a:t>
              </a:r>
              <a:r>
                <a:rPr lang="de-AT" dirty="0" smtClean="0"/>
                <a:t>2</a:t>
              </a:r>
              <a:endParaRPr lang="en-US" dirty="0"/>
            </a:p>
          </p:txBody>
        </p:sp>
      </p:grpSp>
      <p:sp>
        <p:nvSpPr>
          <p:cNvPr id="16" name="TextBox 2"/>
          <p:cNvSpPr txBox="1"/>
          <p:nvPr/>
        </p:nvSpPr>
        <p:spPr>
          <a:xfrm>
            <a:off x="985071" y="5992485"/>
            <a:ext cx="122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Tabular</a:t>
            </a:r>
            <a:br>
              <a:rPr lang="en-US" dirty="0" smtClean="0"/>
            </a:br>
            <a:r>
              <a:rPr lang="en-US" dirty="0" smtClean="0"/>
              <a:t>e.g., mRNA</a:t>
            </a:r>
            <a:endParaRPr lang="en-US" dirty="0"/>
          </a:p>
        </p:txBody>
      </p:sp>
      <p:sp>
        <p:nvSpPr>
          <p:cNvPr id="18" name="TextBox 16"/>
          <p:cNvSpPr txBox="1"/>
          <p:nvPr/>
        </p:nvSpPr>
        <p:spPr>
          <a:xfrm>
            <a:off x="3522086" y="5992485"/>
            <a:ext cx="211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Categorical,</a:t>
            </a:r>
          </a:p>
          <a:p>
            <a:pPr algn="ctr"/>
            <a:r>
              <a:rPr lang="en-US" dirty="0" smtClean="0"/>
              <a:t>e.g., mutation status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765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2334961" y="1416006"/>
            <a:ext cx="1810025" cy="542491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4763 w 1790700"/>
              <a:gd name="connsiteY0" fmla="*/ 14288 h 438150"/>
              <a:gd name="connsiteX1" fmla="*/ 1790700 w 1790700"/>
              <a:gd name="connsiteY1" fmla="*/ 0 h 438150"/>
              <a:gd name="connsiteX2" fmla="*/ 1790700 w 1790700"/>
              <a:gd name="connsiteY2" fmla="*/ 438150 h 438150"/>
              <a:gd name="connsiteX3" fmla="*/ 0 w 1790700"/>
              <a:gd name="connsiteY3" fmla="*/ 438150 h 438150"/>
              <a:gd name="connsiteX4" fmla="*/ 4763 w 1790700"/>
              <a:gd name="connsiteY4" fmla="*/ 14288 h 438150"/>
              <a:gd name="connsiteX0" fmla="*/ 4763 w 1790700"/>
              <a:gd name="connsiteY0" fmla="*/ 14288 h 438150"/>
              <a:gd name="connsiteX1" fmla="*/ 1790700 w 1790700"/>
              <a:gd name="connsiteY1" fmla="*/ 0 h 438150"/>
              <a:gd name="connsiteX2" fmla="*/ 1790700 w 1790700"/>
              <a:gd name="connsiteY2" fmla="*/ 438150 h 438150"/>
              <a:gd name="connsiteX3" fmla="*/ 0 w 1790700"/>
              <a:gd name="connsiteY3" fmla="*/ 438150 h 438150"/>
              <a:gd name="connsiteX4" fmla="*/ 4763 w 1790700"/>
              <a:gd name="connsiteY4" fmla="*/ 14288 h 438150"/>
              <a:gd name="connsiteX0" fmla="*/ 137 w 1800361"/>
              <a:gd name="connsiteY0" fmla="*/ 1 h 438150"/>
              <a:gd name="connsiteX1" fmla="*/ 1800361 w 1800361"/>
              <a:gd name="connsiteY1" fmla="*/ 0 h 438150"/>
              <a:gd name="connsiteX2" fmla="*/ 1800361 w 1800361"/>
              <a:gd name="connsiteY2" fmla="*/ 438150 h 438150"/>
              <a:gd name="connsiteX3" fmla="*/ 9661 w 1800361"/>
              <a:gd name="connsiteY3" fmla="*/ 438150 h 438150"/>
              <a:gd name="connsiteX4" fmla="*/ 137 w 1800361"/>
              <a:gd name="connsiteY4" fmla="*/ 1 h 438150"/>
              <a:gd name="connsiteX0" fmla="*/ 4764 w 1804988"/>
              <a:gd name="connsiteY0" fmla="*/ 1 h 438150"/>
              <a:gd name="connsiteX1" fmla="*/ 1804988 w 1804988"/>
              <a:gd name="connsiteY1" fmla="*/ 0 h 438150"/>
              <a:gd name="connsiteX2" fmla="*/ 1804988 w 1804988"/>
              <a:gd name="connsiteY2" fmla="*/ 438150 h 438150"/>
              <a:gd name="connsiteX3" fmla="*/ 0 w 1804988"/>
              <a:gd name="connsiteY3" fmla="*/ 438150 h 438150"/>
              <a:gd name="connsiteX4" fmla="*/ 4764 w 1804988"/>
              <a:gd name="connsiteY4" fmla="*/ 1 h 438150"/>
              <a:gd name="connsiteX0" fmla="*/ 212 w 1800436"/>
              <a:gd name="connsiteY0" fmla="*/ 1 h 438150"/>
              <a:gd name="connsiteX1" fmla="*/ 1800436 w 1800436"/>
              <a:gd name="connsiteY1" fmla="*/ 0 h 438150"/>
              <a:gd name="connsiteX2" fmla="*/ 1800436 w 1800436"/>
              <a:gd name="connsiteY2" fmla="*/ 438150 h 438150"/>
              <a:gd name="connsiteX3" fmla="*/ 4973 w 1800436"/>
              <a:gd name="connsiteY3" fmla="*/ 438150 h 438150"/>
              <a:gd name="connsiteX4" fmla="*/ 212 w 1800436"/>
              <a:gd name="connsiteY4" fmla="*/ 1 h 438150"/>
              <a:gd name="connsiteX0" fmla="*/ 458 w 1800682"/>
              <a:gd name="connsiteY0" fmla="*/ 1 h 438150"/>
              <a:gd name="connsiteX1" fmla="*/ 1800682 w 1800682"/>
              <a:gd name="connsiteY1" fmla="*/ 0 h 438150"/>
              <a:gd name="connsiteX2" fmla="*/ 1800682 w 1800682"/>
              <a:gd name="connsiteY2" fmla="*/ 438150 h 438150"/>
              <a:gd name="connsiteX3" fmla="*/ 457 w 1800682"/>
              <a:gd name="connsiteY3" fmla="*/ 433388 h 438150"/>
              <a:gd name="connsiteX4" fmla="*/ 458 w 1800682"/>
              <a:gd name="connsiteY4" fmla="*/ 1 h 438150"/>
              <a:gd name="connsiteX0" fmla="*/ 458 w 1810207"/>
              <a:gd name="connsiteY0" fmla="*/ 1 h 433388"/>
              <a:gd name="connsiteX1" fmla="*/ 1800682 w 1810207"/>
              <a:gd name="connsiteY1" fmla="*/ 0 h 433388"/>
              <a:gd name="connsiteX2" fmla="*/ 1810207 w 1810207"/>
              <a:gd name="connsiteY2" fmla="*/ 428625 h 433388"/>
              <a:gd name="connsiteX3" fmla="*/ 457 w 1810207"/>
              <a:gd name="connsiteY3" fmla="*/ 433388 h 433388"/>
              <a:gd name="connsiteX4" fmla="*/ 458 w 1810207"/>
              <a:gd name="connsiteY4" fmla="*/ 1 h 433388"/>
              <a:gd name="connsiteX0" fmla="*/ 458 w 1814970"/>
              <a:gd name="connsiteY0" fmla="*/ 0 h 433387"/>
              <a:gd name="connsiteX1" fmla="*/ 1814970 w 1814970"/>
              <a:gd name="connsiteY1" fmla="*/ 4761 h 433387"/>
              <a:gd name="connsiteX2" fmla="*/ 1810207 w 1814970"/>
              <a:gd name="connsiteY2" fmla="*/ 428624 h 433387"/>
              <a:gd name="connsiteX3" fmla="*/ 457 w 1814970"/>
              <a:gd name="connsiteY3" fmla="*/ 433387 h 433387"/>
              <a:gd name="connsiteX4" fmla="*/ 458 w 1814970"/>
              <a:gd name="connsiteY4" fmla="*/ 0 h 433387"/>
              <a:gd name="connsiteX0" fmla="*/ 458 w 1814970"/>
              <a:gd name="connsiteY0" fmla="*/ 0 h 433387"/>
              <a:gd name="connsiteX1" fmla="*/ 1814970 w 1814970"/>
              <a:gd name="connsiteY1" fmla="*/ 4761 h 433387"/>
              <a:gd name="connsiteX2" fmla="*/ 1810207 w 1814970"/>
              <a:gd name="connsiteY2" fmla="*/ 419099 h 433387"/>
              <a:gd name="connsiteX3" fmla="*/ 457 w 1814970"/>
              <a:gd name="connsiteY3" fmla="*/ 433387 h 433387"/>
              <a:gd name="connsiteX4" fmla="*/ 458 w 1814970"/>
              <a:gd name="connsiteY4" fmla="*/ 0 h 433387"/>
              <a:gd name="connsiteX0" fmla="*/ 458 w 1820016"/>
              <a:gd name="connsiteY0" fmla="*/ 0 h 433387"/>
              <a:gd name="connsiteX1" fmla="*/ 1814970 w 1820016"/>
              <a:gd name="connsiteY1" fmla="*/ 4761 h 433387"/>
              <a:gd name="connsiteX2" fmla="*/ 1819807 w 1820016"/>
              <a:gd name="connsiteY2" fmla="*/ 400049 h 433387"/>
              <a:gd name="connsiteX3" fmla="*/ 457 w 1820016"/>
              <a:gd name="connsiteY3" fmla="*/ 433387 h 433387"/>
              <a:gd name="connsiteX4" fmla="*/ 458 w 1820016"/>
              <a:gd name="connsiteY4" fmla="*/ 0 h 433387"/>
              <a:gd name="connsiteX0" fmla="*/ 458 w 1820016"/>
              <a:gd name="connsiteY0" fmla="*/ 4048 h 437435"/>
              <a:gd name="connsiteX1" fmla="*/ 1814970 w 1820016"/>
              <a:gd name="connsiteY1" fmla="*/ 0 h 437435"/>
              <a:gd name="connsiteX2" fmla="*/ 1819807 w 1820016"/>
              <a:gd name="connsiteY2" fmla="*/ 404097 h 437435"/>
              <a:gd name="connsiteX3" fmla="*/ 457 w 1820016"/>
              <a:gd name="connsiteY3" fmla="*/ 437435 h 437435"/>
              <a:gd name="connsiteX4" fmla="*/ 458 w 1820016"/>
              <a:gd name="connsiteY4" fmla="*/ 4048 h 437435"/>
              <a:gd name="connsiteX0" fmla="*/ 127 w 1830340"/>
              <a:gd name="connsiteY0" fmla="*/ 0 h 437792"/>
              <a:gd name="connsiteX1" fmla="*/ 1825294 w 1830340"/>
              <a:gd name="connsiteY1" fmla="*/ 357 h 437792"/>
              <a:gd name="connsiteX2" fmla="*/ 1830131 w 1830340"/>
              <a:gd name="connsiteY2" fmla="*/ 404454 h 437792"/>
              <a:gd name="connsiteX3" fmla="*/ 10781 w 1830340"/>
              <a:gd name="connsiteY3" fmla="*/ 437792 h 437792"/>
              <a:gd name="connsiteX4" fmla="*/ 127 w 1830340"/>
              <a:gd name="connsiteY4" fmla="*/ 0 h 437792"/>
              <a:gd name="connsiteX0" fmla="*/ 189 w 1825601"/>
              <a:gd name="connsiteY0" fmla="*/ 0 h 441760"/>
              <a:gd name="connsiteX1" fmla="*/ 1820555 w 1825601"/>
              <a:gd name="connsiteY1" fmla="*/ 4325 h 441760"/>
              <a:gd name="connsiteX2" fmla="*/ 1825392 w 1825601"/>
              <a:gd name="connsiteY2" fmla="*/ 408422 h 441760"/>
              <a:gd name="connsiteX3" fmla="*/ 6042 w 1825601"/>
              <a:gd name="connsiteY3" fmla="*/ 441760 h 441760"/>
              <a:gd name="connsiteX4" fmla="*/ 189 w 1825601"/>
              <a:gd name="connsiteY4" fmla="*/ 0 h 441760"/>
              <a:gd name="connsiteX0" fmla="*/ 363 w 1825775"/>
              <a:gd name="connsiteY0" fmla="*/ 0 h 437792"/>
              <a:gd name="connsiteX1" fmla="*/ 1820729 w 1825775"/>
              <a:gd name="connsiteY1" fmla="*/ 4325 h 437792"/>
              <a:gd name="connsiteX2" fmla="*/ 1825566 w 1825775"/>
              <a:gd name="connsiteY2" fmla="*/ 408422 h 437792"/>
              <a:gd name="connsiteX3" fmla="*/ 1417 w 1825775"/>
              <a:gd name="connsiteY3" fmla="*/ 437792 h 437792"/>
              <a:gd name="connsiteX4" fmla="*/ 363 w 1825775"/>
              <a:gd name="connsiteY4" fmla="*/ 0 h 437792"/>
              <a:gd name="connsiteX0" fmla="*/ 363 w 1820729"/>
              <a:gd name="connsiteY0" fmla="*/ 0 h 440172"/>
              <a:gd name="connsiteX1" fmla="*/ 1820729 w 1820729"/>
              <a:gd name="connsiteY1" fmla="*/ 4325 h 440172"/>
              <a:gd name="connsiteX2" fmla="*/ 1815966 w 1820729"/>
              <a:gd name="connsiteY2" fmla="*/ 440172 h 440172"/>
              <a:gd name="connsiteX3" fmla="*/ 1417 w 1820729"/>
              <a:gd name="connsiteY3" fmla="*/ 437792 h 440172"/>
              <a:gd name="connsiteX4" fmla="*/ 363 w 1820729"/>
              <a:gd name="connsiteY4" fmla="*/ 0 h 440172"/>
              <a:gd name="connsiteX0" fmla="*/ 363 w 1825776"/>
              <a:gd name="connsiteY0" fmla="*/ 0 h 440172"/>
              <a:gd name="connsiteX1" fmla="*/ 1820729 w 1825776"/>
              <a:gd name="connsiteY1" fmla="*/ 4325 h 440172"/>
              <a:gd name="connsiteX2" fmla="*/ 1825567 w 1825776"/>
              <a:gd name="connsiteY2" fmla="*/ 440172 h 440172"/>
              <a:gd name="connsiteX3" fmla="*/ 1417 w 1825776"/>
              <a:gd name="connsiteY3" fmla="*/ 437792 h 440172"/>
              <a:gd name="connsiteX4" fmla="*/ 363 w 1825776"/>
              <a:gd name="connsiteY4" fmla="*/ 0 h 440172"/>
              <a:gd name="connsiteX0" fmla="*/ 363 w 1820729"/>
              <a:gd name="connsiteY0" fmla="*/ 0 h 437792"/>
              <a:gd name="connsiteX1" fmla="*/ 1820729 w 1820729"/>
              <a:gd name="connsiteY1" fmla="*/ 4325 h 437792"/>
              <a:gd name="connsiteX2" fmla="*/ 1815967 w 1820729"/>
              <a:gd name="connsiteY2" fmla="*/ 428265 h 437792"/>
              <a:gd name="connsiteX3" fmla="*/ 1417 w 1820729"/>
              <a:gd name="connsiteY3" fmla="*/ 437792 h 437792"/>
              <a:gd name="connsiteX4" fmla="*/ 363 w 1820729"/>
              <a:gd name="connsiteY4" fmla="*/ 0 h 437792"/>
              <a:gd name="connsiteX0" fmla="*/ 363 w 1821221"/>
              <a:gd name="connsiteY0" fmla="*/ 0 h 440172"/>
              <a:gd name="connsiteX1" fmla="*/ 1820729 w 1821221"/>
              <a:gd name="connsiteY1" fmla="*/ 4325 h 440172"/>
              <a:gd name="connsiteX2" fmla="*/ 1820768 w 1821221"/>
              <a:gd name="connsiteY2" fmla="*/ 440172 h 440172"/>
              <a:gd name="connsiteX3" fmla="*/ 1417 w 1821221"/>
              <a:gd name="connsiteY3" fmla="*/ 437792 h 440172"/>
              <a:gd name="connsiteX4" fmla="*/ 363 w 1821221"/>
              <a:gd name="connsiteY4" fmla="*/ 0 h 440172"/>
              <a:gd name="connsiteX0" fmla="*/ 363 w 1820729"/>
              <a:gd name="connsiteY0" fmla="*/ 0 h 437792"/>
              <a:gd name="connsiteX1" fmla="*/ 1820729 w 1820729"/>
              <a:gd name="connsiteY1" fmla="*/ 4325 h 437792"/>
              <a:gd name="connsiteX2" fmla="*/ 1811168 w 1820729"/>
              <a:gd name="connsiteY2" fmla="*/ 436203 h 437792"/>
              <a:gd name="connsiteX3" fmla="*/ 1417 w 1820729"/>
              <a:gd name="connsiteY3" fmla="*/ 437792 h 437792"/>
              <a:gd name="connsiteX4" fmla="*/ 363 w 1820729"/>
              <a:gd name="connsiteY4" fmla="*/ 0 h 437792"/>
              <a:gd name="connsiteX0" fmla="*/ 363 w 1815929"/>
              <a:gd name="connsiteY0" fmla="*/ 0 h 437792"/>
              <a:gd name="connsiteX1" fmla="*/ 1815929 w 1815929"/>
              <a:gd name="connsiteY1" fmla="*/ 356 h 437792"/>
              <a:gd name="connsiteX2" fmla="*/ 1811168 w 1815929"/>
              <a:gd name="connsiteY2" fmla="*/ 436203 h 437792"/>
              <a:gd name="connsiteX3" fmla="*/ 1417 w 1815929"/>
              <a:gd name="connsiteY3" fmla="*/ 437792 h 437792"/>
              <a:gd name="connsiteX4" fmla="*/ 363 w 1815929"/>
              <a:gd name="connsiteY4" fmla="*/ 0 h 437792"/>
              <a:gd name="connsiteX0" fmla="*/ 363 w 1815929"/>
              <a:gd name="connsiteY0" fmla="*/ 0 h 445730"/>
              <a:gd name="connsiteX1" fmla="*/ 1815929 w 1815929"/>
              <a:gd name="connsiteY1" fmla="*/ 356 h 445730"/>
              <a:gd name="connsiteX2" fmla="*/ 1811168 w 1815929"/>
              <a:gd name="connsiteY2" fmla="*/ 436203 h 445730"/>
              <a:gd name="connsiteX3" fmla="*/ 1417 w 1815929"/>
              <a:gd name="connsiteY3" fmla="*/ 445730 h 445730"/>
              <a:gd name="connsiteX4" fmla="*/ 363 w 1815929"/>
              <a:gd name="connsiteY4" fmla="*/ 0 h 445730"/>
              <a:gd name="connsiteX0" fmla="*/ 363 w 1815929"/>
              <a:gd name="connsiteY0" fmla="*/ 0 h 449698"/>
              <a:gd name="connsiteX1" fmla="*/ 1815929 w 1815929"/>
              <a:gd name="connsiteY1" fmla="*/ 4324 h 449698"/>
              <a:gd name="connsiteX2" fmla="*/ 1811168 w 1815929"/>
              <a:gd name="connsiteY2" fmla="*/ 440171 h 449698"/>
              <a:gd name="connsiteX3" fmla="*/ 1417 w 1815929"/>
              <a:gd name="connsiteY3" fmla="*/ 449698 h 449698"/>
              <a:gd name="connsiteX4" fmla="*/ 363 w 1815929"/>
              <a:gd name="connsiteY4" fmla="*/ 0 h 449698"/>
              <a:gd name="connsiteX0" fmla="*/ 3747 w 1819313"/>
              <a:gd name="connsiteY0" fmla="*/ 0 h 449698"/>
              <a:gd name="connsiteX1" fmla="*/ 1819313 w 1819313"/>
              <a:gd name="connsiteY1" fmla="*/ 4324 h 449698"/>
              <a:gd name="connsiteX2" fmla="*/ 1814552 w 1819313"/>
              <a:gd name="connsiteY2" fmla="*/ 440171 h 449698"/>
              <a:gd name="connsiteX3" fmla="*/ 0 w 1819313"/>
              <a:gd name="connsiteY3" fmla="*/ 449698 h 449698"/>
              <a:gd name="connsiteX4" fmla="*/ 3747 w 1819313"/>
              <a:gd name="connsiteY4" fmla="*/ 0 h 449698"/>
              <a:gd name="connsiteX0" fmla="*/ 3747 w 1819313"/>
              <a:gd name="connsiteY0" fmla="*/ 0 h 449698"/>
              <a:gd name="connsiteX1" fmla="*/ 1819313 w 1819313"/>
              <a:gd name="connsiteY1" fmla="*/ 4324 h 449698"/>
              <a:gd name="connsiteX2" fmla="*/ 1814553 w 1819313"/>
              <a:gd name="connsiteY2" fmla="*/ 444140 h 449698"/>
              <a:gd name="connsiteX3" fmla="*/ 0 w 1819313"/>
              <a:gd name="connsiteY3" fmla="*/ 449698 h 449698"/>
              <a:gd name="connsiteX4" fmla="*/ 3747 w 1819313"/>
              <a:gd name="connsiteY4" fmla="*/ 0 h 449698"/>
              <a:gd name="connsiteX0" fmla="*/ 3747 w 1824363"/>
              <a:gd name="connsiteY0" fmla="*/ 0 h 456045"/>
              <a:gd name="connsiteX1" fmla="*/ 1819313 w 1824363"/>
              <a:gd name="connsiteY1" fmla="*/ 4324 h 456045"/>
              <a:gd name="connsiteX2" fmla="*/ 1824154 w 1824363"/>
              <a:gd name="connsiteY2" fmla="*/ 456045 h 456045"/>
              <a:gd name="connsiteX3" fmla="*/ 0 w 1824363"/>
              <a:gd name="connsiteY3" fmla="*/ 449698 h 456045"/>
              <a:gd name="connsiteX4" fmla="*/ 3747 w 1824363"/>
              <a:gd name="connsiteY4" fmla="*/ 0 h 456045"/>
              <a:gd name="connsiteX0" fmla="*/ 3747 w 1819313"/>
              <a:gd name="connsiteY0" fmla="*/ 0 h 452076"/>
              <a:gd name="connsiteX1" fmla="*/ 1819313 w 1819313"/>
              <a:gd name="connsiteY1" fmla="*/ 4324 h 452076"/>
              <a:gd name="connsiteX2" fmla="*/ 1809753 w 1819313"/>
              <a:gd name="connsiteY2" fmla="*/ 452076 h 452076"/>
              <a:gd name="connsiteX3" fmla="*/ 0 w 1819313"/>
              <a:gd name="connsiteY3" fmla="*/ 449698 h 452076"/>
              <a:gd name="connsiteX4" fmla="*/ 3747 w 1819313"/>
              <a:gd name="connsiteY4" fmla="*/ 0 h 452076"/>
              <a:gd name="connsiteX0" fmla="*/ 3747 w 1819313"/>
              <a:gd name="connsiteY0" fmla="*/ 0 h 456044"/>
              <a:gd name="connsiteX1" fmla="*/ 1819313 w 1819313"/>
              <a:gd name="connsiteY1" fmla="*/ 4324 h 456044"/>
              <a:gd name="connsiteX2" fmla="*/ 1814554 w 1819313"/>
              <a:gd name="connsiteY2" fmla="*/ 456044 h 456044"/>
              <a:gd name="connsiteX3" fmla="*/ 0 w 1819313"/>
              <a:gd name="connsiteY3" fmla="*/ 449698 h 456044"/>
              <a:gd name="connsiteX4" fmla="*/ 3747 w 1819313"/>
              <a:gd name="connsiteY4" fmla="*/ 0 h 456044"/>
              <a:gd name="connsiteX0" fmla="*/ 3747 w 1824363"/>
              <a:gd name="connsiteY0" fmla="*/ 0 h 452076"/>
              <a:gd name="connsiteX1" fmla="*/ 1819313 w 1824363"/>
              <a:gd name="connsiteY1" fmla="*/ 4324 h 452076"/>
              <a:gd name="connsiteX2" fmla="*/ 1824154 w 1824363"/>
              <a:gd name="connsiteY2" fmla="*/ 452076 h 452076"/>
              <a:gd name="connsiteX3" fmla="*/ 0 w 1824363"/>
              <a:gd name="connsiteY3" fmla="*/ 449698 h 452076"/>
              <a:gd name="connsiteX4" fmla="*/ 3747 w 1824363"/>
              <a:gd name="connsiteY4" fmla="*/ 0 h 45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363" h="452076">
                <a:moveTo>
                  <a:pt x="3747" y="0"/>
                </a:moveTo>
                <a:lnTo>
                  <a:pt x="1819313" y="4324"/>
                </a:lnTo>
                <a:cubicBezTo>
                  <a:pt x="1817725" y="145612"/>
                  <a:pt x="1825742" y="310788"/>
                  <a:pt x="1824154" y="452076"/>
                </a:cubicBezTo>
                <a:lnTo>
                  <a:pt x="0" y="449698"/>
                </a:lnTo>
                <a:cubicBezTo>
                  <a:pt x="1588" y="308411"/>
                  <a:pt x="2159" y="141287"/>
                  <a:pt x="3747" y="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Stratification of Multiple Datasets</a:t>
            </a:r>
            <a:endParaRPr lang="en-US" noProof="0" dirty="0"/>
          </a:p>
        </p:txBody>
      </p:sp>
      <p:grpSp>
        <p:nvGrpSpPr>
          <p:cNvPr id="5" name="Group 4" descr="Down:  Group 50"/>
          <p:cNvGrpSpPr/>
          <p:nvPr/>
        </p:nvGrpSpPr>
        <p:grpSpPr>
          <a:xfrm>
            <a:off x="897587" y="1416549"/>
            <a:ext cx="1443366" cy="4484384"/>
            <a:chOff x="6657026" y="1561356"/>
            <a:chExt cx="1443366" cy="3736987"/>
          </a:xfrm>
        </p:grpSpPr>
        <p:sp>
          <p:nvSpPr>
            <p:cNvPr id="6" name="Rectangle 5"/>
            <p:cNvSpPr/>
            <p:nvPr/>
          </p:nvSpPr>
          <p:spPr>
            <a:xfrm>
              <a:off x="6660226" y="1561356"/>
              <a:ext cx="1436960" cy="10801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57026" y="2893511"/>
              <a:ext cx="1436954" cy="1620180"/>
            </a:xfrm>
            <a:prstGeom prst="rect">
              <a:avLst/>
            </a:prstGeom>
            <a:solidFill>
              <a:srgbClr val="E34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</a:t>
              </a:r>
              <a:r>
                <a:rPr lang="de-AT" dirty="0"/>
                <a:t>A</a:t>
              </a:r>
              <a:r>
                <a:rPr lang="de-AT" dirty="0" smtClean="0"/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57026" y="4758283"/>
              <a:ext cx="1443366" cy="540060"/>
            </a:xfrm>
            <a:prstGeom prst="rect">
              <a:avLst/>
            </a:prstGeom>
            <a:solidFill>
              <a:srgbClr val="FD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A3</a:t>
              </a:r>
              <a:endParaRPr lang="en-US" dirty="0"/>
            </a:p>
          </p:txBody>
        </p:sp>
      </p:grpSp>
      <p:grpSp>
        <p:nvGrpSpPr>
          <p:cNvPr id="9" name="Group 8" descr="Down:  Group 50"/>
          <p:cNvGrpSpPr/>
          <p:nvPr/>
        </p:nvGrpSpPr>
        <p:grpSpPr>
          <a:xfrm>
            <a:off x="4136590" y="1417767"/>
            <a:ext cx="718480" cy="4473641"/>
            <a:chOff x="6657026" y="1571707"/>
            <a:chExt cx="1440159" cy="3189719"/>
          </a:xfrm>
        </p:grpSpPr>
        <p:sp>
          <p:nvSpPr>
            <p:cNvPr id="10" name="Rectangle 9"/>
            <p:cNvSpPr/>
            <p:nvPr/>
          </p:nvSpPr>
          <p:spPr>
            <a:xfrm>
              <a:off x="6660225" y="1571707"/>
              <a:ext cx="1436960" cy="585377"/>
            </a:xfrm>
            <a:prstGeom prst="rect">
              <a:avLst/>
            </a:prstGeom>
            <a:solidFill>
              <a:srgbClr val="085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7026" y="2425452"/>
              <a:ext cx="1436955" cy="2335974"/>
            </a:xfrm>
            <a:prstGeom prst="rect">
              <a:avLst/>
            </a:prstGeom>
            <a:solidFill>
              <a:srgbClr val="6BA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B</a:t>
              </a:r>
              <a:r>
                <a:rPr lang="de-AT" dirty="0" smtClean="0"/>
                <a:t>2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85071" y="5992485"/>
            <a:ext cx="122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Tabular</a:t>
            </a:r>
            <a:br>
              <a:rPr lang="en-US" dirty="0" smtClean="0"/>
            </a:br>
            <a:r>
              <a:rPr lang="en-US" dirty="0" smtClean="0"/>
              <a:t>e.g., mRNA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22086" y="5992485"/>
            <a:ext cx="211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Categorical,</a:t>
            </a:r>
          </a:p>
          <a:p>
            <a:pPr algn="ctr"/>
            <a:r>
              <a:rPr lang="en-US" dirty="0" smtClean="0"/>
              <a:t>e.g., mutation status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330934" y="1934047"/>
            <a:ext cx="1810419" cy="1511618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10418"/>
              <a:gd name="connsiteY0" fmla="*/ 900907 h 2065338"/>
              <a:gd name="connsiteX1" fmla="*/ 1810207 w 1810418"/>
              <a:gd name="connsiteY1" fmla="*/ 0 h 2065338"/>
              <a:gd name="connsiteX2" fmla="*/ 1805445 w 1810418"/>
              <a:gd name="connsiteY2" fmla="*/ 2065338 h 2065338"/>
              <a:gd name="connsiteX3" fmla="*/ 458 w 1810418"/>
              <a:gd name="connsiteY3" fmla="*/ 1529557 h 2065338"/>
              <a:gd name="connsiteX4" fmla="*/ 458 w 1810418"/>
              <a:gd name="connsiteY4" fmla="*/ 900907 h 2065338"/>
              <a:gd name="connsiteX0" fmla="*/ 458 w 1810665"/>
              <a:gd name="connsiteY0" fmla="*/ 900907 h 1529557"/>
              <a:gd name="connsiteX1" fmla="*/ 1810207 w 1810665"/>
              <a:gd name="connsiteY1" fmla="*/ 0 h 1529557"/>
              <a:gd name="connsiteX2" fmla="*/ 1810208 w 1810665"/>
              <a:gd name="connsiteY2" fmla="*/ 239713 h 1529557"/>
              <a:gd name="connsiteX3" fmla="*/ 458 w 1810665"/>
              <a:gd name="connsiteY3" fmla="*/ 1529557 h 1529557"/>
              <a:gd name="connsiteX4" fmla="*/ 458 w 1810665"/>
              <a:gd name="connsiteY4" fmla="*/ 900907 h 1529557"/>
              <a:gd name="connsiteX0" fmla="*/ 212 w 1810419"/>
              <a:gd name="connsiteY0" fmla="*/ 900907 h 1259682"/>
              <a:gd name="connsiteX1" fmla="*/ 1809961 w 1810419"/>
              <a:gd name="connsiteY1" fmla="*/ 0 h 1259682"/>
              <a:gd name="connsiteX2" fmla="*/ 1809962 w 1810419"/>
              <a:gd name="connsiteY2" fmla="*/ 239713 h 1259682"/>
              <a:gd name="connsiteX3" fmla="*/ 4975 w 1810419"/>
              <a:gd name="connsiteY3" fmla="*/ 1259682 h 1259682"/>
              <a:gd name="connsiteX4" fmla="*/ 212 w 1810419"/>
              <a:gd name="connsiteY4" fmla="*/ 900907 h 12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419" h="1259682">
                <a:moveTo>
                  <a:pt x="212" y="900907"/>
                </a:moveTo>
                <a:lnTo>
                  <a:pt x="1809961" y="0"/>
                </a:lnTo>
                <a:cubicBezTo>
                  <a:pt x="1811549" y="206904"/>
                  <a:pt x="1808374" y="32809"/>
                  <a:pt x="1809962" y="239713"/>
                </a:cubicBezTo>
                <a:lnTo>
                  <a:pt x="4975" y="1259682"/>
                </a:lnTo>
                <a:cubicBezTo>
                  <a:pt x="6563" y="1096434"/>
                  <a:pt x="-1376" y="1064155"/>
                  <a:pt x="212" y="900907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2330933" y="3353768"/>
            <a:ext cx="1810419" cy="1740220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10418"/>
              <a:gd name="connsiteY0" fmla="*/ 900907 h 2065338"/>
              <a:gd name="connsiteX1" fmla="*/ 1810207 w 1810418"/>
              <a:gd name="connsiteY1" fmla="*/ 0 h 2065338"/>
              <a:gd name="connsiteX2" fmla="*/ 1805445 w 1810418"/>
              <a:gd name="connsiteY2" fmla="*/ 2065338 h 2065338"/>
              <a:gd name="connsiteX3" fmla="*/ 458 w 1810418"/>
              <a:gd name="connsiteY3" fmla="*/ 1529557 h 2065338"/>
              <a:gd name="connsiteX4" fmla="*/ 458 w 1810418"/>
              <a:gd name="connsiteY4" fmla="*/ 900907 h 2065338"/>
              <a:gd name="connsiteX0" fmla="*/ 458 w 1810665"/>
              <a:gd name="connsiteY0" fmla="*/ 900907 h 1529557"/>
              <a:gd name="connsiteX1" fmla="*/ 1810207 w 1810665"/>
              <a:gd name="connsiteY1" fmla="*/ 0 h 1529557"/>
              <a:gd name="connsiteX2" fmla="*/ 1810208 w 1810665"/>
              <a:gd name="connsiteY2" fmla="*/ 239713 h 1529557"/>
              <a:gd name="connsiteX3" fmla="*/ 458 w 1810665"/>
              <a:gd name="connsiteY3" fmla="*/ 1529557 h 1529557"/>
              <a:gd name="connsiteX4" fmla="*/ 458 w 1810665"/>
              <a:gd name="connsiteY4" fmla="*/ 900907 h 1529557"/>
              <a:gd name="connsiteX0" fmla="*/ 212 w 1810419"/>
              <a:gd name="connsiteY0" fmla="*/ 900907 h 1259682"/>
              <a:gd name="connsiteX1" fmla="*/ 1809961 w 1810419"/>
              <a:gd name="connsiteY1" fmla="*/ 0 h 1259682"/>
              <a:gd name="connsiteX2" fmla="*/ 1809962 w 1810419"/>
              <a:gd name="connsiteY2" fmla="*/ 239713 h 1259682"/>
              <a:gd name="connsiteX3" fmla="*/ 4975 w 1810419"/>
              <a:gd name="connsiteY3" fmla="*/ 1259682 h 1259682"/>
              <a:gd name="connsiteX4" fmla="*/ 212 w 1810419"/>
              <a:gd name="connsiteY4" fmla="*/ 900907 h 1259682"/>
              <a:gd name="connsiteX0" fmla="*/ 212 w 1814725"/>
              <a:gd name="connsiteY0" fmla="*/ 900907 h 2299496"/>
              <a:gd name="connsiteX1" fmla="*/ 1809961 w 1814725"/>
              <a:gd name="connsiteY1" fmla="*/ 0 h 2299496"/>
              <a:gd name="connsiteX2" fmla="*/ 1814725 w 1814725"/>
              <a:gd name="connsiteY2" fmla="*/ 2299496 h 2299496"/>
              <a:gd name="connsiteX3" fmla="*/ 4975 w 1814725"/>
              <a:gd name="connsiteY3" fmla="*/ 1259682 h 2299496"/>
              <a:gd name="connsiteX4" fmla="*/ 212 w 1814725"/>
              <a:gd name="connsiteY4" fmla="*/ 900907 h 2299496"/>
              <a:gd name="connsiteX0" fmla="*/ 212 w 1838603"/>
              <a:gd name="connsiteY0" fmla="*/ 0 h 1398589"/>
              <a:gd name="connsiteX1" fmla="*/ 1838536 w 1838603"/>
              <a:gd name="connsiteY1" fmla="*/ 0 h 1398589"/>
              <a:gd name="connsiteX2" fmla="*/ 1814725 w 1838603"/>
              <a:gd name="connsiteY2" fmla="*/ 1398589 h 1398589"/>
              <a:gd name="connsiteX3" fmla="*/ 4975 w 1838603"/>
              <a:gd name="connsiteY3" fmla="*/ 358775 h 1398589"/>
              <a:gd name="connsiteX4" fmla="*/ 212 w 1838603"/>
              <a:gd name="connsiteY4" fmla="*/ 0 h 1398589"/>
              <a:gd name="connsiteX0" fmla="*/ 212 w 1838603"/>
              <a:gd name="connsiteY0" fmla="*/ 0 h 1398589"/>
              <a:gd name="connsiteX1" fmla="*/ 1838536 w 1838603"/>
              <a:gd name="connsiteY1" fmla="*/ 0 h 1398589"/>
              <a:gd name="connsiteX2" fmla="*/ 1814725 w 1838603"/>
              <a:gd name="connsiteY2" fmla="*/ 1398589 h 1398589"/>
              <a:gd name="connsiteX3" fmla="*/ 4975 w 1838603"/>
              <a:gd name="connsiteY3" fmla="*/ 1267620 h 1398589"/>
              <a:gd name="connsiteX4" fmla="*/ 212 w 1838603"/>
              <a:gd name="connsiteY4" fmla="*/ 0 h 1398589"/>
              <a:gd name="connsiteX0" fmla="*/ 212 w 1814725"/>
              <a:gd name="connsiteY0" fmla="*/ 63500 h 1462089"/>
              <a:gd name="connsiteX1" fmla="*/ 1809961 w 1814725"/>
              <a:gd name="connsiteY1" fmla="*/ 0 h 1462089"/>
              <a:gd name="connsiteX2" fmla="*/ 1814725 w 1814725"/>
              <a:gd name="connsiteY2" fmla="*/ 1462089 h 1462089"/>
              <a:gd name="connsiteX3" fmla="*/ 4975 w 1814725"/>
              <a:gd name="connsiteY3" fmla="*/ 1331120 h 1462089"/>
              <a:gd name="connsiteX4" fmla="*/ 212 w 1814725"/>
              <a:gd name="connsiteY4" fmla="*/ 63500 h 1462089"/>
              <a:gd name="connsiteX0" fmla="*/ 212 w 1814725"/>
              <a:gd name="connsiteY0" fmla="*/ 63500 h 1335089"/>
              <a:gd name="connsiteX1" fmla="*/ 1809961 w 1814725"/>
              <a:gd name="connsiteY1" fmla="*/ 0 h 1335089"/>
              <a:gd name="connsiteX2" fmla="*/ 1814725 w 1814725"/>
              <a:gd name="connsiteY2" fmla="*/ 1335089 h 1335089"/>
              <a:gd name="connsiteX3" fmla="*/ 4975 w 1814725"/>
              <a:gd name="connsiteY3" fmla="*/ 1331120 h 1335089"/>
              <a:gd name="connsiteX4" fmla="*/ 212 w 1814725"/>
              <a:gd name="connsiteY4" fmla="*/ 63500 h 1335089"/>
              <a:gd name="connsiteX0" fmla="*/ 212 w 1810172"/>
              <a:gd name="connsiteY0" fmla="*/ 63500 h 1339058"/>
              <a:gd name="connsiteX1" fmla="*/ 1809961 w 1810172"/>
              <a:gd name="connsiteY1" fmla="*/ 0 h 1339058"/>
              <a:gd name="connsiteX2" fmla="*/ 1805200 w 1810172"/>
              <a:gd name="connsiteY2" fmla="*/ 1339058 h 1339058"/>
              <a:gd name="connsiteX3" fmla="*/ 4975 w 1810172"/>
              <a:gd name="connsiteY3" fmla="*/ 1331120 h 1339058"/>
              <a:gd name="connsiteX4" fmla="*/ 212 w 1810172"/>
              <a:gd name="connsiteY4" fmla="*/ 63500 h 1339058"/>
              <a:gd name="connsiteX0" fmla="*/ 212 w 1810419"/>
              <a:gd name="connsiteY0" fmla="*/ 63500 h 1426371"/>
              <a:gd name="connsiteX1" fmla="*/ 1809961 w 1810419"/>
              <a:gd name="connsiteY1" fmla="*/ 0 h 1426371"/>
              <a:gd name="connsiteX2" fmla="*/ 1809963 w 1810419"/>
              <a:gd name="connsiteY2" fmla="*/ 1426371 h 1426371"/>
              <a:gd name="connsiteX3" fmla="*/ 4975 w 1810419"/>
              <a:gd name="connsiteY3" fmla="*/ 1331120 h 1426371"/>
              <a:gd name="connsiteX4" fmla="*/ 212 w 1810419"/>
              <a:gd name="connsiteY4" fmla="*/ 63500 h 1426371"/>
              <a:gd name="connsiteX0" fmla="*/ 212 w 1810172"/>
              <a:gd name="connsiteY0" fmla="*/ 63500 h 1454153"/>
              <a:gd name="connsiteX1" fmla="*/ 1809961 w 1810172"/>
              <a:gd name="connsiteY1" fmla="*/ 0 h 1454153"/>
              <a:gd name="connsiteX2" fmla="*/ 1805200 w 1810172"/>
              <a:gd name="connsiteY2" fmla="*/ 1454153 h 1454153"/>
              <a:gd name="connsiteX3" fmla="*/ 4975 w 1810172"/>
              <a:gd name="connsiteY3" fmla="*/ 1331120 h 1454153"/>
              <a:gd name="connsiteX4" fmla="*/ 212 w 1810172"/>
              <a:gd name="connsiteY4" fmla="*/ 63500 h 1454153"/>
              <a:gd name="connsiteX0" fmla="*/ 212 w 1824250"/>
              <a:gd name="connsiteY0" fmla="*/ 63500 h 1454153"/>
              <a:gd name="connsiteX1" fmla="*/ 1809961 w 1824250"/>
              <a:gd name="connsiteY1" fmla="*/ 0 h 1454153"/>
              <a:gd name="connsiteX2" fmla="*/ 1824250 w 1824250"/>
              <a:gd name="connsiteY2" fmla="*/ 1454153 h 1454153"/>
              <a:gd name="connsiteX3" fmla="*/ 4975 w 1824250"/>
              <a:gd name="connsiteY3" fmla="*/ 1331120 h 1454153"/>
              <a:gd name="connsiteX4" fmla="*/ 212 w 1824250"/>
              <a:gd name="connsiteY4" fmla="*/ 63500 h 1454153"/>
              <a:gd name="connsiteX0" fmla="*/ 212 w 1810419"/>
              <a:gd name="connsiteY0" fmla="*/ 63500 h 1450184"/>
              <a:gd name="connsiteX1" fmla="*/ 1809961 w 1810419"/>
              <a:gd name="connsiteY1" fmla="*/ 0 h 1450184"/>
              <a:gd name="connsiteX2" fmla="*/ 1809962 w 1810419"/>
              <a:gd name="connsiteY2" fmla="*/ 1450184 h 1450184"/>
              <a:gd name="connsiteX3" fmla="*/ 4975 w 1810419"/>
              <a:gd name="connsiteY3" fmla="*/ 1331120 h 1450184"/>
              <a:gd name="connsiteX4" fmla="*/ 212 w 1810419"/>
              <a:gd name="connsiteY4" fmla="*/ 63500 h 14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419" h="1450184">
                <a:moveTo>
                  <a:pt x="212" y="63500"/>
                </a:moveTo>
                <a:lnTo>
                  <a:pt x="1809961" y="0"/>
                </a:lnTo>
                <a:cubicBezTo>
                  <a:pt x="1811549" y="206904"/>
                  <a:pt x="1808374" y="1243280"/>
                  <a:pt x="1809962" y="1450184"/>
                </a:cubicBezTo>
                <a:lnTo>
                  <a:pt x="4975" y="1331120"/>
                </a:lnTo>
                <a:cubicBezTo>
                  <a:pt x="6563" y="1167872"/>
                  <a:pt x="-1376" y="226748"/>
                  <a:pt x="212" y="6350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339083" y="5101575"/>
            <a:ext cx="1805657" cy="792481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05445"/>
              <a:gd name="connsiteY0" fmla="*/ 123032 h 1287463"/>
              <a:gd name="connsiteX1" fmla="*/ 1791158 w 1805445"/>
              <a:gd name="connsiteY1" fmla="*/ 0 h 1287463"/>
              <a:gd name="connsiteX2" fmla="*/ 1805445 w 1805445"/>
              <a:gd name="connsiteY2" fmla="*/ 1287463 h 1287463"/>
              <a:gd name="connsiteX3" fmla="*/ 458 w 1805445"/>
              <a:gd name="connsiteY3" fmla="*/ 751682 h 1287463"/>
              <a:gd name="connsiteX4" fmla="*/ 458 w 1805445"/>
              <a:gd name="connsiteY4" fmla="*/ 123032 h 1287463"/>
              <a:gd name="connsiteX0" fmla="*/ 458 w 1795920"/>
              <a:gd name="connsiteY0" fmla="*/ 123032 h 751682"/>
              <a:gd name="connsiteX1" fmla="*/ 1791158 w 1795920"/>
              <a:gd name="connsiteY1" fmla="*/ 0 h 751682"/>
              <a:gd name="connsiteX2" fmla="*/ 1795920 w 1795920"/>
              <a:gd name="connsiteY2" fmla="*/ 664369 h 751682"/>
              <a:gd name="connsiteX3" fmla="*/ 458 w 1795920"/>
              <a:gd name="connsiteY3" fmla="*/ 751682 h 751682"/>
              <a:gd name="connsiteX4" fmla="*/ 458 w 1795920"/>
              <a:gd name="connsiteY4" fmla="*/ 123032 h 751682"/>
              <a:gd name="connsiteX0" fmla="*/ 458 w 1795920"/>
              <a:gd name="connsiteY0" fmla="*/ 123032 h 672307"/>
              <a:gd name="connsiteX1" fmla="*/ 1791158 w 1795920"/>
              <a:gd name="connsiteY1" fmla="*/ 0 h 672307"/>
              <a:gd name="connsiteX2" fmla="*/ 1795920 w 1795920"/>
              <a:gd name="connsiteY2" fmla="*/ 664369 h 672307"/>
              <a:gd name="connsiteX3" fmla="*/ 458 w 1795920"/>
              <a:gd name="connsiteY3" fmla="*/ 672307 h 672307"/>
              <a:gd name="connsiteX4" fmla="*/ 458 w 1795920"/>
              <a:gd name="connsiteY4" fmla="*/ 123032 h 672307"/>
              <a:gd name="connsiteX0" fmla="*/ 458 w 1795920"/>
              <a:gd name="connsiteY0" fmla="*/ 123032 h 672307"/>
              <a:gd name="connsiteX1" fmla="*/ 1791158 w 1795920"/>
              <a:gd name="connsiteY1" fmla="*/ 0 h 672307"/>
              <a:gd name="connsiteX2" fmla="*/ 1795920 w 1795920"/>
              <a:gd name="connsiteY2" fmla="*/ 664369 h 672307"/>
              <a:gd name="connsiteX3" fmla="*/ 458 w 1795920"/>
              <a:gd name="connsiteY3" fmla="*/ 672307 h 672307"/>
              <a:gd name="connsiteX4" fmla="*/ 458 w 1795920"/>
              <a:gd name="connsiteY4" fmla="*/ 123032 h 672307"/>
              <a:gd name="connsiteX0" fmla="*/ 458 w 1800683"/>
              <a:gd name="connsiteY0" fmla="*/ 123032 h 672307"/>
              <a:gd name="connsiteX1" fmla="*/ 1791158 w 1800683"/>
              <a:gd name="connsiteY1" fmla="*/ 0 h 672307"/>
              <a:gd name="connsiteX2" fmla="*/ 1800683 w 1800683"/>
              <a:gd name="connsiteY2" fmla="*/ 656431 h 672307"/>
              <a:gd name="connsiteX3" fmla="*/ 458 w 1800683"/>
              <a:gd name="connsiteY3" fmla="*/ 672307 h 672307"/>
              <a:gd name="connsiteX4" fmla="*/ 458 w 1800683"/>
              <a:gd name="connsiteY4" fmla="*/ 123032 h 672307"/>
              <a:gd name="connsiteX0" fmla="*/ 458 w 1805657"/>
              <a:gd name="connsiteY0" fmla="*/ 123032 h 672307"/>
              <a:gd name="connsiteX1" fmla="*/ 1805446 w 1805657"/>
              <a:gd name="connsiteY1" fmla="*/ 0 h 672307"/>
              <a:gd name="connsiteX2" fmla="*/ 1800683 w 1805657"/>
              <a:gd name="connsiteY2" fmla="*/ 656431 h 672307"/>
              <a:gd name="connsiteX3" fmla="*/ 458 w 1805657"/>
              <a:gd name="connsiteY3" fmla="*/ 672307 h 672307"/>
              <a:gd name="connsiteX4" fmla="*/ 458 w 1805657"/>
              <a:gd name="connsiteY4" fmla="*/ 123032 h 672307"/>
              <a:gd name="connsiteX0" fmla="*/ 458 w 1805657"/>
              <a:gd name="connsiteY0" fmla="*/ 123032 h 660401"/>
              <a:gd name="connsiteX1" fmla="*/ 1805446 w 1805657"/>
              <a:gd name="connsiteY1" fmla="*/ 0 h 660401"/>
              <a:gd name="connsiteX2" fmla="*/ 1800683 w 1805657"/>
              <a:gd name="connsiteY2" fmla="*/ 656431 h 660401"/>
              <a:gd name="connsiteX3" fmla="*/ 458 w 1805657"/>
              <a:gd name="connsiteY3" fmla="*/ 660401 h 660401"/>
              <a:gd name="connsiteX4" fmla="*/ 458 w 1805657"/>
              <a:gd name="connsiteY4" fmla="*/ 123032 h 6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657" h="660401">
                <a:moveTo>
                  <a:pt x="458" y="123032"/>
                </a:moveTo>
                <a:lnTo>
                  <a:pt x="1805446" y="0"/>
                </a:lnTo>
                <a:cubicBezTo>
                  <a:pt x="1807034" y="206904"/>
                  <a:pt x="1799095" y="449527"/>
                  <a:pt x="1800683" y="656431"/>
                </a:cubicBezTo>
                <a:lnTo>
                  <a:pt x="458" y="660401"/>
                </a:lnTo>
                <a:cubicBezTo>
                  <a:pt x="2046" y="497153"/>
                  <a:pt x="-1130" y="286280"/>
                  <a:pt x="458" y="123032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2334533" y="1953171"/>
            <a:ext cx="1805903" cy="1397317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03" h="1164431">
                <a:moveTo>
                  <a:pt x="458" y="0"/>
                </a:moveTo>
                <a:lnTo>
                  <a:pt x="1805445" y="551656"/>
                </a:lnTo>
                <a:cubicBezTo>
                  <a:pt x="1807033" y="758560"/>
                  <a:pt x="1803857" y="957527"/>
                  <a:pt x="1805445" y="1164431"/>
                </a:cubicBezTo>
                <a:lnTo>
                  <a:pt x="458" y="628650"/>
                </a:lnTo>
                <a:cubicBezTo>
                  <a:pt x="2046" y="465402"/>
                  <a:pt x="-1130" y="163248"/>
                  <a:pt x="458" y="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846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60">
        <p:fade/>
      </p:transition>
    </mc:Choice>
    <mc:Fallback xmlns="">
      <p:transition spd="med" advTm="124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0" grpId="0" animBg="1"/>
      <p:bldP spid="21" grpId="0" animBg="1"/>
      <p:bldP spid="22" grpId="0" animBg="1"/>
      <p:bldP spid="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378" y="116134"/>
            <a:ext cx="5149244" cy="5882522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1835696" y="6013591"/>
            <a:ext cx="1578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Clustering of </a:t>
            </a:r>
            <a:br>
              <a:rPr lang="en-US" sz="2000" b="1" i="1" dirty="0" smtClean="0"/>
            </a:br>
            <a:r>
              <a:rPr lang="en-US" sz="2000" b="1" i="1" dirty="0" smtClean="0"/>
              <a:t>mRNA Data</a:t>
            </a:r>
            <a:endParaRPr lang="en-US" sz="2000" b="1" i="1" dirty="0"/>
          </a:p>
        </p:txBody>
      </p:sp>
      <p:sp>
        <p:nvSpPr>
          <p:cNvPr id="8" name="TextBox 11"/>
          <p:cNvSpPr txBox="1"/>
          <p:nvPr/>
        </p:nvSpPr>
        <p:spPr>
          <a:xfrm>
            <a:off x="5652120" y="6013591"/>
            <a:ext cx="2344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Stratification on </a:t>
            </a:r>
            <a:br>
              <a:rPr lang="en-US" sz="2000" b="1" i="1" dirty="0" smtClean="0"/>
            </a:br>
            <a:r>
              <a:rPr lang="en-US" sz="2000" b="1" i="1" dirty="0" smtClean="0"/>
              <a:t>Copy Number Status</a:t>
            </a:r>
            <a:endParaRPr lang="en-US" sz="2000" b="1" i="1" dirty="0"/>
          </a:p>
        </p:txBody>
      </p:sp>
      <p:sp>
        <p:nvSpPr>
          <p:cNvPr id="10" name="TextBox 11"/>
          <p:cNvSpPr txBox="1"/>
          <p:nvPr/>
        </p:nvSpPr>
        <p:spPr>
          <a:xfrm>
            <a:off x="3661102" y="4509120"/>
            <a:ext cx="2497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Many shared Patients</a:t>
            </a:r>
            <a:endParaRPr lang="en-US" sz="2000" b="1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26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24"/>
          <p:cNvSpPr/>
          <p:nvPr/>
        </p:nvSpPr>
        <p:spPr>
          <a:xfrm>
            <a:off x="2334961" y="1416006"/>
            <a:ext cx="1810025" cy="542491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4763 w 1790700"/>
              <a:gd name="connsiteY0" fmla="*/ 14288 h 438150"/>
              <a:gd name="connsiteX1" fmla="*/ 1790700 w 1790700"/>
              <a:gd name="connsiteY1" fmla="*/ 0 h 438150"/>
              <a:gd name="connsiteX2" fmla="*/ 1790700 w 1790700"/>
              <a:gd name="connsiteY2" fmla="*/ 438150 h 438150"/>
              <a:gd name="connsiteX3" fmla="*/ 0 w 1790700"/>
              <a:gd name="connsiteY3" fmla="*/ 438150 h 438150"/>
              <a:gd name="connsiteX4" fmla="*/ 4763 w 1790700"/>
              <a:gd name="connsiteY4" fmla="*/ 14288 h 438150"/>
              <a:gd name="connsiteX0" fmla="*/ 4763 w 1790700"/>
              <a:gd name="connsiteY0" fmla="*/ 14288 h 438150"/>
              <a:gd name="connsiteX1" fmla="*/ 1790700 w 1790700"/>
              <a:gd name="connsiteY1" fmla="*/ 0 h 438150"/>
              <a:gd name="connsiteX2" fmla="*/ 1790700 w 1790700"/>
              <a:gd name="connsiteY2" fmla="*/ 438150 h 438150"/>
              <a:gd name="connsiteX3" fmla="*/ 0 w 1790700"/>
              <a:gd name="connsiteY3" fmla="*/ 438150 h 438150"/>
              <a:gd name="connsiteX4" fmla="*/ 4763 w 1790700"/>
              <a:gd name="connsiteY4" fmla="*/ 14288 h 438150"/>
              <a:gd name="connsiteX0" fmla="*/ 137 w 1800361"/>
              <a:gd name="connsiteY0" fmla="*/ 1 h 438150"/>
              <a:gd name="connsiteX1" fmla="*/ 1800361 w 1800361"/>
              <a:gd name="connsiteY1" fmla="*/ 0 h 438150"/>
              <a:gd name="connsiteX2" fmla="*/ 1800361 w 1800361"/>
              <a:gd name="connsiteY2" fmla="*/ 438150 h 438150"/>
              <a:gd name="connsiteX3" fmla="*/ 9661 w 1800361"/>
              <a:gd name="connsiteY3" fmla="*/ 438150 h 438150"/>
              <a:gd name="connsiteX4" fmla="*/ 137 w 1800361"/>
              <a:gd name="connsiteY4" fmla="*/ 1 h 438150"/>
              <a:gd name="connsiteX0" fmla="*/ 4764 w 1804988"/>
              <a:gd name="connsiteY0" fmla="*/ 1 h 438150"/>
              <a:gd name="connsiteX1" fmla="*/ 1804988 w 1804988"/>
              <a:gd name="connsiteY1" fmla="*/ 0 h 438150"/>
              <a:gd name="connsiteX2" fmla="*/ 1804988 w 1804988"/>
              <a:gd name="connsiteY2" fmla="*/ 438150 h 438150"/>
              <a:gd name="connsiteX3" fmla="*/ 0 w 1804988"/>
              <a:gd name="connsiteY3" fmla="*/ 438150 h 438150"/>
              <a:gd name="connsiteX4" fmla="*/ 4764 w 1804988"/>
              <a:gd name="connsiteY4" fmla="*/ 1 h 438150"/>
              <a:gd name="connsiteX0" fmla="*/ 212 w 1800436"/>
              <a:gd name="connsiteY0" fmla="*/ 1 h 438150"/>
              <a:gd name="connsiteX1" fmla="*/ 1800436 w 1800436"/>
              <a:gd name="connsiteY1" fmla="*/ 0 h 438150"/>
              <a:gd name="connsiteX2" fmla="*/ 1800436 w 1800436"/>
              <a:gd name="connsiteY2" fmla="*/ 438150 h 438150"/>
              <a:gd name="connsiteX3" fmla="*/ 4973 w 1800436"/>
              <a:gd name="connsiteY3" fmla="*/ 438150 h 438150"/>
              <a:gd name="connsiteX4" fmla="*/ 212 w 1800436"/>
              <a:gd name="connsiteY4" fmla="*/ 1 h 438150"/>
              <a:gd name="connsiteX0" fmla="*/ 458 w 1800682"/>
              <a:gd name="connsiteY0" fmla="*/ 1 h 438150"/>
              <a:gd name="connsiteX1" fmla="*/ 1800682 w 1800682"/>
              <a:gd name="connsiteY1" fmla="*/ 0 h 438150"/>
              <a:gd name="connsiteX2" fmla="*/ 1800682 w 1800682"/>
              <a:gd name="connsiteY2" fmla="*/ 438150 h 438150"/>
              <a:gd name="connsiteX3" fmla="*/ 457 w 1800682"/>
              <a:gd name="connsiteY3" fmla="*/ 433388 h 438150"/>
              <a:gd name="connsiteX4" fmla="*/ 458 w 1800682"/>
              <a:gd name="connsiteY4" fmla="*/ 1 h 438150"/>
              <a:gd name="connsiteX0" fmla="*/ 458 w 1810207"/>
              <a:gd name="connsiteY0" fmla="*/ 1 h 433388"/>
              <a:gd name="connsiteX1" fmla="*/ 1800682 w 1810207"/>
              <a:gd name="connsiteY1" fmla="*/ 0 h 433388"/>
              <a:gd name="connsiteX2" fmla="*/ 1810207 w 1810207"/>
              <a:gd name="connsiteY2" fmla="*/ 428625 h 433388"/>
              <a:gd name="connsiteX3" fmla="*/ 457 w 1810207"/>
              <a:gd name="connsiteY3" fmla="*/ 433388 h 433388"/>
              <a:gd name="connsiteX4" fmla="*/ 458 w 1810207"/>
              <a:gd name="connsiteY4" fmla="*/ 1 h 433388"/>
              <a:gd name="connsiteX0" fmla="*/ 458 w 1814970"/>
              <a:gd name="connsiteY0" fmla="*/ 0 h 433387"/>
              <a:gd name="connsiteX1" fmla="*/ 1814970 w 1814970"/>
              <a:gd name="connsiteY1" fmla="*/ 4761 h 433387"/>
              <a:gd name="connsiteX2" fmla="*/ 1810207 w 1814970"/>
              <a:gd name="connsiteY2" fmla="*/ 428624 h 433387"/>
              <a:gd name="connsiteX3" fmla="*/ 457 w 1814970"/>
              <a:gd name="connsiteY3" fmla="*/ 433387 h 433387"/>
              <a:gd name="connsiteX4" fmla="*/ 458 w 1814970"/>
              <a:gd name="connsiteY4" fmla="*/ 0 h 433387"/>
              <a:gd name="connsiteX0" fmla="*/ 458 w 1814970"/>
              <a:gd name="connsiteY0" fmla="*/ 0 h 433387"/>
              <a:gd name="connsiteX1" fmla="*/ 1814970 w 1814970"/>
              <a:gd name="connsiteY1" fmla="*/ 4761 h 433387"/>
              <a:gd name="connsiteX2" fmla="*/ 1810207 w 1814970"/>
              <a:gd name="connsiteY2" fmla="*/ 419099 h 433387"/>
              <a:gd name="connsiteX3" fmla="*/ 457 w 1814970"/>
              <a:gd name="connsiteY3" fmla="*/ 433387 h 433387"/>
              <a:gd name="connsiteX4" fmla="*/ 458 w 1814970"/>
              <a:gd name="connsiteY4" fmla="*/ 0 h 433387"/>
              <a:gd name="connsiteX0" fmla="*/ 458 w 1820016"/>
              <a:gd name="connsiteY0" fmla="*/ 0 h 433387"/>
              <a:gd name="connsiteX1" fmla="*/ 1814970 w 1820016"/>
              <a:gd name="connsiteY1" fmla="*/ 4761 h 433387"/>
              <a:gd name="connsiteX2" fmla="*/ 1819807 w 1820016"/>
              <a:gd name="connsiteY2" fmla="*/ 400049 h 433387"/>
              <a:gd name="connsiteX3" fmla="*/ 457 w 1820016"/>
              <a:gd name="connsiteY3" fmla="*/ 433387 h 433387"/>
              <a:gd name="connsiteX4" fmla="*/ 458 w 1820016"/>
              <a:gd name="connsiteY4" fmla="*/ 0 h 433387"/>
              <a:gd name="connsiteX0" fmla="*/ 458 w 1820016"/>
              <a:gd name="connsiteY0" fmla="*/ 4048 h 437435"/>
              <a:gd name="connsiteX1" fmla="*/ 1814970 w 1820016"/>
              <a:gd name="connsiteY1" fmla="*/ 0 h 437435"/>
              <a:gd name="connsiteX2" fmla="*/ 1819807 w 1820016"/>
              <a:gd name="connsiteY2" fmla="*/ 404097 h 437435"/>
              <a:gd name="connsiteX3" fmla="*/ 457 w 1820016"/>
              <a:gd name="connsiteY3" fmla="*/ 437435 h 437435"/>
              <a:gd name="connsiteX4" fmla="*/ 458 w 1820016"/>
              <a:gd name="connsiteY4" fmla="*/ 4048 h 437435"/>
              <a:gd name="connsiteX0" fmla="*/ 127 w 1830340"/>
              <a:gd name="connsiteY0" fmla="*/ 0 h 437792"/>
              <a:gd name="connsiteX1" fmla="*/ 1825294 w 1830340"/>
              <a:gd name="connsiteY1" fmla="*/ 357 h 437792"/>
              <a:gd name="connsiteX2" fmla="*/ 1830131 w 1830340"/>
              <a:gd name="connsiteY2" fmla="*/ 404454 h 437792"/>
              <a:gd name="connsiteX3" fmla="*/ 10781 w 1830340"/>
              <a:gd name="connsiteY3" fmla="*/ 437792 h 437792"/>
              <a:gd name="connsiteX4" fmla="*/ 127 w 1830340"/>
              <a:gd name="connsiteY4" fmla="*/ 0 h 437792"/>
              <a:gd name="connsiteX0" fmla="*/ 189 w 1825601"/>
              <a:gd name="connsiteY0" fmla="*/ 0 h 441760"/>
              <a:gd name="connsiteX1" fmla="*/ 1820555 w 1825601"/>
              <a:gd name="connsiteY1" fmla="*/ 4325 h 441760"/>
              <a:gd name="connsiteX2" fmla="*/ 1825392 w 1825601"/>
              <a:gd name="connsiteY2" fmla="*/ 408422 h 441760"/>
              <a:gd name="connsiteX3" fmla="*/ 6042 w 1825601"/>
              <a:gd name="connsiteY3" fmla="*/ 441760 h 441760"/>
              <a:gd name="connsiteX4" fmla="*/ 189 w 1825601"/>
              <a:gd name="connsiteY4" fmla="*/ 0 h 441760"/>
              <a:gd name="connsiteX0" fmla="*/ 363 w 1825775"/>
              <a:gd name="connsiteY0" fmla="*/ 0 h 437792"/>
              <a:gd name="connsiteX1" fmla="*/ 1820729 w 1825775"/>
              <a:gd name="connsiteY1" fmla="*/ 4325 h 437792"/>
              <a:gd name="connsiteX2" fmla="*/ 1825566 w 1825775"/>
              <a:gd name="connsiteY2" fmla="*/ 408422 h 437792"/>
              <a:gd name="connsiteX3" fmla="*/ 1417 w 1825775"/>
              <a:gd name="connsiteY3" fmla="*/ 437792 h 437792"/>
              <a:gd name="connsiteX4" fmla="*/ 363 w 1825775"/>
              <a:gd name="connsiteY4" fmla="*/ 0 h 437792"/>
              <a:gd name="connsiteX0" fmla="*/ 363 w 1820729"/>
              <a:gd name="connsiteY0" fmla="*/ 0 h 440172"/>
              <a:gd name="connsiteX1" fmla="*/ 1820729 w 1820729"/>
              <a:gd name="connsiteY1" fmla="*/ 4325 h 440172"/>
              <a:gd name="connsiteX2" fmla="*/ 1815966 w 1820729"/>
              <a:gd name="connsiteY2" fmla="*/ 440172 h 440172"/>
              <a:gd name="connsiteX3" fmla="*/ 1417 w 1820729"/>
              <a:gd name="connsiteY3" fmla="*/ 437792 h 440172"/>
              <a:gd name="connsiteX4" fmla="*/ 363 w 1820729"/>
              <a:gd name="connsiteY4" fmla="*/ 0 h 440172"/>
              <a:gd name="connsiteX0" fmla="*/ 363 w 1825776"/>
              <a:gd name="connsiteY0" fmla="*/ 0 h 440172"/>
              <a:gd name="connsiteX1" fmla="*/ 1820729 w 1825776"/>
              <a:gd name="connsiteY1" fmla="*/ 4325 h 440172"/>
              <a:gd name="connsiteX2" fmla="*/ 1825567 w 1825776"/>
              <a:gd name="connsiteY2" fmla="*/ 440172 h 440172"/>
              <a:gd name="connsiteX3" fmla="*/ 1417 w 1825776"/>
              <a:gd name="connsiteY3" fmla="*/ 437792 h 440172"/>
              <a:gd name="connsiteX4" fmla="*/ 363 w 1825776"/>
              <a:gd name="connsiteY4" fmla="*/ 0 h 440172"/>
              <a:gd name="connsiteX0" fmla="*/ 363 w 1820729"/>
              <a:gd name="connsiteY0" fmla="*/ 0 h 437792"/>
              <a:gd name="connsiteX1" fmla="*/ 1820729 w 1820729"/>
              <a:gd name="connsiteY1" fmla="*/ 4325 h 437792"/>
              <a:gd name="connsiteX2" fmla="*/ 1815967 w 1820729"/>
              <a:gd name="connsiteY2" fmla="*/ 428265 h 437792"/>
              <a:gd name="connsiteX3" fmla="*/ 1417 w 1820729"/>
              <a:gd name="connsiteY3" fmla="*/ 437792 h 437792"/>
              <a:gd name="connsiteX4" fmla="*/ 363 w 1820729"/>
              <a:gd name="connsiteY4" fmla="*/ 0 h 437792"/>
              <a:gd name="connsiteX0" fmla="*/ 363 w 1821221"/>
              <a:gd name="connsiteY0" fmla="*/ 0 h 440172"/>
              <a:gd name="connsiteX1" fmla="*/ 1820729 w 1821221"/>
              <a:gd name="connsiteY1" fmla="*/ 4325 h 440172"/>
              <a:gd name="connsiteX2" fmla="*/ 1820768 w 1821221"/>
              <a:gd name="connsiteY2" fmla="*/ 440172 h 440172"/>
              <a:gd name="connsiteX3" fmla="*/ 1417 w 1821221"/>
              <a:gd name="connsiteY3" fmla="*/ 437792 h 440172"/>
              <a:gd name="connsiteX4" fmla="*/ 363 w 1821221"/>
              <a:gd name="connsiteY4" fmla="*/ 0 h 440172"/>
              <a:gd name="connsiteX0" fmla="*/ 363 w 1820729"/>
              <a:gd name="connsiteY0" fmla="*/ 0 h 437792"/>
              <a:gd name="connsiteX1" fmla="*/ 1820729 w 1820729"/>
              <a:gd name="connsiteY1" fmla="*/ 4325 h 437792"/>
              <a:gd name="connsiteX2" fmla="*/ 1811168 w 1820729"/>
              <a:gd name="connsiteY2" fmla="*/ 436203 h 437792"/>
              <a:gd name="connsiteX3" fmla="*/ 1417 w 1820729"/>
              <a:gd name="connsiteY3" fmla="*/ 437792 h 437792"/>
              <a:gd name="connsiteX4" fmla="*/ 363 w 1820729"/>
              <a:gd name="connsiteY4" fmla="*/ 0 h 437792"/>
              <a:gd name="connsiteX0" fmla="*/ 363 w 1815929"/>
              <a:gd name="connsiteY0" fmla="*/ 0 h 437792"/>
              <a:gd name="connsiteX1" fmla="*/ 1815929 w 1815929"/>
              <a:gd name="connsiteY1" fmla="*/ 356 h 437792"/>
              <a:gd name="connsiteX2" fmla="*/ 1811168 w 1815929"/>
              <a:gd name="connsiteY2" fmla="*/ 436203 h 437792"/>
              <a:gd name="connsiteX3" fmla="*/ 1417 w 1815929"/>
              <a:gd name="connsiteY3" fmla="*/ 437792 h 437792"/>
              <a:gd name="connsiteX4" fmla="*/ 363 w 1815929"/>
              <a:gd name="connsiteY4" fmla="*/ 0 h 437792"/>
              <a:gd name="connsiteX0" fmla="*/ 363 w 1815929"/>
              <a:gd name="connsiteY0" fmla="*/ 0 h 445730"/>
              <a:gd name="connsiteX1" fmla="*/ 1815929 w 1815929"/>
              <a:gd name="connsiteY1" fmla="*/ 356 h 445730"/>
              <a:gd name="connsiteX2" fmla="*/ 1811168 w 1815929"/>
              <a:gd name="connsiteY2" fmla="*/ 436203 h 445730"/>
              <a:gd name="connsiteX3" fmla="*/ 1417 w 1815929"/>
              <a:gd name="connsiteY3" fmla="*/ 445730 h 445730"/>
              <a:gd name="connsiteX4" fmla="*/ 363 w 1815929"/>
              <a:gd name="connsiteY4" fmla="*/ 0 h 445730"/>
              <a:gd name="connsiteX0" fmla="*/ 363 w 1815929"/>
              <a:gd name="connsiteY0" fmla="*/ 0 h 449698"/>
              <a:gd name="connsiteX1" fmla="*/ 1815929 w 1815929"/>
              <a:gd name="connsiteY1" fmla="*/ 4324 h 449698"/>
              <a:gd name="connsiteX2" fmla="*/ 1811168 w 1815929"/>
              <a:gd name="connsiteY2" fmla="*/ 440171 h 449698"/>
              <a:gd name="connsiteX3" fmla="*/ 1417 w 1815929"/>
              <a:gd name="connsiteY3" fmla="*/ 449698 h 449698"/>
              <a:gd name="connsiteX4" fmla="*/ 363 w 1815929"/>
              <a:gd name="connsiteY4" fmla="*/ 0 h 449698"/>
              <a:gd name="connsiteX0" fmla="*/ 3747 w 1819313"/>
              <a:gd name="connsiteY0" fmla="*/ 0 h 449698"/>
              <a:gd name="connsiteX1" fmla="*/ 1819313 w 1819313"/>
              <a:gd name="connsiteY1" fmla="*/ 4324 h 449698"/>
              <a:gd name="connsiteX2" fmla="*/ 1814552 w 1819313"/>
              <a:gd name="connsiteY2" fmla="*/ 440171 h 449698"/>
              <a:gd name="connsiteX3" fmla="*/ 0 w 1819313"/>
              <a:gd name="connsiteY3" fmla="*/ 449698 h 449698"/>
              <a:gd name="connsiteX4" fmla="*/ 3747 w 1819313"/>
              <a:gd name="connsiteY4" fmla="*/ 0 h 449698"/>
              <a:gd name="connsiteX0" fmla="*/ 3747 w 1819313"/>
              <a:gd name="connsiteY0" fmla="*/ 0 h 449698"/>
              <a:gd name="connsiteX1" fmla="*/ 1819313 w 1819313"/>
              <a:gd name="connsiteY1" fmla="*/ 4324 h 449698"/>
              <a:gd name="connsiteX2" fmla="*/ 1814553 w 1819313"/>
              <a:gd name="connsiteY2" fmla="*/ 444140 h 449698"/>
              <a:gd name="connsiteX3" fmla="*/ 0 w 1819313"/>
              <a:gd name="connsiteY3" fmla="*/ 449698 h 449698"/>
              <a:gd name="connsiteX4" fmla="*/ 3747 w 1819313"/>
              <a:gd name="connsiteY4" fmla="*/ 0 h 449698"/>
              <a:gd name="connsiteX0" fmla="*/ 3747 w 1824363"/>
              <a:gd name="connsiteY0" fmla="*/ 0 h 456045"/>
              <a:gd name="connsiteX1" fmla="*/ 1819313 w 1824363"/>
              <a:gd name="connsiteY1" fmla="*/ 4324 h 456045"/>
              <a:gd name="connsiteX2" fmla="*/ 1824154 w 1824363"/>
              <a:gd name="connsiteY2" fmla="*/ 456045 h 456045"/>
              <a:gd name="connsiteX3" fmla="*/ 0 w 1824363"/>
              <a:gd name="connsiteY3" fmla="*/ 449698 h 456045"/>
              <a:gd name="connsiteX4" fmla="*/ 3747 w 1824363"/>
              <a:gd name="connsiteY4" fmla="*/ 0 h 456045"/>
              <a:gd name="connsiteX0" fmla="*/ 3747 w 1819313"/>
              <a:gd name="connsiteY0" fmla="*/ 0 h 452076"/>
              <a:gd name="connsiteX1" fmla="*/ 1819313 w 1819313"/>
              <a:gd name="connsiteY1" fmla="*/ 4324 h 452076"/>
              <a:gd name="connsiteX2" fmla="*/ 1809753 w 1819313"/>
              <a:gd name="connsiteY2" fmla="*/ 452076 h 452076"/>
              <a:gd name="connsiteX3" fmla="*/ 0 w 1819313"/>
              <a:gd name="connsiteY3" fmla="*/ 449698 h 452076"/>
              <a:gd name="connsiteX4" fmla="*/ 3747 w 1819313"/>
              <a:gd name="connsiteY4" fmla="*/ 0 h 452076"/>
              <a:gd name="connsiteX0" fmla="*/ 3747 w 1819313"/>
              <a:gd name="connsiteY0" fmla="*/ 0 h 456044"/>
              <a:gd name="connsiteX1" fmla="*/ 1819313 w 1819313"/>
              <a:gd name="connsiteY1" fmla="*/ 4324 h 456044"/>
              <a:gd name="connsiteX2" fmla="*/ 1814554 w 1819313"/>
              <a:gd name="connsiteY2" fmla="*/ 456044 h 456044"/>
              <a:gd name="connsiteX3" fmla="*/ 0 w 1819313"/>
              <a:gd name="connsiteY3" fmla="*/ 449698 h 456044"/>
              <a:gd name="connsiteX4" fmla="*/ 3747 w 1819313"/>
              <a:gd name="connsiteY4" fmla="*/ 0 h 456044"/>
              <a:gd name="connsiteX0" fmla="*/ 3747 w 1824363"/>
              <a:gd name="connsiteY0" fmla="*/ 0 h 452076"/>
              <a:gd name="connsiteX1" fmla="*/ 1819313 w 1824363"/>
              <a:gd name="connsiteY1" fmla="*/ 4324 h 452076"/>
              <a:gd name="connsiteX2" fmla="*/ 1824154 w 1824363"/>
              <a:gd name="connsiteY2" fmla="*/ 452076 h 452076"/>
              <a:gd name="connsiteX3" fmla="*/ 0 w 1824363"/>
              <a:gd name="connsiteY3" fmla="*/ 449698 h 452076"/>
              <a:gd name="connsiteX4" fmla="*/ 3747 w 1824363"/>
              <a:gd name="connsiteY4" fmla="*/ 0 h 45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363" h="452076">
                <a:moveTo>
                  <a:pt x="3747" y="0"/>
                </a:moveTo>
                <a:lnTo>
                  <a:pt x="1819313" y="4324"/>
                </a:lnTo>
                <a:cubicBezTo>
                  <a:pt x="1817725" y="145612"/>
                  <a:pt x="1825742" y="310788"/>
                  <a:pt x="1824154" y="452076"/>
                </a:cubicBezTo>
                <a:lnTo>
                  <a:pt x="0" y="449698"/>
                </a:lnTo>
                <a:cubicBezTo>
                  <a:pt x="1588" y="308411"/>
                  <a:pt x="2159" y="141287"/>
                  <a:pt x="3747" y="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Stratification of Multiple Datasets</a:t>
            </a:r>
            <a:endParaRPr lang="en-US" noProof="0" dirty="0"/>
          </a:p>
        </p:txBody>
      </p:sp>
      <p:grpSp>
        <p:nvGrpSpPr>
          <p:cNvPr id="5" name="Group 4" descr="Down:  Group 50"/>
          <p:cNvGrpSpPr/>
          <p:nvPr/>
        </p:nvGrpSpPr>
        <p:grpSpPr>
          <a:xfrm>
            <a:off x="897587" y="1416549"/>
            <a:ext cx="1443366" cy="4484384"/>
            <a:chOff x="6657026" y="1561356"/>
            <a:chExt cx="1443366" cy="3736987"/>
          </a:xfrm>
        </p:grpSpPr>
        <p:sp>
          <p:nvSpPr>
            <p:cNvPr id="6" name="Rectangle 5"/>
            <p:cNvSpPr/>
            <p:nvPr/>
          </p:nvSpPr>
          <p:spPr>
            <a:xfrm>
              <a:off x="6660226" y="1561356"/>
              <a:ext cx="1436960" cy="10801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57026" y="2893511"/>
              <a:ext cx="1436954" cy="1620180"/>
            </a:xfrm>
            <a:prstGeom prst="rect">
              <a:avLst/>
            </a:prstGeom>
            <a:solidFill>
              <a:srgbClr val="E34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</a:t>
              </a:r>
              <a:r>
                <a:rPr lang="de-AT" dirty="0"/>
                <a:t>A</a:t>
              </a:r>
              <a:r>
                <a:rPr lang="de-AT" dirty="0" smtClean="0"/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57026" y="4758283"/>
              <a:ext cx="1443366" cy="540060"/>
            </a:xfrm>
            <a:prstGeom prst="rect">
              <a:avLst/>
            </a:prstGeom>
            <a:solidFill>
              <a:srgbClr val="FD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A3</a:t>
              </a:r>
              <a:endParaRPr lang="en-US" dirty="0"/>
            </a:p>
          </p:txBody>
        </p:sp>
      </p:grpSp>
      <p:grpSp>
        <p:nvGrpSpPr>
          <p:cNvPr id="9" name="Group 8" descr="Down:  Group 50"/>
          <p:cNvGrpSpPr/>
          <p:nvPr/>
        </p:nvGrpSpPr>
        <p:grpSpPr>
          <a:xfrm>
            <a:off x="4136590" y="1417767"/>
            <a:ext cx="718480" cy="4473641"/>
            <a:chOff x="6657026" y="1571707"/>
            <a:chExt cx="1440159" cy="3189719"/>
          </a:xfrm>
        </p:grpSpPr>
        <p:sp>
          <p:nvSpPr>
            <p:cNvPr id="10" name="Rectangle 9"/>
            <p:cNvSpPr/>
            <p:nvPr/>
          </p:nvSpPr>
          <p:spPr>
            <a:xfrm>
              <a:off x="6660225" y="1571707"/>
              <a:ext cx="1436960" cy="585377"/>
            </a:xfrm>
            <a:prstGeom prst="rect">
              <a:avLst/>
            </a:prstGeom>
            <a:solidFill>
              <a:srgbClr val="085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7026" y="2425452"/>
              <a:ext cx="1436955" cy="2335974"/>
            </a:xfrm>
            <a:prstGeom prst="rect">
              <a:avLst/>
            </a:prstGeom>
            <a:solidFill>
              <a:srgbClr val="6BA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B</a:t>
              </a:r>
              <a:r>
                <a:rPr lang="de-AT" dirty="0" smtClean="0"/>
                <a:t>2</a:t>
              </a:r>
              <a:endParaRPr lang="en-US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985071" y="5992485"/>
            <a:ext cx="122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Tabular</a:t>
            </a:r>
            <a:br>
              <a:rPr lang="en-US" dirty="0" smtClean="0"/>
            </a:br>
            <a:r>
              <a:rPr lang="en-US" dirty="0" smtClean="0"/>
              <a:t>e.g., mRNA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522086" y="5992485"/>
            <a:ext cx="211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Categorical,</a:t>
            </a:r>
          </a:p>
          <a:p>
            <a:pPr algn="ctr"/>
            <a:r>
              <a:rPr lang="en-US" dirty="0" smtClean="0"/>
              <a:t>e.g., mutation status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330934" y="1934047"/>
            <a:ext cx="1810419" cy="1511618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10418"/>
              <a:gd name="connsiteY0" fmla="*/ 900907 h 2065338"/>
              <a:gd name="connsiteX1" fmla="*/ 1810207 w 1810418"/>
              <a:gd name="connsiteY1" fmla="*/ 0 h 2065338"/>
              <a:gd name="connsiteX2" fmla="*/ 1805445 w 1810418"/>
              <a:gd name="connsiteY2" fmla="*/ 2065338 h 2065338"/>
              <a:gd name="connsiteX3" fmla="*/ 458 w 1810418"/>
              <a:gd name="connsiteY3" fmla="*/ 1529557 h 2065338"/>
              <a:gd name="connsiteX4" fmla="*/ 458 w 1810418"/>
              <a:gd name="connsiteY4" fmla="*/ 900907 h 2065338"/>
              <a:gd name="connsiteX0" fmla="*/ 458 w 1810665"/>
              <a:gd name="connsiteY0" fmla="*/ 900907 h 1529557"/>
              <a:gd name="connsiteX1" fmla="*/ 1810207 w 1810665"/>
              <a:gd name="connsiteY1" fmla="*/ 0 h 1529557"/>
              <a:gd name="connsiteX2" fmla="*/ 1810208 w 1810665"/>
              <a:gd name="connsiteY2" fmla="*/ 239713 h 1529557"/>
              <a:gd name="connsiteX3" fmla="*/ 458 w 1810665"/>
              <a:gd name="connsiteY3" fmla="*/ 1529557 h 1529557"/>
              <a:gd name="connsiteX4" fmla="*/ 458 w 1810665"/>
              <a:gd name="connsiteY4" fmla="*/ 900907 h 1529557"/>
              <a:gd name="connsiteX0" fmla="*/ 212 w 1810419"/>
              <a:gd name="connsiteY0" fmla="*/ 900907 h 1259682"/>
              <a:gd name="connsiteX1" fmla="*/ 1809961 w 1810419"/>
              <a:gd name="connsiteY1" fmla="*/ 0 h 1259682"/>
              <a:gd name="connsiteX2" fmla="*/ 1809962 w 1810419"/>
              <a:gd name="connsiteY2" fmla="*/ 239713 h 1259682"/>
              <a:gd name="connsiteX3" fmla="*/ 4975 w 1810419"/>
              <a:gd name="connsiteY3" fmla="*/ 1259682 h 1259682"/>
              <a:gd name="connsiteX4" fmla="*/ 212 w 1810419"/>
              <a:gd name="connsiteY4" fmla="*/ 900907 h 12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419" h="1259682">
                <a:moveTo>
                  <a:pt x="212" y="900907"/>
                </a:moveTo>
                <a:lnTo>
                  <a:pt x="1809961" y="0"/>
                </a:lnTo>
                <a:cubicBezTo>
                  <a:pt x="1811549" y="206904"/>
                  <a:pt x="1808374" y="32809"/>
                  <a:pt x="1809962" y="239713"/>
                </a:cubicBezTo>
                <a:lnTo>
                  <a:pt x="4975" y="1259682"/>
                </a:lnTo>
                <a:cubicBezTo>
                  <a:pt x="6563" y="1096434"/>
                  <a:pt x="-1376" y="1064155"/>
                  <a:pt x="212" y="900907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2330933" y="3353768"/>
            <a:ext cx="1810419" cy="1740220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10418"/>
              <a:gd name="connsiteY0" fmla="*/ 900907 h 2065338"/>
              <a:gd name="connsiteX1" fmla="*/ 1810207 w 1810418"/>
              <a:gd name="connsiteY1" fmla="*/ 0 h 2065338"/>
              <a:gd name="connsiteX2" fmla="*/ 1805445 w 1810418"/>
              <a:gd name="connsiteY2" fmla="*/ 2065338 h 2065338"/>
              <a:gd name="connsiteX3" fmla="*/ 458 w 1810418"/>
              <a:gd name="connsiteY3" fmla="*/ 1529557 h 2065338"/>
              <a:gd name="connsiteX4" fmla="*/ 458 w 1810418"/>
              <a:gd name="connsiteY4" fmla="*/ 900907 h 2065338"/>
              <a:gd name="connsiteX0" fmla="*/ 458 w 1810665"/>
              <a:gd name="connsiteY0" fmla="*/ 900907 h 1529557"/>
              <a:gd name="connsiteX1" fmla="*/ 1810207 w 1810665"/>
              <a:gd name="connsiteY1" fmla="*/ 0 h 1529557"/>
              <a:gd name="connsiteX2" fmla="*/ 1810208 w 1810665"/>
              <a:gd name="connsiteY2" fmla="*/ 239713 h 1529557"/>
              <a:gd name="connsiteX3" fmla="*/ 458 w 1810665"/>
              <a:gd name="connsiteY3" fmla="*/ 1529557 h 1529557"/>
              <a:gd name="connsiteX4" fmla="*/ 458 w 1810665"/>
              <a:gd name="connsiteY4" fmla="*/ 900907 h 1529557"/>
              <a:gd name="connsiteX0" fmla="*/ 212 w 1810419"/>
              <a:gd name="connsiteY0" fmla="*/ 900907 h 1259682"/>
              <a:gd name="connsiteX1" fmla="*/ 1809961 w 1810419"/>
              <a:gd name="connsiteY1" fmla="*/ 0 h 1259682"/>
              <a:gd name="connsiteX2" fmla="*/ 1809962 w 1810419"/>
              <a:gd name="connsiteY2" fmla="*/ 239713 h 1259682"/>
              <a:gd name="connsiteX3" fmla="*/ 4975 w 1810419"/>
              <a:gd name="connsiteY3" fmla="*/ 1259682 h 1259682"/>
              <a:gd name="connsiteX4" fmla="*/ 212 w 1810419"/>
              <a:gd name="connsiteY4" fmla="*/ 900907 h 1259682"/>
              <a:gd name="connsiteX0" fmla="*/ 212 w 1814725"/>
              <a:gd name="connsiteY0" fmla="*/ 900907 h 2299496"/>
              <a:gd name="connsiteX1" fmla="*/ 1809961 w 1814725"/>
              <a:gd name="connsiteY1" fmla="*/ 0 h 2299496"/>
              <a:gd name="connsiteX2" fmla="*/ 1814725 w 1814725"/>
              <a:gd name="connsiteY2" fmla="*/ 2299496 h 2299496"/>
              <a:gd name="connsiteX3" fmla="*/ 4975 w 1814725"/>
              <a:gd name="connsiteY3" fmla="*/ 1259682 h 2299496"/>
              <a:gd name="connsiteX4" fmla="*/ 212 w 1814725"/>
              <a:gd name="connsiteY4" fmla="*/ 900907 h 2299496"/>
              <a:gd name="connsiteX0" fmla="*/ 212 w 1838603"/>
              <a:gd name="connsiteY0" fmla="*/ 0 h 1398589"/>
              <a:gd name="connsiteX1" fmla="*/ 1838536 w 1838603"/>
              <a:gd name="connsiteY1" fmla="*/ 0 h 1398589"/>
              <a:gd name="connsiteX2" fmla="*/ 1814725 w 1838603"/>
              <a:gd name="connsiteY2" fmla="*/ 1398589 h 1398589"/>
              <a:gd name="connsiteX3" fmla="*/ 4975 w 1838603"/>
              <a:gd name="connsiteY3" fmla="*/ 358775 h 1398589"/>
              <a:gd name="connsiteX4" fmla="*/ 212 w 1838603"/>
              <a:gd name="connsiteY4" fmla="*/ 0 h 1398589"/>
              <a:gd name="connsiteX0" fmla="*/ 212 w 1838603"/>
              <a:gd name="connsiteY0" fmla="*/ 0 h 1398589"/>
              <a:gd name="connsiteX1" fmla="*/ 1838536 w 1838603"/>
              <a:gd name="connsiteY1" fmla="*/ 0 h 1398589"/>
              <a:gd name="connsiteX2" fmla="*/ 1814725 w 1838603"/>
              <a:gd name="connsiteY2" fmla="*/ 1398589 h 1398589"/>
              <a:gd name="connsiteX3" fmla="*/ 4975 w 1838603"/>
              <a:gd name="connsiteY3" fmla="*/ 1267620 h 1398589"/>
              <a:gd name="connsiteX4" fmla="*/ 212 w 1838603"/>
              <a:gd name="connsiteY4" fmla="*/ 0 h 1398589"/>
              <a:gd name="connsiteX0" fmla="*/ 212 w 1814725"/>
              <a:gd name="connsiteY0" fmla="*/ 63500 h 1462089"/>
              <a:gd name="connsiteX1" fmla="*/ 1809961 w 1814725"/>
              <a:gd name="connsiteY1" fmla="*/ 0 h 1462089"/>
              <a:gd name="connsiteX2" fmla="*/ 1814725 w 1814725"/>
              <a:gd name="connsiteY2" fmla="*/ 1462089 h 1462089"/>
              <a:gd name="connsiteX3" fmla="*/ 4975 w 1814725"/>
              <a:gd name="connsiteY3" fmla="*/ 1331120 h 1462089"/>
              <a:gd name="connsiteX4" fmla="*/ 212 w 1814725"/>
              <a:gd name="connsiteY4" fmla="*/ 63500 h 1462089"/>
              <a:gd name="connsiteX0" fmla="*/ 212 w 1814725"/>
              <a:gd name="connsiteY0" fmla="*/ 63500 h 1335089"/>
              <a:gd name="connsiteX1" fmla="*/ 1809961 w 1814725"/>
              <a:gd name="connsiteY1" fmla="*/ 0 h 1335089"/>
              <a:gd name="connsiteX2" fmla="*/ 1814725 w 1814725"/>
              <a:gd name="connsiteY2" fmla="*/ 1335089 h 1335089"/>
              <a:gd name="connsiteX3" fmla="*/ 4975 w 1814725"/>
              <a:gd name="connsiteY3" fmla="*/ 1331120 h 1335089"/>
              <a:gd name="connsiteX4" fmla="*/ 212 w 1814725"/>
              <a:gd name="connsiteY4" fmla="*/ 63500 h 1335089"/>
              <a:gd name="connsiteX0" fmla="*/ 212 w 1810172"/>
              <a:gd name="connsiteY0" fmla="*/ 63500 h 1339058"/>
              <a:gd name="connsiteX1" fmla="*/ 1809961 w 1810172"/>
              <a:gd name="connsiteY1" fmla="*/ 0 h 1339058"/>
              <a:gd name="connsiteX2" fmla="*/ 1805200 w 1810172"/>
              <a:gd name="connsiteY2" fmla="*/ 1339058 h 1339058"/>
              <a:gd name="connsiteX3" fmla="*/ 4975 w 1810172"/>
              <a:gd name="connsiteY3" fmla="*/ 1331120 h 1339058"/>
              <a:gd name="connsiteX4" fmla="*/ 212 w 1810172"/>
              <a:gd name="connsiteY4" fmla="*/ 63500 h 1339058"/>
              <a:gd name="connsiteX0" fmla="*/ 212 w 1810419"/>
              <a:gd name="connsiteY0" fmla="*/ 63500 h 1426371"/>
              <a:gd name="connsiteX1" fmla="*/ 1809961 w 1810419"/>
              <a:gd name="connsiteY1" fmla="*/ 0 h 1426371"/>
              <a:gd name="connsiteX2" fmla="*/ 1809963 w 1810419"/>
              <a:gd name="connsiteY2" fmla="*/ 1426371 h 1426371"/>
              <a:gd name="connsiteX3" fmla="*/ 4975 w 1810419"/>
              <a:gd name="connsiteY3" fmla="*/ 1331120 h 1426371"/>
              <a:gd name="connsiteX4" fmla="*/ 212 w 1810419"/>
              <a:gd name="connsiteY4" fmla="*/ 63500 h 1426371"/>
              <a:gd name="connsiteX0" fmla="*/ 212 w 1810172"/>
              <a:gd name="connsiteY0" fmla="*/ 63500 h 1454153"/>
              <a:gd name="connsiteX1" fmla="*/ 1809961 w 1810172"/>
              <a:gd name="connsiteY1" fmla="*/ 0 h 1454153"/>
              <a:gd name="connsiteX2" fmla="*/ 1805200 w 1810172"/>
              <a:gd name="connsiteY2" fmla="*/ 1454153 h 1454153"/>
              <a:gd name="connsiteX3" fmla="*/ 4975 w 1810172"/>
              <a:gd name="connsiteY3" fmla="*/ 1331120 h 1454153"/>
              <a:gd name="connsiteX4" fmla="*/ 212 w 1810172"/>
              <a:gd name="connsiteY4" fmla="*/ 63500 h 1454153"/>
              <a:gd name="connsiteX0" fmla="*/ 212 w 1824250"/>
              <a:gd name="connsiteY0" fmla="*/ 63500 h 1454153"/>
              <a:gd name="connsiteX1" fmla="*/ 1809961 w 1824250"/>
              <a:gd name="connsiteY1" fmla="*/ 0 h 1454153"/>
              <a:gd name="connsiteX2" fmla="*/ 1824250 w 1824250"/>
              <a:gd name="connsiteY2" fmla="*/ 1454153 h 1454153"/>
              <a:gd name="connsiteX3" fmla="*/ 4975 w 1824250"/>
              <a:gd name="connsiteY3" fmla="*/ 1331120 h 1454153"/>
              <a:gd name="connsiteX4" fmla="*/ 212 w 1824250"/>
              <a:gd name="connsiteY4" fmla="*/ 63500 h 1454153"/>
              <a:gd name="connsiteX0" fmla="*/ 212 w 1810419"/>
              <a:gd name="connsiteY0" fmla="*/ 63500 h 1450184"/>
              <a:gd name="connsiteX1" fmla="*/ 1809961 w 1810419"/>
              <a:gd name="connsiteY1" fmla="*/ 0 h 1450184"/>
              <a:gd name="connsiteX2" fmla="*/ 1809962 w 1810419"/>
              <a:gd name="connsiteY2" fmla="*/ 1450184 h 1450184"/>
              <a:gd name="connsiteX3" fmla="*/ 4975 w 1810419"/>
              <a:gd name="connsiteY3" fmla="*/ 1331120 h 1450184"/>
              <a:gd name="connsiteX4" fmla="*/ 212 w 1810419"/>
              <a:gd name="connsiteY4" fmla="*/ 63500 h 14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419" h="1450184">
                <a:moveTo>
                  <a:pt x="212" y="63500"/>
                </a:moveTo>
                <a:lnTo>
                  <a:pt x="1809961" y="0"/>
                </a:lnTo>
                <a:cubicBezTo>
                  <a:pt x="1811549" y="206904"/>
                  <a:pt x="1808374" y="1243280"/>
                  <a:pt x="1809962" y="1450184"/>
                </a:cubicBezTo>
                <a:lnTo>
                  <a:pt x="4975" y="1331120"/>
                </a:lnTo>
                <a:cubicBezTo>
                  <a:pt x="6563" y="1167872"/>
                  <a:pt x="-1376" y="226748"/>
                  <a:pt x="212" y="6350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339083" y="5101575"/>
            <a:ext cx="1805657" cy="792481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05445"/>
              <a:gd name="connsiteY0" fmla="*/ 123032 h 1287463"/>
              <a:gd name="connsiteX1" fmla="*/ 1791158 w 1805445"/>
              <a:gd name="connsiteY1" fmla="*/ 0 h 1287463"/>
              <a:gd name="connsiteX2" fmla="*/ 1805445 w 1805445"/>
              <a:gd name="connsiteY2" fmla="*/ 1287463 h 1287463"/>
              <a:gd name="connsiteX3" fmla="*/ 458 w 1805445"/>
              <a:gd name="connsiteY3" fmla="*/ 751682 h 1287463"/>
              <a:gd name="connsiteX4" fmla="*/ 458 w 1805445"/>
              <a:gd name="connsiteY4" fmla="*/ 123032 h 1287463"/>
              <a:gd name="connsiteX0" fmla="*/ 458 w 1795920"/>
              <a:gd name="connsiteY0" fmla="*/ 123032 h 751682"/>
              <a:gd name="connsiteX1" fmla="*/ 1791158 w 1795920"/>
              <a:gd name="connsiteY1" fmla="*/ 0 h 751682"/>
              <a:gd name="connsiteX2" fmla="*/ 1795920 w 1795920"/>
              <a:gd name="connsiteY2" fmla="*/ 664369 h 751682"/>
              <a:gd name="connsiteX3" fmla="*/ 458 w 1795920"/>
              <a:gd name="connsiteY3" fmla="*/ 751682 h 751682"/>
              <a:gd name="connsiteX4" fmla="*/ 458 w 1795920"/>
              <a:gd name="connsiteY4" fmla="*/ 123032 h 751682"/>
              <a:gd name="connsiteX0" fmla="*/ 458 w 1795920"/>
              <a:gd name="connsiteY0" fmla="*/ 123032 h 672307"/>
              <a:gd name="connsiteX1" fmla="*/ 1791158 w 1795920"/>
              <a:gd name="connsiteY1" fmla="*/ 0 h 672307"/>
              <a:gd name="connsiteX2" fmla="*/ 1795920 w 1795920"/>
              <a:gd name="connsiteY2" fmla="*/ 664369 h 672307"/>
              <a:gd name="connsiteX3" fmla="*/ 458 w 1795920"/>
              <a:gd name="connsiteY3" fmla="*/ 672307 h 672307"/>
              <a:gd name="connsiteX4" fmla="*/ 458 w 1795920"/>
              <a:gd name="connsiteY4" fmla="*/ 123032 h 672307"/>
              <a:gd name="connsiteX0" fmla="*/ 458 w 1795920"/>
              <a:gd name="connsiteY0" fmla="*/ 123032 h 672307"/>
              <a:gd name="connsiteX1" fmla="*/ 1791158 w 1795920"/>
              <a:gd name="connsiteY1" fmla="*/ 0 h 672307"/>
              <a:gd name="connsiteX2" fmla="*/ 1795920 w 1795920"/>
              <a:gd name="connsiteY2" fmla="*/ 664369 h 672307"/>
              <a:gd name="connsiteX3" fmla="*/ 458 w 1795920"/>
              <a:gd name="connsiteY3" fmla="*/ 672307 h 672307"/>
              <a:gd name="connsiteX4" fmla="*/ 458 w 1795920"/>
              <a:gd name="connsiteY4" fmla="*/ 123032 h 672307"/>
              <a:gd name="connsiteX0" fmla="*/ 458 w 1800683"/>
              <a:gd name="connsiteY0" fmla="*/ 123032 h 672307"/>
              <a:gd name="connsiteX1" fmla="*/ 1791158 w 1800683"/>
              <a:gd name="connsiteY1" fmla="*/ 0 h 672307"/>
              <a:gd name="connsiteX2" fmla="*/ 1800683 w 1800683"/>
              <a:gd name="connsiteY2" fmla="*/ 656431 h 672307"/>
              <a:gd name="connsiteX3" fmla="*/ 458 w 1800683"/>
              <a:gd name="connsiteY3" fmla="*/ 672307 h 672307"/>
              <a:gd name="connsiteX4" fmla="*/ 458 w 1800683"/>
              <a:gd name="connsiteY4" fmla="*/ 123032 h 672307"/>
              <a:gd name="connsiteX0" fmla="*/ 458 w 1805657"/>
              <a:gd name="connsiteY0" fmla="*/ 123032 h 672307"/>
              <a:gd name="connsiteX1" fmla="*/ 1805446 w 1805657"/>
              <a:gd name="connsiteY1" fmla="*/ 0 h 672307"/>
              <a:gd name="connsiteX2" fmla="*/ 1800683 w 1805657"/>
              <a:gd name="connsiteY2" fmla="*/ 656431 h 672307"/>
              <a:gd name="connsiteX3" fmla="*/ 458 w 1805657"/>
              <a:gd name="connsiteY3" fmla="*/ 672307 h 672307"/>
              <a:gd name="connsiteX4" fmla="*/ 458 w 1805657"/>
              <a:gd name="connsiteY4" fmla="*/ 123032 h 672307"/>
              <a:gd name="connsiteX0" fmla="*/ 458 w 1805657"/>
              <a:gd name="connsiteY0" fmla="*/ 123032 h 660401"/>
              <a:gd name="connsiteX1" fmla="*/ 1805446 w 1805657"/>
              <a:gd name="connsiteY1" fmla="*/ 0 h 660401"/>
              <a:gd name="connsiteX2" fmla="*/ 1800683 w 1805657"/>
              <a:gd name="connsiteY2" fmla="*/ 656431 h 660401"/>
              <a:gd name="connsiteX3" fmla="*/ 458 w 1805657"/>
              <a:gd name="connsiteY3" fmla="*/ 660401 h 660401"/>
              <a:gd name="connsiteX4" fmla="*/ 458 w 1805657"/>
              <a:gd name="connsiteY4" fmla="*/ 123032 h 6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657" h="660401">
                <a:moveTo>
                  <a:pt x="458" y="123032"/>
                </a:moveTo>
                <a:lnTo>
                  <a:pt x="1805446" y="0"/>
                </a:lnTo>
                <a:cubicBezTo>
                  <a:pt x="1807034" y="206904"/>
                  <a:pt x="1799095" y="449527"/>
                  <a:pt x="1800683" y="656431"/>
                </a:cubicBezTo>
                <a:lnTo>
                  <a:pt x="458" y="660401"/>
                </a:lnTo>
                <a:cubicBezTo>
                  <a:pt x="2046" y="497153"/>
                  <a:pt x="-1130" y="286280"/>
                  <a:pt x="458" y="123032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2334533" y="1953171"/>
            <a:ext cx="1805903" cy="1397317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03" h="1164431">
                <a:moveTo>
                  <a:pt x="458" y="0"/>
                </a:moveTo>
                <a:lnTo>
                  <a:pt x="1805445" y="551656"/>
                </a:lnTo>
                <a:cubicBezTo>
                  <a:pt x="1807033" y="758560"/>
                  <a:pt x="1803857" y="957527"/>
                  <a:pt x="1805445" y="1164431"/>
                </a:cubicBezTo>
                <a:lnTo>
                  <a:pt x="458" y="628650"/>
                </a:lnTo>
                <a:cubicBezTo>
                  <a:pt x="2046" y="465402"/>
                  <a:pt x="-1130" y="163248"/>
                  <a:pt x="458" y="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872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2460">
        <p:fade/>
      </p:transition>
    </mc:Choice>
    <mc:Fallback xmlns="">
      <p:transition spd="med" advTm="124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8"/>
          <p:cNvSpPr/>
          <p:nvPr/>
        </p:nvSpPr>
        <p:spPr>
          <a:xfrm>
            <a:off x="4821932" y="2600672"/>
            <a:ext cx="1905000" cy="3276600"/>
          </a:xfrm>
          <a:custGeom>
            <a:avLst/>
            <a:gdLst>
              <a:gd name="connsiteX0" fmla="*/ 0 w 1879600"/>
              <a:gd name="connsiteY0" fmla="*/ 0 h 1270000"/>
              <a:gd name="connsiteX1" fmla="*/ 1866900 w 1879600"/>
              <a:gd name="connsiteY1" fmla="*/ 12700 h 1270000"/>
              <a:gd name="connsiteX2" fmla="*/ 1879600 w 1879600"/>
              <a:gd name="connsiteY2" fmla="*/ 1270000 h 1270000"/>
              <a:gd name="connsiteX3" fmla="*/ 0 w 1879600"/>
              <a:gd name="connsiteY3" fmla="*/ 800100 h 1270000"/>
              <a:gd name="connsiteX4" fmla="*/ 0 w 1879600"/>
              <a:gd name="connsiteY4" fmla="*/ 0 h 1270000"/>
              <a:gd name="connsiteX0" fmla="*/ 50800 w 1879600"/>
              <a:gd name="connsiteY0" fmla="*/ 0 h 1485900"/>
              <a:gd name="connsiteX1" fmla="*/ 1866900 w 1879600"/>
              <a:gd name="connsiteY1" fmla="*/ 228600 h 1485900"/>
              <a:gd name="connsiteX2" fmla="*/ 1879600 w 1879600"/>
              <a:gd name="connsiteY2" fmla="*/ 1485900 h 1485900"/>
              <a:gd name="connsiteX3" fmla="*/ 0 w 1879600"/>
              <a:gd name="connsiteY3" fmla="*/ 1016000 h 1485900"/>
              <a:gd name="connsiteX4" fmla="*/ 50800 w 1879600"/>
              <a:gd name="connsiteY4" fmla="*/ 0 h 1485900"/>
              <a:gd name="connsiteX0" fmla="*/ 12700 w 1841500"/>
              <a:gd name="connsiteY0" fmla="*/ 0 h 3276600"/>
              <a:gd name="connsiteX1" fmla="*/ 1828800 w 1841500"/>
              <a:gd name="connsiteY1" fmla="*/ 228600 h 3276600"/>
              <a:gd name="connsiteX2" fmla="*/ 1841500 w 1841500"/>
              <a:gd name="connsiteY2" fmla="*/ 1485900 h 3276600"/>
              <a:gd name="connsiteX3" fmla="*/ 0 w 1841500"/>
              <a:gd name="connsiteY3" fmla="*/ 3276600 h 3276600"/>
              <a:gd name="connsiteX4" fmla="*/ 12700 w 1841500"/>
              <a:gd name="connsiteY4" fmla="*/ 0 h 3276600"/>
              <a:gd name="connsiteX0" fmla="*/ 12700 w 1866900"/>
              <a:gd name="connsiteY0" fmla="*/ 0 h 3276600"/>
              <a:gd name="connsiteX1" fmla="*/ 1828800 w 1866900"/>
              <a:gd name="connsiteY1" fmla="*/ 228600 h 3276600"/>
              <a:gd name="connsiteX2" fmla="*/ 1866900 w 1866900"/>
              <a:gd name="connsiteY2" fmla="*/ 1549400 h 3276600"/>
              <a:gd name="connsiteX3" fmla="*/ 0 w 1866900"/>
              <a:gd name="connsiteY3" fmla="*/ 3276600 h 3276600"/>
              <a:gd name="connsiteX4" fmla="*/ 12700 w 1866900"/>
              <a:gd name="connsiteY4" fmla="*/ 0 h 3276600"/>
              <a:gd name="connsiteX0" fmla="*/ 12700 w 1866900"/>
              <a:gd name="connsiteY0" fmla="*/ 0 h 3276600"/>
              <a:gd name="connsiteX1" fmla="*/ 1866900 w 1866900"/>
              <a:gd name="connsiteY1" fmla="*/ 342900 h 3276600"/>
              <a:gd name="connsiteX2" fmla="*/ 1866900 w 1866900"/>
              <a:gd name="connsiteY2" fmla="*/ 1549400 h 3276600"/>
              <a:gd name="connsiteX3" fmla="*/ 0 w 1866900"/>
              <a:gd name="connsiteY3" fmla="*/ 3276600 h 3276600"/>
              <a:gd name="connsiteX4" fmla="*/ 12700 w 1866900"/>
              <a:gd name="connsiteY4" fmla="*/ 0 h 3276600"/>
              <a:gd name="connsiteX0" fmla="*/ 12700 w 1892300"/>
              <a:gd name="connsiteY0" fmla="*/ 0 h 3276600"/>
              <a:gd name="connsiteX1" fmla="*/ 1892300 w 1892300"/>
              <a:gd name="connsiteY1" fmla="*/ 330200 h 3276600"/>
              <a:gd name="connsiteX2" fmla="*/ 1866900 w 1892300"/>
              <a:gd name="connsiteY2" fmla="*/ 1549400 h 3276600"/>
              <a:gd name="connsiteX3" fmla="*/ 0 w 1892300"/>
              <a:gd name="connsiteY3" fmla="*/ 3276600 h 3276600"/>
              <a:gd name="connsiteX4" fmla="*/ 12700 w 1892300"/>
              <a:gd name="connsiteY4" fmla="*/ 0 h 3276600"/>
              <a:gd name="connsiteX0" fmla="*/ 12700 w 1905000"/>
              <a:gd name="connsiteY0" fmla="*/ 0 h 3276600"/>
              <a:gd name="connsiteX1" fmla="*/ 1892300 w 1905000"/>
              <a:gd name="connsiteY1" fmla="*/ 330200 h 3276600"/>
              <a:gd name="connsiteX2" fmla="*/ 1905000 w 1905000"/>
              <a:gd name="connsiteY2" fmla="*/ 1536700 h 3276600"/>
              <a:gd name="connsiteX3" fmla="*/ 0 w 1905000"/>
              <a:gd name="connsiteY3" fmla="*/ 3276600 h 3276600"/>
              <a:gd name="connsiteX4" fmla="*/ 12700 w 1905000"/>
              <a:gd name="connsiteY4" fmla="*/ 0 h 327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5000" h="3276600">
                <a:moveTo>
                  <a:pt x="12700" y="0"/>
                </a:moveTo>
                <a:lnTo>
                  <a:pt x="1892300" y="330200"/>
                </a:lnTo>
                <a:lnTo>
                  <a:pt x="1905000" y="1536700"/>
                </a:lnTo>
                <a:lnTo>
                  <a:pt x="0" y="3276600"/>
                </a:lnTo>
                <a:cubicBezTo>
                  <a:pt x="4233" y="2184400"/>
                  <a:pt x="8467" y="1092200"/>
                  <a:pt x="12700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/>
          <p:cNvSpPr/>
          <p:nvPr/>
        </p:nvSpPr>
        <p:spPr>
          <a:xfrm>
            <a:off x="4838700" y="1422400"/>
            <a:ext cx="1879600" cy="1270000"/>
          </a:xfrm>
          <a:custGeom>
            <a:avLst/>
            <a:gdLst>
              <a:gd name="connsiteX0" fmla="*/ 0 w 1879600"/>
              <a:gd name="connsiteY0" fmla="*/ 0 h 1270000"/>
              <a:gd name="connsiteX1" fmla="*/ 1866900 w 1879600"/>
              <a:gd name="connsiteY1" fmla="*/ 12700 h 1270000"/>
              <a:gd name="connsiteX2" fmla="*/ 1879600 w 1879600"/>
              <a:gd name="connsiteY2" fmla="*/ 1270000 h 1270000"/>
              <a:gd name="connsiteX3" fmla="*/ 0 w 1879600"/>
              <a:gd name="connsiteY3" fmla="*/ 800100 h 1270000"/>
              <a:gd name="connsiteX4" fmla="*/ 0 w 1879600"/>
              <a:gd name="connsiteY4" fmla="*/ 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9600" h="1270000">
                <a:moveTo>
                  <a:pt x="0" y="0"/>
                </a:moveTo>
                <a:lnTo>
                  <a:pt x="1866900" y="12700"/>
                </a:lnTo>
                <a:lnTo>
                  <a:pt x="1879600" y="12700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Stratification of Multiple Datasets</a:t>
            </a:r>
            <a:endParaRPr lang="en-US" noProof="0" dirty="0"/>
          </a:p>
        </p:txBody>
      </p:sp>
      <p:grpSp>
        <p:nvGrpSpPr>
          <p:cNvPr id="5" name="Group 4" descr="Down:  Group 50"/>
          <p:cNvGrpSpPr/>
          <p:nvPr/>
        </p:nvGrpSpPr>
        <p:grpSpPr>
          <a:xfrm>
            <a:off x="897587" y="1416549"/>
            <a:ext cx="1443366" cy="4484384"/>
            <a:chOff x="6657026" y="1561356"/>
            <a:chExt cx="1443366" cy="3736987"/>
          </a:xfrm>
        </p:grpSpPr>
        <p:sp>
          <p:nvSpPr>
            <p:cNvPr id="6" name="Rectangle 5"/>
            <p:cNvSpPr/>
            <p:nvPr/>
          </p:nvSpPr>
          <p:spPr>
            <a:xfrm>
              <a:off x="6660226" y="1561356"/>
              <a:ext cx="1436960" cy="10801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A1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657026" y="2893511"/>
              <a:ext cx="1436954" cy="1620180"/>
            </a:xfrm>
            <a:prstGeom prst="rect">
              <a:avLst/>
            </a:prstGeom>
            <a:solidFill>
              <a:srgbClr val="E34A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</a:t>
              </a:r>
              <a:r>
                <a:rPr lang="de-AT" dirty="0"/>
                <a:t>A</a:t>
              </a:r>
              <a:r>
                <a:rPr lang="de-AT" dirty="0" smtClean="0"/>
                <a:t>2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657026" y="4758283"/>
              <a:ext cx="1443366" cy="540060"/>
            </a:xfrm>
            <a:prstGeom prst="rect">
              <a:avLst/>
            </a:prstGeom>
            <a:solidFill>
              <a:srgbClr val="FDBB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Cluster A3</a:t>
              </a:r>
              <a:endParaRPr lang="en-US" dirty="0"/>
            </a:p>
          </p:txBody>
        </p:sp>
      </p:grpSp>
      <p:grpSp>
        <p:nvGrpSpPr>
          <p:cNvPr id="9" name="Group 8" descr="Down:  Group 50"/>
          <p:cNvGrpSpPr/>
          <p:nvPr/>
        </p:nvGrpSpPr>
        <p:grpSpPr>
          <a:xfrm>
            <a:off x="4136590" y="1417767"/>
            <a:ext cx="718480" cy="4473641"/>
            <a:chOff x="6657026" y="1571707"/>
            <a:chExt cx="1440159" cy="3189719"/>
          </a:xfrm>
        </p:grpSpPr>
        <p:sp>
          <p:nvSpPr>
            <p:cNvPr id="10" name="Rectangle 9"/>
            <p:cNvSpPr/>
            <p:nvPr/>
          </p:nvSpPr>
          <p:spPr>
            <a:xfrm>
              <a:off x="6660225" y="1571707"/>
              <a:ext cx="1436960" cy="585377"/>
            </a:xfrm>
            <a:prstGeom prst="rect">
              <a:avLst/>
            </a:prstGeom>
            <a:solidFill>
              <a:srgbClr val="0851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bg1"/>
                  </a:solidFill>
                </a:rPr>
                <a:t>B1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657026" y="2425452"/>
              <a:ext cx="1436955" cy="2335974"/>
            </a:xfrm>
            <a:prstGeom prst="rect">
              <a:avLst/>
            </a:prstGeom>
            <a:solidFill>
              <a:srgbClr val="6BAE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/>
                <a:t>B</a:t>
              </a:r>
              <a:r>
                <a:rPr lang="de-AT" dirty="0" smtClean="0"/>
                <a:t>2</a:t>
              </a:r>
              <a:endParaRPr lang="en-US" dirty="0"/>
            </a:p>
          </p:txBody>
        </p:sp>
      </p:grpSp>
      <p:sp>
        <p:nvSpPr>
          <p:cNvPr id="25" name="Freeform 24"/>
          <p:cNvSpPr/>
          <p:nvPr/>
        </p:nvSpPr>
        <p:spPr>
          <a:xfrm>
            <a:off x="2334961" y="1416006"/>
            <a:ext cx="1810025" cy="542491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4763 w 1790700"/>
              <a:gd name="connsiteY0" fmla="*/ 14288 h 438150"/>
              <a:gd name="connsiteX1" fmla="*/ 1790700 w 1790700"/>
              <a:gd name="connsiteY1" fmla="*/ 0 h 438150"/>
              <a:gd name="connsiteX2" fmla="*/ 1790700 w 1790700"/>
              <a:gd name="connsiteY2" fmla="*/ 438150 h 438150"/>
              <a:gd name="connsiteX3" fmla="*/ 0 w 1790700"/>
              <a:gd name="connsiteY3" fmla="*/ 438150 h 438150"/>
              <a:gd name="connsiteX4" fmla="*/ 4763 w 1790700"/>
              <a:gd name="connsiteY4" fmla="*/ 14288 h 438150"/>
              <a:gd name="connsiteX0" fmla="*/ 4763 w 1790700"/>
              <a:gd name="connsiteY0" fmla="*/ 14288 h 438150"/>
              <a:gd name="connsiteX1" fmla="*/ 1790700 w 1790700"/>
              <a:gd name="connsiteY1" fmla="*/ 0 h 438150"/>
              <a:gd name="connsiteX2" fmla="*/ 1790700 w 1790700"/>
              <a:gd name="connsiteY2" fmla="*/ 438150 h 438150"/>
              <a:gd name="connsiteX3" fmla="*/ 0 w 1790700"/>
              <a:gd name="connsiteY3" fmla="*/ 438150 h 438150"/>
              <a:gd name="connsiteX4" fmla="*/ 4763 w 1790700"/>
              <a:gd name="connsiteY4" fmla="*/ 14288 h 438150"/>
              <a:gd name="connsiteX0" fmla="*/ 137 w 1800361"/>
              <a:gd name="connsiteY0" fmla="*/ 1 h 438150"/>
              <a:gd name="connsiteX1" fmla="*/ 1800361 w 1800361"/>
              <a:gd name="connsiteY1" fmla="*/ 0 h 438150"/>
              <a:gd name="connsiteX2" fmla="*/ 1800361 w 1800361"/>
              <a:gd name="connsiteY2" fmla="*/ 438150 h 438150"/>
              <a:gd name="connsiteX3" fmla="*/ 9661 w 1800361"/>
              <a:gd name="connsiteY3" fmla="*/ 438150 h 438150"/>
              <a:gd name="connsiteX4" fmla="*/ 137 w 1800361"/>
              <a:gd name="connsiteY4" fmla="*/ 1 h 438150"/>
              <a:gd name="connsiteX0" fmla="*/ 4764 w 1804988"/>
              <a:gd name="connsiteY0" fmla="*/ 1 h 438150"/>
              <a:gd name="connsiteX1" fmla="*/ 1804988 w 1804988"/>
              <a:gd name="connsiteY1" fmla="*/ 0 h 438150"/>
              <a:gd name="connsiteX2" fmla="*/ 1804988 w 1804988"/>
              <a:gd name="connsiteY2" fmla="*/ 438150 h 438150"/>
              <a:gd name="connsiteX3" fmla="*/ 0 w 1804988"/>
              <a:gd name="connsiteY3" fmla="*/ 438150 h 438150"/>
              <a:gd name="connsiteX4" fmla="*/ 4764 w 1804988"/>
              <a:gd name="connsiteY4" fmla="*/ 1 h 438150"/>
              <a:gd name="connsiteX0" fmla="*/ 212 w 1800436"/>
              <a:gd name="connsiteY0" fmla="*/ 1 h 438150"/>
              <a:gd name="connsiteX1" fmla="*/ 1800436 w 1800436"/>
              <a:gd name="connsiteY1" fmla="*/ 0 h 438150"/>
              <a:gd name="connsiteX2" fmla="*/ 1800436 w 1800436"/>
              <a:gd name="connsiteY2" fmla="*/ 438150 h 438150"/>
              <a:gd name="connsiteX3" fmla="*/ 4973 w 1800436"/>
              <a:gd name="connsiteY3" fmla="*/ 438150 h 438150"/>
              <a:gd name="connsiteX4" fmla="*/ 212 w 1800436"/>
              <a:gd name="connsiteY4" fmla="*/ 1 h 438150"/>
              <a:gd name="connsiteX0" fmla="*/ 458 w 1800682"/>
              <a:gd name="connsiteY0" fmla="*/ 1 h 438150"/>
              <a:gd name="connsiteX1" fmla="*/ 1800682 w 1800682"/>
              <a:gd name="connsiteY1" fmla="*/ 0 h 438150"/>
              <a:gd name="connsiteX2" fmla="*/ 1800682 w 1800682"/>
              <a:gd name="connsiteY2" fmla="*/ 438150 h 438150"/>
              <a:gd name="connsiteX3" fmla="*/ 457 w 1800682"/>
              <a:gd name="connsiteY3" fmla="*/ 433388 h 438150"/>
              <a:gd name="connsiteX4" fmla="*/ 458 w 1800682"/>
              <a:gd name="connsiteY4" fmla="*/ 1 h 438150"/>
              <a:gd name="connsiteX0" fmla="*/ 458 w 1810207"/>
              <a:gd name="connsiteY0" fmla="*/ 1 h 433388"/>
              <a:gd name="connsiteX1" fmla="*/ 1800682 w 1810207"/>
              <a:gd name="connsiteY1" fmla="*/ 0 h 433388"/>
              <a:gd name="connsiteX2" fmla="*/ 1810207 w 1810207"/>
              <a:gd name="connsiteY2" fmla="*/ 428625 h 433388"/>
              <a:gd name="connsiteX3" fmla="*/ 457 w 1810207"/>
              <a:gd name="connsiteY3" fmla="*/ 433388 h 433388"/>
              <a:gd name="connsiteX4" fmla="*/ 458 w 1810207"/>
              <a:gd name="connsiteY4" fmla="*/ 1 h 433388"/>
              <a:gd name="connsiteX0" fmla="*/ 458 w 1814970"/>
              <a:gd name="connsiteY0" fmla="*/ 0 h 433387"/>
              <a:gd name="connsiteX1" fmla="*/ 1814970 w 1814970"/>
              <a:gd name="connsiteY1" fmla="*/ 4761 h 433387"/>
              <a:gd name="connsiteX2" fmla="*/ 1810207 w 1814970"/>
              <a:gd name="connsiteY2" fmla="*/ 428624 h 433387"/>
              <a:gd name="connsiteX3" fmla="*/ 457 w 1814970"/>
              <a:gd name="connsiteY3" fmla="*/ 433387 h 433387"/>
              <a:gd name="connsiteX4" fmla="*/ 458 w 1814970"/>
              <a:gd name="connsiteY4" fmla="*/ 0 h 433387"/>
              <a:gd name="connsiteX0" fmla="*/ 458 w 1814970"/>
              <a:gd name="connsiteY0" fmla="*/ 0 h 433387"/>
              <a:gd name="connsiteX1" fmla="*/ 1814970 w 1814970"/>
              <a:gd name="connsiteY1" fmla="*/ 4761 h 433387"/>
              <a:gd name="connsiteX2" fmla="*/ 1810207 w 1814970"/>
              <a:gd name="connsiteY2" fmla="*/ 419099 h 433387"/>
              <a:gd name="connsiteX3" fmla="*/ 457 w 1814970"/>
              <a:gd name="connsiteY3" fmla="*/ 433387 h 433387"/>
              <a:gd name="connsiteX4" fmla="*/ 458 w 1814970"/>
              <a:gd name="connsiteY4" fmla="*/ 0 h 433387"/>
              <a:gd name="connsiteX0" fmla="*/ 458 w 1820016"/>
              <a:gd name="connsiteY0" fmla="*/ 0 h 433387"/>
              <a:gd name="connsiteX1" fmla="*/ 1814970 w 1820016"/>
              <a:gd name="connsiteY1" fmla="*/ 4761 h 433387"/>
              <a:gd name="connsiteX2" fmla="*/ 1819807 w 1820016"/>
              <a:gd name="connsiteY2" fmla="*/ 400049 h 433387"/>
              <a:gd name="connsiteX3" fmla="*/ 457 w 1820016"/>
              <a:gd name="connsiteY3" fmla="*/ 433387 h 433387"/>
              <a:gd name="connsiteX4" fmla="*/ 458 w 1820016"/>
              <a:gd name="connsiteY4" fmla="*/ 0 h 433387"/>
              <a:gd name="connsiteX0" fmla="*/ 458 w 1820016"/>
              <a:gd name="connsiteY0" fmla="*/ 4048 h 437435"/>
              <a:gd name="connsiteX1" fmla="*/ 1814970 w 1820016"/>
              <a:gd name="connsiteY1" fmla="*/ 0 h 437435"/>
              <a:gd name="connsiteX2" fmla="*/ 1819807 w 1820016"/>
              <a:gd name="connsiteY2" fmla="*/ 404097 h 437435"/>
              <a:gd name="connsiteX3" fmla="*/ 457 w 1820016"/>
              <a:gd name="connsiteY3" fmla="*/ 437435 h 437435"/>
              <a:gd name="connsiteX4" fmla="*/ 458 w 1820016"/>
              <a:gd name="connsiteY4" fmla="*/ 4048 h 437435"/>
              <a:gd name="connsiteX0" fmla="*/ 127 w 1830340"/>
              <a:gd name="connsiteY0" fmla="*/ 0 h 437792"/>
              <a:gd name="connsiteX1" fmla="*/ 1825294 w 1830340"/>
              <a:gd name="connsiteY1" fmla="*/ 357 h 437792"/>
              <a:gd name="connsiteX2" fmla="*/ 1830131 w 1830340"/>
              <a:gd name="connsiteY2" fmla="*/ 404454 h 437792"/>
              <a:gd name="connsiteX3" fmla="*/ 10781 w 1830340"/>
              <a:gd name="connsiteY3" fmla="*/ 437792 h 437792"/>
              <a:gd name="connsiteX4" fmla="*/ 127 w 1830340"/>
              <a:gd name="connsiteY4" fmla="*/ 0 h 437792"/>
              <a:gd name="connsiteX0" fmla="*/ 189 w 1825601"/>
              <a:gd name="connsiteY0" fmla="*/ 0 h 441760"/>
              <a:gd name="connsiteX1" fmla="*/ 1820555 w 1825601"/>
              <a:gd name="connsiteY1" fmla="*/ 4325 h 441760"/>
              <a:gd name="connsiteX2" fmla="*/ 1825392 w 1825601"/>
              <a:gd name="connsiteY2" fmla="*/ 408422 h 441760"/>
              <a:gd name="connsiteX3" fmla="*/ 6042 w 1825601"/>
              <a:gd name="connsiteY3" fmla="*/ 441760 h 441760"/>
              <a:gd name="connsiteX4" fmla="*/ 189 w 1825601"/>
              <a:gd name="connsiteY4" fmla="*/ 0 h 441760"/>
              <a:gd name="connsiteX0" fmla="*/ 363 w 1825775"/>
              <a:gd name="connsiteY0" fmla="*/ 0 h 437792"/>
              <a:gd name="connsiteX1" fmla="*/ 1820729 w 1825775"/>
              <a:gd name="connsiteY1" fmla="*/ 4325 h 437792"/>
              <a:gd name="connsiteX2" fmla="*/ 1825566 w 1825775"/>
              <a:gd name="connsiteY2" fmla="*/ 408422 h 437792"/>
              <a:gd name="connsiteX3" fmla="*/ 1417 w 1825775"/>
              <a:gd name="connsiteY3" fmla="*/ 437792 h 437792"/>
              <a:gd name="connsiteX4" fmla="*/ 363 w 1825775"/>
              <a:gd name="connsiteY4" fmla="*/ 0 h 437792"/>
              <a:gd name="connsiteX0" fmla="*/ 363 w 1820729"/>
              <a:gd name="connsiteY0" fmla="*/ 0 h 440172"/>
              <a:gd name="connsiteX1" fmla="*/ 1820729 w 1820729"/>
              <a:gd name="connsiteY1" fmla="*/ 4325 h 440172"/>
              <a:gd name="connsiteX2" fmla="*/ 1815966 w 1820729"/>
              <a:gd name="connsiteY2" fmla="*/ 440172 h 440172"/>
              <a:gd name="connsiteX3" fmla="*/ 1417 w 1820729"/>
              <a:gd name="connsiteY3" fmla="*/ 437792 h 440172"/>
              <a:gd name="connsiteX4" fmla="*/ 363 w 1820729"/>
              <a:gd name="connsiteY4" fmla="*/ 0 h 440172"/>
              <a:gd name="connsiteX0" fmla="*/ 363 w 1825776"/>
              <a:gd name="connsiteY0" fmla="*/ 0 h 440172"/>
              <a:gd name="connsiteX1" fmla="*/ 1820729 w 1825776"/>
              <a:gd name="connsiteY1" fmla="*/ 4325 h 440172"/>
              <a:gd name="connsiteX2" fmla="*/ 1825567 w 1825776"/>
              <a:gd name="connsiteY2" fmla="*/ 440172 h 440172"/>
              <a:gd name="connsiteX3" fmla="*/ 1417 w 1825776"/>
              <a:gd name="connsiteY3" fmla="*/ 437792 h 440172"/>
              <a:gd name="connsiteX4" fmla="*/ 363 w 1825776"/>
              <a:gd name="connsiteY4" fmla="*/ 0 h 440172"/>
              <a:gd name="connsiteX0" fmla="*/ 363 w 1820729"/>
              <a:gd name="connsiteY0" fmla="*/ 0 h 437792"/>
              <a:gd name="connsiteX1" fmla="*/ 1820729 w 1820729"/>
              <a:gd name="connsiteY1" fmla="*/ 4325 h 437792"/>
              <a:gd name="connsiteX2" fmla="*/ 1815967 w 1820729"/>
              <a:gd name="connsiteY2" fmla="*/ 428265 h 437792"/>
              <a:gd name="connsiteX3" fmla="*/ 1417 w 1820729"/>
              <a:gd name="connsiteY3" fmla="*/ 437792 h 437792"/>
              <a:gd name="connsiteX4" fmla="*/ 363 w 1820729"/>
              <a:gd name="connsiteY4" fmla="*/ 0 h 437792"/>
              <a:gd name="connsiteX0" fmla="*/ 363 w 1821221"/>
              <a:gd name="connsiteY0" fmla="*/ 0 h 440172"/>
              <a:gd name="connsiteX1" fmla="*/ 1820729 w 1821221"/>
              <a:gd name="connsiteY1" fmla="*/ 4325 h 440172"/>
              <a:gd name="connsiteX2" fmla="*/ 1820768 w 1821221"/>
              <a:gd name="connsiteY2" fmla="*/ 440172 h 440172"/>
              <a:gd name="connsiteX3" fmla="*/ 1417 w 1821221"/>
              <a:gd name="connsiteY3" fmla="*/ 437792 h 440172"/>
              <a:gd name="connsiteX4" fmla="*/ 363 w 1821221"/>
              <a:gd name="connsiteY4" fmla="*/ 0 h 440172"/>
              <a:gd name="connsiteX0" fmla="*/ 363 w 1820729"/>
              <a:gd name="connsiteY0" fmla="*/ 0 h 437792"/>
              <a:gd name="connsiteX1" fmla="*/ 1820729 w 1820729"/>
              <a:gd name="connsiteY1" fmla="*/ 4325 h 437792"/>
              <a:gd name="connsiteX2" fmla="*/ 1811168 w 1820729"/>
              <a:gd name="connsiteY2" fmla="*/ 436203 h 437792"/>
              <a:gd name="connsiteX3" fmla="*/ 1417 w 1820729"/>
              <a:gd name="connsiteY3" fmla="*/ 437792 h 437792"/>
              <a:gd name="connsiteX4" fmla="*/ 363 w 1820729"/>
              <a:gd name="connsiteY4" fmla="*/ 0 h 437792"/>
              <a:gd name="connsiteX0" fmla="*/ 363 w 1815929"/>
              <a:gd name="connsiteY0" fmla="*/ 0 h 437792"/>
              <a:gd name="connsiteX1" fmla="*/ 1815929 w 1815929"/>
              <a:gd name="connsiteY1" fmla="*/ 356 h 437792"/>
              <a:gd name="connsiteX2" fmla="*/ 1811168 w 1815929"/>
              <a:gd name="connsiteY2" fmla="*/ 436203 h 437792"/>
              <a:gd name="connsiteX3" fmla="*/ 1417 w 1815929"/>
              <a:gd name="connsiteY3" fmla="*/ 437792 h 437792"/>
              <a:gd name="connsiteX4" fmla="*/ 363 w 1815929"/>
              <a:gd name="connsiteY4" fmla="*/ 0 h 437792"/>
              <a:gd name="connsiteX0" fmla="*/ 363 w 1815929"/>
              <a:gd name="connsiteY0" fmla="*/ 0 h 445730"/>
              <a:gd name="connsiteX1" fmla="*/ 1815929 w 1815929"/>
              <a:gd name="connsiteY1" fmla="*/ 356 h 445730"/>
              <a:gd name="connsiteX2" fmla="*/ 1811168 w 1815929"/>
              <a:gd name="connsiteY2" fmla="*/ 436203 h 445730"/>
              <a:gd name="connsiteX3" fmla="*/ 1417 w 1815929"/>
              <a:gd name="connsiteY3" fmla="*/ 445730 h 445730"/>
              <a:gd name="connsiteX4" fmla="*/ 363 w 1815929"/>
              <a:gd name="connsiteY4" fmla="*/ 0 h 445730"/>
              <a:gd name="connsiteX0" fmla="*/ 363 w 1815929"/>
              <a:gd name="connsiteY0" fmla="*/ 0 h 449698"/>
              <a:gd name="connsiteX1" fmla="*/ 1815929 w 1815929"/>
              <a:gd name="connsiteY1" fmla="*/ 4324 h 449698"/>
              <a:gd name="connsiteX2" fmla="*/ 1811168 w 1815929"/>
              <a:gd name="connsiteY2" fmla="*/ 440171 h 449698"/>
              <a:gd name="connsiteX3" fmla="*/ 1417 w 1815929"/>
              <a:gd name="connsiteY3" fmla="*/ 449698 h 449698"/>
              <a:gd name="connsiteX4" fmla="*/ 363 w 1815929"/>
              <a:gd name="connsiteY4" fmla="*/ 0 h 449698"/>
              <a:gd name="connsiteX0" fmla="*/ 3747 w 1819313"/>
              <a:gd name="connsiteY0" fmla="*/ 0 h 449698"/>
              <a:gd name="connsiteX1" fmla="*/ 1819313 w 1819313"/>
              <a:gd name="connsiteY1" fmla="*/ 4324 h 449698"/>
              <a:gd name="connsiteX2" fmla="*/ 1814552 w 1819313"/>
              <a:gd name="connsiteY2" fmla="*/ 440171 h 449698"/>
              <a:gd name="connsiteX3" fmla="*/ 0 w 1819313"/>
              <a:gd name="connsiteY3" fmla="*/ 449698 h 449698"/>
              <a:gd name="connsiteX4" fmla="*/ 3747 w 1819313"/>
              <a:gd name="connsiteY4" fmla="*/ 0 h 449698"/>
              <a:gd name="connsiteX0" fmla="*/ 3747 w 1819313"/>
              <a:gd name="connsiteY0" fmla="*/ 0 h 449698"/>
              <a:gd name="connsiteX1" fmla="*/ 1819313 w 1819313"/>
              <a:gd name="connsiteY1" fmla="*/ 4324 h 449698"/>
              <a:gd name="connsiteX2" fmla="*/ 1814553 w 1819313"/>
              <a:gd name="connsiteY2" fmla="*/ 444140 h 449698"/>
              <a:gd name="connsiteX3" fmla="*/ 0 w 1819313"/>
              <a:gd name="connsiteY3" fmla="*/ 449698 h 449698"/>
              <a:gd name="connsiteX4" fmla="*/ 3747 w 1819313"/>
              <a:gd name="connsiteY4" fmla="*/ 0 h 449698"/>
              <a:gd name="connsiteX0" fmla="*/ 3747 w 1824363"/>
              <a:gd name="connsiteY0" fmla="*/ 0 h 456045"/>
              <a:gd name="connsiteX1" fmla="*/ 1819313 w 1824363"/>
              <a:gd name="connsiteY1" fmla="*/ 4324 h 456045"/>
              <a:gd name="connsiteX2" fmla="*/ 1824154 w 1824363"/>
              <a:gd name="connsiteY2" fmla="*/ 456045 h 456045"/>
              <a:gd name="connsiteX3" fmla="*/ 0 w 1824363"/>
              <a:gd name="connsiteY3" fmla="*/ 449698 h 456045"/>
              <a:gd name="connsiteX4" fmla="*/ 3747 w 1824363"/>
              <a:gd name="connsiteY4" fmla="*/ 0 h 456045"/>
              <a:gd name="connsiteX0" fmla="*/ 3747 w 1819313"/>
              <a:gd name="connsiteY0" fmla="*/ 0 h 452076"/>
              <a:gd name="connsiteX1" fmla="*/ 1819313 w 1819313"/>
              <a:gd name="connsiteY1" fmla="*/ 4324 h 452076"/>
              <a:gd name="connsiteX2" fmla="*/ 1809753 w 1819313"/>
              <a:gd name="connsiteY2" fmla="*/ 452076 h 452076"/>
              <a:gd name="connsiteX3" fmla="*/ 0 w 1819313"/>
              <a:gd name="connsiteY3" fmla="*/ 449698 h 452076"/>
              <a:gd name="connsiteX4" fmla="*/ 3747 w 1819313"/>
              <a:gd name="connsiteY4" fmla="*/ 0 h 452076"/>
              <a:gd name="connsiteX0" fmla="*/ 3747 w 1819313"/>
              <a:gd name="connsiteY0" fmla="*/ 0 h 456044"/>
              <a:gd name="connsiteX1" fmla="*/ 1819313 w 1819313"/>
              <a:gd name="connsiteY1" fmla="*/ 4324 h 456044"/>
              <a:gd name="connsiteX2" fmla="*/ 1814554 w 1819313"/>
              <a:gd name="connsiteY2" fmla="*/ 456044 h 456044"/>
              <a:gd name="connsiteX3" fmla="*/ 0 w 1819313"/>
              <a:gd name="connsiteY3" fmla="*/ 449698 h 456044"/>
              <a:gd name="connsiteX4" fmla="*/ 3747 w 1819313"/>
              <a:gd name="connsiteY4" fmla="*/ 0 h 456044"/>
              <a:gd name="connsiteX0" fmla="*/ 3747 w 1824363"/>
              <a:gd name="connsiteY0" fmla="*/ 0 h 452076"/>
              <a:gd name="connsiteX1" fmla="*/ 1819313 w 1824363"/>
              <a:gd name="connsiteY1" fmla="*/ 4324 h 452076"/>
              <a:gd name="connsiteX2" fmla="*/ 1824154 w 1824363"/>
              <a:gd name="connsiteY2" fmla="*/ 452076 h 452076"/>
              <a:gd name="connsiteX3" fmla="*/ 0 w 1824363"/>
              <a:gd name="connsiteY3" fmla="*/ 449698 h 452076"/>
              <a:gd name="connsiteX4" fmla="*/ 3747 w 1824363"/>
              <a:gd name="connsiteY4" fmla="*/ 0 h 452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4363" h="452076">
                <a:moveTo>
                  <a:pt x="3747" y="0"/>
                </a:moveTo>
                <a:lnTo>
                  <a:pt x="1819313" y="4324"/>
                </a:lnTo>
                <a:cubicBezTo>
                  <a:pt x="1817725" y="145612"/>
                  <a:pt x="1825742" y="310788"/>
                  <a:pt x="1824154" y="452076"/>
                </a:cubicBezTo>
                <a:lnTo>
                  <a:pt x="0" y="449698"/>
                </a:lnTo>
                <a:cubicBezTo>
                  <a:pt x="1588" y="308411"/>
                  <a:pt x="2159" y="141287"/>
                  <a:pt x="3747" y="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2330934" y="1934047"/>
            <a:ext cx="1810419" cy="1511618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10418"/>
              <a:gd name="connsiteY0" fmla="*/ 900907 h 2065338"/>
              <a:gd name="connsiteX1" fmla="*/ 1810207 w 1810418"/>
              <a:gd name="connsiteY1" fmla="*/ 0 h 2065338"/>
              <a:gd name="connsiteX2" fmla="*/ 1805445 w 1810418"/>
              <a:gd name="connsiteY2" fmla="*/ 2065338 h 2065338"/>
              <a:gd name="connsiteX3" fmla="*/ 458 w 1810418"/>
              <a:gd name="connsiteY3" fmla="*/ 1529557 h 2065338"/>
              <a:gd name="connsiteX4" fmla="*/ 458 w 1810418"/>
              <a:gd name="connsiteY4" fmla="*/ 900907 h 2065338"/>
              <a:gd name="connsiteX0" fmla="*/ 458 w 1810665"/>
              <a:gd name="connsiteY0" fmla="*/ 900907 h 1529557"/>
              <a:gd name="connsiteX1" fmla="*/ 1810207 w 1810665"/>
              <a:gd name="connsiteY1" fmla="*/ 0 h 1529557"/>
              <a:gd name="connsiteX2" fmla="*/ 1810208 w 1810665"/>
              <a:gd name="connsiteY2" fmla="*/ 239713 h 1529557"/>
              <a:gd name="connsiteX3" fmla="*/ 458 w 1810665"/>
              <a:gd name="connsiteY3" fmla="*/ 1529557 h 1529557"/>
              <a:gd name="connsiteX4" fmla="*/ 458 w 1810665"/>
              <a:gd name="connsiteY4" fmla="*/ 900907 h 1529557"/>
              <a:gd name="connsiteX0" fmla="*/ 212 w 1810419"/>
              <a:gd name="connsiteY0" fmla="*/ 900907 h 1259682"/>
              <a:gd name="connsiteX1" fmla="*/ 1809961 w 1810419"/>
              <a:gd name="connsiteY1" fmla="*/ 0 h 1259682"/>
              <a:gd name="connsiteX2" fmla="*/ 1809962 w 1810419"/>
              <a:gd name="connsiteY2" fmla="*/ 239713 h 1259682"/>
              <a:gd name="connsiteX3" fmla="*/ 4975 w 1810419"/>
              <a:gd name="connsiteY3" fmla="*/ 1259682 h 1259682"/>
              <a:gd name="connsiteX4" fmla="*/ 212 w 1810419"/>
              <a:gd name="connsiteY4" fmla="*/ 900907 h 1259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419" h="1259682">
                <a:moveTo>
                  <a:pt x="212" y="900907"/>
                </a:moveTo>
                <a:lnTo>
                  <a:pt x="1809961" y="0"/>
                </a:lnTo>
                <a:cubicBezTo>
                  <a:pt x="1811549" y="206904"/>
                  <a:pt x="1808374" y="32809"/>
                  <a:pt x="1809962" y="239713"/>
                </a:cubicBezTo>
                <a:lnTo>
                  <a:pt x="4975" y="1259682"/>
                </a:lnTo>
                <a:cubicBezTo>
                  <a:pt x="6563" y="1096434"/>
                  <a:pt x="-1376" y="1064155"/>
                  <a:pt x="212" y="900907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reeform 20"/>
          <p:cNvSpPr/>
          <p:nvPr/>
        </p:nvSpPr>
        <p:spPr>
          <a:xfrm>
            <a:off x="2330933" y="3353768"/>
            <a:ext cx="1810419" cy="1740220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10418"/>
              <a:gd name="connsiteY0" fmla="*/ 900907 h 2065338"/>
              <a:gd name="connsiteX1" fmla="*/ 1810207 w 1810418"/>
              <a:gd name="connsiteY1" fmla="*/ 0 h 2065338"/>
              <a:gd name="connsiteX2" fmla="*/ 1805445 w 1810418"/>
              <a:gd name="connsiteY2" fmla="*/ 2065338 h 2065338"/>
              <a:gd name="connsiteX3" fmla="*/ 458 w 1810418"/>
              <a:gd name="connsiteY3" fmla="*/ 1529557 h 2065338"/>
              <a:gd name="connsiteX4" fmla="*/ 458 w 1810418"/>
              <a:gd name="connsiteY4" fmla="*/ 900907 h 2065338"/>
              <a:gd name="connsiteX0" fmla="*/ 458 w 1810665"/>
              <a:gd name="connsiteY0" fmla="*/ 900907 h 1529557"/>
              <a:gd name="connsiteX1" fmla="*/ 1810207 w 1810665"/>
              <a:gd name="connsiteY1" fmla="*/ 0 h 1529557"/>
              <a:gd name="connsiteX2" fmla="*/ 1810208 w 1810665"/>
              <a:gd name="connsiteY2" fmla="*/ 239713 h 1529557"/>
              <a:gd name="connsiteX3" fmla="*/ 458 w 1810665"/>
              <a:gd name="connsiteY3" fmla="*/ 1529557 h 1529557"/>
              <a:gd name="connsiteX4" fmla="*/ 458 w 1810665"/>
              <a:gd name="connsiteY4" fmla="*/ 900907 h 1529557"/>
              <a:gd name="connsiteX0" fmla="*/ 212 w 1810419"/>
              <a:gd name="connsiteY0" fmla="*/ 900907 h 1259682"/>
              <a:gd name="connsiteX1" fmla="*/ 1809961 w 1810419"/>
              <a:gd name="connsiteY1" fmla="*/ 0 h 1259682"/>
              <a:gd name="connsiteX2" fmla="*/ 1809962 w 1810419"/>
              <a:gd name="connsiteY2" fmla="*/ 239713 h 1259682"/>
              <a:gd name="connsiteX3" fmla="*/ 4975 w 1810419"/>
              <a:gd name="connsiteY3" fmla="*/ 1259682 h 1259682"/>
              <a:gd name="connsiteX4" fmla="*/ 212 w 1810419"/>
              <a:gd name="connsiteY4" fmla="*/ 900907 h 1259682"/>
              <a:gd name="connsiteX0" fmla="*/ 212 w 1814725"/>
              <a:gd name="connsiteY0" fmla="*/ 900907 h 2299496"/>
              <a:gd name="connsiteX1" fmla="*/ 1809961 w 1814725"/>
              <a:gd name="connsiteY1" fmla="*/ 0 h 2299496"/>
              <a:gd name="connsiteX2" fmla="*/ 1814725 w 1814725"/>
              <a:gd name="connsiteY2" fmla="*/ 2299496 h 2299496"/>
              <a:gd name="connsiteX3" fmla="*/ 4975 w 1814725"/>
              <a:gd name="connsiteY3" fmla="*/ 1259682 h 2299496"/>
              <a:gd name="connsiteX4" fmla="*/ 212 w 1814725"/>
              <a:gd name="connsiteY4" fmla="*/ 900907 h 2299496"/>
              <a:gd name="connsiteX0" fmla="*/ 212 w 1838603"/>
              <a:gd name="connsiteY0" fmla="*/ 0 h 1398589"/>
              <a:gd name="connsiteX1" fmla="*/ 1838536 w 1838603"/>
              <a:gd name="connsiteY1" fmla="*/ 0 h 1398589"/>
              <a:gd name="connsiteX2" fmla="*/ 1814725 w 1838603"/>
              <a:gd name="connsiteY2" fmla="*/ 1398589 h 1398589"/>
              <a:gd name="connsiteX3" fmla="*/ 4975 w 1838603"/>
              <a:gd name="connsiteY3" fmla="*/ 358775 h 1398589"/>
              <a:gd name="connsiteX4" fmla="*/ 212 w 1838603"/>
              <a:gd name="connsiteY4" fmla="*/ 0 h 1398589"/>
              <a:gd name="connsiteX0" fmla="*/ 212 w 1838603"/>
              <a:gd name="connsiteY0" fmla="*/ 0 h 1398589"/>
              <a:gd name="connsiteX1" fmla="*/ 1838536 w 1838603"/>
              <a:gd name="connsiteY1" fmla="*/ 0 h 1398589"/>
              <a:gd name="connsiteX2" fmla="*/ 1814725 w 1838603"/>
              <a:gd name="connsiteY2" fmla="*/ 1398589 h 1398589"/>
              <a:gd name="connsiteX3" fmla="*/ 4975 w 1838603"/>
              <a:gd name="connsiteY3" fmla="*/ 1267620 h 1398589"/>
              <a:gd name="connsiteX4" fmla="*/ 212 w 1838603"/>
              <a:gd name="connsiteY4" fmla="*/ 0 h 1398589"/>
              <a:gd name="connsiteX0" fmla="*/ 212 w 1814725"/>
              <a:gd name="connsiteY0" fmla="*/ 63500 h 1462089"/>
              <a:gd name="connsiteX1" fmla="*/ 1809961 w 1814725"/>
              <a:gd name="connsiteY1" fmla="*/ 0 h 1462089"/>
              <a:gd name="connsiteX2" fmla="*/ 1814725 w 1814725"/>
              <a:gd name="connsiteY2" fmla="*/ 1462089 h 1462089"/>
              <a:gd name="connsiteX3" fmla="*/ 4975 w 1814725"/>
              <a:gd name="connsiteY3" fmla="*/ 1331120 h 1462089"/>
              <a:gd name="connsiteX4" fmla="*/ 212 w 1814725"/>
              <a:gd name="connsiteY4" fmla="*/ 63500 h 1462089"/>
              <a:gd name="connsiteX0" fmla="*/ 212 w 1814725"/>
              <a:gd name="connsiteY0" fmla="*/ 63500 h 1335089"/>
              <a:gd name="connsiteX1" fmla="*/ 1809961 w 1814725"/>
              <a:gd name="connsiteY1" fmla="*/ 0 h 1335089"/>
              <a:gd name="connsiteX2" fmla="*/ 1814725 w 1814725"/>
              <a:gd name="connsiteY2" fmla="*/ 1335089 h 1335089"/>
              <a:gd name="connsiteX3" fmla="*/ 4975 w 1814725"/>
              <a:gd name="connsiteY3" fmla="*/ 1331120 h 1335089"/>
              <a:gd name="connsiteX4" fmla="*/ 212 w 1814725"/>
              <a:gd name="connsiteY4" fmla="*/ 63500 h 1335089"/>
              <a:gd name="connsiteX0" fmla="*/ 212 w 1810172"/>
              <a:gd name="connsiteY0" fmla="*/ 63500 h 1339058"/>
              <a:gd name="connsiteX1" fmla="*/ 1809961 w 1810172"/>
              <a:gd name="connsiteY1" fmla="*/ 0 h 1339058"/>
              <a:gd name="connsiteX2" fmla="*/ 1805200 w 1810172"/>
              <a:gd name="connsiteY2" fmla="*/ 1339058 h 1339058"/>
              <a:gd name="connsiteX3" fmla="*/ 4975 w 1810172"/>
              <a:gd name="connsiteY3" fmla="*/ 1331120 h 1339058"/>
              <a:gd name="connsiteX4" fmla="*/ 212 w 1810172"/>
              <a:gd name="connsiteY4" fmla="*/ 63500 h 1339058"/>
              <a:gd name="connsiteX0" fmla="*/ 212 w 1810419"/>
              <a:gd name="connsiteY0" fmla="*/ 63500 h 1426371"/>
              <a:gd name="connsiteX1" fmla="*/ 1809961 w 1810419"/>
              <a:gd name="connsiteY1" fmla="*/ 0 h 1426371"/>
              <a:gd name="connsiteX2" fmla="*/ 1809963 w 1810419"/>
              <a:gd name="connsiteY2" fmla="*/ 1426371 h 1426371"/>
              <a:gd name="connsiteX3" fmla="*/ 4975 w 1810419"/>
              <a:gd name="connsiteY3" fmla="*/ 1331120 h 1426371"/>
              <a:gd name="connsiteX4" fmla="*/ 212 w 1810419"/>
              <a:gd name="connsiteY4" fmla="*/ 63500 h 1426371"/>
              <a:gd name="connsiteX0" fmla="*/ 212 w 1810172"/>
              <a:gd name="connsiteY0" fmla="*/ 63500 h 1454153"/>
              <a:gd name="connsiteX1" fmla="*/ 1809961 w 1810172"/>
              <a:gd name="connsiteY1" fmla="*/ 0 h 1454153"/>
              <a:gd name="connsiteX2" fmla="*/ 1805200 w 1810172"/>
              <a:gd name="connsiteY2" fmla="*/ 1454153 h 1454153"/>
              <a:gd name="connsiteX3" fmla="*/ 4975 w 1810172"/>
              <a:gd name="connsiteY3" fmla="*/ 1331120 h 1454153"/>
              <a:gd name="connsiteX4" fmla="*/ 212 w 1810172"/>
              <a:gd name="connsiteY4" fmla="*/ 63500 h 1454153"/>
              <a:gd name="connsiteX0" fmla="*/ 212 w 1824250"/>
              <a:gd name="connsiteY0" fmla="*/ 63500 h 1454153"/>
              <a:gd name="connsiteX1" fmla="*/ 1809961 w 1824250"/>
              <a:gd name="connsiteY1" fmla="*/ 0 h 1454153"/>
              <a:gd name="connsiteX2" fmla="*/ 1824250 w 1824250"/>
              <a:gd name="connsiteY2" fmla="*/ 1454153 h 1454153"/>
              <a:gd name="connsiteX3" fmla="*/ 4975 w 1824250"/>
              <a:gd name="connsiteY3" fmla="*/ 1331120 h 1454153"/>
              <a:gd name="connsiteX4" fmla="*/ 212 w 1824250"/>
              <a:gd name="connsiteY4" fmla="*/ 63500 h 1454153"/>
              <a:gd name="connsiteX0" fmla="*/ 212 w 1810419"/>
              <a:gd name="connsiteY0" fmla="*/ 63500 h 1450184"/>
              <a:gd name="connsiteX1" fmla="*/ 1809961 w 1810419"/>
              <a:gd name="connsiteY1" fmla="*/ 0 h 1450184"/>
              <a:gd name="connsiteX2" fmla="*/ 1809962 w 1810419"/>
              <a:gd name="connsiteY2" fmla="*/ 1450184 h 1450184"/>
              <a:gd name="connsiteX3" fmla="*/ 4975 w 1810419"/>
              <a:gd name="connsiteY3" fmla="*/ 1331120 h 1450184"/>
              <a:gd name="connsiteX4" fmla="*/ 212 w 1810419"/>
              <a:gd name="connsiteY4" fmla="*/ 63500 h 14501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419" h="1450184">
                <a:moveTo>
                  <a:pt x="212" y="63500"/>
                </a:moveTo>
                <a:lnTo>
                  <a:pt x="1809961" y="0"/>
                </a:lnTo>
                <a:cubicBezTo>
                  <a:pt x="1811549" y="206904"/>
                  <a:pt x="1808374" y="1243280"/>
                  <a:pt x="1809962" y="1450184"/>
                </a:cubicBezTo>
                <a:lnTo>
                  <a:pt x="4975" y="1331120"/>
                </a:lnTo>
                <a:cubicBezTo>
                  <a:pt x="6563" y="1167872"/>
                  <a:pt x="-1376" y="226748"/>
                  <a:pt x="212" y="6350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 21"/>
          <p:cNvSpPr/>
          <p:nvPr/>
        </p:nvSpPr>
        <p:spPr>
          <a:xfrm>
            <a:off x="2339083" y="5101575"/>
            <a:ext cx="1805657" cy="792481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  <a:gd name="connsiteX0" fmla="*/ 458 w 1805445"/>
              <a:gd name="connsiteY0" fmla="*/ 123032 h 1287463"/>
              <a:gd name="connsiteX1" fmla="*/ 1791158 w 1805445"/>
              <a:gd name="connsiteY1" fmla="*/ 0 h 1287463"/>
              <a:gd name="connsiteX2" fmla="*/ 1805445 w 1805445"/>
              <a:gd name="connsiteY2" fmla="*/ 1287463 h 1287463"/>
              <a:gd name="connsiteX3" fmla="*/ 458 w 1805445"/>
              <a:gd name="connsiteY3" fmla="*/ 751682 h 1287463"/>
              <a:gd name="connsiteX4" fmla="*/ 458 w 1805445"/>
              <a:gd name="connsiteY4" fmla="*/ 123032 h 1287463"/>
              <a:gd name="connsiteX0" fmla="*/ 458 w 1795920"/>
              <a:gd name="connsiteY0" fmla="*/ 123032 h 751682"/>
              <a:gd name="connsiteX1" fmla="*/ 1791158 w 1795920"/>
              <a:gd name="connsiteY1" fmla="*/ 0 h 751682"/>
              <a:gd name="connsiteX2" fmla="*/ 1795920 w 1795920"/>
              <a:gd name="connsiteY2" fmla="*/ 664369 h 751682"/>
              <a:gd name="connsiteX3" fmla="*/ 458 w 1795920"/>
              <a:gd name="connsiteY3" fmla="*/ 751682 h 751682"/>
              <a:gd name="connsiteX4" fmla="*/ 458 w 1795920"/>
              <a:gd name="connsiteY4" fmla="*/ 123032 h 751682"/>
              <a:gd name="connsiteX0" fmla="*/ 458 w 1795920"/>
              <a:gd name="connsiteY0" fmla="*/ 123032 h 672307"/>
              <a:gd name="connsiteX1" fmla="*/ 1791158 w 1795920"/>
              <a:gd name="connsiteY1" fmla="*/ 0 h 672307"/>
              <a:gd name="connsiteX2" fmla="*/ 1795920 w 1795920"/>
              <a:gd name="connsiteY2" fmla="*/ 664369 h 672307"/>
              <a:gd name="connsiteX3" fmla="*/ 458 w 1795920"/>
              <a:gd name="connsiteY3" fmla="*/ 672307 h 672307"/>
              <a:gd name="connsiteX4" fmla="*/ 458 w 1795920"/>
              <a:gd name="connsiteY4" fmla="*/ 123032 h 672307"/>
              <a:gd name="connsiteX0" fmla="*/ 458 w 1795920"/>
              <a:gd name="connsiteY0" fmla="*/ 123032 h 672307"/>
              <a:gd name="connsiteX1" fmla="*/ 1791158 w 1795920"/>
              <a:gd name="connsiteY1" fmla="*/ 0 h 672307"/>
              <a:gd name="connsiteX2" fmla="*/ 1795920 w 1795920"/>
              <a:gd name="connsiteY2" fmla="*/ 664369 h 672307"/>
              <a:gd name="connsiteX3" fmla="*/ 458 w 1795920"/>
              <a:gd name="connsiteY3" fmla="*/ 672307 h 672307"/>
              <a:gd name="connsiteX4" fmla="*/ 458 w 1795920"/>
              <a:gd name="connsiteY4" fmla="*/ 123032 h 672307"/>
              <a:gd name="connsiteX0" fmla="*/ 458 w 1800683"/>
              <a:gd name="connsiteY0" fmla="*/ 123032 h 672307"/>
              <a:gd name="connsiteX1" fmla="*/ 1791158 w 1800683"/>
              <a:gd name="connsiteY1" fmla="*/ 0 h 672307"/>
              <a:gd name="connsiteX2" fmla="*/ 1800683 w 1800683"/>
              <a:gd name="connsiteY2" fmla="*/ 656431 h 672307"/>
              <a:gd name="connsiteX3" fmla="*/ 458 w 1800683"/>
              <a:gd name="connsiteY3" fmla="*/ 672307 h 672307"/>
              <a:gd name="connsiteX4" fmla="*/ 458 w 1800683"/>
              <a:gd name="connsiteY4" fmla="*/ 123032 h 672307"/>
              <a:gd name="connsiteX0" fmla="*/ 458 w 1805657"/>
              <a:gd name="connsiteY0" fmla="*/ 123032 h 672307"/>
              <a:gd name="connsiteX1" fmla="*/ 1805446 w 1805657"/>
              <a:gd name="connsiteY1" fmla="*/ 0 h 672307"/>
              <a:gd name="connsiteX2" fmla="*/ 1800683 w 1805657"/>
              <a:gd name="connsiteY2" fmla="*/ 656431 h 672307"/>
              <a:gd name="connsiteX3" fmla="*/ 458 w 1805657"/>
              <a:gd name="connsiteY3" fmla="*/ 672307 h 672307"/>
              <a:gd name="connsiteX4" fmla="*/ 458 w 1805657"/>
              <a:gd name="connsiteY4" fmla="*/ 123032 h 672307"/>
              <a:gd name="connsiteX0" fmla="*/ 458 w 1805657"/>
              <a:gd name="connsiteY0" fmla="*/ 123032 h 660401"/>
              <a:gd name="connsiteX1" fmla="*/ 1805446 w 1805657"/>
              <a:gd name="connsiteY1" fmla="*/ 0 h 660401"/>
              <a:gd name="connsiteX2" fmla="*/ 1800683 w 1805657"/>
              <a:gd name="connsiteY2" fmla="*/ 656431 h 660401"/>
              <a:gd name="connsiteX3" fmla="*/ 458 w 1805657"/>
              <a:gd name="connsiteY3" fmla="*/ 660401 h 660401"/>
              <a:gd name="connsiteX4" fmla="*/ 458 w 1805657"/>
              <a:gd name="connsiteY4" fmla="*/ 123032 h 660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657" h="660401">
                <a:moveTo>
                  <a:pt x="458" y="123032"/>
                </a:moveTo>
                <a:lnTo>
                  <a:pt x="1805446" y="0"/>
                </a:lnTo>
                <a:cubicBezTo>
                  <a:pt x="1807034" y="206904"/>
                  <a:pt x="1799095" y="449527"/>
                  <a:pt x="1800683" y="656431"/>
                </a:cubicBezTo>
                <a:lnTo>
                  <a:pt x="458" y="660401"/>
                </a:lnTo>
                <a:cubicBezTo>
                  <a:pt x="2046" y="497153"/>
                  <a:pt x="-1130" y="286280"/>
                  <a:pt x="458" y="123032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2334533" y="1953171"/>
            <a:ext cx="1805903" cy="1397317"/>
          </a:xfrm>
          <a:custGeom>
            <a:avLst/>
            <a:gdLst>
              <a:gd name="connsiteX0" fmla="*/ 0 w 1800225"/>
              <a:gd name="connsiteY0" fmla="*/ 0 h 438150"/>
              <a:gd name="connsiteX1" fmla="*/ 1800225 w 1800225"/>
              <a:gd name="connsiteY1" fmla="*/ 0 h 438150"/>
              <a:gd name="connsiteX2" fmla="*/ 1800225 w 1800225"/>
              <a:gd name="connsiteY2" fmla="*/ 438150 h 438150"/>
              <a:gd name="connsiteX3" fmla="*/ 9525 w 1800225"/>
              <a:gd name="connsiteY3" fmla="*/ 438150 h 438150"/>
              <a:gd name="connsiteX4" fmla="*/ 0 w 1800225"/>
              <a:gd name="connsiteY4" fmla="*/ 0 h 438150"/>
              <a:gd name="connsiteX0" fmla="*/ 0 w 1804987"/>
              <a:gd name="connsiteY0" fmla="*/ 0 h 485775"/>
              <a:gd name="connsiteX1" fmla="*/ 1804987 w 1804987"/>
              <a:gd name="connsiteY1" fmla="*/ 47625 h 485775"/>
              <a:gd name="connsiteX2" fmla="*/ 1804987 w 1804987"/>
              <a:gd name="connsiteY2" fmla="*/ 485775 h 485775"/>
              <a:gd name="connsiteX3" fmla="*/ 14287 w 1804987"/>
              <a:gd name="connsiteY3" fmla="*/ 485775 h 485775"/>
              <a:gd name="connsiteX4" fmla="*/ 0 w 1804987"/>
              <a:gd name="connsiteY4" fmla="*/ 0 h 485775"/>
              <a:gd name="connsiteX0" fmla="*/ 4763 w 1809750"/>
              <a:gd name="connsiteY0" fmla="*/ 0 h 489743"/>
              <a:gd name="connsiteX1" fmla="*/ 1809750 w 1809750"/>
              <a:gd name="connsiteY1" fmla="*/ 47625 h 489743"/>
              <a:gd name="connsiteX2" fmla="*/ 1809750 w 1809750"/>
              <a:gd name="connsiteY2" fmla="*/ 485775 h 489743"/>
              <a:gd name="connsiteX3" fmla="*/ 0 w 1809750"/>
              <a:gd name="connsiteY3" fmla="*/ 489743 h 489743"/>
              <a:gd name="connsiteX4" fmla="*/ 4763 w 1809750"/>
              <a:gd name="connsiteY4" fmla="*/ 0 h 489743"/>
              <a:gd name="connsiteX0" fmla="*/ 212 w 1805199"/>
              <a:gd name="connsiteY0" fmla="*/ 0 h 485775"/>
              <a:gd name="connsiteX1" fmla="*/ 1805199 w 1805199"/>
              <a:gd name="connsiteY1" fmla="*/ 47625 h 485775"/>
              <a:gd name="connsiteX2" fmla="*/ 1805199 w 1805199"/>
              <a:gd name="connsiteY2" fmla="*/ 485775 h 485775"/>
              <a:gd name="connsiteX3" fmla="*/ 4974 w 1805199"/>
              <a:gd name="connsiteY3" fmla="*/ 485775 h 485775"/>
              <a:gd name="connsiteX4" fmla="*/ 212 w 1805199"/>
              <a:gd name="connsiteY4" fmla="*/ 0 h 485775"/>
              <a:gd name="connsiteX0" fmla="*/ 212 w 1805199"/>
              <a:gd name="connsiteY0" fmla="*/ 0 h 1180306"/>
              <a:gd name="connsiteX1" fmla="*/ 1805199 w 1805199"/>
              <a:gd name="connsiteY1" fmla="*/ 47625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80306"/>
              <a:gd name="connsiteX1" fmla="*/ 1800436 w 1805199"/>
              <a:gd name="connsiteY1" fmla="*/ 559593 h 1180306"/>
              <a:gd name="connsiteX2" fmla="*/ 1805199 w 1805199"/>
              <a:gd name="connsiteY2" fmla="*/ 1180306 h 1180306"/>
              <a:gd name="connsiteX3" fmla="*/ 4974 w 1805199"/>
              <a:gd name="connsiteY3" fmla="*/ 485775 h 1180306"/>
              <a:gd name="connsiteX4" fmla="*/ 212 w 1805199"/>
              <a:gd name="connsiteY4" fmla="*/ 0 h 1180306"/>
              <a:gd name="connsiteX0" fmla="*/ 212 w 1805199"/>
              <a:gd name="connsiteY0" fmla="*/ 0 h 1164431"/>
              <a:gd name="connsiteX1" fmla="*/ 1800436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9593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4861"/>
              <a:gd name="connsiteY0" fmla="*/ 0 h 1164431"/>
              <a:gd name="connsiteX1" fmla="*/ 1814724 w 1814861"/>
              <a:gd name="connsiteY1" fmla="*/ 555624 h 1164431"/>
              <a:gd name="connsiteX2" fmla="*/ 1805199 w 1814861"/>
              <a:gd name="connsiteY2" fmla="*/ 1164431 h 1164431"/>
              <a:gd name="connsiteX3" fmla="*/ 4974 w 1814861"/>
              <a:gd name="connsiteY3" fmla="*/ 485775 h 1164431"/>
              <a:gd name="connsiteX4" fmla="*/ 212 w 1814861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5624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05199"/>
              <a:gd name="connsiteY0" fmla="*/ 0 h 1164431"/>
              <a:gd name="connsiteX1" fmla="*/ 1800437 w 1805199"/>
              <a:gd name="connsiteY1" fmla="*/ 559593 h 1164431"/>
              <a:gd name="connsiteX2" fmla="*/ 1805199 w 1805199"/>
              <a:gd name="connsiteY2" fmla="*/ 1164431 h 1164431"/>
              <a:gd name="connsiteX3" fmla="*/ 4974 w 1805199"/>
              <a:gd name="connsiteY3" fmla="*/ 485775 h 1164431"/>
              <a:gd name="connsiteX4" fmla="*/ 212 w 1805199"/>
              <a:gd name="connsiteY4" fmla="*/ 0 h 1164431"/>
              <a:gd name="connsiteX0" fmla="*/ 212 w 1810173"/>
              <a:gd name="connsiteY0" fmla="*/ 0 h 1164431"/>
              <a:gd name="connsiteX1" fmla="*/ 1809962 w 1810173"/>
              <a:gd name="connsiteY1" fmla="*/ 559593 h 1164431"/>
              <a:gd name="connsiteX2" fmla="*/ 1805199 w 1810173"/>
              <a:gd name="connsiteY2" fmla="*/ 1164431 h 1164431"/>
              <a:gd name="connsiteX3" fmla="*/ 4974 w 1810173"/>
              <a:gd name="connsiteY3" fmla="*/ 485775 h 1164431"/>
              <a:gd name="connsiteX4" fmla="*/ 212 w 1810173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485775 h 1164431"/>
              <a:gd name="connsiteX4" fmla="*/ 212 w 1805657"/>
              <a:gd name="connsiteY4" fmla="*/ 0 h 1164431"/>
              <a:gd name="connsiteX0" fmla="*/ 212 w 1805657"/>
              <a:gd name="connsiteY0" fmla="*/ 0 h 1164431"/>
              <a:gd name="connsiteX1" fmla="*/ 1805199 w 1805657"/>
              <a:gd name="connsiteY1" fmla="*/ 551656 h 1164431"/>
              <a:gd name="connsiteX2" fmla="*/ 1805199 w 1805657"/>
              <a:gd name="connsiteY2" fmla="*/ 1164431 h 1164431"/>
              <a:gd name="connsiteX3" fmla="*/ 4974 w 1805657"/>
              <a:gd name="connsiteY3" fmla="*/ 628650 h 1164431"/>
              <a:gd name="connsiteX4" fmla="*/ 212 w 1805657"/>
              <a:gd name="connsiteY4" fmla="*/ 0 h 1164431"/>
              <a:gd name="connsiteX0" fmla="*/ 458 w 1805903"/>
              <a:gd name="connsiteY0" fmla="*/ 0 h 1164431"/>
              <a:gd name="connsiteX1" fmla="*/ 1805445 w 1805903"/>
              <a:gd name="connsiteY1" fmla="*/ 551656 h 1164431"/>
              <a:gd name="connsiteX2" fmla="*/ 1805445 w 1805903"/>
              <a:gd name="connsiteY2" fmla="*/ 1164431 h 1164431"/>
              <a:gd name="connsiteX3" fmla="*/ 458 w 1805903"/>
              <a:gd name="connsiteY3" fmla="*/ 628650 h 1164431"/>
              <a:gd name="connsiteX4" fmla="*/ 458 w 1805903"/>
              <a:gd name="connsiteY4" fmla="*/ 0 h 1164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05903" h="1164431">
                <a:moveTo>
                  <a:pt x="458" y="0"/>
                </a:moveTo>
                <a:lnTo>
                  <a:pt x="1805445" y="551656"/>
                </a:lnTo>
                <a:cubicBezTo>
                  <a:pt x="1807033" y="758560"/>
                  <a:pt x="1803857" y="957527"/>
                  <a:pt x="1805445" y="1164431"/>
                </a:cubicBezTo>
                <a:lnTo>
                  <a:pt x="458" y="628650"/>
                </a:lnTo>
                <a:cubicBezTo>
                  <a:pt x="2046" y="465402"/>
                  <a:pt x="-1130" y="163248"/>
                  <a:pt x="458" y="0"/>
                </a:cubicBezTo>
                <a:close/>
              </a:path>
            </a:pathLst>
          </a:custGeom>
          <a:solidFill>
            <a:srgbClr val="B8B8B8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534197" y="6023029"/>
            <a:ext cx="1782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Dependent Data,</a:t>
            </a:r>
            <a:br>
              <a:rPr lang="en-US" dirty="0" smtClean="0"/>
            </a:br>
            <a:r>
              <a:rPr lang="en-US" dirty="0" smtClean="0"/>
              <a:t>e.g. clinical data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6660232" y="1425476"/>
            <a:ext cx="1440160" cy="2795612"/>
            <a:chOff x="6660232" y="1412776"/>
            <a:chExt cx="1440160" cy="2795612"/>
          </a:xfrm>
        </p:grpSpPr>
        <p:sp>
          <p:nvSpPr>
            <p:cNvPr id="24" name="Rectangle 23"/>
            <p:cNvSpPr/>
            <p:nvPr/>
          </p:nvSpPr>
          <p:spPr>
            <a:xfrm>
              <a:off x="6663432" y="1412776"/>
              <a:ext cx="1436960" cy="1277080"/>
            </a:xfrm>
            <a:prstGeom prst="rect">
              <a:avLst/>
            </a:prstGeom>
            <a:solidFill>
              <a:srgbClr val="006D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Dep</a:t>
              </a:r>
              <a:r>
                <a:rPr lang="de-AT" dirty="0" smtClean="0"/>
                <a:t>. C1</a:t>
              </a:r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660232" y="2921729"/>
              <a:ext cx="1436954" cy="1286659"/>
            </a:xfrm>
            <a:prstGeom prst="rect">
              <a:avLst/>
            </a:prstGeom>
            <a:solidFill>
              <a:srgbClr val="74C47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/>
                <a:t>Dep</a:t>
              </a:r>
              <a:r>
                <a:rPr lang="de-AT" dirty="0" smtClean="0"/>
                <a:t>. C2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985071" y="5992485"/>
            <a:ext cx="1229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Tabular</a:t>
            </a:r>
            <a:br>
              <a:rPr lang="en-US" dirty="0" smtClean="0"/>
            </a:br>
            <a:r>
              <a:rPr lang="en-US" dirty="0" smtClean="0"/>
              <a:t>e.g., mRNA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522086" y="5997629"/>
            <a:ext cx="2111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Categorical,</a:t>
            </a:r>
          </a:p>
          <a:p>
            <a:pPr algn="ctr"/>
            <a:r>
              <a:rPr lang="en-US" dirty="0" smtClean="0"/>
              <a:t>e.g., mutation status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017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19323"/>
            <a:ext cx="6523507" cy="590465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6228184" y="4869160"/>
            <a:ext cx="21874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Survival data in </a:t>
            </a:r>
            <a:br>
              <a:rPr lang="en-US" sz="2000" b="1" i="1" dirty="0" smtClean="0"/>
            </a:br>
            <a:r>
              <a:rPr lang="en-US" sz="2000" b="1" i="1" dirty="0" smtClean="0"/>
              <a:t>Kaplan Meier plots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29921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5" y="980728"/>
            <a:ext cx="9150715" cy="4644398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3898756" y="5790684"/>
            <a:ext cx="1404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Detail View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782342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08" y="476672"/>
            <a:ext cx="8710783" cy="568761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2267744" y="6321367"/>
            <a:ext cx="23420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Dependent Pathway</a:t>
            </a:r>
            <a:endParaRPr lang="en-US" sz="2000" b="1" i="1" dirty="0"/>
          </a:p>
        </p:txBody>
      </p:sp>
      <p:sp>
        <p:nvSpPr>
          <p:cNvPr id="8" name="Rectangle 7"/>
          <p:cNvSpPr/>
          <p:nvPr/>
        </p:nvSpPr>
        <p:spPr>
          <a:xfrm>
            <a:off x="2811991" y="284603"/>
            <a:ext cx="1450815" cy="6036764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281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sz="4000" i="1" dirty="0" smtClean="0"/>
              <a:t>What is </a:t>
            </a:r>
            <a:r>
              <a:rPr lang="en-US" sz="4000" i="1" dirty="0" smtClean="0">
                <a:solidFill>
                  <a:schemeClr val="accent2"/>
                </a:solidFill>
              </a:rPr>
              <a:t>important?</a:t>
            </a:r>
            <a:r>
              <a:rPr lang="en-US" sz="4000" i="1" dirty="0" smtClean="0"/>
              <a:t> </a:t>
            </a:r>
          </a:p>
          <a:p>
            <a:pPr algn="ctr"/>
            <a:r>
              <a:rPr lang="en-US" sz="4000" i="1" dirty="0" smtClean="0"/>
              <a:t>Where are the </a:t>
            </a:r>
            <a:r>
              <a:rPr lang="en-US" sz="4000" i="1" dirty="0" smtClean="0">
                <a:solidFill>
                  <a:schemeClr val="accent1"/>
                </a:solidFill>
              </a:rPr>
              <a:t>connections? </a:t>
            </a:r>
            <a:endParaRPr lang="en-US" sz="4000" i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8" y="980728"/>
            <a:ext cx="9036496" cy="5116541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7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31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5" y="548680"/>
            <a:ext cx="8342798" cy="5458619"/>
          </a:xfrm>
        </p:spPr>
      </p:pic>
      <p:sp>
        <p:nvSpPr>
          <p:cNvPr id="9" name="TextBox 11"/>
          <p:cNvSpPr txBox="1"/>
          <p:nvPr/>
        </p:nvSpPr>
        <p:spPr>
          <a:xfrm>
            <a:off x="-22611" y="6126909"/>
            <a:ext cx="28019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Stratification based on </a:t>
            </a:r>
            <a:br>
              <a:rPr lang="en-US" sz="2000" b="1" i="1" dirty="0" smtClean="0"/>
            </a:br>
            <a:r>
              <a:rPr lang="en-US" sz="2000" b="1" i="1" dirty="0" smtClean="0"/>
              <a:t>clinical variable (gender)</a:t>
            </a:r>
            <a:endParaRPr lang="en-US" sz="20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51520" y="429070"/>
            <a:ext cx="792088" cy="5578229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06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Choose Stratifications?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15 clusterings per matrix</a:t>
            </a:r>
          </a:p>
          <a:p>
            <a:r>
              <a:rPr lang="en-US" dirty="0" smtClean="0"/>
              <a:t>~ 15,000 stratifications for copy number &amp; mutations</a:t>
            </a:r>
          </a:p>
          <a:p>
            <a:r>
              <a:rPr lang="en-US" dirty="0" smtClean="0"/>
              <a:t>~ 500 pathways</a:t>
            </a:r>
          </a:p>
          <a:p>
            <a:r>
              <a:rPr lang="en-US" dirty="0" smtClean="0"/>
              <a:t>~ 20 clinical variables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Calculating scores for matches</a:t>
            </a:r>
          </a:p>
          <a:p>
            <a:r>
              <a:rPr lang="en-US" b="1" dirty="0" smtClean="0">
                <a:solidFill>
                  <a:schemeClr val="accent1"/>
                </a:solidFill>
              </a:rPr>
              <a:t>Ranking the results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95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493282"/>
            <a:ext cx="5868144" cy="6070598"/>
          </a:xfrm>
        </p:spPr>
      </p:pic>
      <p:sp>
        <p:nvSpPr>
          <p:cNvPr id="9" name="Rectangle 8"/>
          <p:cNvSpPr/>
          <p:nvPr/>
        </p:nvSpPr>
        <p:spPr>
          <a:xfrm>
            <a:off x="1241376" y="123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Query column</a:t>
            </a:r>
            <a:endParaRPr lang="en-US" b="1" i="1" dirty="0"/>
          </a:p>
        </p:txBody>
      </p:sp>
      <p:sp>
        <p:nvSpPr>
          <p:cNvPr id="10" name="Rectangle 9"/>
          <p:cNvSpPr/>
          <p:nvPr/>
        </p:nvSpPr>
        <p:spPr>
          <a:xfrm>
            <a:off x="4688632" y="1239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Result column</a:t>
            </a:r>
            <a:endParaRPr lang="en-US" b="1" i="1" dirty="0"/>
          </a:p>
        </p:txBody>
      </p:sp>
      <p:sp>
        <p:nvSpPr>
          <p:cNvPr id="11" name="Rectangle 10"/>
          <p:cNvSpPr/>
          <p:nvPr/>
        </p:nvSpPr>
        <p:spPr>
          <a:xfrm>
            <a:off x="2718048" y="651402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Ranked Stratifications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-972616" y="5465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i="1" dirty="0" smtClean="0"/>
              <a:t>Considered</a:t>
            </a:r>
            <a:br>
              <a:rPr lang="en-US" b="1" i="1" dirty="0" smtClean="0"/>
            </a:br>
            <a:r>
              <a:rPr lang="en-US" b="1" i="1" dirty="0" smtClean="0"/>
              <a:t> Datasets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36149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 for finding..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matching stratification</a:t>
            </a:r>
          </a:p>
          <a:p>
            <a:r>
              <a:rPr lang="en-US" dirty="0" smtClean="0"/>
              <a:t>… matching subtype</a:t>
            </a:r>
          </a:p>
          <a:p>
            <a:r>
              <a:rPr lang="en-US" dirty="0" smtClean="0"/>
              <a:t>… mutual exclusivity</a:t>
            </a:r>
          </a:p>
          <a:p>
            <a:r>
              <a:rPr lang="en-US" dirty="0" smtClean="0"/>
              <a:t>… relevant pathway</a:t>
            </a:r>
          </a:p>
          <a:p>
            <a:r>
              <a:rPr lang="en-US" dirty="0" smtClean="0"/>
              <a:t>… stratification with significant effect in survival</a:t>
            </a:r>
          </a:p>
          <a:p>
            <a:r>
              <a:rPr lang="en-US" dirty="0" smtClean="0"/>
              <a:t>… high/low structural variation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0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pPr algn="ctr"/>
            <a:r>
              <a:rPr lang="en-US" noProof="0" dirty="0" smtClean="0"/>
              <a:t>Live-Demo!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1173" y="3989040"/>
            <a:ext cx="44016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http://stratomex.caleydo.org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3803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Pathways &amp; Experimental Data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noProof="0" dirty="0" smtClean="0"/>
              <a:t>Caleydo enRoute</a:t>
            </a:r>
            <a:endParaRPr lang="en-US" sz="2800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0973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Experimental Data and Pathways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noProof="0" dirty="0" smtClean="0"/>
              <a:t>Cannot account for </a:t>
            </a:r>
            <a:r>
              <a:rPr lang="en-US" noProof="0" dirty="0" smtClean="0">
                <a:solidFill>
                  <a:schemeClr val="accent2"/>
                </a:solidFill>
              </a:rPr>
              <a:t>variation </a:t>
            </a:r>
            <a:r>
              <a:rPr lang="en-US" noProof="0" dirty="0" smtClean="0"/>
              <a:t>found in </a:t>
            </a:r>
            <a:br>
              <a:rPr lang="en-US" noProof="0" dirty="0" smtClean="0"/>
            </a:br>
            <a:r>
              <a:rPr lang="en-US" noProof="0" dirty="0" smtClean="0"/>
              <a:t>real-world data</a:t>
            </a:r>
          </a:p>
          <a:p>
            <a:r>
              <a:rPr lang="en-US" noProof="0" dirty="0" smtClean="0"/>
              <a:t>Branches can be </a:t>
            </a:r>
            <a:r>
              <a:rPr lang="en-US" noProof="0" dirty="0" smtClean="0">
                <a:solidFill>
                  <a:schemeClr val="accent3"/>
                </a:solidFill>
              </a:rPr>
              <a:t>(in)activated </a:t>
            </a:r>
            <a:r>
              <a:rPr lang="en-US" noProof="0" dirty="0" smtClean="0"/>
              <a:t>due to </a:t>
            </a:r>
          </a:p>
          <a:p>
            <a:pPr lvl="1"/>
            <a:r>
              <a:rPr lang="en-US" noProof="0" dirty="0" smtClean="0"/>
              <a:t>mutation,</a:t>
            </a:r>
          </a:p>
          <a:p>
            <a:pPr lvl="1"/>
            <a:r>
              <a:rPr lang="en-US" noProof="0" dirty="0" smtClean="0"/>
              <a:t>changed gene expression,</a:t>
            </a:r>
          </a:p>
          <a:p>
            <a:pPr lvl="1"/>
            <a:r>
              <a:rPr lang="en-US" noProof="0" dirty="0" smtClean="0"/>
              <a:t>modulation due to drug treatment,</a:t>
            </a:r>
          </a:p>
          <a:p>
            <a:pPr lvl="1"/>
            <a:r>
              <a:rPr lang="en-US" noProof="0" dirty="0" smtClean="0"/>
              <a:t>etc.</a:t>
            </a:r>
          </a:p>
          <a:p>
            <a:pPr lvl="1"/>
            <a:endParaRPr lang="en-US" noProof="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Why use Visualization?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5936" y="1600201"/>
            <a:ext cx="4690864" cy="4525963"/>
          </a:xfrm>
        </p:spPr>
        <p:txBody>
          <a:bodyPr>
            <a:normAutofit fontScale="85000" lnSpcReduction="20000"/>
          </a:bodyPr>
          <a:lstStyle/>
          <a:p>
            <a:r>
              <a:rPr lang="en-US" noProof="0" dirty="0" smtClean="0"/>
              <a:t>Efficient communication of information</a:t>
            </a:r>
          </a:p>
          <a:p>
            <a:endParaRPr lang="en-US" noProof="0" dirty="0" smtClean="0"/>
          </a:p>
          <a:p>
            <a:r>
              <a:rPr lang="en-US" noProof="0" dirty="0" smtClean="0"/>
              <a:t>A	-3.4</a:t>
            </a:r>
          </a:p>
          <a:p>
            <a:r>
              <a:rPr lang="en-US" noProof="0" dirty="0" smtClean="0"/>
              <a:t>B 	2.8</a:t>
            </a:r>
          </a:p>
          <a:p>
            <a:r>
              <a:rPr lang="en-US" noProof="0" dirty="0" smtClean="0"/>
              <a:t>C	3.1</a:t>
            </a:r>
          </a:p>
          <a:p>
            <a:r>
              <a:rPr lang="en-US" noProof="0" dirty="0" smtClean="0"/>
              <a:t>D	-3</a:t>
            </a:r>
          </a:p>
          <a:p>
            <a:r>
              <a:rPr lang="en-US" noProof="0" dirty="0" smtClean="0"/>
              <a:t>E	0.5</a:t>
            </a:r>
          </a:p>
          <a:p>
            <a:r>
              <a:rPr lang="en-US" noProof="0" dirty="0" smtClean="0"/>
              <a:t>F	0.3</a:t>
            </a:r>
          </a:p>
          <a:p>
            <a:endParaRPr lang="en-US" noProof="0" dirty="0"/>
          </a:p>
        </p:txBody>
      </p:sp>
      <p:sp>
        <p:nvSpPr>
          <p:cNvPr id="49" name="Abgerundetes Rechteck 126"/>
          <p:cNvSpPr/>
          <p:nvPr/>
        </p:nvSpPr>
        <p:spPr>
          <a:xfrm>
            <a:off x="251520" y="1700807"/>
            <a:ext cx="3102180" cy="4462699"/>
          </a:xfrm>
          <a:prstGeom prst="roundRect">
            <a:avLst>
              <a:gd name="adj" fmla="val 421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  <a:round/>
          </a:ln>
          <a:effectLst>
            <a:glow>
              <a:schemeClr val="accent1"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dirty="0"/>
          </a:p>
        </p:txBody>
      </p:sp>
      <p:sp>
        <p:nvSpPr>
          <p:cNvPr id="33" name="Rechteck 113"/>
          <p:cNvSpPr/>
          <p:nvPr/>
        </p:nvSpPr>
        <p:spPr>
          <a:xfrm>
            <a:off x="2476231" y="2740565"/>
            <a:ext cx="727194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" name="Rechteck 114"/>
          <p:cNvSpPr/>
          <p:nvPr/>
        </p:nvSpPr>
        <p:spPr>
          <a:xfrm>
            <a:off x="1724276" y="1977625"/>
            <a:ext cx="727194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hteck 115"/>
          <p:cNvSpPr/>
          <p:nvPr/>
        </p:nvSpPr>
        <p:spPr>
          <a:xfrm>
            <a:off x="1216663" y="4056550"/>
            <a:ext cx="727194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hteck 116"/>
          <p:cNvSpPr/>
          <p:nvPr/>
        </p:nvSpPr>
        <p:spPr>
          <a:xfrm>
            <a:off x="497154" y="5406561"/>
            <a:ext cx="727194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Ellipse 117"/>
          <p:cNvSpPr/>
          <p:nvPr/>
        </p:nvSpPr>
        <p:spPr>
          <a:xfrm>
            <a:off x="2695812" y="3948538"/>
            <a:ext cx="288032" cy="2880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Gewinkelte Verbindung 119"/>
          <p:cNvCxnSpPr>
            <a:stCxn id="34" idx="3"/>
            <a:endCxn id="33" idx="0"/>
          </p:cNvCxnSpPr>
          <p:nvPr/>
        </p:nvCxnSpPr>
        <p:spPr>
          <a:xfrm>
            <a:off x="2451470" y="2157645"/>
            <a:ext cx="388358" cy="582920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120"/>
          <p:cNvCxnSpPr>
            <a:stCxn id="33" idx="2"/>
            <a:endCxn id="37" idx="0"/>
          </p:cNvCxnSpPr>
          <p:nvPr/>
        </p:nvCxnSpPr>
        <p:spPr>
          <a:xfrm>
            <a:off x="2839828" y="3100605"/>
            <a:ext cx="0" cy="847933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121"/>
          <p:cNvCxnSpPr>
            <a:endCxn id="47" idx="0"/>
          </p:cNvCxnSpPr>
          <p:nvPr/>
        </p:nvCxnSpPr>
        <p:spPr>
          <a:xfrm>
            <a:off x="2840251" y="4236570"/>
            <a:ext cx="0" cy="69049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winkelte Verbindung 122"/>
          <p:cNvCxnSpPr>
            <a:stCxn id="46" idx="2"/>
            <a:endCxn id="48" idx="2"/>
          </p:cNvCxnSpPr>
          <p:nvPr/>
        </p:nvCxnSpPr>
        <p:spPr>
          <a:xfrm rot="16200000" flipH="1">
            <a:off x="806329" y="2764356"/>
            <a:ext cx="588554" cy="671275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123"/>
          <p:cNvCxnSpPr>
            <a:stCxn id="35" idx="2"/>
            <a:endCxn id="47" idx="1"/>
          </p:cNvCxnSpPr>
          <p:nvPr/>
        </p:nvCxnSpPr>
        <p:spPr>
          <a:xfrm rot="16200000" flipH="1">
            <a:off x="1683212" y="4313638"/>
            <a:ext cx="690491" cy="896394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winkelte Verbindung 124"/>
          <p:cNvCxnSpPr>
            <a:stCxn id="47" idx="2"/>
          </p:cNvCxnSpPr>
          <p:nvPr/>
        </p:nvCxnSpPr>
        <p:spPr>
          <a:xfrm rot="5400000">
            <a:off x="1878717" y="4625047"/>
            <a:ext cx="299480" cy="1623588"/>
          </a:xfrm>
          <a:prstGeom prst="bentConnector2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winkelte Verbindung 125"/>
          <p:cNvCxnSpPr>
            <a:stCxn id="33" idx="1"/>
            <a:endCxn id="48" idx="0"/>
          </p:cNvCxnSpPr>
          <p:nvPr/>
        </p:nvCxnSpPr>
        <p:spPr>
          <a:xfrm rot="10800000" flipV="1">
            <a:off x="1580261" y="2920585"/>
            <a:ext cx="895971" cy="329670"/>
          </a:xfrm>
          <a:prstGeom prst="bentConnector2">
            <a:avLst/>
          </a:prstGeom>
          <a:ln w="1905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110"/>
          <p:cNvSpPr/>
          <p:nvPr/>
        </p:nvSpPr>
        <p:spPr>
          <a:xfrm>
            <a:off x="401372" y="2445677"/>
            <a:ext cx="727194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hteck 112"/>
          <p:cNvSpPr/>
          <p:nvPr/>
        </p:nvSpPr>
        <p:spPr>
          <a:xfrm>
            <a:off x="2476654" y="4927061"/>
            <a:ext cx="727194" cy="36004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8" name="Ellipse 111"/>
          <p:cNvSpPr/>
          <p:nvPr/>
        </p:nvSpPr>
        <p:spPr>
          <a:xfrm>
            <a:off x="1436244" y="3250255"/>
            <a:ext cx="288032" cy="288032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Gerade Verbindung mit Pfeil 108"/>
          <p:cNvCxnSpPr>
            <a:endCxn id="35" idx="0"/>
          </p:cNvCxnSpPr>
          <p:nvPr/>
        </p:nvCxnSpPr>
        <p:spPr>
          <a:xfrm flipH="1">
            <a:off x="1580260" y="3546079"/>
            <a:ext cx="5524" cy="51047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9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333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333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0C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0C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A3FF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7A3FF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Experimental Data and Pathways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2" t="17796" r="2009" b="9263"/>
          <a:stretch/>
        </p:blipFill>
        <p:spPr bwMode="auto">
          <a:xfrm>
            <a:off x="4424448" y="1628802"/>
            <a:ext cx="4539343" cy="3151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4841035" y="5774855"/>
            <a:ext cx="9749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[Lindroos2002]</a:t>
            </a:r>
            <a:endParaRPr lang="en-US" sz="1000" dirty="0"/>
          </a:p>
        </p:txBody>
      </p:sp>
      <p:sp>
        <p:nvSpPr>
          <p:cNvPr id="3" name="Rechteckiger Pfeil 2"/>
          <p:cNvSpPr/>
          <p:nvPr/>
        </p:nvSpPr>
        <p:spPr>
          <a:xfrm rot="10800000">
            <a:off x="6084168" y="5001716"/>
            <a:ext cx="864096" cy="773139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hteckiger Pfeil 13"/>
          <p:cNvSpPr/>
          <p:nvPr/>
        </p:nvSpPr>
        <p:spPr>
          <a:xfrm rot="10800000" flipH="1">
            <a:off x="2228324" y="5001716"/>
            <a:ext cx="903516" cy="773139"/>
          </a:xfrm>
          <a:prstGeom prst="bentArrow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3" name="Picture 9" descr="http://www.genome.jp/kegg/pathway/map/map0002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4" y="1628801"/>
            <a:ext cx="4180465" cy="31683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49" b="1"/>
          <a:stretch/>
        </p:blipFill>
        <p:spPr bwMode="auto">
          <a:xfrm>
            <a:off x="3491880" y="5136711"/>
            <a:ext cx="2143125" cy="638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10"/>
          <p:cNvSpPr txBox="1"/>
          <p:nvPr/>
        </p:nvSpPr>
        <p:spPr>
          <a:xfrm>
            <a:off x="194670" y="4876354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000" dirty="0" smtClean="0"/>
              <a:t>[KEGG]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67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 animBg="1"/>
      <p:bldP spid="1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1" y="577483"/>
            <a:ext cx="4781550" cy="617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</a:t>
            </a:fld>
            <a:endParaRPr lang="en-US" dirty="0"/>
          </a:p>
        </p:txBody>
      </p:sp>
      <p:sp>
        <p:nvSpPr>
          <p:cNvPr id="19" name="Hexagon 18"/>
          <p:cNvSpPr/>
          <p:nvPr/>
        </p:nvSpPr>
        <p:spPr>
          <a:xfrm>
            <a:off x="3739239" y="3668339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methylation levels</a:t>
            </a:r>
            <a:endParaRPr lang="en-US" dirty="0"/>
          </a:p>
        </p:txBody>
      </p:sp>
      <p:sp>
        <p:nvSpPr>
          <p:cNvPr id="25" name="Hexagon 24"/>
          <p:cNvSpPr/>
          <p:nvPr/>
        </p:nvSpPr>
        <p:spPr>
          <a:xfrm>
            <a:off x="5251407" y="2923577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mRNA expression</a:t>
            </a:r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5251407" y="4436044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copy number status</a:t>
            </a:r>
            <a:endParaRPr lang="en-US" dirty="0"/>
          </a:p>
        </p:txBody>
      </p:sp>
      <p:sp>
        <p:nvSpPr>
          <p:cNvPr id="27" name="Hexagon 26"/>
          <p:cNvSpPr/>
          <p:nvPr/>
        </p:nvSpPr>
        <p:spPr>
          <a:xfrm>
            <a:off x="6754048" y="3687389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mutation status</a:t>
            </a:r>
            <a:endParaRPr lang="en-US" dirty="0"/>
          </a:p>
        </p:txBody>
      </p:sp>
      <p:sp>
        <p:nvSpPr>
          <p:cNvPr id="30" name="Hexagon 29"/>
          <p:cNvSpPr/>
          <p:nvPr/>
        </p:nvSpPr>
        <p:spPr>
          <a:xfrm>
            <a:off x="6754046" y="2175221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microRNA expression</a:t>
            </a:r>
            <a:endParaRPr lang="en-US" dirty="0"/>
          </a:p>
        </p:txBody>
      </p:sp>
      <p:sp>
        <p:nvSpPr>
          <p:cNvPr id="31" name="Hexagon 30"/>
          <p:cNvSpPr/>
          <p:nvPr/>
        </p:nvSpPr>
        <p:spPr>
          <a:xfrm>
            <a:off x="2006855" y="2895301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clinical parameters</a:t>
            </a:r>
            <a:endParaRPr lang="en-US" dirty="0"/>
          </a:p>
        </p:txBody>
      </p:sp>
      <p:sp>
        <p:nvSpPr>
          <p:cNvPr id="33" name="Hexagon 32"/>
          <p:cNvSpPr/>
          <p:nvPr/>
        </p:nvSpPr>
        <p:spPr>
          <a:xfrm>
            <a:off x="345336" y="3720229"/>
            <a:ext cx="1728194" cy="1407320"/>
          </a:xfrm>
          <a:prstGeom prst="hexagon">
            <a:avLst/>
          </a:prstGeom>
          <a:solidFill>
            <a:srgbClr val="B8B8B8"/>
          </a:solidFill>
          <a:ln>
            <a:solidFill>
              <a:srgbClr val="86868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5220070" y="1412776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/>
              <a:t>p</a:t>
            </a:r>
            <a:r>
              <a:rPr lang="en-US" dirty="0" smtClean="0"/>
              <a:t>rotein </a:t>
            </a:r>
            <a:br>
              <a:rPr lang="en-US" dirty="0" smtClean="0"/>
            </a:br>
            <a:r>
              <a:rPr lang="en-US" dirty="0" smtClean="0"/>
              <a:t>expression</a:t>
            </a:r>
            <a:endParaRPr lang="en-US" dirty="0"/>
          </a:p>
        </p:txBody>
      </p:sp>
      <p:sp>
        <p:nvSpPr>
          <p:cNvPr id="13" name="Hexagon 12"/>
          <p:cNvSpPr/>
          <p:nvPr/>
        </p:nvSpPr>
        <p:spPr>
          <a:xfrm>
            <a:off x="3739239" y="5169224"/>
            <a:ext cx="1728194" cy="1407320"/>
          </a:xfrm>
          <a:prstGeom prst="hexagon">
            <a:avLst/>
          </a:prstGeom>
          <a:solidFill>
            <a:srgbClr val="868686"/>
          </a:solidFill>
          <a:ln>
            <a:solidFill>
              <a:srgbClr val="B8B8B8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/>
              <a:t>s</a:t>
            </a:r>
            <a:r>
              <a:rPr lang="en-US" dirty="0" smtClean="0"/>
              <a:t>equencing</a:t>
            </a:r>
            <a:br>
              <a:rPr lang="en-US" dirty="0" smtClean="0"/>
            </a:br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295558" y="2163767"/>
            <a:ext cx="1728194" cy="1407320"/>
          </a:xfrm>
          <a:prstGeom prst="hexagon">
            <a:avLst/>
          </a:prstGeom>
          <a:solidFill>
            <a:srgbClr val="B8B8B8"/>
          </a:solidFill>
          <a:ln>
            <a:solidFill>
              <a:srgbClr val="868686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dirty="0" smtClean="0"/>
              <a:t>publications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201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CD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CDC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CDC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CDC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noProof="0" dirty="0" smtClean="0"/>
          </a:p>
          <a:p>
            <a:pPr algn="ctr"/>
            <a:r>
              <a:rPr lang="en-US" sz="4400" noProof="0" dirty="0" smtClean="0">
                <a:solidFill>
                  <a:schemeClr val="accent1"/>
                </a:solidFill>
              </a:rPr>
              <a:t>Five Requirements</a:t>
            </a:r>
          </a:p>
          <a:p>
            <a:pPr lvl="1" algn="ctr"/>
            <a:r>
              <a:rPr lang="en-US" noProof="0" dirty="0" smtClean="0"/>
              <a:t>Ideal visualization technique addresses all</a:t>
            </a:r>
          </a:p>
          <a:p>
            <a:pPr lvl="1" algn="ctr"/>
            <a:r>
              <a:rPr lang="en-US" noProof="0" dirty="0" smtClean="0"/>
              <a:t>Talking about 3 today 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6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 I: Data Scale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Large </a:t>
            </a:r>
            <a:r>
              <a:rPr lang="en-US" noProof="0" dirty="0" smtClean="0">
                <a:solidFill>
                  <a:schemeClr val="accent1"/>
                </a:solidFill>
              </a:rPr>
              <a:t>number of experiments</a:t>
            </a:r>
          </a:p>
          <a:p>
            <a:pPr lvl="1"/>
            <a:r>
              <a:rPr lang="en-US" noProof="0" dirty="0" smtClean="0"/>
              <a:t>Large datasets have more than 500 experiments</a:t>
            </a:r>
          </a:p>
          <a:p>
            <a:r>
              <a:rPr lang="en-US" noProof="0" dirty="0" smtClean="0"/>
              <a:t>Multiple </a:t>
            </a:r>
            <a:r>
              <a:rPr lang="en-US" noProof="0" dirty="0" smtClean="0">
                <a:solidFill>
                  <a:schemeClr val="accent3"/>
                </a:solidFill>
              </a:rPr>
              <a:t>groups/conditions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1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 II: Data Heterogeneity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Different </a:t>
            </a:r>
            <a:r>
              <a:rPr lang="en-US" noProof="0" dirty="0" smtClean="0">
                <a:solidFill>
                  <a:schemeClr val="accent2"/>
                </a:solidFill>
              </a:rPr>
              <a:t>types </a:t>
            </a:r>
            <a:r>
              <a:rPr lang="en-US" noProof="0" dirty="0" smtClean="0"/>
              <a:t>of data, e.g.,</a:t>
            </a:r>
          </a:p>
          <a:p>
            <a:pPr lvl="1"/>
            <a:r>
              <a:rPr lang="en-US" noProof="0" dirty="0" smtClean="0"/>
              <a:t>mRNA expression					</a:t>
            </a:r>
            <a:r>
              <a:rPr lang="en-US" sz="2400" i="1" noProof="0" dirty="0" smtClean="0"/>
              <a:t>numerical</a:t>
            </a:r>
          </a:p>
          <a:p>
            <a:pPr lvl="1"/>
            <a:r>
              <a:rPr lang="en-US" noProof="0" dirty="0" smtClean="0"/>
              <a:t>mutation status						</a:t>
            </a:r>
            <a:r>
              <a:rPr lang="en-US" sz="2400" i="1" noProof="0" dirty="0" smtClean="0"/>
              <a:t>categorical</a:t>
            </a:r>
          </a:p>
          <a:p>
            <a:pPr lvl="1"/>
            <a:r>
              <a:rPr lang="en-US" noProof="0" dirty="0" smtClean="0"/>
              <a:t>copy number variation			</a:t>
            </a:r>
            <a:r>
              <a:rPr lang="en-US" sz="2400" i="1" noProof="0" dirty="0" smtClean="0"/>
              <a:t>ordered categorical</a:t>
            </a:r>
          </a:p>
          <a:p>
            <a:pPr lvl="1"/>
            <a:r>
              <a:rPr lang="en-US" noProof="0" dirty="0" smtClean="0"/>
              <a:t>metabolite concentration		</a:t>
            </a:r>
            <a:r>
              <a:rPr lang="en-US" sz="2400" i="1" noProof="0" dirty="0" smtClean="0"/>
              <a:t>numerical</a:t>
            </a:r>
            <a:endParaRPr lang="en-US" i="1" noProof="0" dirty="0" smtClean="0"/>
          </a:p>
          <a:p>
            <a:r>
              <a:rPr lang="en-US" noProof="0" dirty="0" smtClean="0"/>
              <a:t>Require </a:t>
            </a:r>
            <a:r>
              <a:rPr lang="en-US" noProof="0" dirty="0" smtClean="0">
                <a:solidFill>
                  <a:schemeClr val="accent1"/>
                </a:solidFill>
              </a:rPr>
              <a:t>different visualization </a:t>
            </a:r>
            <a:r>
              <a:rPr lang="en-US" noProof="0" dirty="0" smtClean="0"/>
              <a:t>techniques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9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R V: Supporting Multiple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Two central tasks:</a:t>
            </a:r>
          </a:p>
          <a:p>
            <a:pPr lvl="1"/>
            <a:r>
              <a:rPr lang="en-US" noProof="0" dirty="0" smtClean="0"/>
              <a:t>Explore </a:t>
            </a:r>
            <a:r>
              <a:rPr lang="en-US" noProof="0" dirty="0" smtClean="0">
                <a:solidFill>
                  <a:schemeClr val="accent3"/>
                </a:solidFill>
              </a:rPr>
              <a:t>topology </a:t>
            </a:r>
            <a:r>
              <a:rPr lang="en-US" noProof="0" dirty="0" smtClean="0"/>
              <a:t>of pathway</a:t>
            </a:r>
          </a:p>
          <a:p>
            <a:pPr lvl="1"/>
            <a:r>
              <a:rPr lang="en-US" noProof="0" dirty="0" smtClean="0"/>
              <a:t>Explore the </a:t>
            </a:r>
            <a:r>
              <a:rPr lang="en-US" noProof="0" dirty="0" smtClean="0">
                <a:solidFill>
                  <a:schemeClr val="accent1"/>
                </a:solidFill>
              </a:rPr>
              <a:t>attributes </a:t>
            </a:r>
            <a:r>
              <a:rPr lang="en-US" noProof="0" dirty="0" smtClean="0"/>
              <a:t>of the nodes </a:t>
            </a:r>
            <a:br>
              <a:rPr lang="en-US" noProof="0" dirty="0" smtClean="0"/>
            </a:br>
            <a:r>
              <a:rPr lang="en-US" noProof="0" dirty="0" smtClean="0"/>
              <a:t>(experimental data)</a:t>
            </a:r>
          </a:p>
          <a:p>
            <a:r>
              <a:rPr lang="en-US" noProof="0" dirty="0" smtClean="0"/>
              <a:t>Need to support both!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43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7092280" y="1404569"/>
            <a:ext cx="1773440" cy="2551215"/>
            <a:chOff x="251520" y="1700807"/>
            <a:chExt cx="3102180" cy="4462699"/>
          </a:xfrm>
        </p:grpSpPr>
        <p:sp>
          <p:nvSpPr>
            <p:cNvPr id="8" name="Abgerundetes Rechteck 126"/>
            <p:cNvSpPr/>
            <p:nvPr/>
          </p:nvSpPr>
          <p:spPr>
            <a:xfrm>
              <a:off x="251520" y="1700807"/>
              <a:ext cx="3102180" cy="4462699"/>
            </a:xfrm>
            <a:prstGeom prst="roundRect">
              <a:avLst>
                <a:gd name="adj" fmla="val 4217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  <a:round/>
              <a:headEnd type="stealth"/>
              <a:tailEnd type="stealth"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9" name="Rechteck 113"/>
            <p:cNvSpPr/>
            <p:nvPr/>
          </p:nvSpPr>
          <p:spPr>
            <a:xfrm>
              <a:off x="2476231" y="2740565"/>
              <a:ext cx="727194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C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0" name="Rechteck 114"/>
            <p:cNvSpPr/>
            <p:nvPr/>
          </p:nvSpPr>
          <p:spPr>
            <a:xfrm>
              <a:off x="1724276" y="1977625"/>
              <a:ext cx="727194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B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1" name="Rechteck 115"/>
            <p:cNvSpPr/>
            <p:nvPr/>
          </p:nvSpPr>
          <p:spPr>
            <a:xfrm>
              <a:off x="1216663" y="4056550"/>
              <a:ext cx="727194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D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2" name="Rechteck 116"/>
            <p:cNvSpPr/>
            <p:nvPr/>
          </p:nvSpPr>
          <p:spPr>
            <a:xfrm>
              <a:off x="497154" y="5406561"/>
              <a:ext cx="727194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F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3" name="Ellipse 117"/>
            <p:cNvSpPr/>
            <p:nvPr/>
          </p:nvSpPr>
          <p:spPr>
            <a:xfrm>
              <a:off x="2695812" y="3948538"/>
              <a:ext cx="288032" cy="2880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winkelte Verbindung 118"/>
            <p:cNvCxnSpPr>
              <a:endCxn id="10" idx="1"/>
            </p:cNvCxnSpPr>
            <p:nvPr/>
          </p:nvCxnSpPr>
          <p:spPr>
            <a:xfrm flipV="1">
              <a:off x="764969" y="2157645"/>
              <a:ext cx="959307" cy="288032"/>
            </a:xfrm>
            <a:prstGeom prst="bentConnector3">
              <a:avLst>
                <a:gd name="adj1" fmla="val -519"/>
              </a:avLst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winkelte Verbindung 119"/>
            <p:cNvCxnSpPr>
              <a:stCxn id="10" idx="3"/>
              <a:endCxn id="9" idx="0"/>
            </p:cNvCxnSpPr>
            <p:nvPr/>
          </p:nvCxnSpPr>
          <p:spPr>
            <a:xfrm>
              <a:off x="2451470" y="2157645"/>
              <a:ext cx="388358" cy="58292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20"/>
            <p:cNvCxnSpPr>
              <a:stCxn id="9" idx="2"/>
              <a:endCxn id="13" idx="0"/>
            </p:cNvCxnSpPr>
            <p:nvPr/>
          </p:nvCxnSpPr>
          <p:spPr>
            <a:xfrm>
              <a:off x="2839828" y="3100605"/>
              <a:ext cx="0" cy="847933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mit Pfeil 121"/>
            <p:cNvCxnSpPr>
              <a:endCxn id="23" idx="0"/>
            </p:cNvCxnSpPr>
            <p:nvPr/>
          </p:nvCxnSpPr>
          <p:spPr>
            <a:xfrm>
              <a:off x="2840251" y="4236570"/>
              <a:ext cx="0" cy="69049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winkelte Verbindung 122"/>
            <p:cNvCxnSpPr>
              <a:stCxn id="22" idx="2"/>
              <a:endCxn id="24" idx="2"/>
            </p:cNvCxnSpPr>
            <p:nvPr/>
          </p:nvCxnSpPr>
          <p:spPr>
            <a:xfrm rot="16200000" flipH="1">
              <a:off x="806329" y="2764356"/>
              <a:ext cx="588554" cy="671275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winkelte Verbindung 123"/>
            <p:cNvCxnSpPr>
              <a:stCxn id="11" idx="2"/>
              <a:endCxn id="23" idx="1"/>
            </p:cNvCxnSpPr>
            <p:nvPr/>
          </p:nvCxnSpPr>
          <p:spPr>
            <a:xfrm rot="16200000" flipH="1">
              <a:off x="1683212" y="4313638"/>
              <a:ext cx="690491" cy="896394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winkelte Verbindung 124"/>
            <p:cNvCxnSpPr>
              <a:stCxn id="23" idx="2"/>
            </p:cNvCxnSpPr>
            <p:nvPr/>
          </p:nvCxnSpPr>
          <p:spPr>
            <a:xfrm rot="5400000">
              <a:off x="1878717" y="4625047"/>
              <a:ext cx="299480" cy="1623588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winkelte Verbindung 125"/>
            <p:cNvCxnSpPr>
              <a:stCxn id="9" idx="1"/>
              <a:endCxn id="24" idx="0"/>
            </p:cNvCxnSpPr>
            <p:nvPr/>
          </p:nvCxnSpPr>
          <p:spPr>
            <a:xfrm rot="10800000" flipV="1">
              <a:off x="1580261" y="2920585"/>
              <a:ext cx="895971" cy="329670"/>
            </a:xfrm>
            <a:prstGeom prst="bentConnector2">
              <a:avLst/>
            </a:prstGeom>
            <a:ln w="12700">
              <a:solidFill>
                <a:schemeClr val="tx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110"/>
            <p:cNvSpPr/>
            <p:nvPr/>
          </p:nvSpPr>
          <p:spPr>
            <a:xfrm>
              <a:off x="401372" y="2445677"/>
              <a:ext cx="727194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23" name="Rechteck 112"/>
            <p:cNvSpPr/>
            <p:nvPr/>
          </p:nvSpPr>
          <p:spPr>
            <a:xfrm>
              <a:off x="2476654" y="4927061"/>
              <a:ext cx="727194" cy="36004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24" name="Ellipse 111"/>
            <p:cNvSpPr/>
            <p:nvPr/>
          </p:nvSpPr>
          <p:spPr>
            <a:xfrm>
              <a:off x="1436244" y="3250255"/>
              <a:ext cx="288032" cy="28803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headEnd type="stealth"/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5" name="Gerade Verbindung mit Pfeil 108"/>
            <p:cNvCxnSpPr>
              <a:endCxn id="11" idx="0"/>
            </p:cNvCxnSpPr>
            <p:nvPr/>
          </p:nvCxnSpPr>
          <p:spPr>
            <a:xfrm flipH="1">
              <a:off x="1580260" y="3546079"/>
              <a:ext cx="5524" cy="510471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headEnd type="stealth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393" y="4581128"/>
            <a:ext cx="2898170" cy="1407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68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uppieren 128"/>
          <p:cNvGrpSpPr/>
          <p:nvPr/>
        </p:nvGrpSpPr>
        <p:grpSpPr>
          <a:xfrm>
            <a:off x="251521" y="1415189"/>
            <a:ext cx="3102180" cy="4752528"/>
            <a:chOff x="107503" y="1387083"/>
            <a:chExt cx="3102180" cy="4752528"/>
          </a:xfrm>
        </p:grpSpPr>
        <p:sp>
          <p:nvSpPr>
            <p:cNvPr id="23" name="Abgerundetes Rechteck 22"/>
            <p:cNvSpPr/>
            <p:nvPr/>
          </p:nvSpPr>
          <p:spPr>
            <a:xfrm>
              <a:off x="107503" y="1387083"/>
              <a:ext cx="3102180" cy="4752528"/>
            </a:xfrm>
            <a:prstGeom prst="roundRect">
              <a:avLst>
                <a:gd name="adj" fmla="val 4217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911753" y="1389496"/>
              <a:ext cx="14936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dirty="0" smtClean="0"/>
                <a:t>Pathway View</a:t>
              </a:r>
              <a:endParaRPr lang="de-AT" dirty="0"/>
            </a:p>
          </p:txBody>
        </p:sp>
      </p:grpSp>
      <p:grpSp>
        <p:nvGrpSpPr>
          <p:cNvPr id="135" name="Gruppieren 134"/>
          <p:cNvGrpSpPr/>
          <p:nvPr/>
        </p:nvGrpSpPr>
        <p:grpSpPr>
          <a:xfrm>
            <a:off x="401373" y="1980023"/>
            <a:ext cx="2802476" cy="3788976"/>
            <a:chOff x="4062199" y="1980023"/>
            <a:chExt cx="2802476" cy="3788976"/>
          </a:xfrm>
        </p:grpSpPr>
        <p:grpSp>
          <p:nvGrpSpPr>
            <p:cNvPr id="132" name="Gruppieren 131"/>
            <p:cNvGrpSpPr/>
            <p:nvPr/>
          </p:nvGrpSpPr>
          <p:grpSpPr>
            <a:xfrm>
              <a:off x="4062199" y="1980023"/>
              <a:ext cx="2802476" cy="3788976"/>
              <a:chOff x="436656" y="1936017"/>
              <a:chExt cx="2802476" cy="3788976"/>
            </a:xfrm>
          </p:grpSpPr>
          <p:cxnSp>
            <p:nvCxnSpPr>
              <p:cNvPr id="47" name="Gerade Verbindung mit Pfeil 46"/>
              <p:cNvCxnSpPr>
                <a:endCxn id="29" idx="0"/>
              </p:cNvCxnSpPr>
              <p:nvPr/>
            </p:nvCxnSpPr>
            <p:spPr>
              <a:xfrm>
                <a:off x="2875535" y="4194962"/>
                <a:ext cx="0" cy="690491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Rechteck 3"/>
              <p:cNvSpPr/>
              <p:nvPr/>
            </p:nvSpPr>
            <p:spPr>
              <a:xfrm>
                <a:off x="436656" y="2404069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1" name="Ellipse 10"/>
              <p:cNvSpPr/>
              <p:nvPr/>
            </p:nvSpPr>
            <p:spPr>
              <a:xfrm>
                <a:off x="1471528" y="3208647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29" name="Rechteck 28"/>
              <p:cNvSpPr/>
              <p:nvPr/>
            </p:nvSpPr>
            <p:spPr>
              <a:xfrm>
                <a:off x="2511938" y="4885453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E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0" name="Rechteck 29"/>
              <p:cNvSpPr/>
              <p:nvPr/>
            </p:nvSpPr>
            <p:spPr>
              <a:xfrm>
                <a:off x="2511515" y="2698957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C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hteck 30"/>
              <p:cNvSpPr/>
              <p:nvPr/>
            </p:nvSpPr>
            <p:spPr>
              <a:xfrm>
                <a:off x="1759560" y="1936017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B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Rechteck 31"/>
              <p:cNvSpPr/>
              <p:nvPr/>
            </p:nvSpPr>
            <p:spPr>
              <a:xfrm>
                <a:off x="1251947" y="4014942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D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Rechteck 32"/>
              <p:cNvSpPr/>
              <p:nvPr/>
            </p:nvSpPr>
            <p:spPr>
              <a:xfrm>
                <a:off x="524753" y="5364953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F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Ellipse 33"/>
              <p:cNvSpPr/>
              <p:nvPr/>
            </p:nvSpPr>
            <p:spPr>
              <a:xfrm>
                <a:off x="2731096" y="390693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36" name="Gewinkelte Verbindung 35"/>
              <p:cNvCxnSpPr>
                <a:endCxn id="31" idx="1"/>
              </p:cNvCxnSpPr>
              <p:nvPr/>
            </p:nvCxnSpPr>
            <p:spPr>
              <a:xfrm flipV="1">
                <a:off x="800253" y="2116037"/>
                <a:ext cx="959307" cy="288032"/>
              </a:xfrm>
              <a:prstGeom prst="bentConnector3">
                <a:avLst>
                  <a:gd name="adj1" fmla="val -519"/>
                </a:avLst>
              </a:prstGeom>
              <a:ln w="3175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Gewinkelte Verbindung 38"/>
              <p:cNvCxnSpPr>
                <a:stCxn id="31" idx="3"/>
                <a:endCxn id="30" idx="0"/>
              </p:cNvCxnSpPr>
              <p:nvPr/>
            </p:nvCxnSpPr>
            <p:spPr>
              <a:xfrm>
                <a:off x="2486754" y="2116037"/>
                <a:ext cx="388358" cy="582920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Gerade Verbindung mit Pfeil 43"/>
              <p:cNvCxnSpPr>
                <a:stCxn id="30" idx="2"/>
                <a:endCxn id="34" idx="0"/>
              </p:cNvCxnSpPr>
              <p:nvPr/>
            </p:nvCxnSpPr>
            <p:spPr>
              <a:xfrm>
                <a:off x="2875112" y="3058997"/>
                <a:ext cx="0" cy="847933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Gewinkelte Verbindung 48"/>
              <p:cNvCxnSpPr>
                <a:stCxn id="4" idx="2"/>
                <a:endCxn id="11" idx="2"/>
              </p:cNvCxnSpPr>
              <p:nvPr/>
            </p:nvCxnSpPr>
            <p:spPr>
              <a:xfrm rot="16200000" flipH="1">
                <a:off x="841613" y="2722748"/>
                <a:ext cx="588554" cy="671275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winkelte Verbindung 54"/>
              <p:cNvCxnSpPr>
                <a:stCxn id="32" idx="2"/>
                <a:endCxn id="29" idx="1"/>
              </p:cNvCxnSpPr>
              <p:nvPr/>
            </p:nvCxnSpPr>
            <p:spPr>
              <a:xfrm rot="16200000" flipH="1">
                <a:off x="1718496" y="4272030"/>
                <a:ext cx="690491" cy="896394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winkelte Verbindung 58"/>
              <p:cNvCxnSpPr>
                <a:stCxn id="29" idx="2"/>
                <a:endCxn id="33" idx="3"/>
              </p:cNvCxnSpPr>
              <p:nvPr/>
            </p:nvCxnSpPr>
            <p:spPr>
              <a:xfrm rot="5400000">
                <a:off x="1914001" y="4583439"/>
                <a:ext cx="299480" cy="1623588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winkelte Verbindung 61"/>
              <p:cNvCxnSpPr>
                <a:stCxn id="30" idx="1"/>
                <a:endCxn id="11" idx="0"/>
              </p:cNvCxnSpPr>
              <p:nvPr/>
            </p:nvCxnSpPr>
            <p:spPr>
              <a:xfrm rot="10800000" flipV="1">
                <a:off x="1615545" y="2878977"/>
                <a:ext cx="895971" cy="329670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3" name="Gerade Verbindung mit Pfeil 132"/>
            <p:cNvCxnSpPr>
              <a:endCxn id="32" idx="0"/>
            </p:cNvCxnSpPr>
            <p:nvPr/>
          </p:nvCxnSpPr>
          <p:spPr>
            <a:xfrm flipH="1">
              <a:off x="5241087" y="3547506"/>
              <a:ext cx="1" cy="511442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" name="Gruppieren 106"/>
          <p:cNvGrpSpPr/>
          <p:nvPr/>
        </p:nvGrpSpPr>
        <p:grpSpPr>
          <a:xfrm>
            <a:off x="251520" y="1410979"/>
            <a:ext cx="3102180" cy="4752528"/>
            <a:chOff x="107504" y="1415189"/>
            <a:chExt cx="3102180" cy="4752528"/>
          </a:xfrm>
        </p:grpSpPr>
        <p:grpSp>
          <p:nvGrpSpPr>
            <p:cNvPr id="108" name="Gruppieren 107"/>
            <p:cNvGrpSpPr/>
            <p:nvPr/>
          </p:nvGrpSpPr>
          <p:grpSpPr>
            <a:xfrm>
              <a:off x="107504" y="1415189"/>
              <a:ext cx="3102180" cy="4752528"/>
              <a:chOff x="317692" y="1377634"/>
              <a:chExt cx="3102180" cy="4752528"/>
            </a:xfrm>
          </p:grpSpPr>
          <p:grpSp>
            <p:nvGrpSpPr>
              <p:cNvPr id="110" name="Gruppieren 109"/>
              <p:cNvGrpSpPr/>
              <p:nvPr/>
            </p:nvGrpSpPr>
            <p:grpSpPr>
              <a:xfrm>
                <a:off x="317692" y="1377634"/>
                <a:ext cx="3102180" cy="4752528"/>
                <a:chOff x="4925144" y="1484784"/>
                <a:chExt cx="3456384" cy="4752528"/>
              </a:xfrm>
            </p:grpSpPr>
            <p:sp>
              <p:nvSpPr>
                <p:cNvPr id="127" name="Abgerundetes Rechteck 126"/>
                <p:cNvSpPr/>
                <p:nvPr/>
              </p:nvSpPr>
              <p:spPr>
                <a:xfrm>
                  <a:off x="4925144" y="1484784"/>
                  <a:ext cx="3456384" cy="4752528"/>
                </a:xfrm>
                <a:prstGeom prst="roundRect">
                  <a:avLst>
                    <a:gd name="adj" fmla="val 4217"/>
                  </a:avLst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  <a:round/>
                </a:ln>
                <a:effectLst>
                  <a:glow>
                    <a:schemeClr val="accent1">
                      <a:alpha val="40000"/>
                    </a:schemeClr>
                  </a:glow>
                  <a:softEdge rad="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 anchorCtr="0"/>
                <a:lstStyle/>
                <a:p>
                  <a:pPr algn="ctr"/>
                  <a:endParaRPr lang="de-AT" dirty="0"/>
                </a:p>
              </p:txBody>
            </p:sp>
            <p:sp>
              <p:nvSpPr>
                <p:cNvPr id="128" name="Textfeld 127"/>
                <p:cNvSpPr txBox="1"/>
                <p:nvPr/>
              </p:nvSpPr>
              <p:spPr>
                <a:xfrm>
                  <a:off x="5821223" y="1487197"/>
                  <a:ext cx="166422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de-AT" dirty="0" smtClean="0"/>
                    <a:t>Pathway View</a:t>
                  </a:r>
                  <a:endParaRPr lang="de-AT" dirty="0"/>
                </a:p>
              </p:txBody>
            </p:sp>
          </p:grpSp>
          <p:sp>
            <p:nvSpPr>
              <p:cNvPr id="114" name="Rechteck 113"/>
              <p:cNvSpPr/>
              <p:nvPr/>
            </p:nvSpPr>
            <p:spPr>
              <a:xfrm>
                <a:off x="2542403" y="2707220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C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5" name="Rechteck 114"/>
              <p:cNvSpPr/>
              <p:nvPr/>
            </p:nvSpPr>
            <p:spPr>
              <a:xfrm>
                <a:off x="1790448" y="1944280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B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6" name="Rechteck 115"/>
              <p:cNvSpPr/>
              <p:nvPr/>
            </p:nvSpPr>
            <p:spPr>
              <a:xfrm>
                <a:off x="1282835" y="4023205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 w="4064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D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Rechteck 116"/>
              <p:cNvSpPr/>
              <p:nvPr/>
            </p:nvSpPr>
            <p:spPr>
              <a:xfrm>
                <a:off x="563326" y="5373216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F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Ellipse 117"/>
              <p:cNvSpPr/>
              <p:nvPr/>
            </p:nvSpPr>
            <p:spPr>
              <a:xfrm>
                <a:off x="2761984" y="3915193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cxnSp>
            <p:nvCxnSpPr>
              <p:cNvPr id="119" name="Gewinkelte Verbindung 118"/>
              <p:cNvCxnSpPr>
                <a:endCxn id="115" idx="1"/>
              </p:cNvCxnSpPr>
              <p:nvPr/>
            </p:nvCxnSpPr>
            <p:spPr>
              <a:xfrm flipV="1">
                <a:off x="831141" y="2124300"/>
                <a:ext cx="959307" cy="288032"/>
              </a:xfrm>
              <a:prstGeom prst="bentConnector3">
                <a:avLst>
                  <a:gd name="adj1" fmla="val -519"/>
                </a:avLst>
              </a:prstGeom>
              <a:ln w="3175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Gewinkelte Verbindung 119"/>
              <p:cNvCxnSpPr>
                <a:stCxn id="115" idx="3"/>
                <a:endCxn id="114" idx="0"/>
              </p:cNvCxnSpPr>
              <p:nvPr/>
            </p:nvCxnSpPr>
            <p:spPr>
              <a:xfrm>
                <a:off x="2517642" y="2124300"/>
                <a:ext cx="388358" cy="582920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Gerade Verbindung mit Pfeil 120"/>
              <p:cNvCxnSpPr>
                <a:stCxn id="114" idx="2"/>
                <a:endCxn id="118" idx="0"/>
              </p:cNvCxnSpPr>
              <p:nvPr/>
            </p:nvCxnSpPr>
            <p:spPr>
              <a:xfrm>
                <a:off x="2906000" y="3067260"/>
                <a:ext cx="0" cy="847933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Gerade Verbindung mit Pfeil 121"/>
              <p:cNvCxnSpPr>
                <a:endCxn id="113" idx="0"/>
              </p:cNvCxnSpPr>
              <p:nvPr/>
            </p:nvCxnSpPr>
            <p:spPr>
              <a:xfrm>
                <a:off x="2906423" y="4203225"/>
                <a:ext cx="0" cy="690491"/>
              </a:xfrm>
              <a:prstGeom prst="straightConnector1">
                <a:avLst/>
              </a:prstGeom>
              <a:ln w="31750" cmpd="sng">
                <a:solidFill>
                  <a:schemeClr val="tx1"/>
                </a:solidFill>
                <a:headEnd type="none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Gewinkelte Verbindung 122"/>
              <p:cNvCxnSpPr>
                <a:stCxn id="111" idx="2"/>
                <a:endCxn id="112" idx="2"/>
              </p:cNvCxnSpPr>
              <p:nvPr/>
            </p:nvCxnSpPr>
            <p:spPr>
              <a:xfrm rot="16200000" flipH="1">
                <a:off x="872501" y="2731011"/>
                <a:ext cx="588554" cy="671275"/>
              </a:xfrm>
              <a:prstGeom prst="bentConnector2">
                <a:avLst/>
              </a:prstGeom>
              <a:ln w="4064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Gewinkelte Verbindung 123"/>
              <p:cNvCxnSpPr>
                <a:stCxn id="116" idx="2"/>
                <a:endCxn id="113" idx="1"/>
              </p:cNvCxnSpPr>
              <p:nvPr/>
            </p:nvCxnSpPr>
            <p:spPr>
              <a:xfrm rot="16200000" flipH="1">
                <a:off x="1749384" y="4280293"/>
                <a:ext cx="690491" cy="896394"/>
              </a:xfrm>
              <a:prstGeom prst="bentConnector2">
                <a:avLst/>
              </a:prstGeom>
              <a:ln w="4064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Gewinkelte Verbindung 124"/>
              <p:cNvCxnSpPr>
                <a:stCxn id="113" idx="2"/>
              </p:cNvCxnSpPr>
              <p:nvPr/>
            </p:nvCxnSpPr>
            <p:spPr>
              <a:xfrm rot="5400000">
                <a:off x="1944889" y="4591702"/>
                <a:ext cx="299480" cy="1623588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Gewinkelte Verbindung 125"/>
              <p:cNvCxnSpPr>
                <a:stCxn id="114" idx="1"/>
                <a:endCxn id="112" idx="0"/>
              </p:cNvCxnSpPr>
              <p:nvPr/>
            </p:nvCxnSpPr>
            <p:spPr>
              <a:xfrm rot="10800000" flipV="1">
                <a:off x="1646433" y="2887240"/>
                <a:ext cx="895971" cy="329670"/>
              </a:xfrm>
              <a:prstGeom prst="bentConnector2">
                <a:avLst/>
              </a:prstGeom>
              <a:ln w="31750">
                <a:solidFill>
                  <a:schemeClr val="tx1"/>
                </a:solidFill>
                <a:headEnd type="triangle" w="lg" len="lg"/>
                <a:tailEnd type="non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Rechteck 110"/>
              <p:cNvSpPr/>
              <p:nvPr/>
            </p:nvSpPr>
            <p:spPr>
              <a:xfrm>
                <a:off x="467544" y="2412332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 w="4064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>
                    <a:solidFill>
                      <a:schemeClr val="tx1"/>
                    </a:solidFill>
                  </a:rPr>
                  <a:t>A</a:t>
                </a:r>
              </a:p>
            </p:txBody>
          </p:sp>
          <p:sp>
            <p:nvSpPr>
              <p:cNvPr id="113" name="Rechteck 112"/>
              <p:cNvSpPr/>
              <p:nvPr/>
            </p:nvSpPr>
            <p:spPr>
              <a:xfrm>
                <a:off x="2542826" y="4893716"/>
                <a:ext cx="727194" cy="360040"/>
              </a:xfrm>
              <a:prstGeom prst="rect">
                <a:avLst/>
              </a:prstGeom>
              <a:solidFill>
                <a:schemeClr val="bg1"/>
              </a:solidFill>
              <a:ln w="4064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de-AT" dirty="0" smtClean="0">
                    <a:solidFill>
                      <a:schemeClr val="tx1"/>
                    </a:solidFill>
                  </a:rPr>
                  <a:t>E</a:t>
                </a:r>
                <a:endParaRPr lang="de-AT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Ellipse 111"/>
              <p:cNvSpPr/>
              <p:nvPr/>
            </p:nvSpPr>
            <p:spPr>
              <a:xfrm>
                <a:off x="1502416" y="3216910"/>
                <a:ext cx="288032" cy="288032"/>
              </a:xfrm>
              <a:prstGeom prst="ellipse">
                <a:avLst/>
              </a:prstGeom>
              <a:solidFill>
                <a:schemeClr val="bg1"/>
              </a:solidFill>
              <a:ln w="4064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109" name="Gerade Verbindung mit Pfeil 108"/>
            <p:cNvCxnSpPr>
              <a:endCxn id="116" idx="0"/>
            </p:cNvCxnSpPr>
            <p:nvPr/>
          </p:nvCxnSpPr>
          <p:spPr>
            <a:xfrm flipH="1">
              <a:off x="1436244" y="3550289"/>
              <a:ext cx="5524" cy="510471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uppieren 25"/>
          <p:cNvGrpSpPr/>
          <p:nvPr/>
        </p:nvGrpSpPr>
        <p:grpSpPr>
          <a:xfrm>
            <a:off x="3563890" y="1417603"/>
            <a:ext cx="5400599" cy="4752528"/>
            <a:chOff x="4925144" y="1484784"/>
            <a:chExt cx="3456384" cy="4752528"/>
          </a:xfrm>
        </p:grpSpPr>
        <p:sp>
          <p:nvSpPr>
            <p:cNvPr id="27" name="Abgerundetes Rechteck 26"/>
            <p:cNvSpPr/>
            <p:nvPr/>
          </p:nvSpPr>
          <p:spPr>
            <a:xfrm>
              <a:off x="4925144" y="1484784"/>
              <a:ext cx="3456384" cy="4752528"/>
            </a:xfrm>
            <a:prstGeom prst="roundRect">
              <a:avLst>
                <a:gd name="adj" fmla="val 248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28" name="Textfeld 27"/>
            <p:cNvSpPr txBox="1"/>
            <p:nvPr/>
          </p:nvSpPr>
          <p:spPr>
            <a:xfrm>
              <a:off x="6175115" y="1487197"/>
              <a:ext cx="9550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AT" dirty="0" smtClean="0"/>
                <a:t>enRoute View</a:t>
              </a:r>
              <a:endParaRPr lang="de-AT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Concept</a:t>
            </a:r>
            <a:endParaRPr lang="en-US" noProof="0" dirty="0"/>
          </a:p>
        </p:txBody>
      </p:sp>
      <p:grpSp>
        <p:nvGrpSpPr>
          <p:cNvPr id="253" name="Gruppieren 252"/>
          <p:cNvGrpSpPr/>
          <p:nvPr/>
        </p:nvGrpSpPr>
        <p:grpSpPr>
          <a:xfrm>
            <a:off x="5425443" y="1832662"/>
            <a:ext cx="3380661" cy="4255495"/>
            <a:chOff x="5425441" y="1832662"/>
            <a:chExt cx="3380661" cy="4255494"/>
          </a:xfrm>
        </p:grpSpPr>
        <p:sp>
          <p:nvSpPr>
            <p:cNvPr id="250" name="Abgerundetes Rechteck 249"/>
            <p:cNvSpPr/>
            <p:nvPr/>
          </p:nvSpPr>
          <p:spPr>
            <a:xfrm>
              <a:off x="5739742" y="1832662"/>
              <a:ext cx="3062550" cy="994622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251" name="Abgerundetes Rechteck 250"/>
            <p:cNvSpPr/>
            <p:nvPr/>
          </p:nvSpPr>
          <p:spPr>
            <a:xfrm>
              <a:off x="5735494" y="2906898"/>
              <a:ext cx="3062550" cy="1979858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252" name="Abgerundetes Rechteck 251"/>
            <p:cNvSpPr/>
            <p:nvPr/>
          </p:nvSpPr>
          <p:spPr>
            <a:xfrm>
              <a:off x="5739742" y="4985889"/>
              <a:ext cx="3062550" cy="497311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grpSp>
          <p:nvGrpSpPr>
            <p:cNvPr id="249" name="Gruppieren 248"/>
            <p:cNvGrpSpPr/>
            <p:nvPr/>
          </p:nvGrpSpPr>
          <p:grpSpPr>
            <a:xfrm>
              <a:off x="5425441" y="1832662"/>
              <a:ext cx="3380661" cy="4255494"/>
              <a:chOff x="5425441" y="1832662"/>
              <a:chExt cx="3380661" cy="4255494"/>
            </a:xfrm>
          </p:grpSpPr>
          <p:sp>
            <p:nvSpPr>
              <p:cNvPr id="170" name="Abgerundetes Rechteck 169"/>
              <p:cNvSpPr/>
              <p:nvPr/>
            </p:nvSpPr>
            <p:spPr>
              <a:xfrm>
                <a:off x="5724128" y="3403212"/>
                <a:ext cx="98139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71" name="Abgerundetes Rechteck 170"/>
              <p:cNvSpPr/>
              <p:nvPr/>
            </p:nvSpPr>
            <p:spPr>
              <a:xfrm>
                <a:off x="5725618" y="3896542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72" name="Abgerundetes Rechteck 171"/>
              <p:cNvSpPr/>
              <p:nvPr/>
            </p:nvSpPr>
            <p:spPr>
              <a:xfrm>
                <a:off x="5725618" y="4389944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84" name="Abgerundetes Rechteck 183"/>
              <p:cNvSpPr/>
              <p:nvPr/>
            </p:nvSpPr>
            <p:spPr>
              <a:xfrm>
                <a:off x="5725618" y="290640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90" name="Abgerundetes Rechteck 189"/>
              <p:cNvSpPr/>
              <p:nvPr/>
            </p:nvSpPr>
            <p:spPr>
              <a:xfrm>
                <a:off x="5725264" y="2329474"/>
                <a:ext cx="98026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91" name="Abgerundetes Rechteck 190"/>
              <p:cNvSpPr/>
              <p:nvPr/>
            </p:nvSpPr>
            <p:spPr>
              <a:xfrm>
                <a:off x="5724849" y="1832662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94" name="Abgerundetes Rechteck 193"/>
              <p:cNvSpPr/>
              <p:nvPr/>
            </p:nvSpPr>
            <p:spPr>
              <a:xfrm>
                <a:off x="5721808" y="4986433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06" name="Textfeld 205"/>
              <p:cNvSpPr txBox="1"/>
              <p:nvPr/>
            </p:nvSpPr>
            <p:spPr>
              <a:xfrm>
                <a:off x="5776989" y="5558535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1</a:t>
                </a:r>
              </a:p>
              <a:p>
                <a:pPr algn="ctr"/>
                <a:r>
                  <a:rPr lang="de-AT" sz="1400" dirty="0" smtClean="0"/>
                  <a:t>Dataset 1</a:t>
                </a:r>
                <a:endParaRPr lang="de-AT" sz="1400" dirty="0"/>
              </a:p>
            </p:txBody>
          </p:sp>
          <p:sp>
            <p:nvSpPr>
              <p:cNvPr id="207" name="Textfeld 206"/>
              <p:cNvSpPr txBox="1"/>
              <p:nvPr/>
            </p:nvSpPr>
            <p:spPr>
              <a:xfrm>
                <a:off x="6829347" y="5564936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2</a:t>
                </a:r>
              </a:p>
              <a:p>
                <a:pPr algn="ctr"/>
                <a:r>
                  <a:rPr lang="de-AT" sz="1400" dirty="0" smtClean="0"/>
                  <a:t>Dataset 1</a:t>
                </a:r>
                <a:endParaRPr lang="de-AT" sz="1400" dirty="0"/>
              </a:p>
            </p:txBody>
          </p:sp>
          <p:sp>
            <p:nvSpPr>
              <p:cNvPr id="208" name="Textfeld 207"/>
              <p:cNvSpPr txBox="1"/>
              <p:nvPr/>
            </p:nvSpPr>
            <p:spPr>
              <a:xfrm>
                <a:off x="7873757" y="5553976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1</a:t>
                </a:r>
              </a:p>
              <a:p>
                <a:pPr algn="ctr"/>
                <a:r>
                  <a:rPr lang="de-AT" sz="1400" dirty="0" smtClean="0"/>
                  <a:t>Dataset 2</a:t>
                </a:r>
                <a:endParaRPr lang="de-AT" sz="1400" dirty="0"/>
              </a:p>
            </p:txBody>
          </p:sp>
          <p:sp>
            <p:nvSpPr>
              <p:cNvPr id="230" name="Abgerundetes Rechteck 229"/>
              <p:cNvSpPr/>
              <p:nvPr/>
            </p:nvSpPr>
            <p:spPr>
              <a:xfrm>
                <a:off x="7825842" y="3404210"/>
                <a:ext cx="98026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1" name="Abgerundetes Rechteck 230"/>
              <p:cNvSpPr/>
              <p:nvPr/>
            </p:nvSpPr>
            <p:spPr>
              <a:xfrm>
                <a:off x="7826196" y="389754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2" name="Abgerundetes Rechteck 231"/>
              <p:cNvSpPr/>
              <p:nvPr/>
            </p:nvSpPr>
            <p:spPr>
              <a:xfrm>
                <a:off x="7826196" y="4390942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3" name="Abgerundetes Rechteck 232"/>
              <p:cNvSpPr/>
              <p:nvPr/>
            </p:nvSpPr>
            <p:spPr>
              <a:xfrm>
                <a:off x="7826196" y="290739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4" name="Abgerundetes Rechteck 233"/>
              <p:cNvSpPr/>
              <p:nvPr/>
            </p:nvSpPr>
            <p:spPr>
              <a:xfrm>
                <a:off x="7825842" y="2330472"/>
                <a:ext cx="97645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5" name="Abgerundetes Rechteck 234"/>
              <p:cNvSpPr/>
              <p:nvPr/>
            </p:nvSpPr>
            <p:spPr>
              <a:xfrm>
                <a:off x="7825427" y="1833660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6" name="Abgerundetes Rechteck 235"/>
              <p:cNvSpPr/>
              <p:nvPr/>
            </p:nvSpPr>
            <p:spPr>
              <a:xfrm>
                <a:off x="7822386" y="4987431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7" name="Abgerundetes Rechteck 236"/>
              <p:cNvSpPr/>
              <p:nvPr/>
            </p:nvSpPr>
            <p:spPr>
              <a:xfrm>
                <a:off x="6774530" y="340012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8" name="Abgerundetes Rechteck 237"/>
              <p:cNvSpPr/>
              <p:nvPr/>
            </p:nvSpPr>
            <p:spPr>
              <a:xfrm>
                <a:off x="6774530" y="389853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39" name="Abgerundetes Rechteck 238"/>
              <p:cNvSpPr/>
              <p:nvPr/>
            </p:nvSpPr>
            <p:spPr>
              <a:xfrm>
                <a:off x="6774530" y="439194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40" name="Abgerundetes Rechteck 239"/>
              <p:cNvSpPr/>
              <p:nvPr/>
            </p:nvSpPr>
            <p:spPr>
              <a:xfrm>
                <a:off x="6774530" y="2908396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41" name="Abgerundetes Rechteck 240"/>
              <p:cNvSpPr/>
              <p:nvPr/>
            </p:nvSpPr>
            <p:spPr>
              <a:xfrm>
                <a:off x="6774176" y="2328930"/>
                <a:ext cx="978355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42" name="Abgerundetes Rechteck 241"/>
              <p:cNvSpPr/>
              <p:nvPr/>
            </p:nvSpPr>
            <p:spPr>
              <a:xfrm>
                <a:off x="6773761" y="1834658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43" name="Abgerundetes Rechteck 242"/>
              <p:cNvSpPr/>
              <p:nvPr/>
            </p:nvSpPr>
            <p:spPr>
              <a:xfrm>
                <a:off x="6770720" y="4985889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45" name="Freihandform 244"/>
              <p:cNvSpPr/>
              <p:nvPr/>
            </p:nvSpPr>
            <p:spPr>
              <a:xfrm>
                <a:off x="5425441" y="1835110"/>
                <a:ext cx="299847" cy="987552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47" h="987552">
                    <a:moveTo>
                      <a:pt x="1524" y="313563"/>
                    </a:moveTo>
                    <a:lnTo>
                      <a:pt x="299847" y="0"/>
                    </a:lnTo>
                    <a:lnTo>
                      <a:pt x="299847" y="987552"/>
                    </a:lnTo>
                    <a:lnTo>
                      <a:pt x="0" y="667512"/>
                    </a:lnTo>
                    <a:lnTo>
                      <a:pt x="1524" y="3135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246" name="Freihandform 245"/>
              <p:cNvSpPr/>
              <p:nvPr/>
            </p:nvSpPr>
            <p:spPr>
              <a:xfrm>
                <a:off x="5432578" y="2908558"/>
                <a:ext cx="294132" cy="1970532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  <a:gd name="connsiteX0" fmla="*/ 1524 w 299847"/>
                  <a:gd name="connsiteY0" fmla="*/ 835533 h 1509522"/>
                  <a:gd name="connsiteX1" fmla="*/ 294132 w 299847"/>
                  <a:gd name="connsiteY1" fmla="*/ 0 h 1509522"/>
                  <a:gd name="connsiteX2" fmla="*/ 299847 w 299847"/>
                  <a:gd name="connsiteY2" fmla="*/ 1509522 h 1509522"/>
                  <a:gd name="connsiteX3" fmla="*/ 0 w 299847"/>
                  <a:gd name="connsiteY3" fmla="*/ 1189482 h 1509522"/>
                  <a:gd name="connsiteX4" fmla="*/ 1524 w 299847"/>
                  <a:gd name="connsiteY4" fmla="*/ 835533 h 1509522"/>
                  <a:gd name="connsiteX0" fmla="*/ 1524 w 294132"/>
                  <a:gd name="connsiteY0" fmla="*/ 835533 h 1970532"/>
                  <a:gd name="connsiteX1" fmla="*/ 294132 w 294132"/>
                  <a:gd name="connsiteY1" fmla="*/ 0 h 1970532"/>
                  <a:gd name="connsiteX2" fmla="*/ 294132 w 294132"/>
                  <a:gd name="connsiteY2" fmla="*/ 1970532 h 1970532"/>
                  <a:gd name="connsiteX3" fmla="*/ 0 w 294132"/>
                  <a:gd name="connsiteY3" fmla="*/ 1189482 h 1970532"/>
                  <a:gd name="connsiteX4" fmla="*/ 1524 w 294132"/>
                  <a:gd name="connsiteY4" fmla="*/ 835533 h 197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2" h="1970532">
                    <a:moveTo>
                      <a:pt x="1524" y="835533"/>
                    </a:moveTo>
                    <a:lnTo>
                      <a:pt x="294132" y="0"/>
                    </a:lnTo>
                    <a:lnTo>
                      <a:pt x="294132" y="1970532"/>
                    </a:lnTo>
                    <a:lnTo>
                      <a:pt x="0" y="1189482"/>
                    </a:lnTo>
                    <a:lnTo>
                      <a:pt x="1524" y="8355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247" name="Freihandform 246"/>
              <p:cNvSpPr/>
              <p:nvPr/>
            </p:nvSpPr>
            <p:spPr>
              <a:xfrm>
                <a:off x="5432578" y="4983860"/>
                <a:ext cx="307164" cy="497967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  <a:gd name="connsiteX0" fmla="*/ 1524 w 299847"/>
                  <a:gd name="connsiteY0" fmla="*/ 69723 h 743712"/>
                  <a:gd name="connsiteX1" fmla="*/ 297942 w 299847"/>
                  <a:gd name="connsiteY1" fmla="*/ 0 h 743712"/>
                  <a:gd name="connsiteX2" fmla="*/ 299847 w 299847"/>
                  <a:gd name="connsiteY2" fmla="*/ 743712 h 743712"/>
                  <a:gd name="connsiteX3" fmla="*/ 0 w 299847"/>
                  <a:gd name="connsiteY3" fmla="*/ 423672 h 743712"/>
                  <a:gd name="connsiteX4" fmla="*/ 1524 w 299847"/>
                  <a:gd name="connsiteY4" fmla="*/ 69723 h 743712"/>
                  <a:gd name="connsiteX0" fmla="*/ 1524 w 297942"/>
                  <a:gd name="connsiteY0" fmla="*/ 69723 h 488442"/>
                  <a:gd name="connsiteX1" fmla="*/ 297942 w 297942"/>
                  <a:gd name="connsiteY1" fmla="*/ 0 h 488442"/>
                  <a:gd name="connsiteX2" fmla="*/ 297942 w 297942"/>
                  <a:gd name="connsiteY2" fmla="*/ 488442 h 488442"/>
                  <a:gd name="connsiteX3" fmla="*/ 0 w 297942"/>
                  <a:gd name="connsiteY3" fmla="*/ 423672 h 488442"/>
                  <a:gd name="connsiteX4" fmla="*/ 1524 w 297942"/>
                  <a:gd name="connsiteY4" fmla="*/ 69723 h 488442"/>
                  <a:gd name="connsiteX0" fmla="*/ 1524 w 297942"/>
                  <a:gd name="connsiteY0" fmla="*/ 69723 h 492252"/>
                  <a:gd name="connsiteX1" fmla="*/ 297942 w 297942"/>
                  <a:gd name="connsiteY1" fmla="*/ 0 h 492252"/>
                  <a:gd name="connsiteX2" fmla="*/ 282702 w 297942"/>
                  <a:gd name="connsiteY2" fmla="*/ 492252 h 492252"/>
                  <a:gd name="connsiteX3" fmla="*/ 0 w 297942"/>
                  <a:gd name="connsiteY3" fmla="*/ 423672 h 492252"/>
                  <a:gd name="connsiteX4" fmla="*/ 1524 w 297942"/>
                  <a:gd name="connsiteY4" fmla="*/ 69723 h 492252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8651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  <a:gd name="connsiteX0" fmla="*/ 1524 w 297942"/>
                  <a:gd name="connsiteY0" fmla="*/ 69723 h 492252"/>
                  <a:gd name="connsiteX1" fmla="*/ 297942 w 297942"/>
                  <a:gd name="connsiteY1" fmla="*/ 0 h 492252"/>
                  <a:gd name="connsiteX2" fmla="*/ 292227 w 297942"/>
                  <a:gd name="connsiteY2" fmla="*/ 492252 h 492252"/>
                  <a:gd name="connsiteX3" fmla="*/ 0 w 297942"/>
                  <a:gd name="connsiteY3" fmla="*/ 423672 h 492252"/>
                  <a:gd name="connsiteX4" fmla="*/ 1524 w 297942"/>
                  <a:gd name="connsiteY4" fmla="*/ 69723 h 492252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9413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  <a:gd name="connsiteX0" fmla="*/ 1524 w 305562"/>
                  <a:gd name="connsiteY0" fmla="*/ 69723 h 490347"/>
                  <a:gd name="connsiteX1" fmla="*/ 297942 w 305562"/>
                  <a:gd name="connsiteY1" fmla="*/ 0 h 490347"/>
                  <a:gd name="connsiteX2" fmla="*/ 305562 w 305562"/>
                  <a:gd name="connsiteY2" fmla="*/ 490347 h 490347"/>
                  <a:gd name="connsiteX3" fmla="*/ 0 w 305562"/>
                  <a:gd name="connsiteY3" fmla="*/ 423672 h 490347"/>
                  <a:gd name="connsiteX4" fmla="*/ 1524 w 305562"/>
                  <a:gd name="connsiteY4" fmla="*/ 69723 h 490347"/>
                  <a:gd name="connsiteX0" fmla="*/ 1524 w 297942"/>
                  <a:gd name="connsiteY0" fmla="*/ 69723 h 494157"/>
                  <a:gd name="connsiteX1" fmla="*/ 297942 w 297942"/>
                  <a:gd name="connsiteY1" fmla="*/ 0 h 494157"/>
                  <a:gd name="connsiteX2" fmla="*/ 290322 w 297942"/>
                  <a:gd name="connsiteY2" fmla="*/ 494157 h 494157"/>
                  <a:gd name="connsiteX3" fmla="*/ 0 w 297942"/>
                  <a:gd name="connsiteY3" fmla="*/ 423672 h 494157"/>
                  <a:gd name="connsiteX4" fmla="*/ 1524 w 297942"/>
                  <a:gd name="connsiteY4" fmla="*/ 69723 h 494157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9794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42" h="497967">
                    <a:moveTo>
                      <a:pt x="1524" y="69723"/>
                    </a:moveTo>
                    <a:lnTo>
                      <a:pt x="297942" y="0"/>
                    </a:lnTo>
                    <a:lnTo>
                      <a:pt x="297942" y="497967"/>
                    </a:lnTo>
                    <a:lnTo>
                      <a:pt x="0" y="423672"/>
                    </a:lnTo>
                    <a:lnTo>
                      <a:pt x="1524" y="697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</p:grpSp>
      <p:grpSp>
        <p:nvGrpSpPr>
          <p:cNvPr id="248" name="Gruppieren 247"/>
          <p:cNvGrpSpPr/>
          <p:nvPr/>
        </p:nvGrpSpPr>
        <p:grpSpPr>
          <a:xfrm>
            <a:off x="3700790" y="1956650"/>
            <a:ext cx="1741010" cy="3649189"/>
            <a:chOff x="3700790" y="1956649"/>
            <a:chExt cx="1741010" cy="3649189"/>
          </a:xfrm>
        </p:grpSpPr>
        <p:cxnSp>
          <p:nvCxnSpPr>
            <p:cNvPr id="137" name="Gerade Verbindung mit Pfeil 136"/>
            <p:cNvCxnSpPr>
              <a:stCxn id="136" idx="2"/>
              <a:endCxn id="138" idx="0"/>
            </p:cNvCxnSpPr>
            <p:nvPr/>
          </p:nvCxnSpPr>
          <p:spPr>
            <a:xfrm>
              <a:off x="5072499" y="2509494"/>
              <a:ext cx="5704" cy="478073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" name="Rechteck 140"/>
            <p:cNvSpPr/>
            <p:nvPr/>
          </p:nvSpPr>
          <p:spPr>
            <a:xfrm>
              <a:off x="3700790" y="1956649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B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42" name="Rechteck 141"/>
            <p:cNvSpPr/>
            <p:nvPr/>
          </p:nvSpPr>
          <p:spPr>
            <a:xfrm>
              <a:off x="3700790" y="3095579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C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cxnSp>
          <p:nvCxnSpPr>
            <p:cNvPr id="143" name="Gerade Verbindung mit Pfeil 142"/>
            <p:cNvCxnSpPr>
              <a:stCxn id="136" idx="1"/>
              <a:endCxn id="141" idx="3"/>
            </p:cNvCxnSpPr>
            <p:nvPr/>
          </p:nvCxnSpPr>
          <p:spPr>
            <a:xfrm flipH="1" flipV="1">
              <a:off x="4427984" y="2136669"/>
              <a:ext cx="280918" cy="192805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Gerade Verbindung mit Pfeil 145"/>
            <p:cNvCxnSpPr>
              <a:stCxn id="138" idx="2"/>
              <a:endCxn id="142" idx="3"/>
            </p:cNvCxnSpPr>
            <p:nvPr/>
          </p:nvCxnSpPr>
          <p:spPr>
            <a:xfrm flipH="1">
              <a:off x="4427984" y="3131583"/>
              <a:ext cx="506203" cy="144016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1" name="Ellipse 150"/>
            <p:cNvSpPr/>
            <p:nvPr/>
          </p:nvSpPr>
          <p:spPr>
            <a:xfrm>
              <a:off x="3920371" y="480713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52" name="Rechteck 151"/>
            <p:cNvSpPr/>
            <p:nvPr/>
          </p:nvSpPr>
          <p:spPr>
            <a:xfrm>
              <a:off x="3700790" y="5245798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F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cxnSp>
          <p:nvCxnSpPr>
            <p:cNvPr id="154" name="Gerade Verbindung mit Pfeil 153"/>
            <p:cNvCxnSpPr>
              <a:stCxn id="151" idx="6"/>
              <a:endCxn id="140" idx="1"/>
            </p:cNvCxnSpPr>
            <p:nvPr/>
          </p:nvCxnSpPr>
          <p:spPr>
            <a:xfrm>
              <a:off x="4208403" y="4951146"/>
              <a:ext cx="500499" cy="27388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Gerade Verbindung mit Pfeil 155"/>
            <p:cNvCxnSpPr>
              <a:stCxn id="140" idx="1"/>
              <a:endCxn id="152" idx="3"/>
            </p:cNvCxnSpPr>
            <p:nvPr/>
          </p:nvCxnSpPr>
          <p:spPr>
            <a:xfrm flipH="1">
              <a:off x="4427984" y="5225034"/>
              <a:ext cx="280918" cy="20078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Gerade Verbindung mit Pfeil 162"/>
            <p:cNvCxnSpPr>
              <a:stCxn id="138" idx="4"/>
              <a:endCxn id="139" idx="0"/>
            </p:cNvCxnSpPr>
            <p:nvPr/>
          </p:nvCxnSpPr>
          <p:spPr>
            <a:xfrm>
              <a:off x="5078203" y="3275599"/>
              <a:ext cx="0" cy="468685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Gerade Verbindung mit Pfeil 165"/>
            <p:cNvCxnSpPr>
              <a:stCxn id="139" idx="2"/>
              <a:endCxn id="140" idx="0"/>
            </p:cNvCxnSpPr>
            <p:nvPr/>
          </p:nvCxnSpPr>
          <p:spPr>
            <a:xfrm flipH="1">
              <a:off x="5072499" y="4104324"/>
              <a:ext cx="5704" cy="940690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Ellipse 137"/>
            <p:cNvSpPr/>
            <p:nvPr/>
          </p:nvSpPr>
          <p:spPr>
            <a:xfrm>
              <a:off x="4934187" y="2987567"/>
              <a:ext cx="288032" cy="288032"/>
            </a:xfrm>
            <a:prstGeom prst="ellipse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6" name="Rechteck 135"/>
            <p:cNvSpPr/>
            <p:nvPr/>
          </p:nvSpPr>
          <p:spPr>
            <a:xfrm>
              <a:off x="4708902" y="214945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139" name="Rechteck 138"/>
            <p:cNvSpPr/>
            <p:nvPr/>
          </p:nvSpPr>
          <p:spPr>
            <a:xfrm>
              <a:off x="4714606" y="374428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D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40" name="Rechteck 139"/>
            <p:cNvSpPr/>
            <p:nvPr/>
          </p:nvSpPr>
          <p:spPr>
            <a:xfrm>
              <a:off x="4708902" y="504501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1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340768"/>
            <a:ext cx="6233701" cy="200423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Pathway View</a:t>
            </a:r>
            <a:endParaRPr lang="en-US" noProof="0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457200" y="3429001"/>
            <a:ext cx="8229600" cy="2697163"/>
          </a:xfrm>
        </p:spPr>
        <p:txBody>
          <a:bodyPr>
            <a:normAutofit/>
          </a:bodyPr>
          <a:lstStyle/>
          <a:p>
            <a:r>
              <a:rPr lang="en-US" noProof="0" dirty="0" smtClean="0"/>
              <a:t>On-Node Mapping</a:t>
            </a:r>
          </a:p>
          <a:p>
            <a:r>
              <a:rPr lang="en-US" noProof="0" dirty="0" smtClean="0"/>
              <a:t>Path highlighting with Bubble Sets</a:t>
            </a:r>
            <a:r>
              <a:rPr lang="en-US" sz="1000" noProof="0" dirty="0" smtClean="0"/>
              <a:t> [Collins2009]</a:t>
            </a:r>
            <a:endParaRPr lang="en-US" noProof="0" dirty="0" smtClean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340768"/>
            <a:ext cx="6233701" cy="2004235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340768"/>
            <a:ext cx="6233701" cy="200423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340768"/>
            <a:ext cx="6233701" cy="200423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8" y="1340768"/>
            <a:ext cx="6233701" cy="2004235"/>
          </a:xfrm>
          <a:prstGeom prst="rect">
            <a:avLst/>
          </a:prstGeom>
        </p:spPr>
      </p:pic>
      <p:grpSp>
        <p:nvGrpSpPr>
          <p:cNvPr id="12" name="Gruppieren 11"/>
          <p:cNvGrpSpPr/>
          <p:nvPr/>
        </p:nvGrpSpPr>
        <p:grpSpPr>
          <a:xfrm>
            <a:off x="620931" y="2492896"/>
            <a:ext cx="1224136" cy="432048"/>
            <a:chOff x="7740352" y="3429000"/>
            <a:chExt cx="1224136" cy="432048"/>
          </a:xfrm>
        </p:grpSpPr>
        <p:sp>
          <p:nvSpPr>
            <p:cNvPr id="13" name="Rechteck 12"/>
            <p:cNvSpPr/>
            <p:nvPr/>
          </p:nvSpPr>
          <p:spPr>
            <a:xfrm>
              <a:off x="8748464" y="3717032"/>
              <a:ext cx="216024" cy="14401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bg1"/>
                </a:solidFill>
              </a:endParaRPr>
            </a:p>
          </p:txBody>
        </p:sp>
        <p:sp>
          <p:nvSpPr>
            <p:cNvPr id="14" name="Rechteck 13"/>
            <p:cNvSpPr/>
            <p:nvPr/>
          </p:nvSpPr>
          <p:spPr>
            <a:xfrm>
              <a:off x="7740352" y="3429000"/>
              <a:ext cx="1008112" cy="432048"/>
            </a:xfrm>
            <a:prstGeom prst="rect">
              <a:avLst/>
            </a:prstGeom>
            <a:solidFill>
              <a:srgbClr val="769D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IGF-1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15" name="Rechteck 14"/>
            <p:cNvSpPr/>
            <p:nvPr/>
          </p:nvSpPr>
          <p:spPr>
            <a:xfrm>
              <a:off x="8748464" y="3429000"/>
              <a:ext cx="216024" cy="4320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534569" y="1891428"/>
            <a:ext cx="1424260" cy="451458"/>
            <a:chOff x="372522" y="2708920"/>
            <a:chExt cx="1424260" cy="451457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74" y="2708920"/>
              <a:ext cx="1224136" cy="216024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372522" y="2883378"/>
              <a:ext cx="411716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200" dirty="0" smtClean="0"/>
                <a:t>low</a:t>
              </a:r>
              <a:endParaRPr lang="de-AT" sz="1200" dirty="0"/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1344414" y="2883379"/>
              <a:ext cx="452368" cy="276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sz="1200" dirty="0" smtClean="0"/>
                <a:t>high</a:t>
              </a:r>
              <a:endParaRPr lang="de-AT" sz="12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2267744" y="1268760"/>
            <a:ext cx="6661588" cy="2160240"/>
            <a:chOff x="2267744" y="1268760"/>
            <a:chExt cx="6661588" cy="2160240"/>
          </a:xfrm>
        </p:grpSpPr>
        <p:sp>
          <p:nvSpPr>
            <p:cNvPr id="33" name="Rechteck 32"/>
            <p:cNvSpPr/>
            <p:nvPr/>
          </p:nvSpPr>
          <p:spPr>
            <a:xfrm>
              <a:off x="2267744" y="1268760"/>
              <a:ext cx="6408712" cy="134680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520620" y="2835545"/>
              <a:ext cx="6408712" cy="59345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3569980" y="2615566"/>
              <a:ext cx="5106476" cy="21997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67744" y="2615566"/>
              <a:ext cx="677761" cy="21997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845069" y="2492896"/>
            <a:ext cx="1718821" cy="432048"/>
            <a:chOff x="1845067" y="2492896"/>
            <a:chExt cx="1718821" cy="432048"/>
          </a:xfrm>
        </p:grpSpPr>
        <p:sp>
          <p:nvSpPr>
            <p:cNvPr id="20" name="Rechteck 19"/>
            <p:cNvSpPr/>
            <p:nvPr/>
          </p:nvSpPr>
          <p:spPr>
            <a:xfrm>
              <a:off x="3158128" y="2615566"/>
              <a:ext cx="405760" cy="13716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2" name="Gerade Verbindung 21"/>
            <p:cNvCxnSpPr/>
            <p:nvPr/>
          </p:nvCxnSpPr>
          <p:spPr>
            <a:xfrm>
              <a:off x="1845067" y="2492896"/>
              <a:ext cx="1319138" cy="124574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 Verbindung 25"/>
            <p:cNvCxnSpPr/>
            <p:nvPr/>
          </p:nvCxnSpPr>
          <p:spPr>
            <a:xfrm flipV="1">
              <a:off x="1845067" y="2752725"/>
              <a:ext cx="1314066" cy="1722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745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enRoute View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46</a:t>
            </a:fld>
            <a:endParaRPr lang="en-US" dirty="0"/>
          </a:p>
        </p:txBody>
      </p:sp>
      <p:grpSp>
        <p:nvGrpSpPr>
          <p:cNvPr id="9" name="Gruppieren 252"/>
          <p:cNvGrpSpPr/>
          <p:nvPr/>
        </p:nvGrpSpPr>
        <p:grpSpPr>
          <a:xfrm>
            <a:off x="4067944" y="1566758"/>
            <a:ext cx="3380661" cy="4255495"/>
            <a:chOff x="5425441" y="1832662"/>
            <a:chExt cx="3380661" cy="4255494"/>
          </a:xfrm>
        </p:grpSpPr>
        <p:sp>
          <p:nvSpPr>
            <p:cNvPr id="10" name="Abgerundetes Rechteck 249"/>
            <p:cNvSpPr/>
            <p:nvPr/>
          </p:nvSpPr>
          <p:spPr>
            <a:xfrm>
              <a:off x="5739742" y="1832662"/>
              <a:ext cx="3062550" cy="994622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11" name="Abgerundetes Rechteck 250"/>
            <p:cNvSpPr/>
            <p:nvPr/>
          </p:nvSpPr>
          <p:spPr>
            <a:xfrm>
              <a:off x="5735494" y="2906898"/>
              <a:ext cx="3062550" cy="1979858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12" name="Abgerundetes Rechteck 251"/>
            <p:cNvSpPr/>
            <p:nvPr/>
          </p:nvSpPr>
          <p:spPr>
            <a:xfrm>
              <a:off x="5739742" y="4985889"/>
              <a:ext cx="3062550" cy="497311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grpSp>
          <p:nvGrpSpPr>
            <p:cNvPr id="13" name="Gruppieren 248"/>
            <p:cNvGrpSpPr/>
            <p:nvPr/>
          </p:nvGrpSpPr>
          <p:grpSpPr>
            <a:xfrm>
              <a:off x="5425441" y="1832662"/>
              <a:ext cx="3380661" cy="4255494"/>
              <a:chOff x="5425441" y="1832662"/>
              <a:chExt cx="3380661" cy="4255494"/>
            </a:xfrm>
          </p:grpSpPr>
          <p:sp>
            <p:nvSpPr>
              <p:cNvPr id="14" name="Abgerundetes Rechteck 169"/>
              <p:cNvSpPr/>
              <p:nvPr/>
            </p:nvSpPr>
            <p:spPr>
              <a:xfrm>
                <a:off x="5724128" y="3403212"/>
                <a:ext cx="98139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5" name="Abgerundetes Rechteck 170"/>
              <p:cNvSpPr/>
              <p:nvPr/>
            </p:nvSpPr>
            <p:spPr>
              <a:xfrm>
                <a:off x="5725618" y="3896542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6" name="Abgerundetes Rechteck 171"/>
              <p:cNvSpPr/>
              <p:nvPr/>
            </p:nvSpPr>
            <p:spPr>
              <a:xfrm>
                <a:off x="5725618" y="4389944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7" name="Abgerundetes Rechteck 183"/>
              <p:cNvSpPr/>
              <p:nvPr/>
            </p:nvSpPr>
            <p:spPr>
              <a:xfrm>
                <a:off x="5725618" y="290640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8" name="Abgerundetes Rechteck 189"/>
              <p:cNvSpPr/>
              <p:nvPr/>
            </p:nvSpPr>
            <p:spPr>
              <a:xfrm>
                <a:off x="5725264" y="2329474"/>
                <a:ext cx="98026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9" name="Abgerundetes Rechteck 190"/>
              <p:cNvSpPr/>
              <p:nvPr/>
            </p:nvSpPr>
            <p:spPr>
              <a:xfrm>
                <a:off x="5724849" y="1832662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0" name="Abgerundetes Rechteck 193"/>
              <p:cNvSpPr/>
              <p:nvPr/>
            </p:nvSpPr>
            <p:spPr>
              <a:xfrm>
                <a:off x="5721808" y="4986433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1" name="Textfeld 205"/>
              <p:cNvSpPr txBox="1"/>
              <p:nvPr/>
            </p:nvSpPr>
            <p:spPr>
              <a:xfrm>
                <a:off x="5776989" y="5558535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1</a:t>
                </a:r>
              </a:p>
              <a:p>
                <a:pPr algn="ctr"/>
                <a:r>
                  <a:rPr lang="de-AT" sz="1400" dirty="0" smtClean="0"/>
                  <a:t>Dataset 1</a:t>
                </a:r>
                <a:endParaRPr lang="de-AT" sz="1400" dirty="0"/>
              </a:p>
            </p:txBody>
          </p:sp>
          <p:sp>
            <p:nvSpPr>
              <p:cNvPr id="22" name="Textfeld 206"/>
              <p:cNvSpPr txBox="1"/>
              <p:nvPr/>
            </p:nvSpPr>
            <p:spPr>
              <a:xfrm>
                <a:off x="6829347" y="5564936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2</a:t>
                </a:r>
              </a:p>
              <a:p>
                <a:pPr algn="ctr"/>
                <a:r>
                  <a:rPr lang="de-AT" sz="1400" dirty="0" smtClean="0"/>
                  <a:t>Dataset 1</a:t>
                </a:r>
                <a:endParaRPr lang="de-AT" sz="1400" dirty="0"/>
              </a:p>
            </p:txBody>
          </p:sp>
          <p:sp>
            <p:nvSpPr>
              <p:cNvPr id="23" name="Textfeld 207"/>
              <p:cNvSpPr txBox="1"/>
              <p:nvPr/>
            </p:nvSpPr>
            <p:spPr>
              <a:xfrm>
                <a:off x="7873757" y="5553976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1</a:t>
                </a:r>
              </a:p>
              <a:p>
                <a:pPr algn="ctr"/>
                <a:r>
                  <a:rPr lang="de-AT" sz="1400" dirty="0" smtClean="0"/>
                  <a:t>Dataset 2</a:t>
                </a:r>
                <a:endParaRPr lang="de-AT" sz="1400" dirty="0"/>
              </a:p>
            </p:txBody>
          </p:sp>
          <p:sp>
            <p:nvSpPr>
              <p:cNvPr id="24" name="Abgerundetes Rechteck 229"/>
              <p:cNvSpPr/>
              <p:nvPr/>
            </p:nvSpPr>
            <p:spPr>
              <a:xfrm>
                <a:off x="7825842" y="3404210"/>
                <a:ext cx="98026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5" name="Abgerundetes Rechteck 230"/>
              <p:cNvSpPr/>
              <p:nvPr/>
            </p:nvSpPr>
            <p:spPr>
              <a:xfrm>
                <a:off x="7826196" y="389754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6" name="Abgerundetes Rechteck 231"/>
              <p:cNvSpPr/>
              <p:nvPr/>
            </p:nvSpPr>
            <p:spPr>
              <a:xfrm>
                <a:off x="7826196" y="4390942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7" name="Abgerundetes Rechteck 232"/>
              <p:cNvSpPr/>
              <p:nvPr/>
            </p:nvSpPr>
            <p:spPr>
              <a:xfrm>
                <a:off x="7826196" y="290739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8" name="Abgerundetes Rechteck 233"/>
              <p:cNvSpPr/>
              <p:nvPr/>
            </p:nvSpPr>
            <p:spPr>
              <a:xfrm>
                <a:off x="7825842" y="2330472"/>
                <a:ext cx="97645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9" name="Abgerundetes Rechteck 234"/>
              <p:cNvSpPr/>
              <p:nvPr/>
            </p:nvSpPr>
            <p:spPr>
              <a:xfrm>
                <a:off x="7825427" y="1833660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0" name="Abgerundetes Rechteck 235"/>
              <p:cNvSpPr/>
              <p:nvPr/>
            </p:nvSpPr>
            <p:spPr>
              <a:xfrm>
                <a:off x="7822386" y="4987431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1" name="Abgerundetes Rechteck 236"/>
              <p:cNvSpPr/>
              <p:nvPr/>
            </p:nvSpPr>
            <p:spPr>
              <a:xfrm>
                <a:off x="6774530" y="340012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2" name="Abgerundetes Rechteck 237"/>
              <p:cNvSpPr/>
              <p:nvPr/>
            </p:nvSpPr>
            <p:spPr>
              <a:xfrm>
                <a:off x="6774530" y="389853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3" name="Abgerundetes Rechteck 238"/>
              <p:cNvSpPr/>
              <p:nvPr/>
            </p:nvSpPr>
            <p:spPr>
              <a:xfrm>
                <a:off x="6774530" y="439194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4" name="Abgerundetes Rechteck 239"/>
              <p:cNvSpPr/>
              <p:nvPr/>
            </p:nvSpPr>
            <p:spPr>
              <a:xfrm>
                <a:off x="6774530" y="2908396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5" name="Abgerundetes Rechteck 240"/>
              <p:cNvSpPr/>
              <p:nvPr/>
            </p:nvSpPr>
            <p:spPr>
              <a:xfrm>
                <a:off x="6774176" y="2328930"/>
                <a:ext cx="978355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6" name="Abgerundetes Rechteck 241"/>
              <p:cNvSpPr/>
              <p:nvPr/>
            </p:nvSpPr>
            <p:spPr>
              <a:xfrm>
                <a:off x="6773761" y="1834658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7" name="Abgerundetes Rechteck 242"/>
              <p:cNvSpPr/>
              <p:nvPr/>
            </p:nvSpPr>
            <p:spPr>
              <a:xfrm>
                <a:off x="6770720" y="4985889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8" name="Freihandform 244"/>
              <p:cNvSpPr/>
              <p:nvPr/>
            </p:nvSpPr>
            <p:spPr>
              <a:xfrm>
                <a:off x="5425441" y="1835110"/>
                <a:ext cx="299847" cy="987552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47" h="987552">
                    <a:moveTo>
                      <a:pt x="1524" y="313563"/>
                    </a:moveTo>
                    <a:lnTo>
                      <a:pt x="299847" y="0"/>
                    </a:lnTo>
                    <a:lnTo>
                      <a:pt x="299847" y="987552"/>
                    </a:lnTo>
                    <a:lnTo>
                      <a:pt x="0" y="667512"/>
                    </a:lnTo>
                    <a:lnTo>
                      <a:pt x="1524" y="3135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39" name="Freihandform 245"/>
              <p:cNvSpPr/>
              <p:nvPr/>
            </p:nvSpPr>
            <p:spPr>
              <a:xfrm>
                <a:off x="5432578" y="2908558"/>
                <a:ext cx="294132" cy="1970532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  <a:gd name="connsiteX0" fmla="*/ 1524 w 299847"/>
                  <a:gd name="connsiteY0" fmla="*/ 835533 h 1509522"/>
                  <a:gd name="connsiteX1" fmla="*/ 294132 w 299847"/>
                  <a:gd name="connsiteY1" fmla="*/ 0 h 1509522"/>
                  <a:gd name="connsiteX2" fmla="*/ 299847 w 299847"/>
                  <a:gd name="connsiteY2" fmla="*/ 1509522 h 1509522"/>
                  <a:gd name="connsiteX3" fmla="*/ 0 w 299847"/>
                  <a:gd name="connsiteY3" fmla="*/ 1189482 h 1509522"/>
                  <a:gd name="connsiteX4" fmla="*/ 1524 w 299847"/>
                  <a:gd name="connsiteY4" fmla="*/ 835533 h 1509522"/>
                  <a:gd name="connsiteX0" fmla="*/ 1524 w 294132"/>
                  <a:gd name="connsiteY0" fmla="*/ 835533 h 1970532"/>
                  <a:gd name="connsiteX1" fmla="*/ 294132 w 294132"/>
                  <a:gd name="connsiteY1" fmla="*/ 0 h 1970532"/>
                  <a:gd name="connsiteX2" fmla="*/ 294132 w 294132"/>
                  <a:gd name="connsiteY2" fmla="*/ 1970532 h 1970532"/>
                  <a:gd name="connsiteX3" fmla="*/ 0 w 294132"/>
                  <a:gd name="connsiteY3" fmla="*/ 1189482 h 1970532"/>
                  <a:gd name="connsiteX4" fmla="*/ 1524 w 294132"/>
                  <a:gd name="connsiteY4" fmla="*/ 835533 h 197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2" h="1970532">
                    <a:moveTo>
                      <a:pt x="1524" y="835533"/>
                    </a:moveTo>
                    <a:lnTo>
                      <a:pt x="294132" y="0"/>
                    </a:lnTo>
                    <a:lnTo>
                      <a:pt x="294132" y="1970532"/>
                    </a:lnTo>
                    <a:lnTo>
                      <a:pt x="0" y="1189482"/>
                    </a:lnTo>
                    <a:lnTo>
                      <a:pt x="1524" y="8355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40" name="Freihandform 246"/>
              <p:cNvSpPr/>
              <p:nvPr/>
            </p:nvSpPr>
            <p:spPr>
              <a:xfrm>
                <a:off x="5432578" y="4983860"/>
                <a:ext cx="307164" cy="497967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  <a:gd name="connsiteX0" fmla="*/ 1524 w 299847"/>
                  <a:gd name="connsiteY0" fmla="*/ 69723 h 743712"/>
                  <a:gd name="connsiteX1" fmla="*/ 297942 w 299847"/>
                  <a:gd name="connsiteY1" fmla="*/ 0 h 743712"/>
                  <a:gd name="connsiteX2" fmla="*/ 299847 w 299847"/>
                  <a:gd name="connsiteY2" fmla="*/ 743712 h 743712"/>
                  <a:gd name="connsiteX3" fmla="*/ 0 w 299847"/>
                  <a:gd name="connsiteY3" fmla="*/ 423672 h 743712"/>
                  <a:gd name="connsiteX4" fmla="*/ 1524 w 299847"/>
                  <a:gd name="connsiteY4" fmla="*/ 69723 h 743712"/>
                  <a:gd name="connsiteX0" fmla="*/ 1524 w 297942"/>
                  <a:gd name="connsiteY0" fmla="*/ 69723 h 488442"/>
                  <a:gd name="connsiteX1" fmla="*/ 297942 w 297942"/>
                  <a:gd name="connsiteY1" fmla="*/ 0 h 488442"/>
                  <a:gd name="connsiteX2" fmla="*/ 297942 w 297942"/>
                  <a:gd name="connsiteY2" fmla="*/ 488442 h 488442"/>
                  <a:gd name="connsiteX3" fmla="*/ 0 w 297942"/>
                  <a:gd name="connsiteY3" fmla="*/ 423672 h 488442"/>
                  <a:gd name="connsiteX4" fmla="*/ 1524 w 297942"/>
                  <a:gd name="connsiteY4" fmla="*/ 69723 h 488442"/>
                  <a:gd name="connsiteX0" fmla="*/ 1524 w 297942"/>
                  <a:gd name="connsiteY0" fmla="*/ 69723 h 492252"/>
                  <a:gd name="connsiteX1" fmla="*/ 297942 w 297942"/>
                  <a:gd name="connsiteY1" fmla="*/ 0 h 492252"/>
                  <a:gd name="connsiteX2" fmla="*/ 282702 w 297942"/>
                  <a:gd name="connsiteY2" fmla="*/ 492252 h 492252"/>
                  <a:gd name="connsiteX3" fmla="*/ 0 w 297942"/>
                  <a:gd name="connsiteY3" fmla="*/ 423672 h 492252"/>
                  <a:gd name="connsiteX4" fmla="*/ 1524 w 297942"/>
                  <a:gd name="connsiteY4" fmla="*/ 69723 h 492252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8651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  <a:gd name="connsiteX0" fmla="*/ 1524 w 297942"/>
                  <a:gd name="connsiteY0" fmla="*/ 69723 h 492252"/>
                  <a:gd name="connsiteX1" fmla="*/ 297942 w 297942"/>
                  <a:gd name="connsiteY1" fmla="*/ 0 h 492252"/>
                  <a:gd name="connsiteX2" fmla="*/ 292227 w 297942"/>
                  <a:gd name="connsiteY2" fmla="*/ 492252 h 492252"/>
                  <a:gd name="connsiteX3" fmla="*/ 0 w 297942"/>
                  <a:gd name="connsiteY3" fmla="*/ 423672 h 492252"/>
                  <a:gd name="connsiteX4" fmla="*/ 1524 w 297942"/>
                  <a:gd name="connsiteY4" fmla="*/ 69723 h 492252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9413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  <a:gd name="connsiteX0" fmla="*/ 1524 w 305562"/>
                  <a:gd name="connsiteY0" fmla="*/ 69723 h 490347"/>
                  <a:gd name="connsiteX1" fmla="*/ 297942 w 305562"/>
                  <a:gd name="connsiteY1" fmla="*/ 0 h 490347"/>
                  <a:gd name="connsiteX2" fmla="*/ 305562 w 305562"/>
                  <a:gd name="connsiteY2" fmla="*/ 490347 h 490347"/>
                  <a:gd name="connsiteX3" fmla="*/ 0 w 305562"/>
                  <a:gd name="connsiteY3" fmla="*/ 423672 h 490347"/>
                  <a:gd name="connsiteX4" fmla="*/ 1524 w 305562"/>
                  <a:gd name="connsiteY4" fmla="*/ 69723 h 490347"/>
                  <a:gd name="connsiteX0" fmla="*/ 1524 w 297942"/>
                  <a:gd name="connsiteY0" fmla="*/ 69723 h 494157"/>
                  <a:gd name="connsiteX1" fmla="*/ 297942 w 297942"/>
                  <a:gd name="connsiteY1" fmla="*/ 0 h 494157"/>
                  <a:gd name="connsiteX2" fmla="*/ 290322 w 297942"/>
                  <a:gd name="connsiteY2" fmla="*/ 494157 h 494157"/>
                  <a:gd name="connsiteX3" fmla="*/ 0 w 297942"/>
                  <a:gd name="connsiteY3" fmla="*/ 423672 h 494157"/>
                  <a:gd name="connsiteX4" fmla="*/ 1524 w 297942"/>
                  <a:gd name="connsiteY4" fmla="*/ 69723 h 494157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9794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42" h="497967">
                    <a:moveTo>
                      <a:pt x="1524" y="69723"/>
                    </a:moveTo>
                    <a:lnTo>
                      <a:pt x="297942" y="0"/>
                    </a:lnTo>
                    <a:lnTo>
                      <a:pt x="297942" y="497967"/>
                    </a:lnTo>
                    <a:lnTo>
                      <a:pt x="0" y="423672"/>
                    </a:lnTo>
                    <a:lnTo>
                      <a:pt x="1524" y="697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</p:grpSp>
      <p:grpSp>
        <p:nvGrpSpPr>
          <p:cNvPr id="41" name="Gruppieren 247"/>
          <p:cNvGrpSpPr/>
          <p:nvPr/>
        </p:nvGrpSpPr>
        <p:grpSpPr>
          <a:xfrm>
            <a:off x="2343291" y="1690746"/>
            <a:ext cx="1741010" cy="3649189"/>
            <a:chOff x="3700790" y="1956649"/>
            <a:chExt cx="1741010" cy="3649189"/>
          </a:xfrm>
        </p:grpSpPr>
        <p:cxnSp>
          <p:nvCxnSpPr>
            <p:cNvPr id="42" name="Gerade Verbindung mit Pfeil 136"/>
            <p:cNvCxnSpPr>
              <a:stCxn id="54" idx="2"/>
              <a:endCxn id="53" idx="0"/>
            </p:cNvCxnSpPr>
            <p:nvPr/>
          </p:nvCxnSpPr>
          <p:spPr>
            <a:xfrm>
              <a:off x="5072499" y="2509494"/>
              <a:ext cx="5704" cy="478073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140"/>
            <p:cNvSpPr/>
            <p:nvPr/>
          </p:nvSpPr>
          <p:spPr>
            <a:xfrm>
              <a:off x="3700790" y="1956649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B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44" name="Rechteck 141"/>
            <p:cNvSpPr/>
            <p:nvPr/>
          </p:nvSpPr>
          <p:spPr>
            <a:xfrm>
              <a:off x="3700790" y="3095579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C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Gerade Verbindung mit Pfeil 142"/>
            <p:cNvCxnSpPr>
              <a:stCxn id="54" idx="1"/>
              <a:endCxn id="43" idx="3"/>
            </p:cNvCxnSpPr>
            <p:nvPr/>
          </p:nvCxnSpPr>
          <p:spPr>
            <a:xfrm flipH="1" flipV="1">
              <a:off x="4427984" y="2136669"/>
              <a:ext cx="280918" cy="192805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45"/>
            <p:cNvCxnSpPr>
              <a:stCxn id="53" idx="2"/>
              <a:endCxn id="44" idx="3"/>
            </p:cNvCxnSpPr>
            <p:nvPr/>
          </p:nvCxnSpPr>
          <p:spPr>
            <a:xfrm flipH="1">
              <a:off x="4427984" y="3131583"/>
              <a:ext cx="506203" cy="144016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150"/>
            <p:cNvSpPr/>
            <p:nvPr/>
          </p:nvSpPr>
          <p:spPr>
            <a:xfrm>
              <a:off x="3920371" y="480713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8" name="Rechteck 151"/>
            <p:cNvSpPr/>
            <p:nvPr/>
          </p:nvSpPr>
          <p:spPr>
            <a:xfrm>
              <a:off x="3700790" y="5245798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F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Gerade Verbindung mit Pfeil 153"/>
            <p:cNvCxnSpPr>
              <a:stCxn id="47" idx="6"/>
              <a:endCxn id="56" idx="1"/>
            </p:cNvCxnSpPr>
            <p:nvPr/>
          </p:nvCxnSpPr>
          <p:spPr>
            <a:xfrm>
              <a:off x="4208403" y="4951146"/>
              <a:ext cx="500499" cy="27388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155"/>
            <p:cNvCxnSpPr>
              <a:stCxn id="56" idx="1"/>
              <a:endCxn id="48" idx="3"/>
            </p:cNvCxnSpPr>
            <p:nvPr/>
          </p:nvCxnSpPr>
          <p:spPr>
            <a:xfrm flipH="1">
              <a:off x="4427984" y="5225034"/>
              <a:ext cx="280918" cy="20078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162"/>
            <p:cNvCxnSpPr>
              <a:stCxn id="53" idx="4"/>
              <a:endCxn id="55" idx="0"/>
            </p:cNvCxnSpPr>
            <p:nvPr/>
          </p:nvCxnSpPr>
          <p:spPr>
            <a:xfrm>
              <a:off x="5078203" y="3275599"/>
              <a:ext cx="0" cy="468685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165"/>
            <p:cNvCxnSpPr>
              <a:stCxn id="55" idx="2"/>
              <a:endCxn id="56" idx="0"/>
            </p:cNvCxnSpPr>
            <p:nvPr/>
          </p:nvCxnSpPr>
          <p:spPr>
            <a:xfrm flipH="1">
              <a:off x="5072499" y="4104324"/>
              <a:ext cx="5704" cy="940690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137"/>
            <p:cNvSpPr/>
            <p:nvPr/>
          </p:nvSpPr>
          <p:spPr>
            <a:xfrm>
              <a:off x="4934187" y="2987567"/>
              <a:ext cx="288032" cy="288032"/>
            </a:xfrm>
            <a:prstGeom prst="ellipse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4" name="Rechteck 135"/>
            <p:cNvSpPr/>
            <p:nvPr/>
          </p:nvSpPr>
          <p:spPr>
            <a:xfrm>
              <a:off x="4708902" y="214945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5" name="Rechteck 138"/>
            <p:cNvSpPr/>
            <p:nvPr/>
          </p:nvSpPr>
          <p:spPr>
            <a:xfrm>
              <a:off x="4714606" y="374428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D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56" name="Rechteck 139"/>
            <p:cNvSpPr/>
            <p:nvPr/>
          </p:nvSpPr>
          <p:spPr>
            <a:xfrm>
              <a:off x="4708902" y="504501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062375" y="1419860"/>
            <a:ext cx="2160240" cy="4119466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849641" y="5733864"/>
            <a:ext cx="2722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Path Representation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9922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enRoute View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47</a:t>
            </a:fld>
            <a:endParaRPr lang="en-US" dirty="0"/>
          </a:p>
        </p:txBody>
      </p:sp>
      <p:grpSp>
        <p:nvGrpSpPr>
          <p:cNvPr id="9" name="Gruppieren 252"/>
          <p:cNvGrpSpPr/>
          <p:nvPr/>
        </p:nvGrpSpPr>
        <p:grpSpPr>
          <a:xfrm>
            <a:off x="4067944" y="1566758"/>
            <a:ext cx="3380661" cy="4255495"/>
            <a:chOff x="5425441" y="1832662"/>
            <a:chExt cx="3380661" cy="4255494"/>
          </a:xfrm>
        </p:grpSpPr>
        <p:sp>
          <p:nvSpPr>
            <p:cNvPr id="10" name="Abgerundetes Rechteck 249"/>
            <p:cNvSpPr/>
            <p:nvPr/>
          </p:nvSpPr>
          <p:spPr>
            <a:xfrm>
              <a:off x="5739742" y="1832662"/>
              <a:ext cx="3062550" cy="994622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11" name="Abgerundetes Rechteck 250"/>
            <p:cNvSpPr/>
            <p:nvPr/>
          </p:nvSpPr>
          <p:spPr>
            <a:xfrm>
              <a:off x="5735494" y="2906898"/>
              <a:ext cx="3062550" cy="1979858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sp>
          <p:nvSpPr>
            <p:cNvPr id="12" name="Abgerundetes Rechteck 251"/>
            <p:cNvSpPr/>
            <p:nvPr/>
          </p:nvSpPr>
          <p:spPr>
            <a:xfrm>
              <a:off x="5739742" y="4985889"/>
              <a:ext cx="3062550" cy="497311"/>
            </a:xfrm>
            <a:prstGeom prst="roundRect">
              <a:avLst>
                <a:gd name="adj" fmla="val 2485"/>
              </a:avLst>
            </a:prstGeom>
            <a:solidFill>
              <a:schemeClr val="bg1"/>
            </a:solidFill>
            <a:ln>
              <a:solidFill>
                <a:schemeClr val="tx1"/>
              </a:solidFill>
              <a:round/>
            </a:ln>
            <a:effectLst>
              <a:glow>
                <a:schemeClr val="accent1">
                  <a:alpha val="40000"/>
                </a:schemeClr>
              </a:glow>
              <a:softEdge rad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endParaRPr lang="de-AT" dirty="0"/>
            </a:p>
          </p:txBody>
        </p:sp>
        <p:grpSp>
          <p:nvGrpSpPr>
            <p:cNvPr id="13" name="Gruppieren 248"/>
            <p:cNvGrpSpPr/>
            <p:nvPr/>
          </p:nvGrpSpPr>
          <p:grpSpPr>
            <a:xfrm>
              <a:off x="5425441" y="1832662"/>
              <a:ext cx="3380661" cy="4255494"/>
              <a:chOff x="5425441" y="1832662"/>
              <a:chExt cx="3380661" cy="4255494"/>
            </a:xfrm>
          </p:grpSpPr>
          <p:sp>
            <p:nvSpPr>
              <p:cNvPr id="14" name="Abgerundetes Rechteck 169"/>
              <p:cNvSpPr/>
              <p:nvPr/>
            </p:nvSpPr>
            <p:spPr>
              <a:xfrm>
                <a:off x="5724128" y="3403212"/>
                <a:ext cx="98139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5" name="Abgerundetes Rechteck 170"/>
              <p:cNvSpPr/>
              <p:nvPr/>
            </p:nvSpPr>
            <p:spPr>
              <a:xfrm>
                <a:off x="5725618" y="3896542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6" name="Abgerundetes Rechteck 171"/>
              <p:cNvSpPr/>
              <p:nvPr/>
            </p:nvSpPr>
            <p:spPr>
              <a:xfrm>
                <a:off x="5725618" y="4389944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7" name="Abgerundetes Rechteck 183"/>
              <p:cNvSpPr/>
              <p:nvPr/>
            </p:nvSpPr>
            <p:spPr>
              <a:xfrm>
                <a:off x="5725618" y="290640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8" name="Abgerundetes Rechteck 189"/>
              <p:cNvSpPr/>
              <p:nvPr/>
            </p:nvSpPr>
            <p:spPr>
              <a:xfrm>
                <a:off x="5725264" y="2329474"/>
                <a:ext cx="98026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19" name="Abgerundetes Rechteck 190"/>
              <p:cNvSpPr/>
              <p:nvPr/>
            </p:nvSpPr>
            <p:spPr>
              <a:xfrm>
                <a:off x="5724849" y="1832662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0" name="Abgerundetes Rechteck 193"/>
              <p:cNvSpPr/>
              <p:nvPr/>
            </p:nvSpPr>
            <p:spPr>
              <a:xfrm>
                <a:off x="5721808" y="4986433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1" name="Textfeld 205"/>
              <p:cNvSpPr txBox="1"/>
              <p:nvPr/>
            </p:nvSpPr>
            <p:spPr>
              <a:xfrm>
                <a:off x="5776989" y="5558535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1</a:t>
                </a:r>
              </a:p>
              <a:p>
                <a:pPr algn="ctr"/>
                <a:r>
                  <a:rPr lang="de-AT" sz="1400" dirty="0" smtClean="0"/>
                  <a:t>Dataset 1</a:t>
                </a:r>
                <a:endParaRPr lang="de-AT" sz="1400" dirty="0"/>
              </a:p>
            </p:txBody>
          </p:sp>
          <p:sp>
            <p:nvSpPr>
              <p:cNvPr id="22" name="Textfeld 206"/>
              <p:cNvSpPr txBox="1"/>
              <p:nvPr/>
            </p:nvSpPr>
            <p:spPr>
              <a:xfrm>
                <a:off x="6829347" y="5564936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2</a:t>
                </a:r>
              </a:p>
              <a:p>
                <a:pPr algn="ctr"/>
                <a:r>
                  <a:rPr lang="de-AT" sz="1400" dirty="0" smtClean="0"/>
                  <a:t>Dataset 1</a:t>
                </a:r>
                <a:endParaRPr lang="de-AT" sz="1400" dirty="0"/>
              </a:p>
            </p:txBody>
          </p:sp>
          <p:sp>
            <p:nvSpPr>
              <p:cNvPr id="23" name="Textfeld 207"/>
              <p:cNvSpPr txBox="1"/>
              <p:nvPr/>
            </p:nvSpPr>
            <p:spPr>
              <a:xfrm>
                <a:off x="7873757" y="5553976"/>
                <a:ext cx="8771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de-AT" sz="1400" dirty="0" smtClean="0"/>
                  <a:t>Group 1</a:t>
                </a:r>
              </a:p>
              <a:p>
                <a:pPr algn="ctr"/>
                <a:r>
                  <a:rPr lang="de-AT" sz="1400" dirty="0" smtClean="0"/>
                  <a:t>Dataset 2</a:t>
                </a:r>
                <a:endParaRPr lang="de-AT" sz="1400" dirty="0"/>
              </a:p>
            </p:txBody>
          </p:sp>
          <p:sp>
            <p:nvSpPr>
              <p:cNvPr id="24" name="Abgerundetes Rechteck 229"/>
              <p:cNvSpPr/>
              <p:nvPr/>
            </p:nvSpPr>
            <p:spPr>
              <a:xfrm>
                <a:off x="7825842" y="3404210"/>
                <a:ext cx="98026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5" name="Abgerundetes Rechteck 230"/>
              <p:cNvSpPr/>
              <p:nvPr/>
            </p:nvSpPr>
            <p:spPr>
              <a:xfrm>
                <a:off x="7826196" y="389754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6" name="Abgerundetes Rechteck 231"/>
              <p:cNvSpPr/>
              <p:nvPr/>
            </p:nvSpPr>
            <p:spPr>
              <a:xfrm>
                <a:off x="7826196" y="4390942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7" name="Abgerundetes Rechteck 232"/>
              <p:cNvSpPr/>
              <p:nvPr/>
            </p:nvSpPr>
            <p:spPr>
              <a:xfrm>
                <a:off x="7826196" y="290739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8" name="Abgerundetes Rechteck 233"/>
              <p:cNvSpPr/>
              <p:nvPr/>
            </p:nvSpPr>
            <p:spPr>
              <a:xfrm>
                <a:off x="7825842" y="2330472"/>
                <a:ext cx="97645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29" name="Abgerundetes Rechteck 234"/>
              <p:cNvSpPr/>
              <p:nvPr/>
            </p:nvSpPr>
            <p:spPr>
              <a:xfrm>
                <a:off x="7825427" y="1833660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0" name="Abgerundetes Rechteck 235"/>
              <p:cNvSpPr/>
              <p:nvPr/>
            </p:nvSpPr>
            <p:spPr>
              <a:xfrm>
                <a:off x="7822386" y="4987431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1" name="Abgerundetes Rechteck 236"/>
              <p:cNvSpPr/>
              <p:nvPr/>
            </p:nvSpPr>
            <p:spPr>
              <a:xfrm>
                <a:off x="6774530" y="340012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2" name="Abgerundetes Rechteck 237"/>
              <p:cNvSpPr/>
              <p:nvPr/>
            </p:nvSpPr>
            <p:spPr>
              <a:xfrm>
                <a:off x="6774530" y="3898538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3" name="Abgerundetes Rechteck 238"/>
              <p:cNvSpPr/>
              <p:nvPr/>
            </p:nvSpPr>
            <p:spPr>
              <a:xfrm>
                <a:off x="6774530" y="4391940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4" name="Abgerundetes Rechteck 239"/>
              <p:cNvSpPr/>
              <p:nvPr/>
            </p:nvSpPr>
            <p:spPr>
              <a:xfrm>
                <a:off x="6774530" y="2908396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5" name="Abgerundetes Rechteck 240"/>
              <p:cNvSpPr/>
              <p:nvPr/>
            </p:nvSpPr>
            <p:spPr>
              <a:xfrm>
                <a:off x="6774176" y="2328930"/>
                <a:ext cx="978355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6" name="Abgerundetes Rechteck 241"/>
              <p:cNvSpPr/>
              <p:nvPr/>
            </p:nvSpPr>
            <p:spPr>
              <a:xfrm>
                <a:off x="6773761" y="1834658"/>
                <a:ext cx="978770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7" name="Abgerundetes Rechteck 242"/>
              <p:cNvSpPr/>
              <p:nvPr/>
            </p:nvSpPr>
            <p:spPr>
              <a:xfrm>
                <a:off x="6770720" y="4985889"/>
                <a:ext cx="979906" cy="495814"/>
              </a:xfrm>
              <a:prstGeom prst="roundRect">
                <a:avLst>
                  <a:gd name="adj" fmla="val 2485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  <a:round/>
              </a:ln>
              <a:effectLst>
                <a:glow>
                  <a:schemeClr val="accent1">
                    <a:alpha val="40000"/>
                  </a:schemeClr>
                </a:glow>
                <a:softEdge rad="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endParaRPr lang="de-AT" dirty="0"/>
              </a:p>
            </p:txBody>
          </p:sp>
          <p:sp>
            <p:nvSpPr>
              <p:cNvPr id="38" name="Freihandform 244"/>
              <p:cNvSpPr/>
              <p:nvPr/>
            </p:nvSpPr>
            <p:spPr>
              <a:xfrm>
                <a:off x="5425441" y="1835110"/>
                <a:ext cx="299847" cy="987552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847" h="987552">
                    <a:moveTo>
                      <a:pt x="1524" y="313563"/>
                    </a:moveTo>
                    <a:lnTo>
                      <a:pt x="299847" y="0"/>
                    </a:lnTo>
                    <a:lnTo>
                      <a:pt x="299847" y="987552"/>
                    </a:lnTo>
                    <a:lnTo>
                      <a:pt x="0" y="667512"/>
                    </a:lnTo>
                    <a:lnTo>
                      <a:pt x="1524" y="31356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39" name="Freihandform 245"/>
              <p:cNvSpPr/>
              <p:nvPr/>
            </p:nvSpPr>
            <p:spPr>
              <a:xfrm>
                <a:off x="5432578" y="2908558"/>
                <a:ext cx="294132" cy="1970532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  <a:gd name="connsiteX0" fmla="*/ 1524 w 299847"/>
                  <a:gd name="connsiteY0" fmla="*/ 835533 h 1509522"/>
                  <a:gd name="connsiteX1" fmla="*/ 294132 w 299847"/>
                  <a:gd name="connsiteY1" fmla="*/ 0 h 1509522"/>
                  <a:gd name="connsiteX2" fmla="*/ 299847 w 299847"/>
                  <a:gd name="connsiteY2" fmla="*/ 1509522 h 1509522"/>
                  <a:gd name="connsiteX3" fmla="*/ 0 w 299847"/>
                  <a:gd name="connsiteY3" fmla="*/ 1189482 h 1509522"/>
                  <a:gd name="connsiteX4" fmla="*/ 1524 w 299847"/>
                  <a:gd name="connsiteY4" fmla="*/ 835533 h 1509522"/>
                  <a:gd name="connsiteX0" fmla="*/ 1524 w 294132"/>
                  <a:gd name="connsiteY0" fmla="*/ 835533 h 1970532"/>
                  <a:gd name="connsiteX1" fmla="*/ 294132 w 294132"/>
                  <a:gd name="connsiteY1" fmla="*/ 0 h 1970532"/>
                  <a:gd name="connsiteX2" fmla="*/ 294132 w 294132"/>
                  <a:gd name="connsiteY2" fmla="*/ 1970532 h 1970532"/>
                  <a:gd name="connsiteX3" fmla="*/ 0 w 294132"/>
                  <a:gd name="connsiteY3" fmla="*/ 1189482 h 1970532"/>
                  <a:gd name="connsiteX4" fmla="*/ 1524 w 294132"/>
                  <a:gd name="connsiteY4" fmla="*/ 835533 h 1970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4132" h="1970532">
                    <a:moveTo>
                      <a:pt x="1524" y="835533"/>
                    </a:moveTo>
                    <a:lnTo>
                      <a:pt x="294132" y="0"/>
                    </a:lnTo>
                    <a:lnTo>
                      <a:pt x="294132" y="1970532"/>
                    </a:lnTo>
                    <a:lnTo>
                      <a:pt x="0" y="1189482"/>
                    </a:lnTo>
                    <a:lnTo>
                      <a:pt x="1524" y="83553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  <p:sp>
            <p:nvSpPr>
              <p:cNvPr id="40" name="Freihandform 246"/>
              <p:cNvSpPr/>
              <p:nvPr/>
            </p:nvSpPr>
            <p:spPr>
              <a:xfrm>
                <a:off x="5432578" y="4983860"/>
                <a:ext cx="307164" cy="497967"/>
              </a:xfrm>
              <a:custGeom>
                <a:avLst/>
                <a:gdLst>
                  <a:gd name="connsiteX0" fmla="*/ 0 w 292608"/>
                  <a:gd name="connsiteY0" fmla="*/ 292608 h 987552"/>
                  <a:gd name="connsiteX1" fmla="*/ 292608 w 292608"/>
                  <a:gd name="connsiteY1" fmla="*/ 0 h 987552"/>
                  <a:gd name="connsiteX2" fmla="*/ 292608 w 292608"/>
                  <a:gd name="connsiteY2" fmla="*/ 987552 h 987552"/>
                  <a:gd name="connsiteX3" fmla="*/ 18288 w 292608"/>
                  <a:gd name="connsiteY3" fmla="*/ 676656 h 987552"/>
                  <a:gd name="connsiteX4" fmla="*/ 0 w 292608"/>
                  <a:gd name="connsiteY4" fmla="*/ 292608 h 987552"/>
                  <a:gd name="connsiteX0" fmla="*/ 9144 w 301752"/>
                  <a:gd name="connsiteY0" fmla="*/ 292608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9144 w 301752"/>
                  <a:gd name="connsiteY4" fmla="*/ 292608 h 987552"/>
                  <a:gd name="connsiteX0" fmla="*/ 3429 w 301752"/>
                  <a:gd name="connsiteY0" fmla="*/ 313563 h 987552"/>
                  <a:gd name="connsiteX1" fmla="*/ 301752 w 301752"/>
                  <a:gd name="connsiteY1" fmla="*/ 0 h 987552"/>
                  <a:gd name="connsiteX2" fmla="*/ 301752 w 301752"/>
                  <a:gd name="connsiteY2" fmla="*/ 987552 h 987552"/>
                  <a:gd name="connsiteX3" fmla="*/ 0 w 301752"/>
                  <a:gd name="connsiteY3" fmla="*/ 667512 h 987552"/>
                  <a:gd name="connsiteX4" fmla="*/ 3429 w 301752"/>
                  <a:gd name="connsiteY4" fmla="*/ 313563 h 987552"/>
                  <a:gd name="connsiteX0" fmla="*/ 1524 w 299847"/>
                  <a:gd name="connsiteY0" fmla="*/ 313563 h 987552"/>
                  <a:gd name="connsiteX1" fmla="*/ 299847 w 299847"/>
                  <a:gd name="connsiteY1" fmla="*/ 0 h 987552"/>
                  <a:gd name="connsiteX2" fmla="*/ 299847 w 299847"/>
                  <a:gd name="connsiteY2" fmla="*/ 987552 h 987552"/>
                  <a:gd name="connsiteX3" fmla="*/ 0 w 299847"/>
                  <a:gd name="connsiteY3" fmla="*/ 667512 h 987552"/>
                  <a:gd name="connsiteX4" fmla="*/ 1524 w 299847"/>
                  <a:gd name="connsiteY4" fmla="*/ 313563 h 987552"/>
                  <a:gd name="connsiteX0" fmla="*/ 1524 w 299847"/>
                  <a:gd name="connsiteY0" fmla="*/ 69723 h 743712"/>
                  <a:gd name="connsiteX1" fmla="*/ 297942 w 299847"/>
                  <a:gd name="connsiteY1" fmla="*/ 0 h 743712"/>
                  <a:gd name="connsiteX2" fmla="*/ 299847 w 299847"/>
                  <a:gd name="connsiteY2" fmla="*/ 743712 h 743712"/>
                  <a:gd name="connsiteX3" fmla="*/ 0 w 299847"/>
                  <a:gd name="connsiteY3" fmla="*/ 423672 h 743712"/>
                  <a:gd name="connsiteX4" fmla="*/ 1524 w 299847"/>
                  <a:gd name="connsiteY4" fmla="*/ 69723 h 743712"/>
                  <a:gd name="connsiteX0" fmla="*/ 1524 w 297942"/>
                  <a:gd name="connsiteY0" fmla="*/ 69723 h 488442"/>
                  <a:gd name="connsiteX1" fmla="*/ 297942 w 297942"/>
                  <a:gd name="connsiteY1" fmla="*/ 0 h 488442"/>
                  <a:gd name="connsiteX2" fmla="*/ 297942 w 297942"/>
                  <a:gd name="connsiteY2" fmla="*/ 488442 h 488442"/>
                  <a:gd name="connsiteX3" fmla="*/ 0 w 297942"/>
                  <a:gd name="connsiteY3" fmla="*/ 423672 h 488442"/>
                  <a:gd name="connsiteX4" fmla="*/ 1524 w 297942"/>
                  <a:gd name="connsiteY4" fmla="*/ 69723 h 488442"/>
                  <a:gd name="connsiteX0" fmla="*/ 1524 w 297942"/>
                  <a:gd name="connsiteY0" fmla="*/ 69723 h 492252"/>
                  <a:gd name="connsiteX1" fmla="*/ 297942 w 297942"/>
                  <a:gd name="connsiteY1" fmla="*/ 0 h 492252"/>
                  <a:gd name="connsiteX2" fmla="*/ 282702 w 297942"/>
                  <a:gd name="connsiteY2" fmla="*/ 492252 h 492252"/>
                  <a:gd name="connsiteX3" fmla="*/ 0 w 297942"/>
                  <a:gd name="connsiteY3" fmla="*/ 423672 h 492252"/>
                  <a:gd name="connsiteX4" fmla="*/ 1524 w 297942"/>
                  <a:gd name="connsiteY4" fmla="*/ 69723 h 492252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8651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  <a:gd name="connsiteX0" fmla="*/ 1524 w 297942"/>
                  <a:gd name="connsiteY0" fmla="*/ 69723 h 492252"/>
                  <a:gd name="connsiteX1" fmla="*/ 297942 w 297942"/>
                  <a:gd name="connsiteY1" fmla="*/ 0 h 492252"/>
                  <a:gd name="connsiteX2" fmla="*/ 292227 w 297942"/>
                  <a:gd name="connsiteY2" fmla="*/ 492252 h 492252"/>
                  <a:gd name="connsiteX3" fmla="*/ 0 w 297942"/>
                  <a:gd name="connsiteY3" fmla="*/ 423672 h 492252"/>
                  <a:gd name="connsiteX4" fmla="*/ 1524 w 297942"/>
                  <a:gd name="connsiteY4" fmla="*/ 69723 h 492252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9413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  <a:gd name="connsiteX0" fmla="*/ 1524 w 305562"/>
                  <a:gd name="connsiteY0" fmla="*/ 69723 h 490347"/>
                  <a:gd name="connsiteX1" fmla="*/ 297942 w 305562"/>
                  <a:gd name="connsiteY1" fmla="*/ 0 h 490347"/>
                  <a:gd name="connsiteX2" fmla="*/ 305562 w 305562"/>
                  <a:gd name="connsiteY2" fmla="*/ 490347 h 490347"/>
                  <a:gd name="connsiteX3" fmla="*/ 0 w 305562"/>
                  <a:gd name="connsiteY3" fmla="*/ 423672 h 490347"/>
                  <a:gd name="connsiteX4" fmla="*/ 1524 w 305562"/>
                  <a:gd name="connsiteY4" fmla="*/ 69723 h 490347"/>
                  <a:gd name="connsiteX0" fmla="*/ 1524 w 297942"/>
                  <a:gd name="connsiteY0" fmla="*/ 69723 h 494157"/>
                  <a:gd name="connsiteX1" fmla="*/ 297942 w 297942"/>
                  <a:gd name="connsiteY1" fmla="*/ 0 h 494157"/>
                  <a:gd name="connsiteX2" fmla="*/ 290322 w 297942"/>
                  <a:gd name="connsiteY2" fmla="*/ 494157 h 494157"/>
                  <a:gd name="connsiteX3" fmla="*/ 0 w 297942"/>
                  <a:gd name="connsiteY3" fmla="*/ 423672 h 494157"/>
                  <a:gd name="connsiteX4" fmla="*/ 1524 w 297942"/>
                  <a:gd name="connsiteY4" fmla="*/ 69723 h 494157"/>
                  <a:gd name="connsiteX0" fmla="*/ 1524 w 297942"/>
                  <a:gd name="connsiteY0" fmla="*/ 69723 h 497967"/>
                  <a:gd name="connsiteX1" fmla="*/ 297942 w 297942"/>
                  <a:gd name="connsiteY1" fmla="*/ 0 h 497967"/>
                  <a:gd name="connsiteX2" fmla="*/ 297942 w 297942"/>
                  <a:gd name="connsiteY2" fmla="*/ 497967 h 497967"/>
                  <a:gd name="connsiteX3" fmla="*/ 0 w 297942"/>
                  <a:gd name="connsiteY3" fmla="*/ 423672 h 497967"/>
                  <a:gd name="connsiteX4" fmla="*/ 1524 w 297942"/>
                  <a:gd name="connsiteY4" fmla="*/ 69723 h 497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7942" h="497967">
                    <a:moveTo>
                      <a:pt x="1524" y="69723"/>
                    </a:moveTo>
                    <a:lnTo>
                      <a:pt x="297942" y="0"/>
                    </a:lnTo>
                    <a:lnTo>
                      <a:pt x="297942" y="497967"/>
                    </a:lnTo>
                    <a:lnTo>
                      <a:pt x="0" y="423672"/>
                    </a:lnTo>
                    <a:lnTo>
                      <a:pt x="1524" y="6972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</p:grpSp>
      <p:grpSp>
        <p:nvGrpSpPr>
          <p:cNvPr id="41" name="Gruppieren 247"/>
          <p:cNvGrpSpPr/>
          <p:nvPr/>
        </p:nvGrpSpPr>
        <p:grpSpPr>
          <a:xfrm>
            <a:off x="2343291" y="1690746"/>
            <a:ext cx="1741010" cy="3649189"/>
            <a:chOff x="3700790" y="1956649"/>
            <a:chExt cx="1741010" cy="3649189"/>
          </a:xfrm>
        </p:grpSpPr>
        <p:cxnSp>
          <p:nvCxnSpPr>
            <p:cNvPr id="42" name="Gerade Verbindung mit Pfeil 136"/>
            <p:cNvCxnSpPr>
              <a:stCxn id="54" idx="2"/>
              <a:endCxn id="53" idx="0"/>
            </p:cNvCxnSpPr>
            <p:nvPr/>
          </p:nvCxnSpPr>
          <p:spPr>
            <a:xfrm>
              <a:off x="5072499" y="2509494"/>
              <a:ext cx="5704" cy="478073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140"/>
            <p:cNvSpPr/>
            <p:nvPr/>
          </p:nvSpPr>
          <p:spPr>
            <a:xfrm>
              <a:off x="3700790" y="1956649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B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44" name="Rechteck 141"/>
            <p:cNvSpPr/>
            <p:nvPr/>
          </p:nvSpPr>
          <p:spPr>
            <a:xfrm>
              <a:off x="3700790" y="3095579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C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cxnSp>
          <p:nvCxnSpPr>
            <p:cNvPr id="45" name="Gerade Verbindung mit Pfeil 142"/>
            <p:cNvCxnSpPr>
              <a:stCxn id="54" idx="1"/>
              <a:endCxn id="43" idx="3"/>
            </p:cNvCxnSpPr>
            <p:nvPr/>
          </p:nvCxnSpPr>
          <p:spPr>
            <a:xfrm flipH="1" flipV="1">
              <a:off x="4427984" y="2136669"/>
              <a:ext cx="280918" cy="192805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 Verbindung mit Pfeil 145"/>
            <p:cNvCxnSpPr>
              <a:stCxn id="53" idx="2"/>
              <a:endCxn id="44" idx="3"/>
            </p:cNvCxnSpPr>
            <p:nvPr/>
          </p:nvCxnSpPr>
          <p:spPr>
            <a:xfrm flipH="1">
              <a:off x="4427984" y="3131583"/>
              <a:ext cx="506203" cy="144016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lipse 150"/>
            <p:cNvSpPr/>
            <p:nvPr/>
          </p:nvSpPr>
          <p:spPr>
            <a:xfrm>
              <a:off x="3920371" y="480713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48" name="Rechteck 151"/>
            <p:cNvSpPr/>
            <p:nvPr/>
          </p:nvSpPr>
          <p:spPr>
            <a:xfrm>
              <a:off x="3700790" y="5245798"/>
              <a:ext cx="727194" cy="3600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F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cxnSp>
          <p:nvCxnSpPr>
            <p:cNvPr id="49" name="Gerade Verbindung mit Pfeil 153"/>
            <p:cNvCxnSpPr>
              <a:stCxn id="47" idx="6"/>
              <a:endCxn id="56" idx="1"/>
            </p:cNvCxnSpPr>
            <p:nvPr/>
          </p:nvCxnSpPr>
          <p:spPr>
            <a:xfrm>
              <a:off x="4208403" y="4951146"/>
              <a:ext cx="500499" cy="273888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 Verbindung mit Pfeil 155"/>
            <p:cNvCxnSpPr>
              <a:stCxn id="56" idx="1"/>
              <a:endCxn id="48" idx="3"/>
            </p:cNvCxnSpPr>
            <p:nvPr/>
          </p:nvCxnSpPr>
          <p:spPr>
            <a:xfrm flipH="1">
              <a:off x="4427984" y="5225034"/>
              <a:ext cx="280918" cy="200784"/>
            </a:xfrm>
            <a:prstGeom prst="straightConnector1">
              <a:avLst/>
            </a:prstGeom>
            <a:ln w="31750" cmpd="sng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 Verbindung mit Pfeil 162"/>
            <p:cNvCxnSpPr>
              <a:stCxn id="53" idx="4"/>
              <a:endCxn id="55" idx="0"/>
            </p:cNvCxnSpPr>
            <p:nvPr/>
          </p:nvCxnSpPr>
          <p:spPr>
            <a:xfrm>
              <a:off x="5078203" y="3275599"/>
              <a:ext cx="0" cy="468685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mit Pfeil 165"/>
            <p:cNvCxnSpPr>
              <a:stCxn id="55" idx="2"/>
              <a:endCxn id="56" idx="0"/>
            </p:cNvCxnSpPr>
            <p:nvPr/>
          </p:nvCxnSpPr>
          <p:spPr>
            <a:xfrm flipH="1">
              <a:off x="5072499" y="4104324"/>
              <a:ext cx="5704" cy="940690"/>
            </a:xfrm>
            <a:prstGeom prst="straightConnector1">
              <a:avLst/>
            </a:prstGeom>
            <a:ln w="40640" cmpd="sng">
              <a:solidFill>
                <a:schemeClr val="accent6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Ellipse 137"/>
            <p:cNvSpPr/>
            <p:nvPr/>
          </p:nvSpPr>
          <p:spPr>
            <a:xfrm>
              <a:off x="4934187" y="2987567"/>
              <a:ext cx="288032" cy="288032"/>
            </a:xfrm>
            <a:prstGeom prst="ellipse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54" name="Rechteck 135"/>
            <p:cNvSpPr/>
            <p:nvPr/>
          </p:nvSpPr>
          <p:spPr>
            <a:xfrm>
              <a:off x="4708902" y="214945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solidFill>
                    <a:schemeClr val="tx1"/>
                  </a:solidFill>
                </a:rPr>
                <a:t>A</a:t>
              </a:r>
            </a:p>
          </p:txBody>
        </p:sp>
        <p:sp>
          <p:nvSpPr>
            <p:cNvPr id="55" name="Rechteck 138"/>
            <p:cNvSpPr/>
            <p:nvPr/>
          </p:nvSpPr>
          <p:spPr>
            <a:xfrm>
              <a:off x="4714606" y="374428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D</a:t>
              </a:r>
              <a:endParaRPr lang="de-AT" dirty="0">
                <a:solidFill>
                  <a:schemeClr val="tx1"/>
                </a:solidFill>
              </a:endParaRPr>
            </a:p>
          </p:txBody>
        </p:sp>
        <p:sp>
          <p:nvSpPr>
            <p:cNvPr id="56" name="Rechteck 139"/>
            <p:cNvSpPr/>
            <p:nvPr/>
          </p:nvSpPr>
          <p:spPr>
            <a:xfrm>
              <a:off x="4708902" y="5045014"/>
              <a:ext cx="727194" cy="360040"/>
            </a:xfrm>
            <a:prstGeom prst="rect">
              <a:avLst/>
            </a:prstGeom>
            <a:solidFill>
              <a:schemeClr val="bg1"/>
            </a:solidFill>
            <a:ln w="4064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 smtClean="0">
                  <a:solidFill>
                    <a:schemeClr val="tx1"/>
                  </a:solidFill>
                </a:rPr>
                <a:t>E</a:t>
              </a:r>
              <a:endParaRPr lang="de-AT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4211960" y="1419859"/>
            <a:ext cx="3384376" cy="440239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3853591" y="5949280"/>
            <a:ext cx="44628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Experimental Data Representation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864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Experimental Data Representation</a:t>
            </a:r>
            <a:endParaRPr lang="en-US" noProof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noProof="0" dirty="0" smtClean="0"/>
              <a:t>Gene Expression Data (Numerical)</a:t>
            </a:r>
          </a:p>
          <a:p>
            <a:endParaRPr lang="en-US" noProof="0" dirty="0" smtClean="0"/>
          </a:p>
          <a:p>
            <a:pPr>
              <a:lnSpc>
                <a:spcPct val="150000"/>
              </a:lnSpc>
            </a:pPr>
            <a:r>
              <a:rPr lang="en-US" noProof="0" dirty="0" smtClean="0"/>
              <a:t>Copy Number Data (Ordered Categorical)</a:t>
            </a:r>
          </a:p>
          <a:p>
            <a:endParaRPr lang="en-US" noProof="0" dirty="0" smtClean="0"/>
          </a:p>
          <a:p>
            <a:r>
              <a:rPr lang="en-US" noProof="0" dirty="0" smtClean="0"/>
              <a:t>Mutation Data</a:t>
            </a:r>
            <a:endParaRPr lang="en-US" noProof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9" y="3669683"/>
            <a:ext cx="1649158" cy="90309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6" y="2276872"/>
            <a:ext cx="1604974" cy="82621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599" y="2204864"/>
            <a:ext cx="1649158" cy="826215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6" y="3731156"/>
            <a:ext cx="1604974" cy="921980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48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796" y="5155333"/>
            <a:ext cx="1570972" cy="9241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614" y="5155333"/>
            <a:ext cx="1266250" cy="93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noProof="0" dirty="0" smtClean="0"/>
              <a:t>enRoute View – Putting All Together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49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80285"/>
            <a:ext cx="8748464" cy="441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7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… makes the data </a:t>
            </a:r>
            <a:r>
              <a:rPr lang="en-US" dirty="0" smtClean="0">
                <a:solidFill>
                  <a:schemeClr val="accent1"/>
                </a:solidFill>
              </a:rPr>
              <a:t>accessible</a:t>
            </a:r>
          </a:p>
          <a:p>
            <a:r>
              <a:rPr lang="en-US" dirty="0" smtClean="0"/>
              <a:t>… combines strengths of </a:t>
            </a:r>
            <a:r>
              <a:rPr lang="en-US" dirty="0" smtClean="0">
                <a:solidFill>
                  <a:schemeClr val="accent2"/>
                </a:solidFill>
              </a:rPr>
              <a:t>humans and computers</a:t>
            </a:r>
          </a:p>
          <a:p>
            <a:r>
              <a:rPr lang="en-US" dirty="0" smtClean="0"/>
              <a:t>… enables </a:t>
            </a:r>
            <a:r>
              <a:rPr lang="en-US" dirty="0" smtClean="0">
                <a:solidFill>
                  <a:schemeClr val="accent3"/>
                </a:solidFill>
              </a:rPr>
              <a:t>insight</a:t>
            </a:r>
          </a:p>
          <a:p>
            <a:r>
              <a:rPr lang="en-US" dirty="0" smtClean="0"/>
              <a:t>… </a:t>
            </a:r>
            <a:r>
              <a:rPr lang="en-US" dirty="0" smtClean="0">
                <a:solidFill>
                  <a:schemeClr val="accent1"/>
                </a:solidFill>
              </a:rPr>
              <a:t>communicates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70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CCLE Cell lines &amp; Cancer Drugs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2" y="1417637"/>
            <a:ext cx="8985070" cy="482453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74333" y="6441973"/>
            <a:ext cx="332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Analysis by Anne Mai Wasserman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34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Pathways &amp; </a:t>
            </a:r>
            <a:br>
              <a:rPr lang="en-US" dirty="0"/>
            </a:br>
            <a:r>
              <a:rPr lang="en-US" dirty="0"/>
              <a:t>Cross-Pathway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 with AM Wassermann, M Borowsky, </a:t>
            </a:r>
            <a:br>
              <a:rPr lang="en-US" dirty="0" smtClean="0"/>
            </a:br>
            <a:r>
              <a:rPr lang="en-US" dirty="0" smtClean="0"/>
              <a:t>M Glick @NIBR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51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71604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Partitioning in pathways is </a:t>
            </a:r>
            <a:r>
              <a:rPr lang="en-US" i="1" dirty="0" smtClean="0"/>
              <a:t>artificial</a:t>
            </a:r>
          </a:p>
          <a:p>
            <a:r>
              <a:rPr lang="en-US" dirty="0" smtClean="0"/>
              <a:t>Purpose: </a:t>
            </a:r>
            <a:r>
              <a:rPr lang="en-US" dirty="0" smtClean="0">
                <a:solidFill>
                  <a:schemeClr val="accent1"/>
                </a:solidFill>
              </a:rPr>
              <a:t>reduce complexity </a:t>
            </a:r>
          </a:p>
          <a:p>
            <a:pPr lvl="1"/>
            <a:r>
              <a:rPr lang="en-US" dirty="0" smtClean="0"/>
              <a:t>“Relevant” subset of nodes and edge</a:t>
            </a:r>
          </a:p>
          <a:p>
            <a:r>
              <a:rPr lang="en-US" dirty="0" smtClean="0"/>
              <a:t>Makes it hard to</a:t>
            </a:r>
          </a:p>
          <a:p>
            <a:pPr lvl="1"/>
            <a:r>
              <a:rPr lang="en-US" dirty="0" smtClean="0"/>
              <a:t>understand cross-talk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dentify role of nodes in other pathways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35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96" y="219508"/>
            <a:ext cx="6048608" cy="6336469"/>
          </a:xfrm>
        </p:spPr>
      </p:pic>
      <p:sp>
        <p:nvSpPr>
          <p:cNvPr id="9" name="TextBox 8"/>
          <p:cNvSpPr txBox="1"/>
          <p:nvPr/>
        </p:nvSpPr>
        <p:spPr>
          <a:xfrm>
            <a:off x="250995" y="6186645"/>
            <a:ext cx="2593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[Klukas &amp; Schreiber 2006]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Contextual Subsets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807529"/>
            <a:ext cx="8229600" cy="211130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31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Contextual Subsets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2130813"/>
            <a:ext cx="8229600" cy="346473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27624"/>
            <a:ext cx="8229600" cy="447111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931234"/>
            <a:ext cx="2269232" cy="153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Detail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71" y="1879476"/>
            <a:ext cx="2224238" cy="3970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750" y="1879476"/>
            <a:ext cx="2380867" cy="28246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732" y="5466418"/>
            <a:ext cx="2380867" cy="36332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76" y="2483474"/>
            <a:ext cx="1726976" cy="1083593"/>
          </a:xfrm>
        </p:spPr>
      </p:pic>
      <p:sp>
        <p:nvSpPr>
          <p:cNvPr id="10" name="TextBox 11"/>
          <p:cNvSpPr txBox="1"/>
          <p:nvPr/>
        </p:nvSpPr>
        <p:spPr>
          <a:xfrm>
            <a:off x="7347439" y="2819361"/>
            <a:ext cx="17790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Experimental </a:t>
            </a:r>
            <a:br>
              <a:rPr lang="en-US" sz="2000" b="1" i="1" dirty="0" smtClean="0"/>
            </a:br>
            <a:r>
              <a:rPr lang="en-US" sz="2000" b="1" i="1" dirty="0" smtClean="0"/>
              <a:t>data highlights</a:t>
            </a:r>
            <a:endParaRPr lang="en-US" sz="2000" b="1" i="1" dirty="0"/>
          </a:p>
        </p:txBody>
      </p:sp>
      <p:sp>
        <p:nvSpPr>
          <p:cNvPr id="11" name="TextBox 11"/>
          <p:cNvSpPr txBox="1"/>
          <p:nvPr/>
        </p:nvSpPr>
        <p:spPr>
          <a:xfrm>
            <a:off x="422448" y="1775588"/>
            <a:ext cx="17272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Thumbnail </a:t>
            </a:r>
          </a:p>
          <a:p>
            <a:pPr algn="ctr"/>
            <a:r>
              <a:rPr lang="en-US" sz="2000" b="1" i="1" dirty="0" smtClean="0"/>
              <a:t>showing paths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4073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Select Pathways?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 Pathway</a:t>
            </a:r>
          </a:p>
          <a:p>
            <a:r>
              <a:rPr lang="en-US" dirty="0" smtClean="0"/>
              <a:t>Find pathways that contain </a:t>
            </a:r>
            <a:r>
              <a:rPr lang="en-US" i="1" dirty="0" smtClean="0"/>
              <a:t>focus node</a:t>
            </a:r>
          </a:p>
          <a:p>
            <a:r>
              <a:rPr lang="en-US" dirty="0" smtClean="0"/>
              <a:t>Find pathway that is similar to another 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9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3354" cy="4370154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59</a:t>
            </a:fld>
            <a:endParaRPr lang="en-US" dirty="0"/>
          </a:p>
        </p:txBody>
      </p:sp>
      <p:sp>
        <p:nvSpPr>
          <p:cNvPr id="7" name="TextBox 11"/>
          <p:cNvSpPr txBox="1"/>
          <p:nvPr/>
        </p:nvSpPr>
        <p:spPr>
          <a:xfrm>
            <a:off x="0" y="565875"/>
            <a:ext cx="14888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Ranked </a:t>
            </a:r>
          </a:p>
          <a:p>
            <a:pPr algn="ctr"/>
            <a:r>
              <a:rPr lang="en-US" sz="2000" b="1" i="1" dirty="0" smtClean="0"/>
              <a:t>pathway list</a:t>
            </a:r>
            <a:endParaRPr lang="en-US" sz="2000" b="1" i="1" dirty="0"/>
          </a:p>
        </p:txBody>
      </p:sp>
      <p:sp>
        <p:nvSpPr>
          <p:cNvPr id="8" name="TextBox 11"/>
          <p:cNvSpPr txBox="1"/>
          <p:nvPr/>
        </p:nvSpPr>
        <p:spPr>
          <a:xfrm>
            <a:off x="1619672" y="5833582"/>
            <a:ext cx="1116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Datasets</a:t>
            </a:r>
            <a:endParaRPr lang="en-US" sz="2000" b="1" i="1" dirty="0"/>
          </a:p>
        </p:txBody>
      </p:sp>
      <p:sp>
        <p:nvSpPr>
          <p:cNvPr id="9" name="TextBox 11"/>
          <p:cNvSpPr txBox="1"/>
          <p:nvPr/>
        </p:nvSpPr>
        <p:spPr>
          <a:xfrm>
            <a:off x="7337978" y="873651"/>
            <a:ext cx="1620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/>
              <a:t>Selected Path</a:t>
            </a:r>
            <a:endParaRPr lang="en-US" sz="2000" b="1" i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1284815"/>
            <a:ext cx="1080120" cy="401639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72400" y="1284815"/>
            <a:ext cx="864482" cy="4016393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9808" y="5301208"/>
            <a:ext cx="8847073" cy="470045"/>
          </a:xfrm>
          <a:prstGeom prst="rect">
            <a:avLst/>
          </a:prstGeom>
          <a:noFill/>
          <a:ln w="76200">
            <a:solidFill>
              <a:schemeClr val="accent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Topics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187890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enRoute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6508"/>
            <a:ext cx="9144000" cy="397334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457200" y="2636912"/>
            <a:ext cx="8229600" cy="1143000"/>
          </a:xfrm>
        </p:spPr>
        <p:txBody>
          <a:bodyPr/>
          <a:lstStyle/>
          <a:p>
            <a:pPr algn="ctr"/>
            <a:r>
              <a:rPr lang="en-US" noProof="0" dirty="0" smtClean="0"/>
              <a:t>Video!</a:t>
            </a:r>
            <a:endParaRPr lang="en-US" noProof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71173" y="3989040"/>
            <a:ext cx="4097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hlinkClick r:id="rId3"/>
              </a:rPr>
              <a:t>http://enroute.caleydo.org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684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800" dirty="0" smtClean="0">
              <a:hlinkClick r:id="rId3"/>
            </a:endParaRPr>
          </a:p>
          <a:p>
            <a:r>
              <a:rPr lang="en-US" sz="4800" dirty="0" smtClean="0">
                <a:hlinkClick r:id="rId3"/>
              </a:rPr>
              <a:t>http://caleydo.org</a:t>
            </a:r>
            <a:endParaRPr lang="en-US" sz="4800" dirty="0" smtClean="0"/>
          </a:p>
          <a:p>
            <a:r>
              <a:rPr lang="en-US" dirty="0" smtClean="0"/>
              <a:t>Software, Help, Project Information, Publications, Videos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8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23728" y="-98900"/>
            <a:ext cx="6563072" cy="2043608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defTabSz="457200">
              <a:spcBef>
                <a:spcPts val="500"/>
              </a:spcBef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 Data Visualization </a:t>
            </a:r>
            <a:r>
              <a:rPr lang="en-US" sz="5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In </a:t>
            </a:r>
            <a:br>
              <a:rPr lang="en-US" sz="5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</a:br>
            <a:r>
              <a:rPr lang="en-US" sz="5400" noProof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 Molecular </a:t>
            </a:r>
            <a:r>
              <a:rPr lang="en-US" sz="5400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Maiandra GD" panose="020E0502030308020204" pitchFamily="34" charset="0"/>
              </a:rPr>
              <a:t>Biology</a:t>
            </a:r>
            <a:endParaRPr lang="en-US" sz="4000" noProof="0" dirty="0">
              <a:solidFill>
                <a:schemeClr val="tx1">
                  <a:lumMod val="75000"/>
                  <a:lumOff val="25000"/>
                </a:schemeClr>
              </a:solidFill>
              <a:latin typeface="Maiandra GD" pitchFamily="34" charset="0"/>
            </a:endParaRPr>
          </a:p>
        </p:txBody>
      </p:sp>
      <p:sp>
        <p:nvSpPr>
          <p:cNvPr id="16" name="Content Placeholder 7"/>
          <p:cNvSpPr txBox="1">
            <a:spLocks/>
          </p:cNvSpPr>
          <p:nvPr/>
        </p:nvSpPr>
        <p:spPr>
          <a:xfrm>
            <a:off x="2771800" y="2401567"/>
            <a:ext cx="7165200" cy="1641782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300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868686"/>
                </a:solidFill>
              </a:rPr>
              <a:t>Alexander Lex, Harvard University</a:t>
            </a:r>
          </a:p>
          <a:p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alex@seas.harvard.edu</a:t>
            </a:r>
          </a:p>
          <a:p>
            <a:r>
              <a:rPr lang="en-US" sz="2400" dirty="0" smtClean="0">
                <a:solidFill>
                  <a:srgbClr val="868686"/>
                </a:solidFill>
              </a:rPr>
              <a:t>http://alexander-lex.com</a:t>
            </a:r>
            <a:endParaRPr lang="en-US" sz="2400" dirty="0">
              <a:solidFill>
                <a:srgbClr val="86868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238" y="836713"/>
            <a:ext cx="100540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dirty="0" smtClean="0">
                <a:solidFill>
                  <a:srgbClr val="636466"/>
                </a:solidFill>
              </a:rPr>
              <a:t>?</a:t>
            </a:r>
            <a:endParaRPr lang="en-US" sz="13800" dirty="0">
              <a:solidFill>
                <a:srgbClr val="636466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988" y="5301208"/>
            <a:ext cx="4535694" cy="13981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63</a:t>
            </a:fld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>
          <a:xfrm>
            <a:off x="-108520" y="4500208"/>
            <a:ext cx="4283968" cy="2241160"/>
          </a:xfrm>
          <a:prstGeom prst="rect">
            <a:avLst/>
          </a:prstGeom>
          <a:solidFill>
            <a:schemeClr val="bg1">
              <a:lumMod val="95000"/>
              <a:alpha val="74118"/>
            </a:schemeClr>
          </a:solidFill>
          <a:ln w="254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182563" indent="0" algn="l" defTabSz="3600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35877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622300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898525" indent="0" algn="l" defTabSz="914400" rtl="0" eaLnBrk="1" latinLnBrk="0" hangingPunct="1">
              <a:spcBef>
                <a:spcPct val="20000"/>
              </a:spcBef>
              <a:buClr>
                <a:srgbClr val="00ACDC"/>
              </a:buClr>
              <a:buFont typeface="Arial" pitchFamily="34" charset="0"/>
              <a:buNone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600" dirty="0" smtClean="0">
                <a:solidFill>
                  <a:srgbClr val="868686"/>
                </a:solidFill>
              </a:rPr>
              <a:t>Credits:</a:t>
            </a:r>
          </a:p>
          <a:p>
            <a:pPr algn="r"/>
            <a:r>
              <a:rPr lang="en-US" sz="2400" dirty="0">
                <a:solidFill>
                  <a:srgbClr val="868686"/>
                </a:solidFill>
              </a:rPr>
              <a:t>Marc Streit, Nils </a:t>
            </a:r>
            <a:r>
              <a:rPr lang="en-US" sz="2400" dirty="0" smtClean="0">
                <a:solidFill>
                  <a:srgbClr val="868686"/>
                </a:solidFill>
              </a:rPr>
              <a:t>Gehlenborg</a:t>
            </a:r>
            <a:r>
              <a:rPr lang="en-US" sz="2400" dirty="0">
                <a:solidFill>
                  <a:srgbClr val="868686"/>
                </a:solidFill>
              </a:rPr>
              <a:t>,</a:t>
            </a:r>
            <a:r>
              <a:rPr lang="en-US" sz="2400" dirty="0" smtClean="0">
                <a:solidFill>
                  <a:srgbClr val="868686"/>
                </a:solidFill>
              </a:rPr>
              <a:t> </a:t>
            </a:r>
            <a:r>
              <a:rPr lang="en-US" sz="2400" dirty="0">
                <a:solidFill>
                  <a:srgbClr val="868686"/>
                </a:solidFill>
              </a:rPr>
              <a:t>Hanspeter </a:t>
            </a:r>
            <a:r>
              <a:rPr lang="en-US" sz="2400" dirty="0" smtClean="0">
                <a:solidFill>
                  <a:srgbClr val="868686"/>
                </a:solidFill>
              </a:rPr>
              <a:t>Pfister, Anne Mai Wasserman, Mark Borowsky,, Christian Partl, Denis Kalkofen, Samuel Gratzl, Dieter Schmalstieg</a:t>
            </a:r>
            <a:endParaRPr lang="en-US" sz="2400" dirty="0">
              <a:solidFill>
                <a:srgbClr val="8686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1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83"/>
    </mc:Choice>
    <mc:Fallback xmlns="">
      <p:transition spd="slow" advTm="8883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Cancer Subtype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6" y="1943665"/>
            <a:ext cx="7272808" cy="4182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3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Pathways &amp; Experimental Data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1" y="1700808"/>
            <a:ext cx="870697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95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Managing Pathways &amp; </a:t>
            </a:r>
            <a:br>
              <a:rPr lang="en-US" dirty="0" smtClean="0"/>
            </a:br>
            <a:r>
              <a:rPr lang="en-US" dirty="0" smtClean="0"/>
              <a:t>Cross-Pathway Analysis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99417"/>
            <a:ext cx="8229600" cy="412752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2C3F-4840-460C-ADF2-7005A7FA888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25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1.7|2|2.3|2.5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1.5|3.1|2.2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6|2.3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6|2.3|2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2.6|2.3|2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caleydo_slide_template_4-3">
  <a:themeElements>
    <a:clrScheme name="Caleydo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950"/>
      </a:accent1>
      <a:accent2>
        <a:srgbClr val="00B0F0"/>
      </a:accent2>
      <a:accent3>
        <a:srgbClr val="FF6600"/>
      </a:accent3>
      <a:accent4>
        <a:srgbClr val="8064A2"/>
      </a:accent4>
      <a:accent5>
        <a:srgbClr val="4BACC6"/>
      </a:accent5>
      <a:accent6>
        <a:srgbClr val="F79646"/>
      </a:accent6>
      <a:hlink>
        <a:srgbClr val="7F7F7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2440</TotalTime>
  <Words>1035</Words>
  <Application>Microsoft Office PowerPoint</Application>
  <PresentationFormat>On-screen Show (4:3)</PresentationFormat>
  <Paragraphs>452</Paragraphs>
  <Slides>63</Slides>
  <Notes>62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0" baseType="lpstr">
      <vt:lpstr>Arial</vt:lpstr>
      <vt:lpstr>Arial Black</vt:lpstr>
      <vt:lpstr>Calibri</vt:lpstr>
      <vt:lpstr>Maiandra GD</vt:lpstr>
      <vt:lpstr>Narkisim</vt:lpstr>
      <vt:lpstr>Rockwell</vt:lpstr>
      <vt:lpstr>caleydo_slide_template_4-3</vt:lpstr>
      <vt:lpstr>Data Visualization in Molecular Biology</vt:lpstr>
      <vt:lpstr>PowerPoint Presentation</vt:lpstr>
      <vt:lpstr>PowerPoint Presentation</vt:lpstr>
      <vt:lpstr>PowerPoint Presentation</vt:lpstr>
      <vt:lpstr>Data Visualization</vt:lpstr>
      <vt:lpstr>Three Topics</vt:lpstr>
      <vt:lpstr>Cancer Subtype Analysis</vt:lpstr>
      <vt:lpstr>Pathways &amp; Experimental Data</vt:lpstr>
      <vt:lpstr>Managing Pathways &amp;  Cross-Pathway Analysis</vt:lpstr>
      <vt:lpstr>Who am I?</vt:lpstr>
      <vt:lpstr>What is Caleydo?</vt:lpstr>
      <vt:lpstr>What is Caleydo?</vt:lpstr>
      <vt:lpstr>The Team</vt:lpstr>
      <vt:lpstr>Cancer Subtype Visualization</vt:lpstr>
      <vt:lpstr>Cancer Subtypes</vt:lpstr>
      <vt:lpstr>Cancer Subtype Analysis</vt:lpstr>
      <vt:lpstr>    </vt:lpstr>
      <vt:lpstr>PowerPoint Presentation</vt:lpstr>
      <vt:lpstr>Stratification</vt:lpstr>
      <vt:lpstr>Stratification of a Single Dataset</vt:lpstr>
      <vt:lpstr>PowerPoint Presentation</vt:lpstr>
      <vt:lpstr>Stratification of Multiple Datasets</vt:lpstr>
      <vt:lpstr>Stratification of Multiple Datasets</vt:lpstr>
      <vt:lpstr>PowerPoint Presentation</vt:lpstr>
      <vt:lpstr>Stratification of Multiple Datasets</vt:lpstr>
      <vt:lpstr>Stratification of Multiple Datasets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Choose Stratifications?</vt:lpstr>
      <vt:lpstr>PowerPoint Presentation</vt:lpstr>
      <vt:lpstr>Algorithms for finding..</vt:lpstr>
      <vt:lpstr>Live-Demo!</vt:lpstr>
      <vt:lpstr>Pathways &amp; Experimental Data</vt:lpstr>
      <vt:lpstr>Experimental Data and Pathways</vt:lpstr>
      <vt:lpstr>Why use Visualization?</vt:lpstr>
      <vt:lpstr>Experimental Data and Pathways</vt:lpstr>
      <vt:lpstr>PowerPoint Presentation</vt:lpstr>
      <vt:lpstr>R I: Data Scale</vt:lpstr>
      <vt:lpstr>R II: Data Heterogeneity</vt:lpstr>
      <vt:lpstr>R V: Supporting Multiple Tasks</vt:lpstr>
      <vt:lpstr>Concept</vt:lpstr>
      <vt:lpstr>Pathway View</vt:lpstr>
      <vt:lpstr>enRoute View</vt:lpstr>
      <vt:lpstr>enRoute View</vt:lpstr>
      <vt:lpstr>Experimental Data Representation</vt:lpstr>
      <vt:lpstr>enRoute View – Putting All Together</vt:lpstr>
      <vt:lpstr>CCLE Cell lines &amp; Cancer Drugs</vt:lpstr>
      <vt:lpstr>Managing Pathways &amp;  Cross-Pathway Analysis</vt:lpstr>
      <vt:lpstr>Pathways</vt:lpstr>
      <vt:lpstr>PowerPoint Presentation</vt:lpstr>
      <vt:lpstr>Solution: Contextual Subsets</vt:lpstr>
      <vt:lpstr>Solution: Contextual Subsets</vt:lpstr>
      <vt:lpstr>PowerPoint Presentation</vt:lpstr>
      <vt:lpstr>Levels of Detail</vt:lpstr>
      <vt:lpstr>How to Select Pathways?</vt:lpstr>
      <vt:lpstr>PowerPoint Presentation</vt:lpstr>
      <vt:lpstr>Integrating enRoute</vt:lpstr>
      <vt:lpstr>Video!</vt:lpstr>
      <vt:lpstr>More Information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alexsb</dc:creator>
  <cp:lastModifiedBy>alexsb</cp:lastModifiedBy>
  <cp:revision>468</cp:revision>
  <cp:lastPrinted>2012-10-10T14:10:26Z</cp:lastPrinted>
  <dcterms:created xsi:type="dcterms:W3CDTF">2012-10-02T14:42:17Z</dcterms:created>
  <dcterms:modified xsi:type="dcterms:W3CDTF">2013-08-08T15:45:49Z</dcterms:modified>
</cp:coreProperties>
</file>