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72" r:id="rId2"/>
    <p:sldMasterId id="2147483681" r:id="rId3"/>
  </p:sldMasterIdLst>
  <p:notesMasterIdLst>
    <p:notesMasterId r:id="rId90"/>
  </p:notesMasterIdLst>
  <p:sldIdLst>
    <p:sldId id="436" r:id="rId4"/>
    <p:sldId id="444" r:id="rId5"/>
    <p:sldId id="447" r:id="rId6"/>
    <p:sldId id="523" r:id="rId7"/>
    <p:sldId id="512" r:id="rId8"/>
    <p:sldId id="450" r:id="rId9"/>
    <p:sldId id="470" r:id="rId10"/>
    <p:sldId id="516" r:id="rId11"/>
    <p:sldId id="515" r:id="rId12"/>
    <p:sldId id="521" r:id="rId13"/>
    <p:sldId id="434" r:id="rId14"/>
    <p:sldId id="435" r:id="rId15"/>
    <p:sldId id="427" r:id="rId16"/>
    <p:sldId id="298" r:id="rId17"/>
    <p:sldId id="304" r:id="rId18"/>
    <p:sldId id="389" r:id="rId19"/>
    <p:sldId id="405" r:id="rId20"/>
    <p:sldId id="345" r:id="rId21"/>
    <p:sldId id="393" r:id="rId22"/>
    <p:sldId id="406" r:id="rId23"/>
    <p:sldId id="346" r:id="rId24"/>
    <p:sldId id="395" r:id="rId25"/>
    <p:sldId id="407" r:id="rId26"/>
    <p:sldId id="348" r:id="rId27"/>
    <p:sldId id="421" r:id="rId28"/>
    <p:sldId id="363" r:id="rId29"/>
    <p:sldId id="364" r:id="rId30"/>
    <p:sldId id="369" r:id="rId31"/>
    <p:sldId id="397" r:id="rId32"/>
    <p:sldId id="408" r:id="rId33"/>
    <p:sldId id="426" r:id="rId34"/>
    <p:sldId id="398" r:id="rId35"/>
    <p:sldId id="409" r:id="rId36"/>
    <p:sldId id="401" r:id="rId37"/>
    <p:sldId id="428" r:id="rId38"/>
    <p:sldId id="404" r:id="rId39"/>
    <p:sldId id="430" r:id="rId40"/>
    <p:sldId id="399" r:id="rId41"/>
    <p:sldId id="410" r:id="rId42"/>
    <p:sldId id="383" r:id="rId43"/>
    <p:sldId id="422" r:id="rId44"/>
    <p:sldId id="330" r:id="rId45"/>
    <p:sldId id="390" r:id="rId46"/>
    <p:sldId id="432" r:id="rId47"/>
    <p:sldId id="564" r:id="rId48"/>
    <p:sldId id="565" r:id="rId49"/>
    <p:sldId id="524" r:id="rId50"/>
    <p:sldId id="525" r:id="rId51"/>
    <p:sldId id="526" r:id="rId52"/>
    <p:sldId id="527" r:id="rId53"/>
    <p:sldId id="528" r:id="rId54"/>
    <p:sldId id="529" r:id="rId55"/>
    <p:sldId id="531" r:id="rId56"/>
    <p:sldId id="560" r:id="rId57"/>
    <p:sldId id="539" r:id="rId58"/>
    <p:sldId id="540" r:id="rId59"/>
    <p:sldId id="541" r:id="rId60"/>
    <p:sldId id="542" r:id="rId61"/>
    <p:sldId id="543" r:id="rId62"/>
    <p:sldId id="544" r:id="rId63"/>
    <p:sldId id="532" r:id="rId64"/>
    <p:sldId id="533" r:id="rId65"/>
    <p:sldId id="534" r:id="rId66"/>
    <p:sldId id="535" r:id="rId67"/>
    <p:sldId id="559" r:id="rId68"/>
    <p:sldId id="536" r:id="rId69"/>
    <p:sldId id="537" r:id="rId70"/>
    <p:sldId id="545" r:id="rId71"/>
    <p:sldId id="538" r:id="rId72"/>
    <p:sldId id="553" r:id="rId73"/>
    <p:sldId id="554" r:id="rId74"/>
    <p:sldId id="552" r:id="rId75"/>
    <p:sldId id="562" r:id="rId76"/>
    <p:sldId id="549" r:id="rId77"/>
    <p:sldId id="550" r:id="rId78"/>
    <p:sldId id="546" r:id="rId79"/>
    <p:sldId id="547" r:id="rId80"/>
    <p:sldId id="548" r:id="rId81"/>
    <p:sldId id="522" r:id="rId82"/>
    <p:sldId id="555" r:id="rId83"/>
    <p:sldId id="556" r:id="rId84"/>
    <p:sldId id="557" r:id="rId85"/>
    <p:sldId id="561" r:id="rId86"/>
    <p:sldId id="558" r:id="rId87"/>
    <p:sldId id="563" r:id="rId88"/>
    <p:sldId id="502" r:id="rId89"/>
  </p:sldIdLst>
  <p:sldSz cx="36580763" cy="20580350"/>
  <p:notesSz cx="6858000" cy="9144000"/>
  <p:embeddedFontLst>
    <p:embeddedFont>
      <p:font typeface="Microsoft YaHei" panose="020B0503020204020204" pitchFamily="34" charset="-122"/>
      <p:regular r:id="rId91"/>
      <p:bold r:id="rId92"/>
    </p:embeddedFont>
    <p:embeddedFont>
      <p:font typeface="Calibri" panose="020F0502020204030204" pitchFamily="34" charset="0"/>
      <p:regular r:id="rId93"/>
      <p:bold r:id="rId94"/>
      <p:italic r:id="rId95"/>
      <p:boldItalic r:id="rId96"/>
    </p:embeddedFont>
    <p:embeddedFont>
      <p:font typeface="Lato" panose="020F0502020204030203" pitchFamily="34" charset="0"/>
      <p:regular r:id="rId97"/>
      <p:bold r:id="rId98"/>
      <p:italic r:id="rId99"/>
      <p:boldItalic r:id="rId100"/>
    </p:embeddedFont>
    <p:embeddedFont>
      <p:font typeface="Rockwell" panose="02060603020205020403" pitchFamily="18" charset="0"/>
      <p:regular r:id="rId101"/>
      <p:bold r:id="rId102"/>
      <p:italic r:id="rId103"/>
      <p:boldItalic r:id="rId104"/>
    </p:embeddedFont>
    <p:embeddedFont>
      <p:font typeface="Vollkorn Bold" panose="02000503080000020003" pitchFamily="2" charset="0"/>
      <p:bold r:id="rId105"/>
    </p:embeddedFont>
    <p:embeddedFont>
      <p:font typeface="Mangal" panose="02040503050203030202" pitchFamily="18" charset="0"/>
      <p:regular r:id="rId106"/>
      <p:bold r:id="rId107"/>
    </p:embeddedFont>
    <p:embeddedFont>
      <p:font typeface="Lato Black" panose="020F0A02020204030203" pitchFamily="34" charset="0"/>
      <p:bold r:id="rId108"/>
      <p:boldItalic r:id="rId109"/>
    </p:embeddedFont>
    <p:embeddedFont>
      <p:font typeface="Maiandra GD" panose="020E0502030308020204" pitchFamily="34" charset="0"/>
      <p:regular r:id="rId110"/>
    </p:embeddedFont>
    <p:embeddedFont>
      <p:font typeface="Patua One" panose="02000000000000000000" pitchFamily="2" charset="0"/>
      <p:regular r:id="rId111"/>
    </p:embeddedFont>
    <p:embeddedFont>
      <p:font typeface="Narkisim" panose="020E0502050101010101" pitchFamily="34" charset="-79"/>
      <p:regular r:id="rId112"/>
    </p:embeddedFont>
  </p:embeddedFontLst>
  <p:defaultTextStyle>
    <a:defPPr>
      <a:defRPr lang="en-US"/>
    </a:defPPr>
    <a:lvl1pPr marL="0" algn="l" defTabSz="3658118" rtl="0" eaLnBrk="1" latinLnBrk="0" hangingPunct="1">
      <a:defRPr sz="7200" kern="1200">
        <a:solidFill>
          <a:schemeClr val="tx1"/>
        </a:solidFill>
        <a:latin typeface="+mn-lt"/>
        <a:ea typeface="+mn-ea"/>
        <a:cs typeface="+mn-cs"/>
      </a:defRPr>
    </a:lvl1pPr>
    <a:lvl2pPr marL="1829060" algn="l" defTabSz="3658118" rtl="0" eaLnBrk="1" latinLnBrk="0" hangingPunct="1">
      <a:defRPr sz="7200" kern="1200">
        <a:solidFill>
          <a:schemeClr val="tx1"/>
        </a:solidFill>
        <a:latin typeface="+mn-lt"/>
        <a:ea typeface="+mn-ea"/>
        <a:cs typeface="+mn-cs"/>
      </a:defRPr>
    </a:lvl2pPr>
    <a:lvl3pPr marL="3658118" algn="l" defTabSz="3658118" rtl="0" eaLnBrk="1" latinLnBrk="0" hangingPunct="1">
      <a:defRPr sz="7200" kern="1200">
        <a:solidFill>
          <a:schemeClr val="tx1"/>
        </a:solidFill>
        <a:latin typeface="+mn-lt"/>
        <a:ea typeface="+mn-ea"/>
        <a:cs typeface="+mn-cs"/>
      </a:defRPr>
    </a:lvl3pPr>
    <a:lvl4pPr marL="5487177" algn="l" defTabSz="3658118" rtl="0" eaLnBrk="1" latinLnBrk="0" hangingPunct="1">
      <a:defRPr sz="7200" kern="1200">
        <a:solidFill>
          <a:schemeClr val="tx1"/>
        </a:solidFill>
        <a:latin typeface="+mn-lt"/>
        <a:ea typeface="+mn-ea"/>
        <a:cs typeface="+mn-cs"/>
      </a:defRPr>
    </a:lvl4pPr>
    <a:lvl5pPr marL="7316236" algn="l" defTabSz="3658118" rtl="0" eaLnBrk="1" latinLnBrk="0" hangingPunct="1">
      <a:defRPr sz="7200" kern="1200">
        <a:solidFill>
          <a:schemeClr val="tx1"/>
        </a:solidFill>
        <a:latin typeface="+mn-lt"/>
        <a:ea typeface="+mn-ea"/>
        <a:cs typeface="+mn-cs"/>
      </a:defRPr>
    </a:lvl5pPr>
    <a:lvl6pPr marL="9145295" algn="l" defTabSz="3658118" rtl="0" eaLnBrk="1" latinLnBrk="0" hangingPunct="1">
      <a:defRPr sz="7200" kern="1200">
        <a:solidFill>
          <a:schemeClr val="tx1"/>
        </a:solidFill>
        <a:latin typeface="+mn-lt"/>
        <a:ea typeface="+mn-ea"/>
        <a:cs typeface="+mn-cs"/>
      </a:defRPr>
    </a:lvl6pPr>
    <a:lvl7pPr marL="10974355" algn="l" defTabSz="3658118" rtl="0" eaLnBrk="1" latinLnBrk="0" hangingPunct="1">
      <a:defRPr sz="7200" kern="1200">
        <a:solidFill>
          <a:schemeClr val="tx1"/>
        </a:solidFill>
        <a:latin typeface="+mn-lt"/>
        <a:ea typeface="+mn-ea"/>
        <a:cs typeface="+mn-cs"/>
      </a:defRPr>
    </a:lvl7pPr>
    <a:lvl8pPr marL="12803413" algn="l" defTabSz="3658118" rtl="0" eaLnBrk="1" latinLnBrk="0" hangingPunct="1">
      <a:defRPr sz="7200" kern="1200">
        <a:solidFill>
          <a:schemeClr val="tx1"/>
        </a:solidFill>
        <a:latin typeface="+mn-lt"/>
        <a:ea typeface="+mn-ea"/>
        <a:cs typeface="+mn-cs"/>
      </a:defRPr>
    </a:lvl8pPr>
    <a:lvl9pPr marL="14632473" algn="l" defTabSz="3658118"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3" userDrawn="1">
          <p15:clr>
            <a:srgbClr val="A4A3A4"/>
          </p15:clr>
        </p15:guide>
        <p15:guide id="2" orient="horz" pos="8246">
          <p15:clr>
            <a:srgbClr val="A4A3A4"/>
          </p15:clr>
        </p15:guide>
        <p15:guide id="3" pos="151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uel Gratzl" initials="S.G." lastIdx="4" clrIdx="0"/>
  <p:cmAuthor id="1" name="Josef Gratzl" initials="J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B456"/>
    <a:srgbClr val="008A42"/>
    <a:srgbClr val="00ACDC"/>
    <a:srgbClr val="00A650"/>
    <a:srgbClr val="004C24"/>
    <a:srgbClr val="007437"/>
    <a:srgbClr val="00582A"/>
    <a:srgbClr val="004822"/>
    <a:srgbClr val="005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5873" autoAdjust="0"/>
  </p:normalViewPr>
  <p:slideViewPr>
    <p:cSldViewPr snapToGrid="0">
      <p:cViewPr varScale="1">
        <p:scale>
          <a:sx n="27" d="100"/>
          <a:sy n="27" d="100"/>
        </p:scale>
        <p:origin x="1692" y="90"/>
      </p:cViewPr>
      <p:guideLst>
        <p:guide orient="horz" pos="2763"/>
        <p:guide orient="horz" pos="8246"/>
        <p:guide pos="15153"/>
      </p:guideLst>
    </p:cSldViewPr>
  </p:slideViewPr>
  <p:outlineViewPr>
    <p:cViewPr>
      <p:scale>
        <a:sx n="33" d="100"/>
        <a:sy n="33" d="100"/>
      </p:scale>
      <p:origin x="0" y="9546"/>
    </p:cViewPr>
  </p:outlineViewPr>
  <p:notesTextViewPr>
    <p:cViewPr>
      <p:scale>
        <a:sx n="3" d="2"/>
        <a:sy n="3" d="2"/>
      </p:scale>
      <p:origin x="0" y="0"/>
    </p:cViewPr>
  </p:notesTextViewPr>
  <p:sorterViewPr>
    <p:cViewPr>
      <p:scale>
        <a:sx n="20" d="100"/>
        <a:sy n="20" d="100"/>
      </p:scale>
      <p:origin x="0" y="-11482"/>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22.fntdata"/><Relationship Id="rId16" Type="http://schemas.openxmlformats.org/officeDocument/2006/relationships/slide" Target="slides/slide13.xml"/><Relationship Id="rId107" Type="http://schemas.openxmlformats.org/officeDocument/2006/relationships/font" Target="fonts/font17.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2.fntdata"/><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3.fntdata"/><Relationship Id="rId108" Type="http://schemas.openxmlformats.org/officeDocument/2006/relationships/font" Target="fonts/font18.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9.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20.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21.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16.07.2014</a:t>
            </a:fld>
            <a:endParaRPr lang="de-A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3658118" rtl="0" eaLnBrk="1" latinLnBrk="0" hangingPunct="1">
      <a:defRPr sz="4800" kern="1200">
        <a:solidFill>
          <a:schemeClr val="tx1"/>
        </a:solidFill>
        <a:latin typeface="+mn-lt"/>
        <a:ea typeface="+mn-ea"/>
        <a:cs typeface="+mn-cs"/>
      </a:defRPr>
    </a:lvl1pPr>
    <a:lvl2pPr marL="1829060" algn="l" defTabSz="3658118" rtl="0" eaLnBrk="1" latinLnBrk="0" hangingPunct="1">
      <a:defRPr sz="4800" kern="1200">
        <a:solidFill>
          <a:schemeClr val="tx1"/>
        </a:solidFill>
        <a:latin typeface="+mn-lt"/>
        <a:ea typeface="+mn-ea"/>
        <a:cs typeface="+mn-cs"/>
      </a:defRPr>
    </a:lvl2pPr>
    <a:lvl3pPr marL="3658118" algn="l" defTabSz="3658118" rtl="0" eaLnBrk="1" latinLnBrk="0" hangingPunct="1">
      <a:defRPr sz="4800" kern="1200">
        <a:solidFill>
          <a:schemeClr val="tx1"/>
        </a:solidFill>
        <a:latin typeface="+mn-lt"/>
        <a:ea typeface="+mn-ea"/>
        <a:cs typeface="+mn-cs"/>
      </a:defRPr>
    </a:lvl3pPr>
    <a:lvl4pPr marL="5487177" algn="l" defTabSz="3658118" rtl="0" eaLnBrk="1" latinLnBrk="0" hangingPunct="1">
      <a:defRPr sz="4800" kern="1200">
        <a:solidFill>
          <a:schemeClr val="tx1"/>
        </a:solidFill>
        <a:latin typeface="+mn-lt"/>
        <a:ea typeface="+mn-ea"/>
        <a:cs typeface="+mn-cs"/>
      </a:defRPr>
    </a:lvl4pPr>
    <a:lvl5pPr marL="7316236" algn="l" defTabSz="3658118" rtl="0" eaLnBrk="1" latinLnBrk="0" hangingPunct="1">
      <a:defRPr sz="4800" kern="1200">
        <a:solidFill>
          <a:schemeClr val="tx1"/>
        </a:solidFill>
        <a:latin typeface="+mn-lt"/>
        <a:ea typeface="+mn-ea"/>
        <a:cs typeface="+mn-cs"/>
      </a:defRPr>
    </a:lvl5pPr>
    <a:lvl6pPr marL="9145295" algn="l" defTabSz="3658118" rtl="0" eaLnBrk="1" latinLnBrk="0" hangingPunct="1">
      <a:defRPr sz="4800" kern="1200">
        <a:solidFill>
          <a:schemeClr val="tx1"/>
        </a:solidFill>
        <a:latin typeface="+mn-lt"/>
        <a:ea typeface="+mn-ea"/>
        <a:cs typeface="+mn-cs"/>
      </a:defRPr>
    </a:lvl6pPr>
    <a:lvl7pPr marL="10974355" algn="l" defTabSz="3658118" rtl="0" eaLnBrk="1" latinLnBrk="0" hangingPunct="1">
      <a:defRPr sz="4800" kern="1200">
        <a:solidFill>
          <a:schemeClr val="tx1"/>
        </a:solidFill>
        <a:latin typeface="+mn-lt"/>
        <a:ea typeface="+mn-ea"/>
        <a:cs typeface="+mn-cs"/>
      </a:defRPr>
    </a:lvl7pPr>
    <a:lvl8pPr marL="12803413" algn="l" defTabSz="3658118" rtl="0" eaLnBrk="1" latinLnBrk="0" hangingPunct="1">
      <a:defRPr sz="4800" kern="1200">
        <a:solidFill>
          <a:schemeClr val="tx1"/>
        </a:solidFill>
        <a:latin typeface="+mn-lt"/>
        <a:ea typeface="+mn-ea"/>
        <a:cs typeface="+mn-cs"/>
      </a:defRPr>
    </a:lvl8pPr>
    <a:lvl9pPr marL="14632473" algn="l" defTabSz="3658118" rtl="0" eaLnBrk="1" latinLnBrk="0" hangingPunct="1">
      <a:defRPr sz="4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dirty="0" smtClean="0"/>
              <a:t>Shorten</a:t>
            </a:r>
            <a:r>
              <a:rPr lang="en-GB" baseline="0" dirty="0" smtClean="0"/>
              <a:t> </a:t>
            </a:r>
          </a:p>
          <a:p>
            <a:r>
              <a:rPr lang="en-GB" baseline="0" dirty="0" smtClean="0"/>
              <a:t>Talk about some key points that are not in the slide </a:t>
            </a:r>
          </a:p>
          <a:p>
            <a:r>
              <a:rPr lang="en-GB" baseline="0" dirty="0" smtClean="0"/>
              <a:t>Cancer first , then university ranking, then context </a:t>
            </a:r>
          </a:p>
          <a:p>
            <a:r>
              <a:rPr lang="en-GB" baseline="0" dirty="0" smtClean="0"/>
              <a:t>Start with who am I, move cancer stuff to later, or find transition to ranking</a:t>
            </a:r>
          </a:p>
          <a:p>
            <a:r>
              <a:rPr lang="en-GB" dirty="0" smtClean="0"/>
              <a:t>Pause in </a:t>
            </a:r>
            <a:r>
              <a:rPr lang="en-GB" dirty="0" err="1" smtClean="0"/>
              <a:t>LineUp</a:t>
            </a:r>
            <a:r>
              <a:rPr lang="en-GB" dirty="0" smtClean="0"/>
              <a:t> slides </a:t>
            </a:r>
          </a:p>
          <a:p>
            <a:r>
              <a:rPr lang="en-GB" dirty="0" smtClean="0"/>
              <a:t>Not visible</a:t>
            </a:r>
            <a:r>
              <a:rPr lang="en-GB" baseline="0" dirty="0" smtClean="0"/>
              <a:t> in slides – pathway </a:t>
            </a:r>
            <a:r>
              <a:rPr lang="en-GB" baseline="0" dirty="0" err="1" smtClean="0"/>
              <a:t>klukas</a:t>
            </a:r>
            <a:r>
              <a:rPr lang="en-GB" baseline="0" dirty="0" smtClean="0"/>
              <a:t> </a:t>
            </a:r>
          </a:p>
          <a:p>
            <a:r>
              <a:rPr lang="en-GB" dirty="0" smtClean="0"/>
              <a:t>Other research,</a:t>
            </a:r>
            <a:r>
              <a:rPr lang="en-GB" baseline="0" dirty="0" smtClean="0"/>
              <a:t> maybe in beginning</a:t>
            </a:r>
          </a:p>
          <a:p>
            <a:r>
              <a:rPr lang="en-GB" baseline="0" dirty="0" smtClean="0"/>
              <a:t>Conclusion connecting projects, project to future points</a:t>
            </a:r>
          </a:p>
          <a:p>
            <a:r>
              <a:rPr lang="en-GB" baseline="0" dirty="0" smtClean="0"/>
              <a:t>Filtered to US and UK</a:t>
            </a:r>
          </a:p>
          <a:p>
            <a:r>
              <a:rPr lang="en-GB" baseline="0" dirty="0" smtClean="0"/>
              <a:t>Anne – drop Anne? </a:t>
            </a:r>
          </a:p>
          <a:p>
            <a:r>
              <a:rPr lang="en-GB" baseline="0" dirty="0" smtClean="0"/>
              <a:t>Team, don’t mention names verbally</a:t>
            </a:r>
          </a:p>
          <a:p>
            <a:r>
              <a:rPr lang="en-GB" baseline="0" dirty="0" smtClean="0"/>
              <a:t>Define Visualization, personal?</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00259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15253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4262963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748493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80891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 … it is a close call</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multiple attribute 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58153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a:t>
            </a:r>
            <a:r>
              <a:rPr lang="en-US" baseline="0" smtClean="0">
                <a:latin typeface="Arial" pitchFamily="18"/>
                <a:ea typeface="Microsoft YaHei" pitchFamily="2"/>
                <a:cs typeface="Mangal" pitchFamily="2"/>
              </a:rPr>
              <a:t>multiple attribute </a:t>
            </a:r>
            <a:r>
              <a:rPr lang="en-US" baseline="0" dirty="0" smtClean="0">
                <a:latin typeface="Arial" pitchFamily="18"/>
                <a:ea typeface="Microsoft YaHei" pitchFamily="2"/>
                <a:cs typeface="Mangal" pitchFamily="2"/>
              </a:rPr>
              <a:t>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664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a:t>
            </a:r>
            <a:r>
              <a:rPr lang="en-US" baseline="0" smtClean="0">
                <a:latin typeface="Arial" pitchFamily="18"/>
                <a:ea typeface="Microsoft YaHei" pitchFamily="2"/>
                <a:cs typeface="Mangal" pitchFamily="2"/>
              </a:rPr>
              <a:t>multiple attribute </a:t>
            </a:r>
            <a:r>
              <a:rPr lang="en-US" baseline="0" dirty="0" smtClean="0">
                <a:latin typeface="Arial" pitchFamily="18"/>
                <a:ea typeface="Microsoft YaHei" pitchFamily="2"/>
                <a:cs typeface="Mangal" pitchFamily="2"/>
              </a:rPr>
              <a:t>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635282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In</a:t>
            </a:r>
            <a:r>
              <a:rPr lang="en-US" baseline="0" dirty="0" smtClean="0">
                <a:latin typeface="Arial" pitchFamily="18"/>
                <a:ea typeface="Microsoft YaHei" pitchFamily="2"/>
                <a:cs typeface="Mangal" pitchFamily="2"/>
              </a:rPr>
              <a:t> our case we assume that the final score is combination of multiple other attributes. In our example A,B, and C.</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Depending on the combiner function, there are various existing ways to encode and show the attributes. </a:t>
            </a:r>
          </a:p>
          <a:p>
            <a:pPr lvl="0"/>
            <a:endParaRPr lang="en-US" baseline="0" dirty="0" smtClean="0">
              <a:latin typeface="Arial" pitchFamily="18"/>
              <a:ea typeface="Microsoft YaHei" pitchFamily="2"/>
              <a:cs typeface="Mangal" pitchFamily="2"/>
            </a:endParaRPr>
          </a:p>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120206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smtClean="0">
                <a:latin typeface="Arial" pitchFamily="18"/>
                <a:ea typeface="Microsoft YaHei" pitchFamily="2"/>
                <a:cs typeface="Mangal" pitchFamily="2"/>
              </a:rPr>
              <a:t>A combiner</a:t>
            </a:r>
            <a:r>
              <a:rPr lang="en-US" baseline="0" dirty="0" smtClean="0">
                <a:latin typeface="Arial" pitchFamily="18"/>
                <a:ea typeface="Microsoft YaHei" pitchFamily="2"/>
                <a:cs typeface="Mangal" pitchFamily="2"/>
              </a:rPr>
              <a:t> functions  can be anything.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The simplest one is a weighted sum. It means that an item has a high score if all combined attributes has a high value.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a:t>
            </a:r>
            <a:r>
              <a:rPr lang="en-US" baseline="0" dirty="0" err="1" smtClean="0">
                <a:latin typeface="Arial" pitchFamily="18"/>
                <a:ea typeface="Microsoft YaHei" pitchFamily="2"/>
                <a:cs typeface="Mangal" pitchFamily="2"/>
              </a:rPr>
              <a:t>constrast</a:t>
            </a:r>
            <a:r>
              <a:rPr lang="en-US" baseline="0" dirty="0" smtClean="0">
                <a:latin typeface="Arial" pitchFamily="18"/>
                <a:ea typeface="Microsoft YaHei" pitchFamily="2"/>
                <a:cs typeface="Mangal" pitchFamily="2"/>
              </a:rPr>
              <a:t> to that the maximum operation can be interpreted as that an item has a high score if any attribute is high</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But there are plenty of other combiner functions out there. Like Product Nesting and so on</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LineUp we are calling the </a:t>
            </a:r>
            <a:r>
              <a:rPr lang="en-US" baseline="0" dirty="0" err="1" smtClean="0">
                <a:latin typeface="Arial" pitchFamily="18"/>
                <a:ea typeface="Microsoft YaHei" pitchFamily="2"/>
                <a:cs typeface="Mangal" pitchFamily="2"/>
              </a:rPr>
              <a:t>weightet</a:t>
            </a:r>
            <a:r>
              <a:rPr lang="en-US" baseline="0" dirty="0" smtClean="0">
                <a:latin typeface="Arial" pitchFamily="18"/>
                <a:ea typeface="Microsoft YaHei" pitchFamily="2"/>
                <a:cs typeface="Mangal" pitchFamily="2"/>
              </a:rPr>
              <a:t> sum the serial combiner and the maximum a parallel combiner.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addition, LineUp supports all the others by providing a generic </a:t>
            </a:r>
            <a:r>
              <a:rPr lang="en-US" baseline="0" dirty="0" err="1" smtClean="0">
                <a:latin typeface="Arial" pitchFamily="18"/>
                <a:ea typeface="Microsoft YaHei" pitchFamily="2"/>
                <a:cs typeface="Mangal" pitchFamily="2"/>
              </a:rPr>
              <a:t>javascript</a:t>
            </a:r>
            <a:r>
              <a:rPr lang="en-US" baseline="0" dirty="0" smtClean="0">
                <a:latin typeface="Arial" pitchFamily="18"/>
                <a:ea typeface="Microsoft YaHei" pitchFamily="2"/>
                <a:cs typeface="Mangal" pitchFamily="2"/>
              </a:rPr>
              <a:t> editor, in which you can type in the formula similar to Excel.</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While we have special visual encodings for the first two ones, the formula based is simply represented by its result.</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414557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de-AT" dirty="0" err="1" smtClean="0">
                <a:latin typeface="Arial" pitchFamily="18"/>
                <a:ea typeface="Microsoft YaHei" pitchFamily="2"/>
                <a:cs typeface="Mangal" pitchFamily="2"/>
              </a:rPr>
              <a:t>We</a:t>
            </a:r>
            <a:r>
              <a:rPr lang="de-AT" dirty="0" smtClean="0">
                <a:latin typeface="Arial" pitchFamily="18"/>
                <a:ea typeface="Microsoft YaHei" pitchFamily="2"/>
                <a:cs typeface="Mangal" pitchFamily="2"/>
              </a:rPr>
              <a:t> </a:t>
            </a:r>
            <a:r>
              <a:rPr lang="de-AT" dirty="0" err="1" smtClean="0">
                <a:latin typeface="Arial" pitchFamily="18"/>
                <a:ea typeface="Microsoft YaHei" pitchFamily="2"/>
                <a:cs typeface="Mangal" pitchFamily="2"/>
              </a:rPr>
              <a:t>make</a:t>
            </a:r>
            <a:r>
              <a:rPr lang="de-AT" dirty="0" smtClean="0">
                <a:latin typeface="Arial" pitchFamily="18"/>
                <a:ea typeface="Microsoft YaHei" pitchFamily="2"/>
                <a:cs typeface="Mangal" pitchFamily="2"/>
              </a:rPr>
              <a:t> </a:t>
            </a:r>
            <a:r>
              <a:rPr lang="de-AT" dirty="0" err="1" smtClean="0">
                <a:latin typeface="Arial" pitchFamily="18"/>
                <a:ea typeface="Microsoft YaHei" pitchFamily="2"/>
                <a:cs typeface="Mangal" pitchFamily="2"/>
              </a:rPr>
              <a:t>use</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of</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stacked</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bars</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98357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82644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smtClean="0">
                <a:latin typeface="Arial" pitchFamily="18"/>
                <a:ea typeface="Microsoft YaHei" pitchFamily="2"/>
                <a:cs typeface="Mangal" pitchFamily="2"/>
              </a:rPr>
              <a:t>Start with the simple multi attribute table and animate to a stacked version,</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Tell something about stacked pros &amp; cons</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Animated to a diverged stacked layout</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126704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the simple multi attribute table and animate to a stacked version,</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Tell something about stacked pros &amp; </a:t>
            </a:r>
            <a:r>
              <a:rPr lang="en-US" dirty="0" smtClean="0">
                <a:latin typeface="Arial" pitchFamily="18"/>
                <a:ea typeface="Microsoft YaHei" pitchFamily="2"/>
                <a:cs typeface="Mangal" pitchFamily="2"/>
              </a:rPr>
              <a:t>cons</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63099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830997"/>
          </a:xfrm>
        </p:spPr>
        <p:txBody>
          <a:bodyPr>
            <a:spAutoFit/>
          </a:bodyPr>
          <a:lstStyle/>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07928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830997"/>
          </a:xfrm>
        </p:spPr>
        <p:txBody>
          <a:bodyPr>
            <a:spAutoFit/>
          </a:bodyPr>
          <a:lstStyle/>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888161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109152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31772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35268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34</a:t>
            </a:fld>
            <a:endParaRPr lang="en-US" dirty="0"/>
          </a:p>
        </p:txBody>
      </p:sp>
    </p:spTree>
    <p:extLst>
      <p:ext uri="{BB962C8B-B14F-4D97-AF65-F5344CB8AC3E}">
        <p14:creationId xmlns:p14="http://schemas.microsoft.com/office/powerpoint/2010/main" val="2844419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35</a:t>
            </a:fld>
            <a:endParaRPr lang="en-US" dirty="0"/>
          </a:p>
        </p:txBody>
      </p:sp>
    </p:spTree>
    <p:extLst>
      <p:ext uri="{BB962C8B-B14F-4D97-AF65-F5344CB8AC3E}">
        <p14:creationId xmlns:p14="http://schemas.microsoft.com/office/powerpoint/2010/main" val="2028795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Evaluation</a:t>
            </a:r>
            <a:r>
              <a:rPr lang="de-AT" baseline="0" dirty="0" smtClean="0"/>
              <a:t> </a:t>
            </a:r>
            <a:r>
              <a:rPr lang="de-AT" baseline="0" dirty="0" err="1" smtClean="0"/>
              <a:t>has</a:t>
            </a:r>
            <a:r>
              <a:rPr lang="de-AT" baseline="0" dirty="0" smtClean="0"/>
              <a:t> </a:t>
            </a:r>
            <a:r>
              <a:rPr lang="de-AT" baseline="0" dirty="0" err="1" smtClean="0"/>
              <a:t>show</a:t>
            </a:r>
            <a:r>
              <a:rPr lang="de-AT" baseline="0" dirty="0" smtClean="0"/>
              <a:t> -&gt; </a:t>
            </a:r>
            <a:r>
              <a:rPr lang="de-AT" baseline="0" dirty="0" err="1" smtClean="0"/>
              <a:t>more</a:t>
            </a:r>
            <a:r>
              <a:rPr lang="de-AT" baseline="0" dirty="0" smtClean="0"/>
              <a:t> </a:t>
            </a:r>
            <a:r>
              <a:rPr lang="de-AT" baseline="0" dirty="0" err="1" smtClean="0"/>
              <a:t>difficult</a:t>
            </a:r>
            <a:r>
              <a:rPr lang="de-AT" baseline="0" dirty="0" smtClean="0"/>
              <a:t> </a:t>
            </a:r>
            <a:r>
              <a:rPr lang="de-AT" baseline="0" dirty="0" err="1" smtClean="0"/>
              <a:t>to</a:t>
            </a:r>
            <a:r>
              <a:rPr lang="de-AT" baseline="0" dirty="0" smtClean="0"/>
              <a:t> </a:t>
            </a:r>
            <a:r>
              <a:rPr lang="de-AT" baseline="0" dirty="0" err="1" smtClean="0"/>
              <a:t>interpret</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36</a:t>
            </a:fld>
            <a:endParaRPr lang="en-US" dirty="0"/>
          </a:p>
        </p:txBody>
      </p:sp>
    </p:spTree>
    <p:extLst>
      <p:ext uri="{BB962C8B-B14F-4D97-AF65-F5344CB8AC3E}">
        <p14:creationId xmlns:p14="http://schemas.microsoft.com/office/powerpoint/2010/main" val="28444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1242573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3369697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1098120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85462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Same table from before, but with </a:t>
            </a:r>
            <a:r>
              <a:rPr lang="en-US" dirty="0" err="1">
                <a:latin typeface="Arial" pitchFamily="18"/>
                <a:ea typeface="Microsoft YaHei" pitchFamily="2"/>
                <a:cs typeface="Mangal" pitchFamily="2"/>
              </a:rPr>
              <a:t>slopegraphs</a:t>
            </a:r>
            <a:r>
              <a:rPr lang="en-US" dirty="0">
                <a:latin typeface="Arial" pitchFamily="18"/>
                <a:ea typeface="Microsoft YaHei" pitchFamily="2"/>
                <a:cs typeface="Mangal" pitchFamily="2"/>
              </a:rPr>
              <a:t> in it.</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 interpretation + arrows</a:t>
            </a:r>
          </a:p>
        </p:txBody>
      </p:sp>
    </p:spTree>
    <p:extLst>
      <p:ext uri="{BB962C8B-B14F-4D97-AF65-F5344CB8AC3E}">
        <p14:creationId xmlns:p14="http://schemas.microsoft.com/office/powerpoint/2010/main" val="1329946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Same table from before, but with </a:t>
            </a:r>
            <a:r>
              <a:rPr lang="en-US" dirty="0" err="1">
                <a:latin typeface="Arial" pitchFamily="18"/>
                <a:ea typeface="Microsoft YaHei" pitchFamily="2"/>
                <a:cs typeface="Mangal" pitchFamily="2"/>
              </a:rPr>
              <a:t>slopegraphs</a:t>
            </a:r>
            <a:r>
              <a:rPr lang="en-US" dirty="0">
                <a:latin typeface="Arial" pitchFamily="18"/>
                <a:ea typeface="Microsoft YaHei" pitchFamily="2"/>
                <a:cs typeface="Mangal" pitchFamily="2"/>
              </a:rPr>
              <a:t> in it.</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 interpretation + arrows</a:t>
            </a:r>
          </a:p>
        </p:txBody>
      </p:sp>
    </p:spTree>
    <p:extLst>
      <p:ext uri="{BB962C8B-B14F-4D97-AF65-F5344CB8AC3E}">
        <p14:creationId xmlns:p14="http://schemas.microsoft.com/office/powerpoint/2010/main" val="834146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Video of LineUp with snapshot and interactive changing of weights.</a:t>
            </a:r>
          </a:p>
          <a:p>
            <a:pPr lvl="0"/>
            <a:endParaRPr lang="en-US" dirty="0">
              <a:latin typeface="Arial" pitchFamily="18"/>
              <a:ea typeface="Microsoft YaHei" pitchFamily="2"/>
              <a:cs typeface="Mangal" pitchFamily="2"/>
            </a:endParaRPr>
          </a:p>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07786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43</a:t>
            </a:fld>
            <a:endParaRPr lang="en-US" dirty="0"/>
          </a:p>
        </p:txBody>
      </p:sp>
    </p:spTree>
    <p:extLst>
      <p:ext uri="{BB962C8B-B14F-4D97-AF65-F5344CB8AC3E}">
        <p14:creationId xmlns:p14="http://schemas.microsoft.com/office/powerpoint/2010/main" val="2674192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1DD5F52-8D84-4B05-A6DD-6CED951C550D}" type="slidenum">
              <a:rPr lang="en-GB" smtClean="0"/>
              <a:t>44</a:t>
            </a:fld>
            <a:endParaRPr lang="en-GB" dirty="0"/>
          </a:p>
        </p:txBody>
      </p:sp>
    </p:spTree>
    <p:extLst>
      <p:ext uri="{BB962C8B-B14F-4D97-AF65-F5344CB8AC3E}">
        <p14:creationId xmlns:p14="http://schemas.microsoft.com/office/powerpoint/2010/main" val="1564628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Statistics do this for us?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48</a:t>
            </a:fld>
            <a:endParaRPr lang="de-AT" dirty="0"/>
          </a:p>
        </p:txBody>
      </p:sp>
    </p:spTree>
    <p:extLst>
      <p:ext uri="{BB962C8B-B14F-4D97-AF65-F5344CB8AC3E}">
        <p14:creationId xmlns:p14="http://schemas.microsoft.com/office/powerpoint/2010/main" val="2929098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Exploration:</a:t>
            </a:r>
          </a:p>
          <a:p>
            <a:pPr marL="171450" indent="-171450">
              <a:buFont typeface="Arial" panose="020B0604020202020204" pitchFamily="34" charset="0"/>
              <a:buChar char="•"/>
            </a:pPr>
            <a:r>
              <a:rPr lang="en-US" dirty="0" smtClean="0"/>
              <a:t>result</a:t>
            </a:r>
            <a:r>
              <a:rPr lang="en-US" baseline="0" dirty="0" smtClean="0"/>
              <a:t> not known</a:t>
            </a:r>
          </a:p>
          <a:p>
            <a:pPr marL="171450" indent="-171450">
              <a:buFont typeface="Arial" panose="020B0604020202020204" pitchFamily="34" charset="0"/>
              <a:buChar char="•"/>
            </a:pPr>
            <a:r>
              <a:rPr lang="en-US" baseline="0" dirty="0" smtClean="0"/>
              <a:t>not even question</a:t>
            </a:r>
          </a:p>
          <a:p>
            <a:endParaRPr lang="en-US" dirty="0" smtClean="0"/>
          </a:p>
          <a:p>
            <a:r>
              <a:rPr lang="en-US" dirty="0" smtClean="0"/>
              <a:t>Illustration:</a:t>
            </a:r>
          </a:p>
          <a:p>
            <a:pPr marL="171450" indent="-171450">
              <a:buFont typeface="Arial" panose="020B0604020202020204" pitchFamily="34" charset="0"/>
              <a:buChar char="•"/>
            </a:pPr>
            <a:r>
              <a:rPr lang="en-US" dirty="0" smtClean="0"/>
              <a:t>Know about the data</a:t>
            </a:r>
          </a:p>
          <a:p>
            <a:pPr marL="171450" indent="-171450">
              <a:buFont typeface="Arial" panose="020B0604020202020204" pitchFamily="34" charset="0"/>
              <a:buChar char="•"/>
            </a:pPr>
            <a:r>
              <a:rPr lang="en-US" dirty="0" smtClean="0"/>
              <a:t>Communicate to others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53</a:t>
            </a:fld>
            <a:endParaRPr lang="de-AT" dirty="0"/>
          </a:p>
        </p:txBody>
      </p:sp>
    </p:spTree>
    <p:extLst>
      <p:ext uri="{BB962C8B-B14F-4D97-AF65-F5344CB8AC3E}">
        <p14:creationId xmlns:p14="http://schemas.microsoft.com/office/powerpoint/2010/main" val="252747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5</a:t>
            </a:fld>
            <a:endParaRPr lang="de-AT"/>
          </a:p>
        </p:txBody>
      </p:sp>
    </p:spTree>
    <p:extLst>
      <p:ext uri="{BB962C8B-B14F-4D97-AF65-F5344CB8AC3E}">
        <p14:creationId xmlns:p14="http://schemas.microsoft.com/office/powerpoint/2010/main" val="3369783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Cluttering due to many coinciding</a:t>
            </a:r>
            <a:r>
              <a:rPr lang="en-US" baseline="0" dirty="0" smtClean="0"/>
              <a:t> marks.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56</a:t>
            </a:fld>
            <a:endParaRPr lang="de-AT" dirty="0"/>
          </a:p>
        </p:txBody>
      </p:sp>
    </p:spTree>
    <p:extLst>
      <p:ext uri="{BB962C8B-B14F-4D97-AF65-F5344CB8AC3E}">
        <p14:creationId xmlns:p14="http://schemas.microsoft.com/office/powerpoint/2010/main" val="46606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p:sp>
      <p:sp>
        <p:nvSpPr>
          <p:cNvPr id="5734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2x</a:t>
            </a:r>
          </a:p>
        </p:txBody>
      </p:sp>
    </p:spTree>
    <p:extLst>
      <p:ext uri="{BB962C8B-B14F-4D97-AF65-F5344CB8AC3E}">
        <p14:creationId xmlns:p14="http://schemas.microsoft.com/office/powerpoint/2010/main" val="1997471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p:sp>
      <p:sp>
        <p:nvSpPr>
          <p:cNvPr id="59395"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4x</a:t>
            </a:r>
          </a:p>
        </p:txBody>
      </p:sp>
    </p:spTree>
    <p:extLst>
      <p:ext uri="{BB962C8B-B14F-4D97-AF65-F5344CB8AC3E}">
        <p14:creationId xmlns:p14="http://schemas.microsoft.com/office/powerpoint/2010/main" val="464827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Rot="1" noChangeAspect="1" noChangeArrowheads="1" noTextEdit="1"/>
          </p:cNvSpPr>
          <p:nvPr>
            <p:ph type="sldImg"/>
          </p:nvPr>
        </p:nvSpPr>
        <p:spPr/>
      </p:sp>
      <p:sp>
        <p:nvSpPr>
          <p:cNvPr id="61443"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A: slope 4:1 =&gt; theta = 76</a:t>
            </a:r>
          </a:p>
          <a:p>
            <a:pPr eaLnBrk="1"/>
            <a:r>
              <a:rPr lang="en-US" smtClean="0"/>
              <a:t>B: slope 1:3 =&gt; theta = 18.4</a:t>
            </a:r>
          </a:p>
          <a:p>
            <a:pPr eaLnBrk="1"/>
            <a:r>
              <a:rPr lang="en-US" smtClean="0"/>
              <a:t>So A is roughly 4 times steeper than B</a:t>
            </a:r>
          </a:p>
        </p:txBody>
      </p:sp>
    </p:spTree>
    <p:extLst>
      <p:ext uri="{BB962C8B-B14F-4D97-AF65-F5344CB8AC3E}">
        <p14:creationId xmlns:p14="http://schemas.microsoft.com/office/powerpoint/2010/main" val="1019328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p:sp>
      <p:sp>
        <p:nvSpPr>
          <p:cNvPr id="63491"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2x</a:t>
            </a:r>
          </a:p>
        </p:txBody>
      </p:sp>
    </p:spTree>
    <p:extLst>
      <p:ext uri="{BB962C8B-B14F-4D97-AF65-F5344CB8AC3E}">
        <p14:creationId xmlns:p14="http://schemas.microsoft.com/office/powerpoint/2010/main" val="3429709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p:sp>
      <p:sp>
        <p:nvSpPr>
          <p:cNvPr id="63491"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2x</a:t>
            </a:r>
          </a:p>
        </p:txBody>
      </p:sp>
    </p:spTree>
    <p:extLst>
      <p:ext uri="{BB962C8B-B14F-4D97-AF65-F5344CB8AC3E}">
        <p14:creationId xmlns:p14="http://schemas.microsoft.com/office/powerpoint/2010/main" val="3504188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p:sp>
      <p:sp>
        <p:nvSpPr>
          <p:cNvPr id="65539"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smtClean="0"/>
              <a:t>3x</a:t>
            </a:r>
          </a:p>
        </p:txBody>
      </p:sp>
    </p:spTree>
    <p:extLst>
      <p:ext uri="{BB962C8B-B14F-4D97-AF65-F5344CB8AC3E}">
        <p14:creationId xmlns:p14="http://schemas.microsoft.com/office/powerpoint/2010/main" val="4264269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p:sp>
      <p:sp>
        <p:nvSpPr>
          <p:cNvPr id="6758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dirty="0" smtClean="0"/>
              <a:t>Opacity: A = 0.2 / B = 0.4</a:t>
            </a:r>
          </a:p>
          <a:p>
            <a:pPr eaLnBrk="1"/>
            <a:r>
              <a:rPr lang="en-US" dirty="0" smtClean="0"/>
              <a:t>So B is roughly 2x darker (of course this is not true due to non-</a:t>
            </a:r>
            <a:r>
              <a:rPr lang="en-US" dirty="0" err="1" smtClean="0"/>
              <a:t>linearities</a:t>
            </a:r>
            <a:r>
              <a:rPr lang="en-US" dirty="0" smtClean="0"/>
              <a:t> of the human visual system)</a:t>
            </a:r>
          </a:p>
        </p:txBody>
      </p:sp>
    </p:spTree>
    <p:extLst>
      <p:ext uri="{BB962C8B-B14F-4D97-AF65-F5344CB8AC3E}">
        <p14:creationId xmlns:p14="http://schemas.microsoft.com/office/powerpoint/2010/main" val="3767076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Legibility of</a:t>
            </a:r>
            <a:r>
              <a:rPr lang="en-US" baseline="0" dirty="0" smtClean="0"/>
              <a:t> labels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71</a:t>
            </a:fld>
            <a:endParaRPr lang="de-AT" dirty="0"/>
          </a:p>
        </p:txBody>
      </p:sp>
    </p:spTree>
    <p:extLst>
      <p:ext uri="{BB962C8B-B14F-4D97-AF65-F5344CB8AC3E}">
        <p14:creationId xmlns:p14="http://schemas.microsoft.com/office/powerpoint/2010/main" val="19198970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86</a:t>
            </a:fld>
            <a:endParaRPr lang="en-GB" dirty="0">
              <a:solidFill>
                <a:prstClr val="black"/>
              </a:solidFill>
            </a:endParaRPr>
          </a:p>
        </p:txBody>
      </p:sp>
    </p:spTree>
    <p:extLst>
      <p:ext uri="{BB962C8B-B14F-4D97-AF65-F5344CB8AC3E}">
        <p14:creationId xmlns:p14="http://schemas.microsoft.com/office/powerpoint/2010/main" val="146920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AT" baseline="0" dirty="0" smtClean="0"/>
              <a:t>Rankings </a:t>
            </a:r>
            <a:r>
              <a:rPr lang="de-AT" baseline="0" dirty="0" err="1" smtClean="0"/>
              <a:t>are</a:t>
            </a:r>
            <a:r>
              <a:rPr lang="de-AT" baseline="0" dirty="0" smtClean="0"/>
              <a:t> </a:t>
            </a:r>
            <a:r>
              <a:rPr lang="de-AT" baseline="0" dirty="0" err="1" smtClean="0"/>
              <a:t>omnipresent</a:t>
            </a:r>
            <a:r>
              <a:rPr lang="de-AT" baseline="0" dirty="0" smtClean="0"/>
              <a:t>. </a:t>
            </a:r>
            <a:r>
              <a:rPr lang="de-AT" baseline="0" dirty="0" err="1" smtClean="0"/>
              <a:t>They</a:t>
            </a:r>
            <a:r>
              <a:rPr lang="de-AT" baseline="0" dirty="0" smtClean="0"/>
              <a:t> </a:t>
            </a:r>
            <a:r>
              <a:rPr lang="de-AT" baseline="0" dirty="0" err="1" smtClean="0"/>
              <a:t>tell</a:t>
            </a:r>
            <a:r>
              <a:rPr lang="de-AT" baseline="0" dirty="0" smtClean="0"/>
              <a:t> </a:t>
            </a:r>
            <a:r>
              <a:rPr lang="de-AT" baseline="0" dirty="0" err="1" smtClean="0"/>
              <a:t>us</a:t>
            </a:r>
            <a:r>
              <a:rPr lang="de-AT" baseline="0" dirty="0" smtClean="0"/>
              <a:t> </a:t>
            </a:r>
            <a:r>
              <a:rPr lang="de-AT" baseline="0" dirty="0" err="1" smtClean="0"/>
              <a:t>what</a:t>
            </a:r>
            <a:r>
              <a:rPr lang="de-AT" baseline="0" dirty="0" smtClean="0"/>
              <a:t> </a:t>
            </a:r>
            <a:r>
              <a:rPr lang="de-AT" baseline="0" dirty="0" err="1" smtClean="0"/>
              <a:t>is</a:t>
            </a:r>
            <a:r>
              <a:rPr lang="de-AT" baseline="0" dirty="0" smtClean="0"/>
              <a:t> </a:t>
            </a:r>
            <a:r>
              <a:rPr lang="de-AT" baseline="0" dirty="0" err="1" smtClean="0"/>
              <a:t>the</a:t>
            </a:r>
            <a:r>
              <a:rPr lang="de-AT" baseline="0" dirty="0" smtClean="0"/>
              <a:t> </a:t>
            </a:r>
            <a:r>
              <a:rPr lang="de-AT" baseline="0" dirty="0" err="1" smtClean="0"/>
              <a:t>best</a:t>
            </a:r>
            <a:r>
              <a:rPr lang="de-AT" baseline="0" dirty="0" smtClean="0"/>
              <a:t>, </a:t>
            </a:r>
            <a:r>
              <a:rPr lang="de-AT" baseline="0" dirty="0" err="1" smtClean="0"/>
              <a:t>who</a:t>
            </a:r>
            <a:r>
              <a:rPr lang="de-AT" baseline="0" dirty="0" smtClean="0"/>
              <a:t> </a:t>
            </a:r>
            <a:r>
              <a:rPr lang="de-AT" baseline="0" dirty="0" err="1" smtClean="0"/>
              <a:t>has</a:t>
            </a:r>
            <a:r>
              <a:rPr lang="de-AT" baseline="0" dirty="0" smtClean="0"/>
              <a:t> </a:t>
            </a:r>
            <a:r>
              <a:rPr lang="de-AT" baseline="0" dirty="0" err="1" smtClean="0"/>
              <a:t>the</a:t>
            </a:r>
            <a:r>
              <a:rPr lang="de-AT" baseline="0" dirty="0" smtClean="0"/>
              <a:t> </a:t>
            </a:r>
            <a:r>
              <a:rPr lang="de-AT" baseline="0" dirty="0" err="1" smtClean="0"/>
              <a:t>most</a:t>
            </a:r>
            <a:r>
              <a:rPr lang="de-AT" baseline="0" dirty="0" smtClean="0"/>
              <a:t> </a:t>
            </a:r>
            <a:r>
              <a:rPr lang="de-AT" baseline="0" dirty="0" err="1" smtClean="0"/>
              <a:t>money</a:t>
            </a:r>
            <a:r>
              <a:rPr lang="de-AT" baseline="0" dirty="0" smtClean="0"/>
              <a:t> </a:t>
            </a:r>
            <a:r>
              <a:rPr lang="de-AT" baseline="0" dirty="0" err="1" smtClean="0"/>
              <a:t>and</a:t>
            </a:r>
            <a:r>
              <a:rPr lang="de-AT" baseline="0" dirty="0" smtClean="0"/>
              <a:t> </a:t>
            </a:r>
            <a:r>
              <a:rPr lang="de-AT" baseline="0" dirty="0" err="1" smtClean="0"/>
              <a:t>are</a:t>
            </a:r>
            <a:r>
              <a:rPr lang="de-AT" baseline="0" dirty="0" smtClean="0"/>
              <a:t> </a:t>
            </a:r>
            <a:r>
              <a:rPr lang="de-AT" baseline="0" dirty="0" err="1" smtClean="0"/>
              <a:t>helping</a:t>
            </a:r>
            <a:r>
              <a:rPr lang="de-AT" baseline="0" dirty="0" smtClean="0"/>
              <a:t> </a:t>
            </a:r>
            <a:r>
              <a:rPr lang="de-AT" baseline="0" dirty="0" err="1" smtClean="0"/>
              <a:t>us</a:t>
            </a:r>
            <a:r>
              <a:rPr lang="de-AT" baseline="0" dirty="0" smtClean="0"/>
              <a:t> </a:t>
            </a:r>
            <a:r>
              <a:rPr lang="de-AT" baseline="0" dirty="0" err="1" smtClean="0"/>
              <a:t>managing</a:t>
            </a:r>
            <a:r>
              <a:rPr lang="de-AT" baseline="0" dirty="0" smtClean="0"/>
              <a:t> </a:t>
            </a:r>
            <a:r>
              <a:rPr lang="de-AT" baseline="0" dirty="0" err="1" smtClean="0"/>
              <a:t>the</a:t>
            </a:r>
            <a:r>
              <a:rPr lang="de-AT" baseline="0" dirty="0" smtClean="0"/>
              <a:t> </a:t>
            </a:r>
            <a:r>
              <a:rPr lang="de-AT" baseline="0" dirty="0" err="1" smtClean="0"/>
              <a:t>vast</a:t>
            </a:r>
            <a:r>
              <a:rPr lang="de-AT" baseline="0" dirty="0" smtClean="0"/>
              <a:t> </a:t>
            </a:r>
            <a:r>
              <a:rPr lang="de-AT" baseline="0" dirty="0" err="1" smtClean="0"/>
              <a:t>amount</a:t>
            </a:r>
            <a:r>
              <a:rPr lang="de-AT" baseline="0" dirty="0" smtClean="0"/>
              <a:t> </a:t>
            </a:r>
            <a:r>
              <a:rPr lang="de-AT" baseline="0" dirty="0" err="1" smtClean="0"/>
              <a:t>of</a:t>
            </a:r>
            <a:r>
              <a:rPr lang="de-AT" baseline="0" dirty="0" smtClean="0"/>
              <a:t> </a:t>
            </a:r>
            <a:r>
              <a:rPr lang="de-AT" baseline="0" dirty="0" err="1" smtClean="0"/>
              <a:t>data</a:t>
            </a:r>
            <a:r>
              <a:rPr lang="de-AT" baseline="0" dirty="0" smtClean="0"/>
              <a:t>.</a:t>
            </a:r>
          </a:p>
          <a:p>
            <a:endParaRPr lang="de-AT" baseline="0" dirty="0" smtClean="0"/>
          </a:p>
          <a:p>
            <a:r>
              <a:rPr lang="de-AT" baseline="0" dirty="0" err="1" smtClean="0"/>
              <a:t>There</a:t>
            </a:r>
            <a:r>
              <a:rPr lang="de-AT" baseline="0" dirty="0" smtClean="0"/>
              <a:t> </a:t>
            </a:r>
            <a:r>
              <a:rPr lang="de-AT" baseline="0" dirty="0" err="1" smtClean="0"/>
              <a:t>are</a:t>
            </a:r>
            <a:r>
              <a:rPr lang="de-AT" baseline="0" dirty="0" smtClean="0"/>
              <a:t> simple </a:t>
            </a:r>
            <a:r>
              <a:rPr lang="de-AT" baseline="0" dirty="0" err="1" smtClean="0"/>
              <a:t>rankings</a:t>
            </a:r>
            <a:r>
              <a:rPr lang="de-AT" baseline="0" dirty="0" smtClean="0"/>
              <a:t> </a:t>
            </a:r>
            <a:r>
              <a:rPr lang="de-AT" baseline="0" dirty="0" err="1" smtClean="0"/>
              <a:t>based</a:t>
            </a:r>
            <a:r>
              <a:rPr lang="de-AT" baseline="0" dirty="0" smtClean="0"/>
              <a:t> on a </a:t>
            </a:r>
            <a:r>
              <a:rPr lang="de-AT" baseline="0" dirty="0" err="1" smtClean="0"/>
              <a:t>single</a:t>
            </a:r>
            <a:r>
              <a:rPr lang="de-AT" baseline="0" dirty="0" smtClean="0"/>
              <a:t> </a:t>
            </a:r>
            <a:r>
              <a:rPr lang="de-AT" baseline="0" dirty="0" err="1" smtClean="0"/>
              <a:t>attribute</a:t>
            </a:r>
            <a:r>
              <a:rPr lang="de-AT" baseline="0" dirty="0" smtClean="0"/>
              <a:t> </a:t>
            </a:r>
            <a:r>
              <a:rPr lang="de-AT" baseline="0" dirty="0" err="1" smtClean="0"/>
              <a:t>like</a:t>
            </a:r>
            <a:r>
              <a:rPr lang="de-AT" baseline="0" dirty="0" smtClean="0"/>
              <a:t> </a:t>
            </a:r>
            <a:r>
              <a:rPr lang="de-AT" baseline="0" dirty="0" err="1" smtClean="0"/>
              <a:t>the</a:t>
            </a:r>
            <a:r>
              <a:rPr lang="de-AT" baseline="0" dirty="0" smtClean="0"/>
              <a:t> iTunes top 10 </a:t>
            </a:r>
            <a:r>
              <a:rPr lang="de-AT" baseline="0" dirty="0" err="1" smtClean="0"/>
              <a:t>there</a:t>
            </a:r>
            <a:r>
              <a:rPr lang="de-AT" baseline="0" dirty="0" smtClean="0"/>
              <a:t> </a:t>
            </a:r>
            <a:r>
              <a:rPr lang="de-AT" baseline="0" dirty="0" err="1" smtClean="0"/>
              <a:t>are</a:t>
            </a:r>
            <a:r>
              <a:rPr lang="de-AT" baseline="0" dirty="0" smtClean="0"/>
              <a:t> </a:t>
            </a:r>
            <a:r>
              <a:rPr lang="de-AT" baseline="0" dirty="0" err="1" smtClean="0"/>
              <a:t>range</a:t>
            </a:r>
            <a:r>
              <a:rPr lang="de-AT" baseline="0" dirty="0" smtClean="0"/>
              <a:t> </a:t>
            </a:r>
            <a:r>
              <a:rPr lang="de-AT" baseline="0" dirty="0" err="1" smtClean="0"/>
              <a:t>of</a:t>
            </a:r>
            <a:r>
              <a:rPr lang="de-AT" baseline="0" dirty="0" smtClean="0"/>
              <a:t> </a:t>
            </a:r>
            <a:r>
              <a:rPr lang="de-AT" baseline="0" dirty="0" err="1" smtClean="0"/>
              <a:t>rankings</a:t>
            </a:r>
            <a:r>
              <a:rPr lang="de-AT" baseline="0" dirty="0" smtClean="0"/>
              <a:t>, </a:t>
            </a:r>
            <a:r>
              <a:rPr lang="de-AT" baseline="0" dirty="0" err="1" smtClean="0"/>
              <a:t>which</a:t>
            </a:r>
            <a:r>
              <a:rPr lang="de-AT" baseline="0" dirty="0" smtClean="0"/>
              <a:t> </a:t>
            </a:r>
            <a:r>
              <a:rPr lang="de-AT" baseline="0" dirty="0" err="1" smtClean="0"/>
              <a:t>are</a:t>
            </a:r>
            <a:r>
              <a:rPr lang="de-AT" baseline="0" dirty="0" smtClean="0"/>
              <a:t> </a:t>
            </a:r>
            <a:r>
              <a:rPr lang="de-AT" baseline="0" dirty="0" err="1" smtClean="0"/>
              <a:t>based</a:t>
            </a:r>
            <a:r>
              <a:rPr lang="de-AT" baseline="0" dirty="0" smtClean="0"/>
              <a:t> on multiple </a:t>
            </a:r>
            <a:r>
              <a:rPr lang="de-AT" baseline="0" dirty="0" err="1" smtClean="0"/>
              <a:t>attributes</a:t>
            </a:r>
            <a:r>
              <a:rPr lang="de-AT" baseline="0" dirty="0" smtClean="0"/>
              <a:t>, </a:t>
            </a:r>
            <a:r>
              <a:rPr lang="de-AT" baseline="0" dirty="0" err="1" smtClean="0"/>
              <a:t>like</a:t>
            </a:r>
            <a:r>
              <a:rPr lang="de-AT" baseline="0" dirty="0" smtClean="0"/>
              <a:t> Journal Rankings, </a:t>
            </a:r>
            <a:r>
              <a:rPr lang="de-AT" baseline="0" dirty="0" err="1" smtClean="0"/>
              <a:t>Unviersity</a:t>
            </a:r>
            <a:r>
              <a:rPr lang="de-AT" baseline="0" dirty="0" smtClean="0"/>
              <a:t> </a:t>
            </a:r>
            <a:r>
              <a:rPr lang="de-AT" baseline="0" dirty="0" err="1" smtClean="0"/>
              <a:t>rankings</a:t>
            </a:r>
            <a:r>
              <a:rPr lang="de-AT" baseline="0" dirty="0" smtClean="0"/>
              <a:t> </a:t>
            </a:r>
            <a:r>
              <a:rPr lang="de-AT" baseline="0" dirty="0" err="1" smtClean="0"/>
              <a:t>or</a:t>
            </a:r>
            <a:r>
              <a:rPr lang="de-AT" baseline="0" dirty="0" smtClean="0"/>
              <a:t> </a:t>
            </a:r>
            <a:r>
              <a:rPr lang="de-AT" baseline="0" dirty="0" err="1" smtClean="0"/>
              <a:t>what</a:t>
            </a:r>
            <a:r>
              <a:rPr lang="de-AT" baseline="0" dirty="0" smtClean="0"/>
              <a:t> </a:t>
            </a:r>
            <a:r>
              <a:rPr lang="de-AT" baseline="0" dirty="0" err="1" smtClean="0"/>
              <a:t>is</a:t>
            </a:r>
            <a:r>
              <a:rPr lang="de-AT" baseline="0" dirty="0" smtClean="0"/>
              <a:t> an </a:t>
            </a:r>
            <a:r>
              <a:rPr lang="de-AT" baseline="0" dirty="0" err="1" smtClean="0"/>
              <a:t>energy</a:t>
            </a:r>
            <a:r>
              <a:rPr lang="de-AT" baseline="0" dirty="0" smtClean="0"/>
              <a:t> </a:t>
            </a:r>
            <a:r>
              <a:rPr lang="de-AT" baseline="0" dirty="0" err="1" smtClean="0"/>
              <a:t>efficient</a:t>
            </a:r>
            <a:r>
              <a:rPr lang="de-AT" baseline="0" dirty="0" smtClean="0"/>
              <a:t> </a:t>
            </a:r>
            <a:r>
              <a:rPr lang="de-AT" baseline="0" dirty="0" err="1" smtClean="0"/>
              <a:t>car</a:t>
            </a:r>
            <a:r>
              <a:rPr lang="de-AT" baseline="0" dirty="0" smtClean="0"/>
              <a:t>.</a:t>
            </a:r>
          </a:p>
          <a:p>
            <a:endParaRPr lang="de-AT" baseline="0" dirty="0" smtClean="0"/>
          </a:p>
          <a:p>
            <a:r>
              <a:rPr lang="de-AT" baseline="0" dirty="0" err="1" smtClean="0"/>
              <a:t>While</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former</a:t>
            </a:r>
            <a:r>
              <a:rPr lang="de-AT" baseline="0" dirty="0" smtClean="0"/>
              <a:t> </a:t>
            </a:r>
            <a:r>
              <a:rPr lang="de-AT" baseline="0" dirty="0" err="1" smtClean="0"/>
              <a:t>one</a:t>
            </a:r>
            <a:r>
              <a:rPr lang="de-AT" baseline="0" dirty="0" smtClean="0"/>
              <a:t> </a:t>
            </a:r>
            <a:r>
              <a:rPr lang="de-AT" baseline="0" dirty="0" err="1" smtClean="0"/>
              <a:t>you</a:t>
            </a:r>
            <a:r>
              <a:rPr lang="de-AT" baseline="0" dirty="0" smtClean="0"/>
              <a:t> </a:t>
            </a:r>
            <a:r>
              <a:rPr lang="de-AT" baseline="0" dirty="0" err="1" smtClean="0"/>
              <a:t>don‘t</a:t>
            </a:r>
            <a:r>
              <a:rPr lang="de-AT" baseline="0" dirty="0" smtClean="0"/>
              <a:t> </a:t>
            </a:r>
            <a:r>
              <a:rPr lang="de-AT" baseline="0" dirty="0" err="1" smtClean="0"/>
              <a:t>need</a:t>
            </a:r>
            <a:r>
              <a:rPr lang="de-AT" baseline="0" dirty="0" smtClean="0"/>
              <a:t> </a:t>
            </a:r>
            <a:r>
              <a:rPr lang="de-AT" baseline="0" dirty="0" err="1" smtClean="0"/>
              <a:t>sophisticated</a:t>
            </a:r>
            <a:r>
              <a:rPr lang="de-AT" baseline="0" dirty="0" smtClean="0"/>
              <a:t> </a:t>
            </a:r>
            <a:r>
              <a:rPr lang="de-AT" baseline="0" dirty="0" err="1" smtClean="0"/>
              <a:t>tools</a:t>
            </a:r>
            <a:r>
              <a:rPr lang="de-AT" baseline="0" dirty="0" smtClean="0"/>
              <a:t>, </a:t>
            </a:r>
            <a:r>
              <a:rPr lang="de-AT" baseline="0" dirty="0" err="1" smtClean="0"/>
              <a:t>the</a:t>
            </a:r>
            <a:r>
              <a:rPr lang="de-AT" baseline="0" dirty="0" smtClean="0"/>
              <a:t> </a:t>
            </a:r>
            <a:r>
              <a:rPr lang="de-AT" baseline="0" dirty="0" err="1" smtClean="0"/>
              <a:t>later</a:t>
            </a:r>
            <a:r>
              <a:rPr lang="de-AT" baseline="0" dirty="0" smtClean="0"/>
              <a:t> </a:t>
            </a:r>
            <a:r>
              <a:rPr lang="de-AT" baseline="0" dirty="0" err="1" smtClean="0"/>
              <a:t>one</a:t>
            </a:r>
            <a:r>
              <a:rPr lang="de-AT" baseline="0" dirty="0" smtClean="0"/>
              <a:t> </a:t>
            </a:r>
            <a:r>
              <a:rPr lang="de-AT" baseline="0" dirty="0" err="1" smtClean="0"/>
              <a:t>are</a:t>
            </a:r>
            <a:r>
              <a:rPr lang="de-AT" baseline="0" dirty="0" smtClean="0"/>
              <a:t> </a:t>
            </a:r>
            <a:r>
              <a:rPr lang="de-AT" baseline="0" dirty="0" err="1" smtClean="0"/>
              <a:t>more</a:t>
            </a:r>
            <a:r>
              <a:rPr lang="de-AT" baseline="0" dirty="0" smtClean="0"/>
              <a:t> </a:t>
            </a:r>
            <a:r>
              <a:rPr lang="de-AT" baseline="0" dirty="0" err="1" smtClean="0"/>
              <a:t>complex</a:t>
            </a:r>
            <a:r>
              <a:rPr lang="de-AT" baseline="0" dirty="0" smtClean="0"/>
              <a:t> </a:t>
            </a:r>
            <a:r>
              <a:rPr lang="de-AT" baseline="0" dirty="0" err="1" smtClean="0"/>
              <a:t>to</a:t>
            </a:r>
            <a:r>
              <a:rPr lang="de-AT" baseline="0" dirty="0" smtClean="0"/>
              <a:t> handle. </a:t>
            </a:r>
          </a:p>
          <a:p>
            <a:endParaRPr lang="de-AT" baseline="0" dirty="0" smtClean="0"/>
          </a:p>
          <a:p>
            <a:r>
              <a:rPr lang="de-AT" baseline="0" dirty="0" smtClean="0"/>
              <a:t>We therefore defined </a:t>
            </a:r>
            <a:endParaRPr lang="en-US" baseline="0" dirty="0" smtClean="0"/>
          </a:p>
        </p:txBody>
      </p:sp>
      <p:sp>
        <p:nvSpPr>
          <p:cNvPr id="4" name="Foliennummernplatzhalter 3"/>
          <p:cNvSpPr>
            <a:spLocks noGrp="1"/>
          </p:cNvSpPr>
          <p:nvPr>
            <p:ph type="sldNum" sz="quarter" idx="10"/>
          </p:nvPr>
        </p:nvSpPr>
        <p:spPr/>
        <p:txBody>
          <a:bodyPr/>
          <a:lstStyle/>
          <a:p>
            <a:fld id="{3EF3A073-D8C2-4133-A67E-A828A6A31404}" type="slidenum">
              <a:rPr lang="en-US" smtClean="0"/>
              <a:t>12</a:t>
            </a:fld>
            <a:endParaRPr lang="en-US" dirty="0"/>
          </a:p>
        </p:txBody>
      </p:sp>
    </p:spTree>
    <p:extLst>
      <p:ext uri="{BB962C8B-B14F-4D97-AF65-F5344CB8AC3E}">
        <p14:creationId xmlns:p14="http://schemas.microsoft.com/office/powerpoint/2010/main" val="297680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13</a:t>
            </a:fld>
            <a:endParaRPr lang="de-AT"/>
          </a:p>
        </p:txBody>
      </p:sp>
    </p:spTree>
    <p:extLst>
      <p:ext uri="{BB962C8B-B14F-4D97-AF65-F5344CB8AC3E}">
        <p14:creationId xmlns:p14="http://schemas.microsoft.com/office/powerpoint/2010/main" val="365494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3EF3A073-D8C2-4133-A67E-A828A6A31404}" type="slidenum">
              <a:rPr lang="en-US" smtClean="0"/>
              <a:t>14</a:t>
            </a:fld>
            <a:endParaRPr lang="en-US" dirty="0"/>
          </a:p>
        </p:txBody>
      </p:sp>
    </p:spTree>
    <p:extLst>
      <p:ext uri="{BB962C8B-B14F-4D97-AF65-F5344CB8AC3E}">
        <p14:creationId xmlns:p14="http://schemas.microsoft.com/office/powerpoint/2010/main" val="319905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13448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3353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558" y="4527763"/>
            <a:ext cx="31093649" cy="4411437"/>
          </a:xfrm>
        </p:spPr>
        <p:txBody>
          <a:bodyPr/>
          <a:lstStyle>
            <a:lvl1pPr>
              <a:defRPr/>
            </a:lvl1pPr>
          </a:lstStyle>
          <a:p>
            <a:r>
              <a:rPr lang="en-US" dirty="0" smtClean="0"/>
              <a:t>Talk Title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9" name="Text Placeholder 8"/>
          <p:cNvSpPr>
            <a:spLocks noGrp="1"/>
          </p:cNvSpPr>
          <p:nvPr>
            <p:ph type="body" sz="quarter" idx="13" hasCustomPrompt="1"/>
          </p:nvPr>
        </p:nvSpPr>
        <p:spPr>
          <a:xfrm>
            <a:off x="3310767" y="10578296"/>
            <a:ext cx="29671159" cy="2026273"/>
          </a:xfrm>
        </p:spPr>
        <p:txBody>
          <a:bodyPr/>
          <a:lstStyle>
            <a:lvl1pPr algn="ctr">
              <a:defRPr/>
            </a:lvl1pPr>
          </a:lstStyle>
          <a:p>
            <a:r>
              <a:rPr lang="en-US" dirty="0" smtClean="0">
                <a:solidFill>
                  <a:srgbClr val="00ACDC"/>
                </a:solidFill>
              </a:rPr>
              <a:t>Presenting</a:t>
            </a:r>
            <a:r>
              <a:rPr lang="en-US" baseline="0" dirty="0" smtClean="0">
                <a:solidFill>
                  <a:srgbClr val="00ACDC"/>
                </a:solidFill>
              </a:rPr>
              <a:t> Author in blue</a:t>
            </a:r>
            <a:r>
              <a:rPr lang="en-US" dirty="0" smtClean="0">
                <a:solidFill>
                  <a:srgbClr val="00ACDC"/>
                </a:solidFill>
              </a:rPr>
              <a:t>,</a:t>
            </a:r>
            <a:r>
              <a:rPr lang="en-US" dirty="0" smtClean="0"/>
              <a:t> Other Author</a:t>
            </a:r>
            <a:endParaRPr lang="en-US" dirty="0"/>
          </a:p>
        </p:txBody>
      </p:sp>
    </p:spTree>
    <p:extLst>
      <p:ext uri="{BB962C8B-B14F-4D97-AF65-F5344CB8AC3E}">
        <p14:creationId xmlns:p14="http://schemas.microsoft.com/office/powerpoint/2010/main" val="176940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07719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6726283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006214" y="2078730"/>
            <a:ext cx="39812292" cy="1037235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ctrTitle" hasCustomPrompt="1"/>
          </p:nvPr>
        </p:nvSpPr>
        <p:spPr>
          <a:xfrm>
            <a:off x="1582349" y="3159187"/>
            <a:ext cx="31093649" cy="4411436"/>
          </a:xfrm>
        </p:spPr>
        <p:txBody>
          <a:bodyPr/>
          <a:lstStyle>
            <a:lvl1pPr algn="l">
              <a:defRPr>
                <a:latin typeface="+mj-lt"/>
              </a:defRPr>
            </a:lvl1pPr>
          </a:lstStyle>
          <a:p>
            <a:r>
              <a:rPr lang="en-US" noProof="0" dirty="0" smtClean="0"/>
              <a:t>Talk Title</a:t>
            </a:r>
            <a:endParaRPr lang="en-US" noProof="0" dirty="0"/>
          </a:p>
        </p:txBody>
      </p:sp>
      <p:sp>
        <p:nvSpPr>
          <p:cNvPr id="5" name="Footer Placeholder 4"/>
          <p:cNvSpPr>
            <a:spLocks noGrp="1"/>
          </p:cNvSpPr>
          <p:nvPr>
            <p:ph type="ftr" sz="quarter" idx="11"/>
          </p:nvPr>
        </p:nvSpPr>
        <p:spPr>
          <a:xfrm>
            <a:off x="1294283" y="19074946"/>
            <a:ext cx="23621701" cy="1095713"/>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17717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7" y="5680243"/>
            <a:ext cx="31093649" cy="4087483"/>
          </a:xfrm>
        </p:spPr>
        <p:txBody>
          <a:bodyPr anchor="t"/>
          <a:lstStyle>
            <a:lvl1pPr algn="ctr">
              <a:defRPr sz="12002"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7" y="11730783"/>
            <a:ext cx="31093649" cy="4501950"/>
          </a:xfrm>
        </p:spPr>
        <p:txBody>
          <a:bodyPr anchor="b">
            <a:normAutofit/>
          </a:bodyPr>
          <a:lstStyle>
            <a:lvl1pPr marL="0" indent="0" algn="ctr">
              <a:buNone/>
              <a:defRPr sz="9601">
                <a:solidFill>
                  <a:schemeClr val="tx1">
                    <a:tint val="75000"/>
                  </a:schemeClr>
                </a:solidFill>
                <a:effectLst>
                  <a:reflection blurRad="6350" stA="55000" endA="300" endPos="22000" dir="5400000" sy="-100000" algn="bl" rotWithShape="0"/>
                </a:effectLst>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41841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3" y="13224787"/>
            <a:ext cx="24330909" cy="4087483"/>
          </a:xfrm>
        </p:spPr>
        <p:txBody>
          <a:bodyPr anchor="t"/>
          <a:lstStyle>
            <a:lvl1pPr algn="l">
              <a:defRPr sz="12002"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3" y="8722832"/>
            <a:ext cx="24330909" cy="4501950"/>
          </a:xfrm>
        </p:spPr>
        <p:txBody>
          <a:bodyPr anchor="b"/>
          <a:lstStyle>
            <a:lvl1pPr marL="0" indent="0">
              <a:buNone/>
              <a:defRPr sz="6001">
                <a:solidFill>
                  <a:schemeClr val="tx1">
                    <a:tint val="75000"/>
                  </a:schemeClr>
                </a:solidFill>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p:cNvSpPr>
            <a:spLocks noGrp="1"/>
          </p:cNvSpPr>
          <p:nvPr>
            <p:ph type="pic" sz="quarter" idx="13" hasCustomPrompt="1"/>
          </p:nvPr>
        </p:nvSpPr>
        <p:spPr>
          <a:xfrm>
            <a:off x="28661287" y="9426307"/>
            <a:ext cx="6337128"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31420152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1867149" indent="0">
              <a:defRPr/>
            </a:lvl4pPr>
          </a:lstStyle>
          <a:p>
            <a:pPr lvl="0"/>
            <a:r>
              <a:rPr lang="en-US" dirty="0" smtClean="0"/>
              <a:t>Click to edit Master text styles</a:t>
            </a:r>
          </a:p>
          <a:p>
            <a:pPr lvl="1"/>
            <a:r>
              <a:rPr lang="en-US" dirty="0" smtClean="0"/>
              <a:t>Second level</a:t>
            </a:r>
          </a:p>
          <a:p>
            <a:pPr lvl="2"/>
            <a:r>
              <a:rPr lang="en-US" dirty="0" smtClean="0"/>
              <a:t>Third </a:t>
            </a:r>
            <a:r>
              <a:rPr lang="en-US" noProof="0" dirty="0" smtClean="0"/>
              <a:t>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21378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1829038"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595221"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pPr algn="l"/>
            <a:endParaRPr lang="en-US" dirty="0">
              <a:solidFill>
                <a:prstClr val="black"/>
              </a:solidFill>
            </a:endParaRPr>
          </a:p>
        </p:txBody>
      </p:sp>
      <p:sp>
        <p:nvSpPr>
          <p:cNvPr id="7" name="Slide Number Placeholder 6"/>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20670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9040" y="4606765"/>
            <a:ext cx="16162855"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4" name="Content Placeholder 3"/>
          <p:cNvSpPr>
            <a:spLocks noGrp="1"/>
          </p:cNvSpPr>
          <p:nvPr>
            <p:ph sz="half" idx="2"/>
          </p:nvPr>
        </p:nvSpPr>
        <p:spPr>
          <a:xfrm>
            <a:off x="1829040" y="6526639"/>
            <a:ext cx="16162855"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2537" y="4606765"/>
            <a:ext cx="16169204"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6" name="Content Placeholder 5"/>
          <p:cNvSpPr>
            <a:spLocks noGrp="1"/>
          </p:cNvSpPr>
          <p:nvPr>
            <p:ph sz="quarter" idx="4"/>
          </p:nvPr>
        </p:nvSpPr>
        <p:spPr>
          <a:xfrm>
            <a:off x="18582537" y="6526639"/>
            <a:ext cx="16169204"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8331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
        <p:nvSpPr>
          <p:cNvPr id="5" name="Slide Number Placeholder 4"/>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686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solidFill>
                <a:prstClr val="black"/>
              </a:solidFill>
            </a:endParaRPr>
          </a:p>
        </p:txBody>
      </p:sp>
      <p:sp>
        <p:nvSpPr>
          <p:cNvPr id="4" name="Slide Number Placeholder 3"/>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7496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gradFill>
          <a:gsLst>
            <a:gs pos="48000">
              <a:srgbClr val="000000"/>
            </a:gs>
            <a:gs pos="49000">
              <a:schemeClr val="bg1">
                <a:lumMod val="90000"/>
              </a:scheme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8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006214" y="2078730"/>
            <a:ext cx="39812292" cy="1037235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ctrTitle" hasCustomPrompt="1"/>
          </p:nvPr>
        </p:nvSpPr>
        <p:spPr>
          <a:xfrm>
            <a:off x="1582349" y="3159187"/>
            <a:ext cx="31093649" cy="4411436"/>
          </a:xfrm>
        </p:spPr>
        <p:txBody>
          <a:bodyPr/>
          <a:lstStyle>
            <a:lvl1pPr algn="l">
              <a:defRPr>
                <a:latin typeface="+mj-lt"/>
              </a:defRPr>
            </a:lvl1pPr>
          </a:lstStyle>
          <a:p>
            <a:r>
              <a:rPr lang="en-US" noProof="0" dirty="0" smtClean="0"/>
              <a:t>Talk Title</a:t>
            </a:r>
            <a:endParaRPr lang="en-US" noProof="0" dirty="0"/>
          </a:p>
        </p:txBody>
      </p:sp>
      <p:sp>
        <p:nvSpPr>
          <p:cNvPr id="5" name="Footer Placeholder 4"/>
          <p:cNvSpPr>
            <a:spLocks noGrp="1"/>
          </p:cNvSpPr>
          <p:nvPr>
            <p:ph type="ftr" sz="quarter" idx="11"/>
          </p:nvPr>
        </p:nvSpPr>
        <p:spPr>
          <a:xfrm>
            <a:off x="1294283" y="19074946"/>
            <a:ext cx="23621701" cy="1095713"/>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7694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7" y="5680243"/>
            <a:ext cx="31093649" cy="4087483"/>
          </a:xfrm>
        </p:spPr>
        <p:txBody>
          <a:bodyPr anchor="t"/>
          <a:lstStyle>
            <a:lvl1pPr algn="ctr">
              <a:defRPr sz="12002"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7" y="11730783"/>
            <a:ext cx="31093649" cy="4501950"/>
          </a:xfrm>
        </p:spPr>
        <p:txBody>
          <a:bodyPr anchor="b">
            <a:normAutofit/>
          </a:bodyPr>
          <a:lstStyle>
            <a:lvl1pPr marL="0" indent="0" algn="ctr">
              <a:buNone/>
              <a:defRPr sz="9601">
                <a:solidFill>
                  <a:schemeClr val="tx1">
                    <a:tint val="75000"/>
                  </a:schemeClr>
                </a:solidFill>
                <a:effectLst>
                  <a:reflection blurRad="6350" stA="55000" endA="300" endPos="22000" dir="5400000" sy="-100000" algn="bl" rotWithShape="0"/>
                </a:effectLst>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88893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3" y="13224787"/>
            <a:ext cx="24330909" cy="4087483"/>
          </a:xfrm>
        </p:spPr>
        <p:txBody>
          <a:bodyPr anchor="t"/>
          <a:lstStyle>
            <a:lvl1pPr algn="l">
              <a:defRPr sz="12002"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3" y="8722832"/>
            <a:ext cx="24330909" cy="4501950"/>
          </a:xfrm>
        </p:spPr>
        <p:txBody>
          <a:bodyPr anchor="b"/>
          <a:lstStyle>
            <a:lvl1pPr marL="0" indent="0">
              <a:buNone/>
              <a:defRPr sz="6001">
                <a:solidFill>
                  <a:schemeClr val="tx1">
                    <a:tint val="75000"/>
                  </a:schemeClr>
                </a:solidFill>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p:cNvSpPr>
            <a:spLocks noGrp="1"/>
          </p:cNvSpPr>
          <p:nvPr>
            <p:ph type="pic" sz="quarter" idx="13" hasCustomPrompt="1"/>
          </p:nvPr>
        </p:nvSpPr>
        <p:spPr>
          <a:xfrm>
            <a:off x="28661287" y="9426307"/>
            <a:ext cx="6337128"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26754438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1867149" indent="0">
              <a:defRPr/>
            </a:lvl4pPr>
          </a:lstStyle>
          <a:p>
            <a:pPr lvl="0"/>
            <a:r>
              <a:rPr lang="en-US" dirty="0" smtClean="0"/>
              <a:t>Click to edit Master text styles</a:t>
            </a:r>
          </a:p>
          <a:p>
            <a:pPr lvl="1"/>
            <a:r>
              <a:rPr lang="en-US" dirty="0" smtClean="0"/>
              <a:t>Second level</a:t>
            </a:r>
          </a:p>
          <a:p>
            <a:pPr lvl="2"/>
            <a:r>
              <a:rPr lang="en-US" dirty="0" smtClean="0"/>
              <a:t>Third </a:t>
            </a:r>
            <a:r>
              <a:rPr lang="en-US" noProof="0" dirty="0" smtClean="0"/>
              <a:t>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9910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1829038"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595221"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pPr algn="l"/>
            <a:endParaRPr lang="en-US" dirty="0">
              <a:solidFill>
                <a:prstClr val="black"/>
              </a:solidFill>
            </a:endParaRPr>
          </a:p>
        </p:txBody>
      </p:sp>
      <p:sp>
        <p:nvSpPr>
          <p:cNvPr id="7" name="Slide Number Placeholder 6"/>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96893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9040" y="4606765"/>
            <a:ext cx="16162855"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4" name="Content Placeholder 3"/>
          <p:cNvSpPr>
            <a:spLocks noGrp="1"/>
          </p:cNvSpPr>
          <p:nvPr>
            <p:ph sz="half" idx="2"/>
          </p:nvPr>
        </p:nvSpPr>
        <p:spPr>
          <a:xfrm>
            <a:off x="1829040" y="6526639"/>
            <a:ext cx="16162855"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2537" y="4606765"/>
            <a:ext cx="16169204"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6" name="Content Placeholder 5"/>
          <p:cNvSpPr>
            <a:spLocks noGrp="1"/>
          </p:cNvSpPr>
          <p:nvPr>
            <p:ph sz="quarter" idx="4"/>
          </p:nvPr>
        </p:nvSpPr>
        <p:spPr>
          <a:xfrm>
            <a:off x="18582537" y="6526639"/>
            <a:ext cx="16169204"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38338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
        <p:nvSpPr>
          <p:cNvPr id="5" name="Slide Number Placeholder 4"/>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274517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solidFill>
                <a:prstClr val="black"/>
              </a:solidFill>
            </a:endParaRPr>
          </a:p>
        </p:txBody>
      </p:sp>
      <p:sp>
        <p:nvSpPr>
          <p:cNvPr id="4" name="Slide Number Placeholder 3"/>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2001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8" y="5680241"/>
            <a:ext cx="31093649" cy="4087485"/>
          </a:xfrm>
        </p:spPr>
        <p:txBody>
          <a:bodyPr anchor="t"/>
          <a:lstStyle>
            <a:lvl1pPr algn="ctr">
              <a:defRPr sz="16000"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8" y="11730780"/>
            <a:ext cx="31093649" cy="4501949"/>
          </a:xfrm>
        </p:spPr>
        <p:txBody>
          <a:bodyPr anchor="b"/>
          <a:lstStyle>
            <a:lvl1pPr marL="0" indent="0" algn="ctr">
              <a:buNone/>
              <a:defRPr sz="8000">
                <a:solidFill>
                  <a:schemeClr val="tx1">
                    <a:tint val="75000"/>
                  </a:schemeClr>
                </a:solidFill>
                <a:effectLst>
                  <a:reflection blurRad="6350" stA="55000" endA="300" endPos="22000" dir="5400000" sy="-100000" algn="bl" rotWithShape="0"/>
                </a:effectLst>
              </a:defRPr>
            </a:lvl1pPr>
            <a:lvl2pPr marL="1829060" indent="0">
              <a:buNone/>
              <a:defRPr sz="7200">
                <a:solidFill>
                  <a:schemeClr val="tx1">
                    <a:tint val="75000"/>
                  </a:schemeClr>
                </a:solidFill>
              </a:defRPr>
            </a:lvl2pPr>
            <a:lvl3pPr marL="3658118" indent="0">
              <a:buNone/>
              <a:defRPr sz="6400">
                <a:solidFill>
                  <a:schemeClr val="tx1">
                    <a:tint val="75000"/>
                  </a:schemeClr>
                </a:solidFill>
              </a:defRPr>
            </a:lvl3pPr>
            <a:lvl4pPr marL="5487177" indent="0">
              <a:buNone/>
              <a:defRPr sz="5600">
                <a:solidFill>
                  <a:schemeClr val="tx1">
                    <a:tint val="75000"/>
                  </a:schemeClr>
                </a:solidFill>
              </a:defRPr>
            </a:lvl4pPr>
            <a:lvl5pPr marL="7316236" indent="0">
              <a:buNone/>
              <a:defRPr sz="5600">
                <a:solidFill>
                  <a:schemeClr val="tx1">
                    <a:tint val="75000"/>
                  </a:schemeClr>
                </a:solidFill>
              </a:defRPr>
            </a:lvl5pPr>
            <a:lvl6pPr marL="9145295" indent="0">
              <a:buNone/>
              <a:defRPr sz="5600">
                <a:solidFill>
                  <a:schemeClr val="tx1">
                    <a:tint val="75000"/>
                  </a:schemeClr>
                </a:solidFill>
              </a:defRPr>
            </a:lvl6pPr>
            <a:lvl7pPr marL="10974355" indent="0">
              <a:buNone/>
              <a:defRPr sz="5600">
                <a:solidFill>
                  <a:schemeClr val="tx1">
                    <a:tint val="75000"/>
                  </a:schemeClr>
                </a:solidFill>
              </a:defRPr>
            </a:lvl7pPr>
            <a:lvl8pPr marL="12803413" indent="0">
              <a:buNone/>
              <a:defRPr sz="5600">
                <a:solidFill>
                  <a:schemeClr val="tx1">
                    <a:tint val="75000"/>
                  </a:schemeClr>
                </a:solidFill>
              </a:defRPr>
            </a:lvl8pPr>
            <a:lvl9pPr marL="14632473" indent="0">
              <a:buNone/>
              <a:defRPr sz="56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952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5" y="13224785"/>
            <a:ext cx="24330908" cy="4087485"/>
          </a:xfrm>
        </p:spPr>
        <p:txBody>
          <a:bodyPr anchor="t"/>
          <a:lstStyle>
            <a:lvl1pPr algn="l">
              <a:defRPr sz="16000"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5" y="8722832"/>
            <a:ext cx="24330908" cy="4501949"/>
          </a:xfrm>
        </p:spPr>
        <p:txBody>
          <a:bodyPr anchor="b"/>
          <a:lstStyle>
            <a:lvl1pPr marL="0" indent="0">
              <a:buNone/>
              <a:defRPr sz="8000">
                <a:solidFill>
                  <a:schemeClr val="tx1">
                    <a:tint val="75000"/>
                  </a:schemeClr>
                </a:solidFill>
              </a:defRPr>
            </a:lvl1pPr>
            <a:lvl2pPr marL="1829060" indent="0">
              <a:buNone/>
              <a:defRPr sz="7200">
                <a:solidFill>
                  <a:schemeClr val="tx1">
                    <a:tint val="75000"/>
                  </a:schemeClr>
                </a:solidFill>
              </a:defRPr>
            </a:lvl2pPr>
            <a:lvl3pPr marL="3658118" indent="0">
              <a:buNone/>
              <a:defRPr sz="6400">
                <a:solidFill>
                  <a:schemeClr val="tx1">
                    <a:tint val="75000"/>
                  </a:schemeClr>
                </a:solidFill>
              </a:defRPr>
            </a:lvl3pPr>
            <a:lvl4pPr marL="5487177" indent="0">
              <a:buNone/>
              <a:defRPr sz="5600">
                <a:solidFill>
                  <a:schemeClr val="tx1">
                    <a:tint val="75000"/>
                  </a:schemeClr>
                </a:solidFill>
              </a:defRPr>
            </a:lvl4pPr>
            <a:lvl5pPr marL="7316236" indent="0">
              <a:buNone/>
              <a:defRPr sz="5600">
                <a:solidFill>
                  <a:schemeClr val="tx1">
                    <a:tint val="75000"/>
                  </a:schemeClr>
                </a:solidFill>
              </a:defRPr>
            </a:lvl5pPr>
            <a:lvl6pPr marL="9145295" indent="0">
              <a:buNone/>
              <a:defRPr sz="5600">
                <a:solidFill>
                  <a:schemeClr val="tx1">
                    <a:tint val="75000"/>
                  </a:schemeClr>
                </a:solidFill>
              </a:defRPr>
            </a:lvl6pPr>
            <a:lvl7pPr marL="10974355" indent="0">
              <a:buNone/>
              <a:defRPr sz="5600">
                <a:solidFill>
                  <a:schemeClr val="tx1">
                    <a:tint val="75000"/>
                  </a:schemeClr>
                </a:solidFill>
              </a:defRPr>
            </a:lvl7pPr>
            <a:lvl8pPr marL="12803413" indent="0">
              <a:buNone/>
              <a:defRPr sz="5600">
                <a:solidFill>
                  <a:schemeClr val="tx1">
                    <a:tint val="75000"/>
                  </a:schemeClr>
                </a:solidFill>
              </a:defRPr>
            </a:lvl8pPr>
            <a:lvl9pPr marL="14632473" indent="0">
              <a:buNone/>
              <a:defRPr sz="56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7" name="Picture Placeholder 6"/>
          <p:cNvSpPr>
            <a:spLocks noGrp="1"/>
          </p:cNvSpPr>
          <p:nvPr>
            <p:ph type="pic" sz="quarter" idx="13" hasCustomPrompt="1"/>
          </p:nvPr>
        </p:nvSpPr>
        <p:spPr>
          <a:xfrm>
            <a:off x="28661284" y="9426308"/>
            <a:ext cx="6337129"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4700" b="0">
                <a:latin typeface="Lato" panose="020F0502020204030203" pitchFamily="34" charset="0"/>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2489552" indent="0">
              <a:defRPr/>
            </a:lvl4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59374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eq long">
    <p:bg>
      <p:bgPr>
        <a:solidFill>
          <a:srgbClr val="004C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365812" tIns="182906" rIns="365812" bIns="182906" rtlCol="0" anchor="ctr">
            <a:normAutofit/>
          </a:bodyPr>
          <a:lstStyle>
            <a:lvl1pPr>
              <a:defRPr lang="en-US" sz="14700" b="0" dirty="0">
                <a:latin typeface="Lato" panose="020F0502020204030203" pitchFamily="34" charset="0"/>
              </a:defRPr>
            </a:lvl1pPr>
          </a:lstStyle>
          <a:p>
            <a:pPr lvl="0"/>
            <a:r>
              <a:rPr lang="en-US" dirty="0" smtClean="0"/>
              <a:t>Slide Title</a:t>
            </a:r>
            <a:endParaRPr lang="en-US" dirty="0"/>
          </a:p>
        </p:txBody>
      </p:sp>
      <p:sp>
        <p:nvSpPr>
          <p:cNvPr id="3" name="Content Placeholder 2"/>
          <p:cNvSpPr>
            <a:spLocks noGrp="1"/>
          </p:cNvSpPr>
          <p:nvPr>
            <p:ph idx="1"/>
          </p:nvPr>
        </p:nvSpPr>
        <p:spPr/>
        <p:txBody>
          <a:bodyPr/>
          <a:lstStyle>
            <a:lvl4pPr marL="2489552" indent="0">
              <a:defRPr/>
            </a:lvl4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82025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1402292" y="4477444"/>
            <a:ext cx="17602804" cy="1095715"/>
          </a:xfrm>
        </p:spPr>
        <p:txBody>
          <a:bodyPr/>
          <a:lstStyle/>
          <a:p>
            <a:endParaRPr lang="en-US" dirty="0"/>
          </a:p>
        </p:txBody>
      </p:sp>
      <p:sp>
        <p:nvSpPr>
          <p:cNvPr id="9" name="Slide Number Placeholder 8"/>
          <p:cNvSpPr>
            <a:spLocks noGrp="1"/>
          </p:cNvSpPr>
          <p:nvPr>
            <p:ph type="sldNum" sz="quarter" idx="12"/>
          </p:nvPr>
        </p:nvSpPr>
        <p:spPr>
          <a:xfrm>
            <a:off x="26324225" y="4445710"/>
            <a:ext cx="8535512" cy="1095715"/>
          </a:xfrm>
        </p:spPr>
        <p:txBody>
          <a:bodyPr/>
          <a:lstStyle/>
          <a:p>
            <a:fld id="{30742C3F-4840-460C-ADF2-7005A7FA8881}" type="slidenum">
              <a:rPr lang="en-US" smtClean="0"/>
              <a:t>‹#›</a:t>
            </a:fld>
            <a:endParaRPr lang="en-US" dirty="0"/>
          </a:p>
        </p:txBody>
      </p:sp>
      <p:sp>
        <p:nvSpPr>
          <p:cNvPr id="7" name="Textplatzhalter 6"/>
          <p:cNvSpPr>
            <a:spLocks noGrp="1"/>
          </p:cNvSpPr>
          <p:nvPr>
            <p:ph type="body" sz="quarter" idx="13"/>
          </p:nvPr>
        </p:nvSpPr>
        <p:spPr>
          <a:xfrm>
            <a:off x="5336460" y="3724825"/>
            <a:ext cx="31004466" cy="2551041"/>
          </a:xfrm>
        </p:spPr>
        <p:txBody>
          <a:bodyPr anchor="ctr">
            <a:noAutofit/>
          </a:bodyPr>
          <a:lstStyle>
            <a:lvl1pPr>
              <a:defRPr sz="11200"/>
            </a:lvl1pPr>
            <a:lvl2pPr>
              <a:defRPr sz="9600"/>
            </a:lvl2pPr>
            <a:lvl3pPr>
              <a:defRPr sz="8000"/>
            </a:lvl3pPr>
            <a:lvl4pPr>
              <a:defRPr sz="7200"/>
            </a:lvl4pPr>
            <a:lvl5pPr>
              <a:defRPr sz="72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3" name="Rectangle 4"/>
          <p:cNvSpPr/>
          <p:nvPr userDrawn="1"/>
        </p:nvSpPr>
        <p:spPr>
          <a:xfrm>
            <a:off x="5036554" y="3470177"/>
            <a:ext cx="33416067" cy="3060339"/>
          </a:xfrm>
          <a:prstGeom prst="rect">
            <a:avLst/>
          </a:prstGeom>
          <a:solidFill>
            <a:schemeClr val="tx1">
              <a:lumMod val="50000"/>
              <a:lumOff val="50000"/>
              <a:alpha val="74118"/>
            </a:schemeClr>
          </a:solid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l"/>
            <a:endParaRPr lang="en-US" dirty="0">
              <a:solidFill>
                <a:schemeClr val="tx1"/>
              </a:solidFill>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83162" y="1708448"/>
            <a:ext cx="4665672" cy="541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rgbClr val="004C2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9038" y="8575146"/>
            <a:ext cx="32922687" cy="3430059"/>
          </a:xfrm>
        </p:spPr>
        <p:txBody>
          <a:bodyPr/>
          <a:lstStyle>
            <a:lvl1pPr>
              <a:defRPr b="1">
                <a:solidFill>
                  <a:schemeClr val="bg1"/>
                </a:solidFill>
                <a:latin typeface="Lato" panose="020F0502020204030203" pitchFamily="34" charset="0"/>
              </a:defRPr>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7467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
        <p:nvSpPr>
          <p:cNvPr id="8" name="Inhaltsplatzhalter 7"/>
          <p:cNvSpPr>
            <a:spLocks noGrp="1"/>
          </p:cNvSpPr>
          <p:nvPr>
            <p:ph sz="quarter" idx="13"/>
          </p:nvPr>
        </p:nvSpPr>
        <p:spPr>
          <a:xfrm>
            <a:off x="5184925" y="2333291"/>
            <a:ext cx="26210912" cy="1591376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562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9" y="824166"/>
            <a:ext cx="32922687" cy="3430059"/>
          </a:xfrm>
          <a:prstGeom prst="rect">
            <a:avLst/>
          </a:prstGeom>
        </p:spPr>
        <p:txBody>
          <a:bodyPr vert="horz" lIns="365812" tIns="182906" rIns="365812" bIns="182906" rtlCol="0" anchor="ctr">
            <a:normAutofit/>
          </a:bodyPr>
          <a:lstStyle/>
          <a:p>
            <a:pPr lvl="0"/>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Text Placeholder 2"/>
          <p:cNvSpPr>
            <a:spLocks noGrp="1"/>
          </p:cNvSpPr>
          <p:nvPr>
            <p:ph type="body" idx="1"/>
          </p:nvPr>
        </p:nvSpPr>
        <p:spPr>
          <a:xfrm>
            <a:off x="1829039" y="4802087"/>
            <a:ext cx="32922687" cy="13582078"/>
          </a:xfrm>
          <a:prstGeom prst="rect">
            <a:avLst/>
          </a:prstGeom>
        </p:spPr>
        <p:txBody>
          <a:bodyPr vert="horz" lIns="365812" tIns="182906" rIns="365812" bIns="182906" rtlCol="0">
            <a:norm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5" name="Footer Placeholder 4"/>
          <p:cNvSpPr>
            <a:spLocks noGrp="1"/>
          </p:cNvSpPr>
          <p:nvPr>
            <p:ph type="ftr" sz="quarter" idx="3"/>
          </p:nvPr>
        </p:nvSpPr>
        <p:spPr>
          <a:xfrm>
            <a:off x="1294280" y="19106675"/>
            <a:ext cx="17602804" cy="1095715"/>
          </a:xfrm>
          <a:prstGeom prst="rect">
            <a:avLst/>
          </a:prstGeom>
        </p:spPr>
        <p:txBody>
          <a:bodyPr vert="horz" lIns="365812" tIns="182906" rIns="365812" bIns="182906" rtlCol="0" anchor="ctr"/>
          <a:lstStyle>
            <a:lvl1pPr algn="l">
              <a:defRPr sz="4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6216213" y="19074941"/>
            <a:ext cx="8535512" cy="1095715"/>
          </a:xfrm>
          <a:prstGeom prst="rect">
            <a:avLst/>
          </a:prstGeom>
        </p:spPr>
        <p:txBody>
          <a:bodyPr vert="horz" lIns="365812" tIns="182906" rIns="365812" bIns="182906" rtlCol="0" anchor="ctr"/>
          <a:lstStyle>
            <a:lvl1pPr algn="r">
              <a:defRPr sz="4800">
                <a:solidFill>
                  <a:schemeClr val="tx1">
                    <a:tint val="75000"/>
                  </a:schemeClr>
                </a:solidFill>
              </a:defRPr>
            </a:lvl1pPr>
          </a:lstStyle>
          <a:p>
            <a:fld id="{30742C3F-4840-460C-ADF2-7005A7FA8881}" type="slidenum">
              <a:rPr lang="en-US" smtClean="0"/>
              <a:t>‹#›</a:t>
            </a:fld>
            <a:endParaRPr lang="en-US" dirty="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51" r:id="rId4"/>
    <p:sldLayoutId id="2147483650" r:id="rId5"/>
    <p:sldLayoutId id="2147483669" r:id="rId6"/>
    <p:sldLayoutId id="2147483665" r:id="rId7"/>
    <p:sldLayoutId id="2147483654" r:id="rId8"/>
    <p:sldLayoutId id="2147483667" r:id="rId9"/>
    <p:sldLayoutId id="2147483666"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ctr" defTabSz="3658118" rtl="0" eaLnBrk="1" latinLnBrk="0" hangingPunct="1">
        <a:spcBef>
          <a:spcPct val="0"/>
        </a:spcBef>
        <a:buNone/>
        <a:defRPr lang="en-US" sz="14700" b="0" kern="1200" noProof="0" dirty="0">
          <a:solidFill>
            <a:schemeClr val="bg1"/>
          </a:solidFill>
          <a:latin typeface="Lato" panose="020F0502020204030203" pitchFamily="34" charset="0"/>
          <a:ea typeface="+mj-ea"/>
          <a:cs typeface="Narkisim" pitchFamily="34" charset="-79"/>
        </a:defRPr>
      </a:lvl1pPr>
    </p:titleStyle>
    <p:body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864258"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8118" rtl="0" eaLnBrk="1" latinLnBrk="0" hangingPunct="1">
        <a:defRPr sz="7200" kern="1200">
          <a:solidFill>
            <a:schemeClr val="tx1"/>
          </a:solidFill>
          <a:latin typeface="+mn-lt"/>
          <a:ea typeface="+mn-ea"/>
          <a:cs typeface="+mn-cs"/>
        </a:defRPr>
      </a:lvl1pPr>
      <a:lvl2pPr marL="1829060" algn="l" defTabSz="3658118" rtl="0" eaLnBrk="1" latinLnBrk="0" hangingPunct="1">
        <a:defRPr sz="7200" kern="1200">
          <a:solidFill>
            <a:schemeClr val="tx1"/>
          </a:solidFill>
          <a:latin typeface="+mn-lt"/>
          <a:ea typeface="+mn-ea"/>
          <a:cs typeface="+mn-cs"/>
        </a:defRPr>
      </a:lvl2pPr>
      <a:lvl3pPr marL="3658118" algn="l" defTabSz="3658118" rtl="0" eaLnBrk="1" latinLnBrk="0" hangingPunct="1">
        <a:defRPr sz="7200" kern="1200">
          <a:solidFill>
            <a:schemeClr val="tx1"/>
          </a:solidFill>
          <a:latin typeface="+mn-lt"/>
          <a:ea typeface="+mn-ea"/>
          <a:cs typeface="+mn-cs"/>
        </a:defRPr>
      </a:lvl3pPr>
      <a:lvl4pPr marL="5487177" algn="l" defTabSz="3658118" rtl="0" eaLnBrk="1" latinLnBrk="0" hangingPunct="1">
        <a:defRPr sz="7200" kern="1200">
          <a:solidFill>
            <a:schemeClr val="tx1"/>
          </a:solidFill>
          <a:latin typeface="+mn-lt"/>
          <a:ea typeface="+mn-ea"/>
          <a:cs typeface="+mn-cs"/>
        </a:defRPr>
      </a:lvl4pPr>
      <a:lvl5pPr marL="7316236" algn="l" defTabSz="3658118" rtl="0" eaLnBrk="1" latinLnBrk="0" hangingPunct="1">
        <a:defRPr sz="7200" kern="1200">
          <a:solidFill>
            <a:schemeClr val="tx1"/>
          </a:solidFill>
          <a:latin typeface="+mn-lt"/>
          <a:ea typeface="+mn-ea"/>
          <a:cs typeface="+mn-cs"/>
        </a:defRPr>
      </a:lvl5pPr>
      <a:lvl6pPr marL="9145295" algn="l" defTabSz="3658118" rtl="0" eaLnBrk="1" latinLnBrk="0" hangingPunct="1">
        <a:defRPr sz="7200" kern="1200">
          <a:solidFill>
            <a:schemeClr val="tx1"/>
          </a:solidFill>
          <a:latin typeface="+mn-lt"/>
          <a:ea typeface="+mn-ea"/>
          <a:cs typeface="+mn-cs"/>
        </a:defRPr>
      </a:lvl6pPr>
      <a:lvl7pPr marL="10974355" algn="l" defTabSz="3658118" rtl="0" eaLnBrk="1" latinLnBrk="0" hangingPunct="1">
        <a:defRPr sz="7200" kern="1200">
          <a:solidFill>
            <a:schemeClr val="tx1"/>
          </a:solidFill>
          <a:latin typeface="+mn-lt"/>
          <a:ea typeface="+mn-ea"/>
          <a:cs typeface="+mn-cs"/>
        </a:defRPr>
      </a:lvl7pPr>
      <a:lvl8pPr marL="12803413" algn="l" defTabSz="3658118" rtl="0" eaLnBrk="1" latinLnBrk="0" hangingPunct="1">
        <a:defRPr sz="7200" kern="1200">
          <a:solidFill>
            <a:schemeClr val="tx1"/>
          </a:solidFill>
          <a:latin typeface="+mn-lt"/>
          <a:ea typeface="+mn-ea"/>
          <a:cs typeface="+mn-cs"/>
        </a:defRPr>
      </a:lvl8pPr>
      <a:lvl9pPr marL="14632473" algn="l" defTabSz="3658118" rtl="0" eaLnBrk="1" latinLnBrk="0" hangingPunct="1">
        <a:defRPr sz="7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8" y="824165"/>
            <a:ext cx="32922687" cy="3430058"/>
          </a:xfrm>
          <a:prstGeom prst="rect">
            <a:avLst/>
          </a:prstGeom>
        </p:spPr>
        <p:txBody>
          <a:bodyPr vert="horz" lIns="91440" tIns="45720" rIns="91440" bIns="45720" rtlCol="0" anchor="ctr">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1829038" y="4802089"/>
            <a:ext cx="32922687" cy="1358208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ooter Placeholder 4"/>
          <p:cNvSpPr>
            <a:spLocks noGrp="1"/>
          </p:cNvSpPr>
          <p:nvPr>
            <p:ph type="ftr" sz="quarter" idx="3"/>
          </p:nvPr>
        </p:nvSpPr>
        <p:spPr>
          <a:xfrm>
            <a:off x="1870421" y="19074946"/>
            <a:ext cx="23045560" cy="1095713"/>
          </a:xfrm>
          <a:prstGeom prst="rect">
            <a:avLst/>
          </a:prstGeom>
        </p:spPr>
        <p:txBody>
          <a:bodyPr vert="horz" lIns="91440" tIns="45720" rIns="91440" bIns="45720" rtlCol="0" anchor="ctr"/>
          <a:lstStyle>
            <a:lvl1pPr algn="ctr">
              <a:defRPr sz="4201" b="1">
                <a:solidFill>
                  <a:schemeClr val="tx1"/>
                </a:solidFill>
                <a:latin typeface="Rockwell" pitchFamily="18" charset="0"/>
              </a:defRPr>
            </a:lvl1pPr>
          </a:lstStyle>
          <a:p>
            <a:pPr algn="l" defTabSz="2743566"/>
            <a:endParaRPr lang="en-US" dirty="0" smtClean="0">
              <a:solidFill>
                <a:prstClr val="black"/>
              </a:solidFill>
            </a:endParaRPr>
          </a:p>
        </p:txBody>
      </p:sp>
      <p:sp>
        <p:nvSpPr>
          <p:cNvPr id="6" name="Slide Number Placeholder 5"/>
          <p:cNvSpPr>
            <a:spLocks noGrp="1"/>
          </p:cNvSpPr>
          <p:nvPr>
            <p:ph type="sldNum" sz="quarter" idx="4"/>
          </p:nvPr>
        </p:nvSpPr>
        <p:spPr>
          <a:xfrm>
            <a:off x="26216214" y="19074946"/>
            <a:ext cx="8535511" cy="1095713"/>
          </a:xfrm>
          <a:prstGeom prst="rect">
            <a:avLst/>
          </a:prstGeom>
        </p:spPr>
        <p:txBody>
          <a:bodyPr vert="horz" lIns="91440" tIns="45720" rIns="91440" bIns="45720" rtlCol="0" anchor="ctr"/>
          <a:lstStyle>
            <a:lvl1pPr algn="r">
              <a:defRPr sz="3600">
                <a:solidFill>
                  <a:schemeClr val="tx1">
                    <a:tint val="75000"/>
                  </a:schemeClr>
                </a:solidFill>
              </a:defRPr>
            </a:lvl1pPr>
          </a:lstStyle>
          <a:p>
            <a:pPr defTabSz="2743566"/>
            <a:fld id="{30742C3F-4840-460C-ADF2-7005A7FA8881}" type="slidenum">
              <a:rPr lang="en-US" smtClean="0">
                <a:solidFill>
                  <a:prstClr val="black">
                    <a:tint val="75000"/>
                  </a:prstClr>
                </a:solidFill>
              </a:rPr>
              <a:pPr defTabSz="2743566"/>
              <a:t>‹#›</a:t>
            </a:fld>
            <a:endParaRPr lang="en-US" dirty="0">
              <a:solidFill>
                <a:prstClr val="black">
                  <a:tint val="75000"/>
                </a:prstClr>
              </a:solidFill>
            </a:endParaRPr>
          </a:p>
        </p:txBody>
      </p:sp>
    </p:spTree>
    <p:extLst>
      <p:ext uri="{BB962C8B-B14F-4D97-AF65-F5344CB8AC3E}">
        <p14:creationId xmlns:p14="http://schemas.microsoft.com/office/powerpoint/2010/main" val="3390830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iming>
    <p:tnLst>
      <p:par>
        <p:cTn id="1" dur="indefinite" restart="never" nodeType="tmRoot"/>
      </p:par>
    </p:tnLst>
  </p:timing>
  <p:hf sldNum="0" hdr="0" dt="0"/>
  <p:txStyles>
    <p:titleStyle>
      <a:lvl1pPr algn="r" defTabSz="2743566" rtl="0" eaLnBrk="1" latinLnBrk="0" hangingPunct="1">
        <a:spcBef>
          <a:spcPct val="0"/>
        </a:spcBef>
        <a:buNone/>
        <a:defRPr sz="13202" kern="1200">
          <a:solidFill>
            <a:schemeClr val="tx1"/>
          </a:solidFill>
          <a:latin typeface="Vollkorn Bold" panose="02000503080000020003" pitchFamily="2" charset="0"/>
          <a:ea typeface="+mj-ea"/>
          <a:cs typeface="Narkisim" pitchFamily="34" charset="-79"/>
        </a:defRPr>
      </a:lvl1pPr>
    </p:titleStyle>
    <p:bodyStyle>
      <a:lvl1pPr marL="0" indent="0" algn="l" defTabSz="2743566" rtl="0" eaLnBrk="1" latinLnBrk="0" hangingPunct="1">
        <a:spcBef>
          <a:spcPct val="20000"/>
        </a:spcBef>
        <a:spcAft>
          <a:spcPts val="1800"/>
        </a:spcAft>
        <a:buClr>
          <a:srgbClr val="00ACDC"/>
        </a:buClr>
        <a:buFont typeface="Arial" pitchFamily="34" charset="0"/>
        <a:buNone/>
        <a:defRPr sz="9601" kern="1200">
          <a:solidFill>
            <a:schemeClr val="tx1"/>
          </a:solidFill>
          <a:latin typeface="+mn-lt"/>
          <a:ea typeface="+mn-ea"/>
          <a:cs typeface="+mn-cs"/>
        </a:defRPr>
      </a:lvl1pPr>
      <a:lvl2pPr marL="547762" indent="0" algn="l" defTabSz="1080144" rtl="0" eaLnBrk="1" latinLnBrk="0" hangingPunct="1">
        <a:spcBef>
          <a:spcPct val="20000"/>
        </a:spcBef>
        <a:spcAft>
          <a:spcPts val="1800"/>
        </a:spcAft>
        <a:buClr>
          <a:srgbClr val="00ACDC"/>
        </a:buClr>
        <a:buFont typeface="Arial" pitchFamily="34" charset="0"/>
        <a:buNone/>
        <a:defRPr sz="8401" kern="1200">
          <a:solidFill>
            <a:schemeClr val="tx1"/>
          </a:solidFill>
          <a:latin typeface="+mn-lt"/>
          <a:ea typeface="+mn-ea"/>
          <a:cs typeface="+mn-cs"/>
        </a:defRPr>
      </a:lvl2pPr>
      <a:lvl3pPr marL="1076469" indent="0" algn="l" defTabSz="2743566" rtl="0" eaLnBrk="1" latinLnBrk="0" hangingPunct="1">
        <a:spcBef>
          <a:spcPct val="20000"/>
        </a:spcBef>
        <a:spcAft>
          <a:spcPts val="1800"/>
        </a:spcAft>
        <a:buClr>
          <a:srgbClr val="00ACDC"/>
        </a:buClr>
        <a:buFont typeface="Arial" pitchFamily="34" charset="0"/>
        <a:buNone/>
        <a:defRPr sz="7201" kern="1200">
          <a:solidFill>
            <a:schemeClr val="tx1"/>
          </a:solidFill>
          <a:latin typeface="+mn-lt"/>
          <a:ea typeface="+mn-ea"/>
          <a:cs typeface="+mn-cs"/>
        </a:defRPr>
      </a:lvl3pPr>
      <a:lvl4pPr marL="2148175"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4pPr>
      <a:lvl5pPr marL="2695934"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5pPr>
      <a:lvl6pPr marL="7544806"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6pPr>
      <a:lvl7pPr marL="8916589"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7pPr>
      <a:lvl8pPr marL="10288372"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8pPr>
      <a:lvl9pPr marL="11660154"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9pPr>
    </p:bodyStyle>
    <p:otherStyle>
      <a:defPPr>
        <a:defRPr lang="en-US"/>
      </a:defPPr>
      <a:lvl1pPr marL="0" algn="l" defTabSz="2743566" rtl="0" eaLnBrk="1" latinLnBrk="0" hangingPunct="1">
        <a:defRPr sz="5401" kern="1200">
          <a:solidFill>
            <a:schemeClr val="tx1"/>
          </a:solidFill>
          <a:latin typeface="+mn-lt"/>
          <a:ea typeface="+mn-ea"/>
          <a:cs typeface="+mn-cs"/>
        </a:defRPr>
      </a:lvl1pPr>
      <a:lvl2pPr marL="1371783" algn="l" defTabSz="2743566" rtl="0" eaLnBrk="1" latinLnBrk="0" hangingPunct="1">
        <a:defRPr sz="5401" kern="1200">
          <a:solidFill>
            <a:schemeClr val="tx1"/>
          </a:solidFill>
          <a:latin typeface="+mn-lt"/>
          <a:ea typeface="+mn-ea"/>
          <a:cs typeface="+mn-cs"/>
        </a:defRPr>
      </a:lvl2pPr>
      <a:lvl3pPr marL="2743566" algn="l" defTabSz="2743566" rtl="0" eaLnBrk="1" latinLnBrk="0" hangingPunct="1">
        <a:defRPr sz="5401" kern="1200">
          <a:solidFill>
            <a:schemeClr val="tx1"/>
          </a:solidFill>
          <a:latin typeface="+mn-lt"/>
          <a:ea typeface="+mn-ea"/>
          <a:cs typeface="+mn-cs"/>
        </a:defRPr>
      </a:lvl3pPr>
      <a:lvl4pPr marL="4115349" algn="l" defTabSz="2743566" rtl="0" eaLnBrk="1" latinLnBrk="0" hangingPunct="1">
        <a:defRPr sz="5401" kern="1200">
          <a:solidFill>
            <a:schemeClr val="tx1"/>
          </a:solidFill>
          <a:latin typeface="+mn-lt"/>
          <a:ea typeface="+mn-ea"/>
          <a:cs typeface="+mn-cs"/>
        </a:defRPr>
      </a:lvl4pPr>
      <a:lvl5pPr marL="5487132" algn="l" defTabSz="2743566" rtl="0" eaLnBrk="1" latinLnBrk="0" hangingPunct="1">
        <a:defRPr sz="5401" kern="1200">
          <a:solidFill>
            <a:schemeClr val="tx1"/>
          </a:solidFill>
          <a:latin typeface="+mn-lt"/>
          <a:ea typeface="+mn-ea"/>
          <a:cs typeface="+mn-cs"/>
        </a:defRPr>
      </a:lvl5pPr>
      <a:lvl6pPr marL="6858914" algn="l" defTabSz="2743566" rtl="0" eaLnBrk="1" latinLnBrk="0" hangingPunct="1">
        <a:defRPr sz="5401" kern="1200">
          <a:solidFill>
            <a:schemeClr val="tx1"/>
          </a:solidFill>
          <a:latin typeface="+mn-lt"/>
          <a:ea typeface="+mn-ea"/>
          <a:cs typeface="+mn-cs"/>
        </a:defRPr>
      </a:lvl6pPr>
      <a:lvl7pPr marL="8230697" algn="l" defTabSz="2743566" rtl="0" eaLnBrk="1" latinLnBrk="0" hangingPunct="1">
        <a:defRPr sz="5401" kern="1200">
          <a:solidFill>
            <a:schemeClr val="tx1"/>
          </a:solidFill>
          <a:latin typeface="+mn-lt"/>
          <a:ea typeface="+mn-ea"/>
          <a:cs typeface="+mn-cs"/>
        </a:defRPr>
      </a:lvl7pPr>
      <a:lvl8pPr marL="9602480" algn="l" defTabSz="2743566" rtl="0" eaLnBrk="1" latinLnBrk="0" hangingPunct="1">
        <a:defRPr sz="5401" kern="1200">
          <a:solidFill>
            <a:schemeClr val="tx1"/>
          </a:solidFill>
          <a:latin typeface="+mn-lt"/>
          <a:ea typeface="+mn-ea"/>
          <a:cs typeface="+mn-cs"/>
        </a:defRPr>
      </a:lvl8pPr>
      <a:lvl9pPr marL="10974263" algn="l" defTabSz="2743566" rtl="0" eaLnBrk="1" latinLnBrk="0" hangingPunct="1">
        <a:defRPr sz="54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8" y="824165"/>
            <a:ext cx="32922687" cy="3430058"/>
          </a:xfrm>
          <a:prstGeom prst="rect">
            <a:avLst/>
          </a:prstGeom>
        </p:spPr>
        <p:txBody>
          <a:bodyPr vert="horz" lIns="91440" tIns="45720" rIns="91440" bIns="45720" rtlCol="0" anchor="ctr">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1829038" y="4802089"/>
            <a:ext cx="32922687" cy="1358208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ooter Placeholder 4"/>
          <p:cNvSpPr>
            <a:spLocks noGrp="1"/>
          </p:cNvSpPr>
          <p:nvPr>
            <p:ph type="ftr" sz="quarter" idx="3"/>
          </p:nvPr>
        </p:nvSpPr>
        <p:spPr>
          <a:xfrm>
            <a:off x="1870421" y="19074946"/>
            <a:ext cx="23045560" cy="1095713"/>
          </a:xfrm>
          <a:prstGeom prst="rect">
            <a:avLst/>
          </a:prstGeom>
        </p:spPr>
        <p:txBody>
          <a:bodyPr vert="horz" lIns="91440" tIns="45720" rIns="91440" bIns="45720" rtlCol="0" anchor="ctr"/>
          <a:lstStyle>
            <a:lvl1pPr algn="ctr">
              <a:defRPr sz="4201" b="1">
                <a:solidFill>
                  <a:schemeClr val="tx1"/>
                </a:solidFill>
                <a:latin typeface="Rockwell" pitchFamily="18" charset="0"/>
              </a:defRPr>
            </a:lvl1pPr>
          </a:lstStyle>
          <a:p>
            <a:pPr algn="l" defTabSz="2743566"/>
            <a:endParaRPr lang="en-US" dirty="0" smtClean="0">
              <a:solidFill>
                <a:prstClr val="black"/>
              </a:solidFill>
            </a:endParaRPr>
          </a:p>
        </p:txBody>
      </p:sp>
      <p:sp>
        <p:nvSpPr>
          <p:cNvPr id="6" name="Slide Number Placeholder 5"/>
          <p:cNvSpPr>
            <a:spLocks noGrp="1"/>
          </p:cNvSpPr>
          <p:nvPr>
            <p:ph type="sldNum" sz="quarter" idx="4"/>
          </p:nvPr>
        </p:nvSpPr>
        <p:spPr>
          <a:xfrm>
            <a:off x="26216214" y="19074946"/>
            <a:ext cx="8535511" cy="1095713"/>
          </a:xfrm>
          <a:prstGeom prst="rect">
            <a:avLst/>
          </a:prstGeom>
        </p:spPr>
        <p:txBody>
          <a:bodyPr vert="horz" lIns="91440" tIns="45720" rIns="91440" bIns="45720" rtlCol="0" anchor="ctr"/>
          <a:lstStyle>
            <a:lvl1pPr algn="r">
              <a:defRPr sz="3600">
                <a:solidFill>
                  <a:schemeClr val="tx1">
                    <a:tint val="75000"/>
                  </a:schemeClr>
                </a:solidFill>
              </a:defRPr>
            </a:lvl1pPr>
          </a:lstStyle>
          <a:p>
            <a:pPr defTabSz="2743566"/>
            <a:fld id="{30742C3F-4840-460C-ADF2-7005A7FA8881}" type="slidenum">
              <a:rPr lang="en-US" smtClean="0">
                <a:solidFill>
                  <a:prstClr val="black">
                    <a:tint val="75000"/>
                  </a:prstClr>
                </a:solidFill>
              </a:rPr>
              <a:pPr defTabSz="2743566"/>
              <a:t>‹#›</a:t>
            </a:fld>
            <a:endParaRPr lang="en-US" dirty="0">
              <a:solidFill>
                <a:prstClr val="black">
                  <a:tint val="75000"/>
                </a:prstClr>
              </a:solidFill>
            </a:endParaRPr>
          </a:p>
        </p:txBody>
      </p:sp>
    </p:spTree>
    <p:extLst>
      <p:ext uri="{BB962C8B-B14F-4D97-AF65-F5344CB8AC3E}">
        <p14:creationId xmlns:p14="http://schemas.microsoft.com/office/powerpoint/2010/main" val="15746925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iming>
    <p:tnLst>
      <p:par>
        <p:cTn id="1" dur="indefinite" restart="never" nodeType="tmRoot"/>
      </p:par>
    </p:tnLst>
  </p:timing>
  <p:hf sldNum="0" hdr="0" dt="0"/>
  <p:txStyles>
    <p:titleStyle>
      <a:lvl1pPr algn="r" defTabSz="2743566" rtl="0" eaLnBrk="1" latinLnBrk="0" hangingPunct="1">
        <a:spcBef>
          <a:spcPct val="0"/>
        </a:spcBef>
        <a:buNone/>
        <a:defRPr sz="13202" kern="1200">
          <a:solidFill>
            <a:schemeClr val="tx1"/>
          </a:solidFill>
          <a:latin typeface="Vollkorn Bold" panose="02000503080000020003" pitchFamily="2" charset="0"/>
          <a:ea typeface="+mj-ea"/>
          <a:cs typeface="Narkisim" pitchFamily="34" charset="-79"/>
        </a:defRPr>
      </a:lvl1pPr>
    </p:titleStyle>
    <p:bodyStyle>
      <a:lvl1pPr marL="0" indent="0" algn="l" defTabSz="2743566" rtl="0" eaLnBrk="1" latinLnBrk="0" hangingPunct="1">
        <a:spcBef>
          <a:spcPct val="20000"/>
        </a:spcBef>
        <a:spcAft>
          <a:spcPts val="1800"/>
        </a:spcAft>
        <a:buClr>
          <a:srgbClr val="00ACDC"/>
        </a:buClr>
        <a:buFont typeface="Arial" pitchFamily="34" charset="0"/>
        <a:buNone/>
        <a:defRPr sz="9601" kern="1200">
          <a:solidFill>
            <a:schemeClr val="tx1"/>
          </a:solidFill>
          <a:latin typeface="+mn-lt"/>
          <a:ea typeface="+mn-ea"/>
          <a:cs typeface="+mn-cs"/>
        </a:defRPr>
      </a:lvl1pPr>
      <a:lvl2pPr marL="547762" indent="0" algn="l" defTabSz="1080144" rtl="0" eaLnBrk="1" latinLnBrk="0" hangingPunct="1">
        <a:spcBef>
          <a:spcPct val="20000"/>
        </a:spcBef>
        <a:spcAft>
          <a:spcPts val="1800"/>
        </a:spcAft>
        <a:buClr>
          <a:srgbClr val="00ACDC"/>
        </a:buClr>
        <a:buFont typeface="Arial" pitchFamily="34" charset="0"/>
        <a:buNone/>
        <a:defRPr sz="8401" kern="1200">
          <a:solidFill>
            <a:schemeClr val="tx1"/>
          </a:solidFill>
          <a:latin typeface="+mn-lt"/>
          <a:ea typeface="+mn-ea"/>
          <a:cs typeface="+mn-cs"/>
        </a:defRPr>
      </a:lvl2pPr>
      <a:lvl3pPr marL="1076469" indent="0" algn="l" defTabSz="2743566" rtl="0" eaLnBrk="1" latinLnBrk="0" hangingPunct="1">
        <a:spcBef>
          <a:spcPct val="20000"/>
        </a:spcBef>
        <a:spcAft>
          <a:spcPts val="1800"/>
        </a:spcAft>
        <a:buClr>
          <a:srgbClr val="00ACDC"/>
        </a:buClr>
        <a:buFont typeface="Arial" pitchFamily="34" charset="0"/>
        <a:buNone/>
        <a:defRPr sz="7201" kern="1200">
          <a:solidFill>
            <a:schemeClr val="tx1"/>
          </a:solidFill>
          <a:latin typeface="+mn-lt"/>
          <a:ea typeface="+mn-ea"/>
          <a:cs typeface="+mn-cs"/>
        </a:defRPr>
      </a:lvl3pPr>
      <a:lvl4pPr marL="2148175"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4pPr>
      <a:lvl5pPr marL="2695934"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5pPr>
      <a:lvl6pPr marL="7544806"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6pPr>
      <a:lvl7pPr marL="8916589"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7pPr>
      <a:lvl8pPr marL="10288372"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8pPr>
      <a:lvl9pPr marL="11660154"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9pPr>
    </p:bodyStyle>
    <p:otherStyle>
      <a:defPPr>
        <a:defRPr lang="en-US"/>
      </a:defPPr>
      <a:lvl1pPr marL="0" algn="l" defTabSz="2743566" rtl="0" eaLnBrk="1" latinLnBrk="0" hangingPunct="1">
        <a:defRPr sz="5401" kern="1200">
          <a:solidFill>
            <a:schemeClr val="tx1"/>
          </a:solidFill>
          <a:latin typeface="+mn-lt"/>
          <a:ea typeface="+mn-ea"/>
          <a:cs typeface="+mn-cs"/>
        </a:defRPr>
      </a:lvl1pPr>
      <a:lvl2pPr marL="1371783" algn="l" defTabSz="2743566" rtl="0" eaLnBrk="1" latinLnBrk="0" hangingPunct="1">
        <a:defRPr sz="5401" kern="1200">
          <a:solidFill>
            <a:schemeClr val="tx1"/>
          </a:solidFill>
          <a:latin typeface="+mn-lt"/>
          <a:ea typeface="+mn-ea"/>
          <a:cs typeface="+mn-cs"/>
        </a:defRPr>
      </a:lvl2pPr>
      <a:lvl3pPr marL="2743566" algn="l" defTabSz="2743566" rtl="0" eaLnBrk="1" latinLnBrk="0" hangingPunct="1">
        <a:defRPr sz="5401" kern="1200">
          <a:solidFill>
            <a:schemeClr val="tx1"/>
          </a:solidFill>
          <a:latin typeface="+mn-lt"/>
          <a:ea typeface="+mn-ea"/>
          <a:cs typeface="+mn-cs"/>
        </a:defRPr>
      </a:lvl3pPr>
      <a:lvl4pPr marL="4115349" algn="l" defTabSz="2743566" rtl="0" eaLnBrk="1" latinLnBrk="0" hangingPunct="1">
        <a:defRPr sz="5401" kern="1200">
          <a:solidFill>
            <a:schemeClr val="tx1"/>
          </a:solidFill>
          <a:latin typeface="+mn-lt"/>
          <a:ea typeface="+mn-ea"/>
          <a:cs typeface="+mn-cs"/>
        </a:defRPr>
      </a:lvl4pPr>
      <a:lvl5pPr marL="5487132" algn="l" defTabSz="2743566" rtl="0" eaLnBrk="1" latinLnBrk="0" hangingPunct="1">
        <a:defRPr sz="5401" kern="1200">
          <a:solidFill>
            <a:schemeClr val="tx1"/>
          </a:solidFill>
          <a:latin typeface="+mn-lt"/>
          <a:ea typeface="+mn-ea"/>
          <a:cs typeface="+mn-cs"/>
        </a:defRPr>
      </a:lvl5pPr>
      <a:lvl6pPr marL="6858914" algn="l" defTabSz="2743566" rtl="0" eaLnBrk="1" latinLnBrk="0" hangingPunct="1">
        <a:defRPr sz="5401" kern="1200">
          <a:solidFill>
            <a:schemeClr val="tx1"/>
          </a:solidFill>
          <a:latin typeface="+mn-lt"/>
          <a:ea typeface="+mn-ea"/>
          <a:cs typeface="+mn-cs"/>
        </a:defRPr>
      </a:lvl6pPr>
      <a:lvl7pPr marL="8230697" algn="l" defTabSz="2743566" rtl="0" eaLnBrk="1" latinLnBrk="0" hangingPunct="1">
        <a:defRPr sz="5401" kern="1200">
          <a:solidFill>
            <a:schemeClr val="tx1"/>
          </a:solidFill>
          <a:latin typeface="+mn-lt"/>
          <a:ea typeface="+mn-ea"/>
          <a:cs typeface="+mn-cs"/>
        </a:defRPr>
      </a:lvl7pPr>
      <a:lvl8pPr marL="9602480" algn="l" defTabSz="2743566" rtl="0" eaLnBrk="1" latinLnBrk="0" hangingPunct="1">
        <a:defRPr sz="5401" kern="1200">
          <a:solidFill>
            <a:schemeClr val="tx1"/>
          </a:solidFill>
          <a:latin typeface="+mn-lt"/>
          <a:ea typeface="+mn-ea"/>
          <a:cs typeface="+mn-cs"/>
        </a:defRPr>
      </a:lvl8pPr>
      <a:lvl9pPr marL="10974263" algn="l" defTabSz="2743566" rtl="0" eaLnBrk="1" latinLnBrk="0" hangingPunct="1">
        <a:defRPr sz="5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hyperlink" Target="http://d3js.org/" TargetMode="External"/><Relationship Id="rId2" Type="http://schemas.openxmlformats.org/officeDocument/2006/relationships/hyperlink" Target="http://www.cs171.org/" TargetMode="External"/><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hyperlink" Target="http://alexander-lex.com/" TargetMode="External"/><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defTabSz="1371783">
              <a:spcBef>
                <a:spcPts val="1500"/>
              </a:spcBef>
              <a:tabLst>
                <a:tab pos="2743566" algn="l"/>
                <a:tab pos="5487132" algn="l"/>
                <a:tab pos="8230697" algn="l"/>
                <a:tab pos="10974263" algn="l"/>
                <a:tab pos="13717829" algn="l"/>
                <a:tab pos="16461395" algn="l"/>
                <a:tab pos="19204960" algn="l"/>
                <a:tab pos="21948526" algn="l"/>
                <a:tab pos="24692092" algn="l"/>
                <a:tab pos="27435658" algn="l"/>
                <a:tab pos="30179223" algn="l"/>
              </a:tabLst>
            </a:pPr>
            <a:r>
              <a:rPr lang="en-US" dirty="0">
                <a:solidFill>
                  <a:schemeClr val="tx1">
                    <a:lumMod val="75000"/>
                    <a:lumOff val="25000"/>
                  </a:schemeClr>
                </a:solidFill>
                <a:effectLst>
                  <a:outerShdw blurRad="50800" dist="38100" dir="2700000" algn="tl" rotWithShape="0">
                    <a:prstClr val="black">
                      <a:alpha val="40000"/>
                    </a:prstClr>
                  </a:outerShdw>
                </a:effectLst>
              </a:rPr>
              <a:t>A Very Short Visualization </a:t>
            </a:r>
            <a:r>
              <a:rPr lang="en-US" dirty="0" smtClean="0">
                <a:solidFill>
                  <a:schemeClr val="tx1">
                    <a:lumMod val="75000"/>
                    <a:lumOff val="25000"/>
                  </a:schemeClr>
                </a:solidFill>
                <a:effectLst>
                  <a:outerShdw blurRad="50800" dist="38100" dir="2700000" algn="tl" rotWithShape="0">
                    <a:prstClr val="black">
                      <a:alpha val="40000"/>
                    </a:prstClr>
                  </a:outerShdw>
                </a:effectLst>
              </a:rPr>
              <a:t>Introduction</a:t>
            </a:r>
            <a:br>
              <a:rPr lang="en-US" dirty="0" smtClean="0">
                <a:solidFill>
                  <a:schemeClr val="tx1">
                    <a:lumMod val="75000"/>
                    <a:lumOff val="25000"/>
                  </a:schemeClr>
                </a:solidFill>
                <a:effectLst>
                  <a:outerShdw blurRad="50800" dist="38100" dir="2700000" algn="tl" rotWithShape="0">
                    <a:prstClr val="black">
                      <a:alpha val="40000"/>
                    </a:prstClr>
                  </a:outerShdw>
                </a:effectLst>
              </a:rPr>
            </a:br>
            <a:r>
              <a:rPr lang="en-US" noProof="0" dirty="0" smtClean="0">
                <a:solidFill>
                  <a:schemeClr val="tx1">
                    <a:lumMod val="75000"/>
                    <a:lumOff val="25000"/>
                  </a:schemeClr>
                </a:solidFill>
                <a:effectLst>
                  <a:outerShdw blurRad="50800" dist="38100" dir="2700000" algn="tl" rotWithShape="0">
                    <a:prstClr val="black">
                      <a:alpha val="40000"/>
                    </a:prstClr>
                  </a:outerShdw>
                </a:effectLst>
              </a:rPr>
              <a:t>Visualizing </a:t>
            </a:r>
            <a:r>
              <a:rPr lang="en-US" noProof="0" dirty="0" smtClean="0">
                <a:solidFill>
                  <a:schemeClr val="tx1">
                    <a:lumMod val="75000"/>
                    <a:lumOff val="25000"/>
                  </a:schemeClr>
                </a:solidFill>
                <a:effectLst>
                  <a:outerShdw blurRad="50800" dist="38100" dir="2700000" algn="tl" rotWithShape="0">
                    <a:prstClr val="black">
                      <a:alpha val="40000"/>
                    </a:prstClr>
                  </a:outerShdw>
                </a:effectLst>
              </a:rPr>
              <a:t>Multi-Attribute Rankings</a:t>
            </a:r>
            <a:br>
              <a:rPr lang="en-US" noProof="0" dirty="0" smtClean="0">
                <a:solidFill>
                  <a:schemeClr val="tx1">
                    <a:lumMod val="75000"/>
                    <a:lumOff val="25000"/>
                  </a:schemeClr>
                </a:solidFill>
                <a:effectLst>
                  <a:outerShdw blurRad="50800" dist="38100" dir="2700000" algn="tl" rotWithShape="0">
                    <a:prstClr val="black">
                      <a:alpha val="40000"/>
                    </a:prstClr>
                  </a:outerShdw>
                </a:effectLst>
              </a:rPr>
            </a:br>
            <a:endParaRPr lang="en-US" sz="9301" dirty="0">
              <a:solidFill>
                <a:schemeClr val="tx1">
                  <a:lumMod val="75000"/>
                  <a:lumOff val="25000"/>
                </a:schemeClr>
              </a:solidFill>
              <a:effectLst>
                <a:outerShdw blurRad="50800" dist="38100" dir="2700000" algn="tl" rotWithShape="0">
                  <a:prstClr val="black">
                    <a:alpha val="40000"/>
                  </a:prstClr>
                </a:outerShdw>
              </a:effectLst>
            </a:endParaRPr>
          </a:p>
        </p:txBody>
      </p:sp>
      <p:sp>
        <p:nvSpPr>
          <p:cNvPr id="4" name="Text Placeholder 12"/>
          <p:cNvSpPr txBox="1">
            <a:spLocks/>
          </p:cNvSpPr>
          <p:nvPr/>
        </p:nvSpPr>
        <p:spPr>
          <a:xfrm>
            <a:off x="1582350" y="7571104"/>
            <a:ext cx="28301632" cy="1944469"/>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601" dirty="0">
                <a:solidFill>
                  <a:srgbClr val="00B0F0"/>
                </a:solidFill>
              </a:rPr>
              <a:t>Alexander Lex</a:t>
            </a:r>
            <a:endParaRPr lang="en-US" sz="10801" dirty="0">
              <a:solidFill>
                <a:srgbClr val="00B0F0"/>
              </a:solidFill>
            </a:endParaRPr>
          </a:p>
          <a:p>
            <a:endParaRPr lang="en-US" sz="10801" dirty="0">
              <a:solidFill>
                <a:prstClr val="black"/>
              </a:solidFill>
            </a:endParaRPr>
          </a:p>
        </p:txBody>
      </p:sp>
      <p:sp>
        <p:nvSpPr>
          <p:cNvPr id="5" name="TextBox 4"/>
          <p:cNvSpPr txBox="1"/>
          <p:nvPr/>
        </p:nvSpPr>
        <p:spPr>
          <a:xfrm>
            <a:off x="21287232" y="12924225"/>
            <a:ext cx="15295018" cy="2862707"/>
          </a:xfrm>
          <a:prstGeom prst="rect">
            <a:avLst/>
          </a:prstGeom>
          <a:noFill/>
        </p:spPr>
        <p:txBody>
          <a:bodyPr wrap="square" rtlCol="0">
            <a:spAutoFit/>
          </a:bodyPr>
          <a:lstStyle/>
          <a:p>
            <a:pPr algn="ctr" defTabSz="2743566"/>
            <a:r>
              <a:rPr lang="en-US" sz="6001" dirty="0" smtClean="0">
                <a:solidFill>
                  <a:prstClr val="black"/>
                </a:solidFill>
              </a:rPr>
              <a:t>Strategic Data Project</a:t>
            </a:r>
            <a:endParaRPr lang="en-US" sz="6001" dirty="0">
              <a:solidFill>
                <a:prstClr val="black"/>
              </a:solidFill>
            </a:endParaRPr>
          </a:p>
          <a:p>
            <a:pPr algn="ctr" defTabSz="2743566"/>
            <a:r>
              <a:rPr lang="en-US" sz="6001" dirty="0" smtClean="0">
                <a:solidFill>
                  <a:prstClr val="black"/>
                </a:solidFill>
              </a:rPr>
              <a:t>Harvard Graduate School of Education</a:t>
            </a:r>
          </a:p>
          <a:p>
            <a:pPr algn="ctr" defTabSz="2743566"/>
            <a:r>
              <a:rPr lang="en-US" sz="6001" dirty="0" smtClean="0">
                <a:solidFill>
                  <a:prstClr val="black"/>
                </a:solidFill>
              </a:rPr>
              <a:t>March 07, 2014</a:t>
            </a:r>
            <a:endParaRPr lang="en-US" sz="6001"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18798" y="7619137"/>
            <a:ext cx="15605572" cy="449555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349" y="16123583"/>
            <a:ext cx="11100551" cy="30373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0619" y="16123583"/>
            <a:ext cx="9199402" cy="3037355"/>
          </a:xfrm>
          <a:prstGeom prst="rect">
            <a:avLst/>
          </a:prstGeom>
        </p:spPr>
      </p:pic>
    </p:spTree>
    <p:extLst>
      <p:ext uri="{BB962C8B-B14F-4D97-AF65-F5344CB8AC3E}">
        <p14:creationId xmlns:p14="http://schemas.microsoft.com/office/powerpoint/2010/main" val="2611493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377322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68" y="2322257"/>
            <a:ext cx="39276601" cy="18342042"/>
          </a:xfrm>
          <a:prstGeom prst="rect">
            <a:avLst/>
          </a:prstGeom>
        </p:spPr>
      </p:pic>
      <p:sp>
        <p:nvSpPr>
          <p:cNvPr id="4" name="Footer Placeholder 3"/>
          <p:cNvSpPr>
            <a:spLocks noGrp="1"/>
          </p:cNvSpPr>
          <p:nvPr>
            <p:ph type="ftr" sz="quarter" idx="11"/>
          </p:nvPr>
        </p:nvSpPr>
        <p:spPr/>
        <p:txBody>
          <a:bodyPr/>
          <a:lstStyle/>
          <a:p>
            <a:endParaRPr lang="en-US" dirty="0"/>
          </a:p>
        </p:txBody>
      </p:sp>
      <p:sp>
        <p:nvSpPr>
          <p:cNvPr id="11" name="Rectangle 10"/>
          <p:cNvSpPr/>
          <p:nvPr/>
        </p:nvSpPr>
        <p:spPr>
          <a:xfrm>
            <a:off x="-290102" y="1840"/>
            <a:ext cx="36870864"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a:r>
              <a:rPr lang="en-US" sz="14402" dirty="0">
                <a:latin typeface="Vollkorn Bold" panose="02000503080000020003" pitchFamily="2" charset="0"/>
              </a:rPr>
              <a:t>Rankings</a:t>
            </a:r>
          </a:p>
        </p:txBody>
      </p:sp>
      <p:sp>
        <p:nvSpPr>
          <p:cNvPr id="2" name="TextBox 1"/>
          <p:cNvSpPr txBox="1"/>
          <p:nvPr/>
        </p:nvSpPr>
        <p:spPr>
          <a:xfrm>
            <a:off x="29920" y="667541"/>
            <a:ext cx="6139566" cy="1939249"/>
          </a:xfrm>
          <a:prstGeom prst="rect">
            <a:avLst/>
          </a:prstGeom>
          <a:noFill/>
        </p:spPr>
        <p:txBody>
          <a:bodyPr wrap="none" rtlCol="0">
            <a:spAutoFit/>
          </a:bodyPr>
          <a:lstStyle/>
          <a:p>
            <a:r>
              <a:rPr lang="en-US" sz="6001" dirty="0">
                <a:solidFill>
                  <a:schemeClr val="bg1"/>
                </a:solidFill>
              </a:rPr>
              <a:t>[Gratzl, </a:t>
            </a:r>
            <a:r>
              <a:rPr lang="en-US" sz="6001" dirty="0" err="1">
                <a:solidFill>
                  <a:schemeClr val="bg1"/>
                </a:solidFill>
              </a:rPr>
              <a:t>InfoVis</a:t>
            </a:r>
            <a:r>
              <a:rPr lang="en-US" sz="6001" dirty="0">
                <a:solidFill>
                  <a:schemeClr val="bg1"/>
                </a:solidFill>
              </a:rPr>
              <a:t> ‘13</a:t>
            </a:r>
            <a:r>
              <a:rPr lang="en-US" sz="6001" dirty="0" smtClean="0">
                <a:solidFill>
                  <a:schemeClr val="bg1"/>
                </a:solidFill>
              </a:rPr>
              <a:t>]</a:t>
            </a:r>
          </a:p>
          <a:p>
            <a:pPr algn="r"/>
            <a:r>
              <a:rPr lang="en-US" sz="6001" b="1" dirty="0" smtClean="0">
                <a:solidFill>
                  <a:srgbClr val="00B456"/>
                </a:solidFill>
              </a:rPr>
              <a:t>Best Paper Award</a:t>
            </a:r>
            <a:endParaRPr lang="en-US" sz="6001" b="1" dirty="0">
              <a:solidFill>
                <a:srgbClr val="00B456"/>
              </a:solidFill>
            </a:endParaRPr>
          </a:p>
        </p:txBody>
      </p:sp>
    </p:spTree>
    <p:extLst>
      <p:ext uri="{BB962C8B-B14F-4D97-AF65-F5344CB8AC3E}">
        <p14:creationId xmlns:p14="http://schemas.microsoft.com/office/powerpoint/2010/main" val="14378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cuments\workspaces\papers_local\paper-lineup\fastforward\figures\Apple - iTunes - iTunes Store - Charts - Top 10 Songs - Cop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74612">
            <a:off x="-546254" y="1443852"/>
            <a:ext cx="7913871" cy="1185252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D:\Documents\workspaces\papers_local\paper-lineup\fastforward\figures\Box Office - Movies - NYTimes.com.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753282">
            <a:off x="25670389" y="1100323"/>
            <a:ext cx="11047977" cy="9784002"/>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D:\Documents\workspaces\papers_local\paper-lineup\fastforward\figures\The World's Billionaires List - Forbes.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589638">
            <a:off x="1756338" y="10257051"/>
            <a:ext cx="12710919" cy="12608638"/>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D:\Documents\workspaces\papers_local\paper-lineup\fastforward\figures\Vergleich_ Handys im Test - CHIP Onlin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161232">
            <a:off x="27691559" y="12250550"/>
            <a:ext cx="10386493" cy="1157894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D:\Documents\workspaces\papers_local\paper-lineup\fastforward\figures\Best Affordable Small Cars Rankings _ U.S. News Best Car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244065">
            <a:off x="14281980" y="202773"/>
            <a:ext cx="10016420" cy="10010677"/>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descr="D:\Documents\workspaces\papers_local\paper-lineup\fastforward\figures\Things to do in Atlanta_ Check out 177 Atlanta Attractions - TripAdvisor.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949738" y="15110693"/>
            <a:ext cx="9938435" cy="949813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D:\Documents\workspaces\papers_local\paper-lineup\fastforward\figures\World University Rankings 2012-2013 - Times Higher Educatio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20743596">
            <a:off x="19015452" y="13417614"/>
            <a:ext cx="11326115" cy="758038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D:\Documents\workspaces\papers_local\paper-lineup\fastforward\figures\QS World University Rankings - 2012 _ Top Universitie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574131">
            <a:off x="5622396" y="671601"/>
            <a:ext cx="10771927" cy="996381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3" descr="D:\Documents\workspaces\papers_local\paper-lineup\fastforward\figures\Ranking.com - Report by Domains.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0279006">
            <a:off x="3942598" y="5829321"/>
            <a:ext cx="9881211" cy="10266608"/>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4" descr="D:\Documents\workspaces\papers_local\paper-lineup\fastforward\figures\Journal Rankings on Computer Science.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1528456">
            <a:off x="21400294" y="2596615"/>
            <a:ext cx="12762818" cy="10789877"/>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6"/>
          <p:cNvSpPr/>
          <p:nvPr/>
        </p:nvSpPr>
        <p:spPr>
          <a:xfrm>
            <a:off x="9008746" y="7435255"/>
            <a:ext cx="18563273" cy="7617926"/>
          </a:xfrm>
          <a:prstGeom prst="roundRect">
            <a:avLst>
              <a:gd name="adj" fmla="val 8665"/>
            </a:avLst>
          </a:prstGeom>
          <a:solidFill>
            <a:schemeClr val="tx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r>
              <a:rPr lang="en-GB" sz="16000" b="1" dirty="0" smtClean="0">
                <a:latin typeface="Lato" panose="020F0502020204030203" pitchFamily="34" charset="0"/>
              </a:rPr>
              <a:t>Rankings are omnipresent</a:t>
            </a:r>
            <a:endParaRPr lang="en-GB" sz="16000" b="1" dirty="0">
              <a:latin typeface="Lato" panose="020F0502020204030203" pitchFamily="34" charset="0"/>
            </a:endParaRPr>
          </a:p>
        </p:txBody>
      </p:sp>
      <p:sp>
        <p:nvSpPr>
          <p:cNvPr id="8" name="Foliennummernplatzhalter 7"/>
          <p:cNvSpPr>
            <a:spLocks noGrp="1"/>
          </p:cNvSpPr>
          <p:nvPr>
            <p:ph type="sldNum" sz="quarter" idx="12"/>
          </p:nvPr>
        </p:nvSpPr>
        <p:spPr/>
        <p:txBody>
          <a:bodyPr/>
          <a:lstStyle/>
          <a:p>
            <a:fld id="{30742C3F-4840-460C-ADF2-7005A7FA8881}" type="slidenum">
              <a:rPr lang="en-GB" smtClean="0"/>
              <a:t>12</a:t>
            </a:fld>
            <a:endParaRPr lang="en-GB" dirty="0"/>
          </a:p>
        </p:txBody>
      </p:sp>
    </p:spTree>
    <p:extLst>
      <p:ext uri="{BB962C8B-B14F-4D97-AF65-F5344CB8AC3E}">
        <p14:creationId xmlns:p14="http://schemas.microsoft.com/office/powerpoint/2010/main" val="41783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smtClean="0"/>
              <a:t>Goal</a:t>
            </a:r>
            <a:endParaRPr lang="en-US" dirty="0"/>
          </a:p>
        </p:txBody>
      </p:sp>
      <p:sp>
        <p:nvSpPr>
          <p:cNvPr id="3" name="Foliennummernplatzhalter 2"/>
          <p:cNvSpPr>
            <a:spLocks noGrp="1"/>
          </p:cNvSpPr>
          <p:nvPr>
            <p:ph type="sldNum" sz="quarter" idx="12"/>
          </p:nvPr>
        </p:nvSpPr>
        <p:spPr/>
        <p:txBody>
          <a:bodyPr/>
          <a:lstStyle/>
          <a:p>
            <a:fld id="{30742C3F-4840-460C-ADF2-7005A7FA8881}" type="slidenum">
              <a:rPr lang="en-US" smtClean="0"/>
              <a:t>13</a:t>
            </a:fld>
            <a:endParaRPr lang="en-US" dirty="0"/>
          </a:p>
        </p:txBody>
      </p:sp>
      <p:sp>
        <p:nvSpPr>
          <p:cNvPr id="9" name="Textfeld 8"/>
          <p:cNvSpPr txBox="1"/>
          <p:nvPr/>
        </p:nvSpPr>
        <p:spPr>
          <a:xfrm>
            <a:off x="4678362" y="5257799"/>
            <a:ext cx="27224038" cy="13817142"/>
          </a:xfrm>
          <a:prstGeom prst="rect">
            <a:avLst/>
          </a:prstGeom>
          <a:noFill/>
        </p:spPr>
        <p:txBody>
          <a:bodyPr wrap="square" rtlCol="0">
            <a:normAutofit/>
          </a:bodyPr>
          <a:lstStyle/>
          <a:p>
            <a:pPr algn="ctr"/>
            <a:r>
              <a:rPr lang="en-US" sz="11500" b="1" dirty="0" smtClean="0">
                <a:solidFill>
                  <a:schemeClr val="accent6"/>
                </a:solidFill>
                <a:latin typeface="Lato" panose="020F0502020204030203" pitchFamily="34" charset="0"/>
              </a:rPr>
              <a:t>Intuitive</a:t>
            </a:r>
          </a:p>
          <a:p>
            <a:pPr algn="ctr"/>
            <a:r>
              <a:rPr lang="en-US" sz="11500" b="1" dirty="0" smtClean="0">
                <a:solidFill>
                  <a:srgbClr val="00A650"/>
                </a:solidFill>
                <a:latin typeface="Lato" panose="020F0502020204030203" pitchFamily="34" charset="0"/>
              </a:rPr>
              <a:t>Interactive</a:t>
            </a:r>
          </a:p>
          <a:p>
            <a:pPr algn="ctr"/>
            <a:r>
              <a:rPr lang="en-US" sz="11500" b="1" dirty="0" smtClean="0">
                <a:solidFill>
                  <a:srgbClr val="00ACDC"/>
                </a:solidFill>
                <a:latin typeface="Lato" panose="020F0502020204030203" pitchFamily="34" charset="0"/>
              </a:rPr>
              <a:t>Multi-Attribute</a:t>
            </a:r>
          </a:p>
          <a:p>
            <a:pPr algn="ctr"/>
            <a:r>
              <a:rPr lang="en-US" sz="13800" b="1" dirty="0" smtClean="0">
                <a:solidFill>
                  <a:schemeClr val="bg1"/>
                </a:solidFill>
                <a:latin typeface="Lato" panose="020F0502020204030203" pitchFamily="34" charset="0"/>
              </a:rPr>
              <a:t>Ranking Visualization</a:t>
            </a:r>
          </a:p>
          <a:p>
            <a:pPr algn="ctr"/>
            <a:r>
              <a:rPr lang="en-US" sz="11500" b="1" dirty="0" smtClean="0">
                <a:solidFill>
                  <a:schemeClr val="accent6"/>
                </a:solidFill>
                <a:latin typeface="Lato" panose="020F0502020204030203" pitchFamily="34" charset="0"/>
              </a:rPr>
              <a:t>To Create</a:t>
            </a:r>
            <a:endParaRPr lang="en-US" sz="11500" b="1" dirty="0">
              <a:solidFill>
                <a:schemeClr val="accent6"/>
              </a:solidFill>
              <a:latin typeface="Lato" panose="020F0502020204030203" pitchFamily="34" charset="0"/>
            </a:endParaRPr>
          </a:p>
          <a:p>
            <a:pPr algn="ctr"/>
            <a:r>
              <a:rPr lang="en-US" sz="11500" b="1" spc="800" dirty="0" smtClean="0">
                <a:solidFill>
                  <a:srgbClr val="00A650"/>
                </a:solidFill>
                <a:latin typeface="Lato" panose="020F0502020204030203" pitchFamily="34" charset="0"/>
              </a:rPr>
              <a:t>Refine</a:t>
            </a:r>
          </a:p>
          <a:p>
            <a:pPr algn="ctr"/>
            <a:r>
              <a:rPr lang="en-US" sz="11500" b="1" spc="-300" dirty="0" smtClean="0">
                <a:solidFill>
                  <a:srgbClr val="00ACDC"/>
                </a:solidFill>
                <a:latin typeface="Lato" panose="020F0502020204030203" pitchFamily="34" charset="0"/>
              </a:rPr>
              <a:t>Explore</a:t>
            </a:r>
            <a:endParaRPr lang="en-US" sz="11500" b="1" spc="-300" dirty="0">
              <a:solidFill>
                <a:srgbClr val="00ACDC"/>
              </a:solidFill>
              <a:latin typeface="Lato" panose="020F0502020204030203" pitchFamily="34" charset="0"/>
            </a:endParaRPr>
          </a:p>
          <a:p>
            <a:pPr algn="ctr"/>
            <a:endParaRPr lang="en-US" sz="13800" b="1" dirty="0">
              <a:solidFill>
                <a:schemeClr val="bg1"/>
              </a:solidFill>
              <a:latin typeface="Lato" panose="020F0502020204030203" pitchFamily="34" charset="0"/>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3630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75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750"/>
                                        <p:tgtEl>
                                          <p:spTgt spid="9">
                                            <p:txEl>
                                              <p:pRg st="2" end="2"/>
                                            </p:txEl>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75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750"/>
                                        <p:tgtEl>
                                          <p:spTgt spid="9">
                                            <p:txEl>
                                              <p:pRg st="4" end="4"/>
                                            </p:txEl>
                                          </p:spTgt>
                                        </p:tgtEl>
                                      </p:cBhvr>
                                    </p:animEffec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750"/>
                                        <p:tgtEl>
                                          <p:spTgt spid="9">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75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10 Requirements</a:t>
            </a:r>
            <a:endParaRPr lang="en-GB" noProof="0"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77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2"/>
          <p:cNvSpPr>
            <a:spLocks noGrp="1"/>
          </p:cNvSpPr>
          <p:nvPr>
            <p:ph type="sldNum" sz="quarter" idx="12"/>
          </p:nvPr>
        </p:nvSpPr>
        <p:spPr/>
        <p:txBody>
          <a:bodyPr/>
          <a:lstStyle/>
          <a:p>
            <a:pPr lvl="0"/>
            <a:fld id="{2E878C50-2E86-447E-87A4-B859A418CDC1}" type="slidenum">
              <a:rPr lang="en-GB" smtClean="0"/>
              <a:t>15</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6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16</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13" name="Rechteck 12"/>
          <p:cNvSpPr/>
          <p:nvPr/>
        </p:nvSpPr>
        <p:spPr>
          <a:xfrm>
            <a:off x="-1" y="0"/>
            <a:ext cx="36580763" cy="20580350"/>
          </a:xfrm>
          <a:prstGeom prst="rect">
            <a:avLst/>
          </a:prstGeom>
          <a:solidFill>
            <a:srgbClr val="004C2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2"/>
          <p:cNvSpPr>
            <a:spLocks noGrp="1"/>
          </p:cNvSpPr>
          <p:nvPr>
            <p:ph type="title"/>
          </p:nvPr>
        </p:nvSpPr>
        <p:spPr>
          <a:xfrm>
            <a:off x="1829039" y="824166"/>
            <a:ext cx="32922687" cy="3430059"/>
          </a:xfrm>
        </p:spPr>
        <p:txBody>
          <a:bodyPr/>
          <a:lstStyle/>
          <a:p>
            <a:r>
              <a:rPr lang="en-GB" noProof="0" dirty="0" smtClean="0"/>
              <a:t>10 Requirements</a:t>
            </a:r>
            <a:endParaRPr lang="en-GB" noProof="0" dirty="0"/>
          </a:p>
        </p:txBody>
      </p:sp>
      <p:sp>
        <p:nvSpPr>
          <p:cNvPr id="17" name="Inhaltsplatzhalter 3" hidden="1"/>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0" name="Inhaltsplatzhalter 3"/>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6" name="Rechteck 25"/>
          <p:cNvSpPr/>
          <p:nvPr/>
        </p:nvSpPr>
        <p:spPr>
          <a:xfrm>
            <a:off x="38099" y="-2286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p:cNvSpPr/>
          <p:nvPr/>
        </p:nvSpPr>
        <p:spPr>
          <a:xfrm>
            <a:off x="12747838" y="9089847"/>
            <a:ext cx="1108508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a:t>
            </a:r>
            <a:r>
              <a:rPr lang="en-GB" sz="15000" dirty="0">
                <a:solidFill>
                  <a:schemeClr val="bg1"/>
                </a:solidFill>
                <a:latin typeface="Lato" panose="020F0502020204030203" pitchFamily="34" charset="0"/>
              </a:rPr>
              <a:t>Rank</a:t>
            </a:r>
          </a:p>
        </p:txBody>
      </p:sp>
    </p:spTree>
    <p:extLst>
      <p:ext uri="{BB962C8B-B14F-4D97-AF65-F5344CB8AC3E}">
        <p14:creationId xmlns:p14="http://schemas.microsoft.com/office/powerpoint/2010/main" val="2522864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17</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13" name="Rechteck 12"/>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2"/>
          <p:cNvSpPr>
            <a:spLocks noGrp="1"/>
          </p:cNvSpPr>
          <p:nvPr>
            <p:ph type="title"/>
          </p:nvPr>
        </p:nvSpPr>
        <p:spPr>
          <a:xfrm>
            <a:off x="1829039" y="824166"/>
            <a:ext cx="32922687" cy="3430059"/>
          </a:xfrm>
        </p:spPr>
        <p:txBody>
          <a:bodyPr/>
          <a:lstStyle/>
          <a:p>
            <a:r>
              <a:rPr lang="en-GB" noProof="0" dirty="0" smtClean="0"/>
              <a:t>10 Requirements</a:t>
            </a:r>
            <a:endParaRPr lang="en-GB" noProof="0" dirty="0"/>
          </a:p>
        </p:txBody>
      </p:sp>
      <p:sp>
        <p:nvSpPr>
          <p:cNvPr id="17" name="Inhaltsplatzhalter 3"/>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0" name="Inhaltsplatzhalter 3"/>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6" name="Rechteck 25"/>
          <p:cNvSpPr/>
          <p:nvPr/>
        </p:nvSpPr>
        <p:spPr>
          <a:xfrm>
            <a:off x="0"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p:cNvSpPr/>
          <p:nvPr/>
        </p:nvSpPr>
        <p:spPr>
          <a:xfrm>
            <a:off x="12747838" y="9089847"/>
            <a:ext cx="1108508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a:t>
            </a:r>
            <a:r>
              <a:rPr lang="en-GB" sz="15000" dirty="0">
                <a:solidFill>
                  <a:schemeClr val="bg1"/>
                </a:solidFill>
                <a:latin typeface="Lato" panose="020F0502020204030203" pitchFamily="34" charset="0"/>
              </a:rPr>
              <a:t>Rank</a:t>
            </a:r>
          </a:p>
        </p:txBody>
      </p:sp>
    </p:spTree>
    <p:extLst>
      <p:ext uri="{BB962C8B-B14F-4D97-AF65-F5344CB8AC3E}">
        <p14:creationId xmlns:p14="http://schemas.microsoft.com/office/powerpoint/2010/main" val="780912234"/>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500" fill="hold"/>
                                        <p:tgtEl>
                                          <p:spTgt spid="25"/>
                                        </p:tgtEl>
                                      </p:cBhvr>
                                      <p:by x="70000" y="70000"/>
                                    </p:animScale>
                                  </p:childTnLst>
                                </p:cTn>
                              </p:par>
                              <p:par>
                                <p:cTn id="7" presetID="42" presetClass="path" presetSubtype="0" accel="50000" decel="50000" fill="hold" grpId="1" nodeType="withEffect">
                                  <p:stCondLst>
                                    <p:cond delay="500"/>
                                  </p:stCondLst>
                                  <p:childTnLst>
                                    <p:animMotion origin="layout" path="M -3.40278E-6 -4.32099E-6 L -0.29748 -0.22137 " pathEditMode="relative" rAng="0" ptsTypes="AA">
                                      <p:cBhvr>
                                        <p:cTn id="8" dur="500" fill="hold"/>
                                        <p:tgtEl>
                                          <p:spTgt spid="25"/>
                                        </p:tgtEl>
                                        <p:attrNameLst>
                                          <p:attrName>ppt_x</p:attrName>
                                          <p:attrName>ppt_y</p:attrName>
                                        </p:attrNameLst>
                                      </p:cBhvr>
                                      <p:rCtr x="-14874" y="-11073"/>
                                    </p:animMotion>
                                  </p:childTnLst>
                                </p:cTn>
                              </p:par>
                              <p:par>
                                <p:cTn id="9" presetID="10" presetClass="exit" presetSubtype="0" fill="hold" grpId="0" nodeType="withEffect">
                                  <p:stCondLst>
                                    <p:cond delay="50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6" grpId="0" animBg="1"/>
      <p:bldP spid="25" grpId="0"/>
      <p:bldP spid="25" grpId="1"/>
      <p:bldP spid="25"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18</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6576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19</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19"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21"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2"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4"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pPr marL="1371600" indent="-1371600">
              <a:buFont typeface="+mj-lt"/>
              <a:buAutoNum type="arabicPeriod" startAt="2"/>
            </a:pPr>
            <a:r>
              <a:rPr lang="en-GB" sz="10500" dirty="0" smtClean="0"/>
              <a:t>Encode Cause of Rank</a:t>
            </a:r>
          </a:p>
        </p:txBody>
      </p:sp>
      <p:sp>
        <p:nvSpPr>
          <p:cNvPr id="25" name="reqs_new_overlay"/>
          <p:cNvSpPr/>
          <p:nvPr/>
        </p:nvSpPr>
        <p:spPr>
          <a:xfrm>
            <a:off x="115115"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ew_req_highlight"/>
          <p:cNvSpPr/>
          <p:nvPr/>
        </p:nvSpPr>
        <p:spPr>
          <a:xfrm>
            <a:off x="8915058" y="9089847"/>
            <a:ext cx="18750646"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Cause of Rank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868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0224"/>
            <a:ext cx="11098488" cy="3429446"/>
          </a:xfrm>
        </p:spPr>
        <p:txBody>
          <a:bodyPr>
            <a:normAutofit/>
          </a:bodyPr>
          <a:lstStyle/>
          <a:p>
            <a:r>
              <a:rPr lang="en-US" dirty="0" smtClean="0"/>
              <a:t>Who am I?</a:t>
            </a:r>
            <a:br>
              <a:rPr lang="en-US" dirty="0" smtClean="0"/>
            </a:br>
            <a:r>
              <a:rPr lang="en-US" sz="7200" dirty="0" smtClean="0"/>
              <a:t>alexander-lex.com</a:t>
            </a:r>
            <a:endParaRPr lang="en-US" sz="7200" dirty="0"/>
          </a:p>
        </p:txBody>
      </p:sp>
      <p:sp>
        <p:nvSpPr>
          <p:cNvPr id="3" name="Content Placeholder 2"/>
          <p:cNvSpPr>
            <a:spLocks noGrp="1"/>
          </p:cNvSpPr>
          <p:nvPr>
            <p:ph idx="1"/>
          </p:nvPr>
        </p:nvSpPr>
        <p:spPr>
          <a:xfrm>
            <a:off x="13105130" y="825858"/>
            <a:ext cx="17963363" cy="13579657"/>
          </a:xfrm>
        </p:spPr>
        <p:txBody>
          <a:bodyPr/>
          <a:lstStyle/>
          <a:p>
            <a:r>
              <a:rPr lang="en-US" dirty="0" smtClean="0">
                <a:solidFill>
                  <a:schemeClr val="accent2"/>
                </a:solidFill>
              </a:rPr>
              <a:t>PostDoc </a:t>
            </a:r>
            <a:r>
              <a:rPr lang="en-US" dirty="0" smtClean="0"/>
              <a:t>@ Harvard, </a:t>
            </a:r>
            <a:br>
              <a:rPr lang="en-US" dirty="0" smtClean="0"/>
            </a:br>
            <a:r>
              <a:rPr lang="en-US" dirty="0" smtClean="0"/>
              <a:t>Hanspeter Pfister’s Group</a:t>
            </a:r>
          </a:p>
          <a:p>
            <a:r>
              <a:rPr lang="en-US" dirty="0" smtClean="0"/>
              <a:t>PhD from TU Graz, Austria</a:t>
            </a:r>
          </a:p>
          <a:p>
            <a:r>
              <a:rPr lang="en-US" dirty="0" smtClean="0"/>
              <a:t>Co-leader of</a:t>
            </a:r>
            <a:br>
              <a:rPr lang="en-US" dirty="0" smtClean="0"/>
            </a:br>
            <a:r>
              <a:rPr lang="en-US" i="1" dirty="0" smtClean="0">
                <a:solidFill>
                  <a:schemeClr val="accent3"/>
                </a:solidFill>
              </a:rPr>
              <a:t>Caleydo Project</a:t>
            </a:r>
            <a:endParaRPr lang="en-US" i="1" dirty="0">
              <a:solidFill>
                <a:schemeClr val="accent3"/>
              </a:solidFill>
            </a:endParaRPr>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7" name="Content Placeholder 3" descr="205graz_mit_uhrturm.jpg"/>
          <p:cNvPicPr>
            <a:picLocks noChangeAspect="1"/>
          </p:cNvPicPr>
          <p:nvPr/>
        </p:nvPicPr>
        <p:blipFill rotWithShape="1">
          <a:blip r:embed="rId3" cstate="print"/>
          <a:srcRect t="16685"/>
          <a:stretch/>
        </p:blipFill>
        <p:spPr>
          <a:xfrm>
            <a:off x="-506154" y="9642020"/>
            <a:ext cx="37851392" cy="17680903"/>
          </a:xfrm>
          <a:prstGeom prst="rect">
            <a:avLst/>
          </a:prstGeom>
          <a:ln>
            <a:noFill/>
          </a:ln>
          <a:effectLst>
            <a:outerShdw blurRad="190500" algn="tl" rotWithShape="0">
              <a:srgbClr val="000000">
                <a:alpha val="70000"/>
              </a:srgbClr>
            </a:outerShdw>
          </a:effectLst>
        </p:spPr>
      </p:pic>
      <p:cxnSp>
        <p:nvCxnSpPr>
          <p:cNvPr id="8" name="Straight Connector 7"/>
          <p:cNvCxnSpPr/>
          <p:nvPr/>
        </p:nvCxnSpPr>
        <p:spPr>
          <a:xfrm>
            <a:off x="12482465" y="1648090"/>
            <a:ext cx="0" cy="7345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197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20</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19"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21"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2"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4"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pPr marL="1371600" indent="-1371600">
              <a:buFont typeface="+mj-lt"/>
              <a:buAutoNum type="arabicPeriod" startAt="2"/>
            </a:pPr>
            <a:r>
              <a:rPr lang="en-GB" sz="10500" dirty="0" smtClean="0"/>
              <a:t>Encode Cause of Rank</a:t>
            </a:r>
          </a:p>
        </p:txBody>
      </p:sp>
      <p:sp>
        <p:nvSpPr>
          <p:cNvPr id="25" name="reqs_new_overlay"/>
          <p:cNvSpPr/>
          <p:nvPr/>
        </p:nvSpPr>
        <p:spPr>
          <a:xfrm>
            <a:off x="-115117"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ew_req_highlight"/>
          <p:cNvSpPr/>
          <p:nvPr/>
        </p:nvSpPr>
        <p:spPr>
          <a:xfrm>
            <a:off x="8915058" y="9089847"/>
            <a:ext cx="18750646"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Cause of Rank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599604929"/>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500" fill="hold"/>
                                        <p:tgtEl>
                                          <p:spTgt spid="23"/>
                                        </p:tgtEl>
                                      </p:cBhvr>
                                      <p:by x="70000" y="70000"/>
                                    </p:animScale>
                                  </p:childTnLst>
                                </p:cTn>
                              </p:par>
                              <p:par>
                                <p:cTn id="7" presetID="42" presetClass="path" presetSubtype="0" accel="50000" decel="50000" fill="hold" grpId="1" nodeType="withEffect">
                                  <p:stCondLst>
                                    <p:cond delay="1000"/>
                                  </p:stCondLst>
                                  <p:childTnLst>
                                    <p:animMotion origin="layout" path="M -3.40278E-6 -4.32099E-6 L -0.22439 -0.12222 " pathEditMode="relative" rAng="0" ptsTypes="AA">
                                      <p:cBhvr>
                                        <p:cTn id="8" dur="500" fill="hold"/>
                                        <p:tgtEl>
                                          <p:spTgt spid="23"/>
                                        </p:tgtEl>
                                        <p:attrNameLst>
                                          <p:attrName>ppt_x</p:attrName>
                                          <p:attrName>ppt_y</p:attrName>
                                        </p:attrNameLst>
                                      </p:cBhvr>
                                      <p:rCtr x="-11220" y="-6111"/>
                                    </p:animMotion>
                                  </p:childTnLst>
                                </p:cTn>
                              </p:par>
                              <p:par>
                                <p:cTn id="9" presetID="10" presetClass="exit" presetSubtype="0" fill="hold" grpId="0" nodeType="withEffect">
                                  <p:stCondLst>
                                    <p:cond delay="100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1500"/>
                            </p:stCondLst>
                            <p:childTnLst>
                              <p:par>
                                <p:cTn id="13" presetID="1" presetClass="exit" presetSubtype="0" fill="hold" grpId="2" nodeType="after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animBg="1"/>
      <p:bldP spid="23" grpId="0"/>
      <p:bldP spid="23" grpId="1"/>
      <p:bldP spid="23"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21</a:t>
            </a:fld>
            <a:endParaRPr lang="en-GB" dirty="0"/>
          </a:p>
        </p:txBody>
      </p:sp>
      <p:grpSp>
        <p:nvGrpSpPr>
          <p:cNvPr id="5" name="Gruppieren 4"/>
          <p:cNvGrpSpPr/>
          <p:nvPr/>
        </p:nvGrpSpPr>
        <p:grpSpPr>
          <a:xfrm>
            <a:off x="11157841" y="7121823"/>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4" name="Gruppieren 3"/>
          <p:cNvGrpSpPr/>
          <p:nvPr/>
        </p:nvGrpSpPr>
        <p:grpSpPr>
          <a:xfrm>
            <a:off x="19358912" y="7121823"/>
            <a:ext cx="7200000" cy="9152855"/>
            <a:chOff x="19358912" y="7121823"/>
            <a:chExt cx="7200000" cy="9152855"/>
          </a:xfrm>
        </p:grpSpPr>
        <p:sp>
          <p:nvSpPr>
            <p:cNvPr id="25" name="Textfeld 24"/>
            <p:cNvSpPr txBox="1"/>
            <p:nvPr/>
          </p:nvSpPr>
          <p:spPr>
            <a:xfrm>
              <a:off x="1935891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6" name="Textfeld 25"/>
            <p:cNvSpPr txBox="1"/>
            <p:nvPr/>
          </p:nvSpPr>
          <p:spPr>
            <a:xfrm>
              <a:off x="19358912" y="10514678"/>
              <a:ext cx="7200000" cy="1440000"/>
            </a:xfrm>
            <a:prstGeom prst="rect">
              <a:avLst/>
            </a:prstGeom>
            <a:noFill/>
          </p:spPr>
          <p:txBody>
            <a:bodyPr wrap="square" rtlCol="0">
              <a:spAutoFit/>
            </a:bodyPr>
            <a:lstStyle/>
            <a:p>
              <a:pPr algn="ctr"/>
              <a:r>
                <a:rPr lang="en-US" sz="8800" dirty="0" smtClean="0">
                  <a:solidFill>
                    <a:schemeClr val="bg1"/>
                  </a:solidFill>
                </a:rPr>
                <a:t>84.2</a:t>
              </a:r>
              <a:endParaRPr lang="en-US" sz="8800" dirty="0">
                <a:solidFill>
                  <a:schemeClr val="bg1"/>
                </a:solidFill>
              </a:endParaRPr>
            </a:p>
          </p:txBody>
        </p:sp>
        <p:sp>
          <p:nvSpPr>
            <p:cNvPr id="28" name="Textfeld 27"/>
            <p:cNvSpPr txBox="1"/>
            <p:nvPr/>
          </p:nvSpPr>
          <p:spPr>
            <a:xfrm>
              <a:off x="19358912" y="14834678"/>
              <a:ext cx="7200000" cy="1440000"/>
            </a:xfrm>
            <a:prstGeom prst="rect">
              <a:avLst/>
            </a:prstGeom>
            <a:noFill/>
          </p:spPr>
          <p:txBody>
            <a:bodyPr wrap="square" rtlCol="0">
              <a:spAutoFit/>
            </a:bodyPr>
            <a:lstStyle/>
            <a:p>
              <a:pPr algn="ctr"/>
              <a:r>
                <a:rPr lang="en-US" sz="8800" dirty="0" smtClean="0">
                  <a:solidFill>
                    <a:schemeClr val="bg1"/>
                  </a:solidFill>
                </a:rPr>
                <a:t>44.0</a:t>
              </a:r>
              <a:endParaRPr lang="en-US" sz="8800" dirty="0">
                <a:solidFill>
                  <a:schemeClr val="bg1"/>
                </a:solidFill>
              </a:endParaRPr>
            </a:p>
          </p:txBody>
        </p:sp>
        <p:sp>
          <p:nvSpPr>
            <p:cNvPr id="29" name="Textfeld 28"/>
            <p:cNvSpPr txBox="1"/>
            <p:nvPr/>
          </p:nvSpPr>
          <p:spPr>
            <a:xfrm>
              <a:off x="19358912" y="13394678"/>
              <a:ext cx="7200000" cy="1440000"/>
            </a:xfrm>
            <a:prstGeom prst="rect">
              <a:avLst/>
            </a:prstGeom>
            <a:noFill/>
          </p:spPr>
          <p:txBody>
            <a:bodyPr wrap="square" rtlCol="0">
              <a:spAutoFit/>
            </a:bodyPr>
            <a:lstStyle/>
            <a:p>
              <a:pPr algn="ctr"/>
              <a:r>
                <a:rPr lang="en-US" sz="8800" dirty="0" smtClean="0">
                  <a:solidFill>
                    <a:schemeClr val="bg1"/>
                  </a:solidFill>
                </a:rPr>
                <a:t>64.3</a:t>
              </a:r>
              <a:endParaRPr lang="en-US" sz="8800" dirty="0">
                <a:solidFill>
                  <a:schemeClr val="bg1"/>
                </a:solidFill>
              </a:endParaRPr>
            </a:p>
          </p:txBody>
        </p:sp>
        <p:sp>
          <p:nvSpPr>
            <p:cNvPr id="30" name="Textfeld 29"/>
            <p:cNvSpPr txBox="1"/>
            <p:nvPr/>
          </p:nvSpPr>
          <p:spPr>
            <a:xfrm>
              <a:off x="19358912" y="11954678"/>
              <a:ext cx="7200000" cy="1440000"/>
            </a:xfrm>
            <a:prstGeom prst="rect">
              <a:avLst/>
            </a:prstGeom>
            <a:noFill/>
          </p:spPr>
          <p:txBody>
            <a:bodyPr wrap="square" rtlCol="0">
              <a:spAutoFit/>
            </a:bodyPr>
            <a:lstStyle/>
            <a:p>
              <a:pPr algn="ctr"/>
              <a:r>
                <a:rPr lang="en-US" sz="8800" dirty="0" smtClean="0">
                  <a:solidFill>
                    <a:schemeClr val="bg1"/>
                  </a:solidFill>
                </a:rPr>
                <a:t>73.8</a:t>
              </a:r>
              <a:endParaRPr lang="en-US" sz="8800" dirty="0">
                <a:solidFill>
                  <a:schemeClr val="bg1"/>
                </a:solidFill>
              </a:endParaRPr>
            </a:p>
          </p:txBody>
        </p:sp>
        <p:sp>
          <p:nvSpPr>
            <p:cNvPr id="31" name="Textfeld 30"/>
            <p:cNvSpPr txBox="1"/>
            <p:nvPr/>
          </p:nvSpPr>
          <p:spPr>
            <a:xfrm>
              <a:off x="19358912" y="9192890"/>
              <a:ext cx="7200000" cy="1440000"/>
            </a:xfrm>
            <a:prstGeom prst="rect">
              <a:avLst/>
            </a:prstGeom>
            <a:noFill/>
          </p:spPr>
          <p:txBody>
            <a:bodyPr wrap="square" rtlCol="0">
              <a:spAutoFit/>
            </a:bodyPr>
            <a:lstStyle/>
            <a:p>
              <a:pPr algn="ctr"/>
              <a:r>
                <a:rPr lang="en-US" sz="8800" dirty="0" smtClean="0">
                  <a:solidFill>
                    <a:schemeClr val="bg1"/>
                  </a:solidFill>
                </a:rPr>
                <a:t>89.4</a:t>
              </a:r>
              <a:endParaRPr lang="en-US" sz="8800" dirty="0">
                <a:solidFill>
                  <a:schemeClr val="bg1"/>
                </a:solidFill>
              </a:endParaRPr>
            </a:p>
          </p:txBody>
        </p:sp>
      </p:grpSp>
      <p:grpSp>
        <p:nvGrpSpPr>
          <p:cNvPr id="3" name="Gruppieren 2"/>
          <p:cNvGrpSpPr/>
          <p:nvPr/>
        </p:nvGrpSpPr>
        <p:grpSpPr>
          <a:xfrm>
            <a:off x="19367392" y="7121823"/>
            <a:ext cx="7200000" cy="8864988"/>
            <a:chOff x="21600000" y="7121823"/>
            <a:chExt cx="7200000" cy="8864988"/>
          </a:xfrm>
        </p:grpSpPr>
        <p:sp>
          <p:nvSpPr>
            <p:cNvPr id="19" name="Textfeld 18"/>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0" name="Rechteck 19"/>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1" name="Rechteck 20"/>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2" name="Rechteck 21"/>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3" name="Rechteck 22"/>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4" name="Rechteck 23"/>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58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500"/>
                                  </p:stCondLst>
                                  <p:childTnLst>
                                    <p:animMotion origin="layout" path="M 6.45665E-7 -2.56209E-6 L -0.06066 -2.56209E-6 " pathEditMode="relative" rAng="0" ptsTypes="AA">
                                      <p:cBhvr>
                                        <p:cTn id="6" dur="500" fill="hold"/>
                                        <p:tgtEl>
                                          <p:spTgt spid="5"/>
                                        </p:tgtEl>
                                        <p:attrNameLst>
                                          <p:attrName>ppt_x</p:attrName>
                                          <p:attrName>ppt_y</p:attrName>
                                        </p:attrNameLst>
                                      </p:cBhvr>
                                      <p:rCtr x="-3033" y="0"/>
                                    </p:animMotion>
                                  </p:childTnLst>
                                </p:cTn>
                              </p:par>
                            </p:childTnLst>
                          </p:cTn>
                        </p:par>
                        <p:par>
                          <p:cTn id="7" fill="hold">
                            <p:stCondLst>
                              <p:cond delay="100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2" presetClass="exit" presetSubtype="2" fill="hold" nodeType="withEffect">
                                  <p:stCondLst>
                                    <p:cond delay="150"/>
                                  </p:stCondLst>
                                  <p:childTnLst>
                                    <p:animEffect transition="out" filter="wipe(right)">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descr=" 11"/>
          <p:cNvSpPr>
            <a:spLocks noGrp="1"/>
          </p:cNvSpPr>
          <p:nvPr>
            <p:ph type="title"/>
          </p:nvPr>
        </p:nvSpPr>
        <p:spPr/>
        <p:txBody>
          <a:bodyPr/>
          <a:lstStyle/>
          <a:p>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22</a:t>
            </a:fld>
            <a:endParaRPr lang="en-GB" dirty="0"/>
          </a:p>
        </p:txBody>
      </p:sp>
      <p:grpSp>
        <p:nvGrpSpPr>
          <p:cNvPr id="5" name="Gruppieren 4" descr=" 5"/>
          <p:cNvGrpSpPr/>
          <p:nvPr/>
        </p:nvGrpSpPr>
        <p:grpSpPr>
          <a:xfrm>
            <a:off x="8938851" y="7121771"/>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33" name="Gruppieren 32" descr=" 3"/>
          <p:cNvGrpSpPr/>
          <p:nvPr/>
        </p:nvGrpSpPr>
        <p:grpSpPr>
          <a:xfrm>
            <a:off x="19367391" y="7121823"/>
            <a:ext cx="7200000" cy="8864988"/>
            <a:chOff x="21600000" y="7121823"/>
            <a:chExt cx="7200000" cy="8864988"/>
          </a:xfrm>
        </p:grpSpPr>
        <p:sp>
          <p:nvSpPr>
            <p:cNvPr id="34" name="Textfeld 33"/>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35" name="Rechteck 34"/>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6" name="Rechteck 35"/>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30"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9"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p:txBody>
      </p:sp>
      <p:sp>
        <p:nvSpPr>
          <p:cNvPr id="31"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pPr marL="1371600" indent="-1371600">
              <a:buFont typeface="+mj-lt"/>
              <a:buAutoNum type="arabicPeriod" startAt="3"/>
            </a:pPr>
            <a:r>
              <a:rPr lang="en-GB" sz="10500" dirty="0" smtClean="0"/>
              <a:t>Support Multiple Attributes</a:t>
            </a:r>
          </a:p>
        </p:txBody>
      </p:sp>
      <p:sp>
        <p:nvSpPr>
          <p:cNvPr id="41" name="reqs_new_overlay"/>
          <p:cNvSpPr/>
          <p:nvPr/>
        </p:nvSpPr>
        <p:spPr>
          <a:xfrm>
            <a:off x="73302"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new_req_highlight"/>
          <p:cNvSpPr/>
          <p:nvPr/>
        </p:nvSpPr>
        <p:spPr>
          <a:xfrm>
            <a:off x="6528186" y="9089847"/>
            <a:ext cx="23524390"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Support Multiple Attributes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132699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descr=" 11"/>
          <p:cNvSpPr>
            <a:spLocks noGrp="1"/>
          </p:cNvSpPr>
          <p:nvPr>
            <p:ph type="title"/>
          </p:nvPr>
        </p:nvSpPr>
        <p:spPr/>
        <p:txBody>
          <a:bodyPr/>
          <a:lstStyle/>
          <a:p>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23</a:t>
            </a:fld>
            <a:endParaRPr lang="en-GB" dirty="0"/>
          </a:p>
        </p:txBody>
      </p:sp>
      <p:grpSp>
        <p:nvGrpSpPr>
          <p:cNvPr id="5" name="Gruppieren 4" descr=" 5"/>
          <p:cNvGrpSpPr/>
          <p:nvPr/>
        </p:nvGrpSpPr>
        <p:grpSpPr>
          <a:xfrm>
            <a:off x="8938851" y="7121771"/>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33" name="Gruppieren 32" descr=" 3"/>
          <p:cNvGrpSpPr/>
          <p:nvPr/>
        </p:nvGrpSpPr>
        <p:grpSpPr>
          <a:xfrm>
            <a:off x="19367391" y="7121823"/>
            <a:ext cx="7200000" cy="8864988"/>
            <a:chOff x="21600000" y="7121823"/>
            <a:chExt cx="7200000" cy="8864988"/>
          </a:xfrm>
        </p:grpSpPr>
        <p:sp>
          <p:nvSpPr>
            <p:cNvPr id="34" name="Textfeld 33"/>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35" name="Rechteck 34"/>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6" name="Rechteck 35"/>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30"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9"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p:txBody>
      </p:sp>
      <p:sp>
        <p:nvSpPr>
          <p:cNvPr id="31"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pPr marL="1371600" indent="-1371600">
              <a:buFont typeface="+mj-lt"/>
              <a:buAutoNum type="arabicPeriod" startAt="3"/>
            </a:pPr>
            <a:r>
              <a:rPr lang="en-GB" sz="10500" dirty="0" smtClean="0"/>
              <a:t>Support Multiple Attributes</a:t>
            </a:r>
          </a:p>
        </p:txBody>
      </p:sp>
      <p:sp>
        <p:nvSpPr>
          <p:cNvPr id="41" name="reqs_new_overlay"/>
          <p:cNvSpPr/>
          <p:nvPr/>
        </p:nvSpPr>
        <p:spPr>
          <a:xfrm>
            <a:off x="76199" y="3810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new_req_highlight"/>
          <p:cNvSpPr/>
          <p:nvPr/>
        </p:nvSpPr>
        <p:spPr>
          <a:xfrm>
            <a:off x="6528186" y="9089847"/>
            <a:ext cx="23524390"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Support Multiple Attributes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4227850494"/>
      </p:ext>
    </p:extLst>
  </p:cSld>
  <p:clrMapOvr>
    <a:masterClrMapping/>
  </p:clrMapOvr>
  <mc:AlternateContent xmlns:mc="http://schemas.openxmlformats.org/markup-compatibility/2006" xmlns:p14="http://schemas.microsoft.com/office/powerpoint/2010/main">
    <mc:Choice Requires="p14">
      <p:transition p14:dur="0" advTm="1300"/>
    </mc:Choice>
    <mc:Fallback xmlns="">
      <p:transition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500" fill="hold"/>
                                        <p:tgtEl>
                                          <p:spTgt spid="42"/>
                                        </p:tgtEl>
                                      </p:cBhvr>
                                      <p:by x="70000" y="70000"/>
                                    </p:animScale>
                                  </p:childTnLst>
                                </p:cTn>
                              </p:par>
                              <p:par>
                                <p:cTn id="7" presetID="42" presetClass="path" presetSubtype="0" accel="50000" decel="50000" fill="hold" grpId="1" nodeType="withEffect">
                                  <p:stCondLst>
                                    <p:cond delay="1000"/>
                                  </p:stCondLst>
                                  <p:childTnLst>
                                    <p:animMotion origin="layout" path="M 1.69856E-6 0 L -0.18058 -0.03078 " pathEditMode="relative" rAng="0" ptsTypes="AA">
                                      <p:cBhvr>
                                        <p:cTn id="8" dur="500" fill="hold"/>
                                        <p:tgtEl>
                                          <p:spTgt spid="42"/>
                                        </p:tgtEl>
                                        <p:attrNameLst>
                                          <p:attrName>ppt_x</p:attrName>
                                          <p:attrName>ppt_y</p:attrName>
                                        </p:attrNameLst>
                                      </p:cBhvr>
                                      <p:rCtr x="-9031" y="-1543"/>
                                    </p:animMotion>
                                  </p:childTnLst>
                                </p:cTn>
                              </p:par>
                              <p:par>
                                <p:cTn id="9" presetID="10" presetClass="exit" presetSubtype="0" fill="hold" grpId="0" nodeType="withEffect">
                                  <p:stCondLst>
                                    <p:cond delay="1000"/>
                                  </p:stCondLst>
                                  <p:childTnLst>
                                    <p:animEffect transition="out" filter="fade">
                                      <p:cBhvr>
                                        <p:cTn id="10" dur="500"/>
                                        <p:tgtEl>
                                          <p:spTgt spid="41"/>
                                        </p:tgtEl>
                                      </p:cBhvr>
                                    </p:animEffect>
                                    <p:set>
                                      <p:cBhvr>
                                        <p:cTn id="11" dur="1" fill="hold">
                                          <p:stCondLst>
                                            <p:cond delay="499"/>
                                          </p:stCondLst>
                                        </p:cTn>
                                        <p:tgtEl>
                                          <p:spTgt spid="41"/>
                                        </p:tgtEl>
                                        <p:attrNameLst>
                                          <p:attrName>style.visibility</p:attrName>
                                        </p:attrNameLst>
                                      </p:cBhvr>
                                      <p:to>
                                        <p:strVal val="hidden"/>
                                      </p:to>
                                    </p:set>
                                  </p:childTnLst>
                                </p:cTn>
                              </p:par>
                            </p:childTnLst>
                          </p:cTn>
                        </p:par>
                        <p:par>
                          <p:cTn id="12" fill="hold">
                            <p:stCondLst>
                              <p:cond delay="1500"/>
                            </p:stCondLst>
                            <p:childTnLst>
                              <p:par>
                                <p:cTn id="13" presetID="1" presetClass="exit" presetSubtype="0" fill="hold" grpId="2" nodeType="after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41" grpId="0" animBg="1"/>
      <p:bldP spid="42" grpId="0"/>
      <p:bldP spid="42" grpId="1"/>
      <p:bldP spid="4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24</a:t>
            </a:fld>
            <a:endParaRPr lang="en-GB" dirty="0"/>
          </a:p>
        </p:txBody>
      </p:sp>
      <p:grpSp>
        <p:nvGrpSpPr>
          <p:cNvPr id="5" name="Gruppieren 4"/>
          <p:cNvGrpSpPr/>
          <p:nvPr/>
        </p:nvGrpSpPr>
        <p:grpSpPr>
          <a:xfrm>
            <a:off x="8929341" y="7121823"/>
            <a:ext cx="17638051" cy="9159405"/>
            <a:chOff x="8929341" y="7121823"/>
            <a:chExt cx="176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sp>
          <p:nvSpPr>
            <p:cNvPr id="12" name="Textfeld 11"/>
            <p:cNvSpPr txBox="1"/>
            <p:nvPr/>
          </p:nvSpPr>
          <p:spPr>
            <a:xfrm>
              <a:off x="8929341"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8929341"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8929341"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8929341"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8929341"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8929341"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19" name="Textfeld 18"/>
            <p:cNvSpPr txBox="1"/>
            <p:nvPr/>
          </p:nvSpPr>
          <p:spPr>
            <a:xfrm>
              <a:off x="193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0" name="Rechteck 19"/>
            <p:cNvSpPr>
              <a:spLocks/>
            </p:cNvSpPr>
            <p:nvPr/>
          </p:nvSpPr>
          <p:spPr>
            <a:xfrm>
              <a:off x="19367392"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1" name="Rechteck 20"/>
            <p:cNvSpPr>
              <a:spLocks/>
            </p:cNvSpPr>
            <p:nvPr/>
          </p:nvSpPr>
          <p:spPr>
            <a:xfrm>
              <a:off x="19367392"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2" name="Rechteck 21"/>
            <p:cNvSpPr>
              <a:spLocks/>
            </p:cNvSpPr>
            <p:nvPr/>
          </p:nvSpPr>
          <p:spPr>
            <a:xfrm>
              <a:off x="19367392"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3" name="Rechteck 22"/>
            <p:cNvSpPr>
              <a:spLocks/>
            </p:cNvSpPr>
            <p:nvPr/>
          </p:nvSpPr>
          <p:spPr>
            <a:xfrm>
              <a:off x="19367392"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4" name="Rechteck 23"/>
            <p:cNvSpPr>
              <a:spLocks/>
            </p:cNvSpPr>
            <p:nvPr/>
          </p:nvSpPr>
          <p:spPr>
            <a:xfrm>
              <a:off x="19367392"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4" name="Gruppieren 3"/>
          <p:cNvGrpSpPr/>
          <p:nvPr/>
        </p:nvGrpSpPr>
        <p:grpSpPr>
          <a:xfrm>
            <a:off x="18289588" y="7121823"/>
            <a:ext cx="15122601" cy="8864988"/>
            <a:chOff x="18289588" y="7121823"/>
            <a:chExt cx="15122601" cy="8864988"/>
          </a:xfrm>
        </p:grpSpPr>
        <p:grpSp>
          <p:nvGrpSpPr>
            <p:cNvPr id="25" name="Gruppieren 24"/>
            <p:cNvGrpSpPr/>
            <p:nvPr/>
          </p:nvGrpSpPr>
          <p:grpSpPr>
            <a:xfrm>
              <a:off x="18289588" y="7121823"/>
              <a:ext cx="5039760" cy="8864988"/>
              <a:chOff x="21600000" y="7121823"/>
              <a:chExt cx="7200000" cy="8864988"/>
            </a:xfrm>
          </p:grpSpPr>
          <p:sp>
            <p:nvSpPr>
              <p:cNvPr id="26" name="Textfeld 25"/>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A</a:t>
                </a:r>
                <a:endParaRPr lang="en-US" dirty="0"/>
              </a:p>
            </p:txBody>
          </p:sp>
          <p:sp>
            <p:nvSpPr>
              <p:cNvPr id="28" name="Rechteck 27"/>
              <p:cNvSpPr>
                <a:spLocks/>
              </p:cNvSpPr>
              <p:nvPr/>
            </p:nvSpPr>
            <p:spPr>
              <a:xfrm>
                <a:off x="21700593" y="9480756"/>
                <a:ext cx="7000211"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9" name="Rechteck 28"/>
              <p:cNvSpPr>
                <a:spLocks/>
              </p:cNvSpPr>
              <p:nvPr/>
            </p:nvSpPr>
            <p:spPr>
              <a:xfrm>
                <a:off x="21700592" y="10802544"/>
                <a:ext cx="611045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0" name="Rechteck 29"/>
              <p:cNvSpPr>
                <a:spLocks/>
              </p:cNvSpPr>
              <p:nvPr/>
            </p:nvSpPr>
            <p:spPr>
              <a:xfrm>
                <a:off x="21700592" y="12242544"/>
                <a:ext cx="400784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1" name="Rechteck 30"/>
              <p:cNvSpPr>
                <a:spLocks/>
              </p:cNvSpPr>
              <p:nvPr/>
            </p:nvSpPr>
            <p:spPr>
              <a:xfrm>
                <a:off x="21700592" y="13682544"/>
                <a:ext cx="5831505"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3" name="Rechteck 32"/>
              <p:cNvSpPr>
                <a:spLocks/>
              </p:cNvSpPr>
              <p:nvPr/>
            </p:nvSpPr>
            <p:spPr>
              <a:xfrm>
                <a:off x="21700592" y="15122544"/>
                <a:ext cx="70994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34" name="Gruppieren 33"/>
            <p:cNvGrpSpPr/>
            <p:nvPr/>
          </p:nvGrpSpPr>
          <p:grpSpPr>
            <a:xfrm>
              <a:off x="23329348" y="7121823"/>
              <a:ext cx="5039760" cy="8864988"/>
              <a:chOff x="21600000" y="7121823"/>
              <a:chExt cx="7200000" cy="8864988"/>
            </a:xfrm>
          </p:grpSpPr>
          <p:sp>
            <p:nvSpPr>
              <p:cNvPr id="35" name="Textfeld 34"/>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a:t>B</a:t>
                </a:r>
              </a:p>
            </p:txBody>
          </p:sp>
          <p:sp>
            <p:nvSpPr>
              <p:cNvPr id="36" name="Rechteck 35"/>
              <p:cNvSpPr>
                <a:spLocks/>
              </p:cNvSpPr>
              <p:nvPr/>
            </p:nvSpPr>
            <p:spPr>
              <a:xfrm>
                <a:off x="21752369" y="9480756"/>
                <a:ext cx="6493086"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752369" y="10802544"/>
                <a:ext cx="7043225"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752370" y="12242544"/>
                <a:ext cx="684530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752369" y="13682544"/>
                <a:ext cx="5285485"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1" name="Rechteck 40"/>
              <p:cNvSpPr>
                <a:spLocks/>
              </p:cNvSpPr>
              <p:nvPr/>
            </p:nvSpPr>
            <p:spPr>
              <a:xfrm>
                <a:off x="21752369" y="15122544"/>
                <a:ext cx="6563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42" name="Gruppieren 41"/>
            <p:cNvGrpSpPr/>
            <p:nvPr/>
          </p:nvGrpSpPr>
          <p:grpSpPr>
            <a:xfrm>
              <a:off x="28372429" y="7121823"/>
              <a:ext cx="5039760" cy="8864988"/>
              <a:chOff x="21599999" y="7121823"/>
              <a:chExt cx="7200000" cy="8864988"/>
            </a:xfrm>
          </p:grpSpPr>
          <p:sp>
            <p:nvSpPr>
              <p:cNvPr id="44" name="Textfeld 43"/>
              <p:cNvSpPr txBox="1"/>
              <p:nvPr/>
            </p:nvSpPr>
            <p:spPr>
              <a:xfrm>
                <a:off x="21599999"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C</a:t>
                </a:r>
                <a:endParaRPr lang="en-US" dirty="0"/>
              </a:p>
            </p:txBody>
          </p:sp>
          <p:sp>
            <p:nvSpPr>
              <p:cNvPr id="45" name="Rechteck 44"/>
              <p:cNvSpPr>
                <a:spLocks/>
              </p:cNvSpPr>
              <p:nvPr/>
            </p:nvSpPr>
            <p:spPr>
              <a:xfrm>
                <a:off x="21747965" y="9480756"/>
                <a:ext cx="5656712"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6" name="Rechteck 45"/>
              <p:cNvSpPr>
                <a:spLocks/>
              </p:cNvSpPr>
              <p:nvPr/>
            </p:nvSpPr>
            <p:spPr>
              <a:xfrm>
                <a:off x="21747965" y="10802544"/>
                <a:ext cx="4936598"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7" name="Rechteck 46"/>
              <p:cNvSpPr>
                <a:spLocks/>
              </p:cNvSpPr>
              <p:nvPr/>
            </p:nvSpPr>
            <p:spPr>
              <a:xfrm>
                <a:off x="21747965" y="12242544"/>
                <a:ext cx="4936598"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8" name="Rechteck 47"/>
              <p:cNvSpPr>
                <a:spLocks/>
              </p:cNvSpPr>
              <p:nvPr/>
            </p:nvSpPr>
            <p:spPr>
              <a:xfrm>
                <a:off x="21747965" y="13682544"/>
                <a:ext cx="2468299"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9" name="Rechteck 48"/>
              <p:cNvSpPr>
                <a:spLocks/>
              </p:cNvSpPr>
              <p:nvPr/>
            </p:nvSpPr>
            <p:spPr>
              <a:xfrm>
                <a:off x="21747965" y="15122544"/>
                <a:ext cx="174752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grpSp>
      </p:grpSp>
      <p:sp>
        <p:nvSpPr>
          <p:cNvPr id="50" name="Textfeld 49"/>
          <p:cNvSpPr txBox="1"/>
          <p:nvPr/>
        </p:nvSpPr>
        <p:spPr>
          <a:xfrm>
            <a:off x="12133697" y="3557427"/>
            <a:ext cx="12097344" cy="1862048"/>
          </a:xfrm>
          <a:prstGeom prst="rect">
            <a:avLst/>
          </a:prstGeom>
          <a:noFill/>
        </p:spPr>
        <p:txBody>
          <a:bodyPr wrap="square" rtlCol="0">
            <a:spAutoFit/>
          </a:bodyPr>
          <a:lstStyle/>
          <a:p>
            <a:pPr algn="ctr"/>
            <a:r>
              <a:rPr lang="en-GB" sz="11500" dirty="0" smtClean="0">
                <a:solidFill>
                  <a:schemeClr val="bg1"/>
                </a:solidFill>
              </a:rPr>
              <a:t>Score = f(A, B, C)</a:t>
            </a:r>
            <a:endParaRPr lang="en-GB" sz="11500" dirty="0">
              <a:solidFill>
                <a:schemeClr val="bg1"/>
              </a:solidFill>
            </a:endParaRP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423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667" decel="49333" fill="hold" nodeType="withEffect">
                                  <p:stCondLst>
                                    <p:cond delay="500"/>
                                  </p:stCondLst>
                                  <p:childTnLst>
                                    <p:animMotion origin="layout" path="M -3.05556E-6 -4.91055E-6 L -0.22634 -4.91055E-6 " pathEditMode="relative" rAng="0" ptsTypes="AA">
                                      <p:cBhvr>
                                        <p:cTn id="6" dur="750" fill="hold"/>
                                        <p:tgtEl>
                                          <p:spTgt spid="5"/>
                                        </p:tgtEl>
                                        <p:attrNameLst>
                                          <p:attrName>ppt_x</p:attrName>
                                          <p:attrName>ppt_y</p:attrName>
                                        </p:attrNameLst>
                                      </p:cBhvr>
                                      <p:rCtr x="-11319" y="0"/>
                                    </p:animMotion>
                                  </p:childTnLst>
                                </p:cTn>
                              </p:par>
                            </p:childTnLst>
                          </p:cTn>
                        </p:par>
                        <p:par>
                          <p:cTn id="7" fill="hold">
                            <p:stCondLst>
                              <p:cond delay="125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750"/>
                            </p:stCondLst>
                            <p:childTnLst>
                              <p:par>
                                <p:cTn id="13" presetID="1" presetClass="entr" presetSubtype="0" fill="hold" grpId="0" nodeType="after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1829039" y="1223424"/>
            <a:ext cx="32922687" cy="2631542"/>
          </a:xfrm>
        </p:spPr>
        <p:txBody>
          <a:bodyPr vert="horz" lIns="365812" tIns="182906" rIns="365812" bIns="182906" rtlCol="0" anchor="ctr">
            <a:normAutofit/>
          </a:bodyPr>
          <a:lstStyle/>
          <a:p>
            <a:r>
              <a:rPr lang="en-GB" dirty="0" smtClean="0"/>
              <a:t>Combiner functions: f(A,B,C)</a:t>
            </a:r>
            <a:endParaRPr lang="en-GB" dirty="0"/>
          </a:p>
        </p:txBody>
      </p:sp>
      <p:sp>
        <p:nvSpPr>
          <p:cNvPr id="6" name="Inhaltsplatzhalter 5"/>
          <p:cNvSpPr>
            <a:spLocks noGrp="1"/>
          </p:cNvSpPr>
          <p:nvPr>
            <p:ph idx="1"/>
          </p:nvPr>
        </p:nvSpPr>
        <p:spPr>
          <a:xfrm>
            <a:off x="2359986" y="4802086"/>
            <a:ext cx="26542462" cy="14111780"/>
          </a:xfrm>
        </p:spPr>
        <p:txBody>
          <a:bodyPr>
            <a:normAutofit/>
          </a:bodyPr>
          <a:lstStyle/>
          <a:p>
            <a:r>
              <a:rPr lang="en-GB" dirty="0" smtClean="0"/>
              <a:t>(Weighted) sum</a:t>
            </a:r>
            <a:br>
              <a:rPr lang="en-GB" dirty="0" smtClean="0"/>
            </a:br>
            <a:r>
              <a:rPr lang="en-GB" dirty="0"/>
              <a:t> </a:t>
            </a:r>
            <a:r>
              <a:rPr lang="en-GB" dirty="0" smtClean="0"/>
              <a:t>  </a:t>
            </a:r>
            <a:r>
              <a:rPr lang="en-GB" sz="9600" i="1" dirty="0" smtClean="0"/>
              <a:t>Score = </a:t>
            </a:r>
            <a:r>
              <a:rPr lang="en-GB" sz="9600" i="1" dirty="0" err="1" smtClean="0"/>
              <a:t>w</a:t>
            </a:r>
            <a:r>
              <a:rPr lang="en-GB" sz="9600" i="1" baseline="-25000" dirty="0" err="1" smtClean="0"/>
              <a:t>a</a:t>
            </a:r>
            <a:r>
              <a:rPr lang="en-GB" sz="9600" i="1" dirty="0" smtClean="0"/>
              <a:t> A + </a:t>
            </a:r>
            <a:r>
              <a:rPr lang="en-GB" sz="9600" i="1" dirty="0" err="1" smtClean="0"/>
              <a:t>w</a:t>
            </a:r>
            <a:r>
              <a:rPr lang="en-GB" sz="9600" i="1" baseline="-25000" dirty="0" err="1" smtClean="0"/>
              <a:t>b</a:t>
            </a:r>
            <a:r>
              <a:rPr lang="en-GB" sz="9600" i="1" dirty="0" smtClean="0"/>
              <a:t> B + </a:t>
            </a:r>
            <a:r>
              <a:rPr lang="en-GB" sz="9600" i="1" dirty="0" err="1" smtClean="0"/>
              <a:t>w</a:t>
            </a:r>
            <a:r>
              <a:rPr lang="en-GB" sz="9600" i="1" baseline="-25000" dirty="0" err="1" smtClean="0"/>
              <a:t>c</a:t>
            </a:r>
            <a:r>
              <a:rPr lang="en-GB" sz="9600" i="1" dirty="0" smtClean="0"/>
              <a:t> C</a:t>
            </a:r>
          </a:p>
          <a:p>
            <a:r>
              <a:rPr lang="en-GB" dirty="0" smtClean="0"/>
              <a:t>Maximum</a:t>
            </a:r>
            <a:br>
              <a:rPr lang="en-GB" dirty="0" smtClean="0"/>
            </a:br>
            <a:r>
              <a:rPr lang="en-GB" dirty="0"/>
              <a:t> </a:t>
            </a:r>
            <a:r>
              <a:rPr lang="en-GB" dirty="0" smtClean="0"/>
              <a:t>  </a:t>
            </a:r>
            <a:r>
              <a:rPr lang="en-GB" sz="9600" i="1" dirty="0" smtClean="0"/>
              <a:t>Score = max(A, B, C)</a:t>
            </a:r>
          </a:p>
          <a:p>
            <a:r>
              <a:rPr lang="en-GB" dirty="0" smtClean="0"/>
              <a:t>Product</a:t>
            </a:r>
          </a:p>
          <a:p>
            <a:r>
              <a:rPr lang="en-GB" dirty="0" smtClean="0"/>
              <a:t>Nesting</a:t>
            </a:r>
          </a:p>
          <a:p>
            <a:r>
              <a:rPr lang="en-GB" dirty="0" smtClean="0"/>
              <a:t>…</a:t>
            </a:r>
            <a:endParaRPr lang="en-GB" dirty="0"/>
          </a:p>
        </p:txBody>
      </p:sp>
      <p:sp>
        <p:nvSpPr>
          <p:cNvPr id="5" name="Foliennummernplatzhalter 2"/>
          <p:cNvSpPr>
            <a:spLocks noGrp="1"/>
          </p:cNvSpPr>
          <p:nvPr>
            <p:ph type="sldNum" sz="quarter" idx="12"/>
          </p:nvPr>
        </p:nvSpPr>
        <p:spPr/>
        <p:txBody>
          <a:bodyPr/>
          <a:lstStyle/>
          <a:p>
            <a:pPr lvl="0"/>
            <a:fld id="{958EFF4F-F8B7-4FB6-936F-408021CCF395}" type="slidenum">
              <a:rPr lang="en-GB" smtClean="0"/>
              <a:t>25</a:t>
            </a:fld>
            <a:endParaRPr lang="en-GB" dirty="0"/>
          </a:p>
        </p:txBody>
      </p:sp>
      <p:grpSp>
        <p:nvGrpSpPr>
          <p:cNvPr id="9" name="Gruppieren 8"/>
          <p:cNvGrpSpPr/>
          <p:nvPr/>
        </p:nvGrpSpPr>
        <p:grpSpPr>
          <a:xfrm>
            <a:off x="19672766" y="5391734"/>
            <a:ext cx="13415259" cy="13582078"/>
            <a:chOff x="19672766" y="5391734"/>
            <a:chExt cx="13415259" cy="13582078"/>
          </a:xfrm>
        </p:grpSpPr>
        <p:grpSp>
          <p:nvGrpSpPr>
            <p:cNvPr id="8" name="Gruppieren 7"/>
            <p:cNvGrpSpPr/>
            <p:nvPr/>
          </p:nvGrpSpPr>
          <p:grpSpPr>
            <a:xfrm>
              <a:off x="19672766" y="5391734"/>
              <a:ext cx="13415259" cy="13582078"/>
              <a:chOff x="25361398" y="5331788"/>
              <a:chExt cx="13415259" cy="13582078"/>
            </a:xfrm>
          </p:grpSpPr>
          <p:sp>
            <p:nvSpPr>
              <p:cNvPr id="7" name="Inhaltsplatzhalter 5"/>
              <p:cNvSpPr txBox="1">
                <a:spLocks/>
              </p:cNvSpPr>
              <p:nvPr/>
            </p:nvSpPr>
            <p:spPr>
              <a:xfrm>
                <a:off x="26355277" y="5331788"/>
                <a:ext cx="12421380"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143000" indent="-1143000">
                  <a:buFont typeface="Wingdings"/>
                  <a:buChar char="à"/>
                </a:pPr>
                <a:r>
                  <a:rPr lang="en-US" dirty="0" smtClean="0">
                    <a:sym typeface="Wingdings" panose="05000000000000000000" pitchFamily="2" charset="2"/>
                  </a:rPr>
                  <a:t>Serial</a:t>
                </a:r>
              </a:p>
              <a:p>
                <a:pPr marL="1143000" indent="-1143000">
                  <a:buFont typeface="Wingdings"/>
                  <a:buChar char="à"/>
                </a:pPr>
                <a:endParaRPr lang="en-US" sz="8000" dirty="0">
                  <a:sym typeface="Wingdings" panose="05000000000000000000" pitchFamily="2" charset="2"/>
                </a:endParaRPr>
              </a:p>
              <a:p>
                <a:pPr marL="1143000" indent="-1143000">
                  <a:buFont typeface="Wingdings"/>
                  <a:buChar char="à"/>
                </a:pPr>
                <a:r>
                  <a:rPr lang="en-US" dirty="0" smtClean="0">
                    <a:sym typeface="Wingdings" panose="05000000000000000000" pitchFamily="2" charset="2"/>
                  </a:rPr>
                  <a:t>Parallel</a:t>
                </a:r>
              </a:p>
              <a:p>
                <a:pPr marL="1143000" indent="-1143000">
                  <a:buFont typeface="Wingdings"/>
                  <a:buChar char="à"/>
                </a:pPr>
                <a:endParaRPr lang="en-US" sz="13000" dirty="0">
                  <a:sym typeface="Wingdings" panose="05000000000000000000" pitchFamily="2" charset="2"/>
                </a:endParaRPr>
              </a:p>
              <a:p>
                <a:pPr marL="1143000" indent="-1143000">
                  <a:buFont typeface="Wingdings"/>
                  <a:buChar char="à"/>
                </a:pPr>
                <a:r>
                  <a:rPr lang="en-US" dirty="0" smtClean="0">
                    <a:sym typeface="Wingdings" panose="05000000000000000000" pitchFamily="2" charset="2"/>
                  </a:rPr>
                  <a:t>Complex</a:t>
                </a:r>
                <a:br>
                  <a:rPr lang="en-US" dirty="0" smtClean="0">
                    <a:sym typeface="Wingdings" panose="05000000000000000000" pitchFamily="2" charset="2"/>
                  </a:rPr>
                </a:br>
                <a:r>
                  <a:rPr lang="en-US" dirty="0" smtClean="0">
                    <a:sym typeface="Wingdings" panose="05000000000000000000" pitchFamily="2" charset="2"/>
                  </a:rPr>
                  <a:t> Combiners</a:t>
                </a:r>
              </a:p>
              <a:p>
                <a:pPr marL="1143000" indent="-1143000">
                  <a:buFont typeface="Wingdings"/>
                  <a:buChar char="à"/>
                </a:pPr>
                <a:endParaRPr lang="en-US" dirty="0"/>
              </a:p>
            </p:txBody>
          </p:sp>
          <p:sp>
            <p:nvSpPr>
              <p:cNvPr id="3" name="Geschweifte Klammer rechts 2"/>
              <p:cNvSpPr/>
              <p:nvPr/>
            </p:nvSpPr>
            <p:spPr>
              <a:xfrm>
                <a:off x="25361398" y="11971448"/>
                <a:ext cx="1987084" cy="5872204"/>
              </a:xfrm>
              <a:prstGeom prst="rightBrace">
                <a:avLst>
                  <a:gd name="adj1" fmla="val 40679"/>
                  <a:gd name="adj2" fmla="val 50865"/>
                </a:avLst>
              </a:prstGeom>
              <a:ln w="152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 name="Gerade Verbindung mit Pfeil 9"/>
            <p:cNvCxnSpPr/>
            <p:nvPr/>
          </p:nvCxnSpPr>
          <p:spPr>
            <a:xfrm flipH="1" flipV="1">
              <a:off x="21175980" y="15019020"/>
              <a:ext cx="1150620" cy="7620"/>
            </a:xfrm>
            <a:prstGeom prst="straightConnector1">
              <a:avLst/>
            </a:prstGeom>
            <a:ln w="187325">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Footer Placeholder 10"/>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977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5" name="Foliennummernplatzhalter 2"/>
          <p:cNvSpPr>
            <a:spLocks noGrp="1"/>
          </p:cNvSpPr>
          <p:nvPr>
            <p:ph type="sldNum" sz="quarter" idx="12"/>
          </p:nvPr>
        </p:nvSpPr>
        <p:spPr/>
        <p:txBody>
          <a:bodyPr/>
          <a:lstStyle/>
          <a:p>
            <a:pPr lvl="0"/>
            <a:fld id="{3D36727F-EC94-415C-9BF1-6DC763C08E6C}" type="slidenum">
              <a:rPr lang="en-GB" smtClean="0"/>
              <a:t>26</a:t>
            </a:fld>
            <a:endParaRPr lang="en-GB" dirty="0"/>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2" name="Textfeld 21"/>
          <p:cNvSpPr txBox="1"/>
          <p:nvPr/>
        </p:nvSpPr>
        <p:spPr>
          <a:xfrm>
            <a:off x="8641186"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23" name="Textfeld 22"/>
          <p:cNvSpPr txBox="1"/>
          <p:nvPr/>
        </p:nvSpPr>
        <p:spPr>
          <a:xfrm>
            <a:off x="8641186"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24" name="Textfeld 23"/>
          <p:cNvSpPr txBox="1"/>
          <p:nvPr/>
        </p:nvSpPr>
        <p:spPr>
          <a:xfrm>
            <a:off x="8641186" y="11954678"/>
            <a:ext cx="7200000" cy="144000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66" name="Textfeld 65"/>
          <p:cNvSpPr txBox="1"/>
          <p:nvPr/>
        </p:nvSpPr>
        <p:spPr>
          <a:xfrm>
            <a:off x="1584210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67" name="Rechteck 66"/>
          <p:cNvSpPr>
            <a:spLocks/>
          </p:cNvSpPr>
          <p:nvPr/>
        </p:nvSpPr>
        <p:spPr>
          <a:xfrm>
            <a:off x="15912521" y="9480756"/>
            <a:ext cx="489991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8" name="Rechteck 67"/>
          <p:cNvSpPr>
            <a:spLocks/>
          </p:cNvSpPr>
          <p:nvPr/>
        </p:nvSpPr>
        <p:spPr>
          <a:xfrm>
            <a:off x="15912520" y="10802544"/>
            <a:ext cx="427711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5912520" y="12242544"/>
            <a:ext cx="28053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70" name="Rechteck 69"/>
          <p:cNvSpPr>
            <a:spLocks/>
          </p:cNvSpPr>
          <p:nvPr/>
        </p:nvSpPr>
        <p:spPr>
          <a:xfrm>
            <a:off x="15912520" y="13682544"/>
            <a:ext cx="408185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71" name="Rechteck 70"/>
          <p:cNvSpPr>
            <a:spLocks/>
          </p:cNvSpPr>
          <p:nvPr/>
        </p:nvSpPr>
        <p:spPr>
          <a:xfrm>
            <a:off x="15912520" y="15122544"/>
            <a:ext cx="4969345"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0" name="Textfeld 59"/>
          <p:cNvSpPr txBox="1"/>
          <p:nvPr/>
        </p:nvSpPr>
        <p:spPr>
          <a:xfrm>
            <a:off x="2088186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61" name="Rechteck 60"/>
          <p:cNvSpPr>
            <a:spLocks/>
          </p:cNvSpPr>
          <p:nvPr/>
        </p:nvSpPr>
        <p:spPr>
          <a:xfrm>
            <a:off x="20988522"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2" name="Rechteck 61"/>
          <p:cNvSpPr>
            <a:spLocks/>
          </p:cNvSpPr>
          <p:nvPr/>
        </p:nvSpPr>
        <p:spPr>
          <a:xfrm>
            <a:off x="20988522"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3" name="Rechteck 62"/>
          <p:cNvSpPr>
            <a:spLocks/>
          </p:cNvSpPr>
          <p:nvPr/>
        </p:nvSpPr>
        <p:spPr>
          <a:xfrm>
            <a:off x="20988523"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4" name="Rechteck 63"/>
          <p:cNvSpPr>
            <a:spLocks/>
          </p:cNvSpPr>
          <p:nvPr/>
        </p:nvSpPr>
        <p:spPr>
          <a:xfrm>
            <a:off x="20988522"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p:cNvSpPr>
            <a:spLocks/>
          </p:cNvSpPr>
          <p:nvPr/>
        </p:nvSpPr>
        <p:spPr>
          <a:xfrm>
            <a:off x="20986141" y="15122544"/>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4" name="Textfeld 53"/>
          <p:cNvSpPr txBox="1"/>
          <p:nvPr/>
        </p:nvSpPr>
        <p:spPr>
          <a:xfrm>
            <a:off x="25924950"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sp>
        <p:nvSpPr>
          <p:cNvPr id="55" name="Rechteck 54"/>
          <p:cNvSpPr>
            <a:spLocks/>
          </p:cNvSpPr>
          <p:nvPr/>
        </p:nvSpPr>
        <p:spPr>
          <a:xfrm>
            <a:off x="2602852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6" name="Rechteck 55"/>
          <p:cNvSpPr>
            <a:spLocks/>
          </p:cNvSpPr>
          <p:nvPr/>
        </p:nvSpPr>
        <p:spPr>
          <a:xfrm>
            <a:off x="26028521"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7" name="Rechteck 56"/>
          <p:cNvSpPr>
            <a:spLocks/>
          </p:cNvSpPr>
          <p:nvPr/>
        </p:nvSpPr>
        <p:spPr>
          <a:xfrm>
            <a:off x="26028521"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8" name="Rechteck 57"/>
          <p:cNvSpPr>
            <a:spLocks/>
          </p:cNvSpPr>
          <p:nvPr/>
        </p:nvSpPr>
        <p:spPr>
          <a:xfrm>
            <a:off x="26028521"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9" name="Rechteck 58"/>
          <p:cNvSpPr>
            <a:spLocks/>
          </p:cNvSpPr>
          <p:nvPr/>
        </p:nvSpPr>
        <p:spPr>
          <a:xfrm>
            <a:off x="26028521" y="15122544"/>
            <a:ext cx="1223206"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8" name="Rechteck 37"/>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nvGrpSpPr>
          <p:cNvPr id="39" name="Gruppieren 38"/>
          <p:cNvGrpSpPr/>
          <p:nvPr/>
        </p:nvGrpSpPr>
        <p:grpSpPr>
          <a:xfrm>
            <a:off x="15481923" y="5174945"/>
            <a:ext cx="5262197" cy="1044359"/>
            <a:chOff x="14167561" y="4997587"/>
            <a:chExt cx="4989375" cy="1044359"/>
          </a:xfrm>
        </p:grpSpPr>
        <p:sp>
          <p:nvSpPr>
            <p:cNvPr id="40" name="Rechteck 39"/>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41" name="Gerade Verbindung 40"/>
            <p:cNvCxnSpPr/>
            <p:nvPr/>
          </p:nvCxnSpPr>
          <p:spPr>
            <a:xfrm>
              <a:off x="14167561"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uppieren 41"/>
          <p:cNvGrpSpPr/>
          <p:nvPr/>
        </p:nvGrpSpPr>
        <p:grpSpPr>
          <a:xfrm>
            <a:off x="20580181" y="5173374"/>
            <a:ext cx="5044112" cy="1051200"/>
            <a:chOff x="19046465" y="4997603"/>
            <a:chExt cx="4990651" cy="1044343"/>
          </a:xfrm>
        </p:grpSpPr>
        <p:sp>
          <p:nvSpPr>
            <p:cNvPr id="43" name="Rechteck 42"/>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44" name="Gerade Verbindung 43"/>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45" name="Gruppieren 44"/>
          <p:cNvGrpSpPr/>
          <p:nvPr/>
        </p:nvGrpSpPr>
        <p:grpSpPr>
          <a:xfrm>
            <a:off x="25623262" y="5173310"/>
            <a:ext cx="5065521" cy="1044359"/>
            <a:chOff x="24097268" y="4997587"/>
            <a:chExt cx="5065521" cy="864267"/>
          </a:xfrm>
          <a:solidFill>
            <a:schemeClr val="tx1"/>
          </a:solidFill>
        </p:grpSpPr>
        <p:sp>
          <p:nvSpPr>
            <p:cNvPr id="46" name="Rechteck 45"/>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47" name="Gerade Verbindung 46"/>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Rechteck 2"/>
          <p:cNvSpPr/>
          <p:nvPr/>
        </p:nvSpPr>
        <p:spPr>
          <a:xfrm>
            <a:off x="10500659" y="3972981"/>
            <a:ext cx="15123633" cy="1200329"/>
          </a:xfrm>
          <a:prstGeom prst="rect">
            <a:avLst/>
          </a:prstGeom>
        </p:spPr>
        <p:txBody>
          <a:bodyPr wrap="square">
            <a:spAutoFit/>
          </a:bodyPr>
          <a:lstStyle/>
          <a:p>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        +        </a:t>
            </a:r>
            <a:r>
              <a:rPr lang="en-GB" i="1" dirty="0" err="1">
                <a:solidFill>
                  <a:schemeClr val="bg1"/>
                </a:solidFill>
              </a:rPr>
              <a:t>w</a:t>
            </a:r>
            <a:r>
              <a:rPr lang="en-GB" i="1" baseline="-25000" dirty="0" err="1">
                <a:solidFill>
                  <a:schemeClr val="bg1"/>
                </a:solidFill>
              </a:rPr>
              <a:t>b</a:t>
            </a:r>
            <a:r>
              <a:rPr lang="en-GB" i="1" dirty="0">
                <a:solidFill>
                  <a:schemeClr val="bg1"/>
                </a:solidFill>
              </a:rPr>
              <a:t> B </a:t>
            </a:r>
            <a:r>
              <a:rPr lang="en-GB" i="1" dirty="0" smtClean="0">
                <a:solidFill>
                  <a:schemeClr val="bg1"/>
                </a:solidFill>
              </a:rPr>
              <a:t>      +       </a:t>
            </a: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a:t>
            </a:r>
            <a:r>
              <a:rPr lang="en-GB" i="1" dirty="0">
                <a:solidFill>
                  <a:schemeClr val="bg1"/>
                </a:solidFill>
              </a:rPr>
              <a:t>C</a:t>
            </a:r>
          </a:p>
        </p:txBody>
      </p:sp>
      <p:sp>
        <p:nvSpPr>
          <p:cNvPr id="4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73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35" presetClass="path" presetSubtype="0" fill="hold" grpId="0" nodeType="afterEffect">
                                  <p:stCondLst>
                                    <p:cond delay="0"/>
                                  </p:stCondLst>
                                  <p:childTnLst>
                                    <p:animMotion origin="layout" path="M -2.84034E-6 -4.31932E-6 L -0.00299 -4.31932E-6 " pathEditMode="relative" rAng="0" ptsTypes="AA">
                                      <p:cBhvr>
                                        <p:cTn id="10" dur="500" fill="hold"/>
                                        <p:tgtEl>
                                          <p:spTgt spid="61"/>
                                        </p:tgtEl>
                                        <p:attrNameLst>
                                          <p:attrName>ppt_x</p:attrName>
                                          <p:attrName>ppt_y</p:attrName>
                                        </p:attrNameLst>
                                      </p:cBhvr>
                                      <p:rCtr x="-152" y="0"/>
                                    </p:animMotion>
                                  </p:childTnLst>
                                </p:cTn>
                              </p:par>
                              <p:par>
                                <p:cTn id="11" presetID="35" presetClass="path" presetSubtype="0" fill="hold" grpId="0" nodeType="withEffect">
                                  <p:stCondLst>
                                    <p:cond delay="0"/>
                                  </p:stCondLst>
                                  <p:childTnLst>
                                    <p:animMotion origin="layout" path="M 8.44074E-7 -4.22291E-6 L -0.0191 -4.22291E-6 " pathEditMode="relative" rAng="0" ptsTypes="AA">
                                      <p:cBhvr>
                                        <p:cTn id="12" dur="500" fill="hold"/>
                                        <p:tgtEl>
                                          <p:spTgt spid="62"/>
                                        </p:tgtEl>
                                        <p:attrNameLst>
                                          <p:attrName>ppt_x</p:attrName>
                                          <p:attrName>ppt_y</p:attrName>
                                        </p:attrNameLst>
                                      </p:cBhvr>
                                      <p:rCtr x="-955" y="0"/>
                                    </p:animMotion>
                                  </p:childTnLst>
                                </p:cTn>
                              </p:par>
                              <p:par>
                                <p:cTn id="13" presetID="35" presetClass="path" presetSubtype="0" fill="hold" grpId="0" nodeType="withEffect">
                                  <p:stCondLst>
                                    <p:cond delay="0"/>
                                  </p:stCondLst>
                                  <p:childTnLst>
                                    <p:animMotion origin="layout" path="M 3.17667E-7 -1.801E-6 L -0.0605 -1.801E-6 " pathEditMode="relative" rAng="0" ptsTypes="AA">
                                      <p:cBhvr>
                                        <p:cTn id="14" dur="500" fill="hold"/>
                                        <p:tgtEl>
                                          <p:spTgt spid="63"/>
                                        </p:tgtEl>
                                        <p:attrNameLst>
                                          <p:attrName>ppt_x</p:attrName>
                                          <p:attrName>ppt_y</p:attrName>
                                        </p:attrNameLst>
                                      </p:cBhvr>
                                      <p:rCtr x="-3025" y="0"/>
                                    </p:animMotion>
                                  </p:childTnLst>
                                </p:cTn>
                              </p:par>
                              <p:par>
                                <p:cTn id="15" presetID="35" presetClass="path" presetSubtype="0" fill="hold" grpId="0" nodeType="withEffect">
                                  <p:stCondLst>
                                    <p:cond delay="0"/>
                                  </p:stCondLst>
                                  <p:childTnLst>
                                    <p:animMotion origin="layout" path="M 2.19474E-6 3.51072E-6 L -0.02491 3.51072E-6 " pathEditMode="relative" rAng="0" ptsTypes="AA">
                                      <p:cBhvr>
                                        <p:cTn id="16" dur="500" fill="hold"/>
                                        <p:tgtEl>
                                          <p:spTgt spid="64"/>
                                        </p:tgtEl>
                                        <p:attrNameLst>
                                          <p:attrName>ppt_x</p:attrName>
                                          <p:attrName>ppt_y</p:attrName>
                                        </p:attrNameLst>
                                      </p:cBhvr>
                                      <p:rCtr x="-1245" y="0"/>
                                    </p:animMotion>
                                  </p:childTnLst>
                                </p:cTn>
                              </p:par>
                              <p:par>
                                <p:cTn id="17" presetID="35" presetClass="path" presetSubtype="0" fill="hold" grpId="0" nodeType="withEffect">
                                  <p:stCondLst>
                                    <p:cond delay="0"/>
                                  </p:stCondLst>
                                  <p:childTnLst>
                                    <p:animMotion origin="layout" path="M -3.64753E-6 1.37622E-6 L -0.01466 1.37622E-6 " pathEditMode="relative" rAng="0" ptsTypes="AA">
                                      <p:cBhvr>
                                        <p:cTn id="18" dur="500" fill="hold"/>
                                        <p:tgtEl>
                                          <p:spTgt spid="55"/>
                                        </p:tgtEl>
                                        <p:attrNameLst>
                                          <p:attrName>ppt_x</p:attrName>
                                          <p:attrName>ppt_y</p:attrName>
                                        </p:attrNameLst>
                                      </p:cBhvr>
                                      <p:rCtr x="-733" y="0"/>
                                    </p:animMotion>
                                  </p:childTnLst>
                                </p:cTn>
                              </p:par>
                              <p:par>
                                <p:cTn id="19" presetID="35" presetClass="path" presetSubtype="0" fill="hold" grpId="0" nodeType="withEffect">
                                  <p:stCondLst>
                                    <p:cond delay="0"/>
                                  </p:stCondLst>
                                  <p:childTnLst>
                                    <p:animMotion origin="layout" path="M -2.44402E-6 3.67171E-6 L -0.02057 3.67171E-6 " pathEditMode="relative" rAng="0" ptsTypes="AA">
                                      <p:cBhvr>
                                        <p:cTn id="20" dur="500" fill="hold"/>
                                        <p:tgtEl>
                                          <p:spTgt spid="56"/>
                                        </p:tgtEl>
                                        <p:attrNameLst>
                                          <p:attrName>ppt_x</p:attrName>
                                          <p:attrName>ppt_y</p:attrName>
                                        </p:attrNameLst>
                                      </p:cBhvr>
                                      <p:rCtr x="-1028" y="0"/>
                                    </p:animMotion>
                                  </p:childTnLst>
                                </p:cTn>
                              </p:par>
                              <p:par>
                                <p:cTn id="21" presetID="35" presetClass="path" presetSubtype="0" fill="hold" grpId="0" nodeType="withEffect">
                                  <p:stCondLst>
                                    <p:cond delay="0"/>
                                  </p:stCondLst>
                                  <p:childTnLst>
                                    <p:animMotion origin="layout" path="M -2.44402E-6 6.97316E-7 L -0.06487 6.97316E-7 " pathEditMode="relative" rAng="0" ptsTypes="AA">
                                      <p:cBhvr>
                                        <p:cTn id="22" dur="500" fill="hold"/>
                                        <p:tgtEl>
                                          <p:spTgt spid="57"/>
                                        </p:tgtEl>
                                        <p:attrNameLst>
                                          <p:attrName>ppt_x</p:attrName>
                                          <p:attrName>ppt_y</p:attrName>
                                        </p:attrNameLst>
                                      </p:cBhvr>
                                      <p:rCtr x="-3246" y="0"/>
                                    </p:animMotion>
                                  </p:childTnLst>
                                </p:cTn>
                              </p:par>
                              <p:par>
                                <p:cTn id="23" presetID="35" presetClass="path" presetSubtype="0" fill="hold" grpId="0" nodeType="withEffect">
                                  <p:stCondLst>
                                    <p:cond delay="0"/>
                                  </p:stCondLst>
                                  <p:childTnLst>
                                    <p:animMotion origin="layout" path="M 4.56865E-6 -2.27707E-6 L -0.05898 -2.27707E-6 " pathEditMode="relative" rAng="0" ptsTypes="AA">
                                      <p:cBhvr>
                                        <p:cTn id="24" dur="500" fill="hold"/>
                                        <p:tgtEl>
                                          <p:spTgt spid="58"/>
                                        </p:tgtEl>
                                        <p:attrNameLst>
                                          <p:attrName>ppt_x</p:attrName>
                                          <p:attrName>ppt_y</p:attrName>
                                        </p:attrNameLst>
                                      </p:cBhvr>
                                      <p:rCtr x="-2951" y="0"/>
                                    </p:animMotion>
                                  </p:childTnLst>
                                </p:cTn>
                              </p:par>
                              <p:par>
                                <p:cTn id="25" presetID="35" presetClass="path" presetSubtype="0" fill="hold" grpId="0" nodeType="withEffect">
                                  <p:stCondLst>
                                    <p:cond delay="0"/>
                                  </p:stCondLst>
                                  <p:childTnLst>
                                    <p:animMotion origin="layout" path="M 2.80996E-6 3.04281E-6 L -0.12295 3.04281E-6 " pathEditMode="relative" rAng="0" ptsTypes="AA">
                                      <p:cBhvr>
                                        <p:cTn id="26" dur="500" fill="hold"/>
                                        <p:tgtEl>
                                          <p:spTgt spid="59"/>
                                        </p:tgtEl>
                                        <p:attrNameLst>
                                          <p:attrName>ppt_x</p:attrName>
                                          <p:attrName>ppt_y</p:attrName>
                                        </p:attrNameLst>
                                      </p:cBhvr>
                                      <p:rCtr x="-61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55" grpId="0" animBg="1"/>
      <p:bldP spid="56" grpId="0" animBg="1"/>
      <p:bldP spid="57" grpId="0" animBg="1"/>
      <p:bldP spid="58" grpId="0" animBg="1"/>
      <p:bldP spid="59" grpId="0" animBg="1"/>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5" name="Foliennummernplatzhalter 2"/>
          <p:cNvSpPr>
            <a:spLocks noGrp="1"/>
          </p:cNvSpPr>
          <p:nvPr>
            <p:ph type="sldNum" sz="quarter" idx="12"/>
          </p:nvPr>
        </p:nvSpPr>
        <p:spPr/>
        <p:txBody>
          <a:bodyPr/>
          <a:lstStyle/>
          <a:p>
            <a:pPr lvl="0"/>
            <a:fld id="{3D36727F-EC94-415C-9BF1-6DC763C08E6C}" type="slidenum">
              <a:rPr lang="en-GB" smtClean="0"/>
              <a:t>27</a:t>
            </a:fld>
            <a:endParaRPr lang="en-GB" dirty="0"/>
          </a:p>
        </p:txBody>
      </p:sp>
      <p:sp>
        <p:nvSpPr>
          <p:cNvPr id="7" name="Rechteck 6"/>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2" name="Textfeld 21"/>
          <p:cNvSpPr txBox="1"/>
          <p:nvPr/>
        </p:nvSpPr>
        <p:spPr>
          <a:xfrm>
            <a:off x="8641186"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23" name="Textfeld 22"/>
          <p:cNvSpPr txBox="1"/>
          <p:nvPr/>
        </p:nvSpPr>
        <p:spPr>
          <a:xfrm>
            <a:off x="8641186"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24" name="Textfeld 23"/>
          <p:cNvSpPr txBox="1"/>
          <p:nvPr/>
        </p:nvSpPr>
        <p:spPr>
          <a:xfrm>
            <a:off x="8641186" y="11954678"/>
            <a:ext cx="7200000" cy="144000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42" name="Textfeld 41"/>
          <p:cNvSpPr txBox="1"/>
          <p:nvPr/>
        </p:nvSpPr>
        <p:spPr>
          <a:xfrm>
            <a:off x="15842109" y="7121823"/>
            <a:ext cx="9367848"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43" name="Rechteck 42"/>
          <p:cNvSpPr>
            <a:spLocks/>
          </p:cNvSpPr>
          <p:nvPr/>
        </p:nvSpPr>
        <p:spPr>
          <a:xfrm>
            <a:off x="15912521" y="9480756"/>
            <a:ext cx="929743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4" name="Rechteck 43"/>
          <p:cNvSpPr>
            <a:spLocks/>
          </p:cNvSpPr>
          <p:nvPr/>
        </p:nvSpPr>
        <p:spPr>
          <a:xfrm>
            <a:off x="15912520" y="10802544"/>
            <a:ext cx="811569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5" name="Rechteck 44"/>
          <p:cNvSpPr>
            <a:spLocks/>
          </p:cNvSpPr>
          <p:nvPr/>
        </p:nvSpPr>
        <p:spPr>
          <a:xfrm>
            <a:off x="15912520" y="12242544"/>
            <a:ext cx="53230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6" name="Rechteck 45"/>
          <p:cNvSpPr>
            <a:spLocks/>
          </p:cNvSpPr>
          <p:nvPr/>
        </p:nvSpPr>
        <p:spPr>
          <a:xfrm>
            <a:off x="15912520" y="13682544"/>
            <a:ext cx="77452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7" name="Rechteck 46"/>
          <p:cNvSpPr>
            <a:spLocks/>
          </p:cNvSpPr>
          <p:nvPr/>
        </p:nvSpPr>
        <p:spPr>
          <a:xfrm>
            <a:off x="15912520" y="15122544"/>
            <a:ext cx="94291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8" name="Textfeld 47"/>
          <p:cNvSpPr txBox="1"/>
          <p:nvPr/>
        </p:nvSpPr>
        <p:spPr>
          <a:xfrm>
            <a:off x="2088186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72" name="Textfeld 71"/>
          <p:cNvSpPr txBox="1"/>
          <p:nvPr/>
        </p:nvSpPr>
        <p:spPr>
          <a:xfrm>
            <a:off x="25924950"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grpSp>
        <p:nvGrpSpPr>
          <p:cNvPr id="14" name="G5"/>
          <p:cNvGrpSpPr/>
          <p:nvPr/>
        </p:nvGrpSpPr>
        <p:grpSpPr>
          <a:xfrm>
            <a:off x="20891211" y="15122544"/>
            <a:ext cx="556730" cy="864886"/>
            <a:chOff x="20891211" y="15122544"/>
            <a:chExt cx="556730" cy="864886"/>
          </a:xfrm>
        </p:grpSpPr>
        <p:sp>
          <p:nvSpPr>
            <p:cNvPr id="53" name="Rechteck 52"/>
            <p:cNvSpPr>
              <a:spLocks/>
            </p:cNvSpPr>
            <p:nvPr/>
          </p:nvSpPr>
          <p:spPr>
            <a:xfrm>
              <a:off x="20988522" y="15122544"/>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99" name="Gerade Verbindung 98"/>
            <p:cNvCxnSpPr/>
            <p:nvPr/>
          </p:nvCxnSpPr>
          <p:spPr>
            <a:xfrm>
              <a:off x="20891211" y="15123430"/>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4"/>
          <p:cNvGrpSpPr/>
          <p:nvPr/>
        </p:nvGrpSpPr>
        <p:grpSpPr>
          <a:xfrm>
            <a:off x="19994379" y="13682544"/>
            <a:ext cx="3781386" cy="871722"/>
            <a:chOff x="19994379" y="13682544"/>
            <a:chExt cx="3781386" cy="871722"/>
          </a:xfrm>
        </p:grpSpPr>
        <p:sp>
          <p:nvSpPr>
            <p:cNvPr id="52" name="Rechteck 51"/>
            <p:cNvSpPr>
              <a:spLocks/>
            </p:cNvSpPr>
            <p:nvPr/>
          </p:nvSpPr>
          <p:spPr>
            <a:xfrm>
              <a:off x="20076102"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0" name="Gerade Verbindung 99"/>
            <p:cNvCxnSpPr/>
            <p:nvPr/>
          </p:nvCxnSpPr>
          <p:spPr>
            <a:xfrm>
              <a:off x="19994379" y="1369026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3"/>
          <p:cNvGrpSpPr/>
          <p:nvPr/>
        </p:nvGrpSpPr>
        <p:grpSpPr>
          <a:xfrm>
            <a:off x="18717877" y="12242544"/>
            <a:ext cx="4867521" cy="864267"/>
            <a:chOff x="18717877" y="12242544"/>
            <a:chExt cx="4867521" cy="864267"/>
          </a:xfrm>
        </p:grpSpPr>
        <p:sp>
          <p:nvSpPr>
            <p:cNvPr id="51" name="Rechteck 50"/>
            <p:cNvSpPr>
              <a:spLocks/>
            </p:cNvSpPr>
            <p:nvPr/>
          </p:nvSpPr>
          <p:spPr>
            <a:xfrm>
              <a:off x="18793914"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1" name="Gerade Verbindung 100"/>
            <p:cNvCxnSpPr/>
            <p:nvPr/>
          </p:nvCxnSpPr>
          <p:spPr>
            <a:xfrm>
              <a:off x="18717877" y="12242544"/>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2"/>
          <p:cNvGrpSpPr/>
          <p:nvPr/>
        </p:nvGrpSpPr>
        <p:grpSpPr>
          <a:xfrm>
            <a:off x="20189634" y="10802544"/>
            <a:ext cx="5020323" cy="870365"/>
            <a:chOff x="20189634" y="10802544"/>
            <a:chExt cx="5020323" cy="870365"/>
          </a:xfrm>
        </p:grpSpPr>
        <p:sp>
          <p:nvSpPr>
            <p:cNvPr id="50" name="Rechteck 49"/>
            <p:cNvSpPr>
              <a:spLocks/>
            </p:cNvSpPr>
            <p:nvPr/>
          </p:nvSpPr>
          <p:spPr>
            <a:xfrm>
              <a:off x="20279934"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2" name="Gerade Verbindung 101"/>
            <p:cNvCxnSpPr/>
            <p:nvPr/>
          </p:nvCxnSpPr>
          <p:spPr>
            <a:xfrm>
              <a:off x="20189634" y="10808909"/>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1"/>
          <p:cNvGrpSpPr/>
          <p:nvPr/>
        </p:nvGrpSpPr>
        <p:grpSpPr>
          <a:xfrm>
            <a:off x="20810538" y="9480756"/>
            <a:ext cx="4593071" cy="864267"/>
            <a:chOff x="20810538" y="9480756"/>
            <a:chExt cx="4593071" cy="864267"/>
          </a:xfrm>
        </p:grpSpPr>
        <p:cxnSp>
          <p:nvCxnSpPr>
            <p:cNvPr id="104" name="Gerade Verbindung 103"/>
            <p:cNvCxnSpPr/>
            <p:nvPr/>
          </p:nvCxnSpPr>
          <p:spPr>
            <a:xfrm>
              <a:off x="20810538" y="948075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hteck 48"/>
            <p:cNvSpPr>
              <a:spLocks/>
            </p:cNvSpPr>
            <p:nvPr/>
          </p:nvSpPr>
          <p:spPr>
            <a:xfrm>
              <a:off x="20858665"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6" name="V5"/>
          <p:cNvGrpSpPr/>
          <p:nvPr/>
        </p:nvGrpSpPr>
        <p:grpSpPr>
          <a:xfrm>
            <a:off x="21447941" y="15122544"/>
            <a:ext cx="1311240" cy="864886"/>
            <a:chOff x="21447941" y="15122544"/>
            <a:chExt cx="1311240" cy="864886"/>
          </a:xfrm>
        </p:grpSpPr>
        <p:sp>
          <p:nvSpPr>
            <p:cNvPr id="77" name="Rechteck 76"/>
            <p:cNvSpPr>
              <a:spLocks/>
            </p:cNvSpPr>
            <p:nvPr/>
          </p:nvSpPr>
          <p:spPr>
            <a:xfrm>
              <a:off x="21535181" y="15122544"/>
              <a:ext cx="122400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5" name="Gerade Verbindung 104"/>
            <p:cNvCxnSpPr/>
            <p:nvPr/>
          </p:nvCxnSpPr>
          <p:spPr>
            <a:xfrm>
              <a:off x="21447941" y="15123430"/>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7" name="V4"/>
          <p:cNvGrpSpPr/>
          <p:nvPr/>
        </p:nvGrpSpPr>
        <p:grpSpPr>
          <a:xfrm>
            <a:off x="23775765" y="13682544"/>
            <a:ext cx="1814834" cy="871722"/>
            <a:chOff x="23775765" y="13682544"/>
            <a:chExt cx="1814834" cy="871722"/>
          </a:xfrm>
        </p:grpSpPr>
        <p:sp>
          <p:nvSpPr>
            <p:cNvPr id="76" name="Rechteck 75"/>
            <p:cNvSpPr>
              <a:spLocks/>
            </p:cNvSpPr>
            <p:nvPr/>
          </p:nvSpPr>
          <p:spPr>
            <a:xfrm>
              <a:off x="23862872"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6" name="Gerade Verbindung 105"/>
            <p:cNvCxnSpPr/>
            <p:nvPr/>
          </p:nvCxnSpPr>
          <p:spPr>
            <a:xfrm>
              <a:off x="23775765" y="1369026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8" name="V3"/>
          <p:cNvGrpSpPr/>
          <p:nvPr/>
        </p:nvGrpSpPr>
        <p:grpSpPr>
          <a:xfrm>
            <a:off x="23585398" y="12242544"/>
            <a:ext cx="3556083" cy="864267"/>
            <a:chOff x="23585398" y="12242544"/>
            <a:chExt cx="3556083" cy="864267"/>
          </a:xfrm>
        </p:grpSpPr>
        <p:sp>
          <p:nvSpPr>
            <p:cNvPr id="75" name="Rechteck 74"/>
            <p:cNvSpPr>
              <a:spLocks/>
            </p:cNvSpPr>
            <p:nvPr/>
          </p:nvSpPr>
          <p:spPr>
            <a:xfrm>
              <a:off x="23686027"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7" name="Gerade Verbindung 106"/>
            <p:cNvCxnSpPr/>
            <p:nvPr/>
          </p:nvCxnSpPr>
          <p:spPr>
            <a:xfrm>
              <a:off x="23585398" y="12242811"/>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9" name="V2"/>
          <p:cNvGrpSpPr/>
          <p:nvPr/>
        </p:nvGrpSpPr>
        <p:grpSpPr>
          <a:xfrm>
            <a:off x="25209957" y="10801415"/>
            <a:ext cx="3555515" cy="865396"/>
            <a:chOff x="25209957" y="10801415"/>
            <a:chExt cx="3555515" cy="865396"/>
          </a:xfrm>
        </p:grpSpPr>
        <p:sp>
          <p:nvSpPr>
            <p:cNvPr id="74" name="Rechteck 73"/>
            <p:cNvSpPr>
              <a:spLocks/>
            </p:cNvSpPr>
            <p:nvPr/>
          </p:nvSpPr>
          <p:spPr>
            <a:xfrm>
              <a:off x="25310018"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8" name="Gerade Verbindung 107"/>
            <p:cNvCxnSpPr/>
            <p:nvPr/>
          </p:nvCxnSpPr>
          <p:spPr>
            <a:xfrm>
              <a:off x="25209957" y="10801415"/>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2" name="V1"/>
          <p:cNvGrpSpPr/>
          <p:nvPr/>
        </p:nvGrpSpPr>
        <p:grpSpPr>
          <a:xfrm>
            <a:off x="25416533" y="9480756"/>
            <a:ext cx="4046158" cy="864267"/>
            <a:chOff x="25416533" y="9480756"/>
            <a:chExt cx="4046158" cy="864267"/>
          </a:xfrm>
        </p:grpSpPr>
        <p:sp>
          <p:nvSpPr>
            <p:cNvPr id="73" name="Rechteck 72"/>
            <p:cNvSpPr>
              <a:spLocks/>
            </p:cNvSpPr>
            <p:nvPr/>
          </p:nvSpPr>
          <p:spPr>
            <a:xfrm>
              <a:off x="2550318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9" name="Gerade Verbindung 108"/>
            <p:cNvCxnSpPr/>
            <p:nvPr/>
          </p:nvCxnSpPr>
          <p:spPr>
            <a:xfrm>
              <a:off x="25416533" y="948075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4" name="W5"/>
          <p:cNvGrpSpPr/>
          <p:nvPr/>
        </p:nvGrpSpPr>
        <p:grpSpPr>
          <a:xfrm>
            <a:off x="22754877" y="14954688"/>
            <a:ext cx="6433844" cy="1199712"/>
            <a:chOff x="24097268" y="4997587"/>
            <a:chExt cx="5065521" cy="864267"/>
          </a:xfrm>
        </p:grpSpPr>
        <p:sp>
          <p:nvSpPr>
            <p:cNvPr id="95" name="Rechteck 94"/>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6" name="Gerade Verbindung 95"/>
            <p:cNvCxnSpPr/>
            <p:nvPr/>
          </p:nvCxnSpPr>
          <p:spPr>
            <a:xfrm>
              <a:off x="24097268" y="5118510"/>
              <a:ext cx="0" cy="622614"/>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1" name="W4"/>
          <p:cNvGrpSpPr/>
          <p:nvPr/>
        </p:nvGrpSpPr>
        <p:grpSpPr>
          <a:xfrm>
            <a:off x="25590601" y="13523022"/>
            <a:ext cx="6434817" cy="1183578"/>
            <a:chOff x="24096502" y="4997587"/>
            <a:chExt cx="5066287" cy="864267"/>
          </a:xfrm>
        </p:grpSpPr>
        <p:sp>
          <p:nvSpPr>
            <p:cNvPr id="92" name="Rechteck 91"/>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3" name="Gerade Verbindung 92"/>
            <p:cNvCxnSpPr/>
            <p:nvPr/>
          </p:nvCxnSpPr>
          <p:spPr>
            <a:xfrm>
              <a:off x="24096502" y="5110594"/>
              <a:ext cx="0" cy="636543"/>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8" name="W3"/>
          <p:cNvGrpSpPr/>
          <p:nvPr/>
        </p:nvGrpSpPr>
        <p:grpSpPr>
          <a:xfrm>
            <a:off x="27145818" y="12077586"/>
            <a:ext cx="6433846" cy="1193912"/>
            <a:chOff x="24097268" y="4997584"/>
            <a:chExt cx="5065523" cy="864267"/>
          </a:xfrm>
        </p:grpSpPr>
        <p:sp>
          <p:nvSpPr>
            <p:cNvPr id="89" name="Rechteck 88"/>
            <p:cNvSpPr>
              <a:spLocks/>
            </p:cNvSpPr>
            <p:nvPr/>
          </p:nvSpPr>
          <p:spPr>
            <a:xfrm>
              <a:off x="24123031" y="4997584"/>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0" name="Gerade Verbindung 89"/>
            <p:cNvCxnSpPr/>
            <p:nvPr/>
          </p:nvCxnSpPr>
          <p:spPr>
            <a:xfrm>
              <a:off x="24097268" y="5117190"/>
              <a:ext cx="0" cy="625446"/>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5" name="W2"/>
          <p:cNvGrpSpPr/>
          <p:nvPr/>
        </p:nvGrpSpPr>
        <p:grpSpPr>
          <a:xfrm>
            <a:off x="28765472" y="10729833"/>
            <a:ext cx="6433369" cy="1009730"/>
            <a:chOff x="24097642" y="4997587"/>
            <a:chExt cx="5065147" cy="864267"/>
          </a:xfrm>
        </p:grpSpPr>
        <p:sp>
          <p:nvSpPr>
            <p:cNvPr id="86" name="Rechteck 85"/>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7" name="Gerade Verbindung 86"/>
            <p:cNvCxnSpPr/>
            <p:nvPr/>
          </p:nvCxnSpPr>
          <p:spPr>
            <a:xfrm>
              <a:off x="24097642" y="5058857"/>
              <a:ext cx="0" cy="745945"/>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W1"/>
          <p:cNvGrpSpPr/>
          <p:nvPr/>
        </p:nvGrpSpPr>
        <p:grpSpPr>
          <a:xfrm>
            <a:off x="29456178" y="9310834"/>
            <a:ext cx="6436858" cy="1203844"/>
            <a:chOff x="24094895" y="4997587"/>
            <a:chExt cx="5067894" cy="864267"/>
          </a:xfrm>
        </p:grpSpPr>
        <p:sp>
          <p:nvSpPr>
            <p:cNvPr id="79" name="Rechteck 78"/>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0" name="Gerade Verbindung 79"/>
            <p:cNvCxnSpPr/>
            <p:nvPr/>
          </p:nvCxnSpPr>
          <p:spPr>
            <a:xfrm>
              <a:off x="24094895" y="5116158"/>
              <a:ext cx="0" cy="62389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1" name="A"/>
          <p:cNvSpPr txBox="1"/>
          <p:nvPr/>
        </p:nvSpPr>
        <p:spPr>
          <a:xfrm>
            <a:off x="15841188"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112" name="B"/>
          <p:cNvSpPr txBox="1"/>
          <p:nvPr/>
        </p:nvSpPr>
        <p:spPr>
          <a:xfrm>
            <a:off x="20880948"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113" name="C"/>
          <p:cNvSpPr txBox="1"/>
          <p:nvPr/>
        </p:nvSpPr>
        <p:spPr>
          <a:xfrm>
            <a:off x="25924029"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grpSp>
        <p:nvGrpSpPr>
          <p:cNvPr id="118" name="Gruppieren 117"/>
          <p:cNvGrpSpPr/>
          <p:nvPr/>
        </p:nvGrpSpPr>
        <p:grpSpPr>
          <a:xfrm>
            <a:off x="30964710" y="7078281"/>
            <a:ext cx="5039760" cy="1846712"/>
            <a:chOff x="27317173" y="9475200"/>
            <a:chExt cx="5039760" cy="1846712"/>
          </a:xfrm>
        </p:grpSpPr>
        <p:sp>
          <p:nvSpPr>
            <p:cNvPr id="115" name="Textfeld 114"/>
            <p:cNvSpPr txBox="1"/>
            <p:nvPr/>
          </p:nvSpPr>
          <p:spPr>
            <a:xfrm>
              <a:off x="27317173" y="9475200"/>
              <a:ext cx="5039760" cy="1846712"/>
            </a:xfrm>
            <a:prstGeom prst="rect">
              <a:avLst/>
            </a:prstGeom>
            <a:solidFill>
              <a:schemeClr val="tx1"/>
            </a:solidFill>
            <a:ln w="5080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US" sz="9600" dirty="0"/>
            </a:p>
          </p:txBody>
        </p:sp>
        <p:cxnSp>
          <p:nvCxnSpPr>
            <p:cNvPr id="40" name="Gerade Verbindung 39"/>
            <p:cNvCxnSpPr/>
            <p:nvPr/>
          </p:nvCxnSpPr>
          <p:spPr>
            <a:xfrm>
              <a:off x="27317283" y="9518742"/>
              <a:ext cx="0" cy="1724080"/>
            </a:xfrm>
            <a:prstGeom prst="lin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uppieren 38"/>
          <p:cNvGrpSpPr/>
          <p:nvPr/>
        </p:nvGrpSpPr>
        <p:grpSpPr>
          <a:xfrm>
            <a:off x="15481923" y="5174945"/>
            <a:ext cx="5262197" cy="1044359"/>
            <a:chOff x="14167561" y="4997587"/>
            <a:chExt cx="4989375" cy="1044359"/>
          </a:xfrm>
        </p:grpSpPr>
        <p:sp>
          <p:nvSpPr>
            <p:cNvPr id="9" name="Rechteck 8"/>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120" name="Gerade Verbindung 119"/>
            <p:cNvCxnSpPr/>
            <p:nvPr/>
          </p:nvCxnSpPr>
          <p:spPr>
            <a:xfrm>
              <a:off x="14167561"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uppieren 35"/>
          <p:cNvGrpSpPr/>
          <p:nvPr/>
        </p:nvGrpSpPr>
        <p:grpSpPr>
          <a:xfrm>
            <a:off x="20580181" y="5171786"/>
            <a:ext cx="5044112" cy="1048936"/>
            <a:chOff x="19046465" y="4997603"/>
            <a:chExt cx="4990651" cy="1044343"/>
          </a:xfrm>
        </p:grpSpPr>
        <p:sp>
          <p:nvSpPr>
            <p:cNvPr id="8" name="Rechteck 7"/>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17" name="Gerade Verbindung 116"/>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25614768" y="4962544"/>
            <a:ext cx="5074015" cy="1453192"/>
            <a:chOff x="24088774" y="4997587"/>
            <a:chExt cx="5074015" cy="864267"/>
          </a:xfrm>
          <a:solidFill>
            <a:schemeClr val="tx1"/>
          </a:solidFill>
        </p:grpSpPr>
        <p:sp>
          <p:nvSpPr>
            <p:cNvPr id="11" name="Rechteck 10"/>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12" name="Gerade Verbindung 11"/>
            <p:cNvCxnSpPr/>
            <p:nvPr/>
          </p:nvCxnSpPr>
          <p:spPr>
            <a:xfrm>
              <a:off x="24088774" y="5120143"/>
              <a:ext cx="0" cy="624888"/>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7" name="Rechteck 96" hidden="1"/>
          <p:cNvSpPr/>
          <p:nvPr/>
        </p:nvSpPr>
        <p:spPr>
          <a:xfrm>
            <a:off x="10500659" y="3972981"/>
            <a:ext cx="15123633" cy="1200329"/>
          </a:xfrm>
          <a:prstGeom prst="rect">
            <a:avLst/>
          </a:prstGeom>
        </p:spPr>
        <p:txBody>
          <a:bodyPr wrap="square">
            <a:spAutoFit/>
          </a:bodyPr>
          <a:lstStyle/>
          <a:p>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        +        </a:t>
            </a:r>
            <a:r>
              <a:rPr lang="en-GB" i="1" dirty="0" err="1">
                <a:solidFill>
                  <a:schemeClr val="bg1"/>
                </a:solidFill>
              </a:rPr>
              <a:t>w</a:t>
            </a:r>
            <a:r>
              <a:rPr lang="en-GB" i="1" baseline="-25000" dirty="0" err="1">
                <a:solidFill>
                  <a:schemeClr val="bg1"/>
                </a:solidFill>
              </a:rPr>
              <a:t>b</a:t>
            </a:r>
            <a:r>
              <a:rPr lang="en-GB" i="1" dirty="0">
                <a:solidFill>
                  <a:schemeClr val="bg1"/>
                </a:solidFill>
              </a:rPr>
              <a:t> B </a:t>
            </a:r>
            <a:r>
              <a:rPr lang="en-GB" i="1" dirty="0" smtClean="0">
                <a:solidFill>
                  <a:schemeClr val="bg1"/>
                </a:solidFill>
              </a:rPr>
              <a:t>      +       </a:t>
            </a: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a:t>
            </a:r>
            <a:r>
              <a:rPr lang="en-GB" i="1" dirty="0">
                <a:solidFill>
                  <a:schemeClr val="bg1"/>
                </a:solidFill>
              </a:rPr>
              <a:t>C</a:t>
            </a:r>
          </a:p>
        </p:txBody>
      </p:sp>
      <p:sp>
        <p:nvSpPr>
          <p:cNvPr id="9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grpSp>
        <p:nvGrpSpPr>
          <p:cNvPr id="33" name="Gruppieren 32" hidden="1"/>
          <p:cNvGrpSpPr/>
          <p:nvPr/>
        </p:nvGrpSpPr>
        <p:grpSpPr>
          <a:xfrm>
            <a:off x="10519709" y="3878030"/>
            <a:ext cx="15123632" cy="1302296"/>
            <a:chOff x="10519709" y="3878030"/>
            <a:chExt cx="15123632" cy="1302296"/>
          </a:xfrm>
        </p:grpSpPr>
        <p:sp>
          <p:nvSpPr>
            <p:cNvPr id="103" name="Rechteck 102"/>
            <p:cNvSpPr/>
            <p:nvPr/>
          </p:nvSpPr>
          <p:spPr>
            <a:xfrm>
              <a:off x="10519709" y="3972981"/>
              <a:ext cx="8954261" cy="1200329"/>
            </a:xfrm>
            <a:prstGeom prst="rect">
              <a:avLst/>
            </a:prstGeom>
          </p:spPr>
          <p:txBody>
            <a:bodyPr wrap="square">
              <a:noAutofit/>
            </a:bodyPr>
            <a:lstStyle/>
            <a:p>
              <a:pPr algn="ctr"/>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10" name="Rechteck 109"/>
            <p:cNvSpPr/>
            <p:nvPr/>
          </p:nvSpPr>
          <p:spPr>
            <a:xfrm>
              <a:off x="1892849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14" name="Rechteck 113"/>
            <p:cNvSpPr/>
            <p:nvPr/>
          </p:nvSpPr>
          <p:spPr>
            <a:xfrm>
              <a:off x="2145435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16" name="Rechteck 115"/>
            <p:cNvSpPr/>
            <p:nvPr/>
          </p:nvSpPr>
          <p:spPr>
            <a:xfrm>
              <a:off x="19493020" y="3878030"/>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19" name="Rechteck 118"/>
            <p:cNvSpPr/>
            <p:nvPr/>
          </p:nvSpPr>
          <p:spPr>
            <a:xfrm>
              <a:off x="22101534" y="3970771"/>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grpSp>
      <p:sp>
        <p:nvSpPr>
          <p:cNvPr id="121" name="Rechteck 120"/>
          <p:cNvSpPr/>
          <p:nvPr/>
        </p:nvSpPr>
        <p:spPr>
          <a:xfrm>
            <a:off x="10991849" y="3972981"/>
            <a:ext cx="3364649"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22" name="Rechteck 121"/>
          <p:cNvSpPr/>
          <p:nvPr/>
        </p:nvSpPr>
        <p:spPr>
          <a:xfrm>
            <a:off x="1483274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3" name="Rechteck 122"/>
          <p:cNvSpPr/>
          <p:nvPr/>
        </p:nvSpPr>
        <p:spPr>
          <a:xfrm>
            <a:off x="2006370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4" name="Rechteck 123"/>
          <p:cNvSpPr/>
          <p:nvPr/>
        </p:nvSpPr>
        <p:spPr>
          <a:xfrm>
            <a:off x="16806970" y="3973280"/>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25" name="Rechteck 124"/>
          <p:cNvSpPr/>
          <p:nvPr/>
        </p:nvSpPr>
        <p:spPr>
          <a:xfrm>
            <a:off x="21339534" y="3970771"/>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sp>
        <p:nvSpPr>
          <p:cNvPr id="34" name="Footer Placeholder 3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900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3.47222E-7 -1.23457E-7 L 0.10734 -1.23457E-7 " pathEditMode="relative" rAng="0" ptsTypes="AA">
                                      <p:cBhvr>
                                        <p:cTn id="6" dur="500" fill="hold"/>
                                        <p:tgtEl>
                                          <p:spTgt spid="39"/>
                                        </p:tgtEl>
                                        <p:attrNameLst>
                                          <p:attrName>ppt_x</p:attrName>
                                          <p:attrName>ppt_y</p:attrName>
                                        </p:attrNameLst>
                                      </p:cBhvr>
                                      <p:rCtr x="5365" y="0"/>
                                    </p:animMotion>
                                  </p:childTnLst>
                                </p:cTn>
                              </p:par>
                              <p:par>
                                <p:cTn id="7" presetID="63" presetClass="path" presetSubtype="0" fill="hold" nodeType="withEffect">
                                  <p:stCondLst>
                                    <p:cond delay="50"/>
                                  </p:stCondLst>
                                  <p:childTnLst>
                                    <p:animMotion origin="layout" path="M -9.72222E-7 -1.23457E-7 L 0.04032 -1.23457E-7 " pathEditMode="relative" rAng="0" ptsTypes="AA">
                                      <p:cBhvr>
                                        <p:cTn id="8" dur="450" fill="hold"/>
                                        <p:tgtEl>
                                          <p:spTgt spid="36"/>
                                        </p:tgtEl>
                                        <p:attrNameLst>
                                          <p:attrName>ppt_x</p:attrName>
                                          <p:attrName>ppt_y</p:attrName>
                                        </p:attrNameLst>
                                      </p:cBhvr>
                                      <p:rCtr x="2014" y="0"/>
                                    </p:animMotion>
                                  </p:childTnLst>
                                </p:cTn>
                              </p:par>
                              <p:par>
                                <p:cTn id="9" presetID="63" presetClass="path" presetSubtype="0" fill="hold" grpId="0" nodeType="withEffect">
                                  <p:stCondLst>
                                    <p:cond delay="0"/>
                                  </p:stCondLst>
                                  <p:childTnLst>
                                    <p:animMotion origin="layout" path="M 7.34279E-7 -7.92965E-7 L 0.08037 0.00131 " pathEditMode="relative" rAng="0" ptsTypes="AA">
                                      <p:cBhvr>
                                        <p:cTn id="10" dur="500" fill="hold"/>
                                        <p:tgtEl>
                                          <p:spTgt spid="121"/>
                                        </p:tgtEl>
                                        <p:attrNameLst>
                                          <p:attrName>ppt_x</p:attrName>
                                          <p:attrName>ppt_y</p:attrName>
                                        </p:attrNameLst>
                                      </p:cBhvr>
                                      <p:rCtr x="4019" y="62"/>
                                    </p:animMotion>
                                  </p:childTnLst>
                                </p:cTn>
                              </p:par>
                              <p:par>
                                <p:cTn id="11" presetID="63" presetClass="path" presetSubtype="0" fill="hold" grpId="0" nodeType="withEffect">
                                  <p:stCondLst>
                                    <p:cond delay="0"/>
                                  </p:stCondLst>
                                  <p:childTnLst>
                                    <p:animMotion origin="layout" path="M -2.51573E-6 6.6029E-7 L 0.11257 0.00092 " pathEditMode="relative" rAng="0" ptsTypes="AA">
                                      <p:cBhvr>
                                        <p:cTn id="12" dur="500" fill="hold"/>
                                        <p:tgtEl>
                                          <p:spTgt spid="122"/>
                                        </p:tgtEl>
                                        <p:attrNameLst>
                                          <p:attrName>ppt_x</p:attrName>
                                          <p:attrName>ppt_y</p:attrName>
                                        </p:attrNameLst>
                                      </p:cBhvr>
                                      <p:rCtr x="5629" y="46"/>
                                    </p:animMotion>
                                  </p:childTnLst>
                                </p:cTn>
                              </p:par>
                              <p:par>
                                <p:cTn id="13" presetID="63" presetClass="path" presetSubtype="0" fill="hold" grpId="0" nodeType="withEffect">
                                  <p:stCondLst>
                                    <p:cond delay="0"/>
                                  </p:stCondLst>
                                  <p:childTnLst>
                                    <p:animMotion origin="layout" path="M 5.53313E-7 6.6029E-7 L 0.03927 0.00077 " pathEditMode="relative" rAng="0" ptsTypes="AA">
                                      <p:cBhvr>
                                        <p:cTn id="14" dur="500" fill="hold"/>
                                        <p:tgtEl>
                                          <p:spTgt spid="123"/>
                                        </p:tgtEl>
                                        <p:attrNameLst>
                                          <p:attrName>ppt_x</p:attrName>
                                          <p:attrName>ppt_y</p:attrName>
                                        </p:attrNameLst>
                                      </p:cBhvr>
                                      <p:rCtr x="1962" y="39"/>
                                    </p:animMotion>
                                  </p:childTnLst>
                                </p:cTn>
                              </p:par>
                              <p:par>
                                <p:cTn id="15" presetID="63" presetClass="path" presetSubtype="0" fill="hold" grpId="0" nodeType="withEffect">
                                  <p:stCondLst>
                                    <p:cond delay="0"/>
                                  </p:stCondLst>
                                  <p:childTnLst>
                                    <p:animMotion origin="layout" path="M -1.60309E-6 -7.92965E-7 L 0.07347 -7.92965E-7 " pathEditMode="relative" rAng="0" ptsTypes="AA">
                                      <p:cBhvr>
                                        <p:cTn id="16" dur="500" fill="hold"/>
                                        <p:tgtEl>
                                          <p:spTgt spid="124"/>
                                        </p:tgtEl>
                                        <p:attrNameLst>
                                          <p:attrName>ppt_x</p:attrName>
                                          <p:attrName>ppt_y</p:attrName>
                                        </p:attrNameLst>
                                      </p:cBhvr>
                                      <p:rCtr x="3671" y="0"/>
                                    </p:animMotion>
                                  </p:childTnLst>
                                </p:cTn>
                              </p:par>
                              <p:par>
                                <p:cTn id="17" presetID="63" presetClass="path" presetSubtype="0" fill="hold" grpId="0" nodeType="withEffect">
                                  <p:stCondLst>
                                    <p:cond delay="0"/>
                                  </p:stCondLst>
                                  <p:childTnLst>
                                    <p:animMotion origin="layout" path="M -1.97934E-6 3.48041E-6 L 0.02062 3.48041E-6 " pathEditMode="relative" rAng="0" ptsTypes="AA">
                                      <p:cBhvr>
                                        <p:cTn id="18" dur="500" fill="hold"/>
                                        <p:tgtEl>
                                          <p:spTgt spid="125"/>
                                        </p:tgtEl>
                                        <p:attrNameLst>
                                          <p:attrName>ppt_x</p:attrName>
                                          <p:attrName>ppt_y</p:attrName>
                                        </p:attrNameLst>
                                      </p:cBhvr>
                                      <p:rCtr x="1029" y="0"/>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fill="hold" grpId="0" nodeType="clickEffect">
                                  <p:stCondLst>
                                    <p:cond delay="0"/>
                                  </p:stCondLst>
                                  <p:childTnLst>
                                    <p:animMotion origin="layout" path="M -3.47222E-7 -1.23457E-7 L 0.10734 -1.23457E-7 " pathEditMode="relative" rAng="0" ptsTypes="AA">
                                      <p:cBhvr>
                                        <p:cTn id="22" dur="500" fill="hold"/>
                                        <p:tgtEl>
                                          <p:spTgt spid="48"/>
                                        </p:tgtEl>
                                        <p:attrNameLst>
                                          <p:attrName>ppt_x</p:attrName>
                                          <p:attrName>ppt_y</p:attrName>
                                        </p:attrNameLst>
                                      </p:cBhvr>
                                      <p:rCtr x="5365" y="0"/>
                                    </p:animMotion>
                                  </p:childTnLst>
                                </p:cTn>
                              </p:par>
                              <p:par>
                                <p:cTn id="23" presetID="63" presetClass="path" presetSubtype="0" fill="hold" grpId="0" nodeType="withEffect">
                                  <p:stCondLst>
                                    <p:cond delay="0"/>
                                  </p:stCondLst>
                                  <p:childTnLst>
                                    <p:animMotion origin="layout" path="M -9.72222E-7 -1.23457E-7 L 0.04032 -1.23457E-7 " pathEditMode="relative" rAng="0" ptsTypes="AA">
                                      <p:cBhvr>
                                        <p:cTn id="24" dur="500" fill="hold"/>
                                        <p:tgtEl>
                                          <p:spTgt spid="72"/>
                                        </p:tgtEl>
                                        <p:attrNameLst>
                                          <p:attrName>ppt_x</p:attrName>
                                          <p:attrName>ppt_y</p:attrName>
                                        </p:attrNameLst>
                                      </p:cBhvr>
                                      <p:rCtr x="2014" y="0"/>
                                    </p:animMotion>
                                  </p:childTnLst>
                                </p:cTn>
                              </p:par>
                              <p:par>
                                <p:cTn id="25" presetID="63" presetClass="path" presetSubtype="0" fill="hold" grpId="0" nodeType="withEffect">
                                  <p:stCondLst>
                                    <p:cond delay="0"/>
                                  </p:stCondLst>
                                  <p:childTnLst>
                                    <p:animMotion origin="layout" path="M 3.47222E-6 -1.23457E-7 L 0.05321 0.00015 " pathEditMode="relative" rAng="0" ptsTypes="AA">
                                      <p:cBhvr>
                                        <p:cTn id="26" dur="500" fill="hold"/>
                                        <p:tgtEl>
                                          <p:spTgt spid="111"/>
                                        </p:tgtEl>
                                        <p:attrNameLst>
                                          <p:attrName>ppt_x</p:attrName>
                                          <p:attrName>ppt_y</p:attrName>
                                        </p:attrNameLst>
                                      </p:cBhvr>
                                      <p:rCtr x="2661" y="8"/>
                                    </p:animMotion>
                                  </p:childTnLst>
                                </p:cTn>
                              </p:par>
                              <p:par>
                                <p:cTn id="27" presetID="63" presetClass="path" presetSubtype="0" fill="hold" grpId="0" nodeType="withEffect">
                                  <p:stCondLst>
                                    <p:cond delay="0"/>
                                  </p:stCondLst>
                                  <p:childTnLst>
                                    <p:animMotion origin="layout" path="M 3.05556E-6 -1.23457E-7 L 0.07291 -1.23457E-7 " pathEditMode="relative" rAng="0" ptsTypes="AA">
                                      <p:cBhvr>
                                        <p:cTn id="28" dur="500" fill="hold"/>
                                        <p:tgtEl>
                                          <p:spTgt spid="112"/>
                                        </p:tgtEl>
                                        <p:attrNameLst>
                                          <p:attrName>ppt_x</p:attrName>
                                          <p:attrName>ppt_y</p:attrName>
                                        </p:attrNameLst>
                                      </p:cBhvr>
                                      <p:rCtr x="3646" y="0"/>
                                    </p:animMotion>
                                  </p:childTnLst>
                                </p:cTn>
                              </p:par>
                              <p:par>
                                <p:cTn id="29" presetID="63" presetClass="path" presetSubtype="0" fill="hold" grpId="0" nodeType="withEffect">
                                  <p:stCondLst>
                                    <p:cond delay="0"/>
                                  </p:stCondLst>
                                  <p:childTnLst>
                                    <p:animMotion origin="layout" path="M 2.43056E-6 -1.23457E-7 L 0.02166 -1.23457E-7 " pathEditMode="relative" rAng="0" ptsTypes="AA">
                                      <p:cBhvr>
                                        <p:cTn id="30" dur="500" fill="hold"/>
                                        <p:tgtEl>
                                          <p:spTgt spid="113"/>
                                        </p:tgtEl>
                                        <p:attrNameLst>
                                          <p:attrName>ppt_x</p:attrName>
                                          <p:attrName>ppt_y</p:attrName>
                                        </p:attrNameLst>
                                      </p:cBhvr>
                                      <p:rCtr x="1081" y="0"/>
                                    </p:animMotion>
                                  </p:childTnLst>
                                </p:cTn>
                              </p:par>
                              <p:par>
                                <p:cTn id="31" presetID="63" presetClass="path" presetSubtype="0" fill="hold" nodeType="withEffect">
                                  <p:stCondLst>
                                    <p:cond delay="0"/>
                                  </p:stCondLst>
                                  <p:childTnLst>
                                    <p:animMotion origin="layout" path="M 2.56944E-6 -4.31932E-6 L 0.1046 -4.31932E-6 " pathEditMode="relative" rAng="0" ptsTypes="AA">
                                      <p:cBhvr>
                                        <p:cTn id="32" dur="500" fill="hold"/>
                                        <p:tgtEl>
                                          <p:spTgt spid="15"/>
                                        </p:tgtEl>
                                        <p:attrNameLst>
                                          <p:attrName>ppt_x</p:attrName>
                                          <p:attrName>ppt_y</p:attrName>
                                        </p:attrNameLst>
                                      </p:cBhvr>
                                      <p:rCtr x="5230" y="0"/>
                                    </p:animMotion>
                                  </p:childTnLst>
                                </p:cTn>
                              </p:par>
                              <p:par>
                                <p:cTn id="33" presetID="63" presetClass="path" presetSubtype="0" fill="hold" nodeType="withEffect">
                                  <p:stCondLst>
                                    <p:cond delay="0"/>
                                  </p:stCondLst>
                                  <p:childTnLst>
                                    <p:animMotion origin="layout" path="M 3.68056E-6 1.51562E-6 L 0.09305 1.51562E-6 " pathEditMode="relative" rAng="0" ptsTypes="AA">
                                      <p:cBhvr>
                                        <p:cTn id="34" dur="500" fill="hold"/>
                                        <p:tgtEl>
                                          <p:spTgt spid="3"/>
                                        </p:tgtEl>
                                        <p:attrNameLst>
                                          <p:attrName>ppt_x</p:attrName>
                                          <p:attrName>ppt_y</p:attrName>
                                        </p:attrNameLst>
                                      </p:cBhvr>
                                      <p:rCtr x="4653" y="0"/>
                                    </p:animMotion>
                                  </p:childTnLst>
                                </p:cTn>
                              </p:par>
                              <p:par>
                                <p:cTn id="35" presetID="63" presetClass="path" presetSubtype="0" fill="hold" nodeType="withEffect">
                                  <p:stCondLst>
                                    <p:cond delay="0"/>
                                  </p:stCondLst>
                                  <p:childTnLst>
                                    <p:animMotion origin="layout" path="M 1.38889E-6 -1.801E-6 L 0.06645 -1.801E-6 " pathEditMode="relative" rAng="0" ptsTypes="AA">
                                      <p:cBhvr>
                                        <p:cTn id="36" dur="500" fill="hold"/>
                                        <p:tgtEl>
                                          <p:spTgt spid="6"/>
                                        </p:tgtEl>
                                        <p:attrNameLst>
                                          <p:attrName>ppt_x</p:attrName>
                                          <p:attrName>ppt_y</p:attrName>
                                        </p:attrNameLst>
                                      </p:cBhvr>
                                      <p:rCtr x="3320" y="0"/>
                                    </p:animMotion>
                                  </p:childTnLst>
                                </p:cTn>
                              </p:par>
                              <p:par>
                                <p:cTn id="37" presetID="63" presetClass="path" presetSubtype="0" fill="hold" nodeType="withEffect">
                                  <p:stCondLst>
                                    <p:cond delay="0"/>
                                  </p:stCondLst>
                                  <p:childTnLst>
                                    <p:animMotion origin="layout" path="M -6.94444E-7 -3.64057E-6 L 0.08581 -3.64057E-6 " pathEditMode="relative" rAng="0" ptsTypes="AA">
                                      <p:cBhvr>
                                        <p:cTn id="38" dur="500" fill="hold"/>
                                        <p:tgtEl>
                                          <p:spTgt spid="13"/>
                                        </p:tgtEl>
                                        <p:attrNameLst>
                                          <p:attrName>ppt_x</p:attrName>
                                          <p:attrName>ppt_y</p:attrName>
                                        </p:attrNameLst>
                                      </p:cBhvr>
                                      <p:rCtr x="4288" y="0"/>
                                    </p:animMotion>
                                  </p:childTnLst>
                                </p:cTn>
                              </p:par>
                              <p:par>
                                <p:cTn id="39" presetID="63" presetClass="path" presetSubtype="0" fill="hold" nodeType="withEffect">
                                  <p:stCondLst>
                                    <p:cond delay="0"/>
                                  </p:stCondLst>
                                  <p:childTnLst>
                                    <p:animMotion origin="layout" path="M -6.90014E-7 -3.55473E-6 L 0.10537 -3.55473E-6 " pathEditMode="relative" rAng="0" ptsTypes="AA">
                                      <p:cBhvr>
                                        <p:cTn id="40" dur="500" fill="hold"/>
                                        <p:tgtEl>
                                          <p:spTgt spid="14"/>
                                        </p:tgtEl>
                                        <p:attrNameLst>
                                          <p:attrName>ppt_x</p:attrName>
                                          <p:attrName>ppt_y</p:attrName>
                                        </p:attrNameLst>
                                      </p:cBhvr>
                                      <p:rCtr x="5268" y="0"/>
                                    </p:animMotion>
                                  </p:childTnLst>
                                </p:cTn>
                              </p:par>
                              <p:par>
                                <p:cTn id="41" presetID="63" presetClass="path" presetSubtype="0" fill="hold" nodeType="withEffect">
                                  <p:stCondLst>
                                    <p:cond delay="0"/>
                                  </p:stCondLst>
                                  <p:childTnLst>
                                    <p:animMotion origin="layout" path="M -3.61111E-6 -4.31932E-6 L 0.04718 -4.31932E-6 " pathEditMode="relative" rAng="0" ptsTypes="AA">
                                      <p:cBhvr>
                                        <p:cTn id="42" dur="500" fill="hold"/>
                                        <p:tgtEl>
                                          <p:spTgt spid="32"/>
                                        </p:tgtEl>
                                        <p:attrNameLst>
                                          <p:attrName>ppt_x</p:attrName>
                                          <p:attrName>ppt_y</p:attrName>
                                        </p:attrNameLst>
                                      </p:cBhvr>
                                      <p:rCtr x="2357" y="0"/>
                                    </p:animMotion>
                                  </p:childTnLst>
                                </p:cTn>
                              </p:par>
                              <p:par>
                                <p:cTn id="43" presetID="35" presetClass="path" presetSubtype="0" fill="hold" nodeType="withEffect">
                                  <p:stCondLst>
                                    <p:cond delay="0"/>
                                  </p:stCondLst>
                                  <p:childTnLst>
                                    <p:animMotion origin="layout" path="M 3.2101E-6 2.82431E-6 L 0.00928 2.82431E-6 " pathEditMode="relative" rAng="0" ptsTypes="AA">
                                      <p:cBhvr>
                                        <p:cTn id="44" dur="500" fill="hold"/>
                                        <p:tgtEl>
                                          <p:spTgt spid="78"/>
                                        </p:tgtEl>
                                        <p:attrNameLst>
                                          <p:attrName>ppt_x</p:attrName>
                                          <p:attrName>ppt_y</p:attrName>
                                        </p:attrNameLst>
                                      </p:cBhvr>
                                      <p:rCtr x="464" y="0"/>
                                    </p:animMotion>
                                  </p:childTnLst>
                                </p:cTn>
                              </p:par>
                              <p:par>
                                <p:cTn id="45" presetID="35" presetClass="path" presetSubtype="0" fill="hold" nodeType="withEffect">
                                  <p:stCondLst>
                                    <p:cond delay="0"/>
                                  </p:stCondLst>
                                  <p:childTnLst>
                                    <p:animMotion origin="layout" path="M 1.47724E-6 -4.22291E-6 L -0.00321 -4.22291E-6 " pathEditMode="relative" rAng="0" ptsTypes="AA">
                                      <p:cBhvr>
                                        <p:cTn id="46" dur="500" fill="hold"/>
                                        <p:tgtEl>
                                          <p:spTgt spid="85"/>
                                        </p:tgtEl>
                                        <p:attrNameLst>
                                          <p:attrName>ppt_x</p:attrName>
                                          <p:attrName>ppt_y</p:attrName>
                                        </p:attrNameLst>
                                      </p:cBhvr>
                                      <p:rCtr x="-161" y="0"/>
                                    </p:animMotion>
                                  </p:childTnLst>
                                </p:cTn>
                              </p:par>
                              <p:par>
                                <p:cTn id="47" presetID="63" presetClass="path" presetSubtype="0" fill="hold" nodeType="withEffect">
                                  <p:stCondLst>
                                    <p:cond delay="0"/>
                                  </p:stCondLst>
                                  <p:childTnLst>
                                    <p:animMotion origin="layout" path="M 8.54018E-7 8.08392E-7 L 0.02604 8.08392E-7 " pathEditMode="relative" rAng="0" ptsTypes="AA">
                                      <p:cBhvr>
                                        <p:cTn id="48" dur="500" fill="hold"/>
                                        <p:tgtEl>
                                          <p:spTgt spid="19"/>
                                        </p:tgtEl>
                                        <p:attrNameLst>
                                          <p:attrName>ppt_x</p:attrName>
                                          <p:attrName>ppt_y</p:attrName>
                                        </p:attrNameLst>
                                      </p:cBhvr>
                                      <p:rCtr x="1302" y="0"/>
                                    </p:animMotion>
                                  </p:childTnLst>
                                </p:cTn>
                              </p:par>
                              <p:par>
                                <p:cTn id="49" presetID="35" presetClass="path" presetSubtype="0" fill="hold" nodeType="withEffect">
                                  <p:stCondLst>
                                    <p:cond delay="0"/>
                                  </p:stCondLst>
                                  <p:childTnLst>
                                    <p:animMotion origin="layout" path="M 4.27425E-6 -1.801E-6 L -0.00734 -1.801E-6 " pathEditMode="relative" rAng="0" ptsTypes="AA">
                                      <p:cBhvr>
                                        <p:cTn id="50" dur="500" fill="hold"/>
                                        <p:tgtEl>
                                          <p:spTgt spid="18"/>
                                        </p:tgtEl>
                                        <p:attrNameLst>
                                          <p:attrName>ppt_x</p:attrName>
                                          <p:attrName>ppt_y</p:attrName>
                                        </p:attrNameLst>
                                      </p:cBhvr>
                                      <p:rCtr x="-369" y="0"/>
                                    </p:animMotion>
                                  </p:childTnLst>
                                </p:cTn>
                              </p:par>
                              <p:par>
                                <p:cTn id="51" presetID="35" presetClass="path" presetSubtype="0" fill="hold" nodeType="withEffect">
                                  <p:stCondLst>
                                    <p:cond delay="0"/>
                                  </p:stCondLst>
                                  <p:childTnLst>
                                    <p:animMotion origin="layout" path="M -1.41896E-6 -1.801E-6 L -0.03771 -0.00038 " pathEditMode="relative" rAng="0" ptsTypes="AA">
                                      <p:cBhvr>
                                        <p:cTn id="52" dur="500" fill="hold"/>
                                        <p:tgtEl>
                                          <p:spTgt spid="88"/>
                                        </p:tgtEl>
                                        <p:attrNameLst>
                                          <p:attrName>ppt_x</p:attrName>
                                          <p:attrName>ppt_y</p:attrName>
                                        </p:attrNameLst>
                                      </p:cBhvr>
                                      <p:rCtr x="-1888" y="-23"/>
                                    </p:animMotion>
                                  </p:childTnLst>
                                </p:cTn>
                              </p:par>
                              <p:par>
                                <p:cTn id="53" presetID="63" presetClass="path" presetSubtype="0" fill="hold" nodeType="withEffect">
                                  <p:stCondLst>
                                    <p:cond delay="0"/>
                                  </p:stCondLst>
                                  <p:childTnLst>
                                    <p:animMotion origin="layout" path="M -6.98603E-7 -7.38855E-7 L 0.02899 -7.38855E-7 " pathEditMode="relative" rAng="0" ptsTypes="AA">
                                      <p:cBhvr>
                                        <p:cTn id="54" dur="500" fill="hold"/>
                                        <p:tgtEl>
                                          <p:spTgt spid="17"/>
                                        </p:tgtEl>
                                        <p:attrNameLst>
                                          <p:attrName>ppt_x</p:attrName>
                                          <p:attrName>ppt_y</p:attrName>
                                        </p:attrNameLst>
                                      </p:cBhvr>
                                      <p:rCtr x="1449" y="0"/>
                                    </p:animMotion>
                                  </p:childTnLst>
                                </p:cTn>
                              </p:par>
                              <p:par>
                                <p:cTn id="55" presetID="35" presetClass="path" presetSubtype="0" fill="hold" nodeType="withEffect">
                                  <p:stCondLst>
                                    <p:cond delay="0"/>
                                  </p:stCondLst>
                                  <p:childTnLst>
                                    <p:animMotion origin="layout" path="M 4.8503E-6 3.51072E-6 L 0.01462 3.51072E-6 " pathEditMode="relative" rAng="0" ptsTypes="AA">
                                      <p:cBhvr>
                                        <p:cTn id="56" dur="500" fill="hold"/>
                                        <p:tgtEl>
                                          <p:spTgt spid="91"/>
                                        </p:tgtEl>
                                        <p:attrNameLst>
                                          <p:attrName>ppt_x</p:attrName>
                                          <p:attrName>ppt_y</p:attrName>
                                        </p:attrNameLst>
                                      </p:cBhvr>
                                      <p:rCtr x="729" y="0"/>
                                    </p:animMotion>
                                  </p:childTnLst>
                                </p:cTn>
                              </p:par>
                              <p:par>
                                <p:cTn id="57" presetID="63" presetClass="path" presetSubtype="0" fill="hold" nodeType="withEffect">
                                  <p:stCondLst>
                                    <p:cond delay="0"/>
                                  </p:stCondLst>
                                  <p:childTnLst>
                                    <p:animMotion origin="layout" path="M 0.00191 3.04281E-6 L 0.10537 3.04281E-6 " pathEditMode="relative" rAng="0" ptsTypes="AA">
                                      <p:cBhvr>
                                        <p:cTn id="58" dur="500" fill="hold"/>
                                        <p:tgtEl>
                                          <p:spTgt spid="16"/>
                                        </p:tgtEl>
                                        <p:attrNameLst>
                                          <p:attrName>ppt_x</p:attrName>
                                          <p:attrName>ppt_y</p:attrName>
                                        </p:attrNameLst>
                                      </p:cBhvr>
                                      <p:rCtr x="5173" y="0"/>
                                    </p:animMotion>
                                  </p:childTnLst>
                                </p:cTn>
                              </p:par>
                              <p:par>
                                <p:cTn id="59" presetID="63" presetClass="path" presetSubtype="0" fill="hold" nodeType="withEffect">
                                  <p:stCondLst>
                                    <p:cond delay="0"/>
                                  </p:stCondLst>
                                  <p:childTnLst>
                                    <p:animMotion origin="layout" path="M -0.0004 3.04281E-6 L 0.09416 3.04281E-6 " pathEditMode="relative" rAng="0" ptsTypes="AA">
                                      <p:cBhvr>
                                        <p:cTn id="60" dur="500" fill="hold"/>
                                        <p:tgtEl>
                                          <p:spTgt spid="94"/>
                                        </p:tgtEl>
                                        <p:attrNameLst>
                                          <p:attrName>ppt_x</p:attrName>
                                          <p:attrName>ppt_y</p:attrName>
                                        </p:attrNameLst>
                                      </p:cBhvr>
                                      <p:rCtr x="47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2" grpId="0" animBg="1"/>
      <p:bldP spid="111" grpId="0"/>
      <p:bldP spid="112" grpId="0"/>
      <p:bldP spid="113" grpId="0"/>
      <p:bldP spid="121" grpId="0"/>
      <p:bldP spid="122" grpId="0"/>
      <p:bldP spid="123" grpId="0"/>
      <p:bldP spid="124" grpId="0"/>
      <p:bldP spid="1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5" name="Foliennummernplatzhalter 2"/>
          <p:cNvSpPr>
            <a:spLocks noGrp="1"/>
          </p:cNvSpPr>
          <p:nvPr>
            <p:ph type="sldNum" sz="quarter" idx="12"/>
          </p:nvPr>
        </p:nvSpPr>
        <p:spPr/>
        <p:txBody>
          <a:bodyPr/>
          <a:lstStyle/>
          <a:p>
            <a:pPr lvl="0"/>
            <a:fld id="{3D36727F-EC94-415C-9BF1-6DC763C08E6C}" type="slidenum">
              <a:rPr lang="en-GB" smtClean="0"/>
              <a:t>28</a:t>
            </a:fld>
            <a:endParaRPr lang="en-GB" dirty="0"/>
          </a:p>
        </p:txBody>
      </p:sp>
      <p:sp>
        <p:nvSpPr>
          <p:cNvPr id="7" name="Rechteck 6"/>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42" name="Textfeld 41"/>
          <p:cNvSpPr txBox="1"/>
          <p:nvPr/>
        </p:nvSpPr>
        <p:spPr>
          <a:xfrm>
            <a:off x="15842109" y="7121823"/>
            <a:ext cx="9367848"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43" name="Rechteck 42"/>
          <p:cNvSpPr>
            <a:spLocks/>
          </p:cNvSpPr>
          <p:nvPr/>
        </p:nvSpPr>
        <p:spPr>
          <a:xfrm>
            <a:off x="15912521" y="9480756"/>
            <a:ext cx="929743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4" name="Rechteck 43"/>
          <p:cNvSpPr>
            <a:spLocks/>
          </p:cNvSpPr>
          <p:nvPr/>
        </p:nvSpPr>
        <p:spPr>
          <a:xfrm>
            <a:off x="15912520" y="10802544"/>
            <a:ext cx="811569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8" name="Textfeld 47"/>
          <p:cNvSpPr txBox="1"/>
          <p:nvPr/>
        </p:nvSpPr>
        <p:spPr>
          <a:xfrm>
            <a:off x="24807105" y="7121823"/>
            <a:ext cx="2592287"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72" name="Textfeld 71"/>
          <p:cNvSpPr txBox="1"/>
          <p:nvPr/>
        </p:nvSpPr>
        <p:spPr>
          <a:xfrm>
            <a:off x="27399392" y="7121823"/>
            <a:ext cx="3565319"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grpSp>
        <p:nvGrpSpPr>
          <p:cNvPr id="3" name="G2"/>
          <p:cNvGrpSpPr/>
          <p:nvPr/>
        </p:nvGrpSpPr>
        <p:grpSpPr>
          <a:xfrm>
            <a:off x="23582969" y="10802544"/>
            <a:ext cx="5020323" cy="870365"/>
            <a:chOff x="20189634" y="10802544"/>
            <a:chExt cx="5020323" cy="870365"/>
          </a:xfrm>
        </p:grpSpPr>
        <p:sp>
          <p:nvSpPr>
            <p:cNvPr id="50" name="Rechteck 49"/>
            <p:cNvSpPr>
              <a:spLocks/>
            </p:cNvSpPr>
            <p:nvPr/>
          </p:nvSpPr>
          <p:spPr>
            <a:xfrm>
              <a:off x="20279934"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2" name="Gerade Verbindung 101"/>
            <p:cNvCxnSpPr/>
            <p:nvPr/>
          </p:nvCxnSpPr>
          <p:spPr>
            <a:xfrm>
              <a:off x="20189634" y="10808909"/>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1"/>
          <p:cNvGrpSpPr/>
          <p:nvPr/>
        </p:nvGrpSpPr>
        <p:grpSpPr>
          <a:xfrm>
            <a:off x="24642526" y="9480756"/>
            <a:ext cx="4593071" cy="864267"/>
            <a:chOff x="20810538" y="9480756"/>
            <a:chExt cx="4593071" cy="864267"/>
          </a:xfrm>
        </p:grpSpPr>
        <p:cxnSp>
          <p:nvCxnSpPr>
            <p:cNvPr id="104" name="Gerade Verbindung 103"/>
            <p:cNvCxnSpPr/>
            <p:nvPr/>
          </p:nvCxnSpPr>
          <p:spPr>
            <a:xfrm>
              <a:off x="20810538" y="948075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hteck 48"/>
            <p:cNvSpPr>
              <a:spLocks/>
            </p:cNvSpPr>
            <p:nvPr/>
          </p:nvSpPr>
          <p:spPr>
            <a:xfrm>
              <a:off x="20858665"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9" name="V2"/>
          <p:cNvGrpSpPr/>
          <p:nvPr/>
        </p:nvGrpSpPr>
        <p:grpSpPr>
          <a:xfrm>
            <a:off x="26175257" y="10801415"/>
            <a:ext cx="3555515" cy="865396"/>
            <a:chOff x="25209957" y="10801415"/>
            <a:chExt cx="3555515" cy="865396"/>
          </a:xfrm>
        </p:grpSpPr>
        <p:sp>
          <p:nvSpPr>
            <p:cNvPr id="74" name="Rechteck 73"/>
            <p:cNvSpPr>
              <a:spLocks/>
            </p:cNvSpPr>
            <p:nvPr/>
          </p:nvSpPr>
          <p:spPr>
            <a:xfrm>
              <a:off x="25310018"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8" name="Gerade Verbindung 107"/>
            <p:cNvCxnSpPr/>
            <p:nvPr/>
          </p:nvCxnSpPr>
          <p:spPr>
            <a:xfrm>
              <a:off x="25209957" y="10801415"/>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2" name="V1"/>
          <p:cNvGrpSpPr/>
          <p:nvPr/>
        </p:nvGrpSpPr>
        <p:grpSpPr>
          <a:xfrm>
            <a:off x="27169659" y="9480756"/>
            <a:ext cx="4046158" cy="864267"/>
            <a:chOff x="25416533" y="9480756"/>
            <a:chExt cx="4046158" cy="864267"/>
          </a:xfrm>
        </p:grpSpPr>
        <p:sp>
          <p:nvSpPr>
            <p:cNvPr id="73" name="Rechteck 72"/>
            <p:cNvSpPr>
              <a:spLocks/>
            </p:cNvSpPr>
            <p:nvPr/>
          </p:nvSpPr>
          <p:spPr>
            <a:xfrm>
              <a:off x="2550318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9" name="Gerade Verbindung 108"/>
            <p:cNvCxnSpPr/>
            <p:nvPr/>
          </p:nvCxnSpPr>
          <p:spPr>
            <a:xfrm>
              <a:off x="25416533" y="948075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5" name="Gruppieren 34"/>
          <p:cNvGrpSpPr/>
          <p:nvPr/>
        </p:nvGrpSpPr>
        <p:grpSpPr>
          <a:xfrm>
            <a:off x="8641186" y="14834678"/>
            <a:ext cx="24003919" cy="1446550"/>
            <a:chOff x="8641186" y="14834678"/>
            <a:chExt cx="24003919" cy="1446550"/>
          </a:xfrm>
        </p:grpSpPr>
        <p:sp>
          <p:nvSpPr>
            <p:cNvPr id="22" name="Textfeld 21"/>
            <p:cNvSpPr txBox="1"/>
            <p:nvPr/>
          </p:nvSpPr>
          <p:spPr>
            <a:xfrm>
              <a:off x="8641186"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47" name="Rechteck 46"/>
            <p:cNvSpPr>
              <a:spLocks/>
            </p:cNvSpPr>
            <p:nvPr/>
          </p:nvSpPr>
          <p:spPr>
            <a:xfrm>
              <a:off x="15912520" y="15122544"/>
              <a:ext cx="94291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14" name="G5"/>
            <p:cNvGrpSpPr/>
            <p:nvPr/>
          </p:nvGrpSpPr>
          <p:grpSpPr>
            <a:xfrm>
              <a:off x="24735097" y="15123430"/>
              <a:ext cx="556730" cy="864886"/>
              <a:chOff x="24735097" y="15123430"/>
              <a:chExt cx="556730" cy="864886"/>
            </a:xfrm>
          </p:grpSpPr>
          <p:sp>
            <p:nvSpPr>
              <p:cNvPr id="53" name="Rechteck 52"/>
              <p:cNvSpPr>
                <a:spLocks/>
              </p:cNvSpPr>
              <p:nvPr/>
            </p:nvSpPr>
            <p:spPr>
              <a:xfrm>
                <a:off x="24832408" y="15123430"/>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99" name="Gerade Verbindung 98"/>
              <p:cNvCxnSpPr/>
              <p:nvPr/>
            </p:nvCxnSpPr>
            <p:spPr>
              <a:xfrm>
                <a:off x="24735097" y="1512431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V5"/>
            <p:cNvGrpSpPr/>
            <p:nvPr/>
          </p:nvGrpSpPr>
          <p:grpSpPr>
            <a:xfrm>
              <a:off x="25296065" y="15122544"/>
              <a:ext cx="1311240" cy="864886"/>
              <a:chOff x="25296065" y="15122544"/>
              <a:chExt cx="1311240" cy="864886"/>
            </a:xfrm>
          </p:grpSpPr>
          <p:sp>
            <p:nvSpPr>
              <p:cNvPr id="77" name="Rechteck 76"/>
              <p:cNvSpPr>
                <a:spLocks/>
              </p:cNvSpPr>
              <p:nvPr/>
            </p:nvSpPr>
            <p:spPr>
              <a:xfrm>
                <a:off x="25383305" y="15122544"/>
                <a:ext cx="122400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5" name="Gerade Verbindung 104"/>
              <p:cNvCxnSpPr/>
              <p:nvPr/>
            </p:nvCxnSpPr>
            <p:spPr>
              <a:xfrm>
                <a:off x="25296065" y="15123430"/>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4" name="W5"/>
            <p:cNvGrpSpPr/>
            <p:nvPr/>
          </p:nvGrpSpPr>
          <p:grpSpPr>
            <a:xfrm>
              <a:off x="26211261" y="15018191"/>
              <a:ext cx="6433844" cy="1072712"/>
              <a:chOff x="26818580" y="4893199"/>
              <a:chExt cx="5065521" cy="1073043"/>
            </a:xfrm>
          </p:grpSpPr>
          <p:sp>
            <p:nvSpPr>
              <p:cNvPr id="95" name="Rechteck 94"/>
              <p:cNvSpPr>
                <a:spLocks/>
              </p:cNvSpPr>
              <p:nvPr/>
            </p:nvSpPr>
            <p:spPr>
              <a:xfrm>
                <a:off x="26844341" y="4893199"/>
                <a:ext cx="5039760" cy="1073043"/>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6" name="Gerade Verbindung 95"/>
              <p:cNvCxnSpPr/>
              <p:nvPr/>
            </p:nvCxnSpPr>
            <p:spPr>
              <a:xfrm>
                <a:off x="26818580"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 name="Gruppieren 33"/>
          <p:cNvGrpSpPr/>
          <p:nvPr/>
        </p:nvGrpSpPr>
        <p:grpSpPr>
          <a:xfrm>
            <a:off x="8641186" y="13394678"/>
            <a:ext cx="23931911" cy="1446550"/>
            <a:chOff x="8641186" y="13394678"/>
            <a:chExt cx="23931911" cy="1446550"/>
          </a:xfrm>
        </p:grpSpPr>
        <p:sp>
          <p:nvSpPr>
            <p:cNvPr id="23" name="Textfeld 22"/>
            <p:cNvSpPr txBox="1"/>
            <p:nvPr/>
          </p:nvSpPr>
          <p:spPr>
            <a:xfrm>
              <a:off x="8641186"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6" name="Rechteck 45"/>
            <p:cNvSpPr>
              <a:spLocks/>
            </p:cNvSpPr>
            <p:nvPr/>
          </p:nvSpPr>
          <p:spPr>
            <a:xfrm>
              <a:off x="15912520" y="13682544"/>
              <a:ext cx="77452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13" name="G4"/>
            <p:cNvGrpSpPr/>
            <p:nvPr/>
          </p:nvGrpSpPr>
          <p:grpSpPr>
            <a:xfrm>
              <a:off x="23149955" y="13682544"/>
              <a:ext cx="3781386" cy="871722"/>
              <a:chOff x="23149955" y="13682544"/>
              <a:chExt cx="3781386" cy="871722"/>
            </a:xfrm>
          </p:grpSpPr>
          <p:sp>
            <p:nvSpPr>
              <p:cNvPr id="52" name="Rechteck 51"/>
              <p:cNvSpPr>
                <a:spLocks/>
              </p:cNvSpPr>
              <p:nvPr/>
            </p:nvSpPr>
            <p:spPr>
              <a:xfrm>
                <a:off x="23231678"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0" name="Gerade Verbindung 99"/>
              <p:cNvCxnSpPr/>
              <p:nvPr/>
            </p:nvCxnSpPr>
            <p:spPr>
              <a:xfrm>
                <a:off x="23149955" y="1369026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V4"/>
            <p:cNvGrpSpPr/>
            <p:nvPr/>
          </p:nvGrpSpPr>
          <p:grpSpPr>
            <a:xfrm>
              <a:off x="24857050" y="13682544"/>
              <a:ext cx="1814834" cy="871722"/>
              <a:chOff x="24857050" y="13682544"/>
              <a:chExt cx="1814834" cy="871722"/>
            </a:xfrm>
          </p:grpSpPr>
          <p:sp>
            <p:nvSpPr>
              <p:cNvPr id="76" name="Rechteck 75"/>
              <p:cNvSpPr>
                <a:spLocks/>
              </p:cNvSpPr>
              <p:nvPr/>
            </p:nvSpPr>
            <p:spPr>
              <a:xfrm>
                <a:off x="24944157"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6" name="Gerade Verbindung 105"/>
              <p:cNvCxnSpPr/>
              <p:nvPr/>
            </p:nvCxnSpPr>
            <p:spPr>
              <a:xfrm>
                <a:off x="24857050" y="1369026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1" name="W4"/>
            <p:cNvGrpSpPr/>
            <p:nvPr/>
          </p:nvGrpSpPr>
          <p:grpSpPr>
            <a:xfrm>
              <a:off x="26139253" y="13535722"/>
              <a:ext cx="6433844" cy="1158178"/>
              <a:chOff x="24528473" y="4850453"/>
              <a:chExt cx="5065521" cy="1158536"/>
            </a:xfrm>
          </p:grpSpPr>
          <p:sp>
            <p:nvSpPr>
              <p:cNvPr id="92" name="Rechteck 91"/>
              <p:cNvSpPr>
                <a:spLocks/>
              </p:cNvSpPr>
              <p:nvPr/>
            </p:nvSpPr>
            <p:spPr>
              <a:xfrm>
                <a:off x="24554234" y="4850453"/>
                <a:ext cx="5039760" cy="115853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3" name="Gerade Verbindung 92"/>
              <p:cNvCxnSpPr/>
              <p:nvPr/>
            </p:nvCxnSpPr>
            <p:spPr>
              <a:xfrm>
                <a:off x="24528473"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8" name="Gruppieren 37"/>
          <p:cNvGrpSpPr/>
          <p:nvPr/>
        </p:nvGrpSpPr>
        <p:grpSpPr>
          <a:xfrm>
            <a:off x="8641186" y="11954678"/>
            <a:ext cx="23582743" cy="1440000"/>
            <a:chOff x="8641186" y="11954678"/>
            <a:chExt cx="23582743" cy="1440000"/>
          </a:xfrm>
        </p:grpSpPr>
        <p:grpSp>
          <p:nvGrpSpPr>
            <p:cNvPr id="37" name="Gruppieren 36"/>
            <p:cNvGrpSpPr/>
            <p:nvPr/>
          </p:nvGrpSpPr>
          <p:grpSpPr>
            <a:xfrm>
              <a:off x="8641186" y="11954678"/>
              <a:ext cx="18254151" cy="1440000"/>
              <a:chOff x="8641186" y="11954678"/>
              <a:chExt cx="18254151" cy="1440000"/>
            </a:xfrm>
          </p:grpSpPr>
          <p:sp>
            <p:nvSpPr>
              <p:cNvPr id="24" name="Textfeld 23"/>
              <p:cNvSpPr txBox="1"/>
              <p:nvPr/>
            </p:nvSpPr>
            <p:spPr>
              <a:xfrm>
                <a:off x="8641186"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45" name="Rechteck 44"/>
              <p:cNvSpPr>
                <a:spLocks/>
              </p:cNvSpPr>
              <p:nvPr/>
            </p:nvSpPr>
            <p:spPr>
              <a:xfrm>
                <a:off x="15912520" y="12242544"/>
                <a:ext cx="53230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6" name="G3"/>
              <p:cNvGrpSpPr/>
              <p:nvPr/>
            </p:nvGrpSpPr>
            <p:grpSpPr>
              <a:xfrm>
                <a:off x="21155768" y="12242544"/>
                <a:ext cx="4868044" cy="864267"/>
                <a:chOff x="21155768" y="12242544"/>
                <a:chExt cx="4868044" cy="864267"/>
              </a:xfrm>
            </p:grpSpPr>
            <p:sp>
              <p:nvSpPr>
                <p:cNvPr id="51" name="Rechteck 50"/>
                <p:cNvSpPr>
                  <a:spLocks/>
                </p:cNvSpPr>
                <p:nvPr/>
              </p:nvSpPr>
              <p:spPr>
                <a:xfrm>
                  <a:off x="21232328"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1" name="Gerade Verbindung 100"/>
                <p:cNvCxnSpPr/>
                <p:nvPr/>
              </p:nvCxnSpPr>
              <p:spPr>
                <a:xfrm>
                  <a:off x="21155768" y="12242544"/>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V3"/>
              <p:cNvGrpSpPr/>
              <p:nvPr/>
            </p:nvGrpSpPr>
            <p:grpSpPr>
              <a:xfrm>
                <a:off x="23339254" y="12242544"/>
                <a:ext cx="3556083" cy="864267"/>
                <a:chOff x="23339254" y="12242544"/>
                <a:chExt cx="3556083" cy="864267"/>
              </a:xfrm>
            </p:grpSpPr>
            <p:sp>
              <p:nvSpPr>
                <p:cNvPr id="75" name="Rechteck 74"/>
                <p:cNvSpPr>
                  <a:spLocks/>
                </p:cNvSpPr>
                <p:nvPr/>
              </p:nvSpPr>
              <p:spPr>
                <a:xfrm>
                  <a:off x="23439883"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7" name="Gerade Verbindung 106"/>
                <p:cNvCxnSpPr/>
                <p:nvPr/>
              </p:nvCxnSpPr>
              <p:spPr>
                <a:xfrm>
                  <a:off x="23339254" y="12242811"/>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grpSp>
          <p:nvGrpSpPr>
            <p:cNvPr id="88" name="W3"/>
            <p:cNvGrpSpPr/>
            <p:nvPr/>
          </p:nvGrpSpPr>
          <p:grpSpPr>
            <a:xfrm>
              <a:off x="25790084" y="12102987"/>
              <a:ext cx="6433845" cy="1143114"/>
              <a:chOff x="23510540" y="4857986"/>
              <a:chExt cx="5065522" cy="1143467"/>
            </a:xfrm>
          </p:grpSpPr>
          <p:sp>
            <p:nvSpPr>
              <p:cNvPr id="89" name="Rechteck 88"/>
              <p:cNvSpPr>
                <a:spLocks/>
              </p:cNvSpPr>
              <p:nvPr/>
            </p:nvSpPr>
            <p:spPr>
              <a:xfrm>
                <a:off x="23536302" y="4857986"/>
                <a:ext cx="5039760" cy="11434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0" name="Gerade Verbindung 89"/>
              <p:cNvCxnSpPr/>
              <p:nvPr/>
            </p:nvCxnSpPr>
            <p:spPr>
              <a:xfrm>
                <a:off x="23510540"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5" name="W2"/>
          <p:cNvGrpSpPr/>
          <p:nvPr/>
        </p:nvGrpSpPr>
        <p:grpSpPr>
          <a:xfrm>
            <a:off x="28659533" y="10632996"/>
            <a:ext cx="6433844" cy="1203404"/>
            <a:chOff x="24097268" y="4827833"/>
            <a:chExt cx="5065521" cy="1203776"/>
          </a:xfrm>
        </p:grpSpPr>
        <p:sp>
          <p:nvSpPr>
            <p:cNvPr id="86" name="Rechteck 85"/>
            <p:cNvSpPr>
              <a:spLocks/>
            </p:cNvSpPr>
            <p:nvPr/>
          </p:nvSpPr>
          <p:spPr>
            <a:xfrm>
              <a:off x="24123029" y="4827833"/>
              <a:ext cx="5039760" cy="120377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7" name="Gerade Verbindung 86"/>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W1"/>
          <p:cNvGrpSpPr/>
          <p:nvPr/>
        </p:nvGrpSpPr>
        <p:grpSpPr>
          <a:xfrm>
            <a:off x="29822533" y="9310834"/>
            <a:ext cx="6433844" cy="1203844"/>
            <a:chOff x="24097268" y="4827612"/>
            <a:chExt cx="5065521" cy="1204216"/>
          </a:xfrm>
        </p:grpSpPr>
        <p:sp>
          <p:nvSpPr>
            <p:cNvPr id="79" name="Rechteck 78"/>
            <p:cNvSpPr>
              <a:spLocks/>
            </p:cNvSpPr>
            <p:nvPr/>
          </p:nvSpPr>
          <p:spPr>
            <a:xfrm>
              <a:off x="24123029" y="4827612"/>
              <a:ext cx="5039760" cy="120421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0" name="Gerade Verbindung 79"/>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1" name="A"/>
          <p:cNvSpPr txBox="1"/>
          <p:nvPr/>
        </p:nvSpPr>
        <p:spPr>
          <a:xfrm>
            <a:off x="15841188" y="7121823"/>
            <a:ext cx="8965918"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112" name="B"/>
          <p:cNvSpPr txBox="1"/>
          <p:nvPr/>
        </p:nvSpPr>
        <p:spPr>
          <a:xfrm>
            <a:off x="24771101" y="7121823"/>
            <a:ext cx="2592287"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113" name="C"/>
          <p:cNvSpPr txBox="1"/>
          <p:nvPr/>
        </p:nvSpPr>
        <p:spPr>
          <a:xfrm>
            <a:off x="27435396" y="7121823"/>
            <a:ext cx="3564397"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grpSp>
        <p:nvGrpSpPr>
          <p:cNvPr id="118" name="Gruppieren 117"/>
          <p:cNvGrpSpPr/>
          <p:nvPr/>
        </p:nvGrpSpPr>
        <p:grpSpPr>
          <a:xfrm>
            <a:off x="30964710" y="7078281"/>
            <a:ext cx="5039760" cy="1846712"/>
            <a:chOff x="27317173" y="9475200"/>
            <a:chExt cx="5039760" cy="1846712"/>
          </a:xfrm>
        </p:grpSpPr>
        <p:sp>
          <p:nvSpPr>
            <p:cNvPr id="115" name="Textfeld 114"/>
            <p:cNvSpPr txBox="1"/>
            <p:nvPr/>
          </p:nvSpPr>
          <p:spPr>
            <a:xfrm>
              <a:off x="27317173" y="9475200"/>
              <a:ext cx="5039760" cy="1846712"/>
            </a:xfrm>
            <a:prstGeom prst="rect">
              <a:avLst/>
            </a:prstGeom>
            <a:solidFill>
              <a:schemeClr val="tx1"/>
            </a:solidFill>
            <a:ln w="5080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US" sz="9600" dirty="0"/>
            </a:p>
          </p:txBody>
        </p:sp>
        <p:cxnSp>
          <p:nvCxnSpPr>
            <p:cNvPr id="40" name="Gerade Verbindung 39"/>
            <p:cNvCxnSpPr/>
            <p:nvPr/>
          </p:nvCxnSpPr>
          <p:spPr>
            <a:xfrm>
              <a:off x="27317283" y="9518742"/>
              <a:ext cx="0" cy="1724080"/>
            </a:xfrm>
            <a:prstGeom prst="lin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uppieren 38"/>
          <p:cNvGrpSpPr/>
          <p:nvPr/>
        </p:nvGrpSpPr>
        <p:grpSpPr>
          <a:xfrm>
            <a:off x="19408512" y="5174945"/>
            <a:ext cx="5254577" cy="1044359"/>
            <a:chOff x="14174786" y="4997587"/>
            <a:chExt cx="4982150" cy="1044359"/>
          </a:xfrm>
        </p:grpSpPr>
        <p:sp>
          <p:nvSpPr>
            <p:cNvPr id="9" name="Rechteck 8"/>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120" name="Gerade Verbindung 119"/>
            <p:cNvCxnSpPr/>
            <p:nvPr/>
          </p:nvCxnSpPr>
          <p:spPr>
            <a:xfrm>
              <a:off x="14174786"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uppieren 35"/>
          <p:cNvGrpSpPr/>
          <p:nvPr/>
        </p:nvGrpSpPr>
        <p:grpSpPr>
          <a:xfrm>
            <a:off x="22031245" y="5168611"/>
            <a:ext cx="5044112" cy="1051200"/>
            <a:chOff x="19046465" y="4997603"/>
            <a:chExt cx="4990651" cy="1044343"/>
          </a:xfrm>
        </p:grpSpPr>
        <p:sp>
          <p:nvSpPr>
            <p:cNvPr id="8" name="Rechteck 7"/>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17" name="Gerade Verbindung 116"/>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25624293" y="5006359"/>
            <a:ext cx="5064490" cy="1365562"/>
            <a:chOff x="24098299" y="4997587"/>
            <a:chExt cx="5064490" cy="864267"/>
          </a:xfrm>
          <a:solidFill>
            <a:schemeClr val="tx1"/>
          </a:solidFill>
        </p:grpSpPr>
        <p:sp>
          <p:nvSpPr>
            <p:cNvPr id="11" name="Rechteck 10"/>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12" name="Gerade Verbindung 11"/>
            <p:cNvCxnSpPr/>
            <p:nvPr/>
          </p:nvCxnSpPr>
          <p:spPr>
            <a:xfrm>
              <a:off x="24098299" y="5100277"/>
              <a:ext cx="0" cy="66530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sp>
        <p:nvSpPr>
          <p:cNvPr id="123" name="Rechteck 122" descr="Right:  wa A"/>
          <p:cNvSpPr/>
          <p:nvPr/>
        </p:nvSpPr>
        <p:spPr>
          <a:xfrm>
            <a:off x="13931846" y="3999942"/>
            <a:ext cx="3364649"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24" name="Rechteck 123" descr="Right:  +"/>
          <p:cNvSpPr/>
          <p:nvPr/>
        </p:nvSpPr>
        <p:spPr>
          <a:xfrm>
            <a:off x="18950645" y="3998931"/>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5" name="Rechteck 124" descr="Right:  +"/>
          <p:cNvSpPr/>
          <p:nvPr/>
        </p:nvSpPr>
        <p:spPr>
          <a:xfrm>
            <a:off x="21500235" y="3995844"/>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6" name="Rechteck 125" descr="Right:  wb B"/>
          <p:cNvSpPr/>
          <p:nvPr/>
        </p:nvSpPr>
        <p:spPr>
          <a:xfrm>
            <a:off x="19494556" y="3973264"/>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27" name="Rechteck 126" descr="Right:  wc C"/>
          <p:cNvSpPr/>
          <p:nvPr/>
        </p:nvSpPr>
        <p:spPr>
          <a:xfrm>
            <a:off x="22093831" y="3970843"/>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sp>
        <p:nvSpPr>
          <p:cNvPr id="33" name="Footer Placeholder 3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79905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path" presetSubtype="0" accel="50000" decel="50000" fill="hold" nodeType="withEffect">
                                  <p:stCondLst>
                                    <p:cond delay="0"/>
                                  </p:stCondLst>
                                  <p:childTnLst>
                                    <p:animMotion origin="layout" path="M -4.42304E-6 3.18831E-6 L 0.02222 0.03749 C 0.02721 0.04536 0.02999 0.05724 0.02999 0.06966 C 0.02999 0.08362 0.02721 0.09496 0.02222 0.10283 L -4.42304E-6 0.14086 " pathEditMode="relative" rAng="0" ptsTypes="FffFF">
                                      <p:cBhvr>
                                        <p:cTn id="6" dur="2000" fill="hold"/>
                                        <p:tgtEl>
                                          <p:spTgt spid="38"/>
                                        </p:tgtEl>
                                        <p:attrNameLst>
                                          <p:attrName>ppt_x</p:attrName>
                                          <p:attrName>ppt_y</p:attrName>
                                        </p:attrNameLst>
                                      </p:cBhvr>
                                      <p:rCtr x="1497" y="7043"/>
                                    </p:animMotion>
                                  </p:childTnLst>
                                </p:cTn>
                              </p:par>
                              <p:par>
                                <p:cTn id="7" presetID="51" presetClass="path" presetSubtype="0" accel="50000" decel="50000" fill="hold" nodeType="withEffect">
                                  <p:stCondLst>
                                    <p:cond delay="0"/>
                                  </p:stCondLst>
                                  <p:childTnLst>
                                    <p:animMotion origin="layout" path="M 0.00017 0.00093 L -0.02444 -0.03693 C -0.02995 -0.0448 -0.03299 -0.05668 -0.03299 -0.06909 C -0.03299 -0.0832 -0.02995 -0.09446 -0.02444 -0.10233 L 0.00017 -0.14003 " pathEditMode="relative" rAng="0" ptsTypes="FffFF">
                                      <p:cBhvr>
                                        <p:cTn id="8" dur="2000" fill="hold"/>
                                        <p:tgtEl>
                                          <p:spTgt spid="35"/>
                                        </p:tgtEl>
                                        <p:attrNameLst>
                                          <p:attrName>ppt_x</p:attrName>
                                          <p:attrName>ppt_y</p:attrName>
                                        </p:attrNameLst>
                                      </p:cBhvr>
                                      <p:rCtr x="-1658" y="-70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feld 56" descr=" 57"/>
          <p:cNvSpPr txBox="1"/>
          <p:nvPr/>
        </p:nvSpPr>
        <p:spPr>
          <a:xfrm>
            <a:off x="18289588" y="7121823"/>
            <a:ext cx="5039760"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normAutofit/>
          </a:bodyPr>
          <a:lstStyle>
            <a:defPPr>
              <a:defRPr lang="en-US"/>
            </a:defPPr>
            <a:lvl1pPr>
              <a:defRPr sz="8800"/>
            </a:lvl1pPr>
          </a:lstStyle>
          <a:p>
            <a:pPr algn="ctr"/>
            <a:r>
              <a:rPr lang="en-GB" sz="7200" dirty="0" smtClean="0"/>
              <a:t>MAX(A,B,C)</a:t>
            </a:r>
            <a:endParaRPr lang="en-GB" sz="7200" dirty="0"/>
          </a:p>
        </p:txBody>
      </p:sp>
      <p:sp>
        <p:nvSpPr>
          <p:cNvPr id="11" name="Titel 10" descr=" 11"/>
          <p:cNvSpPr>
            <a:spLocks noGrp="1"/>
          </p:cNvSpPr>
          <p:nvPr>
            <p:ph type="title"/>
          </p:nvPr>
        </p:nvSpPr>
        <p:spPr/>
        <p:txBody>
          <a:bodyPr/>
          <a:lstStyle/>
          <a:p>
            <a:r>
              <a:rPr lang="en-GB" noProof="0" dirty="0" smtClean="0"/>
              <a:t>Parallel </a:t>
            </a:r>
            <a:r>
              <a:rPr lang="en-GB" dirty="0" smtClean="0"/>
              <a:t>Combiner</a:t>
            </a:r>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29</a:t>
            </a:fld>
            <a:endParaRPr lang="en-GB" dirty="0"/>
          </a:p>
        </p:txBody>
      </p:sp>
      <p:sp>
        <p:nvSpPr>
          <p:cNvPr id="35" name="Textfeld 34" descr=" 35"/>
          <p:cNvSpPr txBox="1"/>
          <p:nvPr/>
        </p:nvSpPr>
        <p:spPr>
          <a:xfrm>
            <a:off x="11089588"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42" name="Textfeld 41" descr=" 42"/>
          <p:cNvSpPr txBox="1"/>
          <p:nvPr/>
        </p:nvSpPr>
        <p:spPr>
          <a:xfrm>
            <a:off x="7851537"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44" name="Textfeld 43" descr=" 44"/>
          <p:cNvSpPr txBox="1"/>
          <p:nvPr/>
        </p:nvSpPr>
        <p:spPr>
          <a:xfrm>
            <a:off x="7851537"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45" name="Textfeld 44" descr=" 45"/>
          <p:cNvSpPr txBox="1"/>
          <p:nvPr/>
        </p:nvSpPr>
        <p:spPr>
          <a:xfrm>
            <a:off x="7851537"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46" name="Textfeld 45" descr=" 46"/>
          <p:cNvSpPr txBox="1"/>
          <p:nvPr/>
        </p:nvSpPr>
        <p:spPr>
          <a:xfrm>
            <a:off x="7851537"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47" name="Textfeld 46" descr=" 47"/>
          <p:cNvSpPr txBox="1"/>
          <p:nvPr/>
        </p:nvSpPr>
        <p:spPr>
          <a:xfrm>
            <a:off x="7851537"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48" name="Textfeld 47" descr=" 48"/>
          <p:cNvSpPr txBox="1"/>
          <p:nvPr/>
        </p:nvSpPr>
        <p:spPr>
          <a:xfrm>
            <a:off x="7851537"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grpSp>
        <p:nvGrpSpPr>
          <p:cNvPr id="2" name="Gruppieren 1" descr=" 2"/>
          <p:cNvGrpSpPr/>
          <p:nvPr/>
        </p:nvGrpSpPr>
        <p:grpSpPr>
          <a:xfrm>
            <a:off x="11095807" y="9134332"/>
            <a:ext cx="12192258" cy="1446550"/>
            <a:chOff x="11089588" y="14834678"/>
            <a:chExt cx="12192258" cy="1446550"/>
          </a:xfrm>
        </p:grpSpPr>
        <p:sp>
          <p:nvSpPr>
            <p:cNvPr id="71" name="Rechteck 70"/>
            <p:cNvSpPr>
              <a:spLocks/>
            </p:cNvSpPr>
            <p:nvPr/>
          </p:nvSpPr>
          <p:spPr>
            <a:xfrm>
              <a:off x="18438589" y="15122544"/>
              <a:ext cx="48432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3" name="Rechteck 102" descr="Up:  Rechteck 55"/>
            <p:cNvSpPr>
              <a:spLocks/>
            </p:cNvSpPr>
            <p:nvPr/>
          </p:nvSpPr>
          <p:spPr>
            <a:xfrm>
              <a:off x="18424396" y="15049919"/>
              <a:ext cx="1196322"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7" name="Textfeld 36"/>
            <p:cNvSpPr txBox="1"/>
            <p:nvPr/>
          </p:nvSpPr>
          <p:spPr>
            <a:xfrm>
              <a:off x="11089588"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98" name="Rechteck 97" descr="Up:  Rechteck 61"/>
            <p:cNvSpPr>
              <a:spLocks/>
            </p:cNvSpPr>
            <p:nvPr/>
          </p:nvSpPr>
          <p:spPr>
            <a:xfrm>
              <a:off x="18422555" y="15048385"/>
              <a:ext cx="449322"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0" name="Rechteck 49" descr=" 50"/>
          <p:cNvSpPr>
            <a:spLocks/>
          </p:cNvSpPr>
          <p:nvPr/>
        </p:nvSpPr>
        <p:spPr>
          <a:xfrm>
            <a:off x="18421340" y="10791197"/>
            <a:ext cx="4822761"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descr=" 65"/>
          <p:cNvSpPr>
            <a:spLocks/>
          </p:cNvSpPr>
          <p:nvPr/>
        </p:nvSpPr>
        <p:spPr>
          <a:xfrm>
            <a:off x="18421340" y="10725219"/>
            <a:ext cx="418311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0" name="Rechteck 99" descr=" 100"/>
          <p:cNvSpPr>
            <a:spLocks/>
          </p:cNvSpPr>
          <p:nvPr/>
        </p:nvSpPr>
        <p:spPr>
          <a:xfrm>
            <a:off x="18424396" y="1072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6" name="Textfeld 35" descr=" 36"/>
          <p:cNvSpPr txBox="1"/>
          <p:nvPr/>
        </p:nvSpPr>
        <p:spPr>
          <a:xfrm>
            <a:off x="11089588" y="10514678"/>
            <a:ext cx="7200000" cy="1440000"/>
          </a:xfrm>
          <a:prstGeom prst="rect">
            <a:avLst/>
          </a:prstGeom>
          <a:noFill/>
        </p:spPr>
        <p:txBody>
          <a:bodyPr wrap="square" rtlCol="0">
            <a:spAutoFit/>
          </a:bodyPr>
          <a:lstStyle/>
          <a:p>
            <a:r>
              <a:rPr lang="en-GB" sz="8800" dirty="0" smtClean="0">
                <a:solidFill>
                  <a:schemeClr val="bg1"/>
                </a:solidFill>
              </a:rPr>
              <a:t>Harvard, US</a:t>
            </a:r>
            <a:endParaRPr lang="en-GB" sz="8800" dirty="0">
              <a:solidFill>
                <a:schemeClr val="bg1"/>
              </a:solidFill>
            </a:endParaRPr>
          </a:p>
        </p:txBody>
      </p:sp>
      <p:grpSp>
        <p:nvGrpSpPr>
          <p:cNvPr id="8" name="Gruppieren 7" descr=" 8"/>
          <p:cNvGrpSpPr/>
          <p:nvPr/>
        </p:nvGrpSpPr>
        <p:grpSpPr>
          <a:xfrm>
            <a:off x="11061056" y="11970620"/>
            <a:ext cx="12124354" cy="1440000"/>
            <a:chOff x="11089588" y="9192890"/>
            <a:chExt cx="12124354" cy="1440000"/>
          </a:xfrm>
        </p:grpSpPr>
        <p:sp>
          <p:nvSpPr>
            <p:cNvPr id="49" name="Rechteck 48"/>
            <p:cNvSpPr>
              <a:spLocks/>
            </p:cNvSpPr>
            <p:nvPr/>
          </p:nvSpPr>
          <p:spPr>
            <a:xfrm>
              <a:off x="18438590" y="9480756"/>
              <a:ext cx="477535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6" name="Rechteck 95" descr="Up:  Rechteck 57"/>
            <p:cNvSpPr>
              <a:spLocks/>
            </p:cNvSpPr>
            <p:nvPr/>
          </p:nvSpPr>
          <p:spPr>
            <a:xfrm>
              <a:off x="18419349" y="9408448"/>
              <a:ext cx="4445054"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9" name="Rechteck 98" descr="Up:  Rechteck 50"/>
            <p:cNvSpPr>
              <a:spLocks/>
            </p:cNvSpPr>
            <p:nvPr/>
          </p:nvSpPr>
          <p:spPr>
            <a:xfrm>
              <a:off x="18424396" y="9398458"/>
              <a:ext cx="3872486"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1" name="Textfeld 40"/>
            <p:cNvSpPr txBox="1"/>
            <p:nvPr/>
          </p:nvSpPr>
          <p:spPr>
            <a:xfrm>
              <a:off x="11089588" y="9192890"/>
              <a:ext cx="7200000" cy="1440000"/>
            </a:xfrm>
            <a:prstGeom prst="rect">
              <a:avLst/>
            </a:prstGeom>
            <a:noFill/>
          </p:spPr>
          <p:txBody>
            <a:bodyPr wrap="square" rtlCol="0">
              <a:spAutoFit/>
            </a:bodyPr>
            <a:lstStyle/>
            <a:p>
              <a:r>
                <a:rPr lang="en-GB" sz="8800" dirty="0" smtClean="0">
                  <a:solidFill>
                    <a:schemeClr val="bg1"/>
                  </a:solidFill>
                </a:rPr>
                <a:t>MIT, US</a:t>
              </a:r>
              <a:endParaRPr lang="en-GB" sz="8800" dirty="0">
                <a:solidFill>
                  <a:schemeClr val="bg1"/>
                </a:solidFill>
              </a:endParaRPr>
            </a:p>
          </p:txBody>
        </p:sp>
      </p:grpSp>
      <p:grpSp>
        <p:nvGrpSpPr>
          <p:cNvPr id="12" name="Gruppieren 11" descr=" 12"/>
          <p:cNvGrpSpPr/>
          <p:nvPr/>
        </p:nvGrpSpPr>
        <p:grpSpPr>
          <a:xfrm>
            <a:off x="11089540" y="13546979"/>
            <a:ext cx="12019019" cy="2886550"/>
            <a:chOff x="11089588" y="11954678"/>
            <a:chExt cx="12019019" cy="2886550"/>
          </a:xfrm>
        </p:grpSpPr>
        <p:sp>
          <p:nvSpPr>
            <p:cNvPr id="70" name="Rechteck 69"/>
            <p:cNvSpPr>
              <a:spLocks/>
            </p:cNvSpPr>
            <p:nvPr/>
          </p:nvSpPr>
          <p:spPr>
            <a:xfrm>
              <a:off x="18438590" y="13682544"/>
              <a:ext cx="397527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8421340" y="12242544"/>
              <a:ext cx="4687267"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7" name="Rechteck 96" descr="Up:  Rechteck 60"/>
            <p:cNvSpPr>
              <a:spLocks/>
            </p:cNvSpPr>
            <p:nvPr/>
          </p:nvSpPr>
          <p:spPr>
            <a:xfrm>
              <a:off x="18422555" y="13608385"/>
              <a:ext cx="3618350"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1" name="Rechteck 100" descr="Up:  Rechteck 53"/>
            <p:cNvSpPr>
              <a:spLocks/>
            </p:cNvSpPr>
            <p:nvPr/>
          </p:nvSpPr>
          <p:spPr>
            <a:xfrm>
              <a:off x="18424396" y="1216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2" name="Rechteck 101" descr="Up:  Rechteck 54"/>
            <p:cNvSpPr>
              <a:spLocks/>
            </p:cNvSpPr>
            <p:nvPr/>
          </p:nvSpPr>
          <p:spPr>
            <a:xfrm>
              <a:off x="18424396" y="13609918"/>
              <a:ext cx="1689754"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9" name="Textfeld 38"/>
            <p:cNvSpPr txBox="1"/>
            <p:nvPr/>
          </p:nvSpPr>
          <p:spPr>
            <a:xfrm>
              <a:off x="11089588"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0" name="Textfeld 39"/>
            <p:cNvSpPr txBox="1"/>
            <p:nvPr/>
          </p:nvSpPr>
          <p:spPr>
            <a:xfrm>
              <a:off x="11089588" y="11954678"/>
              <a:ext cx="7200000" cy="1440000"/>
            </a:xfrm>
            <a:prstGeom prst="rect">
              <a:avLst/>
            </a:prstGeom>
            <a:noFill/>
          </p:spPr>
          <p:txBody>
            <a:bodyPr wrap="square" rtlCol="0">
              <a:spAutoFit/>
            </a:bodyPr>
            <a:lstStyle/>
            <a:p>
              <a:r>
                <a:rPr lang="en-GB" sz="8800" dirty="0" smtClean="0">
                  <a:solidFill>
                    <a:schemeClr val="bg1"/>
                  </a:solidFill>
                </a:rPr>
                <a:t>Princeton, US</a:t>
              </a:r>
              <a:endParaRPr lang="en-GB" sz="8800" dirty="0">
                <a:solidFill>
                  <a:schemeClr val="bg1"/>
                </a:solidFill>
              </a:endParaRPr>
            </a:p>
          </p:txBody>
        </p:sp>
        <p:sp>
          <p:nvSpPr>
            <p:cNvPr id="66" name="Rechteck 65"/>
            <p:cNvSpPr>
              <a:spLocks/>
            </p:cNvSpPr>
            <p:nvPr/>
          </p:nvSpPr>
          <p:spPr>
            <a:xfrm>
              <a:off x="18421341" y="12165219"/>
              <a:ext cx="274370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59"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60"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p:txBody>
      </p:sp>
      <p:sp>
        <p:nvSpPr>
          <p:cNvPr id="61"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endParaRPr lang="en-GB" sz="10500" dirty="0" smtClean="0"/>
          </a:p>
          <a:p>
            <a:r>
              <a:rPr lang="en-GB" sz="10500" dirty="0" smtClean="0"/>
              <a:t/>
            </a:r>
            <a:br>
              <a:rPr lang="en-GB" sz="10500" dirty="0" smtClean="0"/>
            </a:br>
            <a:endParaRPr lang="en-GB" sz="10500" dirty="0" smtClean="0"/>
          </a:p>
          <a:p>
            <a:pPr marL="1371600" indent="-1371600">
              <a:buFont typeface="+mj-lt"/>
              <a:buAutoNum type="arabicPeriod" startAt="5"/>
            </a:pPr>
            <a:r>
              <a:rPr lang="en-GB" sz="10500" dirty="0" smtClean="0"/>
              <a:t>Interactive Refinement</a:t>
            </a:r>
            <a:br>
              <a:rPr lang="en-GB" sz="10500" dirty="0" smtClean="0"/>
            </a:br>
            <a:r>
              <a:rPr lang="en-GB" sz="10500" dirty="0" smtClean="0"/>
              <a:t>          and Feedback</a:t>
            </a:r>
          </a:p>
        </p:txBody>
      </p:sp>
      <p:sp>
        <p:nvSpPr>
          <p:cNvPr id="62" name="reqs_new_overlay"/>
          <p:cNvSpPr/>
          <p:nvPr/>
        </p:nvSpPr>
        <p:spPr>
          <a:xfrm>
            <a:off x="20153" y="-371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ew_req_highlight"/>
          <p:cNvSpPr/>
          <p:nvPr/>
        </p:nvSpPr>
        <p:spPr>
          <a:xfrm>
            <a:off x="8505010" y="7935685"/>
            <a:ext cx="195707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Interactive Refinement</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and Visual Feedback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1674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Collaborators</a:t>
            </a:r>
            <a:endParaRPr lang="en-US" dirty="0"/>
          </a:p>
        </p:txBody>
      </p:sp>
      <p:sp>
        <p:nvSpPr>
          <p:cNvPr id="3" name="Content Placeholder 2"/>
          <p:cNvSpPr>
            <a:spLocks noGrp="1"/>
          </p:cNvSpPr>
          <p:nvPr>
            <p:ph idx="1"/>
          </p:nvPr>
        </p:nvSpPr>
        <p:spPr/>
        <p:txBody>
          <a:bodyPr>
            <a:normAutofit/>
          </a:bodyPr>
          <a:lstStyle/>
          <a:p>
            <a:pPr>
              <a:tabLst>
                <a:tab pos="32408371" algn="r"/>
              </a:tabLst>
            </a:pPr>
            <a:r>
              <a:rPr lang="en-US" dirty="0" smtClean="0"/>
              <a:t>Marc Streit	</a:t>
            </a:r>
            <a:r>
              <a:rPr lang="en-US" sz="7201" i="1" dirty="0"/>
              <a:t>Johannes Kepler University Linz, AT</a:t>
            </a:r>
          </a:p>
          <a:p>
            <a:pPr>
              <a:tabLst>
                <a:tab pos="32408371" algn="r"/>
              </a:tabLst>
            </a:pPr>
            <a:r>
              <a:rPr lang="en-US" dirty="0" smtClean="0"/>
              <a:t>Christian Partl 	</a:t>
            </a:r>
            <a:r>
              <a:rPr lang="en-US" sz="7201" i="1" dirty="0"/>
              <a:t>Graz University of Technology, AT</a:t>
            </a:r>
          </a:p>
          <a:p>
            <a:pPr>
              <a:tabLst>
                <a:tab pos="32408371" algn="r"/>
              </a:tabLst>
            </a:pPr>
            <a:r>
              <a:rPr lang="en-US" dirty="0" smtClean="0"/>
              <a:t>Samuel Gratzl	</a:t>
            </a:r>
            <a:r>
              <a:rPr lang="en-US" sz="7201" i="1" dirty="0"/>
              <a:t>Johannes Kepler University Linz, AT</a:t>
            </a:r>
            <a:endParaRPr lang="en-US" i="1" dirty="0" smtClean="0"/>
          </a:p>
          <a:p>
            <a:pPr>
              <a:tabLst>
                <a:tab pos="32408371" algn="r"/>
              </a:tabLst>
            </a:pPr>
            <a:r>
              <a:rPr lang="en-US" dirty="0" smtClean="0"/>
              <a:t>Nils Gehlenborg	</a:t>
            </a:r>
            <a:r>
              <a:rPr lang="en-US" sz="7201" i="1" dirty="0"/>
              <a:t>Harvard Medical School, Boston, USA</a:t>
            </a:r>
          </a:p>
          <a:p>
            <a:pPr>
              <a:tabLst>
                <a:tab pos="32408371" algn="r"/>
              </a:tabLst>
            </a:pPr>
            <a:r>
              <a:rPr lang="en-US" dirty="0" smtClean="0"/>
              <a:t>Dieter Schmalstieg	</a:t>
            </a:r>
            <a:r>
              <a:rPr lang="en-US" sz="7201" i="1" dirty="0"/>
              <a:t>Graz University of Technology, AT</a:t>
            </a:r>
          </a:p>
          <a:p>
            <a:pPr>
              <a:tabLst>
                <a:tab pos="32408371" algn="r"/>
              </a:tabLst>
            </a:pPr>
            <a:r>
              <a:rPr lang="en-US" dirty="0" smtClean="0"/>
              <a:t>Hanspeter Pfister</a:t>
            </a:r>
            <a:r>
              <a:rPr lang="en-US" dirty="0"/>
              <a:t>	</a:t>
            </a:r>
            <a:r>
              <a:rPr lang="en-US" sz="6601" i="1" dirty="0"/>
              <a:t>Harvard University, Cambridge, USA</a:t>
            </a:r>
          </a:p>
          <a:p>
            <a:pPr>
              <a:tabLst>
                <a:tab pos="32408371" algn="r"/>
              </a:tabLst>
            </a:pPr>
            <a:endParaRPr lang="en-US" dirty="0" smtClean="0"/>
          </a:p>
          <a:p>
            <a:pPr>
              <a:tabLst>
                <a:tab pos="32408371" algn="r"/>
              </a:tabLst>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259" y="17998371"/>
            <a:ext cx="4820452" cy="229127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8044" y="18183787"/>
            <a:ext cx="4800349" cy="1828411"/>
          </a:xfrm>
          <a:prstGeom prst="rect">
            <a:avLst/>
          </a:prstGeom>
        </p:spPr>
      </p:pic>
      <p:pic>
        <p:nvPicPr>
          <p:cNvPr id="10"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9845" y="18183783"/>
            <a:ext cx="7435529" cy="182840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0580" y="17927735"/>
            <a:ext cx="6939717" cy="2291278"/>
          </a:xfrm>
          <a:prstGeom prst="rect">
            <a:avLst/>
          </a:prstGeom>
        </p:spPr>
      </p:pic>
    </p:spTree>
    <p:extLst>
      <p:ext uri="{BB962C8B-B14F-4D97-AF65-F5344CB8AC3E}">
        <p14:creationId xmlns:p14="http://schemas.microsoft.com/office/powerpoint/2010/main" val="680903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feld 56" descr=" 57"/>
          <p:cNvSpPr txBox="1"/>
          <p:nvPr/>
        </p:nvSpPr>
        <p:spPr>
          <a:xfrm>
            <a:off x="18289588" y="7121823"/>
            <a:ext cx="5039760"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normAutofit/>
          </a:bodyPr>
          <a:lstStyle>
            <a:defPPr>
              <a:defRPr lang="en-US"/>
            </a:defPPr>
            <a:lvl1pPr>
              <a:defRPr sz="8800"/>
            </a:lvl1pPr>
          </a:lstStyle>
          <a:p>
            <a:pPr algn="ctr"/>
            <a:r>
              <a:rPr lang="en-GB" sz="7200" dirty="0" smtClean="0"/>
              <a:t>MAX(A,B,C)</a:t>
            </a:r>
            <a:endParaRPr lang="en-GB" sz="7200" dirty="0"/>
          </a:p>
        </p:txBody>
      </p:sp>
      <p:sp>
        <p:nvSpPr>
          <p:cNvPr id="11" name="Titel 10" descr=" 11"/>
          <p:cNvSpPr>
            <a:spLocks noGrp="1"/>
          </p:cNvSpPr>
          <p:nvPr>
            <p:ph type="title"/>
          </p:nvPr>
        </p:nvSpPr>
        <p:spPr/>
        <p:txBody>
          <a:bodyPr/>
          <a:lstStyle/>
          <a:p>
            <a:r>
              <a:rPr lang="en-GB" noProof="0" dirty="0" smtClean="0"/>
              <a:t>Parallel </a:t>
            </a:r>
            <a:r>
              <a:rPr lang="en-GB" dirty="0" smtClean="0"/>
              <a:t>Combiner</a:t>
            </a:r>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30</a:t>
            </a:fld>
            <a:endParaRPr lang="en-GB" dirty="0"/>
          </a:p>
        </p:txBody>
      </p:sp>
      <p:sp>
        <p:nvSpPr>
          <p:cNvPr id="35" name="Textfeld 34" descr=" 35"/>
          <p:cNvSpPr txBox="1"/>
          <p:nvPr/>
        </p:nvSpPr>
        <p:spPr>
          <a:xfrm>
            <a:off x="11089588"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42" name="Textfeld 41" descr=" 42"/>
          <p:cNvSpPr txBox="1"/>
          <p:nvPr/>
        </p:nvSpPr>
        <p:spPr>
          <a:xfrm>
            <a:off x="7851537"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44" name="Textfeld 43" descr=" 44"/>
          <p:cNvSpPr txBox="1"/>
          <p:nvPr/>
        </p:nvSpPr>
        <p:spPr>
          <a:xfrm>
            <a:off x="7851537"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45" name="Textfeld 44" descr=" 45"/>
          <p:cNvSpPr txBox="1"/>
          <p:nvPr/>
        </p:nvSpPr>
        <p:spPr>
          <a:xfrm>
            <a:off x="7851537"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46" name="Textfeld 45" descr=" 46"/>
          <p:cNvSpPr txBox="1"/>
          <p:nvPr/>
        </p:nvSpPr>
        <p:spPr>
          <a:xfrm>
            <a:off x="7851537"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47" name="Textfeld 46" descr=" 47"/>
          <p:cNvSpPr txBox="1"/>
          <p:nvPr/>
        </p:nvSpPr>
        <p:spPr>
          <a:xfrm>
            <a:off x="7851537"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48" name="Textfeld 47" descr=" 48"/>
          <p:cNvSpPr txBox="1"/>
          <p:nvPr/>
        </p:nvSpPr>
        <p:spPr>
          <a:xfrm>
            <a:off x="7851537"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grpSp>
        <p:nvGrpSpPr>
          <p:cNvPr id="2" name="Gruppieren 1" descr=" 2"/>
          <p:cNvGrpSpPr/>
          <p:nvPr/>
        </p:nvGrpSpPr>
        <p:grpSpPr>
          <a:xfrm>
            <a:off x="11095807" y="9134332"/>
            <a:ext cx="12192258" cy="1446550"/>
            <a:chOff x="11089588" y="14834678"/>
            <a:chExt cx="12192258" cy="1446550"/>
          </a:xfrm>
        </p:grpSpPr>
        <p:sp>
          <p:nvSpPr>
            <p:cNvPr id="71" name="Rechteck 70"/>
            <p:cNvSpPr>
              <a:spLocks/>
            </p:cNvSpPr>
            <p:nvPr/>
          </p:nvSpPr>
          <p:spPr>
            <a:xfrm>
              <a:off x="18438589" y="15122544"/>
              <a:ext cx="48432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3" name="Rechteck 102" descr="Up:  Rechteck 55"/>
            <p:cNvSpPr>
              <a:spLocks/>
            </p:cNvSpPr>
            <p:nvPr/>
          </p:nvSpPr>
          <p:spPr>
            <a:xfrm>
              <a:off x="18424396" y="15049919"/>
              <a:ext cx="1196322"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7" name="Textfeld 36"/>
            <p:cNvSpPr txBox="1"/>
            <p:nvPr/>
          </p:nvSpPr>
          <p:spPr>
            <a:xfrm>
              <a:off x="11089588"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98" name="Rechteck 97" descr="Up:  Rechteck 61"/>
            <p:cNvSpPr>
              <a:spLocks/>
            </p:cNvSpPr>
            <p:nvPr/>
          </p:nvSpPr>
          <p:spPr>
            <a:xfrm>
              <a:off x="18422555" y="15048385"/>
              <a:ext cx="449322"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0" name="Rechteck 49" descr=" 50"/>
          <p:cNvSpPr>
            <a:spLocks/>
          </p:cNvSpPr>
          <p:nvPr/>
        </p:nvSpPr>
        <p:spPr>
          <a:xfrm>
            <a:off x="18421340" y="10791197"/>
            <a:ext cx="4822761"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descr=" 65"/>
          <p:cNvSpPr>
            <a:spLocks/>
          </p:cNvSpPr>
          <p:nvPr/>
        </p:nvSpPr>
        <p:spPr>
          <a:xfrm>
            <a:off x="18421340" y="10725219"/>
            <a:ext cx="418311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0" name="Rechteck 99" descr=" 100"/>
          <p:cNvSpPr>
            <a:spLocks/>
          </p:cNvSpPr>
          <p:nvPr/>
        </p:nvSpPr>
        <p:spPr>
          <a:xfrm>
            <a:off x="18424396" y="1072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6" name="Textfeld 35" descr=" 36"/>
          <p:cNvSpPr txBox="1"/>
          <p:nvPr/>
        </p:nvSpPr>
        <p:spPr>
          <a:xfrm>
            <a:off x="11089588" y="10514678"/>
            <a:ext cx="7200000" cy="1440000"/>
          </a:xfrm>
          <a:prstGeom prst="rect">
            <a:avLst/>
          </a:prstGeom>
          <a:noFill/>
        </p:spPr>
        <p:txBody>
          <a:bodyPr wrap="square" rtlCol="0">
            <a:spAutoFit/>
          </a:bodyPr>
          <a:lstStyle/>
          <a:p>
            <a:r>
              <a:rPr lang="en-GB" sz="8800" dirty="0" smtClean="0">
                <a:solidFill>
                  <a:schemeClr val="bg1"/>
                </a:solidFill>
              </a:rPr>
              <a:t>Harvard, US</a:t>
            </a:r>
            <a:endParaRPr lang="en-GB" sz="8800" dirty="0">
              <a:solidFill>
                <a:schemeClr val="bg1"/>
              </a:solidFill>
            </a:endParaRPr>
          </a:p>
        </p:txBody>
      </p:sp>
      <p:grpSp>
        <p:nvGrpSpPr>
          <p:cNvPr id="8" name="Gruppieren 7" descr=" 8"/>
          <p:cNvGrpSpPr/>
          <p:nvPr/>
        </p:nvGrpSpPr>
        <p:grpSpPr>
          <a:xfrm>
            <a:off x="11061056" y="11970620"/>
            <a:ext cx="12124354" cy="1440000"/>
            <a:chOff x="11089588" y="9192890"/>
            <a:chExt cx="12124354" cy="1440000"/>
          </a:xfrm>
        </p:grpSpPr>
        <p:sp>
          <p:nvSpPr>
            <p:cNvPr id="49" name="Rechteck 48"/>
            <p:cNvSpPr>
              <a:spLocks/>
            </p:cNvSpPr>
            <p:nvPr/>
          </p:nvSpPr>
          <p:spPr>
            <a:xfrm>
              <a:off x="18438590" y="9480756"/>
              <a:ext cx="477535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6" name="Rechteck 95" descr="Up:  Rechteck 57"/>
            <p:cNvSpPr>
              <a:spLocks/>
            </p:cNvSpPr>
            <p:nvPr/>
          </p:nvSpPr>
          <p:spPr>
            <a:xfrm>
              <a:off x="18419349" y="9408448"/>
              <a:ext cx="4445054"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9" name="Rechteck 98" descr="Up:  Rechteck 50"/>
            <p:cNvSpPr>
              <a:spLocks/>
            </p:cNvSpPr>
            <p:nvPr/>
          </p:nvSpPr>
          <p:spPr>
            <a:xfrm>
              <a:off x="18424396" y="9398458"/>
              <a:ext cx="3872486"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1" name="Textfeld 40"/>
            <p:cNvSpPr txBox="1"/>
            <p:nvPr/>
          </p:nvSpPr>
          <p:spPr>
            <a:xfrm>
              <a:off x="11089588" y="9192890"/>
              <a:ext cx="7200000" cy="1440000"/>
            </a:xfrm>
            <a:prstGeom prst="rect">
              <a:avLst/>
            </a:prstGeom>
            <a:noFill/>
          </p:spPr>
          <p:txBody>
            <a:bodyPr wrap="square" rtlCol="0">
              <a:spAutoFit/>
            </a:bodyPr>
            <a:lstStyle/>
            <a:p>
              <a:r>
                <a:rPr lang="en-GB" sz="8800" dirty="0" smtClean="0">
                  <a:solidFill>
                    <a:schemeClr val="bg1"/>
                  </a:solidFill>
                </a:rPr>
                <a:t>MIT, US</a:t>
              </a:r>
              <a:endParaRPr lang="en-GB" sz="8800" dirty="0">
                <a:solidFill>
                  <a:schemeClr val="bg1"/>
                </a:solidFill>
              </a:endParaRPr>
            </a:p>
          </p:txBody>
        </p:sp>
      </p:grpSp>
      <p:grpSp>
        <p:nvGrpSpPr>
          <p:cNvPr id="12" name="Gruppieren 11" descr=" 12"/>
          <p:cNvGrpSpPr/>
          <p:nvPr/>
        </p:nvGrpSpPr>
        <p:grpSpPr>
          <a:xfrm>
            <a:off x="11089540" y="13546979"/>
            <a:ext cx="12019019" cy="2886550"/>
            <a:chOff x="11089588" y="11954678"/>
            <a:chExt cx="12019019" cy="2886550"/>
          </a:xfrm>
        </p:grpSpPr>
        <p:sp>
          <p:nvSpPr>
            <p:cNvPr id="70" name="Rechteck 69"/>
            <p:cNvSpPr>
              <a:spLocks/>
            </p:cNvSpPr>
            <p:nvPr/>
          </p:nvSpPr>
          <p:spPr>
            <a:xfrm>
              <a:off x="18438590" y="13682544"/>
              <a:ext cx="397527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8421340" y="12242544"/>
              <a:ext cx="4687267"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7" name="Rechteck 96" descr="Up:  Rechteck 60"/>
            <p:cNvSpPr>
              <a:spLocks/>
            </p:cNvSpPr>
            <p:nvPr/>
          </p:nvSpPr>
          <p:spPr>
            <a:xfrm>
              <a:off x="18422555" y="13608385"/>
              <a:ext cx="3618350"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1" name="Rechteck 100" descr="Up:  Rechteck 53"/>
            <p:cNvSpPr>
              <a:spLocks/>
            </p:cNvSpPr>
            <p:nvPr/>
          </p:nvSpPr>
          <p:spPr>
            <a:xfrm>
              <a:off x="18424396" y="1216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2" name="Rechteck 101" descr="Up:  Rechteck 54"/>
            <p:cNvSpPr>
              <a:spLocks/>
            </p:cNvSpPr>
            <p:nvPr/>
          </p:nvSpPr>
          <p:spPr>
            <a:xfrm>
              <a:off x="18424396" y="13609918"/>
              <a:ext cx="1689754"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9" name="Textfeld 38"/>
            <p:cNvSpPr txBox="1"/>
            <p:nvPr/>
          </p:nvSpPr>
          <p:spPr>
            <a:xfrm>
              <a:off x="11089588"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0" name="Textfeld 39"/>
            <p:cNvSpPr txBox="1"/>
            <p:nvPr/>
          </p:nvSpPr>
          <p:spPr>
            <a:xfrm>
              <a:off x="11089588" y="11954678"/>
              <a:ext cx="7200000" cy="1440000"/>
            </a:xfrm>
            <a:prstGeom prst="rect">
              <a:avLst/>
            </a:prstGeom>
            <a:noFill/>
          </p:spPr>
          <p:txBody>
            <a:bodyPr wrap="square" rtlCol="0">
              <a:spAutoFit/>
            </a:bodyPr>
            <a:lstStyle/>
            <a:p>
              <a:r>
                <a:rPr lang="en-GB" sz="8800" dirty="0" smtClean="0">
                  <a:solidFill>
                    <a:schemeClr val="bg1"/>
                  </a:solidFill>
                </a:rPr>
                <a:t>Princeton, US</a:t>
              </a:r>
              <a:endParaRPr lang="en-GB" sz="8800" dirty="0">
                <a:solidFill>
                  <a:schemeClr val="bg1"/>
                </a:solidFill>
              </a:endParaRPr>
            </a:p>
          </p:txBody>
        </p:sp>
        <p:sp>
          <p:nvSpPr>
            <p:cNvPr id="66" name="Rechteck 65"/>
            <p:cNvSpPr>
              <a:spLocks/>
            </p:cNvSpPr>
            <p:nvPr/>
          </p:nvSpPr>
          <p:spPr>
            <a:xfrm>
              <a:off x="18421341" y="12165219"/>
              <a:ext cx="274370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59"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60"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p:txBody>
      </p:sp>
      <p:sp>
        <p:nvSpPr>
          <p:cNvPr id="61"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endParaRPr lang="en-GB" sz="10500" dirty="0" smtClean="0"/>
          </a:p>
          <a:p>
            <a:pPr marL="1371600" indent="-1371600">
              <a:buFont typeface="+mj-lt"/>
              <a:buAutoNum type="arabicPeriod" startAt="4"/>
            </a:pPr>
            <a:r>
              <a:rPr lang="en-GB" sz="10500" dirty="0" smtClean="0"/>
              <a:t>Interactive Refinement</a:t>
            </a:r>
            <a:br>
              <a:rPr lang="en-GB" sz="10500" dirty="0" smtClean="0"/>
            </a:br>
            <a:r>
              <a:rPr lang="en-GB" sz="10500" dirty="0" smtClean="0"/>
              <a:t>   and Visual Feedback</a:t>
            </a:r>
          </a:p>
        </p:txBody>
      </p:sp>
      <p:sp>
        <p:nvSpPr>
          <p:cNvPr id="62" name="reqs_new_overlay"/>
          <p:cNvSpPr/>
          <p:nvPr/>
        </p:nvSpPr>
        <p:spPr>
          <a:xfrm>
            <a:off x="73302" y="-4097"/>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ew_req_highlight"/>
          <p:cNvSpPr/>
          <p:nvPr/>
        </p:nvSpPr>
        <p:spPr>
          <a:xfrm>
            <a:off x="8505010" y="7935685"/>
            <a:ext cx="195707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Interactive Refinement</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and Visual Feedback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433507338"/>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63"/>
                                        </p:tgtEl>
                                      </p:cBhvr>
                                      <p:by x="70000" y="70000"/>
                                    </p:animScale>
                                  </p:childTnLst>
                                </p:cTn>
                              </p:par>
                              <p:par>
                                <p:cTn id="7" presetID="42" presetClass="path" presetSubtype="0" accel="50000" decel="50000" fill="hold" grpId="1" nodeType="withEffect">
                                  <p:stCondLst>
                                    <p:cond delay="0"/>
                                  </p:stCondLst>
                                  <p:childTnLst>
                                    <p:animMotion origin="layout" path="M 1.69856E-6 0 L -0.21855 0.1056 " pathEditMode="relative" rAng="0" ptsTypes="AA">
                                      <p:cBhvr>
                                        <p:cTn id="8" dur="500" fill="hold"/>
                                        <p:tgtEl>
                                          <p:spTgt spid="63"/>
                                        </p:tgtEl>
                                        <p:attrNameLst>
                                          <p:attrName>ppt_x</p:attrName>
                                          <p:attrName>ppt_y</p:attrName>
                                        </p:attrNameLst>
                                      </p:cBhvr>
                                      <p:rCtr x="-10927" y="5276"/>
                                    </p:animMotion>
                                  </p:childTnLst>
                                </p:cTn>
                              </p:par>
                              <p:par>
                                <p:cTn id="9" presetID="10" presetClass="exit" presetSubtype="0" fill="hold" grpId="0" nodeType="withEffect">
                                  <p:stCondLst>
                                    <p:cond delay="0"/>
                                  </p:stCondLst>
                                  <p:childTnLst>
                                    <p:animEffect transition="out" filter="fade">
                                      <p:cBhvr>
                                        <p:cTn id="10" dur="500"/>
                                        <p:tgtEl>
                                          <p:spTgt spid="62"/>
                                        </p:tgtEl>
                                      </p:cBhvr>
                                    </p:animEffect>
                                    <p:set>
                                      <p:cBhvr>
                                        <p:cTn id="11" dur="1" fill="hold">
                                          <p:stCondLst>
                                            <p:cond delay="499"/>
                                          </p:stCondLst>
                                        </p:cTn>
                                        <p:tgtEl>
                                          <p:spTgt spid="62"/>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p:bldP spid="63" grpId="1"/>
      <p:bldP spid="63"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hidden="1"/>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7" name="video1_3.wmv">
            <a:hlinkClick r:id="" action="ppaction://media"/>
          </p:cNvPr>
          <p:cNvPicPr>
            <a:picLocks noChangeAspect="1"/>
          </p:cNvPicPr>
          <p:nvPr>
            <a:videoFile r:link="rId2"/>
            <p:extLst>
              <p:ext uri="{DAA4B4D4-6D71-4841-9C94-3DE7FCFB9230}">
                <p14:media xmlns:p14="http://schemas.microsoft.com/office/powerpoint/2010/main" r:embed="rId1">
                  <p14:bmkLst>
                    <p14:bmk name="Textmarke 1" time="9134.4473"/>
                    <p14:bmk name="Textmarke 2" time="20878.7368"/>
                    <p14:bmk name="Textmarke 3" time="47847.1052"/>
                  </p14:bmkLst>
                </p14:media>
              </p:ext>
            </p:extLst>
          </p:nvPr>
        </p:nvPicPr>
        <p:blipFill>
          <a:blip r:embed="rId5"/>
          <a:stretch>
            <a:fillRect/>
          </a:stretch>
        </p:blipFill>
        <p:spPr>
          <a:xfrm>
            <a:off x="943897" y="380910"/>
            <a:ext cx="34688206" cy="19512115"/>
          </a:xfrm>
          <a:prstGeom prst="rect">
            <a:avLst/>
          </a:prstGeom>
        </p:spPr>
      </p:pic>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83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80" fill="hold"/>
                                        <p:tgtEl>
                                          <p:spTgt spid="7"/>
                                        </p:tgtEl>
                                      </p:cBhvr>
                                    </p:cmd>
                                  </p:childTnLst>
                                </p:cTn>
                              </p:par>
                              <p:par>
                                <p:cTn id="7" presetID="2" presetClass="mediacall" presetSubtype="0" fill="hold" nodeType="withEffect">
                                  <p:stCondLst>
                                    <p:cond delay="9700"/>
                                  </p:stCondLst>
                                  <p:childTnLst>
                                    <p:cmd type="call" cmd="togglePause">
                                      <p:cBhvr>
                                        <p:cTn id="8" dur="1"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par>
                                <p:cTn id="13" presetID="2" presetClass="mediacall" presetSubtype="0" fill="hold" nodeType="withEffect">
                                  <p:stCondLst>
                                    <p:cond delay="12700"/>
                                  </p:stCondLst>
                                  <p:childTnLst>
                                    <p:cmd type="call" cmd="togglePause">
                                      <p:cBhvr>
                                        <p:cTn id="14" dur="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par>
                                <p:cTn id="19" presetID="2" presetClass="mediacall" presetSubtype="0" fill="hold" nodeType="withEffect">
                                  <p:stCondLst>
                                    <p:cond delay="26780"/>
                                  </p:stCondLst>
                                  <p:childTnLst>
                                    <p:cmd type="call" cmd="togglePause">
                                      <p:cBhvr>
                                        <p:cTn id="20" dur="1"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32</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descr="D:\w\papers\paper-lineup\presentation\figures\video1_1_l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1440000"/>
            <a:ext cx="31183103" cy="1756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endParaRPr lang="en-GB" sz="10500" dirty="0"/>
          </a:p>
          <a:p>
            <a:pPr marL="1371600" indent="-1371600">
              <a:buFont typeface="+mj-lt"/>
              <a:buAutoNum type="arabicPeriod"/>
            </a:pPr>
            <a:endParaRPr lang="en-GB" sz="10500" dirty="0" smtClean="0"/>
          </a:p>
        </p:txBody>
      </p:sp>
      <p:sp>
        <p:nvSpPr>
          <p:cNvPr id="14" name="new_req" hidden="1"/>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t>Flexible Mapping of</a:t>
            </a:r>
            <a:br>
              <a:rPr lang="en-GB" sz="10500" dirty="0" smtClean="0"/>
            </a:br>
            <a:r>
              <a:rPr lang="en-GB" sz="10500" dirty="0" smtClean="0"/>
              <a:t>Attributes to Scores</a:t>
            </a:r>
          </a:p>
        </p:txBody>
      </p:sp>
      <p:sp>
        <p:nvSpPr>
          <p:cNvPr id="15" name="reqs_new_overlay"/>
          <p:cNvSpPr/>
          <p:nvPr/>
        </p:nvSpPr>
        <p:spPr>
          <a:xfrm>
            <a:off x="-48914"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9770260" y="7935685"/>
            <a:ext cx="170402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Flexible Mapping of</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Attributes to Scores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8975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33</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descr="D:\w\papers\paper-lineup\presentation\figures\video1_1_l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1440000"/>
            <a:ext cx="31183103" cy="1756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endParaRPr lang="en-GB" sz="10500" dirty="0"/>
          </a:p>
          <a:p>
            <a:pPr marL="1371600" indent="-1371600">
              <a:buFont typeface="+mj-lt"/>
              <a:buAutoNum type="arabicPeriod"/>
            </a:pPr>
            <a:endParaRPr lang="en-GB" sz="10500" dirty="0" smtClean="0"/>
          </a:p>
        </p:txBody>
      </p:sp>
      <p:sp>
        <p:nvSpPr>
          <p:cNvPr id="14" name="new_req"/>
          <p:cNvSpPr txBox="1">
            <a:spLocks/>
          </p:cNvSpPr>
          <p:nvPr/>
        </p:nvSpPr>
        <p:spPr>
          <a:xfrm>
            <a:off x="1795682" y="4802087"/>
            <a:ext cx="17246327" cy="22618640"/>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p>
          <a:p>
            <a:pPr marL="1371600" indent="-1371600">
              <a:buFont typeface="+mj-lt"/>
              <a:buAutoNum type="arabicPeriod" startAt="6"/>
            </a:pPr>
            <a:endParaRPr lang="en-GB" sz="10500" dirty="0"/>
          </a:p>
          <a:p>
            <a:pPr marL="1371600" indent="-1371600">
              <a:buFont typeface="+mj-lt"/>
              <a:buAutoNum type="arabicPeriod" startAt="6"/>
            </a:pPr>
            <a:endParaRPr lang="en-GB" sz="10500" dirty="0" smtClean="0"/>
          </a:p>
          <a:p>
            <a:r>
              <a:rPr lang="en-GB" sz="10500" dirty="0" smtClean="0"/>
              <a:t/>
            </a:r>
            <a:br>
              <a:rPr lang="en-GB" sz="10500" dirty="0" smtClean="0"/>
            </a:br>
            <a:endParaRPr lang="en-GB" sz="10500" dirty="0"/>
          </a:p>
          <a:p>
            <a:pPr marL="1371600" indent="-1371600">
              <a:buFont typeface="+mj-lt"/>
              <a:buAutoNum type="arabicPeriod" startAt="5"/>
            </a:pPr>
            <a:r>
              <a:rPr lang="en-GB" sz="10500" dirty="0" smtClean="0"/>
              <a:t>Flexible Mapping of</a:t>
            </a:r>
            <a:br>
              <a:rPr lang="en-GB" sz="10500" dirty="0" smtClean="0"/>
            </a:br>
            <a:r>
              <a:rPr lang="en-GB" sz="10500" dirty="0" smtClean="0"/>
              <a:t>Attributes to Scores</a:t>
            </a:r>
          </a:p>
        </p:txBody>
      </p:sp>
      <p:sp>
        <p:nvSpPr>
          <p:cNvPr id="15" name="reqs_new_overlay"/>
          <p:cNvSpPr/>
          <p:nvPr/>
        </p:nvSpPr>
        <p:spPr>
          <a:xfrm>
            <a:off x="-76201" y="3810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9770260" y="7935685"/>
            <a:ext cx="170402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Flexible Mapping of</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Attributes to Scores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3077543348"/>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16"/>
                                        </p:tgtEl>
                                      </p:cBhvr>
                                      <p:by x="70000" y="70000"/>
                                    </p:animScale>
                                  </p:childTnLst>
                                </p:cTn>
                              </p:par>
                              <p:par>
                                <p:cTn id="7" presetID="42" presetClass="path" presetSubtype="0" accel="50000" decel="50000" fill="hold" grpId="1" nodeType="withEffect">
                                  <p:stCondLst>
                                    <p:cond delay="0"/>
                                  </p:stCondLst>
                                  <p:childTnLst>
                                    <p:animMotion origin="layout" path="M 1.69856E-6 0 L -0.24268 0.26666 " pathEditMode="relative" rAng="0" ptsTypes="AA">
                                      <p:cBhvr>
                                        <p:cTn id="8" dur="500" fill="hold"/>
                                        <p:tgtEl>
                                          <p:spTgt spid="16"/>
                                        </p:tgtEl>
                                        <p:attrNameLst>
                                          <p:attrName>ppt_x</p:attrName>
                                          <p:attrName>ppt_y</p:attrName>
                                        </p:attrNameLst>
                                      </p:cBhvr>
                                      <p:rCtr x="-12134" y="13329"/>
                                    </p:animMotion>
                                  </p:childTnLst>
                                </p:cTn>
                              </p:par>
                              <p:par>
                                <p:cTn id="9" presetID="10" presetClass="exit" presetSubtype="0" fill="hold" grpId="0"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6" grpId="1"/>
      <p:bldP spid="16"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GB" dirty="0"/>
          </a:p>
        </p:txBody>
      </p:sp>
      <p:sp>
        <p:nvSpPr>
          <p:cNvPr id="4" name="Foliennummernplatzhalter 3"/>
          <p:cNvSpPr>
            <a:spLocks noGrp="1"/>
          </p:cNvSpPr>
          <p:nvPr>
            <p:ph type="sldNum" sz="quarter" idx="12"/>
          </p:nvPr>
        </p:nvSpPr>
        <p:spPr/>
        <p:txBody>
          <a:bodyPr/>
          <a:lstStyle/>
          <a:p>
            <a:fld id="{30742C3F-4840-460C-ADF2-7005A7FA8881}" type="slidenum">
              <a:rPr lang="en-GB" smtClean="0"/>
              <a:t>34</a:t>
            </a:fld>
            <a:endParaRPr lang="en-GB" dirty="0"/>
          </a:p>
        </p:txBody>
      </p:sp>
      <p:grpSp>
        <p:nvGrpSpPr>
          <p:cNvPr id="100" name="Gruppieren 99"/>
          <p:cNvGrpSpPr/>
          <p:nvPr/>
        </p:nvGrpSpPr>
        <p:grpSpPr>
          <a:xfrm>
            <a:off x="12602837" y="15293552"/>
            <a:ext cx="11384154" cy="2584852"/>
            <a:chOff x="10908763" y="6077783"/>
            <a:chExt cx="14761632" cy="2915542"/>
          </a:xfrm>
        </p:grpSpPr>
        <p:sp>
          <p:nvSpPr>
            <p:cNvPr id="101" name="Rechteck 100"/>
            <p:cNvSpPr>
              <a:spLocks/>
            </p:cNvSpPr>
            <p:nvPr/>
          </p:nvSpPr>
          <p:spPr>
            <a:xfrm>
              <a:off x="10908763" y="6077783"/>
              <a:ext cx="14761632" cy="2915542"/>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1" name="Gruppieren 10"/>
          <p:cNvGrpSpPr/>
          <p:nvPr/>
        </p:nvGrpSpPr>
        <p:grpSpPr>
          <a:xfrm>
            <a:off x="10700241" y="16834796"/>
            <a:ext cx="15728869" cy="1489217"/>
            <a:chOff x="10700241" y="16834796"/>
            <a:chExt cx="15728869" cy="1489217"/>
          </a:xfrm>
        </p:grpSpPr>
        <p:sp>
          <p:nvSpPr>
            <p:cNvPr id="2" name="Textfeld 1"/>
            <p:cNvSpPr txBox="1"/>
            <p:nvPr/>
          </p:nvSpPr>
          <p:spPr>
            <a:xfrm>
              <a:off x="10700241" y="16877463"/>
              <a:ext cx="1765683" cy="1446550"/>
            </a:xfrm>
            <a:prstGeom prst="rect">
              <a:avLst/>
            </a:prstGeom>
            <a:noFill/>
          </p:spPr>
          <p:txBody>
            <a:bodyPr wrap="none" rtlCol="0">
              <a:spAutoFit/>
            </a:bodyPr>
            <a:lstStyle/>
            <a:p>
              <a:pPr algn="r"/>
              <a:r>
                <a:rPr lang="en-US" sz="8800" dirty="0" smtClean="0">
                  <a:solidFill>
                    <a:schemeClr val="bg1"/>
                  </a:solidFill>
                </a:rPr>
                <a:t>Min</a:t>
              </a:r>
              <a:endParaRPr lang="en-US" sz="8800" dirty="0">
                <a:solidFill>
                  <a:schemeClr val="bg1"/>
                </a:solidFill>
              </a:endParaRPr>
            </a:p>
          </p:txBody>
        </p:sp>
        <p:sp>
          <p:nvSpPr>
            <p:cNvPr id="80" name="Textfeld 79"/>
            <p:cNvSpPr txBox="1"/>
            <p:nvPr/>
          </p:nvSpPr>
          <p:spPr>
            <a:xfrm>
              <a:off x="24101044" y="16834796"/>
              <a:ext cx="2328066" cy="1446550"/>
            </a:xfrm>
            <a:prstGeom prst="rect">
              <a:avLst/>
            </a:prstGeom>
            <a:noFill/>
          </p:spPr>
          <p:txBody>
            <a:bodyPr wrap="square" rtlCol="0">
              <a:spAutoFit/>
            </a:bodyPr>
            <a:lstStyle/>
            <a:p>
              <a:r>
                <a:rPr lang="en-US" sz="8800" dirty="0" smtClean="0">
                  <a:solidFill>
                    <a:schemeClr val="bg1"/>
                  </a:solidFill>
                </a:rPr>
                <a:t>Max</a:t>
              </a:r>
              <a:endParaRPr lang="en-US" sz="8800" dirty="0">
                <a:solidFill>
                  <a:schemeClr val="bg1"/>
                </a:solidFill>
              </a:endParaRPr>
            </a:p>
          </p:txBody>
        </p:sp>
      </p:grpSp>
      <p:grpSp>
        <p:nvGrpSpPr>
          <p:cNvPr id="10" name="Gruppieren 9"/>
          <p:cNvGrpSpPr/>
          <p:nvPr/>
        </p:nvGrpSpPr>
        <p:grpSpPr>
          <a:xfrm>
            <a:off x="11743045" y="16873695"/>
            <a:ext cx="15049167" cy="1451082"/>
            <a:chOff x="11743045" y="16873695"/>
            <a:chExt cx="15049167" cy="1451082"/>
          </a:xfrm>
        </p:grpSpPr>
        <p:sp>
          <p:nvSpPr>
            <p:cNvPr id="68" name="Textfeld 67"/>
            <p:cNvSpPr txBox="1"/>
            <p:nvPr/>
          </p:nvSpPr>
          <p:spPr>
            <a:xfrm>
              <a:off x="11743045" y="16878227"/>
              <a:ext cx="756938" cy="1446550"/>
            </a:xfrm>
            <a:prstGeom prst="rect">
              <a:avLst/>
            </a:prstGeom>
            <a:noFill/>
          </p:spPr>
          <p:txBody>
            <a:bodyPr wrap="none" rtlCol="0">
              <a:spAutoFit/>
            </a:bodyPr>
            <a:lstStyle/>
            <a:p>
              <a:pPr algn="r"/>
              <a:r>
                <a:rPr lang="de-AT" sz="8800" dirty="0" smtClean="0">
                  <a:solidFill>
                    <a:schemeClr val="accent6"/>
                  </a:solidFill>
                </a:rPr>
                <a:t>0</a:t>
              </a:r>
              <a:endParaRPr lang="en-US" sz="8800" dirty="0">
                <a:solidFill>
                  <a:schemeClr val="accent6"/>
                </a:solidFill>
              </a:endParaRPr>
            </a:p>
          </p:txBody>
        </p:sp>
        <p:sp>
          <p:nvSpPr>
            <p:cNvPr id="69" name="Textfeld 68"/>
            <p:cNvSpPr txBox="1"/>
            <p:nvPr/>
          </p:nvSpPr>
          <p:spPr>
            <a:xfrm>
              <a:off x="24106538" y="16873695"/>
              <a:ext cx="2685674" cy="1446550"/>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7" name="Normlaized"/>
          <p:cNvGrpSpPr/>
          <p:nvPr/>
        </p:nvGrpSpPr>
        <p:grpSpPr>
          <a:xfrm>
            <a:off x="11678544" y="5593713"/>
            <a:ext cx="13121453" cy="2907393"/>
            <a:chOff x="10795699" y="5641839"/>
            <a:chExt cx="14881107" cy="3316908"/>
          </a:xfrm>
        </p:grpSpPr>
        <p:grpSp>
          <p:nvGrpSpPr>
            <p:cNvPr id="153" name="Gruppieren 152"/>
            <p:cNvGrpSpPr/>
            <p:nvPr/>
          </p:nvGrpSpPr>
          <p:grpSpPr>
            <a:xfrm>
              <a:off x="11804115" y="6043204"/>
              <a:ext cx="12910830" cy="2915543"/>
              <a:chOff x="10908768" y="6077786"/>
              <a:chExt cx="14761640" cy="2915543"/>
            </a:xfrm>
          </p:grpSpPr>
          <p:sp>
            <p:nvSpPr>
              <p:cNvPr id="154" name="Rechteck 153"/>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5" name="Rechteck 154"/>
              <p:cNvSpPr>
                <a:spLocks/>
              </p:cNvSpPr>
              <p:nvPr/>
            </p:nvSpPr>
            <p:spPr>
              <a:xfrm>
                <a:off x="13312140"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56" name="Rechteck 155"/>
              <p:cNvSpPr>
                <a:spLocks/>
              </p:cNvSpPr>
              <p:nvPr/>
            </p:nvSpPr>
            <p:spPr>
              <a:xfrm>
                <a:off x="20060152"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7" name="Rechteck 156"/>
              <p:cNvSpPr>
                <a:spLocks/>
              </p:cNvSpPr>
              <p:nvPr/>
            </p:nvSpPr>
            <p:spPr>
              <a:xfrm>
                <a:off x="24558822"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8" name="Rechteck 157"/>
              <p:cNvSpPr>
                <a:spLocks/>
              </p:cNvSpPr>
              <p:nvPr/>
            </p:nvSpPr>
            <p:spPr>
              <a:xfrm>
                <a:off x="11062803"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9" name="Rechteck 158"/>
              <p:cNvSpPr>
                <a:spLocks/>
              </p:cNvSpPr>
              <p:nvPr/>
            </p:nvSpPr>
            <p:spPr>
              <a:xfrm>
                <a:off x="16686146"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0" name="Rechteck 159"/>
              <p:cNvSpPr>
                <a:spLocks/>
              </p:cNvSpPr>
              <p:nvPr/>
            </p:nvSpPr>
            <p:spPr>
              <a:xfrm>
                <a:off x="14436809"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61" name="Rechteck 160"/>
              <p:cNvSpPr>
                <a:spLocks/>
              </p:cNvSpPr>
              <p:nvPr/>
            </p:nvSpPr>
            <p:spPr>
              <a:xfrm>
                <a:off x="17810815"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2" name="Rechteck 161"/>
              <p:cNvSpPr>
                <a:spLocks/>
              </p:cNvSpPr>
              <p:nvPr/>
            </p:nvSpPr>
            <p:spPr>
              <a:xfrm>
                <a:off x="22309489"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3" name="Rechteck 162"/>
              <p:cNvSpPr>
                <a:spLocks/>
              </p:cNvSpPr>
              <p:nvPr/>
            </p:nvSpPr>
            <p:spPr>
              <a:xfrm>
                <a:off x="21184820"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4" name="Rechteck 163"/>
              <p:cNvSpPr>
                <a:spLocks/>
              </p:cNvSpPr>
              <p:nvPr/>
            </p:nvSpPr>
            <p:spPr>
              <a:xfrm>
                <a:off x="1893548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5" name="Rechteck 164"/>
              <p:cNvSpPr>
                <a:spLocks/>
              </p:cNvSpPr>
              <p:nvPr/>
            </p:nvSpPr>
            <p:spPr>
              <a:xfrm>
                <a:off x="15561477"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6" name="Rechteck 165"/>
              <p:cNvSpPr>
                <a:spLocks/>
              </p:cNvSpPr>
              <p:nvPr/>
            </p:nvSpPr>
            <p:spPr>
              <a:xfrm>
                <a:off x="1218747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7" name="Rechteck 166"/>
              <p:cNvSpPr>
                <a:spLocks/>
              </p:cNvSpPr>
              <p:nvPr/>
            </p:nvSpPr>
            <p:spPr>
              <a:xfrm>
                <a:off x="23434158"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81" name="Textfeld 80"/>
            <p:cNvSpPr txBox="1"/>
            <p:nvPr/>
          </p:nvSpPr>
          <p:spPr>
            <a:xfrm>
              <a:off x="10795699" y="5641839"/>
              <a:ext cx="808235" cy="1569660"/>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868571" y="5705869"/>
              <a:ext cx="808235" cy="1569660"/>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cxnSp>
        <p:nvCxnSpPr>
          <p:cNvPr id="38" name="Linear Example"/>
          <p:cNvCxnSpPr/>
          <p:nvPr/>
        </p:nvCxnSpPr>
        <p:spPr>
          <a:xfrm flipV="1">
            <a:off x="16052960" y="8633460"/>
            <a:ext cx="6626" cy="6555351"/>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Linear"/>
          <p:cNvGrpSpPr/>
          <p:nvPr/>
        </p:nvGrpSpPr>
        <p:grpSpPr>
          <a:xfrm>
            <a:off x="12554147" y="8489334"/>
            <a:ext cx="11409817" cy="6702680"/>
            <a:chOff x="12554147" y="8489334"/>
            <a:chExt cx="11409817" cy="6702680"/>
          </a:xfrm>
        </p:grpSpPr>
        <p:cxnSp>
          <p:nvCxnSpPr>
            <p:cNvPr id="36" name="Gerade Verbindung mit Pfeil 35"/>
            <p:cNvCxnSpPr/>
            <p:nvPr/>
          </p:nvCxnSpPr>
          <p:spPr>
            <a:xfrm flipV="1">
              <a:off x="23963964" y="8489334"/>
              <a:ext cx="0" cy="6702680"/>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12554147" y="8525702"/>
              <a:ext cx="6625" cy="6663109"/>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75" name="Bar Fill"/>
          <p:cNvSpPr>
            <a:spLocks/>
          </p:cNvSpPr>
          <p:nvPr/>
        </p:nvSpPr>
        <p:spPr>
          <a:xfrm>
            <a:off x="12582491" y="3027600"/>
            <a:ext cx="11381482" cy="1184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Bar Mover"/>
          <p:cNvSpPr>
            <a:spLocks/>
          </p:cNvSpPr>
          <p:nvPr/>
        </p:nvSpPr>
        <p:spPr>
          <a:xfrm>
            <a:off x="12609361" y="3027600"/>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p:cNvSpPr>
            <a:spLocks/>
          </p:cNvSpPr>
          <p:nvPr/>
        </p:nvSpPr>
        <p:spPr>
          <a:xfrm>
            <a:off x="12570391" y="3027600"/>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Tree>
    <p:extLst>
      <p:ext uri="{BB962C8B-B14F-4D97-AF65-F5344CB8AC3E}">
        <p14:creationId xmlns:p14="http://schemas.microsoft.com/office/powerpoint/2010/main" val="406400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par>
                          <p:cTn id="19" fill="hold">
                            <p:stCondLst>
                              <p:cond delay="500"/>
                            </p:stCondLst>
                            <p:childTnLst>
                              <p:par>
                                <p:cTn id="20" presetID="63" presetClass="path" presetSubtype="0" fill="hold" grpId="1" nodeType="afterEffect">
                                  <p:stCondLst>
                                    <p:cond delay="0"/>
                                  </p:stCondLst>
                                  <p:childTnLst>
                                    <p:animMotion origin="layout" path="M -1.50718E-6 -1.64455E-6 L 0.09443 -1.64455E-6 " pathEditMode="relative" rAng="0" ptsTypes="AA">
                                      <p:cBhvr>
                                        <p:cTn id="21" dur="500" fill="hold"/>
                                        <p:tgtEl>
                                          <p:spTgt spid="72"/>
                                        </p:tgtEl>
                                        <p:attrNameLst>
                                          <p:attrName>ppt_x</p:attrName>
                                          <p:attrName>ppt_y</p:attrName>
                                        </p:attrNameLst>
                                      </p:cBhvr>
                                      <p:rCtr x="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GB" dirty="0"/>
          </a:p>
        </p:txBody>
      </p:sp>
      <p:sp>
        <p:nvSpPr>
          <p:cNvPr id="4" name="Foliennummernplatzhalter 3"/>
          <p:cNvSpPr>
            <a:spLocks noGrp="1"/>
          </p:cNvSpPr>
          <p:nvPr>
            <p:ph type="sldNum" sz="quarter" idx="12"/>
          </p:nvPr>
        </p:nvSpPr>
        <p:spPr/>
        <p:txBody>
          <a:bodyPr/>
          <a:lstStyle/>
          <a:p>
            <a:fld id="{30742C3F-4840-460C-ADF2-7005A7FA8881}" type="slidenum">
              <a:rPr lang="en-GB" smtClean="0"/>
              <a:t>35</a:t>
            </a:fld>
            <a:endParaRPr lang="en-GB" dirty="0"/>
          </a:p>
        </p:txBody>
      </p:sp>
      <p:grpSp>
        <p:nvGrpSpPr>
          <p:cNvPr id="100" name="Gruppieren 99"/>
          <p:cNvGrpSpPr/>
          <p:nvPr/>
        </p:nvGrpSpPr>
        <p:grpSpPr>
          <a:xfrm>
            <a:off x="12602837" y="15293552"/>
            <a:ext cx="11384154" cy="2584852"/>
            <a:chOff x="10908763" y="6077783"/>
            <a:chExt cx="14761632" cy="2915542"/>
          </a:xfrm>
        </p:grpSpPr>
        <p:sp>
          <p:nvSpPr>
            <p:cNvPr id="101" name="Rechteck 100"/>
            <p:cNvSpPr>
              <a:spLocks/>
            </p:cNvSpPr>
            <p:nvPr/>
          </p:nvSpPr>
          <p:spPr>
            <a:xfrm>
              <a:off x="10908763" y="6077783"/>
              <a:ext cx="14761632" cy="2915542"/>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0" name="Gruppieren 9"/>
          <p:cNvGrpSpPr/>
          <p:nvPr/>
        </p:nvGrpSpPr>
        <p:grpSpPr>
          <a:xfrm>
            <a:off x="11743045" y="16873695"/>
            <a:ext cx="15049167" cy="1451082"/>
            <a:chOff x="11743045" y="16873695"/>
            <a:chExt cx="15049167" cy="1451082"/>
          </a:xfrm>
        </p:grpSpPr>
        <p:sp>
          <p:nvSpPr>
            <p:cNvPr id="68" name="Textfeld 67"/>
            <p:cNvSpPr txBox="1"/>
            <p:nvPr/>
          </p:nvSpPr>
          <p:spPr>
            <a:xfrm>
              <a:off x="11743045" y="16878227"/>
              <a:ext cx="756938" cy="1446550"/>
            </a:xfrm>
            <a:prstGeom prst="rect">
              <a:avLst/>
            </a:prstGeom>
            <a:noFill/>
          </p:spPr>
          <p:txBody>
            <a:bodyPr wrap="none" rtlCol="0">
              <a:spAutoFit/>
            </a:bodyPr>
            <a:lstStyle/>
            <a:p>
              <a:pPr algn="r"/>
              <a:r>
                <a:rPr lang="de-AT" sz="8800" dirty="0" smtClean="0">
                  <a:solidFill>
                    <a:schemeClr val="accent6"/>
                  </a:solidFill>
                </a:rPr>
                <a:t>0</a:t>
              </a:r>
              <a:endParaRPr lang="en-US" sz="8800" dirty="0">
                <a:solidFill>
                  <a:schemeClr val="accent6"/>
                </a:solidFill>
              </a:endParaRPr>
            </a:p>
          </p:txBody>
        </p:sp>
        <p:sp>
          <p:nvSpPr>
            <p:cNvPr id="69" name="Textfeld 68"/>
            <p:cNvSpPr txBox="1"/>
            <p:nvPr/>
          </p:nvSpPr>
          <p:spPr>
            <a:xfrm>
              <a:off x="24106538" y="16873695"/>
              <a:ext cx="2685674" cy="1446550"/>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7" name="Normlaized"/>
          <p:cNvGrpSpPr/>
          <p:nvPr/>
        </p:nvGrpSpPr>
        <p:grpSpPr>
          <a:xfrm>
            <a:off x="11678544" y="5593713"/>
            <a:ext cx="13121453" cy="2907393"/>
            <a:chOff x="10795699" y="5641839"/>
            <a:chExt cx="14881107" cy="3316908"/>
          </a:xfrm>
        </p:grpSpPr>
        <p:grpSp>
          <p:nvGrpSpPr>
            <p:cNvPr id="153" name="Gruppieren 152"/>
            <p:cNvGrpSpPr/>
            <p:nvPr/>
          </p:nvGrpSpPr>
          <p:grpSpPr>
            <a:xfrm>
              <a:off x="11804115" y="6043204"/>
              <a:ext cx="12910830" cy="2915543"/>
              <a:chOff x="10908768" y="6077786"/>
              <a:chExt cx="14761640" cy="2915543"/>
            </a:xfrm>
          </p:grpSpPr>
          <p:sp>
            <p:nvSpPr>
              <p:cNvPr id="154" name="Rechteck 153"/>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5" name="Rechteck 154"/>
              <p:cNvSpPr>
                <a:spLocks/>
              </p:cNvSpPr>
              <p:nvPr/>
            </p:nvSpPr>
            <p:spPr>
              <a:xfrm>
                <a:off x="13312140"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56" name="Rechteck 155"/>
              <p:cNvSpPr>
                <a:spLocks/>
              </p:cNvSpPr>
              <p:nvPr/>
            </p:nvSpPr>
            <p:spPr>
              <a:xfrm>
                <a:off x="20060152"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7" name="Rechteck 156"/>
              <p:cNvSpPr>
                <a:spLocks/>
              </p:cNvSpPr>
              <p:nvPr/>
            </p:nvSpPr>
            <p:spPr>
              <a:xfrm>
                <a:off x="24558822"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8" name="Rechteck 157"/>
              <p:cNvSpPr>
                <a:spLocks/>
              </p:cNvSpPr>
              <p:nvPr/>
            </p:nvSpPr>
            <p:spPr>
              <a:xfrm>
                <a:off x="11062803"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9" name="Rechteck 158"/>
              <p:cNvSpPr>
                <a:spLocks/>
              </p:cNvSpPr>
              <p:nvPr/>
            </p:nvSpPr>
            <p:spPr>
              <a:xfrm>
                <a:off x="16686146"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0" name="Rechteck 159"/>
              <p:cNvSpPr>
                <a:spLocks/>
              </p:cNvSpPr>
              <p:nvPr/>
            </p:nvSpPr>
            <p:spPr>
              <a:xfrm>
                <a:off x="14436809"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61" name="Rechteck 160"/>
              <p:cNvSpPr>
                <a:spLocks/>
              </p:cNvSpPr>
              <p:nvPr/>
            </p:nvSpPr>
            <p:spPr>
              <a:xfrm>
                <a:off x="17810815"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2" name="Rechteck 161"/>
              <p:cNvSpPr>
                <a:spLocks/>
              </p:cNvSpPr>
              <p:nvPr/>
            </p:nvSpPr>
            <p:spPr>
              <a:xfrm>
                <a:off x="22309489"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3" name="Rechteck 162"/>
              <p:cNvSpPr>
                <a:spLocks/>
              </p:cNvSpPr>
              <p:nvPr/>
            </p:nvSpPr>
            <p:spPr>
              <a:xfrm>
                <a:off x="21184820"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4" name="Rechteck 163"/>
              <p:cNvSpPr>
                <a:spLocks/>
              </p:cNvSpPr>
              <p:nvPr/>
            </p:nvSpPr>
            <p:spPr>
              <a:xfrm>
                <a:off x="1893548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5" name="Rechteck 164"/>
              <p:cNvSpPr>
                <a:spLocks/>
              </p:cNvSpPr>
              <p:nvPr/>
            </p:nvSpPr>
            <p:spPr>
              <a:xfrm>
                <a:off x="15561477"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6" name="Rechteck 165"/>
              <p:cNvSpPr>
                <a:spLocks/>
              </p:cNvSpPr>
              <p:nvPr/>
            </p:nvSpPr>
            <p:spPr>
              <a:xfrm>
                <a:off x="1218747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7" name="Rechteck 166"/>
              <p:cNvSpPr>
                <a:spLocks/>
              </p:cNvSpPr>
              <p:nvPr/>
            </p:nvSpPr>
            <p:spPr>
              <a:xfrm>
                <a:off x="23434158"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81" name="Textfeld 80"/>
            <p:cNvSpPr txBox="1"/>
            <p:nvPr/>
          </p:nvSpPr>
          <p:spPr>
            <a:xfrm>
              <a:off x="10795699" y="5641839"/>
              <a:ext cx="808235" cy="1569660"/>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868571" y="5705869"/>
              <a:ext cx="808235" cy="1569660"/>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grpSp>
        <p:nvGrpSpPr>
          <p:cNvPr id="168" name="Inverted"/>
          <p:cNvGrpSpPr/>
          <p:nvPr/>
        </p:nvGrpSpPr>
        <p:grpSpPr>
          <a:xfrm flipH="1">
            <a:off x="12582482" y="5986732"/>
            <a:ext cx="11384154" cy="2549897"/>
            <a:chOff x="10908768" y="6077786"/>
            <a:chExt cx="14761640" cy="2915543"/>
          </a:xfrm>
        </p:grpSpPr>
        <p:sp>
          <p:nvSpPr>
            <p:cNvPr id="169" name="Rechteck 168"/>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0" name="Rechteck 169"/>
            <p:cNvSpPr>
              <a:spLocks/>
            </p:cNvSpPr>
            <p:nvPr/>
          </p:nvSpPr>
          <p:spPr>
            <a:xfrm>
              <a:off x="13366589"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71" name="Rechteck 170"/>
            <p:cNvSpPr>
              <a:spLocks/>
            </p:cNvSpPr>
            <p:nvPr/>
          </p:nvSpPr>
          <p:spPr>
            <a:xfrm>
              <a:off x="20081926"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2" name="Rechteck 171"/>
            <p:cNvSpPr>
              <a:spLocks/>
            </p:cNvSpPr>
            <p:nvPr/>
          </p:nvSpPr>
          <p:spPr>
            <a:xfrm>
              <a:off x="2455881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3" name="Rechteck 172"/>
            <p:cNvSpPr>
              <a:spLocks/>
            </p:cNvSpPr>
            <p:nvPr/>
          </p:nvSpPr>
          <p:spPr>
            <a:xfrm>
              <a:off x="11128144"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4" name="Rechteck 173"/>
            <p:cNvSpPr>
              <a:spLocks/>
            </p:cNvSpPr>
            <p:nvPr/>
          </p:nvSpPr>
          <p:spPr>
            <a:xfrm>
              <a:off x="16724257"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5" name="Rechteck 174"/>
            <p:cNvSpPr>
              <a:spLocks/>
            </p:cNvSpPr>
            <p:nvPr/>
          </p:nvSpPr>
          <p:spPr>
            <a:xfrm>
              <a:off x="14485812"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76" name="Rechteck 175"/>
            <p:cNvSpPr>
              <a:spLocks/>
            </p:cNvSpPr>
            <p:nvPr/>
          </p:nvSpPr>
          <p:spPr>
            <a:xfrm>
              <a:off x="17843480"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232037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120114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1896270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15605034"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12247366"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23439594"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cxnSp>
        <p:nvCxnSpPr>
          <p:cNvPr id="38" name="Linear Example"/>
          <p:cNvCxnSpPr/>
          <p:nvPr/>
        </p:nvCxnSpPr>
        <p:spPr>
          <a:xfrm flipV="1">
            <a:off x="16052960" y="8633460"/>
            <a:ext cx="6626" cy="6555351"/>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Linear"/>
          <p:cNvGrpSpPr/>
          <p:nvPr/>
        </p:nvGrpSpPr>
        <p:grpSpPr>
          <a:xfrm>
            <a:off x="12554147" y="8489334"/>
            <a:ext cx="11409817" cy="6702680"/>
            <a:chOff x="12554147" y="8489334"/>
            <a:chExt cx="11409817" cy="6702680"/>
          </a:xfrm>
        </p:grpSpPr>
        <p:cxnSp>
          <p:nvCxnSpPr>
            <p:cNvPr id="36" name="Gerade Verbindung mit Pfeil 35"/>
            <p:cNvCxnSpPr/>
            <p:nvPr/>
          </p:nvCxnSpPr>
          <p:spPr>
            <a:xfrm flipV="1">
              <a:off x="23963964" y="8489334"/>
              <a:ext cx="0" cy="6702680"/>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12554147" y="8525702"/>
              <a:ext cx="6625" cy="6663109"/>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73" name="Invert Example"/>
          <p:cNvCxnSpPr/>
          <p:nvPr/>
        </p:nvCxnSpPr>
        <p:spPr>
          <a:xfrm flipV="1">
            <a:off x="16060531" y="8633459"/>
            <a:ext cx="4337484" cy="6611404"/>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Invert"/>
          <p:cNvGrpSpPr/>
          <p:nvPr/>
        </p:nvGrpSpPr>
        <p:grpSpPr>
          <a:xfrm>
            <a:off x="12581594" y="8489333"/>
            <a:ext cx="11370902" cy="6771082"/>
            <a:chOff x="12581594" y="8489333"/>
            <a:chExt cx="11370902" cy="6771082"/>
          </a:xfrm>
        </p:grpSpPr>
        <p:cxnSp>
          <p:nvCxnSpPr>
            <p:cNvPr id="77" name="Gerade Verbindung mit Pfeil 76"/>
            <p:cNvCxnSpPr/>
            <p:nvPr/>
          </p:nvCxnSpPr>
          <p:spPr>
            <a:xfrm flipV="1">
              <a:off x="12609352" y="8489333"/>
              <a:ext cx="11343144" cy="6720781"/>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p:nvPr/>
          </p:nvCxnSpPr>
          <p:spPr>
            <a:xfrm flipH="1" flipV="1">
              <a:off x="12581594" y="8489333"/>
              <a:ext cx="11370902" cy="6771082"/>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75" name="Bar Fill"/>
          <p:cNvSpPr>
            <a:spLocks/>
          </p:cNvSpPr>
          <p:nvPr/>
        </p:nvSpPr>
        <p:spPr>
          <a:xfrm>
            <a:off x="12582491" y="3027600"/>
            <a:ext cx="11381482" cy="1184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Bar Mover" descr="Right:  Bar Mover"/>
          <p:cNvSpPr>
            <a:spLocks/>
          </p:cNvSpPr>
          <p:nvPr/>
        </p:nvSpPr>
        <p:spPr>
          <a:xfrm>
            <a:off x="16063683" y="3027566"/>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p:cNvSpPr>
            <a:spLocks/>
          </p:cNvSpPr>
          <p:nvPr/>
        </p:nvSpPr>
        <p:spPr>
          <a:xfrm>
            <a:off x="12570391" y="3027600"/>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Tree>
    <p:extLst>
      <p:ext uri="{BB962C8B-B14F-4D97-AF65-F5344CB8AC3E}">
        <p14:creationId xmlns:p14="http://schemas.microsoft.com/office/powerpoint/2010/main" val="4194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2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wipe(down)">
                                      <p:cBhvr>
                                        <p:cTn id="15" dur="500"/>
                                        <p:tgtEl>
                                          <p:spTgt spid="168"/>
                                        </p:tgtEl>
                                      </p:cBhvr>
                                    </p:animEffect>
                                  </p:childTnLst>
                                </p:cTn>
                              </p:par>
                            </p:childTnLst>
                          </p:cTn>
                        </p:par>
                        <p:par>
                          <p:cTn id="16" fill="hold">
                            <p:stCondLst>
                              <p:cond delay="1000"/>
                            </p:stCondLst>
                            <p:childTnLst>
                              <p:par>
                                <p:cTn id="17" presetID="22" presetClass="entr" presetSubtype="4" fill="hold" nodeType="afterEffect">
                                  <p:stCondLst>
                                    <p:cond delay="50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childTnLst>
                          </p:cTn>
                        </p:par>
                        <p:par>
                          <p:cTn id="20" fill="hold">
                            <p:stCondLst>
                              <p:cond delay="2000"/>
                            </p:stCondLst>
                            <p:childTnLst>
                              <p:par>
                                <p:cTn id="21" presetID="63" presetClass="path" presetSubtype="0" fill="hold" grpId="0" nodeType="afterEffect">
                                  <p:stCondLst>
                                    <p:cond delay="0"/>
                                  </p:stCondLst>
                                  <p:childTnLst>
                                    <p:animMotion origin="layout" path="M -3.65577E-6 -1.64455E-6 L 0.12234 -1.64455E-6 " pathEditMode="relative" rAng="0" ptsTypes="AA">
                                      <p:cBhvr>
                                        <p:cTn id="22" dur="500" fill="hold"/>
                                        <p:tgtEl>
                                          <p:spTgt spid="70"/>
                                        </p:tgtEl>
                                        <p:attrNameLst>
                                          <p:attrName>ppt_x</p:attrName>
                                          <p:attrName>ppt_y</p:attrName>
                                        </p:attrNameLst>
                                      </p:cBhvr>
                                      <p:rCtr x="6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descr=" 3"/>
          <p:cNvSpPr>
            <a:spLocks noGrp="1"/>
          </p:cNvSpPr>
          <p:nvPr>
            <p:ph type="ftr" sz="quarter" idx="11"/>
          </p:nvPr>
        </p:nvSpPr>
        <p:spPr/>
        <p:txBody>
          <a:bodyPr/>
          <a:lstStyle/>
          <a:p>
            <a:endParaRPr lang="en-GB" dirty="0"/>
          </a:p>
        </p:txBody>
      </p:sp>
      <p:sp>
        <p:nvSpPr>
          <p:cNvPr id="4" name="Foliennummernplatzhalter 3" descr=" 4"/>
          <p:cNvSpPr>
            <a:spLocks noGrp="1"/>
          </p:cNvSpPr>
          <p:nvPr>
            <p:ph type="sldNum" sz="quarter" idx="12"/>
          </p:nvPr>
        </p:nvSpPr>
        <p:spPr/>
        <p:txBody>
          <a:bodyPr/>
          <a:lstStyle/>
          <a:p>
            <a:fld id="{30742C3F-4840-460C-ADF2-7005A7FA8881}" type="slidenum">
              <a:rPr lang="en-GB" smtClean="0"/>
              <a:t>36</a:t>
            </a:fld>
            <a:endParaRPr lang="en-GB" dirty="0"/>
          </a:p>
        </p:txBody>
      </p:sp>
      <p:grpSp>
        <p:nvGrpSpPr>
          <p:cNvPr id="6" name="Raw" descr=" 6"/>
          <p:cNvGrpSpPr/>
          <p:nvPr/>
        </p:nvGrpSpPr>
        <p:grpSpPr>
          <a:xfrm>
            <a:off x="11708986" y="15293553"/>
            <a:ext cx="15000072" cy="3030461"/>
            <a:chOff x="10805423" y="15278772"/>
            <a:chExt cx="17011663" cy="3418160"/>
          </a:xfrm>
        </p:grpSpPr>
        <p:grpSp>
          <p:nvGrpSpPr>
            <p:cNvPr id="100" name="Gruppieren 99"/>
            <p:cNvGrpSpPr/>
            <p:nvPr/>
          </p:nvGrpSpPr>
          <p:grpSpPr>
            <a:xfrm>
              <a:off x="11819144" y="15278772"/>
              <a:ext cx="12910830" cy="2915543"/>
              <a:chOff x="10908763" y="6077786"/>
              <a:chExt cx="14761632" cy="2915543"/>
            </a:xfrm>
          </p:grpSpPr>
          <p:sp>
            <p:nvSpPr>
              <p:cNvPr id="101" name="Rechteck 100"/>
              <p:cNvSpPr>
                <a:spLocks/>
              </p:cNvSpPr>
              <p:nvPr/>
            </p:nvSpPr>
            <p:spPr>
              <a:xfrm>
                <a:off x="10908763" y="6077786"/>
                <a:ext cx="14761632"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 name="Textfeld 1"/>
            <p:cNvSpPr txBox="1"/>
            <p:nvPr/>
          </p:nvSpPr>
          <p:spPr>
            <a:xfrm>
              <a:off x="10805423" y="17065319"/>
              <a:ext cx="858447" cy="1631613"/>
            </a:xfrm>
            <a:prstGeom prst="rect">
              <a:avLst/>
            </a:prstGeom>
            <a:noFill/>
          </p:spPr>
          <p:txBody>
            <a:bodyPr wrap="none" rtlCol="0">
              <a:spAutoFit/>
            </a:bodyPr>
            <a:lstStyle/>
            <a:p>
              <a:pPr algn="r"/>
              <a:r>
                <a:rPr lang="de-AT" sz="8800" dirty="0">
                  <a:solidFill>
                    <a:schemeClr val="accent6"/>
                  </a:solidFill>
                </a:rPr>
                <a:t>0</a:t>
              </a:r>
              <a:endParaRPr lang="en-US" sz="8800" dirty="0">
                <a:solidFill>
                  <a:schemeClr val="accent6"/>
                </a:solidFill>
              </a:endParaRPr>
            </a:p>
          </p:txBody>
        </p:sp>
        <p:sp>
          <p:nvSpPr>
            <p:cNvPr id="80" name="Textfeld 79"/>
            <p:cNvSpPr txBox="1"/>
            <p:nvPr/>
          </p:nvSpPr>
          <p:spPr>
            <a:xfrm>
              <a:off x="24859323" y="17017194"/>
              <a:ext cx="2957763" cy="1631613"/>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10" name="Gruppieren 9"/>
          <p:cNvGrpSpPr/>
          <p:nvPr/>
        </p:nvGrpSpPr>
        <p:grpSpPr>
          <a:xfrm>
            <a:off x="11678544" y="5593713"/>
            <a:ext cx="13121453" cy="2942916"/>
            <a:chOff x="11678544" y="5593713"/>
            <a:chExt cx="13121453" cy="2942916"/>
          </a:xfrm>
        </p:grpSpPr>
        <p:sp>
          <p:nvSpPr>
            <p:cNvPr id="81" name="Textfeld 80"/>
            <p:cNvSpPr txBox="1"/>
            <p:nvPr/>
          </p:nvSpPr>
          <p:spPr>
            <a:xfrm>
              <a:off x="11678544" y="5593713"/>
              <a:ext cx="712663" cy="1375865"/>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087334" y="5649838"/>
              <a:ext cx="712663" cy="1375865"/>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nvGrpSpPr>
            <p:cNvPr id="59" name="Inverted" descr=" 168"/>
            <p:cNvGrpSpPr/>
            <p:nvPr/>
          </p:nvGrpSpPr>
          <p:grpSpPr>
            <a:xfrm flipH="1">
              <a:off x="12582482" y="5986732"/>
              <a:ext cx="11384154" cy="2549897"/>
              <a:chOff x="10908768" y="6077786"/>
              <a:chExt cx="14761640" cy="2915543"/>
            </a:xfrm>
          </p:grpSpPr>
          <p:sp>
            <p:nvSpPr>
              <p:cNvPr id="60" name="Rechteck 59"/>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1" name="Rechteck 60"/>
              <p:cNvSpPr>
                <a:spLocks/>
              </p:cNvSpPr>
              <p:nvPr/>
            </p:nvSpPr>
            <p:spPr>
              <a:xfrm>
                <a:off x="13366589"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62" name="Rechteck 61"/>
              <p:cNvSpPr>
                <a:spLocks/>
              </p:cNvSpPr>
              <p:nvPr/>
            </p:nvSpPr>
            <p:spPr>
              <a:xfrm>
                <a:off x="20081926"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3" name="Rechteck 62"/>
              <p:cNvSpPr>
                <a:spLocks/>
              </p:cNvSpPr>
              <p:nvPr/>
            </p:nvSpPr>
            <p:spPr>
              <a:xfrm>
                <a:off x="2455881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4" name="Rechteck 63"/>
              <p:cNvSpPr>
                <a:spLocks/>
              </p:cNvSpPr>
              <p:nvPr/>
            </p:nvSpPr>
            <p:spPr>
              <a:xfrm>
                <a:off x="11128144"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5" name="Rechteck 64"/>
              <p:cNvSpPr>
                <a:spLocks/>
              </p:cNvSpPr>
              <p:nvPr/>
            </p:nvSpPr>
            <p:spPr>
              <a:xfrm>
                <a:off x="16724257"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6" name="Rechteck 65"/>
              <p:cNvSpPr>
                <a:spLocks/>
              </p:cNvSpPr>
              <p:nvPr/>
            </p:nvSpPr>
            <p:spPr>
              <a:xfrm>
                <a:off x="14485812"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67" name="Rechteck 66"/>
              <p:cNvSpPr>
                <a:spLocks/>
              </p:cNvSpPr>
              <p:nvPr/>
            </p:nvSpPr>
            <p:spPr>
              <a:xfrm>
                <a:off x="17843480"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8" name="Rechteck 67"/>
              <p:cNvSpPr>
                <a:spLocks/>
              </p:cNvSpPr>
              <p:nvPr/>
            </p:nvSpPr>
            <p:spPr>
              <a:xfrm>
                <a:off x="2232037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9" name="Rechteck 68"/>
              <p:cNvSpPr>
                <a:spLocks/>
              </p:cNvSpPr>
              <p:nvPr/>
            </p:nvSpPr>
            <p:spPr>
              <a:xfrm>
                <a:off x="2120114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0" name="Rechteck 69"/>
              <p:cNvSpPr>
                <a:spLocks/>
              </p:cNvSpPr>
              <p:nvPr/>
            </p:nvSpPr>
            <p:spPr>
              <a:xfrm>
                <a:off x="1896270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1" name="Rechteck 70"/>
              <p:cNvSpPr>
                <a:spLocks/>
              </p:cNvSpPr>
              <p:nvPr/>
            </p:nvSpPr>
            <p:spPr>
              <a:xfrm>
                <a:off x="15605034"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3" name="Rechteck 72"/>
              <p:cNvSpPr>
                <a:spLocks/>
              </p:cNvSpPr>
              <p:nvPr/>
            </p:nvSpPr>
            <p:spPr>
              <a:xfrm>
                <a:off x="12247366"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6" name="Rechteck 75"/>
              <p:cNvSpPr>
                <a:spLocks/>
              </p:cNvSpPr>
              <p:nvPr/>
            </p:nvSpPr>
            <p:spPr>
              <a:xfrm>
                <a:off x="23439594"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8" name="Gruppieren 7"/>
          <p:cNvGrpSpPr/>
          <p:nvPr/>
        </p:nvGrpSpPr>
        <p:grpSpPr>
          <a:xfrm>
            <a:off x="12581594" y="8489333"/>
            <a:ext cx="11370902" cy="6771082"/>
            <a:chOff x="12581594" y="8489333"/>
            <a:chExt cx="11370902" cy="6771082"/>
          </a:xfrm>
        </p:grpSpPr>
        <p:cxnSp>
          <p:nvCxnSpPr>
            <p:cNvPr id="77" name="Invert Example" descr=" 73"/>
            <p:cNvCxnSpPr/>
            <p:nvPr/>
          </p:nvCxnSpPr>
          <p:spPr>
            <a:xfrm flipV="1">
              <a:off x="16060531" y="8633459"/>
              <a:ext cx="4337484" cy="6611404"/>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 name="Invert" descr=" 15"/>
            <p:cNvGrpSpPr/>
            <p:nvPr/>
          </p:nvGrpSpPr>
          <p:grpSpPr>
            <a:xfrm>
              <a:off x="12581594" y="8489333"/>
              <a:ext cx="11370902" cy="6771082"/>
              <a:chOff x="12581594" y="8489333"/>
              <a:chExt cx="11370902" cy="6771082"/>
            </a:xfrm>
          </p:grpSpPr>
          <p:cxnSp>
            <p:nvCxnSpPr>
              <p:cNvPr id="49" name="Gerade Verbindung mit Pfeil 48"/>
              <p:cNvCxnSpPr/>
              <p:nvPr/>
            </p:nvCxnSpPr>
            <p:spPr>
              <a:xfrm flipV="1">
                <a:off x="12609352" y="8489333"/>
                <a:ext cx="11343144" cy="6720781"/>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H="1" flipV="1">
                <a:off x="12581594" y="8489333"/>
                <a:ext cx="11370902" cy="6771082"/>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sp>
        <p:nvSpPr>
          <p:cNvPr id="75" name="Bar Fill" descr=" 75"/>
          <p:cNvSpPr>
            <a:spLocks/>
          </p:cNvSpPr>
          <p:nvPr/>
        </p:nvSpPr>
        <p:spPr>
          <a:xfrm>
            <a:off x="12583114" y="3028386"/>
            <a:ext cx="11381482" cy="1184028"/>
          </a:xfrm>
          <a:prstGeom prst="rect">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2" name="Bar Mover" descr="Right:  Bar Mover"/>
          <p:cNvSpPr>
            <a:spLocks/>
          </p:cNvSpPr>
          <p:nvPr/>
        </p:nvSpPr>
        <p:spPr>
          <a:xfrm>
            <a:off x="20538907" y="3028386"/>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descr=" 74"/>
          <p:cNvSpPr>
            <a:spLocks/>
          </p:cNvSpPr>
          <p:nvPr/>
        </p:nvSpPr>
        <p:spPr>
          <a:xfrm>
            <a:off x="12571014" y="3028386"/>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83" name="Gruppieren 82"/>
          <p:cNvGrpSpPr/>
          <p:nvPr/>
        </p:nvGrpSpPr>
        <p:grpSpPr>
          <a:xfrm>
            <a:off x="12638380" y="5210629"/>
            <a:ext cx="11348612" cy="11129201"/>
            <a:chOff x="12013132" y="4116487"/>
            <a:chExt cx="12778720" cy="11129201"/>
          </a:xfrm>
        </p:grpSpPr>
        <p:cxnSp>
          <p:nvCxnSpPr>
            <p:cNvPr id="84" name="Gerade Verbindung mit Pfeil 83"/>
            <p:cNvCxnSpPr/>
            <p:nvPr/>
          </p:nvCxnSpPr>
          <p:spPr>
            <a:xfrm flipH="1" flipV="1">
              <a:off x="12013132" y="7643458"/>
              <a:ext cx="3860409" cy="7602230"/>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Gerade Verbindung mit Pfeil 84"/>
            <p:cNvCxnSpPr/>
            <p:nvPr/>
          </p:nvCxnSpPr>
          <p:spPr>
            <a:xfrm flipH="1" flipV="1">
              <a:off x="12135242" y="4116487"/>
              <a:ext cx="12656610" cy="11114688"/>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606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76197E-6 -3.23357E-6 L 4.76197E-6 0.0557 " pathEditMode="relative" rAng="0" ptsTypes="AA">
                                      <p:cBhvr>
                                        <p:cTn id="9" dur="500" fill="hold"/>
                                        <p:tgtEl>
                                          <p:spTgt spid="6"/>
                                        </p:tgtEl>
                                        <p:attrNameLst>
                                          <p:attrName>ppt_x</p:attrName>
                                          <p:attrName>ppt_y</p:attrName>
                                        </p:attrNameLst>
                                      </p:cBhvr>
                                      <p:rCtr x="0" y="2785"/>
                                    </p:animMotion>
                                  </p:childTnLst>
                                </p:cTn>
                              </p:par>
                            </p:childTnLst>
                          </p:cTn>
                        </p:par>
                        <p:par>
                          <p:cTn id="10" fill="hold">
                            <p:stCondLst>
                              <p:cond delay="500"/>
                            </p:stCondLst>
                            <p:childTnLst>
                              <p:par>
                                <p:cTn id="11" presetID="50" presetClass="path" presetSubtype="0" accel="50000" decel="50000" fill="hold" nodeType="afterEffect">
                                  <p:stCondLst>
                                    <p:cond delay="0"/>
                                  </p:stCondLst>
                                  <p:childTnLst>
                                    <p:animMotion origin="layout" path="M -4.51389E-6 -1.77786E-6 L -0.10039 -1.77786E-6 C -0.14535 -1.77786E-6 -0.20047 0.05129 -0.20047 0.09356 L -0.20047 0.18866 " pathEditMode="relative" rAng="0" ptsTypes="FfFF">
                                      <p:cBhvr>
                                        <p:cTn id="12" dur="1000" fill="hold"/>
                                        <p:tgtEl>
                                          <p:spTgt spid="10"/>
                                        </p:tgtEl>
                                        <p:attrNameLst>
                                          <p:attrName>ppt_x</p:attrName>
                                          <p:attrName>ppt_y</p:attrName>
                                        </p:attrNameLst>
                                      </p:cBhvr>
                                      <p:rCtr x="-10026" y="9433"/>
                                    </p:animMotion>
                                  </p:childTnLst>
                                </p:cTn>
                              </p:par>
                              <p:par>
                                <p:cTn id="13" presetID="8" presetClass="emph" presetSubtype="0" fill="hold" nodeType="withEffect">
                                  <p:stCondLst>
                                    <p:cond delay="0"/>
                                  </p:stCondLst>
                                  <p:childTnLst>
                                    <p:animRot by="-5400000">
                                      <p:cBhvr>
                                        <p:cTn id="14" dur="1000" fill="hold"/>
                                        <p:tgtEl>
                                          <p:spTgt spid="10"/>
                                        </p:tgtEl>
                                        <p:attrNameLst>
                                          <p:attrName>r</p:attrName>
                                        </p:attrNameLst>
                                      </p:cBhvr>
                                    </p:animRo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right)">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3415D8C5-3CCA-4EBF-9C5D-DA5DF965DB59}" type="slidenum">
              <a:rPr lang="en-GB" smtClean="0"/>
              <a:t>37</a:t>
            </a:fld>
            <a:endParaRPr lang="en-GB" dirty="0"/>
          </a:p>
        </p:txBody>
      </p:sp>
      <p:sp>
        <p:nvSpPr>
          <p:cNvPr id="5" name="Inhaltsplatzhalter 4" hidden="1"/>
          <p:cNvSpPr>
            <a:spLocks noGrp="1"/>
          </p:cNvSpPr>
          <p:nvPr>
            <p:ph sz="quarter" idx="13"/>
          </p:nvPr>
        </p:nvSpPr>
        <p:spPr/>
        <p:txBody>
          <a:bodyPr>
            <a:normAutofit/>
          </a:bodyPr>
          <a:lstStyle/>
          <a:p>
            <a:r>
              <a:rPr lang="en-GB" dirty="0" smtClean="0"/>
              <a:t>Video showing:</a:t>
            </a:r>
          </a:p>
          <a:p>
            <a:pPr marL="1143000" indent="-1143000">
              <a:buFont typeface="Arial" panose="020B0604020202020204" pitchFamily="34" charset="0"/>
              <a:buChar char="•"/>
            </a:pPr>
            <a:r>
              <a:rPr lang="en-GB" dirty="0" smtClean="0"/>
              <a:t>Scenario, </a:t>
            </a:r>
            <a:r>
              <a:rPr lang="en-GB" dirty="0" err="1" smtClean="0"/>
              <a:t>manpulate</a:t>
            </a:r>
            <a:r>
              <a:rPr lang="en-GB" dirty="0" smtClean="0"/>
              <a:t> mapping of attribute</a:t>
            </a:r>
          </a:p>
          <a:p>
            <a:pPr marL="1143000" indent="-1143000">
              <a:buFont typeface="Arial" panose="020B0604020202020204" pitchFamily="34" charset="0"/>
              <a:buChar char="•"/>
            </a:pPr>
            <a:r>
              <a:rPr lang="en-GB" dirty="0" smtClean="0"/>
              <a:t>Switch between two mode: </a:t>
            </a:r>
            <a:r>
              <a:rPr lang="en-GB" dirty="0" err="1" smtClean="0"/>
              <a:t>hor</a:t>
            </a:r>
            <a:r>
              <a:rPr lang="en-GB" dirty="0" smtClean="0"/>
              <a:t> / par</a:t>
            </a:r>
          </a:p>
          <a:p>
            <a:pPr marL="1143000" indent="-1143000">
              <a:buFont typeface="Arial" panose="020B0604020202020204" pitchFamily="34" charset="0"/>
              <a:buChar char="•"/>
            </a:pPr>
            <a:r>
              <a:rPr lang="en-GB" dirty="0" smtClean="0"/>
              <a:t>Add move points</a:t>
            </a:r>
          </a:p>
          <a:p>
            <a:pPr marL="1143000" indent="-1143000">
              <a:buFont typeface="Arial" panose="020B0604020202020204" pitchFamily="34" charset="0"/>
              <a:buChar char="•"/>
            </a:pPr>
            <a:r>
              <a:rPr lang="en-GB" dirty="0" smtClean="0"/>
              <a:t>Show java script editor</a:t>
            </a:r>
          </a:p>
          <a:p>
            <a:pPr marL="1143000" indent="-1143000">
              <a:buFont typeface="Arial" panose="020B0604020202020204" pitchFamily="34" charset="0"/>
              <a:buChar char="•"/>
            </a:pPr>
            <a:r>
              <a:rPr lang="en-GB" dirty="0" smtClean="0"/>
              <a:t>Apply A default one -&gt; argument for compare</a:t>
            </a:r>
            <a:endParaRPr lang="en-GB" dirty="0"/>
          </a:p>
        </p:txBody>
      </p:sp>
      <p:pic>
        <p:nvPicPr>
          <p:cNvPr id="7" name="video2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6987" y="997546"/>
            <a:ext cx="33646789" cy="18944819"/>
          </a:xfrm>
          <a:prstGeom prst="rect">
            <a:avLst/>
          </a:prstGeom>
        </p:spPr>
      </p:pic>
    </p:spTree>
    <p:extLst>
      <p:ext uri="{BB962C8B-B14F-4D97-AF65-F5344CB8AC3E}">
        <p14:creationId xmlns:p14="http://schemas.microsoft.com/office/powerpoint/2010/main" val="392738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5" fill="hold"/>
                                        <p:tgtEl>
                                          <p:spTgt spid="7"/>
                                        </p:tgtEl>
                                      </p:cBhvr>
                                    </p:cmd>
                                  </p:childTnLst>
                                </p:cTn>
                              </p:par>
                              <p:par>
                                <p:cTn id="7" presetID="2" presetClass="mediacall" presetSubtype="0" fill="hold" nodeType="withEffect">
                                  <p:stCondLst>
                                    <p:cond delay="36500"/>
                                  </p:stCondLst>
                                  <p:childTnLst>
                                    <p:cmd type="call" cmd="togglePause">
                                      <p:cBhvr>
                                        <p:cTn id="8" dur="1"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38</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000" y="1448740"/>
            <a:ext cx="31183103" cy="1755052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solidFill>
                <a:srgbClr val="007437"/>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p>
          <a:p>
            <a:pPr marL="1371600" indent="-1371600">
              <a:buFont typeface="+mj-lt"/>
              <a:buAutoNum type="arabicPeriod"/>
            </a:pPr>
            <a:r>
              <a:rPr lang="en-GB" sz="10500" dirty="0"/>
              <a:t>Flexible Mapping of</a:t>
            </a:r>
            <a:br>
              <a:rPr lang="en-GB" sz="10500" dirty="0"/>
            </a:br>
            <a:r>
              <a:rPr lang="en-GB" sz="10500" dirty="0"/>
              <a:t>Attributes to </a:t>
            </a:r>
            <a:r>
              <a:rPr lang="en-GB" sz="10500" dirty="0" smtClean="0"/>
              <a:t>Scores</a:t>
            </a:r>
            <a:endParaRPr lang="en-GB" sz="10500" dirty="0"/>
          </a:p>
          <a:p>
            <a:pPr marL="1371600" indent="-1371600">
              <a:buFont typeface="+mj-lt"/>
              <a:buAutoNum type="arabicPeriod"/>
            </a:pPr>
            <a:endParaRPr lang="en-GB" sz="10500" dirty="0" smtClean="0"/>
          </a:p>
        </p:txBody>
      </p:sp>
      <p:sp>
        <p:nvSpPr>
          <p:cNvPr id="14" name="new_req" hidden="1"/>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r>
              <a:rPr lang="en-GB" sz="10500" dirty="0" smtClean="0"/>
              <a:t/>
            </a:r>
            <a:br>
              <a:rPr lang="en-GB" sz="10500" dirty="0" smtClean="0"/>
            </a:br>
            <a:endParaRPr lang="en-GB" sz="10500" dirty="0" smtClean="0"/>
          </a:p>
          <a:p>
            <a:pPr marL="1371600" indent="-1371600">
              <a:buFont typeface="+mj-lt"/>
              <a:buAutoNum type="arabicPeriod" startAt="6"/>
            </a:pPr>
            <a:endParaRPr lang="en-GB" sz="10500" dirty="0" smtClean="0"/>
          </a:p>
          <a:p>
            <a:pPr marL="1371600" indent="-1371600">
              <a:buFont typeface="+mj-lt"/>
              <a:buAutoNum type="arabicPeriod" startAt="8"/>
            </a:pPr>
            <a:r>
              <a:rPr lang="en-GB" sz="10500" dirty="0" smtClean="0"/>
              <a:t>Compare Rankings</a:t>
            </a:r>
          </a:p>
        </p:txBody>
      </p:sp>
      <p:sp>
        <p:nvSpPr>
          <p:cNvPr id="15" name="reqs_new_overlay"/>
          <p:cNvSpPr/>
          <p:nvPr/>
        </p:nvSpPr>
        <p:spPr>
          <a:xfrm>
            <a:off x="73302"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10284023" y="9089847"/>
            <a:ext cx="1601271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Compare Rankings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30408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39</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000" y="1448740"/>
            <a:ext cx="31183103" cy="1755052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7437"/>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a:t>
            </a:r>
            <a:br>
              <a:rPr lang="en-GB" sz="10500" dirty="0" smtClean="0"/>
            </a:br>
            <a:r>
              <a:rPr lang="en-GB" sz="10500" dirty="0" smtClean="0"/>
              <a:t>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p>
          <a:p>
            <a:pPr marL="1371600" indent="-1371600">
              <a:buFont typeface="+mj-lt"/>
              <a:buAutoNum type="arabicPeriod"/>
            </a:pPr>
            <a:r>
              <a:rPr lang="en-GB" sz="10500" dirty="0"/>
              <a:t>Flexible Mapping of</a:t>
            </a:r>
            <a:br>
              <a:rPr lang="en-GB" sz="10500" dirty="0"/>
            </a:br>
            <a:r>
              <a:rPr lang="en-GB" sz="10500" dirty="0"/>
              <a:t>Attributes to </a:t>
            </a:r>
            <a:r>
              <a:rPr lang="en-GB" sz="10500" dirty="0" smtClean="0"/>
              <a:t>Scores</a:t>
            </a:r>
            <a:endParaRPr lang="en-GB" sz="10500" dirty="0"/>
          </a:p>
          <a:p>
            <a:pPr marL="1371600" indent="-1371600">
              <a:buFont typeface="+mj-lt"/>
              <a:buAutoNum type="arabicPeriod"/>
            </a:pPr>
            <a:endParaRPr lang="en-GB" sz="10500" dirty="0" smtClean="0"/>
          </a:p>
        </p:txBody>
      </p:sp>
      <p:sp>
        <p:nvSpPr>
          <p:cNvPr id="14" name="new_req"/>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t>Compare Rankings</a:t>
            </a:r>
          </a:p>
        </p:txBody>
      </p:sp>
      <p:sp>
        <p:nvSpPr>
          <p:cNvPr id="15" name="reqs_new_overlay"/>
          <p:cNvSpPr/>
          <p:nvPr/>
        </p:nvSpPr>
        <p:spPr>
          <a:xfrm>
            <a:off x="115115"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10284023" y="9089847"/>
            <a:ext cx="1601271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Compare Rankings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1762933302"/>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16"/>
                                        </p:tgtEl>
                                      </p:cBhvr>
                                      <p:by x="70000" y="70000"/>
                                    </p:animScale>
                                  </p:childTnLst>
                                </p:cTn>
                              </p:par>
                              <p:par>
                                <p:cTn id="7" presetID="42" presetClass="path" presetSubtype="0" accel="50000" decel="50000" fill="hold" grpId="1" nodeType="withEffect">
                                  <p:stCondLst>
                                    <p:cond delay="0"/>
                                  </p:stCondLst>
                                  <p:childTnLst>
                                    <p:animMotion origin="layout" path="M 1.69856E-6 0 L 0.21668 -0.22478 " pathEditMode="relative" rAng="0" ptsTypes="AA">
                                      <p:cBhvr>
                                        <p:cTn id="8" dur="500" fill="hold"/>
                                        <p:tgtEl>
                                          <p:spTgt spid="16"/>
                                        </p:tgtEl>
                                        <p:attrNameLst>
                                          <p:attrName>ppt_x</p:attrName>
                                          <p:attrName>ppt_y</p:attrName>
                                        </p:attrNameLst>
                                      </p:cBhvr>
                                      <p:rCtr x="10832" y="-11239"/>
                                    </p:animMotion>
                                  </p:childTnLst>
                                </p:cTn>
                              </p:par>
                              <p:par>
                                <p:cTn id="9" presetID="10" presetClass="exit" presetSubtype="0" fill="hold" grpId="0"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6" grpId="1"/>
      <p:bldP spid="1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Historical </a:t>
            </a:r>
            <a:r>
              <a:rPr lang="de-AT" dirty="0" err="1" smtClean="0"/>
              <a:t>Quotes</a:t>
            </a:r>
            <a:endParaRPr lang="en-US" dirty="0"/>
          </a:p>
        </p:txBody>
      </p:sp>
      <p:sp>
        <p:nvSpPr>
          <p:cNvPr id="3" name="Content Placeholder 2"/>
          <p:cNvSpPr>
            <a:spLocks noGrp="1"/>
          </p:cNvSpPr>
          <p:nvPr>
            <p:ph idx="1"/>
          </p:nvPr>
        </p:nvSpPr>
        <p:spPr>
          <a:xfrm>
            <a:off x="5386588" y="5457603"/>
            <a:ext cx="25629859" cy="13634482"/>
          </a:xfrm>
        </p:spPr>
        <p:txBody>
          <a:bodyPr>
            <a:normAutofit fontScale="92500"/>
          </a:bodyPr>
          <a:lstStyle/>
          <a:p>
            <a:r>
              <a:rPr lang="en-US" i="1" dirty="0" smtClean="0"/>
              <a:t>Imagination </a:t>
            </a:r>
            <a:r>
              <a:rPr lang="en-US" i="1" dirty="0"/>
              <a:t>or visualization, and in particular the use </a:t>
            </a:r>
            <a:r>
              <a:rPr lang="en-US" i="1" dirty="0" smtClean="0"/>
              <a:t>of diagrams</a:t>
            </a:r>
            <a:r>
              <a:rPr lang="en-US" i="1" dirty="0"/>
              <a:t>, has a crucial part to play in scientific </a:t>
            </a:r>
            <a:r>
              <a:rPr lang="en-US" i="1" dirty="0" smtClean="0"/>
              <a:t>investigation.</a:t>
            </a:r>
            <a:r>
              <a:rPr lang="en-US" b="1" dirty="0"/>
              <a:t> </a:t>
            </a:r>
            <a:r>
              <a:rPr lang="en-US" b="1" dirty="0" smtClean="0"/>
              <a:t>				    </a:t>
            </a:r>
            <a:r>
              <a:rPr lang="en-US" sz="6602" b="1" dirty="0"/>
              <a:t>- René Descartes, 1637</a:t>
            </a:r>
            <a:endParaRPr lang="en-US" b="1" dirty="0"/>
          </a:p>
          <a:p>
            <a:r>
              <a:rPr lang="en-US" i="1" dirty="0" smtClean="0"/>
              <a:t/>
            </a:r>
            <a:br>
              <a:rPr lang="en-US" i="1" dirty="0" smtClean="0"/>
            </a:br>
            <a:r>
              <a:rPr lang="en-US" i="1" dirty="0" smtClean="0"/>
              <a:t>The </a:t>
            </a:r>
            <a:r>
              <a:rPr lang="en-US" i="1" dirty="0"/>
              <a:t>purpose of computing is insight, not numbers</a:t>
            </a:r>
            <a:r>
              <a:rPr lang="en-US" i="1" dirty="0" smtClean="0"/>
              <a:t>.</a:t>
            </a:r>
            <a:endParaRPr lang="en-US" i="1" dirty="0"/>
          </a:p>
          <a:p>
            <a:pPr algn="r"/>
            <a:r>
              <a:rPr lang="en-US" sz="6002" b="1" dirty="0"/>
              <a:t>- Richard Wesley Hamming(Founder of the ACM), 1962</a:t>
            </a:r>
            <a:endParaRPr lang="en-US" dirty="0" smtClean="0"/>
          </a:p>
          <a:p>
            <a:r>
              <a:rPr lang="en-US" i="1" dirty="0" smtClean="0"/>
              <a:t/>
            </a:r>
            <a:br>
              <a:rPr lang="en-US" i="1" dirty="0" smtClean="0"/>
            </a:br>
            <a:r>
              <a:rPr lang="en-US" i="1" dirty="0" smtClean="0"/>
              <a:t>Graphics </a:t>
            </a:r>
            <a:r>
              <a:rPr lang="en-US" i="1" dirty="0"/>
              <a:t>is the visual means of resolving logical problems</a:t>
            </a:r>
            <a:r>
              <a:rPr lang="en-US" i="1" dirty="0" smtClean="0"/>
              <a:t>.   </a:t>
            </a:r>
            <a:r>
              <a:rPr lang="en-US" sz="6002" b="1" dirty="0"/>
              <a:t>				        </a:t>
            </a:r>
            <a:r>
              <a:rPr lang="en-US" sz="6002" b="1" dirty="0" smtClean="0"/>
              <a:t>                         </a:t>
            </a:r>
            <a:r>
              <a:rPr lang="en-US" sz="6002" b="1" dirty="0"/>
              <a:t>- Jacques </a:t>
            </a:r>
            <a:r>
              <a:rPr lang="en-US" sz="6002" b="1" dirty="0" err="1"/>
              <a:t>Bertin</a:t>
            </a:r>
            <a:r>
              <a:rPr lang="en-US" sz="6002" b="1" dirty="0"/>
              <a:t>, </a:t>
            </a:r>
            <a:r>
              <a:rPr lang="en-US" sz="6002" b="1" dirty="0" smtClean="0"/>
              <a:t>1977</a:t>
            </a:r>
            <a:endParaRPr lang="en-US" dirty="0"/>
          </a:p>
        </p:txBody>
      </p:sp>
    </p:spTree>
    <p:extLst>
      <p:ext uri="{BB962C8B-B14F-4D97-AF65-F5344CB8AC3E}">
        <p14:creationId xmlns:p14="http://schemas.microsoft.com/office/powerpoint/2010/main" val="1318326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noProof="0" dirty="0" smtClean="0"/>
              <a:t>Bump Charts</a:t>
            </a:r>
            <a:endParaRPr lang="en-GB" noProof="0" dirty="0"/>
          </a:p>
        </p:txBody>
      </p:sp>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6FF0BB68-CE61-44BE-A849-969C978A3382}" type="slidenum">
              <a:rPr lang="en-GB" smtClean="0"/>
              <a:t>40</a:t>
            </a:fld>
            <a:endParaRPr lang="en-GB" dirty="0"/>
          </a:p>
        </p:txBody>
      </p:sp>
      <p:grpSp>
        <p:nvGrpSpPr>
          <p:cNvPr id="2" name="Gruppieren 1"/>
          <p:cNvGrpSpPr/>
          <p:nvPr/>
        </p:nvGrpSpPr>
        <p:grpSpPr>
          <a:xfrm>
            <a:off x="20983147" y="7275458"/>
            <a:ext cx="7082906" cy="9151711"/>
            <a:chOff x="9429396" y="7122967"/>
            <a:chExt cx="7082906" cy="9151711"/>
          </a:xfrm>
        </p:grpSpPr>
        <p:grpSp>
          <p:nvGrpSpPr>
            <p:cNvPr id="78" name="Gruppieren 77"/>
            <p:cNvGrpSpPr/>
            <p:nvPr/>
          </p:nvGrpSpPr>
          <p:grpSpPr>
            <a:xfrm>
              <a:off x="9429396" y="7122967"/>
              <a:ext cx="2739945" cy="9151711"/>
              <a:chOff x="11625343" y="7122967"/>
              <a:chExt cx="2739945" cy="9151711"/>
            </a:xfrm>
          </p:grpSpPr>
          <p:sp>
            <p:nvSpPr>
              <p:cNvPr id="79" name="Textfeld 78"/>
              <p:cNvSpPr txBox="1"/>
              <p:nvPr/>
            </p:nvSpPr>
            <p:spPr>
              <a:xfrm>
                <a:off x="11625343" y="7122967"/>
                <a:ext cx="2739942"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spAutoFit/>
              </a:bodyPr>
              <a:lstStyle>
                <a:defPPr>
                  <a:defRPr lang="en-US"/>
                </a:defPPr>
                <a:lvl1pPr>
                  <a:defRPr sz="8800"/>
                </a:lvl1pPr>
              </a:lstStyle>
              <a:p>
                <a:pPr algn="ctr"/>
                <a:r>
                  <a:rPr lang="en-US" sz="7200" dirty="0" smtClean="0"/>
                  <a:t>Rank</a:t>
                </a:r>
                <a:endParaRPr lang="en-US" dirty="0"/>
              </a:p>
            </p:txBody>
          </p:sp>
          <p:sp>
            <p:nvSpPr>
              <p:cNvPr id="80" name="Textfeld 79"/>
              <p:cNvSpPr txBox="1"/>
              <p:nvPr/>
            </p:nvSpPr>
            <p:spPr>
              <a:xfrm>
                <a:off x="11625346" y="10514678"/>
                <a:ext cx="2739942"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81" name="Textfeld 80"/>
              <p:cNvSpPr txBox="1"/>
              <p:nvPr/>
            </p:nvSpPr>
            <p:spPr>
              <a:xfrm>
                <a:off x="11625346" y="14834678"/>
                <a:ext cx="2739942"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82" name="Textfeld 81"/>
              <p:cNvSpPr txBox="1"/>
              <p:nvPr/>
            </p:nvSpPr>
            <p:spPr>
              <a:xfrm>
                <a:off x="11625346" y="13394678"/>
                <a:ext cx="2739942"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83" name="Textfeld 82"/>
              <p:cNvSpPr txBox="1"/>
              <p:nvPr/>
            </p:nvSpPr>
            <p:spPr>
              <a:xfrm>
                <a:off x="11625346" y="11954678"/>
                <a:ext cx="2739942"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84" name="Textfeld 83"/>
              <p:cNvSpPr txBox="1"/>
              <p:nvPr/>
            </p:nvSpPr>
            <p:spPr>
              <a:xfrm>
                <a:off x="11625346" y="9192890"/>
                <a:ext cx="2739942"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nvGrpSpPr>
            <p:cNvPr id="92" name="Gruppieren 91"/>
            <p:cNvGrpSpPr/>
            <p:nvPr/>
          </p:nvGrpSpPr>
          <p:grpSpPr>
            <a:xfrm>
              <a:off x="12169338" y="7122967"/>
              <a:ext cx="4342964" cy="8864988"/>
              <a:chOff x="13651027" y="7122967"/>
              <a:chExt cx="4796034" cy="8864988"/>
            </a:xfrm>
          </p:grpSpPr>
          <p:sp>
            <p:nvSpPr>
              <p:cNvPr id="93" name="Textfeld 92"/>
              <p:cNvSpPr txBox="1"/>
              <p:nvPr/>
            </p:nvSpPr>
            <p:spPr>
              <a:xfrm>
                <a:off x="13651029" y="7122967"/>
                <a:ext cx="479603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94" name="Rechteck 93"/>
              <p:cNvSpPr>
                <a:spLocks/>
              </p:cNvSpPr>
              <p:nvPr/>
            </p:nvSpPr>
            <p:spPr>
              <a:xfrm>
                <a:off x="13651027" y="9481900"/>
                <a:ext cx="4342962"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5" name="Rechteck 94"/>
              <p:cNvSpPr>
                <a:spLocks/>
              </p:cNvSpPr>
              <p:nvPr/>
            </p:nvSpPr>
            <p:spPr>
              <a:xfrm>
                <a:off x="13651031" y="10803688"/>
                <a:ext cx="369204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6" name="Rechteck 95"/>
              <p:cNvSpPr>
                <a:spLocks/>
              </p:cNvSpPr>
              <p:nvPr/>
            </p:nvSpPr>
            <p:spPr>
              <a:xfrm>
                <a:off x="13651030" y="12243688"/>
                <a:ext cx="2951960"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7" name="Rechteck 96"/>
              <p:cNvSpPr>
                <a:spLocks/>
              </p:cNvSpPr>
              <p:nvPr/>
            </p:nvSpPr>
            <p:spPr>
              <a:xfrm>
                <a:off x="13651031" y="13683688"/>
                <a:ext cx="276239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8" name="Rechteck 97"/>
              <p:cNvSpPr>
                <a:spLocks/>
              </p:cNvSpPr>
              <p:nvPr/>
            </p:nvSpPr>
            <p:spPr>
              <a:xfrm>
                <a:off x="13651030" y="15123688"/>
                <a:ext cx="101978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99" name="Gruppieren 98"/>
          <p:cNvGrpSpPr/>
          <p:nvPr/>
        </p:nvGrpSpPr>
        <p:grpSpPr>
          <a:xfrm>
            <a:off x="9081741" y="7274223"/>
            <a:ext cx="16957884" cy="9159405"/>
            <a:chOff x="8929341" y="7121823"/>
            <a:chExt cx="16957884" cy="9159405"/>
          </a:xfrm>
        </p:grpSpPr>
        <p:sp>
          <p:nvSpPr>
            <p:cNvPr id="100" name="Textfeld 99"/>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101" name="Textfeld 100"/>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102" name="Textfeld 10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103" name="Textfeld 102"/>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104" name="Textfeld 103"/>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105" name="Textfeld 104"/>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106" name="Gruppieren 105"/>
            <p:cNvGrpSpPr/>
            <p:nvPr/>
          </p:nvGrpSpPr>
          <p:grpSpPr>
            <a:xfrm>
              <a:off x="8929341" y="7121823"/>
              <a:ext cx="3240000" cy="9152855"/>
              <a:chOff x="11125288" y="7121823"/>
              <a:chExt cx="3240000" cy="9152855"/>
            </a:xfrm>
          </p:grpSpPr>
          <p:sp>
            <p:nvSpPr>
              <p:cNvPr id="114" name="Textfeld 113"/>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15" name="Textfeld 114"/>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16" name="Textfeld 115"/>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17" name="Textfeld 116"/>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18" name="Textfeld 117"/>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19" name="Textfeld 118"/>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nvGrpSpPr>
            <p:cNvPr id="107" name="Gruppieren 106"/>
            <p:cNvGrpSpPr/>
            <p:nvPr/>
          </p:nvGrpSpPr>
          <p:grpSpPr>
            <a:xfrm>
              <a:off x="19367392" y="7121823"/>
              <a:ext cx="6519833" cy="8864988"/>
              <a:chOff x="21600000" y="7121823"/>
              <a:chExt cx="7200000" cy="8864988"/>
            </a:xfrm>
          </p:grpSpPr>
          <p:sp>
            <p:nvSpPr>
              <p:cNvPr id="108" name="Textfeld 107"/>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09" name="Rechteck 108"/>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0" name="Rechteck 109"/>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1" name="Rechteck 110"/>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2" name="Rechteck 111"/>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3" name="Rechteck 112"/>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137" name="Gruppieren 136"/>
          <p:cNvGrpSpPr/>
          <p:nvPr/>
        </p:nvGrpSpPr>
        <p:grpSpPr>
          <a:xfrm>
            <a:off x="31301689" y="7275458"/>
            <a:ext cx="4342964" cy="8864988"/>
            <a:chOff x="13651027" y="7122967"/>
            <a:chExt cx="4796034" cy="8864988"/>
          </a:xfrm>
        </p:grpSpPr>
        <p:sp>
          <p:nvSpPr>
            <p:cNvPr id="138" name="Textfeld 137"/>
            <p:cNvSpPr txBox="1"/>
            <p:nvPr/>
          </p:nvSpPr>
          <p:spPr>
            <a:xfrm>
              <a:off x="13651029" y="7122967"/>
              <a:ext cx="479603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39" name="Rechteck 138"/>
            <p:cNvSpPr>
              <a:spLocks/>
            </p:cNvSpPr>
            <p:nvPr/>
          </p:nvSpPr>
          <p:spPr>
            <a:xfrm>
              <a:off x="13651027" y="9481900"/>
              <a:ext cx="452315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0" name="Rechteck 139"/>
            <p:cNvSpPr>
              <a:spLocks/>
            </p:cNvSpPr>
            <p:nvPr/>
          </p:nvSpPr>
          <p:spPr>
            <a:xfrm>
              <a:off x="13651030" y="10803688"/>
              <a:ext cx="431478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1" name="Rechteck 140"/>
            <p:cNvSpPr>
              <a:spLocks/>
            </p:cNvSpPr>
            <p:nvPr/>
          </p:nvSpPr>
          <p:spPr>
            <a:xfrm>
              <a:off x="13651031" y="12243688"/>
              <a:ext cx="344924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2" name="Rechteck 141"/>
            <p:cNvSpPr>
              <a:spLocks/>
            </p:cNvSpPr>
            <p:nvPr/>
          </p:nvSpPr>
          <p:spPr>
            <a:xfrm>
              <a:off x="13651033" y="13683688"/>
              <a:ext cx="239801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3" name="Rechteck 142"/>
            <p:cNvSpPr>
              <a:spLocks/>
            </p:cNvSpPr>
            <p:nvPr/>
          </p:nvSpPr>
          <p:spPr>
            <a:xfrm>
              <a:off x="13651030" y="15123688"/>
              <a:ext cx="203957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6" name="Gruppieren 5"/>
          <p:cNvGrpSpPr/>
          <p:nvPr/>
        </p:nvGrpSpPr>
        <p:grpSpPr>
          <a:xfrm>
            <a:off x="17813231" y="9501849"/>
            <a:ext cx="13377022" cy="6637361"/>
            <a:chOff x="18411104" y="9501849"/>
            <a:chExt cx="13377022" cy="6637361"/>
          </a:xfrm>
        </p:grpSpPr>
        <p:grpSp>
          <p:nvGrpSpPr>
            <p:cNvPr id="330" name="Gruppieren 329"/>
            <p:cNvGrpSpPr/>
            <p:nvPr/>
          </p:nvGrpSpPr>
          <p:grpSpPr>
            <a:xfrm>
              <a:off x="18411104" y="9501849"/>
              <a:ext cx="13377022" cy="6637361"/>
              <a:chOff x="18411104" y="9501849"/>
              <a:chExt cx="13377022" cy="6637361"/>
            </a:xfrm>
          </p:grpSpPr>
          <p:grpSp>
            <p:nvGrpSpPr>
              <p:cNvPr id="259" name="Gruppieren 258"/>
              <p:cNvGrpSpPr/>
              <p:nvPr/>
            </p:nvGrpSpPr>
            <p:grpSpPr>
              <a:xfrm>
                <a:off x="28618207" y="9633154"/>
                <a:ext cx="3169919" cy="6506056"/>
                <a:chOff x="28618207" y="9633154"/>
                <a:chExt cx="3169919" cy="6506056"/>
              </a:xfrm>
            </p:grpSpPr>
            <p:sp>
              <p:nvSpPr>
                <p:cNvPr id="173" name="Rechteck 172"/>
                <p:cNvSpPr>
                  <a:spLocks/>
                </p:cNvSpPr>
                <p:nvPr/>
              </p:nvSpPr>
              <p:spPr>
                <a:xfrm>
                  <a:off x="28618207"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60" name="Gerade Verbindung 159"/>
                <p:cNvCxnSpPr>
                  <a:stCxn id="173" idx="3"/>
                </p:cNvCxnSpPr>
                <p:nvPr/>
              </p:nvCxnSpPr>
              <p:spPr>
                <a:xfrm>
                  <a:off x="28663926"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4" name="Gerade Verbindung 163"/>
                <p:cNvCxnSpPr>
                  <a:endCxn id="181" idx="3"/>
                </p:cNvCxnSpPr>
                <p:nvPr/>
              </p:nvCxnSpPr>
              <p:spPr>
                <a:xfrm>
                  <a:off x="31413469"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6" name="Rechteck 175"/>
                <p:cNvSpPr>
                  <a:spLocks/>
                </p:cNvSpPr>
                <p:nvPr/>
              </p:nvSpPr>
              <p:spPr>
                <a:xfrm>
                  <a:off x="28634742"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8641066"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8641066"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28641066"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31742407"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31742407"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31742407"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3" name="Rechteck 182"/>
                <p:cNvSpPr>
                  <a:spLocks/>
                </p:cNvSpPr>
                <p:nvPr/>
              </p:nvSpPr>
              <p:spPr>
                <a:xfrm>
                  <a:off x="31742407"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4" name="Rechteck 183"/>
                <p:cNvSpPr>
                  <a:spLocks/>
                </p:cNvSpPr>
                <p:nvPr/>
              </p:nvSpPr>
              <p:spPr>
                <a:xfrm>
                  <a:off x="31741798"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99" name="Gerade Verbindung 198"/>
                <p:cNvCxnSpPr/>
                <p:nvPr/>
              </p:nvCxnSpPr>
              <p:spPr>
                <a:xfrm>
                  <a:off x="31382407"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p:cNvCxnSpPr/>
                <p:nvPr/>
              </p:nvCxnSpPr>
              <p:spPr>
                <a:xfrm>
                  <a:off x="31382407"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a:off x="31382407"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a:off x="31382407"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p:cNvCxnSpPr/>
                <p:nvPr/>
              </p:nvCxnSpPr>
              <p:spPr>
                <a:xfrm>
                  <a:off x="28663926"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a:off x="28663926"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5" name="Gerade Verbindung 204"/>
                <p:cNvCxnSpPr/>
                <p:nvPr/>
              </p:nvCxnSpPr>
              <p:spPr>
                <a:xfrm>
                  <a:off x="28663926"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p:nvPr/>
              </p:nvCxnSpPr>
              <p:spPr>
                <a:xfrm>
                  <a:off x="28663926"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7" name="Gerade Verbindung 206"/>
                <p:cNvCxnSpPr/>
                <p:nvPr/>
              </p:nvCxnSpPr>
              <p:spPr>
                <a:xfrm>
                  <a:off x="29023926" y="10066525"/>
                  <a:ext cx="2389543" cy="132055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0" name="Gerade Verbindung 209"/>
                <p:cNvCxnSpPr/>
                <p:nvPr/>
              </p:nvCxnSpPr>
              <p:spPr>
                <a:xfrm>
                  <a:off x="29023927" y="11387077"/>
                  <a:ext cx="2358476" cy="1442473"/>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2" name="Gerade Verbindung 211"/>
                <p:cNvCxnSpPr/>
                <p:nvPr/>
              </p:nvCxnSpPr>
              <p:spPr>
                <a:xfrm flipV="1">
                  <a:off x="29023925" y="10062016"/>
                  <a:ext cx="2358478" cy="42038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V="1">
                  <a:off x="29023924" y="14265842"/>
                  <a:ext cx="2358483" cy="143796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260" name="Gruppieren 259"/>
              <p:cNvGrpSpPr/>
              <p:nvPr/>
            </p:nvGrpSpPr>
            <p:grpSpPr>
              <a:xfrm>
                <a:off x="18411104" y="9501849"/>
                <a:ext cx="3169919" cy="6506056"/>
                <a:chOff x="28618207" y="9633154"/>
                <a:chExt cx="3169919" cy="6506056"/>
              </a:xfrm>
            </p:grpSpPr>
            <p:sp>
              <p:nvSpPr>
                <p:cNvPr id="261" name="Rechteck 260"/>
                <p:cNvSpPr>
                  <a:spLocks/>
                </p:cNvSpPr>
                <p:nvPr/>
              </p:nvSpPr>
              <p:spPr>
                <a:xfrm>
                  <a:off x="28618207"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62" name="Gerade Verbindung 261"/>
                <p:cNvCxnSpPr>
                  <a:stCxn id="261" idx="3"/>
                </p:cNvCxnSpPr>
                <p:nvPr/>
              </p:nvCxnSpPr>
              <p:spPr>
                <a:xfrm>
                  <a:off x="28663926"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3" name="Gerade Verbindung 262"/>
                <p:cNvCxnSpPr>
                  <a:endCxn id="269" idx="3"/>
                </p:cNvCxnSpPr>
                <p:nvPr/>
              </p:nvCxnSpPr>
              <p:spPr>
                <a:xfrm>
                  <a:off x="31413469"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64" name="Rechteck 263"/>
                <p:cNvSpPr>
                  <a:spLocks/>
                </p:cNvSpPr>
                <p:nvPr/>
              </p:nvSpPr>
              <p:spPr>
                <a:xfrm>
                  <a:off x="28634742"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5" name="Rechteck 264"/>
                <p:cNvSpPr>
                  <a:spLocks/>
                </p:cNvSpPr>
                <p:nvPr/>
              </p:nvSpPr>
              <p:spPr>
                <a:xfrm>
                  <a:off x="28641066"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6" name="Rechteck 265"/>
                <p:cNvSpPr>
                  <a:spLocks/>
                </p:cNvSpPr>
                <p:nvPr/>
              </p:nvSpPr>
              <p:spPr>
                <a:xfrm>
                  <a:off x="28641066"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7" name="Rechteck 266"/>
                <p:cNvSpPr>
                  <a:spLocks/>
                </p:cNvSpPr>
                <p:nvPr/>
              </p:nvSpPr>
              <p:spPr>
                <a:xfrm>
                  <a:off x="28641066"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8" name="Rechteck 267"/>
                <p:cNvSpPr>
                  <a:spLocks/>
                </p:cNvSpPr>
                <p:nvPr/>
              </p:nvSpPr>
              <p:spPr>
                <a:xfrm>
                  <a:off x="31742407"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9" name="Rechteck 268"/>
                <p:cNvSpPr>
                  <a:spLocks/>
                </p:cNvSpPr>
                <p:nvPr/>
              </p:nvSpPr>
              <p:spPr>
                <a:xfrm>
                  <a:off x="31742407"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0" name="Rechteck 269"/>
                <p:cNvSpPr>
                  <a:spLocks/>
                </p:cNvSpPr>
                <p:nvPr/>
              </p:nvSpPr>
              <p:spPr>
                <a:xfrm>
                  <a:off x="31742407"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1" name="Rechteck 270"/>
                <p:cNvSpPr>
                  <a:spLocks/>
                </p:cNvSpPr>
                <p:nvPr/>
              </p:nvSpPr>
              <p:spPr>
                <a:xfrm>
                  <a:off x="31742407"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2" name="Rechteck 271"/>
                <p:cNvSpPr>
                  <a:spLocks/>
                </p:cNvSpPr>
                <p:nvPr/>
              </p:nvSpPr>
              <p:spPr>
                <a:xfrm>
                  <a:off x="31741798"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73" name="Gerade Verbindung 272"/>
                <p:cNvCxnSpPr/>
                <p:nvPr/>
              </p:nvCxnSpPr>
              <p:spPr>
                <a:xfrm>
                  <a:off x="31382407"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p:cNvCxnSpPr/>
                <p:nvPr/>
              </p:nvCxnSpPr>
              <p:spPr>
                <a:xfrm>
                  <a:off x="31382407"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5" name="Gerade Verbindung 274"/>
                <p:cNvCxnSpPr/>
                <p:nvPr/>
              </p:nvCxnSpPr>
              <p:spPr>
                <a:xfrm>
                  <a:off x="31382407"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p:cNvCxnSpPr/>
                <p:nvPr/>
              </p:nvCxnSpPr>
              <p:spPr>
                <a:xfrm>
                  <a:off x="31382407"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7" name="Gerade Verbindung 276"/>
                <p:cNvCxnSpPr/>
                <p:nvPr/>
              </p:nvCxnSpPr>
              <p:spPr>
                <a:xfrm>
                  <a:off x="28663926"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8" name="Gerade Verbindung 277"/>
                <p:cNvCxnSpPr/>
                <p:nvPr/>
              </p:nvCxnSpPr>
              <p:spPr>
                <a:xfrm>
                  <a:off x="28663926"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9" name="Gerade Verbindung 278"/>
                <p:cNvCxnSpPr/>
                <p:nvPr/>
              </p:nvCxnSpPr>
              <p:spPr>
                <a:xfrm>
                  <a:off x="28663926"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0" name="Gerade Verbindung 279"/>
                <p:cNvCxnSpPr/>
                <p:nvPr/>
              </p:nvCxnSpPr>
              <p:spPr>
                <a:xfrm>
                  <a:off x="28663926"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1" name="Gerade Verbindung 280"/>
                <p:cNvCxnSpPr/>
                <p:nvPr/>
              </p:nvCxnSpPr>
              <p:spPr>
                <a:xfrm flipV="1">
                  <a:off x="29023924" y="10065287"/>
                  <a:ext cx="2358479" cy="1238"/>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2" name="Gerade Verbindung 281"/>
                <p:cNvCxnSpPr/>
                <p:nvPr/>
              </p:nvCxnSpPr>
              <p:spPr>
                <a:xfrm>
                  <a:off x="29023924" y="11390787"/>
                  <a:ext cx="2358479" cy="28775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3" name="Gerade Verbindung 282"/>
                <p:cNvCxnSpPr/>
                <p:nvPr/>
              </p:nvCxnSpPr>
              <p:spPr>
                <a:xfrm flipV="1">
                  <a:off x="29023925" y="12827695"/>
                  <a:ext cx="2358478" cy="143814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nvCxnSpPr>
              <p:spPr>
                <a:xfrm flipV="1">
                  <a:off x="29023925" y="15707075"/>
                  <a:ext cx="2389544" cy="3714"/>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3" name="Gerade Verbindung 312"/>
                <p:cNvCxnSpPr/>
                <p:nvPr/>
              </p:nvCxnSpPr>
              <p:spPr>
                <a:xfrm flipV="1">
                  <a:off x="29023926" y="11388312"/>
                  <a:ext cx="2358477" cy="1439383"/>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329" name="Gruppieren 328"/>
              <p:cNvGrpSpPr/>
              <p:nvPr/>
            </p:nvGrpSpPr>
            <p:grpSpPr>
              <a:xfrm>
                <a:off x="21350794" y="9646518"/>
                <a:ext cx="3109736" cy="6472785"/>
                <a:chOff x="21350794" y="9646518"/>
                <a:chExt cx="3109736" cy="6472785"/>
              </a:xfrm>
            </p:grpSpPr>
            <p:sp>
              <p:nvSpPr>
                <p:cNvPr id="324" name="Textfeld 323"/>
                <p:cNvSpPr txBox="1"/>
                <p:nvPr/>
              </p:nvSpPr>
              <p:spPr>
                <a:xfrm>
                  <a:off x="21350794" y="10971581"/>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5" name="Textfeld 324"/>
                <p:cNvSpPr txBox="1"/>
                <p:nvPr/>
              </p:nvSpPr>
              <p:spPr>
                <a:xfrm>
                  <a:off x="23008144" y="15288306"/>
                  <a:ext cx="1452386" cy="830997"/>
                </a:xfrm>
                <a:prstGeom prst="rect">
                  <a:avLst/>
                </a:prstGeom>
                <a:noFill/>
              </p:spPr>
              <p:txBody>
                <a:bodyPr wrap="square" rtlCol="0" anchor="ctr">
                  <a:spAutoFit/>
                </a:bodyPr>
                <a:lstStyle/>
                <a:p>
                  <a:pPr algn="ctr"/>
                  <a:endParaRPr lang="en-US" sz="4800" dirty="0">
                    <a:solidFill>
                      <a:schemeClr val="bg1"/>
                    </a:solidFill>
                  </a:endParaRPr>
                </a:p>
              </p:txBody>
            </p:sp>
            <p:sp>
              <p:nvSpPr>
                <p:cNvPr id="326" name="Textfeld 325"/>
                <p:cNvSpPr txBox="1"/>
                <p:nvPr/>
              </p:nvSpPr>
              <p:spPr>
                <a:xfrm>
                  <a:off x="21350794" y="13848306"/>
                  <a:ext cx="1452386" cy="830997"/>
                </a:xfrm>
                <a:prstGeom prst="rect">
                  <a:avLst/>
                </a:prstGeom>
                <a:noFill/>
              </p:spPr>
              <p:txBody>
                <a:bodyPr wrap="square" rtlCol="0" anchor="ctr">
                  <a:spAutoFit/>
                </a:bodyPr>
                <a:lstStyle/>
                <a:p>
                  <a:pPr algn="ctr"/>
                  <a:r>
                    <a:rPr lang="en-US" sz="4800" dirty="0" smtClean="0">
                      <a:solidFill>
                        <a:schemeClr val="bg1"/>
                      </a:solidFill>
                    </a:rPr>
                    <a:t>(-2)</a:t>
                  </a:r>
                </a:p>
              </p:txBody>
            </p:sp>
            <p:sp>
              <p:nvSpPr>
                <p:cNvPr id="327" name="Textfeld 326"/>
                <p:cNvSpPr txBox="1"/>
                <p:nvPr/>
              </p:nvSpPr>
              <p:spPr>
                <a:xfrm>
                  <a:off x="21350794" y="12408306"/>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8" name="Textfeld 327"/>
                <p:cNvSpPr txBox="1"/>
                <p:nvPr/>
              </p:nvSpPr>
              <p:spPr>
                <a:xfrm>
                  <a:off x="23008144" y="9646518"/>
                  <a:ext cx="1452386" cy="830997"/>
                </a:xfrm>
                <a:prstGeom prst="rect">
                  <a:avLst/>
                </a:prstGeom>
                <a:noFill/>
              </p:spPr>
              <p:txBody>
                <a:bodyPr wrap="square" rtlCol="0" anchor="ctr">
                  <a:spAutoFit/>
                </a:bodyPr>
                <a:lstStyle/>
                <a:p>
                  <a:pPr algn="ctr"/>
                  <a:endParaRPr lang="en-US" sz="4800" dirty="0">
                    <a:solidFill>
                      <a:schemeClr val="bg1"/>
                    </a:solidFill>
                  </a:endParaRPr>
                </a:p>
              </p:txBody>
            </p:sp>
          </p:grpSp>
        </p:grpSp>
        <p:cxnSp>
          <p:nvCxnSpPr>
            <p:cNvPr id="129" name="Gerade Verbindung 128"/>
            <p:cNvCxnSpPr/>
            <p:nvPr/>
          </p:nvCxnSpPr>
          <p:spPr>
            <a:xfrm>
              <a:off x="29023924" y="12796529"/>
              <a:ext cx="2358483" cy="2913021"/>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451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52778E-6 2.59259E-6 L -0.22404 2.59259E-6 " pathEditMode="relative" rAng="0" ptsTypes="AA">
                                      <p:cBhvr>
                                        <p:cTn id="6" dur="1000" fill="hold"/>
                                        <p:tgtEl>
                                          <p:spTgt spid="99"/>
                                        </p:tgtEl>
                                        <p:attrNameLst>
                                          <p:attrName>ppt_x</p:attrName>
                                          <p:attrName>ppt_y</p:attrName>
                                        </p:attrNameLst>
                                      </p:cBhvr>
                                      <p:rCtr x="-11202" y="0"/>
                                    </p:animMotion>
                                  </p:childTnLst>
                                </p:cTn>
                              </p:par>
                              <p:par>
                                <p:cTn id="7" presetID="2" presetClass="entr" presetSubtype="2"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2" presetClass="entr" presetSubtype="2" fill="hold" nodeType="afterEffect">
                                  <p:stCondLst>
                                    <p:cond delay="500"/>
                                  </p:stCondLst>
                                  <p:childTnLst>
                                    <p:set>
                                      <p:cBhvr>
                                        <p:cTn id="13" dur="1" fill="hold">
                                          <p:stCondLst>
                                            <p:cond delay="0"/>
                                          </p:stCondLst>
                                        </p:cTn>
                                        <p:tgtEl>
                                          <p:spTgt spid="137"/>
                                        </p:tgtEl>
                                        <p:attrNameLst>
                                          <p:attrName>style.visibility</p:attrName>
                                        </p:attrNameLst>
                                      </p:cBhvr>
                                      <p:to>
                                        <p:strVal val="visible"/>
                                      </p:to>
                                    </p:set>
                                    <p:anim calcmode="lin" valueType="num">
                                      <p:cBhvr additive="base">
                                        <p:cTn id="14" dur="500" fill="hold"/>
                                        <p:tgtEl>
                                          <p:spTgt spid="137"/>
                                        </p:tgtEl>
                                        <p:attrNameLst>
                                          <p:attrName>ppt_x</p:attrName>
                                        </p:attrNameLst>
                                      </p:cBhvr>
                                      <p:tavLst>
                                        <p:tav tm="0">
                                          <p:val>
                                            <p:strVal val="1+#ppt_w/2"/>
                                          </p:val>
                                        </p:tav>
                                        <p:tav tm="100000">
                                          <p:val>
                                            <p:strVal val="#ppt_x"/>
                                          </p:val>
                                        </p:tav>
                                      </p:tavLst>
                                    </p:anim>
                                    <p:anim calcmode="lin" valueType="num">
                                      <p:cBhvr additive="base">
                                        <p:cTn id="15"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noProof="0" dirty="0" smtClean="0"/>
              <a:t>Bump Charts</a:t>
            </a:r>
            <a:endParaRPr lang="en-GB" noProof="0" dirty="0"/>
          </a:p>
        </p:txBody>
      </p:sp>
      <p:sp>
        <p:nvSpPr>
          <p:cNvPr id="4" name="Foliennummernplatzhalter 2"/>
          <p:cNvSpPr>
            <a:spLocks noGrp="1"/>
          </p:cNvSpPr>
          <p:nvPr>
            <p:ph type="sldNum" sz="quarter" idx="12"/>
          </p:nvPr>
        </p:nvSpPr>
        <p:spPr/>
        <p:txBody>
          <a:bodyPr/>
          <a:lstStyle/>
          <a:p>
            <a:pPr lvl="0"/>
            <a:fld id="{6FF0BB68-CE61-44BE-A849-969C978A3382}" type="slidenum">
              <a:rPr lang="en-GB" smtClean="0"/>
              <a:t>41</a:t>
            </a:fld>
            <a:endParaRPr lang="en-GB" dirty="0"/>
          </a:p>
        </p:txBody>
      </p:sp>
      <p:sp>
        <p:nvSpPr>
          <p:cNvPr id="79" name="Textfeld 78"/>
          <p:cNvSpPr txBox="1"/>
          <p:nvPr/>
        </p:nvSpPr>
        <p:spPr>
          <a:xfrm>
            <a:off x="20983147" y="7275458"/>
            <a:ext cx="2739942"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spAutoFit/>
          </a:bodyPr>
          <a:lstStyle>
            <a:defPPr>
              <a:defRPr lang="en-US"/>
            </a:defPPr>
            <a:lvl1pPr>
              <a:defRPr sz="8800"/>
            </a:lvl1pPr>
          </a:lstStyle>
          <a:p>
            <a:pPr algn="ctr"/>
            <a:r>
              <a:rPr lang="en-US" sz="7200" dirty="0" smtClean="0"/>
              <a:t>Rank</a:t>
            </a:r>
            <a:endParaRPr lang="en-US" dirty="0"/>
          </a:p>
        </p:txBody>
      </p:sp>
      <p:sp>
        <p:nvSpPr>
          <p:cNvPr id="80" name="Textfeld 79"/>
          <p:cNvSpPr txBox="1"/>
          <p:nvPr/>
        </p:nvSpPr>
        <p:spPr>
          <a:xfrm>
            <a:off x="20983150" y="10667169"/>
            <a:ext cx="2739942"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81" name="Textfeld 80"/>
          <p:cNvSpPr txBox="1"/>
          <p:nvPr/>
        </p:nvSpPr>
        <p:spPr>
          <a:xfrm>
            <a:off x="20983150" y="14987169"/>
            <a:ext cx="2739942"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83" name="Textfeld 82"/>
          <p:cNvSpPr txBox="1"/>
          <p:nvPr/>
        </p:nvSpPr>
        <p:spPr>
          <a:xfrm>
            <a:off x="20983150" y="12107169"/>
            <a:ext cx="2739942"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84" name="Textfeld 83"/>
          <p:cNvSpPr txBox="1"/>
          <p:nvPr/>
        </p:nvSpPr>
        <p:spPr>
          <a:xfrm>
            <a:off x="20983150" y="9345381"/>
            <a:ext cx="2739942"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93" name="Textfeld 92"/>
          <p:cNvSpPr txBox="1"/>
          <p:nvPr/>
        </p:nvSpPr>
        <p:spPr>
          <a:xfrm>
            <a:off x="23723091" y="7275458"/>
            <a:ext cx="434296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94" name="Rechteck 93"/>
          <p:cNvSpPr>
            <a:spLocks/>
          </p:cNvSpPr>
          <p:nvPr/>
        </p:nvSpPr>
        <p:spPr>
          <a:xfrm>
            <a:off x="23723089" y="9634391"/>
            <a:ext cx="393269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5" name="Rechteck 94"/>
          <p:cNvSpPr>
            <a:spLocks/>
          </p:cNvSpPr>
          <p:nvPr/>
        </p:nvSpPr>
        <p:spPr>
          <a:xfrm>
            <a:off x="23723093" y="10956179"/>
            <a:ext cx="334326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6" name="Rechteck 95"/>
          <p:cNvSpPr>
            <a:spLocks/>
          </p:cNvSpPr>
          <p:nvPr/>
        </p:nvSpPr>
        <p:spPr>
          <a:xfrm>
            <a:off x="23723092" y="12396179"/>
            <a:ext cx="267309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8" name="Rechteck 97"/>
          <p:cNvSpPr>
            <a:spLocks/>
          </p:cNvSpPr>
          <p:nvPr/>
        </p:nvSpPr>
        <p:spPr>
          <a:xfrm>
            <a:off x="23723092" y="15276179"/>
            <a:ext cx="92345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21" name="Textfeld 120"/>
          <p:cNvSpPr txBox="1"/>
          <p:nvPr/>
        </p:nvSpPr>
        <p:spPr>
          <a:xfrm>
            <a:off x="4124238" y="7274276"/>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123" name="Textfeld 122"/>
          <p:cNvSpPr txBox="1"/>
          <p:nvPr/>
        </p:nvSpPr>
        <p:spPr>
          <a:xfrm>
            <a:off x="4124238" y="14987131"/>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124" name="Textfeld 123"/>
          <p:cNvSpPr txBox="1"/>
          <p:nvPr/>
        </p:nvSpPr>
        <p:spPr>
          <a:xfrm>
            <a:off x="4124238" y="13547131"/>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125" name="Textfeld 124"/>
          <p:cNvSpPr txBox="1"/>
          <p:nvPr/>
        </p:nvSpPr>
        <p:spPr>
          <a:xfrm>
            <a:off x="4124238" y="12107131"/>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126" name="Textfeld 125"/>
          <p:cNvSpPr txBox="1"/>
          <p:nvPr/>
        </p:nvSpPr>
        <p:spPr>
          <a:xfrm>
            <a:off x="4124238" y="9345343"/>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sp>
        <p:nvSpPr>
          <p:cNvPr id="136" name="Textfeld 135"/>
          <p:cNvSpPr txBox="1"/>
          <p:nvPr/>
        </p:nvSpPr>
        <p:spPr>
          <a:xfrm>
            <a:off x="886187" y="7274276"/>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45" name="Textfeld 144"/>
          <p:cNvSpPr txBox="1"/>
          <p:nvPr/>
        </p:nvSpPr>
        <p:spPr>
          <a:xfrm>
            <a:off x="886187" y="14987131"/>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46" name="Textfeld 145"/>
          <p:cNvSpPr txBox="1"/>
          <p:nvPr/>
        </p:nvSpPr>
        <p:spPr>
          <a:xfrm>
            <a:off x="886187" y="13547131"/>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47" name="Textfeld 146"/>
          <p:cNvSpPr txBox="1"/>
          <p:nvPr/>
        </p:nvSpPr>
        <p:spPr>
          <a:xfrm>
            <a:off x="886187" y="12107131"/>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48" name="Textfeld 147"/>
          <p:cNvSpPr txBox="1"/>
          <p:nvPr/>
        </p:nvSpPr>
        <p:spPr>
          <a:xfrm>
            <a:off x="886187" y="9345343"/>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130" name="Textfeld 129"/>
          <p:cNvSpPr txBox="1"/>
          <p:nvPr/>
        </p:nvSpPr>
        <p:spPr>
          <a:xfrm>
            <a:off x="11324238" y="7274276"/>
            <a:ext cx="6519833"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31" name="Rechteck 130"/>
          <p:cNvSpPr>
            <a:spLocks/>
          </p:cNvSpPr>
          <p:nvPr/>
        </p:nvSpPr>
        <p:spPr>
          <a:xfrm>
            <a:off x="11324238" y="9633209"/>
            <a:ext cx="5903920"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3" name="Rechteck 132"/>
          <p:cNvSpPr>
            <a:spLocks/>
          </p:cNvSpPr>
          <p:nvPr/>
        </p:nvSpPr>
        <p:spPr>
          <a:xfrm>
            <a:off x="11324238" y="12394997"/>
            <a:ext cx="486063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4" name="Rechteck 133"/>
          <p:cNvSpPr>
            <a:spLocks/>
          </p:cNvSpPr>
          <p:nvPr/>
        </p:nvSpPr>
        <p:spPr>
          <a:xfrm>
            <a:off x="11324238" y="13834997"/>
            <a:ext cx="401295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5" name="Rechteck 134"/>
          <p:cNvSpPr>
            <a:spLocks/>
          </p:cNvSpPr>
          <p:nvPr/>
        </p:nvSpPr>
        <p:spPr>
          <a:xfrm>
            <a:off x="11324238" y="15274997"/>
            <a:ext cx="277264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8" name="Textfeld 137"/>
          <p:cNvSpPr txBox="1"/>
          <p:nvPr/>
        </p:nvSpPr>
        <p:spPr>
          <a:xfrm>
            <a:off x="31301691" y="7275458"/>
            <a:ext cx="434296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40" name="Rechteck 139"/>
          <p:cNvSpPr>
            <a:spLocks/>
          </p:cNvSpPr>
          <p:nvPr/>
        </p:nvSpPr>
        <p:spPr>
          <a:xfrm>
            <a:off x="31301692" y="10956179"/>
            <a:ext cx="390717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1" name="Rechteck 140"/>
          <p:cNvSpPr>
            <a:spLocks/>
          </p:cNvSpPr>
          <p:nvPr/>
        </p:nvSpPr>
        <p:spPr>
          <a:xfrm>
            <a:off x="31301693" y="12396179"/>
            <a:ext cx="312340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2" name="Rechteck 141"/>
          <p:cNvSpPr>
            <a:spLocks/>
          </p:cNvSpPr>
          <p:nvPr/>
        </p:nvSpPr>
        <p:spPr>
          <a:xfrm>
            <a:off x="31301694" y="13836179"/>
            <a:ext cx="217147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3" name="Rechteck 142"/>
          <p:cNvSpPr>
            <a:spLocks/>
          </p:cNvSpPr>
          <p:nvPr/>
        </p:nvSpPr>
        <p:spPr>
          <a:xfrm>
            <a:off x="31301692" y="15276179"/>
            <a:ext cx="1846902"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3" name="Rechteck 172"/>
          <p:cNvSpPr>
            <a:spLocks/>
          </p:cNvSpPr>
          <p:nvPr/>
        </p:nvSpPr>
        <p:spPr>
          <a:xfrm>
            <a:off x="28020334"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60" name="Gerade Verbindung 159"/>
          <p:cNvCxnSpPr>
            <a:stCxn id="173" idx="3"/>
          </p:cNvCxnSpPr>
          <p:nvPr/>
        </p:nvCxnSpPr>
        <p:spPr>
          <a:xfrm>
            <a:off x="28066053"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4" name="Gerade Verbindung 163"/>
          <p:cNvCxnSpPr>
            <a:endCxn id="181" idx="3"/>
          </p:cNvCxnSpPr>
          <p:nvPr/>
        </p:nvCxnSpPr>
        <p:spPr>
          <a:xfrm>
            <a:off x="30815596"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6" name="Rechteck 175"/>
          <p:cNvSpPr>
            <a:spLocks/>
          </p:cNvSpPr>
          <p:nvPr/>
        </p:nvSpPr>
        <p:spPr>
          <a:xfrm>
            <a:off x="28036869"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8043193"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8043193"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28043193"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31144534"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31144534"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31144534"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3" name="Rechteck 182"/>
          <p:cNvSpPr>
            <a:spLocks/>
          </p:cNvSpPr>
          <p:nvPr/>
        </p:nvSpPr>
        <p:spPr>
          <a:xfrm>
            <a:off x="31144534"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4" name="Rechteck 183"/>
          <p:cNvSpPr>
            <a:spLocks/>
          </p:cNvSpPr>
          <p:nvPr/>
        </p:nvSpPr>
        <p:spPr>
          <a:xfrm>
            <a:off x="31143925"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00" name="Gerade Verbindung 199"/>
          <p:cNvCxnSpPr/>
          <p:nvPr/>
        </p:nvCxnSpPr>
        <p:spPr>
          <a:xfrm>
            <a:off x="30784534"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a:off x="30784534"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a:off x="30784534"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p:cNvCxnSpPr/>
          <p:nvPr/>
        </p:nvCxnSpPr>
        <p:spPr>
          <a:xfrm>
            <a:off x="28066053"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a:off x="28066053"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p:nvPr/>
        </p:nvCxnSpPr>
        <p:spPr>
          <a:xfrm>
            <a:off x="28066053"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7" name="Gerade Verbindung 206"/>
          <p:cNvCxnSpPr/>
          <p:nvPr/>
        </p:nvCxnSpPr>
        <p:spPr>
          <a:xfrm>
            <a:off x="28426053" y="10066525"/>
            <a:ext cx="2389543" cy="132055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0" name="Gerade Verbindung 209"/>
          <p:cNvCxnSpPr/>
          <p:nvPr/>
        </p:nvCxnSpPr>
        <p:spPr>
          <a:xfrm>
            <a:off x="28426054" y="11387077"/>
            <a:ext cx="2358476" cy="1442473"/>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V="1">
            <a:off x="28426051" y="14265842"/>
            <a:ext cx="2358483" cy="143796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61" name="Rechteck 260"/>
          <p:cNvSpPr>
            <a:spLocks/>
          </p:cNvSpPr>
          <p:nvPr/>
        </p:nvSpPr>
        <p:spPr>
          <a:xfrm>
            <a:off x="17813231" y="950184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62" name="Gerade Verbindung 261"/>
          <p:cNvCxnSpPr>
            <a:stCxn id="261" idx="3"/>
          </p:cNvCxnSpPr>
          <p:nvPr/>
        </p:nvCxnSpPr>
        <p:spPr>
          <a:xfrm>
            <a:off x="17858950" y="993398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3" name="Gerade Verbindung 262"/>
          <p:cNvCxnSpPr>
            <a:endCxn id="269" idx="3"/>
          </p:cNvCxnSpPr>
          <p:nvPr/>
        </p:nvCxnSpPr>
        <p:spPr>
          <a:xfrm>
            <a:off x="20608493" y="1125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64" name="Rechteck 263"/>
          <p:cNvSpPr>
            <a:spLocks/>
          </p:cNvSpPr>
          <p:nvPr/>
        </p:nvSpPr>
        <p:spPr>
          <a:xfrm>
            <a:off x="17829766" y="1082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5" name="Rechteck 264"/>
          <p:cNvSpPr>
            <a:spLocks/>
          </p:cNvSpPr>
          <p:nvPr/>
        </p:nvSpPr>
        <p:spPr>
          <a:xfrm>
            <a:off x="17836090" y="1226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6" name="Rechteck 265"/>
          <p:cNvSpPr>
            <a:spLocks/>
          </p:cNvSpPr>
          <p:nvPr/>
        </p:nvSpPr>
        <p:spPr>
          <a:xfrm>
            <a:off x="17836090" y="1370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7" name="Rechteck 266"/>
          <p:cNvSpPr>
            <a:spLocks/>
          </p:cNvSpPr>
          <p:nvPr/>
        </p:nvSpPr>
        <p:spPr>
          <a:xfrm>
            <a:off x="17836090" y="15143638"/>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8" name="Rechteck 267"/>
          <p:cNvSpPr>
            <a:spLocks/>
          </p:cNvSpPr>
          <p:nvPr/>
        </p:nvSpPr>
        <p:spPr>
          <a:xfrm>
            <a:off x="20937431" y="9503086"/>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9" name="Rechteck 268"/>
          <p:cNvSpPr>
            <a:spLocks/>
          </p:cNvSpPr>
          <p:nvPr/>
        </p:nvSpPr>
        <p:spPr>
          <a:xfrm>
            <a:off x="20937431" y="1082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0" name="Rechteck 269"/>
          <p:cNvSpPr>
            <a:spLocks/>
          </p:cNvSpPr>
          <p:nvPr/>
        </p:nvSpPr>
        <p:spPr>
          <a:xfrm>
            <a:off x="20937431" y="1226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1" name="Rechteck 270"/>
          <p:cNvSpPr>
            <a:spLocks/>
          </p:cNvSpPr>
          <p:nvPr/>
        </p:nvSpPr>
        <p:spPr>
          <a:xfrm>
            <a:off x="20937431" y="1370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2" name="Rechteck 271"/>
          <p:cNvSpPr>
            <a:spLocks/>
          </p:cNvSpPr>
          <p:nvPr/>
        </p:nvSpPr>
        <p:spPr>
          <a:xfrm>
            <a:off x="20936822" y="15143637"/>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73" name="Gerade Verbindung 272"/>
          <p:cNvCxnSpPr/>
          <p:nvPr/>
        </p:nvCxnSpPr>
        <p:spPr>
          <a:xfrm>
            <a:off x="20577431" y="9935219"/>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p:cNvCxnSpPr/>
          <p:nvPr/>
        </p:nvCxnSpPr>
        <p:spPr>
          <a:xfrm>
            <a:off x="20577431" y="1269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p:cNvCxnSpPr/>
          <p:nvPr/>
        </p:nvCxnSpPr>
        <p:spPr>
          <a:xfrm>
            <a:off x="20577431" y="15577008"/>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p:cNvCxnSpPr/>
          <p:nvPr/>
        </p:nvCxnSpPr>
        <p:spPr>
          <a:xfrm>
            <a:off x="17858950" y="1269700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9" name="Gerade Verbindung 278"/>
          <p:cNvCxnSpPr/>
          <p:nvPr/>
        </p:nvCxnSpPr>
        <p:spPr>
          <a:xfrm>
            <a:off x="17858950" y="14134536"/>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0" name="Gerade Verbindung 279"/>
          <p:cNvCxnSpPr/>
          <p:nvPr/>
        </p:nvCxnSpPr>
        <p:spPr>
          <a:xfrm>
            <a:off x="17858950" y="15577009"/>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1" name="Gerade Verbindung 280"/>
          <p:cNvCxnSpPr/>
          <p:nvPr/>
        </p:nvCxnSpPr>
        <p:spPr>
          <a:xfrm flipV="1">
            <a:off x="18218948" y="9933982"/>
            <a:ext cx="2358479" cy="1238"/>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3" name="Gerade Verbindung 282"/>
          <p:cNvCxnSpPr/>
          <p:nvPr/>
        </p:nvCxnSpPr>
        <p:spPr>
          <a:xfrm flipV="1">
            <a:off x="18218949" y="12696390"/>
            <a:ext cx="2358478" cy="143814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nvCxnSpPr>
        <p:spPr>
          <a:xfrm flipV="1">
            <a:off x="18218949" y="15575770"/>
            <a:ext cx="2389544" cy="3714"/>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3" name="Gerade Verbindung 312"/>
          <p:cNvCxnSpPr/>
          <p:nvPr/>
        </p:nvCxnSpPr>
        <p:spPr>
          <a:xfrm flipV="1">
            <a:off x="18218950" y="11257007"/>
            <a:ext cx="2358477" cy="1439383"/>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24" name="Textfeld 323"/>
          <p:cNvSpPr txBox="1"/>
          <p:nvPr/>
        </p:nvSpPr>
        <p:spPr>
          <a:xfrm>
            <a:off x="20752921" y="10971581"/>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5" name="Textfeld 324"/>
          <p:cNvSpPr txBox="1"/>
          <p:nvPr/>
        </p:nvSpPr>
        <p:spPr>
          <a:xfrm>
            <a:off x="22410271" y="15288306"/>
            <a:ext cx="1452386" cy="830997"/>
          </a:xfrm>
          <a:prstGeom prst="rect">
            <a:avLst/>
          </a:prstGeom>
          <a:noFill/>
        </p:spPr>
        <p:txBody>
          <a:bodyPr wrap="square" rtlCol="0" anchor="ctr">
            <a:spAutoFit/>
          </a:bodyPr>
          <a:lstStyle/>
          <a:p>
            <a:pPr algn="ctr"/>
            <a:endParaRPr lang="en-US" sz="4800" dirty="0">
              <a:solidFill>
                <a:schemeClr val="bg1"/>
              </a:solidFill>
            </a:endParaRPr>
          </a:p>
        </p:txBody>
      </p:sp>
      <p:grpSp>
        <p:nvGrpSpPr>
          <p:cNvPr id="2" name="Gruppieren 1"/>
          <p:cNvGrpSpPr/>
          <p:nvPr/>
        </p:nvGrpSpPr>
        <p:grpSpPr>
          <a:xfrm>
            <a:off x="886187" y="9634391"/>
            <a:ext cx="34511369" cy="5352778"/>
            <a:chOff x="886187" y="9634391"/>
            <a:chExt cx="34511369" cy="5352778"/>
          </a:xfrm>
        </p:grpSpPr>
        <p:sp>
          <p:nvSpPr>
            <p:cNvPr id="82" name="Textfeld 81"/>
            <p:cNvSpPr txBox="1"/>
            <p:nvPr/>
          </p:nvSpPr>
          <p:spPr>
            <a:xfrm>
              <a:off x="20983150" y="13547169"/>
              <a:ext cx="2739942"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grpSp>
          <p:nvGrpSpPr>
            <p:cNvPr id="10" name="Gruppieren 9"/>
            <p:cNvGrpSpPr/>
            <p:nvPr/>
          </p:nvGrpSpPr>
          <p:grpSpPr>
            <a:xfrm>
              <a:off x="886187" y="9634391"/>
              <a:ext cx="34511369" cy="5066055"/>
              <a:chOff x="886187" y="9634391"/>
              <a:chExt cx="34511369" cy="5066055"/>
            </a:xfrm>
          </p:grpSpPr>
          <p:cxnSp>
            <p:nvCxnSpPr>
              <p:cNvPr id="275" name="Gerade Verbindung 274"/>
              <p:cNvCxnSpPr/>
              <p:nvPr/>
            </p:nvCxnSpPr>
            <p:spPr>
              <a:xfrm>
                <a:off x="20577431" y="1413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Gruppieren 8"/>
              <p:cNvGrpSpPr/>
              <p:nvPr/>
            </p:nvGrpSpPr>
            <p:grpSpPr>
              <a:xfrm>
                <a:off x="886187" y="9634391"/>
                <a:ext cx="34511369" cy="5066055"/>
                <a:chOff x="886187" y="9634391"/>
                <a:chExt cx="34511369" cy="5066055"/>
              </a:xfrm>
            </p:grpSpPr>
            <p:sp>
              <p:nvSpPr>
                <p:cNvPr id="97" name="Rechteck 96"/>
                <p:cNvSpPr>
                  <a:spLocks/>
                </p:cNvSpPr>
                <p:nvPr/>
              </p:nvSpPr>
              <p:spPr>
                <a:xfrm>
                  <a:off x="23723093" y="13836179"/>
                  <a:ext cx="250143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22" name="Textfeld 121"/>
                <p:cNvSpPr txBox="1"/>
                <p:nvPr/>
              </p:nvSpPr>
              <p:spPr>
                <a:xfrm>
                  <a:off x="4124238" y="10667131"/>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144" name="Textfeld 143"/>
                <p:cNvSpPr txBox="1"/>
                <p:nvPr/>
              </p:nvSpPr>
              <p:spPr>
                <a:xfrm>
                  <a:off x="886187" y="10667131"/>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32" name="Rechteck 131"/>
                <p:cNvSpPr>
                  <a:spLocks/>
                </p:cNvSpPr>
                <p:nvPr/>
              </p:nvSpPr>
              <p:spPr>
                <a:xfrm>
                  <a:off x="11324238" y="10954997"/>
                  <a:ext cx="55452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9" name="Rechteck 138"/>
                <p:cNvSpPr>
                  <a:spLocks/>
                </p:cNvSpPr>
                <p:nvPr/>
              </p:nvSpPr>
              <p:spPr>
                <a:xfrm>
                  <a:off x="31301689" y="9634391"/>
                  <a:ext cx="4095867"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99" name="Gerade Verbindung 198"/>
                <p:cNvCxnSpPr/>
                <p:nvPr/>
              </p:nvCxnSpPr>
              <p:spPr>
                <a:xfrm>
                  <a:off x="30784534"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5" name="Gerade Verbindung 204"/>
                <p:cNvCxnSpPr/>
                <p:nvPr/>
              </p:nvCxnSpPr>
              <p:spPr>
                <a:xfrm>
                  <a:off x="28066053"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2" name="Gerade Verbindung 211"/>
                <p:cNvCxnSpPr/>
                <p:nvPr/>
              </p:nvCxnSpPr>
              <p:spPr>
                <a:xfrm flipV="1">
                  <a:off x="28426052" y="10062016"/>
                  <a:ext cx="2358478" cy="42038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7" name="Gerade Verbindung 276"/>
                <p:cNvCxnSpPr/>
                <p:nvPr/>
              </p:nvCxnSpPr>
              <p:spPr>
                <a:xfrm>
                  <a:off x="17858950" y="1125700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2" name="Gerade Verbindung 281"/>
                <p:cNvCxnSpPr/>
                <p:nvPr/>
              </p:nvCxnSpPr>
              <p:spPr>
                <a:xfrm>
                  <a:off x="18218948" y="11259482"/>
                  <a:ext cx="2358479" cy="28775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26" name="Textfeld 325"/>
                <p:cNvSpPr txBox="1"/>
                <p:nvPr/>
              </p:nvSpPr>
              <p:spPr>
                <a:xfrm>
                  <a:off x="20752921" y="13848306"/>
                  <a:ext cx="1452386" cy="830997"/>
                </a:xfrm>
                <a:prstGeom prst="rect">
                  <a:avLst/>
                </a:prstGeom>
                <a:noFill/>
              </p:spPr>
              <p:txBody>
                <a:bodyPr wrap="square" rtlCol="0" anchor="ctr">
                  <a:spAutoFit/>
                </a:bodyPr>
                <a:lstStyle/>
                <a:p>
                  <a:pPr algn="ctr"/>
                  <a:r>
                    <a:rPr lang="en-US" sz="4800" dirty="0" smtClean="0">
                      <a:solidFill>
                        <a:schemeClr val="bg1"/>
                      </a:solidFill>
                    </a:rPr>
                    <a:t>(-2)</a:t>
                  </a:r>
                </a:p>
              </p:txBody>
            </p:sp>
          </p:grpSp>
        </p:grpSp>
      </p:grpSp>
      <p:sp>
        <p:nvSpPr>
          <p:cNvPr id="327" name="Textfeld 326"/>
          <p:cNvSpPr txBox="1"/>
          <p:nvPr/>
        </p:nvSpPr>
        <p:spPr>
          <a:xfrm>
            <a:off x="20752921" y="12408306"/>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8" name="Textfeld 327"/>
          <p:cNvSpPr txBox="1"/>
          <p:nvPr/>
        </p:nvSpPr>
        <p:spPr>
          <a:xfrm>
            <a:off x="22410271" y="9646518"/>
            <a:ext cx="1452386" cy="830997"/>
          </a:xfrm>
          <a:prstGeom prst="rect">
            <a:avLst/>
          </a:prstGeom>
          <a:noFill/>
        </p:spPr>
        <p:txBody>
          <a:bodyPr wrap="square" rtlCol="0" anchor="ctr">
            <a:spAutoFit/>
          </a:bodyPr>
          <a:lstStyle/>
          <a:p>
            <a:pPr algn="ctr"/>
            <a:endParaRPr lang="en-US" sz="4800" dirty="0">
              <a:solidFill>
                <a:schemeClr val="bg1"/>
              </a:solidFill>
            </a:endParaRPr>
          </a:p>
        </p:txBody>
      </p:sp>
      <p:cxnSp>
        <p:nvCxnSpPr>
          <p:cNvPr id="129" name="Gerade Verbindung 128"/>
          <p:cNvCxnSpPr/>
          <p:nvPr/>
        </p:nvCxnSpPr>
        <p:spPr>
          <a:xfrm>
            <a:off x="28426051" y="12796529"/>
            <a:ext cx="2358483" cy="2913021"/>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nvGrpSpPr>
          <p:cNvPr id="8" name="Gruppieren 7"/>
          <p:cNvGrpSpPr/>
          <p:nvPr/>
        </p:nvGrpSpPr>
        <p:grpSpPr>
          <a:xfrm>
            <a:off x="891102" y="9639306"/>
            <a:ext cx="34511369" cy="5352778"/>
            <a:chOff x="891102" y="9639306"/>
            <a:chExt cx="34511369" cy="5352778"/>
          </a:xfrm>
        </p:grpSpPr>
        <p:cxnSp>
          <p:nvCxnSpPr>
            <p:cNvPr id="162" name="Gerade Verbindung 274"/>
            <p:cNvCxnSpPr/>
            <p:nvPr/>
          </p:nvCxnSpPr>
          <p:spPr>
            <a:xfrm>
              <a:off x="20611843" y="14141922"/>
              <a:ext cx="360000" cy="1"/>
            </a:xfrm>
            <a:prstGeom prst="line">
              <a:avLst/>
            </a:prstGeom>
            <a:ln w="101600" cap="rnd">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uppieren 6"/>
            <p:cNvGrpSpPr/>
            <p:nvPr/>
          </p:nvGrpSpPr>
          <p:grpSpPr>
            <a:xfrm>
              <a:off x="891102" y="9639306"/>
              <a:ext cx="34511369" cy="5352778"/>
              <a:chOff x="891102" y="9639306"/>
              <a:chExt cx="34511369" cy="5352778"/>
            </a:xfrm>
          </p:grpSpPr>
          <p:sp>
            <p:nvSpPr>
              <p:cNvPr id="149" name="Textfeld 148"/>
              <p:cNvSpPr txBox="1"/>
              <p:nvPr/>
            </p:nvSpPr>
            <p:spPr>
              <a:xfrm>
                <a:off x="20988065" y="13552084"/>
                <a:ext cx="2739942" cy="1440000"/>
              </a:xfrm>
              <a:prstGeom prst="rect">
                <a:avLst/>
              </a:prstGeom>
              <a:noFill/>
              <a:ln>
                <a:noFill/>
              </a:ln>
            </p:spPr>
            <p:txBody>
              <a:bodyPr wrap="square" rtlCol="0">
                <a:spAutoFit/>
              </a:bodyPr>
              <a:lstStyle/>
              <a:p>
                <a:pPr algn="ctr"/>
                <a:r>
                  <a:rPr lang="en-US" sz="8800" dirty="0" smtClean="0">
                    <a:solidFill>
                      <a:schemeClr val="accent6"/>
                    </a:solidFill>
                  </a:rPr>
                  <a:t>4.</a:t>
                </a:r>
                <a:endParaRPr lang="en-US" sz="8800" dirty="0">
                  <a:solidFill>
                    <a:schemeClr val="accent6"/>
                  </a:solidFill>
                </a:endParaRPr>
              </a:p>
            </p:txBody>
          </p:sp>
          <p:sp>
            <p:nvSpPr>
              <p:cNvPr id="150" name="Rechteck 149"/>
              <p:cNvSpPr>
                <a:spLocks/>
              </p:cNvSpPr>
              <p:nvPr/>
            </p:nvSpPr>
            <p:spPr>
              <a:xfrm>
                <a:off x="23728008" y="13841094"/>
                <a:ext cx="2501434"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sp>
            <p:nvSpPr>
              <p:cNvPr id="151" name="Textfeld 150"/>
              <p:cNvSpPr txBox="1"/>
              <p:nvPr/>
            </p:nvSpPr>
            <p:spPr>
              <a:xfrm>
                <a:off x="4129153" y="10672046"/>
                <a:ext cx="7200000" cy="1440000"/>
              </a:xfrm>
              <a:prstGeom prst="rect">
                <a:avLst/>
              </a:prstGeom>
              <a:noFill/>
              <a:ln>
                <a:noFill/>
              </a:ln>
            </p:spPr>
            <p:txBody>
              <a:bodyPr wrap="square" rtlCol="0">
                <a:spAutoFit/>
              </a:bodyPr>
              <a:lstStyle/>
              <a:p>
                <a:r>
                  <a:rPr lang="en-US" sz="8800" dirty="0" smtClean="0">
                    <a:solidFill>
                      <a:schemeClr val="accent6"/>
                    </a:solidFill>
                  </a:rPr>
                  <a:t>Harvard, US</a:t>
                </a:r>
                <a:r>
                  <a:rPr lang="en-GB" sz="8800" dirty="0">
                    <a:solidFill>
                      <a:schemeClr val="accent6"/>
                    </a:solidFill>
                  </a:rPr>
                  <a:t>A</a:t>
                </a:r>
                <a:endParaRPr lang="en-US" sz="8800" dirty="0">
                  <a:solidFill>
                    <a:schemeClr val="accent6"/>
                  </a:solidFill>
                </a:endParaRPr>
              </a:p>
            </p:txBody>
          </p:sp>
          <p:sp>
            <p:nvSpPr>
              <p:cNvPr id="152" name="Textfeld 151"/>
              <p:cNvSpPr txBox="1"/>
              <p:nvPr/>
            </p:nvSpPr>
            <p:spPr>
              <a:xfrm>
                <a:off x="891102" y="10672046"/>
                <a:ext cx="3240000" cy="1440000"/>
              </a:xfrm>
              <a:prstGeom prst="rect">
                <a:avLst/>
              </a:prstGeom>
              <a:noFill/>
              <a:ln>
                <a:noFill/>
              </a:ln>
            </p:spPr>
            <p:txBody>
              <a:bodyPr wrap="square" rtlCol="0">
                <a:spAutoFit/>
              </a:bodyPr>
              <a:lstStyle/>
              <a:p>
                <a:pPr algn="ctr"/>
                <a:r>
                  <a:rPr lang="en-US" sz="8800" dirty="0" smtClean="0">
                    <a:solidFill>
                      <a:schemeClr val="accent6"/>
                    </a:solidFill>
                  </a:rPr>
                  <a:t>2.</a:t>
                </a:r>
                <a:endParaRPr lang="en-US" sz="8800" dirty="0">
                  <a:solidFill>
                    <a:schemeClr val="accent6"/>
                  </a:solidFill>
                </a:endParaRPr>
              </a:p>
            </p:txBody>
          </p:sp>
          <p:sp>
            <p:nvSpPr>
              <p:cNvPr id="153" name="Rechteck 152"/>
              <p:cNvSpPr>
                <a:spLocks/>
              </p:cNvSpPr>
              <p:nvPr/>
            </p:nvSpPr>
            <p:spPr>
              <a:xfrm>
                <a:off x="11329153" y="10959912"/>
                <a:ext cx="5545289"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sp>
            <p:nvSpPr>
              <p:cNvPr id="154" name="Rechteck 153"/>
              <p:cNvSpPr>
                <a:spLocks/>
              </p:cNvSpPr>
              <p:nvPr/>
            </p:nvSpPr>
            <p:spPr>
              <a:xfrm>
                <a:off x="31306604" y="9639306"/>
                <a:ext cx="4095867"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cxnSp>
            <p:nvCxnSpPr>
              <p:cNvPr id="155" name="Gerade Verbindung 198"/>
              <p:cNvCxnSpPr/>
              <p:nvPr/>
            </p:nvCxnSpPr>
            <p:spPr>
              <a:xfrm>
                <a:off x="30789449" y="10071439"/>
                <a:ext cx="360000" cy="1"/>
              </a:xfrm>
              <a:prstGeom prst="line">
                <a:avLst/>
              </a:prstGeom>
              <a:ln w="1016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6" name="Gerade Verbindung 204"/>
              <p:cNvCxnSpPr/>
              <p:nvPr/>
            </p:nvCxnSpPr>
            <p:spPr>
              <a:xfrm>
                <a:off x="28070968" y="14270756"/>
                <a:ext cx="360000" cy="123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7" name="Gerade Verbindung 211"/>
              <p:cNvCxnSpPr/>
              <p:nvPr/>
            </p:nvCxnSpPr>
            <p:spPr>
              <a:xfrm flipV="1">
                <a:off x="28430967" y="10066931"/>
                <a:ext cx="2358478" cy="420382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8" name="Gerade Verbindung 276"/>
              <p:cNvCxnSpPr/>
              <p:nvPr/>
            </p:nvCxnSpPr>
            <p:spPr>
              <a:xfrm>
                <a:off x="17863865" y="11261923"/>
                <a:ext cx="360000" cy="123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9" name="Gerade Verbindung 281"/>
              <p:cNvCxnSpPr/>
              <p:nvPr/>
            </p:nvCxnSpPr>
            <p:spPr>
              <a:xfrm>
                <a:off x="18223863" y="11264397"/>
                <a:ext cx="2358479" cy="287752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61" name="Textfeld 160"/>
              <p:cNvSpPr txBox="1"/>
              <p:nvPr/>
            </p:nvSpPr>
            <p:spPr>
              <a:xfrm>
                <a:off x="20757836" y="13853221"/>
                <a:ext cx="1452386" cy="830997"/>
              </a:xfrm>
              <a:prstGeom prst="rect">
                <a:avLst/>
              </a:prstGeom>
              <a:noFill/>
              <a:ln>
                <a:noFill/>
              </a:ln>
            </p:spPr>
            <p:txBody>
              <a:bodyPr wrap="square" rtlCol="0" anchor="ctr">
                <a:spAutoFit/>
              </a:bodyPr>
              <a:lstStyle/>
              <a:p>
                <a:pPr algn="ctr"/>
                <a:r>
                  <a:rPr lang="en-US" sz="4800" dirty="0" smtClean="0">
                    <a:solidFill>
                      <a:schemeClr val="accent6"/>
                    </a:solidFill>
                  </a:rPr>
                  <a:t>(-2)</a:t>
                </a:r>
              </a:p>
            </p:txBody>
          </p:sp>
        </p:grpSp>
      </p:gr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89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xit" presetSubtype="8" fill="hold" nodeType="withEffect">
                                  <p:stCondLst>
                                    <p:cond delay="0"/>
                                  </p:stCondLst>
                                  <p:childTnLst>
                                    <p:animEffect transition="out" filter="wipe(lef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2"/>
          </p:nvPr>
        </p:nvSpPr>
        <p:spPr/>
        <p:txBody>
          <a:bodyPr/>
          <a:lstStyle/>
          <a:p>
            <a:pPr lvl="0"/>
            <a:fld id="{0FF306FB-B655-4431-864B-B9E07E7811A7}" type="slidenum">
              <a:rPr lang="en-GB" smtClean="0"/>
              <a:t>42</a:t>
            </a:fld>
            <a:endParaRPr lang="en-GB" dirty="0"/>
          </a:p>
        </p:txBody>
      </p:sp>
      <p:sp>
        <p:nvSpPr>
          <p:cNvPr id="6" name="Inhaltsplatzhalter 5"/>
          <p:cNvSpPr>
            <a:spLocks noGrp="1"/>
          </p:cNvSpPr>
          <p:nvPr>
            <p:ph sz="quarter" idx="13"/>
          </p:nvPr>
        </p:nvSpPr>
        <p:spPr>
          <a:xfrm>
            <a:off x="5184925" y="2333291"/>
            <a:ext cx="29648000" cy="15913768"/>
          </a:xfrm>
        </p:spPr>
        <p:txBody>
          <a:bodyPr/>
          <a:lstStyle/>
          <a:p>
            <a:r>
              <a:rPr lang="en-GB" dirty="0" smtClean="0"/>
              <a:t>Video showing:</a:t>
            </a:r>
          </a:p>
          <a:p>
            <a:pPr marL="1143000" indent="-1143000">
              <a:buFont typeface="Arial" panose="020B0604020202020204" pitchFamily="34" charset="0"/>
              <a:buChar char="•"/>
            </a:pPr>
            <a:r>
              <a:rPr lang="en-GB" dirty="0" smtClean="0"/>
              <a:t>Creating snapshot for comparison</a:t>
            </a:r>
          </a:p>
          <a:p>
            <a:pPr marL="1143000" indent="-1143000">
              <a:buFont typeface="Arial" panose="020B0604020202020204" pitchFamily="34" charset="0"/>
              <a:buChar char="•"/>
            </a:pPr>
            <a:r>
              <a:rPr lang="en-GB" dirty="0" smtClean="0"/>
              <a:t>Play with weights</a:t>
            </a:r>
          </a:p>
          <a:p>
            <a:pPr marL="1143000" indent="-1143000">
              <a:buFont typeface="Arial" panose="020B0604020202020204" pitchFamily="34" charset="0"/>
              <a:buChar char="•"/>
            </a:pPr>
            <a:r>
              <a:rPr lang="en-GB" dirty="0" smtClean="0"/>
              <a:t>Show delta</a:t>
            </a:r>
          </a:p>
          <a:p>
            <a:pPr marL="1143000" indent="-1143000">
              <a:buFont typeface="Arial" panose="020B0604020202020204" pitchFamily="34" charset="0"/>
              <a:buChar char="•"/>
            </a:pPr>
            <a:r>
              <a:rPr lang="en-GB" dirty="0" smtClean="0"/>
              <a:t>Select by clicking on </a:t>
            </a:r>
            <a:r>
              <a:rPr lang="en-GB" dirty="0" err="1" smtClean="0"/>
              <a:t>slopegraph</a:t>
            </a:r>
            <a:endParaRPr lang="en-GB" dirty="0" smtClean="0"/>
          </a:p>
          <a:p>
            <a:pPr marL="1143000" indent="-1143000">
              <a:buFont typeface="Arial" panose="020B0604020202020204" pitchFamily="34" charset="0"/>
              <a:buChar char="•"/>
            </a:pPr>
            <a:endParaRPr lang="en-GB" dirty="0"/>
          </a:p>
        </p:txBody>
      </p:sp>
      <p:pic>
        <p:nvPicPr>
          <p:cNvPr id="2" name="video3.wmv">
            <a:hlinkClick r:id="" action="ppaction://media"/>
          </p:cNvPr>
          <p:cNvPicPr>
            <a:picLocks noChangeAspect="1"/>
          </p:cNvPicPr>
          <p:nvPr>
            <a:videoFile r:link="rId2"/>
            <p:extLst>
              <p:ext uri="{DAA4B4D4-6D71-4841-9C94-3DE7FCFB9230}">
                <p14:media xmlns:p14="http://schemas.microsoft.com/office/powerpoint/2010/main" r:embed="rId1">
                  <p14:bmkLst>
                    <p14:bmk name="Textmarke 1" time="16111.8733"/>
                  </p14:bmkLst>
                </p14:media>
              </p:ext>
            </p:extLst>
          </p:nvPr>
        </p:nvPicPr>
        <p:blipFill>
          <a:blip r:embed="rId5"/>
          <a:stretch>
            <a:fillRect/>
          </a:stretch>
        </p:blipFill>
        <p:spPr>
          <a:xfrm>
            <a:off x="5040000" y="1440000"/>
            <a:ext cx="31201500" cy="17568000"/>
          </a:xfrm>
          <a:prstGeom prst="rect">
            <a:avLst/>
          </a:prstGeom>
        </p:spPr>
      </p:pic>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5483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2" fill="hold"/>
                                        <p:tgtEl>
                                          <p:spTgt spid="2"/>
                                        </p:tgtEl>
                                      </p:cBhvr>
                                    </p:cmd>
                                  </p:childTnLst>
                                </p:cTn>
                              </p:par>
                              <p:par>
                                <p:cTn id="7" presetID="2" presetClass="mediacall" presetSubtype="0" fill="hold" nodeType="withEffect">
                                  <p:stCondLst>
                                    <p:cond delay="16000"/>
                                  </p:stCondLst>
                                  <p:childTnLst>
                                    <p:cmd type="call" cmd="togglePause">
                                      <p:cBhvr>
                                        <p:cTn id="8" dur="1"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noProof="0" dirty="0" smtClean="0"/>
              <a:t>10 Requirements</a:t>
            </a:r>
            <a:endParaRPr lang="en-GB" noProof="0" dirty="0"/>
          </a:p>
        </p:txBody>
      </p:sp>
      <p:sp>
        <p:nvSpPr>
          <p:cNvPr id="4" name="Inhaltsplatzhalter 3"/>
          <p:cNvSpPr>
            <a:spLocks noGrp="1"/>
          </p:cNvSpPr>
          <p:nvPr>
            <p:ph idx="1"/>
          </p:nvPr>
        </p:nvSpPr>
        <p:spPr>
          <a:xfrm>
            <a:off x="1829038" y="4802087"/>
            <a:ext cx="18592561"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Refinement </a:t>
            </a:r>
            <a:br>
              <a:rPr lang="en-GB" sz="10500" dirty="0" smtClean="0"/>
            </a:br>
            <a:r>
              <a:rPr lang="en-GB" sz="10500" dirty="0" smtClean="0"/>
              <a:t>and Visual Feedback</a:t>
            </a:r>
          </a:p>
          <a:p>
            <a:pPr marL="1371600" indent="-1371600">
              <a:buFont typeface="+mj-lt"/>
              <a:buAutoNum type="arabicPeriod"/>
            </a:pPr>
            <a:r>
              <a:rPr lang="en-GB" sz="10500" dirty="0"/>
              <a:t>Flexible Mapping </a:t>
            </a:r>
            <a:br>
              <a:rPr lang="en-GB" sz="10500" dirty="0"/>
            </a:br>
            <a:r>
              <a:rPr lang="en-GB" sz="10500" dirty="0"/>
              <a:t>of Attributes to </a:t>
            </a:r>
            <a:r>
              <a:rPr lang="en-GB" sz="10500" dirty="0" smtClean="0"/>
              <a:t>Scores</a:t>
            </a:r>
            <a:endParaRPr lang="en-GB" sz="10500" dirty="0"/>
          </a:p>
        </p:txBody>
      </p:sp>
      <p:sp>
        <p:nvSpPr>
          <p:cNvPr id="7" name="Inhaltsplatzhalter 3"/>
          <p:cNvSpPr txBox="1">
            <a:spLocks/>
          </p:cNvSpPr>
          <p:nvPr/>
        </p:nvSpPr>
        <p:spPr>
          <a:xfrm>
            <a:off x="20421598" y="4908349"/>
            <a:ext cx="16274279"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latin typeface="Lato" panose="020F0502020204030203" pitchFamily="34" charset="0"/>
              </a:rPr>
              <a:t>Compare Rankings</a:t>
            </a:r>
          </a:p>
        </p:txBody>
      </p:sp>
      <p:sp>
        <p:nvSpPr>
          <p:cNvPr id="10" name="Inhaltsplatzhalter 3"/>
          <p:cNvSpPr txBox="1">
            <a:spLocks/>
          </p:cNvSpPr>
          <p:nvPr/>
        </p:nvSpPr>
        <p:spPr>
          <a:xfrm>
            <a:off x="20420784" y="6843713"/>
            <a:ext cx="16274279" cy="9041626"/>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7"/>
            </a:pPr>
            <a:r>
              <a:rPr lang="en-GB" sz="10500" dirty="0" smtClean="0">
                <a:solidFill>
                  <a:srgbClr val="00B0F0"/>
                </a:solidFill>
                <a:latin typeface="Lato" panose="020F0502020204030203" pitchFamily="34" charset="0"/>
              </a:rPr>
              <a:t>Scalability</a:t>
            </a:r>
          </a:p>
          <a:p>
            <a:pPr marL="1371600" indent="-1371600">
              <a:buFont typeface="+mj-lt"/>
              <a:buAutoNum type="arabicPeriod" startAt="7"/>
            </a:pPr>
            <a:r>
              <a:rPr lang="en-GB" sz="10500" dirty="0" smtClean="0">
                <a:solidFill>
                  <a:srgbClr val="00B0F0"/>
                </a:solidFill>
                <a:latin typeface="Lato" panose="020F0502020204030203" pitchFamily="34" charset="0"/>
              </a:rPr>
              <a:t>Filtering</a:t>
            </a:r>
          </a:p>
          <a:p>
            <a:pPr marL="1371600" indent="-1371600">
              <a:buFont typeface="+mj-lt"/>
              <a:buAutoNum type="arabicPeriod" startAt="7"/>
            </a:pPr>
            <a:r>
              <a:rPr lang="en-GB" sz="10500" dirty="0" smtClean="0">
                <a:solidFill>
                  <a:srgbClr val="00B0F0"/>
                </a:solidFill>
                <a:latin typeface="Lato" panose="020F0502020204030203" pitchFamily="34" charset="0"/>
              </a:rPr>
              <a:t>Handle </a:t>
            </a:r>
            <a:r>
              <a:rPr lang="en-GB" sz="10500" dirty="0">
                <a:solidFill>
                  <a:srgbClr val="00B0F0"/>
                </a:solidFill>
                <a:latin typeface="Lato" panose="020F0502020204030203" pitchFamily="34" charset="0"/>
              </a:rPr>
              <a:t>Missing Values</a:t>
            </a:r>
          </a:p>
          <a:p>
            <a:pPr marL="1371600" indent="-1371600">
              <a:buFont typeface="+mj-lt"/>
              <a:buAutoNum type="arabicPeriod" startAt="7"/>
            </a:pPr>
            <a:r>
              <a:rPr lang="en-GB" sz="10500" dirty="0" smtClean="0">
                <a:solidFill>
                  <a:srgbClr val="00B0F0"/>
                </a:solidFill>
                <a:latin typeface="Lato" panose="020F0502020204030203" pitchFamily="34" charset="0"/>
              </a:rPr>
              <a:t> Optimization</a:t>
            </a: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48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750"/>
                            </p:stCondLst>
                            <p:childTnLst>
                              <p:par>
                                <p:cTn id="17" presetID="10" presetClass="entr" presetSubtype="0" fill="hold" grpId="0" nodeType="afterEffect">
                                  <p:stCondLst>
                                    <p:cond delay="25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44</a:t>
            </a:fld>
            <a:endParaRPr lang="en-US" dirty="0"/>
          </a:p>
        </p:txBody>
      </p:sp>
      <p:sp>
        <p:nvSpPr>
          <p:cNvPr id="6" name="Title 5"/>
          <p:cNvSpPr>
            <a:spLocks noGrp="1"/>
          </p:cNvSpPr>
          <p:nvPr>
            <p:ph type="title" idx="4294967295"/>
          </p:nvPr>
        </p:nvSpPr>
        <p:spPr>
          <a:xfrm>
            <a:off x="5944374" y="7913380"/>
            <a:ext cx="24692015" cy="3429446"/>
          </a:xfrm>
        </p:spPr>
        <p:txBody>
          <a:bodyPr>
            <a:noAutofit/>
          </a:bodyPr>
          <a:lstStyle/>
          <a:p>
            <a:pPr algn="ctr"/>
            <a:r>
              <a:rPr lang="en-US" sz="15800" noProof="0" dirty="0" smtClean="0">
                <a:solidFill>
                  <a:schemeClr val="bg1"/>
                </a:solidFill>
              </a:rPr>
              <a:t>Demos, Videos &amp; More:</a:t>
            </a:r>
            <a:br>
              <a:rPr lang="en-US" sz="15800" noProof="0" dirty="0" smtClean="0">
                <a:solidFill>
                  <a:schemeClr val="bg1"/>
                </a:solidFill>
              </a:rPr>
            </a:br>
            <a:r>
              <a:rPr lang="en-US" sz="15800" u="sng" dirty="0" smtClean="0">
                <a:solidFill>
                  <a:schemeClr val="bg1">
                    <a:lumMod val="65000"/>
                  </a:schemeClr>
                </a:solidFill>
              </a:rPr>
              <a:t>http://lineup.caleydo.org</a:t>
            </a:r>
            <a:endParaRPr lang="en-US" sz="15800" noProof="0" dirty="0">
              <a:solidFill>
                <a:schemeClr val="bg1">
                  <a:lumMod val="65000"/>
                </a:schemeClr>
              </a:solidFill>
            </a:endParaRPr>
          </a:p>
        </p:txBody>
      </p:sp>
    </p:spTree>
    <p:extLst>
      <p:ext uri="{BB962C8B-B14F-4D97-AF65-F5344CB8AC3E}">
        <p14:creationId xmlns:p14="http://schemas.microsoft.com/office/powerpoint/2010/main" val="5325568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p>
        </p:txBody>
      </p:sp>
      <p:sp>
        <p:nvSpPr>
          <p:cNvPr id="3" name="Slide Number Placeholder 2"/>
          <p:cNvSpPr>
            <a:spLocks noGrp="1"/>
          </p:cNvSpPr>
          <p:nvPr>
            <p:ph type="sldNum" sz="quarter" idx="12"/>
          </p:nvPr>
        </p:nvSpPr>
        <p:spPr/>
        <p:txBody>
          <a:bodyPr/>
          <a:lstStyle/>
          <a:p>
            <a:fld id="{30742C3F-4840-460C-ADF2-7005A7FA8881}" type="slidenum">
              <a:rPr lang="en-US" smtClean="0"/>
              <a:t>45</a:t>
            </a:fld>
            <a:endParaRPr lang="en-US" dirty="0"/>
          </a:p>
        </p:txBody>
      </p:sp>
    </p:spTree>
    <p:extLst>
      <p:ext uri="{BB962C8B-B14F-4D97-AF65-F5344CB8AC3E}">
        <p14:creationId xmlns:p14="http://schemas.microsoft.com/office/powerpoint/2010/main" val="1259002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Very Short Visualization </a:t>
            </a:r>
            <a:r>
              <a:rPr lang="en-US" dirty="0" err="1" smtClean="0"/>
              <a:t>INtroduction</a:t>
            </a:r>
            <a:endParaRPr lang="en-US" dirty="0"/>
          </a:p>
        </p:txBody>
      </p:sp>
      <p:sp>
        <p:nvSpPr>
          <p:cNvPr id="4" name="Text Placeholder 3"/>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778479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The </a:t>
            </a:r>
            <a:r>
              <a:rPr lang="de-AT" dirty="0" err="1" smtClean="0"/>
              <a:t>Ability</a:t>
            </a:r>
            <a:r>
              <a:rPr lang="de-AT" dirty="0" smtClean="0"/>
              <a:t> Matrix</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84"/>
          <a:stretch/>
        </p:blipFill>
        <p:spPr>
          <a:xfrm>
            <a:off x="8134121" y="5968363"/>
            <a:ext cx="21197103" cy="13418391"/>
          </a:xfrm>
        </p:spPr>
      </p:pic>
    </p:spTree>
    <p:extLst>
      <p:ext uri="{BB962C8B-B14F-4D97-AF65-F5344CB8AC3E}">
        <p14:creationId xmlns:p14="http://schemas.microsoft.com/office/powerpoint/2010/main" val="1733591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Discovery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038" y="7521678"/>
            <a:ext cx="33492950" cy="7850783"/>
          </a:xfrm>
        </p:spPr>
      </p:pic>
      <p:sp>
        <p:nvSpPr>
          <p:cNvPr id="4" name="Slide Number Placeholder 3"/>
          <p:cNvSpPr>
            <a:spLocks noGrp="1"/>
          </p:cNvSpPr>
          <p:nvPr>
            <p:ph type="sldNum" sz="quarter" idx="12"/>
          </p:nvPr>
        </p:nvSpPr>
        <p:spPr/>
        <p:txBody>
          <a:bodyPr/>
          <a:lstStyle/>
          <a:p>
            <a:fld id="{30742C3F-4840-460C-ADF2-7005A7FA8881}" type="slidenum">
              <a:rPr lang="en-US" smtClean="0"/>
              <a:t>48</a:t>
            </a:fld>
            <a:endParaRPr lang="en-US" dirty="0"/>
          </a:p>
        </p:txBody>
      </p:sp>
    </p:spTree>
    <p:extLst>
      <p:ext uri="{BB962C8B-B14F-4D97-AF65-F5344CB8AC3E}">
        <p14:creationId xmlns:p14="http://schemas.microsoft.com/office/powerpoint/2010/main" val="22852013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We Always Trust Statistics?</a:t>
            </a:r>
            <a:endParaRPr lang="en-US" dirty="0"/>
          </a:p>
        </p:txBody>
      </p:sp>
      <p:graphicFrame>
        <p:nvGraphicFramePr>
          <p:cNvPr id="5" name="Content Placeholder 4"/>
          <p:cNvGraphicFramePr>
            <a:graphicFrameLocks noGrp="1"/>
          </p:cNvGraphicFramePr>
          <p:nvPr>
            <p:ph idx="1"/>
            <p:extLst/>
          </p:nvPr>
        </p:nvGraphicFramePr>
        <p:xfrm>
          <a:off x="7053666" y="4455728"/>
          <a:ext cx="4753994" cy="12890475"/>
        </p:xfrm>
        <a:graphic>
          <a:graphicData uri="http://schemas.openxmlformats.org/drawingml/2006/table">
            <a:tbl>
              <a:tblPr>
                <a:tableStyleId>{5C22544A-7EE6-4342-B048-85BDC9FD1C3A}</a:tableStyleId>
              </a:tblPr>
              <a:tblGrid>
                <a:gridCol w="2376997"/>
                <a:gridCol w="2376997"/>
              </a:tblGrid>
              <a:tr h="991575">
                <a:tc gridSpan="2">
                  <a:txBody>
                    <a:bodyPr/>
                    <a:lstStyle/>
                    <a:p>
                      <a:pPr marL="0" algn="ctr" defTabSz="914400" rtl="0" eaLnBrk="1" fontAlgn="b" latinLnBrk="0" hangingPunct="1"/>
                      <a:r>
                        <a:rPr lang="en-US" sz="5400" b="1" u="none" strike="noStrike" kern="1200" dirty="0">
                          <a:solidFill>
                            <a:schemeClr val="dk1"/>
                          </a:solidFill>
                          <a:effectLst/>
                          <a:latin typeface="Courier New" panose="02070309020205020404" pitchFamily="49" charset="0"/>
                          <a:ea typeface="+mn-ea"/>
                          <a:cs typeface="Courier New" panose="02070309020205020404" pitchFamily="49" charset="0"/>
                        </a:rPr>
                        <a:t>I</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x</a:t>
                      </a:r>
                    </a:p>
                  </a:txBody>
                  <a:tcPr marL="28584" marR="28584" marT="28584"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y</a:t>
                      </a:r>
                    </a:p>
                  </a:txBody>
                  <a:tcPr marL="28584" marR="28584" marT="28584"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10</a:t>
                      </a:r>
                    </a:p>
                  </a:txBody>
                  <a:tcPr marL="28584" marR="28584" marT="2858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8.04</a:t>
                      </a:r>
                    </a:p>
                  </a:txBody>
                  <a:tcPr marL="28584" marR="28584" marT="2858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6.95</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13</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7.58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8.81</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11</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8.33</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9.96</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7.24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4.26</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12</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10.84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7</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4.82</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5</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5.68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4" name="Slide Number Placeholder 3"/>
          <p:cNvSpPr>
            <a:spLocks noGrp="1"/>
          </p:cNvSpPr>
          <p:nvPr>
            <p:ph type="sldNum" sz="quarter" idx="12"/>
          </p:nvPr>
        </p:nvSpPr>
        <p:spPr/>
        <p:txBody>
          <a:bodyPr/>
          <a:lstStyle/>
          <a:p>
            <a:fld id="{30742C3F-4840-460C-ADF2-7005A7FA8881}" type="slidenum">
              <a:rPr lang="en-US" smtClean="0"/>
              <a:t>49</a:t>
            </a:fld>
            <a:endParaRPr lang="en-US" dirty="0"/>
          </a:p>
        </p:txBody>
      </p:sp>
      <p:graphicFrame>
        <p:nvGraphicFramePr>
          <p:cNvPr id="6" name="Table 5"/>
          <p:cNvGraphicFramePr>
            <a:graphicFrameLocks noGrp="1"/>
          </p:cNvGraphicFramePr>
          <p:nvPr>
            <p:extLst/>
          </p:nvPr>
        </p:nvGraphicFramePr>
        <p:xfrm>
          <a:off x="12821023" y="4455728"/>
          <a:ext cx="4537904" cy="12890475"/>
        </p:xfrm>
        <a:graphic>
          <a:graphicData uri="http://schemas.openxmlformats.org/drawingml/2006/table">
            <a:tbl>
              <a:tblPr>
                <a:tableStyleId>{5C22544A-7EE6-4342-B048-85BDC9FD1C3A}</a:tableStyleId>
              </a:tblPr>
              <a:tblGrid>
                <a:gridCol w="2268952"/>
                <a:gridCol w="2268952"/>
              </a:tblGrid>
              <a:tr h="991575">
                <a:tc gridSpan="2">
                  <a:txBody>
                    <a:bodyPr/>
                    <a:lstStyle/>
                    <a:p>
                      <a:pPr marL="0" algn="ctr" defTabSz="914400" rtl="0" eaLnBrk="1" fontAlgn="b" latinLnBrk="0" hangingPunct="1"/>
                      <a:r>
                        <a:rPr lang="en-US" sz="5400" b="1" u="none" strike="noStrike" kern="1200" dirty="0">
                          <a:solidFill>
                            <a:schemeClr val="dk1"/>
                          </a:solidFill>
                          <a:effectLst/>
                          <a:latin typeface="Courier New" panose="02070309020205020404" pitchFamily="49" charset="0"/>
                          <a:ea typeface="+mn-ea"/>
                          <a:cs typeface="Courier New" panose="02070309020205020404" pitchFamily="49" charset="0"/>
                        </a:rPr>
                        <a:t>II</a:t>
                      </a:r>
                    </a:p>
                  </a:txBody>
                  <a:tcPr marL="28584" marR="28584" marT="28584" marB="0" anchor="b">
                    <a:solidFill>
                      <a:schemeClr val="bg1"/>
                    </a:solidFill>
                  </a:tcPr>
                </a:tc>
                <a:tc hMerge="1">
                  <a:txBody>
                    <a:bodyPr/>
                    <a:lstStyle/>
                    <a:p>
                      <a:pPr marL="0" algn="r" defTabSz="914400" rtl="0" eaLnBrk="1" fontAlgn="b" latinLnBrk="0" hangingPunct="1"/>
                      <a:endParaRPr lang="en-US" sz="1800" u="none" strike="noStrike" kern="1200" dirty="0">
                        <a:solidFill>
                          <a:schemeClr val="dk1"/>
                        </a:solidFill>
                        <a:effectLst/>
                        <a:latin typeface="Courier New" panose="02070309020205020404" pitchFamily="49" charset="0"/>
                        <a:ea typeface="+mn-ea"/>
                        <a:cs typeface="Courier New" panose="02070309020205020404" pitchFamily="49" charset="0"/>
                      </a:endParaRPr>
                    </a:p>
                  </a:txBody>
                  <a:tcPr marL="9525" marR="9525" marT="9525" marB="0" anchor="b"/>
                </a:tc>
              </a:tr>
              <a:tr h="991575">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x</a:t>
                      </a:r>
                    </a:p>
                  </a:txBody>
                  <a:tcPr marL="28584" marR="28584" marT="28584" marB="0" anchor="b">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y</a:t>
                      </a:r>
                    </a:p>
                  </a:txBody>
                  <a:tcPr marL="28584" marR="28584" marT="28584" marB="0" anchor="b">
                    <a:lnB w="12700" cap="flat" cmpd="sng" algn="ctr">
                      <a:solidFill>
                        <a:schemeClr val="tx1"/>
                      </a:solidFill>
                      <a:prstDash val="solid"/>
                      <a:round/>
                      <a:headEnd type="none" w="med" len="med"/>
                      <a:tailEnd type="none" w="med" len="med"/>
                    </a:lnB>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10</a:t>
                      </a:r>
                    </a:p>
                  </a:txBody>
                  <a:tcPr marL="28584" marR="28584" marT="28584" marB="0" anchor="b">
                    <a:lnT w="12700" cap="flat" cmpd="sng" algn="ctr">
                      <a:solidFill>
                        <a:schemeClr val="tx1"/>
                      </a:solidFill>
                      <a:prstDash val="solid"/>
                      <a:round/>
                      <a:headEnd type="none" w="med" len="med"/>
                      <a:tailEnd type="none" w="med" len="med"/>
                    </a:lnT>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9.14</a:t>
                      </a:r>
                    </a:p>
                  </a:txBody>
                  <a:tcPr marL="28584" marR="28584" marT="28584" marB="0" anchor="b">
                    <a:lnT w="12700" cap="flat" cmpd="sng" algn="ctr">
                      <a:solidFill>
                        <a:schemeClr val="tx1"/>
                      </a:solidFill>
                      <a:prstDash val="solid"/>
                      <a:round/>
                      <a:headEnd type="none" w="med" len="med"/>
                      <a:tailEnd type="none" w="med" len="med"/>
                    </a:lnT>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8.14</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13</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8.74</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9</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8.77</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11</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9.26</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14</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8.1</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6</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6.13</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4</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3.1</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12</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9.13</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7</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7.26</a:t>
                      </a:r>
                    </a:p>
                  </a:txBody>
                  <a:tcPr marL="28584" marR="28584" marT="28584" marB="0" anchor="b">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5</a:t>
                      </a:r>
                    </a:p>
                  </a:txBody>
                  <a:tcPr marL="28584" marR="28584" marT="28584" marB="0" anchor="b">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4.74</a:t>
                      </a:r>
                    </a:p>
                  </a:txBody>
                  <a:tcPr marL="28584" marR="28584" marT="28584" marB="0" anchor="b">
                    <a:solidFill>
                      <a:schemeClr val="bg1"/>
                    </a:solidFill>
                  </a:tcPr>
                </a:tc>
              </a:tr>
            </a:tbl>
          </a:graphicData>
        </a:graphic>
      </p:graphicFrame>
      <p:graphicFrame>
        <p:nvGraphicFramePr>
          <p:cNvPr id="7" name="Table 6"/>
          <p:cNvGraphicFramePr>
            <a:graphicFrameLocks noGrp="1"/>
          </p:cNvGraphicFramePr>
          <p:nvPr>
            <p:extLst/>
          </p:nvPr>
        </p:nvGraphicFramePr>
        <p:xfrm>
          <a:off x="18372288" y="4455730"/>
          <a:ext cx="4523092" cy="12965434"/>
        </p:xfrm>
        <a:graphic>
          <a:graphicData uri="http://schemas.openxmlformats.org/drawingml/2006/table">
            <a:tbl>
              <a:tblPr>
                <a:tableStyleId>{5C22544A-7EE6-4342-B048-85BDC9FD1C3A}</a:tableStyleId>
              </a:tblPr>
              <a:tblGrid>
                <a:gridCol w="2261546"/>
                <a:gridCol w="2261546"/>
              </a:tblGrid>
              <a:tr h="998261">
                <a:tc gridSpan="2">
                  <a:txBody>
                    <a:bodyPr/>
                    <a:lstStyle/>
                    <a:p>
                      <a:pPr marL="0" algn="ctr" defTabSz="914400" rtl="0" eaLnBrk="1" fontAlgn="b" latinLnBrk="0" hangingPunct="1"/>
                      <a:r>
                        <a:rPr lang="en-US" sz="5400" b="1" u="none" strike="noStrike" kern="1200" dirty="0">
                          <a:solidFill>
                            <a:schemeClr val="dk1"/>
                          </a:solidFill>
                          <a:effectLst/>
                          <a:latin typeface="Courier New" panose="02070309020205020404" pitchFamily="49" charset="0"/>
                          <a:ea typeface="+mn-ea"/>
                          <a:cs typeface="Courier New" panose="02070309020205020404" pitchFamily="49" charset="0"/>
                        </a:rPr>
                        <a:t>III</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r" defTabSz="914400" rtl="0" eaLnBrk="1" fontAlgn="b" latinLnBrk="0" hangingPunct="1"/>
                      <a:endParaRPr lang="en-US" sz="1800" u="none" strike="noStrike" kern="1200" dirty="0">
                        <a:solidFill>
                          <a:schemeClr val="dk1"/>
                        </a:solidFill>
                        <a:effectLst/>
                        <a:latin typeface="Courier New" panose="02070309020205020404" pitchFamily="49" charset="0"/>
                        <a:ea typeface="+mn-ea"/>
                        <a:cs typeface="Courier New" panose="02070309020205020404" pitchFamily="49" charset="0"/>
                      </a:endParaRPr>
                    </a:p>
                  </a:txBody>
                  <a:tcPr marL="9525" marR="9525" marT="9525" marB="0" anchor="b"/>
                </a:tc>
              </a:tr>
              <a:tr h="998261">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x</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y</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10</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7.46</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6.77</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86302">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13</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12.74</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9</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7.11</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11</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7.81</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14</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8.84</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6.08</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4</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5.39</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12</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8.15</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6.42</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8261">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5.73</a:t>
                      </a:r>
                    </a:p>
                  </a:txBody>
                  <a:tcPr marL="28584" marR="28584" marT="2858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8" name="Table 7"/>
          <p:cNvGraphicFramePr>
            <a:graphicFrameLocks noGrp="1"/>
          </p:cNvGraphicFramePr>
          <p:nvPr>
            <p:extLst/>
          </p:nvPr>
        </p:nvGraphicFramePr>
        <p:xfrm>
          <a:off x="23908738" y="4455728"/>
          <a:ext cx="5110697" cy="12890475"/>
        </p:xfrm>
        <a:graphic>
          <a:graphicData uri="http://schemas.openxmlformats.org/drawingml/2006/table">
            <a:tbl>
              <a:tblPr>
                <a:tableStyleId>{5C22544A-7EE6-4342-B048-85BDC9FD1C3A}</a:tableStyleId>
              </a:tblPr>
              <a:tblGrid>
                <a:gridCol w="2825306"/>
                <a:gridCol w="2285391"/>
              </a:tblGrid>
              <a:tr h="991575">
                <a:tc gridSpan="2">
                  <a:txBody>
                    <a:bodyPr/>
                    <a:lstStyle/>
                    <a:p>
                      <a:pPr marL="0" algn="ctr" defTabSz="914400" rtl="0" eaLnBrk="1" fontAlgn="b" latinLnBrk="0" hangingPunct="1"/>
                      <a:r>
                        <a:rPr lang="en-US" sz="5400" b="1" u="none" strike="noStrike" kern="1200" dirty="0">
                          <a:solidFill>
                            <a:schemeClr val="dk1"/>
                          </a:solidFill>
                          <a:effectLst/>
                          <a:latin typeface="Courier New" panose="02070309020205020404" pitchFamily="49" charset="0"/>
                          <a:ea typeface="+mn-ea"/>
                          <a:cs typeface="Courier New" panose="02070309020205020404" pitchFamily="49" charset="0"/>
                        </a:rPr>
                        <a:t>IV</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r" defTabSz="914400" rtl="0" eaLnBrk="1" fontAlgn="b" latinLnBrk="0" hangingPunct="1"/>
                      <a:endParaRPr lang="en-US" sz="1800" u="none" strike="noStrike" kern="1200" dirty="0">
                        <a:solidFill>
                          <a:schemeClr val="dk1"/>
                        </a:solidFill>
                        <a:effectLst/>
                        <a:latin typeface="Courier New" panose="02070309020205020404" pitchFamily="49" charset="0"/>
                        <a:ea typeface="+mn-ea"/>
                        <a:cs typeface="Courier New" panose="02070309020205020404" pitchFamily="49" charset="0"/>
                      </a:endParaRPr>
                    </a:p>
                  </a:txBody>
                  <a:tcPr marL="9525" marR="9525" marT="9525" marB="0" anchor="b"/>
                </a:tc>
              </a:tr>
              <a:tr h="991575">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x</a:t>
                      </a:r>
                    </a:p>
                  </a:txBody>
                  <a:tcPr marL="28584" marR="28584" marT="28584"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y</a:t>
                      </a:r>
                    </a:p>
                  </a:txBody>
                  <a:tcPr marL="28584" marR="28584" marT="28584"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6.58</a:t>
                      </a:r>
                    </a:p>
                  </a:txBody>
                  <a:tcPr marL="28584" marR="28584" marT="2858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5.76</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7.71</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8.84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8.47</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7.04</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5.25</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19</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12.5</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5.56</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7.91</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991575">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8</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b" latinLnBrk="0" hangingPunct="1"/>
                      <a:r>
                        <a:rPr lang="en-US" sz="5400" u="none" strike="noStrike" kern="1200" dirty="0">
                          <a:solidFill>
                            <a:schemeClr val="dk1"/>
                          </a:solidFill>
                          <a:effectLst/>
                          <a:latin typeface="Courier New" panose="02070309020205020404" pitchFamily="49" charset="0"/>
                          <a:ea typeface="+mn-ea"/>
                          <a:cs typeface="Courier New" panose="02070309020205020404" pitchFamily="49" charset="0"/>
                        </a:rPr>
                        <a:t>6.89</a:t>
                      </a:r>
                    </a:p>
                  </a:txBody>
                  <a:tcPr marL="28584" marR="28584" marT="28584"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11100066" y="16054752"/>
            <a:ext cx="15476527" cy="4525598"/>
          </a:xfrm>
          <a:prstGeom prst="rect">
            <a:avLst/>
          </a:prstGeom>
          <a:solidFill>
            <a:schemeClr val="bg1">
              <a:lumMod val="95000"/>
            </a:schemeClr>
          </a:solidFill>
          <a:ln>
            <a:solidFill>
              <a:schemeClr val="bg1">
                <a:lumMod val="50000"/>
              </a:schemeClr>
            </a:solidFill>
          </a:ln>
        </p:spPr>
        <p:txBody>
          <a:bodyPr wrap="square">
            <a:spAutoFit/>
          </a:bodyPr>
          <a:lstStyle/>
          <a:p>
            <a:r>
              <a:rPr lang="en-US" sz="7202" dirty="0"/>
              <a:t>Mean x: 9 y: 7.50</a:t>
            </a:r>
          </a:p>
          <a:p>
            <a:r>
              <a:rPr lang="en-US" sz="7202" dirty="0"/>
              <a:t>Variance x: 11 y: 4.122</a:t>
            </a:r>
          </a:p>
          <a:p>
            <a:r>
              <a:rPr lang="en-US" sz="7202" dirty="0"/>
              <a:t>Correlation x – y: 0.816 </a:t>
            </a:r>
          </a:p>
          <a:p>
            <a:r>
              <a:rPr lang="en-US" sz="7202" dirty="0"/>
              <a:t>Linear regression: y = 3.00 + 0.500x </a:t>
            </a:r>
          </a:p>
        </p:txBody>
      </p:sp>
    </p:spTree>
    <p:extLst>
      <p:ext uri="{BB962C8B-B14F-4D97-AF65-F5344CB8AC3E}">
        <p14:creationId xmlns:p14="http://schemas.microsoft.com/office/powerpoint/2010/main" val="139253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365" y="1020121"/>
            <a:ext cx="10390148" cy="6798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607566" y="18749106"/>
            <a:ext cx="9515746"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Multi-dim. Datasets</a:t>
            </a:r>
            <a:endParaRPr lang="en-US" dirty="0">
              <a:solidFill>
                <a:schemeClr val="bg1"/>
              </a:solidFill>
              <a:latin typeface="Vollkorn Bold" panose="02000503080000020003" pitchFamily="2" charset="0"/>
            </a:endParaRPr>
          </a:p>
        </p:txBody>
      </p:sp>
      <p:sp>
        <p:nvSpPr>
          <p:cNvPr id="9" name="TextBox 8"/>
          <p:cNvSpPr txBox="1"/>
          <p:nvPr/>
        </p:nvSpPr>
        <p:spPr>
          <a:xfrm>
            <a:off x="12981088" y="8396792"/>
            <a:ext cx="10091224"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a:t>
            </a:r>
            <a:r>
              <a:rPr lang="en-US" dirty="0" err="1" smtClean="0">
                <a:solidFill>
                  <a:schemeClr val="bg1"/>
                </a:solidFill>
                <a:latin typeface="Vollkorn Bold" panose="02000503080000020003" pitchFamily="2" charset="0"/>
              </a:rPr>
              <a:t>variate</a:t>
            </a:r>
            <a:r>
              <a:rPr lang="en-US" dirty="0" smtClean="0">
                <a:solidFill>
                  <a:schemeClr val="bg1"/>
                </a:solidFill>
                <a:latin typeface="Vollkorn Bold" panose="02000503080000020003" pitchFamily="2" charset="0"/>
              </a:rPr>
              <a:t> Graphs</a:t>
            </a:r>
            <a:endParaRPr lang="en-US" dirty="0">
              <a:solidFill>
                <a:schemeClr val="bg1"/>
              </a:solidFill>
              <a:latin typeface="Vollkorn Bold" panose="02000503080000020003"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25158"/>
          <a:stretch/>
        </p:blipFill>
        <p:spPr>
          <a:xfrm>
            <a:off x="24426606" y="1020121"/>
            <a:ext cx="10971561" cy="684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80"/>
          <p:cNvPicPr>
            <a:picLocks noChangeAspect="1"/>
          </p:cNvPicPr>
          <p:nvPr/>
        </p:nvPicPr>
        <p:blipFill rotWithShape="1">
          <a:blip r:embed="rId5" cstate="print">
            <a:extLst>
              <a:ext uri="{28A0092B-C50C-407E-A947-70E740481C1C}">
                <a14:useLocalDpi xmlns:a14="http://schemas.microsoft.com/office/drawing/2010/main" val="0"/>
              </a:ext>
            </a:extLst>
          </a:blip>
          <a:srcRect l="33492" r="14073" b="-2840"/>
          <a:stretch/>
        </p:blipFill>
        <p:spPr>
          <a:xfrm>
            <a:off x="12507778" y="1020121"/>
            <a:ext cx="10880122" cy="6798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25158"/>
          <a:stretch/>
        </p:blipFill>
        <p:spPr>
          <a:xfrm>
            <a:off x="24335166" y="1020121"/>
            <a:ext cx="10971561" cy="684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23853676" y="8396792"/>
            <a:ext cx="12117420"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Multi-attribute Rankings</a:t>
            </a:r>
            <a:endParaRPr lang="en-US" dirty="0">
              <a:solidFill>
                <a:schemeClr val="bg1"/>
              </a:solidFill>
              <a:latin typeface="Vollkorn Bold" panose="02000503080000020003" pitchFamily="2" charset="0"/>
            </a:endParaRPr>
          </a:p>
        </p:txBody>
      </p:sp>
      <p:sp>
        <p:nvSpPr>
          <p:cNvPr id="15" name="TextBox 14"/>
          <p:cNvSpPr txBox="1"/>
          <p:nvPr/>
        </p:nvSpPr>
        <p:spPr>
          <a:xfrm>
            <a:off x="774173" y="8396792"/>
            <a:ext cx="11267828"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Heterogeneous Datasets</a:t>
            </a:r>
            <a:endParaRPr lang="en-US" dirty="0">
              <a:solidFill>
                <a:schemeClr val="bg1"/>
              </a:solidFill>
              <a:latin typeface="Vollkorn Bold" panose="02000503080000020003" pitchFamily="2" charset="0"/>
            </a:endParaRPr>
          </a:p>
        </p:txBody>
      </p:sp>
      <p:sp>
        <p:nvSpPr>
          <p:cNvPr id="16" name="TextBox 15"/>
          <p:cNvSpPr txBox="1"/>
          <p:nvPr/>
        </p:nvSpPr>
        <p:spPr>
          <a:xfrm>
            <a:off x="14392217" y="18753014"/>
            <a:ext cx="7111242"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Visual Linking</a:t>
            </a:r>
            <a:endParaRPr lang="en-US" dirty="0">
              <a:solidFill>
                <a:schemeClr val="bg1"/>
              </a:solidFill>
              <a:latin typeface="Vollkorn Bold" panose="02000503080000020003" pitchFamily="2" charset="0"/>
            </a:endParaRPr>
          </a:p>
        </p:txBody>
      </p:sp>
      <p:sp>
        <p:nvSpPr>
          <p:cNvPr id="17" name="TextBox 16"/>
          <p:cNvSpPr txBox="1"/>
          <p:nvPr/>
        </p:nvSpPr>
        <p:spPr>
          <a:xfrm>
            <a:off x="25896703" y="18749107"/>
            <a:ext cx="8031366"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Set Visualization</a:t>
            </a:r>
            <a:endParaRPr lang="en-US" dirty="0">
              <a:solidFill>
                <a:schemeClr val="bg1"/>
              </a:solidFill>
              <a:latin typeface="Vollkorn Bold" panose="02000503080000020003" pitchFamily="2" charset="0"/>
            </a:endParaRPr>
          </a:p>
        </p:txBody>
      </p:sp>
      <p:pic>
        <p:nvPicPr>
          <p:cNvPr id="18" name="Content Placeholder 4"/>
          <p:cNvPicPr>
            <a:picLocks/>
          </p:cNvPicPr>
          <p:nvPr/>
        </p:nvPicPr>
        <p:blipFill rotWithShape="1">
          <a:blip r:embed="rId6"/>
          <a:srcRect l="9059" t="536" r="8881" b="-536"/>
          <a:stretch/>
        </p:blipFill>
        <p:spPr>
          <a:xfrm>
            <a:off x="964673" y="10706099"/>
            <a:ext cx="10767002" cy="7018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b="33671"/>
          <a:stretch/>
        </p:blipFill>
        <p:spPr>
          <a:xfrm>
            <a:off x="24335165" y="10706099"/>
            <a:ext cx="10971561" cy="705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9526" r="14660"/>
          <a:stretch/>
        </p:blipFill>
        <p:spPr>
          <a:xfrm>
            <a:off x="12578293" y="10610596"/>
            <a:ext cx="10809607" cy="712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3853676" y="10127788"/>
            <a:ext cx="13601362"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80500" y="-1244081"/>
            <a:ext cx="25047082"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042001" y="10175609"/>
            <a:ext cx="11811675"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2230" y="9690225"/>
            <a:ext cx="11811675"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Anscombe’s</a:t>
            </a:r>
            <a:r>
              <a:rPr lang="en-US" dirty="0" smtClean="0"/>
              <a:t> </a:t>
            </a:r>
            <a:r>
              <a:rPr lang="en-US" dirty="0" err="1" smtClean="0"/>
              <a:t>Quartett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7755" y="8561451"/>
            <a:ext cx="26121977" cy="5109175"/>
          </a:xfrm>
        </p:spPr>
      </p:pic>
      <p:sp>
        <p:nvSpPr>
          <p:cNvPr id="4" name="Slide Number Placeholder 3"/>
          <p:cNvSpPr>
            <a:spLocks noGrp="1"/>
          </p:cNvSpPr>
          <p:nvPr>
            <p:ph type="sldNum" sz="quarter" idx="12"/>
          </p:nvPr>
        </p:nvSpPr>
        <p:spPr/>
        <p:txBody>
          <a:bodyPr/>
          <a:lstStyle/>
          <a:p>
            <a:fld id="{30742C3F-4840-460C-ADF2-7005A7FA8881}" type="slidenum">
              <a:rPr lang="en-US" smtClean="0"/>
              <a:t>50</a:t>
            </a:fld>
            <a:endParaRPr lang="en-US" dirty="0"/>
          </a:p>
        </p:txBody>
      </p:sp>
      <p:sp>
        <p:nvSpPr>
          <p:cNvPr id="7" name="Rectangle 6"/>
          <p:cNvSpPr/>
          <p:nvPr/>
        </p:nvSpPr>
        <p:spPr>
          <a:xfrm>
            <a:off x="11100066" y="16054752"/>
            <a:ext cx="15476527" cy="4525598"/>
          </a:xfrm>
          <a:prstGeom prst="rect">
            <a:avLst/>
          </a:prstGeom>
          <a:solidFill>
            <a:schemeClr val="bg1">
              <a:lumMod val="95000"/>
            </a:schemeClr>
          </a:solidFill>
          <a:ln>
            <a:solidFill>
              <a:schemeClr val="bg1">
                <a:lumMod val="50000"/>
              </a:schemeClr>
            </a:solidFill>
          </a:ln>
        </p:spPr>
        <p:txBody>
          <a:bodyPr wrap="square">
            <a:spAutoFit/>
          </a:bodyPr>
          <a:lstStyle/>
          <a:p>
            <a:r>
              <a:rPr lang="en-US" sz="7202" dirty="0"/>
              <a:t>Mean x: 9 y: 7.50</a:t>
            </a:r>
          </a:p>
          <a:p>
            <a:r>
              <a:rPr lang="en-US" sz="7202" dirty="0"/>
              <a:t>Variance x: 11 y: 4.122</a:t>
            </a:r>
          </a:p>
          <a:p>
            <a:r>
              <a:rPr lang="en-US" sz="7202" dirty="0"/>
              <a:t>Correlation x – y: 0.816 </a:t>
            </a:r>
          </a:p>
          <a:p>
            <a:r>
              <a:rPr lang="en-US" sz="7202" dirty="0"/>
              <a:t>Linear regression: y = 3.00 + 0.500x </a:t>
            </a:r>
          </a:p>
        </p:txBody>
      </p:sp>
    </p:spTree>
    <p:extLst>
      <p:ext uri="{BB962C8B-B14F-4D97-AF65-F5344CB8AC3E}">
        <p14:creationId xmlns:p14="http://schemas.microsoft.com/office/powerpoint/2010/main" val="2069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smtClean="0"/>
              <a:t>Why</a:t>
            </a:r>
            <a:r>
              <a:rPr lang="de-AT" dirty="0" smtClean="0"/>
              <a:t> Graphics?</a:t>
            </a:r>
            <a:endParaRPr lang="en-US" dirty="0"/>
          </a:p>
        </p:txBody>
      </p:sp>
      <p:sp>
        <p:nvSpPr>
          <p:cNvPr id="3" name="Content Placeholder 2"/>
          <p:cNvSpPr>
            <a:spLocks noGrp="1"/>
          </p:cNvSpPr>
          <p:nvPr>
            <p:ph idx="1"/>
          </p:nvPr>
        </p:nvSpPr>
        <p:spPr>
          <a:xfrm>
            <a:off x="2153265" y="4749681"/>
            <a:ext cx="18186889" cy="13634482"/>
          </a:xfrm>
        </p:spPr>
        <p:txBody>
          <a:bodyPr>
            <a:normAutofit fontScale="85000" lnSpcReduction="10000"/>
          </a:bodyPr>
          <a:lstStyle/>
          <a:p>
            <a:r>
              <a:rPr lang="en-US" dirty="0" smtClean="0"/>
              <a:t>Figures </a:t>
            </a:r>
            <a:r>
              <a:rPr lang="en-US" dirty="0"/>
              <a:t>are </a:t>
            </a:r>
            <a:r>
              <a:rPr lang="en-US" dirty="0">
                <a:solidFill>
                  <a:srgbClr val="00B0F0"/>
                </a:solidFill>
              </a:rPr>
              <a:t>richer</a:t>
            </a:r>
            <a:r>
              <a:rPr lang="en-US" dirty="0"/>
              <a:t>; provide </a:t>
            </a:r>
            <a:r>
              <a:rPr lang="en-US" dirty="0" smtClean="0"/>
              <a:t>more information </a:t>
            </a:r>
            <a:r>
              <a:rPr lang="en-US" dirty="0"/>
              <a:t>with less clutter </a:t>
            </a:r>
            <a:r>
              <a:rPr lang="en-US" dirty="0" smtClean="0"/>
              <a:t>and in </a:t>
            </a:r>
            <a:r>
              <a:rPr lang="en-US" dirty="0"/>
              <a:t>less space.</a:t>
            </a:r>
          </a:p>
          <a:p>
            <a:r>
              <a:rPr lang="en-US" dirty="0" smtClean="0"/>
              <a:t>Figures </a:t>
            </a:r>
            <a:r>
              <a:rPr lang="en-US" dirty="0"/>
              <a:t>provide the </a:t>
            </a:r>
            <a:r>
              <a:rPr lang="en-US" i="1" dirty="0" smtClean="0"/>
              <a:t>gestalt</a:t>
            </a:r>
            <a:r>
              <a:rPr lang="en-US" dirty="0" smtClean="0"/>
              <a:t> effect</a:t>
            </a:r>
            <a:r>
              <a:rPr lang="en-US" dirty="0"/>
              <a:t>: they give an </a:t>
            </a:r>
            <a:r>
              <a:rPr lang="en-US" dirty="0" smtClean="0"/>
              <a:t>overview; </a:t>
            </a:r>
            <a:r>
              <a:rPr lang="en-US" dirty="0" smtClean="0">
                <a:solidFill>
                  <a:srgbClr val="00B0F0"/>
                </a:solidFill>
              </a:rPr>
              <a:t>make </a:t>
            </a:r>
            <a:r>
              <a:rPr lang="en-US" dirty="0">
                <a:solidFill>
                  <a:srgbClr val="00B0F0"/>
                </a:solidFill>
              </a:rPr>
              <a:t>structure more visible</a:t>
            </a:r>
            <a:r>
              <a:rPr lang="en-US" dirty="0"/>
              <a:t>.</a:t>
            </a:r>
          </a:p>
          <a:p>
            <a:r>
              <a:rPr lang="en-US" dirty="0" smtClean="0"/>
              <a:t>Figures </a:t>
            </a:r>
            <a:r>
              <a:rPr lang="en-US" dirty="0"/>
              <a:t>are </a:t>
            </a:r>
            <a:r>
              <a:rPr lang="en-US" dirty="0">
                <a:solidFill>
                  <a:srgbClr val="00B0F0"/>
                </a:solidFill>
              </a:rPr>
              <a:t>more </a:t>
            </a:r>
            <a:r>
              <a:rPr lang="en-US" dirty="0" smtClean="0">
                <a:solidFill>
                  <a:srgbClr val="00B0F0"/>
                </a:solidFill>
              </a:rPr>
              <a:t>accessible</a:t>
            </a:r>
            <a:r>
              <a:rPr lang="en-US" dirty="0" smtClean="0"/>
              <a:t>, easier </a:t>
            </a:r>
            <a:r>
              <a:rPr lang="en-US" dirty="0"/>
              <a:t>to understand, </a:t>
            </a:r>
            <a:r>
              <a:rPr lang="en-US" dirty="0">
                <a:solidFill>
                  <a:srgbClr val="00B0F0"/>
                </a:solidFill>
              </a:rPr>
              <a:t>faster </a:t>
            </a:r>
            <a:r>
              <a:rPr lang="en-US" dirty="0" smtClean="0">
                <a:solidFill>
                  <a:srgbClr val="00B0F0"/>
                </a:solidFill>
              </a:rPr>
              <a:t>to grasp</a:t>
            </a:r>
            <a:r>
              <a:rPr lang="en-US" dirty="0"/>
              <a:t>, more </a:t>
            </a:r>
            <a:r>
              <a:rPr lang="en-US" dirty="0" smtClean="0"/>
              <a:t>comprehensible, </a:t>
            </a:r>
            <a:r>
              <a:rPr lang="en-US" dirty="0" smtClean="0">
                <a:solidFill>
                  <a:srgbClr val="00B0F0"/>
                </a:solidFill>
              </a:rPr>
              <a:t>more </a:t>
            </a:r>
            <a:r>
              <a:rPr lang="en-US" dirty="0">
                <a:solidFill>
                  <a:srgbClr val="00B0F0"/>
                </a:solidFill>
              </a:rPr>
              <a:t>memorable</a:t>
            </a:r>
            <a:r>
              <a:rPr lang="en-US" dirty="0"/>
              <a:t>, more fun, </a:t>
            </a:r>
            <a:r>
              <a:rPr lang="en-US" dirty="0" smtClean="0"/>
              <a:t>and less </a:t>
            </a:r>
            <a:r>
              <a:rPr lang="en-US" dirty="0"/>
              <a:t>formal.</a:t>
            </a:r>
          </a:p>
          <a:p>
            <a:r>
              <a:rPr lang="en-US" sz="5402" dirty="0">
                <a:solidFill>
                  <a:schemeClr val="bg1">
                    <a:lumMod val="75000"/>
                  </a:schemeClr>
                </a:solidFill>
              </a:rPr>
              <a:t>          list adapted from: [</a:t>
            </a:r>
            <a:r>
              <a:rPr lang="en-US" sz="5402" dirty="0" err="1">
                <a:solidFill>
                  <a:schemeClr val="bg1">
                    <a:lumMod val="75000"/>
                  </a:schemeClr>
                </a:solidFill>
              </a:rPr>
              <a:t>Stasko</a:t>
            </a:r>
            <a:r>
              <a:rPr lang="en-US" sz="5402" dirty="0">
                <a:solidFill>
                  <a:schemeClr val="bg1">
                    <a:lumMod val="75000"/>
                  </a:schemeClr>
                </a:solidFill>
              </a:rPr>
              <a:t> et al. 1998]</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0152" y="4019227"/>
            <a:ext cx="11434944" cy="14364934"/>
          </a:xfrm>
          <a:prstGeom prst="rect">
            <a:avLst/>
          </a:prstGeom>
        </p:spPr>
      </p:pic>
    </p:spTree>
    <p:extLst>
      <p:ext uri="{BB962C8B-B14F-4D97-AF65-F5344CB8AC3E}">
        <p14:creationId xmlns:p14="http://schemas.microsoft.com/office/powerpoint/2010/main" val="11490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Visualization </a:t>
            </a:r>
            <a:r>
              <a:rPr lang="de-AT" dirty="0" smtClean="0"/>
              <a:t>Definition</a:t>
            </a:r>
            <a:endParaRPr lang="en-US" dirty="0"/>
          </a:p>
        </p:txBody>
      </p:sp>
      <p:sp>
        <p:nvSpPr>
          <p:cNvPr id="3" name="Content Placeholder 2"/>
          <p:cNvSpPr>
            <a:spLocks noGrp="1"/>
          </p:cNvSpPr>
          <p:nvPr>
            <p:ph idx="1"/>
          </p:nvPr>
        </p:nvSpPr>
        <p:spPr>
          <a:xfrm>
            <a:off x="4925961" y="7048815"/>
            <a:ext cx="28641368" cy="11335349"/>
          </a:xfrm>
        </p:spPr>
        <p:txBody>
          <a:bodyPr/>
          <a:lstStyle/>
          <a:p>
            <a:r>
              <a:rPr lang="en-US" sz="8403" b="1" dirty="0"/>
              <a:t>Visualization </a:t>
            </a:r>
            <a:r>
              <a:rPr lang="en-US" sz="8403" dirty="0"/>
              <a:t>is the process that transforms (abstract) data into interactive graphical representations for the purpose of exploration, confirmation, or presentation.</a:t>
            </a:r>
          </a:p>
          <a:p>
            <a:endParaRPr lang="de-AT" sz="8403" dirty="0"/>
          </a:p>
          <a:p>
            <a:endParaRPr lang="en-US" sz="8403" dirty="0"/>
          </a:p>
          <a:p>
            <a:endParaRPr lang="en-US" dirty="0"/>
          </a:p>
        </p:txBody>
      </p:sp>
    </p:spTree>
    <p:extLst>
      <p:ext uri="{BB962C8B-B14F-4D97-AF65-F5344CB8AC3E}">
        <p14:creationId xmlns:p14="http://schemas.microsoft.com/office/powerpoint/2010/main" val="24728528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Visualization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0742C3F-4840-460C-ADF2-7005A7FA8881}" type="slidenum">
              <a:rPr lang="en-US" smtClean="0"/>
              <a:t>53</a:t>
            </a:fld>
            <a:endParaRPr lang="en-US" dirty="0"/>
          </a:p>
        </p:txBody>
      </p:sp>
      <p:cxnSp>
        <p:nvCxnSpPr>
          <p:cNvPr id="5" name="Straight Arrow Connector 4"/>
          <p:cNvCxnSpPr/>
          <p:nvPr/>
        </p:nvCxnSpPr>
        <p:spPr>
          <a:xfrm>
            <a:off x="6945621" y="16340714"/>
            <a:ext cx="22689521" cy="0"/>
          </a:xfrm>
          <a:prstGeom prst="straightConnector1">
            <a:avLst/>
          </a:prstGeom>
          <a:ln w="76200">
            <a:solidFill>
              <a:srgbClr val="6364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501828" y="17604080"/>
            <a:ext cx="4889865" cy="1200650"/>
          </a:xfrm>
          <a:prstGeom prst="rect">
            <a:avLst/>
          </a:prstGeom>
          <a:noFill/>
        </p:spPr>
        <p:txBody>
          <a:bodyPr wrap="none" rtlCol="0">
            <a:spAutoFit/>
          </a:bodyPr>
          <a:lstStyle/>
          <a:p>
            <a:r>
              <a:rPr lang="en-US" sz="7202" dirty="0"/>
              <a:t>Illustration</a:t>
            </a:r>
          </a:p>
        </p:txBody>
      </p:sp>
      <p:sp>
        <p:nvSpPr>
          <p:cNvPr id="7" name="TextBox 6"/>
          <p:cNvSpPr txBox="1"/>
          <p:nvPr/>
        </p:nvSpPr>
        <p:spPr>
          <a:xfrm>
            <a:off x="4570148" y="17604080"/>
            <a:ext cx="7629396" cy="1200650"/>
          </a:xfrm>
          <a:prstGeom prst="rect">
            <a:avLst/>
          </a:prstGeom>
          <a:noFill/>
        </p:spPr>
        <p:txBody>
          <a:bodyPr wrap="none" rtlCol="0">
            <a:spAutoFit/>
          </a:bodyPr>
          <a:lstStyle/>
          <a:p>
            <a:r>
              <a:rPr lang="en-US" sz="7202" dirty="0"/>
              <a:t>Open Exploration</a:t>
            </a: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7864" y="7970242"/>
            <a:ext cx="12652750" cy="71038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852" y="7970242"/>
            <a:ext cx="12352636" cy="7103843"/>
          </a:xfrm>
          <a:prstGeom prst="rect">
            <a:avLst/>
          </a:prstGeom>
        </p:spPr>
      </p:pic>
    </p:spTree>
    <p:extLst>
      <p:ext uri="{BB962C8B-B14F-4D97-AF65-F5344CB8AC3E}">
        <p14:creationId xmlns:p14="http://schemas.microsoft.com/office/powerpoint/2010/main" val="556844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lgn="l"/>
            <a:r>
              <a:rPr lang="en-US" dirty="0" smtClean="0">
                <a:solidFill>
                  <a:prstClr val="black"/>
                </a:solidFill>
              </a:rPr>
              <a:t>Joseph </a:t>
            </a:r>
            <a:r>
              <a:rPr lang="en-US" dirty="0" err="1" smtClean="0">
                <a:solidFill>
                  <a:prstClr val="black"/>
                </a:solidFill>
              </a:rPr>
              <a:t>Minard</a:t>
            </a:r>
            <a:r>
              <a:rPr lang="en-US" dirty="0" smtClean="0">
                <a:solidFill>
                  <a:prstClr val="black"/>
                </a:solidFill>
              </a:rPr>
              <a:t> - 1869</a:t>
            </a:r>
            <a:endParaRPr lang="en-US" dirty="0">
              <a:solidFill>
                <a:prstClr val="black"/>
              </a:solidFill>
            </a:endParaRPr>
          </a:p>
        </p:txBody>
      </p:sp>
      <p:pic>
        <p:nvPicPr>
          <p:cNvPr id="1026" name="Picture 2" descr="http://upload.wikimedia.org/wikipedia/commons/2/29/Min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007" y="2447294"/>
            <a:ext cx="33425718" cy="1593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33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Variables</a:t>
            </a:r>
            <a:endParaRPr lang="en-US" dirty="0"/>
          </a:p>
        </p:txBody>
      </p:sp>
      <p:pic>
        <p:nvPicPr>
          <p:cNvPr id="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524" y="4654001"/>
            <a:ext cx="22400694" cy="15042737"/>
          </a:xfrm>
        </p:spPr>
      </p:pic>
      <p:sp>
        <p:nvSpPr>
          <p:cNvPr id="3" name="TextBox 2"/>
          <p:cNvSpPr txBox="1"/>
          <p:nvPr/>
        </p:nvSpPr>
        <p:spPr>
          <a:xfrm>
            <a:off x="24652224" y="5742432"/>
            <a:ext cx="10083240" cy="3416320"/>
          </a:xfrm>
          <a:prstGeom prst="rect">
            <a:avLst/>
          </a:prstGeom>
          <a:noFill/>
        </p:spPr>
        <p:txBody>
          <a:bodyPr wrap="square" rtlCol="0">
            <a:spAutoFit/>
          </a:bodyPr>
          <a:lstStyle/>
          <a:p>
            <a:r>
              <a:rPr lang="en-US" dirty="0" smtClean="0"/>
              <a:t>For Relationships:</a:t>
            </a:r>
          </a:p>
          <a:p>
            <a:r>
              <a:rPr lang="en-US" dirty="0" smtClean="0"/>
              <a:t>Containment</a:t>
            </a:r>
          </a:p>
          <a:p>
            <a:r>
              <a:rPr lang="en-US" dirty="0" smtClean="0"/>
              <a:t>Connection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3510" y="11488209"/>
            <a:ext cx="4909280" cy="49092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2224" y="11488209"/>
            <a:ext cx="4909280" cy="4909280"/>
          </a:xfrm>
          <a:prstGeom prst="rect">
            <a:avLst/>
          </a:prstGeom>
        </p:spPr>
      </p:pic>
    </p:spTree>
    <p:extLst>
      <p:ext uri="{BB962C8B-B14F-4D97-AF65-F5344CB8AC3E}">
        <p14:creationId xmlns:p14="http://schemas.microsoft.com/office/powerpoint/2010/main" val="1010877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a:t>
            </a:r>
            <a:endParaRPr lang="en-US" dirty="0"/>
          </a:p>
        </p:txBody>
      </p:sp>
      <p:sp>
        <p:nvSpPr>
          <p:cNvPr id="3" name="Content Placeholder 2"/>
          <p:cNvSpPr>
            <a:spLocks noGrp="1"/>
          </p:cNvSpPr>
          <p:nvPr>
            <p:ph idx="1"/>
          </p:nvPr>
        </p:nvSpPr>
        <p:spPr/>
        <p:txBody>
          <a:bodyPr/>
          <a:lstStyle/>
          <a:p>
            <a:r>
              <a:rPr lang="en-US" dirty="0" smtClean="0"/>
              <a:t>Strongest visual variable</a:t>
            </a:r>
          </a:p>
          <a:p>
            <a:r>
              <a:rPr lang="en-US" dirty="0" smtClean="0"/>
              <a:t>Suitable for all data types</a:t>
            </a:r>
          </a:p>
          <a:p>
            <a:endParaRPr lang="en-US" dirty="0" smtClean="0"/>
          </a:p>
        </p:txBody>
      </p:sp>
      <p:sp>
        <p:nvSpPr>
          <p:cNvPr id="5" name="Rectangle 4"/>
          <p:cNvSpPr/>
          <p:nvPr/>
        </p:nvSpPr>
        <p:spPr>
          <a:xfrm>
            <a:off x="25932570" y="6985395"/>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Rectangle 5"/>
          <p:cNvSpPr/>
          <p:nvPr/>
        </p:nvSpPr>
        <p:spPr>
          <a:xfrm>
            <a:off x="26561748" y="7409390"/>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Rectangle 6"/>
          <p:cNvSpPr/>
          <p:nvPr/>
        </p:nvSpPr>
        <p:spPr>
          <a:xfrm>
            <a:off x="28569424" y="7761923"/>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ctangle 7"/>
          <p:cNvSpPr/>
          <p:nvPr/>
        </p:nvSpPr>
        <p:spPr>
          <a:xfrm>
            <a:off x="26934009" y="6616635"/>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9" name="Rectangle 8"/>
          <p:cNvSpPr/>
          <p:nvPr/>
        </p:nvSpPr>
        <p:spPr>
          <a:xfrm>
            <a:off x="29026765" y="8219264"/>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0" name="Rectangle 9"/>
          <p:cNvSpPr/>
          <p:nvPr/>
        </p:nvSpPr>
        <p:spPr>
          <a:xfrm>
            <a:off x="29125280" y="7585655"/>
            <a:ext cx="372262" cy="35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Tree>
    <p:extLst>
      <p:ext uri="{BB962C8B-B14F-4D97-AF65-F5344CB8AC3E}">
        <p14:creationId xmlns:p14="http://schemas.microsoft.com/office/powerpoint/2010/main" val="626645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&amp; Length</a:t>
            </a:r>
            <a:endParaRPr lang="en-US" dirty="0"/>
          </a:p>
        </p:txBody>
      </p:sp>
      <p:sp>
        <p:nvSpPr>
          <p:cNvPr id="3" name="Content Placeholder 2"/>
          <p:cNvSpPr>
            <a:spLocks noGrp="1"/>
          </p:cNvSpPr>
          <p:nvPr>
            <p:ph idx="1"/>
          </p:nvPr>
        </p:nvSpPr>
        <p:spPr/>
        <p:txBody>
          <a:bodyPr/>
          <a:lstStyle/>
          <a:p>
            <a:r>
              <a:rPr lang="en-US" dirty="0" smtClean="0"/>
              <a:t>Good visual variable</a:t>
            </a:r>
          </a:p>
          <a:p>
            <a:r>
              <a:rPr lang="en-US" dirty="0" smtClean="0"/>
              <a:t>Easy to see whether one is bigger</a:t>
            </a:r>
          </a:p>
          <a:p>
            <a:r>
              <a:rPr lang="en-US" dirty="0" smtClean="0"/>
              <a:t>Grouping works</a:t>
            </a:r>
          </a:p>
          <a:p>
            <a:r>
              <a:rPr lang="en-US" dirty="0" smtClean="0"/>
              <a:t>Judging differences</a:t>
            </a:r>
          </a:p>
          <a:p>
            <a:pPr lvl="1"/>
            <a:r>
              <a:rPr lang="en-US" dirty="0" smtClean="0"/>
              <a:t>Good for aligned bars (position)</a:t>
            </a:r>
          </a:p>
          <a:p>
            <a:pPr lvl="1"/>
            <a:r>
              <a:rPr lang="en-US" dirty="0" smtClean="0"/>
              <a:t>OK for changes in length</a:t>
            </a:r>
          </a:p>
          <a:p>
            <a:pPr lvl="1"/>
            <a:r>
              <a:rPr lang="en-US" dirty="0" smtClean="0"/>
              <a:t>Bad for changes in area</a:t>
            </a:r>
          </a:p>
        </p:txBody>
      </p:sp>
      <p:sp>
        <p:nvSpPr>
          <p:cNvPr id="4" name="Slide Number Placeholder 3"/>
          <p:cNvSpPr>
            <a:spLocks noGrp="1"/>
          </p:cNvSpPr>
          <p:nvPr>
            <p:ph type="sldNum" sz="quarter" idx="12"/>
          </p:nvPr>
        </p:nvSpPr>
        <p:spPr/>
        <p:txBody>
          <a:bodyPr/>
          <a:lstStyle/>
          <a:p>
            <a:fld id="{30742C3F-4840-460C-ADF2-7005A7FA8881}" type="slidenum">
              <a:rPr lang="en-US" smtClean="0"/>
              <a:t>57</a:t>
            </a:fld>
            <a:endParaRPr lang="en-US" dirty="0"/>
          </a:p>
        </p:txBody>
      </p:sp>
      <p:sp>
        <p:nvSpPr>
          <p:cNvPr id="5" name="Rectangle 4"/>
          <p:cNvSpPr/>
          <p:nvPr/>
        </p:nvSpPr>
        <p:spPr>
          <a:xfrm>
            <a:off x="29254718" y="16791429"/>
            <a:ext cx="346550" cy="1539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Rectangle 5"/>
          <p:cNvSpPr/>
          <p:nvPr/>
        </p:nvSpPr>
        <p:spPr>
          <a:xfrm>
            <a:off x="30191394" y="15517810"/>
            <a:ext cx="346550" cy="2813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Rectangle 6"/>
          <p:cNvSpPr/>
          <p:nvPr/>
        </p:nvSpPr>
        <p:spPr>
          <a:xfrm>
            <a:off x="25439535" y="6138148"/>
            <a:ext cx="2015830" cy="160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ctangle 7"/>
          <p:cNvSpPr/>
          <p:nvPr/>
        </p:nvSpPr>
        <p:spPr>
          <a:xfrm>
            <a:off x="28727072" y="7697087"/>
            <a:ext cx="1055291" cy="110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9" name="Rectangle 8"/>
          <p:cNvSpPr/>
          <p:nvPr/>
        </p:nvSpPr>
        <p:spPr>
          <a:xfrm>
            <a:off x="26447451" y="9813550"/>
            <a:ext cx="346550" cy="1138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0" name="Rectangle 9"/>
          <p:cNvSpPr/>
          <p:nvPr/>
        </p:nvSpPr>
        <p:spPr>
          <a:xfrm>
            <a:off x="28218766" y="10382995"/>
            <a:ext cx="346550" cy="2813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1" name="Rectangle 10"/>
          <p:cNvSpPr/>
          <p:nvPr/>
        </p:nvSpPr>
        <p:spPr>
          <a:xfrm>
            <a:off x="24431620" y="13196275"/>
            <a:ext cx="2015830" cy="160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2" name="Oval 11"/>
          <p:cNvSpPr/>
          <p:nvPr/>
        </p:nvSpPr>
        <p:spPr>
          <a:xfrm>
            <a:off x="20451288" y="16924448"/>
            <a:ext cx="1512635" cy="1459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3" name="Oval 12"/>
          <p:cNvSpPr/>
          <p:nvPr/>
        </p:nvSpPr>
        <p:spPr>
          <a:xfrm>
            <a:off x="22723181" y="15517811"/>
            <a:ext cx="2970268" cy="28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Tree>
    <p:extLst>
      <p:ext uri="{BB962C8B-B14F-4D97-AF65-F5344CB8AC3E}">
        <p14:creationId xmlns:p14="http://schemas.microsoft.com/office/powerpoint/2010/main" val="3940105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a:t>
            </a:r>
            <a:endParaRPr lang="en-US" dirty="0"/>
          </a:p>
        </p:txBody>
      </p:sp>
      <p:sp>
        <p:nvSpPr>
          <p:cNvPr id="3" name="Content Placeholder 2"/>
          <p:cNvSpPr>
            <a:spLocks noGrp="1"/>
          </p:cNvSpPr>
          <p:nvPr>
            <p:ph idx="1"/>
          </p:nvPr>
        </p:nvSpPr>
        <p:spPr/>
        <p:txBody>
          <a:bodyPr/>
          <a:lstStyle/>
          <a:p>
            <a:r>
              <a:rPr lang="en-US" dirty="0" smtClean="0"/>
              <a:t>Great to recognize many classes.</a:t>
            </a:r>
          </a:p>
          <a:p>
            <a:r>
              <a:rPr lang="en-US" dirty="0" smtClean="0"/>
              <a:t>No grouping, ordering.</a:t>
            </a:r>
          </a:p>
        </p:txBody>
      </p:sp>
      <p:sp>
        <p:nvSpPr>
          <p:cNvPr id="4" name="Slide Number Placeholder 3"/>
          <p:cNvSpPr>
            <a:spLocks noGrp="1"/>
          </p:cNvSpPr>
          <p:nvPr>
            <p:ph type="sldNum" sz="quarter" idx="12"/>
          </p:nvPr>
        </p:nvSpPr>
        <p:spPr/>
        <p:txBody>
          <a:bodyPr/>
          <a:lstStyle/>
          <a:p>
            <a:fld id="{30742C3F-4840-460C-ADF2-7005A7FA8881}" type="slidenum">
              <a:rPr lang="en-US" smtClean="0"/>
              <a:t>58</a:t>
            </a:fld>
            <a:endParaRPr lang="en-US" dirty="0"/>
          </a:p>
        </p:txBody>
      </p:sp>
      <p:sp>
        <p:nvSpPr>
          <p:cNvPr id="5" name="Rectangle 4"/>
          <p:cNvSpPr/>
          <p:nvPr/>
        </p:nvSpPr>
        <p:spPr>
          <a:xfrm>
            <a:off x="27437205" y="9641903"/>
            <a:ext cx="1055291" cy="110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Oval 5"/>
          <p:cNvSpPr/>
          <p:nvPr/>
        </p:nvSpPr>
        <p:spPr>
          <a:xfrm>
            <a:off x="24298769" y="12451082"/>
            <a:ext cx="1512635" cy="1459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Isosceles Triangle 6"/>
          <p:cNvSpPr/>
          <p:nvPr/>
        </p:nvSpPr>
        <p:spPr>
          <a:xfrm>
            <a:off x="27798371" y="15476351"/>
            <a:ext cx="1080453" cy="8643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gular Pentagon 7"/>
          <p:cNvSpPr/>
          <p:nvPr/>
        </p:nvSpPr>
        <p:spPr>
          <a:xfrm>
            <a:off x="27437205" y="12451082"/>
            <a:ext cx="1055291" cy="1080453"/>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Tree>
    <p:extLst>
      <p:ext uri="{BB962C8B-B14F-4D97-AF65-F5344CB8AC3E}">
        <p14:creationId xmlns:p14="http://schemas.microsoft.com/office/powerpoint/2010/main" val="16620033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t>
            </a:r>
            <a:endParaRPr lang="en-US" dirty="0"/>
          </a:p>
        </p:txBody>
      </p:sp>
      <p:sp>
        <p:nvSpPr>
          <p:cNvPr id="3" name="Content Placeholder 2"/>
          <p:cNvSpPr>
            <a:spLocks noGrp="1"/>
          </p:cNvSpPr>
          <p:nvPr>
            <p:ph idx="1"/>
          </p:nvPr>
        </p:nvSpPr>
        <p:spPr/>
        <p:txBody>
          <a:bodyPr/>
          <a:lstStyle/>
          <a:p>
            <a:r>
              <a:rPr lang="en-US" dirty="0" smtClean="0"/>
              <a:t>Good for quantitative data when length &amp; size are used.</a:t>
            </a:r>
          </a:p>
          <a:p>
            <a:r>
              <a:rPr lang="en-US" dirty="0" smtClean="0"/>
              <a:t>Not very many shades recognizable</a:t>
            </a:r>
          </a:p>
          <a:p>
            <a:r>
              <a:rPr lang="en-US" dirty="0" smtClean="0"/>
              <a:t>Supports grouping</a:t>
            </a:r>
          </a:p>
          <a:p>
            <a:r>
              <a:rPr lang="en-US" dirty="0" smtClean="0"/>
              <a:t>Is </a:t>
            </a:r>
            <a:r>
              <a:rPr lang="en-US" dirty="0" err="1" smtClean="0"/>
              <a:t>preattentive</a:t>
            </a:r>
            <a:r>
              <a:rPr lang="en-US" dirty="0" smtClean="0"/>
              <a:t> (stands out) if sufficiently different</a:t>
            </a:r>
          </a:p>
          <a:p>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59</a:t>
            </a:fld>
            <a:endParaRPr lang="en-US" dirty="0"/>
          </a:p>
        </p:txBody>
      </p:sp>
      <p:sp>
        <p:nvSpPr>
          <p:cNvPr id="5" name="Rectangle 4"/>
          <p:cNvSpPr/>
          <p:nvPr/>
        </p:nvSpPr>
        <p:spPr>
          <a:xfrm>
            <a:off x="22914637" y="17085237"/>
            <a:ext cx="1307635" cy="129892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Rectangle 5"/>
          <p:cNvSpPr/>
          <p:nvPr/>
        </p:nvSpPr>
        <p:spPr>
          <a:xfrm>
            <a:off x="24223761" y="17085237"/>
            <a:ext cx="1307635" cy="129892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Rectangle 6"/>
          <p:cNvSpPr/>
          <p:nvPr/>
        </p:nvSpPr>
        <p:spPr>
          <a:xfrm>
            <a:off x="25469985" y="17085237"/>
            <a:ext cx="1307635" cy="129892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ctangle 7"/>
          <p:cNvSpPr/>
          <p:nvPr/>
        </p:nvSpPr>
        <p:spPr>
          <a:xfrm>
            <a:off x="26777621" y="17085237"/>
            <a:ext cx="1307635" cy="1298927"/>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9" name="Rectangle 8"/>
          <p:cNvSpPr/>
          <p:nvPr/>
        </p:nvSpPr>
        <p:spPr>
          <a:xfrm>
            <a:off x="28005348" y="17085237"/>
            <a:ext cx="1307635" cy="129892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0" name="Rectangle 9"/>
          <p:cNvSpPr/>
          <p:nvPr/>
        </p:nvSpPr>
        <p:spPr>
          <a:xfrm>
            <a:off x="29312983" y="17085237"/>
            <a:ext cx="1307635" cy="1298927"/>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Tree>
    <p:extLst>
      <p:ext uri="{BB962C8B-B14F-4D97-AF65-F5344CB8AC3E}">
        <p14:creationId xmlns:p14="http://schemas.microsoft.com/office/powerpoint/2010/main" val="2169914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prstClr val="black"/>
              </a:solidFill>
            </a:endParaRPr>
          </a:p>
        </p:txBody>
      </p:sp>
      <p:pic>
        <p:nvPicPr>
          <p:cNvPr id="6"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 y="5112494"/>
            <a:ext cx="38673331" cy="25303623"/>
          </a:xfrm>
          <a:prstGeom prst="rect">
            <a:avLst/>
          </a:prstGeom>
        </p:spPr>
      </p:pic>
      <p:sp>
        <p:nvSpPr>
          <p:cNvPr id="7" name="Rectangle 6"/>
          <p:cNvSpPr/>
          <p:nvPr/>
        </p:nvSpPr>
        <p:spPr>
          <a:xfrm>
            <a:off x="-1" y="-577284"/>
            <a:ext cx="36580763" cy="5667443"/>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smtClean="0">
                <a:solidFill>
                  <a:prstClr val="white"/>
                </a:solidFill>
                <a:latin typeface="Vollkorn Bold" panose="02000503080000020003" pitchFamily="2" charset="0"/>
              </a:rPr>
              <a:t>Heterogeneous Data</a:t>
            </a:r>
          </a:p>
          <a:p>
            <a:pPr algn="r" defTabSz="2743566"/>
            <a:r>
              <a:rPr lang="en-US" sz="14402" dirty="0" smtClean="0">
                <a:solidFill>
                  <a:prstClr val="white"/>
                </a:solidFill>
                <a:latin typeface="Vollkorn Bold" panose="02000503080000020003" pitchFamily="2" charset="0"/>
              </a:rPr>
              <a:t>Cancer </a:t>
            </a:r>
            <a:r>
              <a:rPr lang="en-US" sz="14402" dirty="0">
                <a:solidFill>
                  <a:prstClr val="white"/>
                </a:solidFill>
                <a:latin typeface="Vollkorn Bold" panose="02000503080000020003" pitchFamily="2" charset="0"/>
              </a:rPr>
              <a:t>Subtypes</a:t>
            </a:r>
          </a:p>
        </p:txBody>
      </p:sp>
      <p:sp>
        <p:nvSpPr>
          <p:cNvPr id="8" name="TextBox 7"/>
          <p:cNvSpPr txBox="1"/>
          <p:nvPr/>
        </p:nvSpPr>
        <p:spPr>
          <a:xfrm>
            <a:off x="60401" y="819941"/>
            <a:ext cx="6136295" cy="1015791"/>
          </a:xfrm>
          <a:prstGeom prst="rect">
            <a:avLst/>
          </a:prstGeom>
          <a:noFill/>
        </p:spPr>
        <p:txBody>
          <a:bodyPr wrap="none" rtlCol="0">
            <a:spAutoFit/>
          </a:bodyPr>
          <a:lstStyle/>
          <a:p>
            <a:pPr defTabSz="2743566"/>
            <a:r>
              <a:rPr lang="en-US" sz="6001" dirty="0">
                <a:solidFill>
                  <a:prstClr val="white"/>
                </a:solidFill>
              </a:rPr>
              <a:t>[</a:t>
            </a:r>
            <a:r>
              <a:rPr lang="en-US" sz="6001" dirty="0" err="1">
                <a:solidFill>
                  <a:prstClr val="white"/>
                </a:solidFill>
              </a:rPr>
              <a:t>Lex</a:t>
            </a:r>
            <a:r>
              <a:rPr lang="en-US" sz="6001" dirty="0">
                <a:solidFill>
                  <a:prstClr val="white"/>
                </a:solidFill>
              </a:rPr>
              <a:t>, </a:t>
            </a:r>
            <a:r>
              <a:rPr lang="en-US" sz="6001" dirty="0" err="1">
                <a:solidFill>
                  <a:prstClr val="white"/>
                </a:solidFill>
              </a:rPr>
              <a:t>EuroVis</a:t>
            </a:r>
            <a:r>
              <a:rPr lang="en-US" sz="6001" dirty="0">
                <a:solidFill>
                  <a:prstClr val="white"/>
                </a:solidFill>
              </a:rPr>
              <a:t> ‘12]</a:t>
            </a:r>
          </a:p>
        </p:txBody>
      </p:sp>
      <p:sp>
        <p:nvSpPr>
          <p:cNvPr id="9" name="TextBox 8"/>
          <p:cNvSpPr txBox="1"/>
          <p:nvPr/>
        </p:nvSpPr>
        <p:spPr>
          <a:xfrm>
            <a:off x="60401" y="1699006"/>
            <a:ext cx="7593745" cy="1015791"/>
          </a:xfrm>
          <a:prstGeom prst="rect">
            <a:avLst/>
          </a:prstGeom>
          <a:noFill/>
        </p:spPr>
        <p:txBody>
          <a:bodyPr wrap="none" rtlCol="0">
            <a:spAutoFit/>
          </a:bodyPr>
          <a:lstStyle/>
          <a:p>
            <a:pPr defTabSz="2743566"/>
            <a:r>
              <a:rPr lang="en-US" sz="6001" dirty="0" smtClean="0">
                <a:solidFill>
                  <a:schemeClr val="accent1"/>
                </a:solidFill>
              </a:rPr>
              <a:t>3</a:t>
            </a:r>
            <a:r>
              <a:rPr lang="en-US" sz="6001" baseline="30000" dirty="0" smtClean="0">
                <a:solidFill>
                  <a:schemeClr val="accent1"/>
                </a:solidFill>
              </a:rPr>
              <a:t>rd</a:t>
            </a:r>
            <a:r>
              <a:rPr lang="en-US" sz="6001" dirty="0" smtClean="0">
                <a:solidFill>
                  <a:schemeClr val="accent1"/>
                </a:solidFill>
              </a:rPr>
              <a:t> Best Paper Award</a:t>
            </a:r>
            <a:endParaRPr lang="en-US" sz="6001" dirty="0">
              <a:solidFill>
                <a:schemeClr val="accent1"/>
              </a:solidFill>
            </a:endParaRPr>
          </a:p>
        </p:txBody>
      </p:sp>
    </p:spTree>
    <p:extLst>
      <p:ext uri="{BB962C8B-B14F-4D97-AF65-F5344CB8AC3E}">
        <p14:creationId xmlns:p14="http://schemas.microsoft.com/office/powerpoint/2010/main" val="114273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p:txBody>
          <a:bodyPr/>
          <a:lstStyle/>
          <a:p>
            <a:r>
              <a:rPr lang="en-US" dirty="0" smtClean="0"/>
              <a:t>Good for qualitative data</a:t>
            </a:r>
          </a:p>
          <a:p>
            <a:r>
              <a:rPr lang="en-US" dirty="0" smtClean="0"/>
              <a:t>Limited number of classes!</a:t>
            </a:r>
          </a:p>
          <a:p>
            <a:r>
              <a:rPr lang="en-US" dirty="0" smtClean="0"/>
              <a:t>Not good for quantitative data!</a:t>
            </a:r>
          </a:p>
          <a:p>
            <a:r>
              <a:rPr lang="en-US" dirty="0" smtClean="0"/>
              <a:t>Is </a:t>
            </a:r>
            <a:r>
              <a:rPr lang="en-US" dirty="0" err="1" smtClean="0"/>
              <a:t>preattentive</a:t>
            </a:r>
            <a:r>
              <a:rPr lang="en-US" dirty="0" smtClean="0"/>
              <a:t> if sufficiently different.</a:t>
            </a:r>
          </a:p>
          <a:p>
            <a:r>
              <a:rPr lang="en-US" dirty="0" smtClean="0"/>
              <a:t>Lots of pitfalls! Be careful!</a:t>
            </a:r>
          </a:p>
          <a:p>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60</a:t>
            </a:fld>
            <a:endParaRPr lang="en-US" dirty="0"/>
          </a:p>
        </p:txBody>
      </p:sp>
      <p:sp>
        <p:nvSpPr>
          <p:cNvPr id="5" name="Rectangle 4"/>
          <p:cNvSpPr/>
          <p:nvPr/>
        </p:nvSpPr>
        <p:spPr>
          <a:xfrm>
            <a:off x="22914637" y="17085237"/>
            <a:ext cx="1307635" cy="1298927"/>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Rectangle 5"/>
          <p:cNvSpPr/>
          <p:nvPr/>
        </p:nvSpPr>
        <p:spPr>
          <a:xfrm>
            <a:off x="24223761" y="17085237"/>
            <a:ext cx="1307635" cy="1298927"/>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Rectangle 6"/>
          <p:cNvSpPr/>
          <p:nvPr/>
        </p:nvSpPr>
        <p:spPr>
          <a:xfrm>
            <a:off x="25469985" y="17085237"/>
            <a:ext cx="1307635" cy="129892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ctangle 7"/>
          <p:cNvSpPr/>
          <p:nvPr/>
        </p:nvSpPr>
        <p:spPr>
          <a:xfrm>
            <a:off x="26777621" y="17085237"/>
            <a:ext cx="1307635" cy="1298927"/>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9" name="Rectangle 8"/>
          <p:cNvSpPr/>
          <p:nvPr/>
        </p:nvSpPr>
        <p:spPr>
          <a:xfrm>
            <a:off x="28005348" y="17085237"/>
            <a:ext cx="1307635" cy="129892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0" name="Rectangle 9"/>
          <p:cNvSpPr/>
          <p:nvPr/>
        </p:nvSpPr>
        <p:spPr>
          <a:xfrm>
            <a:off x="29312983" y="17085237"/>
            <a:ext cx="1307635" cy="129892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Tree>
    <p:extLst>
      <p:ext uri="{BB962C8B-B14F-4D97-AF65-F5344CB8AC3E}">
        <p14:creationId xmlns:p14="http://schemas.microsoft.com/office/powerpoint/2010/main" val="4804056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7249883" y="535948"/>
            <a:ext cx="22077653" cy="5141738"/>
          </a:xfrm>
        </p:spPr>
        <p:txBody>
          <a:bodyPr vert="horz" lIns="0" tIns="0" rIns="0" bIns="0" rtlCol="0" anchor="ctr">
            <a:normAutofit/>
          </a:bodyPr>
          <a:lstStyle/>
          <a:p>
            <a:pPr algn="ctr" eaLnBrk="1"/>
            <a:r>
              <a:rPr lang="en-US" dirty="0" smtClean="0"/>
              <a:t>How much longer?</a:t>
            </a:r>
          </a:p>
        </p:txBody>
      </p:sp>
      <p:sp>
        <p:nvSpPr>
          <p:cNvPr id="56323" name="AutoShape 2"/>
          <p:cNvSpPr>
            <a:spLocks/>
          </p:cNvSpPr>
          <p:nvPr/>
        </p:nvSpPr>
        <p:spPr bwMode="auto">
          <a:xfrm>
            <a:off x="11490242" y="7359219"/>
            <a:ext cx="921158" cy="1393462"/>
          </a:xfrm>
          <a:custGeom>
            <a:avLst/>
            <a:gdLst>
              <a:gd name="T0" fmla="*/ 218281 w 21600"/>
              <a:gd name="T1" fmla="*/ 330200 h 21600"/>
              <a:gd name="T2" fmla="*/ 218281 w 21600"/>
              <a:gd name="T3" fmla="*/ 330200 h 21600"/>
              <a:gd name="T4" fmla="*/ 218281 w 21600"/>
              <a:gd name="T5" fmla="*/ 330200 h 21600"/>
              <a:gd name="T6" fmla="*/ 2182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dirty="0"/>
              <a:t>A</a:t>
            </a:r>
          </a:p>
        </p:txBody>
      </p:sp>
      <p:sp>
        <p:nvSpPr>
          <p:cNvPr id="56324" name="AutoShape 3"/>
          <p:cNvSpPr>
            <a:spLocks/>
          </p:cNvSpPr>
          <p:nvPr/>
        </p:nvSpPr>
        <p:spPr bwMode="auto">
          <a:xfrm>
            <a:off x="11543840" y="11680288"/>
            <a:ext cx="813968" cy="1393462"/>
          </a:xfrm>
          <a:custGeom>
            <a:avLst/>
            <a:gdLst>
              <a:gd name="T0" fmla="*/ 192881 w 21600"/>
              <a:gd name="T1" fmla="*/ 330200 h 21600"/>
              <a:gd name="T2" fmla="*/ 192881 w 21600"/>
              <a:gd name="T3" fmla="*/ 330200 h 21600"/>
              <a:gd name="T4" fmla="*/ 192881 w 21600"/>
              <a:gd name="T5" fmla="*/ 330200 h 21600"/>
              <a:gd name="T6" fmla="*/ 1928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56325"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2558" y="6846717"/>
            <a:ext cx="9054148" cy="6883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6558997"/>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7249883" y="535948"/>
            <a:ext cx="22077653" cy="5141738"/>
          </a:xfrm>
        </p:spPr>
        <p:txBody>
          <a:bodyPr vert="horz" lIns="0" tIns="0" rIns="0" bIns="0" rtlCol="0" anchor="ctr">
            <a:normAutofit/>
          </a:bodyPr>
          <a:lstStyle/>
          <a:p>
            <a:pPr algn="ctr" eaLnBrk="1"/>
            <a:r>
              <a:rPr lang="en-US" dirty="0" smtClean="0"/>
              <a:t>How much longer?</a:t>
            </a:r>
          </a:p>
        </p:txBody>
      </p:sp>
      <p:sp>
        <p:nvSpPr>
          <p:cNvPr id="58371" name="AutoShape 2"/>
          <p:cNvSpPr>
            <a:spLocks/>
          </p:cNvSpPr>
          <p:nvPr/>
        </p:nvSpPr>
        <p:spPr bwMode="auto">
          <a:xfrm>
            <a:off x="12227661" y="7359219"/>
            <a:ext cx="921158" cy="1393462"/>
          </a:xfrm>
          <a:custGeom>
            <a:avLst/>
            <a:gdLst>
              <a:gd name="T0" fmla="*/ 218281 w 21600"/>
              <a:gd name="T1" fmla="*/ 330200 h 21600"/>
              <a:gd name="T2" fmla="*/ 218281 w 21600"/>
              <a:gd name="T3" fmla="*/ 330200 h 21600"/>
              <a:gd name="T4" fmla="*/ 218281 w 21600"/>
              <a:gd name="T5" fmla="*/ 330200 h 21600"/>
              <a:gd name="T6" fmla="*/ 2182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58372" name="AutoShape 3"/>
          <p:cNvSpPr>
            <a:spLocks/>
          </p:cNvSpPr>
          <p:nvPr/>
        </p:nvSpPr>
        <p:spPr bwMode="auto">
          <a:xfrm>
            <a:off x="12281259" y="11680288"/>
            <a:ext cx="813968" cy="1393462"/>
          </a:xfrm>
          <a:custGeom>
            <a:avLst/>
            <a:gdLst>
              <a:gd name="T0" fmla="*/ 192881 w 21600"/>
              <a:gd name="T1" fmla="*/ 330200 h 21600"/>
              <a:gd name="T2" fmla="*/ 192881 w 21600"/>
              <a:gd name="T3" fmla="*/ 330200 h 21600"/>
              <a:gd name="T4" fmla="*/ 192881 w 21600"/>
              <a:gd name="T5" fmla="*/ 330200 h 21600"/>
              <a:gd name="T6" fmla="*/ 1928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58373"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3426" y="6635691"/>
            <a:ext cx="11774079" cy="7449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5541110"/>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7249883" y="535948"/>
            <a:ext cx="22077653" cy="5141738"/>
          </a:xfrm>
        </p:spPr>
        <p:txBody>
          <a:bodyPr vert="horz" lIns="0" tIns="0" rIns="0" bIns="0" rtlCol="0" anchor="ctr">
            <a:normAutofit/>
          </a:bodyPr>
          <a:lstStyle/>
          <a:p>
            <a:pPr algn="ctr" eaLnBrk="1"/>
            <a:r>
              <a:rPr lang="en-US" dirty="0" smtClean="0"/>
              <a:t>How much steeper?</a:t>
            </a:r>
          </a:p>
        </p:txBody>
      </p:sp>
      <p:sp>
        <p:nvSpPr>
          <p:cNvPr id="60419" name="AutoShape 2"/>
          <p:cNvSpPr>
            <a:spLocks/>
          </p:cNvSpPr>
          <p:nvPr/>
        </p:nvSpPr>
        <p:spPr bwMode="auto">
          <a:xfrm>
            <a:off x="13031405" y="15488856"/>
            <a:ext cx="921158" cy="1393462"/>
          </a:xfrm>
          <a:custGeom>
            <a:avLst/>
            <a:gdLst>
              <a:gd name="T0" fmla="*/ 218282 w 21600"/>
              <a:gd name="T1" fmla="*/ 330200 h 21600"/>
              <a:gd name="T2" fmla="*/ 218282 w 21600"/>
              <a:gd name="T3" fmla="*/ 330200 h 21600"/>
              <a:gd name="T4" fmla="*/ 218282 w 21600"/>
              <a:gd name="T5" fmla="*/ 330200 h 21600"/>
              <a:gd name="T6" fmla="*/ 2182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60420" name="AutoShape 3"/>
          <p:cNvSpPr>
            <a:spLocks/>
          </p:cNvSpPr>
          <p:nvPr/>
        </p:nvSpPr>
        <p:spPr bwMode="auto">
          <a:xfrm>
            <a:off x="21579753" y="15488856"/>
            <a:ext cx="813971" cy="1393462"/>
          </a:xfrm>
          <a:custGeom>
            <a:avLst/>
            <a:gdLst>
              <a:gd name="T0" fmla="*/ 192882 w 21600"/>
              <a:gd name="T1" fmla="*/ 330200 h 21600"/>
              <a:gd name="T2" fmla="*/ 192882 w 21600"/>
              <a:gd name="T3" fmla="*/ 330200 h 21600"/>
              <a:gd name="T4" fmla="*/ 192882 w 21600"/>
              <a:gd name="T5" fmla="*/ 330200 h 21600"/>
              <a:gd name="T6" fmla="*/ 1928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60421"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71104" y="10380618"/>
            <a:ext cx="9834619" cy="509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2" name="Picture 5"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88191" y="4522050"/>
            <a:ext cx="5145088" cy="1029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5204096" y="18490160"/>
            <a:ext cx="745717" cy="676980"/>
          </a:xfrm>
          <a:prstGeom prst="rect">
            <a:avLst/>
          </a:prstGeom>
          <a:noFill/>
        </p:spPr>
        <p:txBody>
          <a:bodyPr wrap="none" rtlCol="0">
            <a:spAutoFit/>
          </a:bodyPr>
          <a:lstStyle/>
          <a:p>
            <a:r>
              <a:rPr lang="en-US" sz="3799" dirty="0"/>
              <a:t>4x</a:t>
            </a:r>
          </a:p>
        </p:txBody>
      </p:sp>
    </p:spTree>
    <p:extLst>
      <p:ext uri="{BB962C8B-B14F-4D97-AF65-F5344CB8AC3E}">
        <p14:creationId xmlns:p14="http://schemas.microsoft.com/office/powerpoint/2010/main" val="3145371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7249883" y="535948"/>
            <a:ext cx="22077653" cy="5141738"/>
          </a:xfrm>
        </p:spPr>
        <p:txBody>
          <a:bodyPr/>
          <a:lstStyle/>
          <a:p>
            <a:pPr algn="ctr" eaLnBrk="1"/>
            <a:r>
              <a:rPr lang="en-US" dirty="0" smtClean="0"/>
              <a:t>How much larger?</a:t>
            </a:r>
          </a:p>
        </p:txBody>
      </p:sp>
      <p:sp>
        <p:nvSpPr>
          <p:cNvPr id="62467" name="AutoShape 2"/>
          <p:cNvSpPr>
            <a:spLocks/>
          </p:cNvSpPr>
          <p:nvPr/>
        </p:nvSpPr>
        <p:spPr bwMode="auto">
          <a:xfrm>
            <a:off x="12957715" y="14899315"/>
            <a:ext cx="921158" cy="1393462"/>
          </a:xfrm>
          <a:custGeom>
            <a:avLst/>
            <a:gdLst>
              <a:gd name="T0" fmla="*/ 218282 w 21600"/>
              <a:gd name="T1" fmla="*/ 330200 h 21600"/>
              <a:gd name="T2" fmla="*/ 218282 w 21600"/>
              <a:gd name="T3" fmla="*/ 330200 h 21600"/>
              <a:gd name="T4" fmla="*/ 218282 w 21600"/>
              <a:gd name="T5" fmla="*/ 330200 h 21600"/>
              <a:gd name="T6" fmla="*/ 2182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62468" name="AutoShape 3"/>
          <p:cNvSpPr>
            <a:spLocks/>
          </p:cNvSpPr>
          <p:nvPr/>
        </p:nvSpPr>
        <p:spPr bwMode="auto">
          <a:xfrm>
            <a:off x="21529510" y="14899315"/>
            <a:ext cx="813968" cy="1393462"/>
          </a:xfrm>
          <a:custGeom>
            <a:avLst/>
            <a:gdLst>
              <a:gd name="T0" fmla="*/ 192881 w 21600"/>
              <a:gd name="T1" fmla="*/ 330200 h 21600"/>
              <a:gd name="T2" fmla="*/ 192881 w 21600"/>
              <a:gd name="T3" fmla="*/ 330200 h 21600"/>
              <a:gd name="T4" fmla="*/ 192881 w 21600"/>
              <a:gd name="T5" fmla="*/ 330200 h 21600"/>
              <a:gd name="T6" fmla="*/ 1928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62469"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8942" y="6267231"/>
            <a:ext cx="14681586" cy="7680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6490368" y="18650944"/>
            <a:ext cx="3153299" cy="676980"/>
          </a:xfrm>
          <a:prstGeom prst="rect">
            <a:avLst/>
          </a:prstGeom>
          <a:noFill/>
        </p:spPr>
        <p:txBody>
          <a:bodyPr wrap="none" rtlCol="0">
            <a:spAutoFit/>
          </a:bodyPr>
          <a:lstStyle/>
          <a:p>
            <a:r>
              <a:rPr lang="en-US" sz="3799" dirty="0" smtClean="0"/>
              <a:t>2x (diameter)</a:t>
            </a:r>
            <a:endParaRPr lang="en-US" sz="3799" dirty="0"/>
          </a:p>
        </p:txBody>
      </p:sp>
    </p:spTree>
    <p:extLst>
      <p:ext uri="{BB962C8B-B14F-4D97-AF65-F5344CB8AC3E}">
        <p14:creationId xmlns:p14="http://schemas.microsoft.com/office/powerpoint/2010/main" val="2738917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7249883" y="535948"/>
            <a:ext cx="22077653" cy="5141738"/>
          </a:xfrm>
        </p:spPr>
        <p:txBody>
          <a:bodyPr/>
          <a:lstStyle/>
          <a:p>
            <a:pPr algn="ctr" eaLnBrk="1"/>
            <a:r>
              <a:rPr lang="en-US" dirty="0" smtClean="0"/>
              <a:t>How much larger?</a:t>
            </a:r>
          </a:p>
        </p:txBody>
      </p:sp>
      <p:sp>
        <p:nvSpPr>
          <p:cNvPr id="62467" name="AutoShape 2"/>
          <p:cNvSpPr>
            <a:spLocks/>
          </p:cNvSpPr>
          <p:nvPr/>
        </p:nvSpPr>
        <p:spPr bwMode="auto">
          <a:xfrm>
            <a:off x="12957715" y="14899315"/>
            <a:ext cx="921158" cy="1393462"/>
          </a:xfrm>
          <a:custGeom>
            <a:avLst/>
            <a:gdLst>
              <a:gd name="T0" fmla="*/ 218282 w 21600"/>
              <a:gd name="T1" fmla="*/ 330200 h 21600"/>
              <a:gd name="T2" fmla="*/ 218282 w 21600"/>
              <a:gd name="T3" fmla="*/ 330200 h 21600"/>
              <a:gd name="T4" fmla="*/ 218282 w 21600"/>
              <a:gd name="T5" fmla="*/ 330200 h 21600"/>
              <a:gd name="T6" fmla="*/ 2182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62468" name="AutoShape 3"/>
          <p:cNvSpPr>
            <a:spLocks/>
          </p:cNvSpPr>
          <p:nvPr/>
        </p:nvSpPr>
        <p:spPr bwMode="auto">
          <a:xfrm>
            <a:off x="21529510" y="14899315"/>
            <a:ext cx="813968" cy="1393462"/>
          </a:xfrm>
          <a:custGeom>
            <a:avLst/>
            <a:gdLst>
              <a:gd name="T0" fmla="*/ 192881 w 21600"/>
              <a:gd name="T1" fmla="*/ 330200 h 21600"/>
              <a:gd name="T2" fmla="*/ 192881 w 21600"/>
              <a:gd name="T3" fmla="*/ 330200 h 21600"/>
              <a:gd name="T4" fmla="*/ 192881 w 21600"/>
              <a:gd name="T5" fmla="*/ 330200 h 21600"/>
              <a:gd name="T6" fmla="*/ 1928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sp>
        <p:nvSpPr>
          <p:cNvPr id="2" name="TextBox 1"/>
          <p:cNvSpPr txBox="1"/>
          <p:nvPr/>
        </p:nvSpPr>
        <p:spPr>
          <a:xfrm>
            <a:off x="26490368" y="18650944"/>
            <a:ext cx="1928733" cy="676980"/>
          </a:xfrm>
          <a:prstGeom prst="rect">
            <a:avLst/>
          </a:prstGeom>
          <a:noFill/>
        </p:spPr>
        <p:txBody>
          <a:bodyPr wrap="none" rtlCol="0">
            <a:spAutoFit/>
          </a:bodyPr>
          <a:lstStyle/>
          <a:p>
            <a:r>
              <a:rPr lang="en-US" sz="3799" dirty="0" smtClean="0"/>
              <a:t>2x Area</a:t>
            </a:r>
            <a:endParaRPr lang="en-US" sz="3799" dirty="0"/>
          </a:p>
        </p:txBody>
      </p:sp>
      <p:sp>
        <p:nvSpPr>
          <p:cNvPr id="3" name="Oval 2"/>
          <p:cNvSpPr/>
          <p:nvPr/>
        </p:nvSpPr>
        <p:spPr>
          <a:xfrm>
            <a:off x="11589494" y="7191756"/>
            <a:ext cx="3657600" cy="3657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p:cNvSpPr/>
          <p:nvPr/>
        </p:nvSpPr>
        <p:spPr>
          <a:xfrm>
            <a:off x="19353314" y="6437376"/>
            <a:ext cx="5166360" cy="51663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002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7249883" y="535948"/>
            <a:ext cx="22077653" cy="5141738"/>
          </a:xfrm>
        </p:spPr>
        <p:txBody>
          <a:bodyPr vert="horz" lIns="0" tIns="0" rIns="0" bIns="0" rtlCol="0" anchor="ctr">
            <a:normAutofit/>
          </a:bodyPr>
          <a:lstStyle/>
          <a:p>
            <a:pPr algn="ctr" eaLnBrk="1"/>
            <a:r>
              <a:rPr lang="en-US" dirty="0" smtClean="0"/>
              <a:t>How much larger?</a:t>
            </a:r>
          </a:p>
        </p:txBody>
      </p:sp>
      <p:sp>
        <p:nvSpPr>
          <p:cNvPr id="64515" name="AutoShape 2"/>
          <p:cNvSpPr>
            <a:spLocks/>
          </p:cNvSpPr>
          <p:nvPr/>
        </p:nvSpPr>
        <p:spPr bwMode="auto">
          <a:xfrm>
            <a:off x="12957715" y="14899315"/>
            <a:ext cx="921158" cy="1393462"/>
          </a:xfrm>
          <a:custGeom>
            <a:avLst/>
            <a:gdLst>
              <a:gd name="T0" fmla="*/ 218282 w 21600"/>
              <a:gd name="T1" fmla="*/ 330200 h 21600"/>
              <a:gd name="T2" fmla="*/ 218282 w 21600"/>
              <a:gd name="T3" fmla="*/ 330200 h 21600"/>
              <a:gd name="T4" fmla="*/ 218282 w 21600"/>
              <a:gd name="T5" fmla="*/ 330200 h 21600"/>
              <a:gd name="T6" fmla="*/ 2182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64516" name="AutoShape 3"/>
          <p:cNvSpPr>
            <a:spLocks/>
          </p:cNvSpPr>
          <p:nvPr/>
        </p:nvSpPr>
        <p:spPr bwMode="auto">
          <a:xfrm>
            <a:off x="21529510" y="14899315"/>
            <a:ext cx="813968" cy="1393462"/>
          </a:xfrm>
          <a:custGeom>
            <a:avLst/>
            <a:gdLst>
              <a:gd name="T0" fmla="*/ 192881 w 21600"/>
              <a:gd name="T1" fmla="*/ 330200 h 21600"/>
              <a:gd name="T2" fmla="*/ 192881 w 21600"/>
              <a:gd name="T3" fmla="*/ 330200 h 21600"/>
              <a:gd name="T4" fmla="*/ 192881 w 21600"/>
              <a:gd name="T5" fmla="*/ 330200 h 21600"/>
              <a:gd name="T6" fmla="*/ 192881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64517"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9678" y="6012652"/>
            <a:ext cx="16192288" cy="8551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6490368" y="18490160"/>
            <a:ext cx="745717" cy="676980"/>
          </a:xfrm>
          <a:prstGeom prst="rect">
            <a:avLst/>
          </a:prstGeom>
          <a:noFill/>
        </p:spPr>
        <p:txBody>
          <a:bodyPr wrap="none" rtlCol="0">
            <a:spAutoFit/>
          </a:bodyPr>
          <a:lstStyle/>
          <a:p>
            <a:r>
              <a:rPr lang="en-US" sz="3799" dirty="0"/>
              <a:t>3x</a:t>
            </a:r>
          </a:p>
        </p:txBody>
      </p:sp>
    </p:spTree>
    <p:extLst>
      <p:ext uri="{BB962C8B-B14F-4D97-AF65-F5344CB8AC3E}">
        <p14:creationId xmlns:p14="http://schemas.microsoft.com/office/powerpoint/2010/main" val="4289562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7249883" y="535948"/>
            <a:ext cx="22077653" cy="5141738"/>
          </a:xfrm>
        </p:spPr>
        <p:txBody>
          <a:bodyPr vert="horz" lIns="0" tIns="0" rIns="0" bIns="0" rtlCol="0" anchor="ctr">
            <a:normAutofit/>
          </a:bodyPr>
          <a:lstStyle/>
          <a:p>
            <a:pPr algn="ctr" eaLnBrk="1"/>
            <a:r>
              <a:rPr lang="en-US" dirty="0" smtClean="0"/>
              <a:t>How much darker?</a:t>
            </a:r>
          </a:p>
        </p:txBody>
      </p:sp>
      <p:sp>
        <p:nvSpPr>
          <p:cNvPr id="66563" name="AutoShape 2"/>
          <p:cNvSpPr>
            <a:spLocks/>
          </p:cNvSpPr>
          <p:nvPr/>
        </p:nvSpPr>
        <p:spPr bwMode="auto">
          <a:xfrm>
            <a:off x="12957715" y="14899315"/>
            <a:ext cx="921158" cy="1393462"/>
          </a:xfrm>
          <a:custGeom>
            <a:avLst/>
            <a:gdLst>
              <a:gd name="T0" fmla="*/ 218282 w 21600"/>
              <a:gd name="T1" fmla="*/ 330200 h 21600"/>
              <a:gd name="T2" fmla="*/ 218282 w 21600"/>
              <a:gd name="T3" fmla="*/ 330200 h 21600"/>
              <a:gd name="T4" fmla="*/ 218282 w 21600"/>
              <a:gd name="T5" fmla="*/ 330200 h 21600"/>
              <a:gd name="T6" fmla="*/ 2182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A</a:t>
            </a:r>
          </a:p>
        </p:txBody>
      </p:sp>
      <p:sp>
        <p:nvSpPr>
          <p:cNvPr id="66564" name="AutoShape 3"/>
          <p:cNvSpPr>
            <a:spLocks/>
          </p:cNvSpPr>
          <p:nvPr/>
        </p:nvSpPr>
        <p:spPr bwMode="auto">
          <a:xfrm>
            <a:off x="21090704" y="14899315"/>
            <a:ext cx="813971" cy="1393462"/>
          </a:xfrm>
          <a:custGeom>
            <a:avLst/>
            <a:gdLst>
              <a:gd name="T0" fmla="*/ 192882 w 21600"/>
              <a:gd name="T1" fmla="*/ 330200 h 21600"/>
              <a:gd name="T2" fmla="*/ 192882 w 21600"/>
              <a:gd name="T3" fmla="*/ 330200 h 21600"/>
              <a:gd name="T4" fmla="*/ 192882 w 21600"/>
              <a:gd name="T5" fmla="*/ 330200 h 21600"/>
              <a:gd name="T6" fmla="*/ 192882 w 21600"/>
              <a:gd name="T7" fmla="*/ 3302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ctr">
              <a:defRPr sz="3800">
                <a:solidFill>
                  <a:srgbClr val="000000"/>
                </a:solidFill>
                <a:latin typeface="Gill Sans" charset="0"/>
                <a:ea typeface="Gill Sans" charset="0"/>
                <a:cs typeface="Gill Sans" charset="0"/>
                <a:sym typeface="Gill Sans" charset="0"/>
              </a:defRPr>
            </a:lvl1pPr>
            <a:lvl2pPr marL="742950" indent="-285750" algn="ctr">
              <a:defRPr sz="3800">
                <a:solidFill>
                  <a:srgbClr val="000000"/>
                </a:solidFill>
                <a:latin typeface="Gill Sans" charset="0"/>
                <a:ea typeface="Gill Sans" charset="0"/>
                <a:cs typeface="Gill Sans" charset="0"/>
                <a:sym typeface="Gill Sans" charset="0"/>
              </a:defRPr>
            </a:lvl2pPr>
            <a:lvl3pPr marL="1143000" indent="-228600" algn="ctr">
              <a:defRPr sz="3800">
                <a:solidFill>
                  <a:srgbClr val="000000"/>
                </a:solidFill>
                <a:latin typeface="Gill Sans" charset="0"/>
                <a:ea typeface="Gill Sans" charset="0"/>
                <a:cs typeface="Gill Sans" charset="0"/>
                <a:sym typeface="Gill Sans" charset="0"/>
              </a:defRPr>
            </a:lvl3pPr>
            <a:lvl4pPr marL="1600200" indent="-228600" algn="ctr">
              <a:defRPr sz="3800">
                <a:solidFill>
                  <a:srgbClr val="000000"/>
                </a:solidFill>
                <a:latin typeface="Gill Sans" charset="0"/>
                <a:ea typeface="Gill Sans" charset="0"/>
                <a:cs typeface="Gill Sans" charset="0"/>
                <a:sym typeface="Gill Sans" charset="0"/>
              </a:defRPr>
            </a:lvl4pPr>
            <a:lvl5pPr marL="2057400" indent="-228600" algn="ctr">
              <a:defRPr sz="3800">
                <a:solidFill>
                  <a:srgbClr val="000000"/>
                </a:solidFill>
                <a:latin typeface="Gill Sans" charset="0"/>
                <a:ea typeface="Gill Sans" charset="0"/>
                <a:cs typeface="Gill Sans" charset="0"/>
                <a:sym typeface="Gill Sans" charset="0"/>
              </a:defRPr>
            </a:lvl5pPr>
            <a:lvl6pPr marL="25146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6pPr>
            <a:lvl7pPr marL="29718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7pPr>
            <a:lvl8pPr marL="34290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8pPr>
            <a:lvl9pPr marL="3886200" indent="-228600" algn="ctr" defTabSz="584200" eaLnBrk="0" fontAlgn="base" hangingPunct="0">
              <a:spcBef>
                <a:spcPct val="0"/>
              </a:spcBef>
              <a:spcAft>
                <a:spcPct val="0"/>
              </a:spcAft>
              <a:defRPr sz="3800">
                <a:solidFill>
                  <a:srgbClr val="000000"/>
                </a:solidFill>
                <a:latin typeface="Gill Sans" charset="0"/>
                <a:ea typeface="Gill Sans" charset="0"/>
                <a:cs typeface="Gill Sans" charset="0"/>
                <a:sym typeface="Gill Sans" charset="0"/>
              </a:defRPr>
            </a:lvl9pPr>
          </a:lstStyle>
          <a:p>
            <a:pPr eaLnBrk="1"/>
            <a:r>
              <a:rPr lang="en-US" sz="8018"/>
              <a:t>B</a:t>
            </a:r>
          </a:p>
        </p:txBody>
      </p:sp>
      <p:pic>
        <p:nvPicPr>
          <p:cNvPr id="66565" name="Picture 4"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8974" y="7134788"/>
            <a:ext cx="12068848" cy="6307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0273518" y="17719734"/>
            <a:ext cx="10570522" cy="1846275"/>
          </a:xfrm>
          <a:prstGeom prst="rect">
            <a:avLst/>
          </a:prstGeom>
          <a:noFill/>
        </p:spPr>
        <p:txBody>
          <a:bodyPr wrap="none" rtlCol="0">
            <a:spAutoFit/>
          </a:bodyPr>
          <a:lstStyle/>
          <a:p>
            <a:pPr eaLnBrk="1"/>
            <a:r>
              <a:rPr lang="en-US" sz="3799" dirty="0"/>
              <a:t>Opacity: A = 0.2 / B = 0.4 -&gt;</a:t>
            </a:r>
          </a:p>
          <a:p>
            <a:pPr eaLnBrk="1"/>
            <a:r>
              <a:rPr lang="en-US" sz="3799" dirty="0"/>
              <a:t>But: non-</a:t>
            </a:r>
            <a:r>
              <a:rPr lang="en-US" sz="3799" dirty="0" err="1"/>
              <a:t>linearities</a:t>
            </a:r>
            <a:r>
              <a:rPr lang="en-US" sz="3799" dirty="0"/>
              <a:t> of the human visual system</a:t>
            </a:r>
          </a:p>
          <a:p>
            <a:endParaRPr lang="en-US" sz="3799" dirty="0"/>
          </a:p>
        </p:txBody>
      </p:sp>
    </p:spTree>
    <p:extLst>
      <p:ext uri="{BB962C8B-B14F-4D97-AF65-F5344CB8AC3E}">
        <p14:creationId xmlns:p14="http://schemas.microsoft.com/office/powerpoint/2010/main" val="2678042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Visualization Guidelines &amp; Pitfalls</a:t>
            </a:r>
            <a:endParaRPr lang="en-US" dirty="0"/>
          </a:p>
        </p:txBody>
      </p:sp>
      <p:sp>
        <p:nvSpPr>
          <p:cNvPr id="6" name="Text Placeholder 5"/>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1628149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3172" y="3901501"/>
            <a:ext cx="15182344" cy="14772862"/>
          </a:xfrm>
        </p:spPr>
      </p:pic>
      <p:sp>
        <p:nvSpPr>
          <p:cNvPr id="5" name="TextBox 4"/>
          <p:cNvSpPr txBox="1"/>
          <p:nvPr/>
        </p:nvSpPr>
        <p:spPr>
          <a:xfrm>
            <a:off x="31946614" y="19028324"/>
            <a:ext cx="3806555" cy="1107996"/>
          </a:xfrm>
          <a:prstGeom prst="rect">
            <a:avLst/>
          </a:prstGeom>
          <a:noFill/>
        </p:spPr>
        <p:txBody>
          <a:bodyPr wrap="none" rtlCol="0">
            <a:spAutoFit/>
          </a:bodyPr>
          <a:lstStyle/>
          <a:p>
            <a:r>
              <a:rPr lang="en-US" sz="6600" dirty="0"/>
              <a:t>[Spotfire]</a:t>
            </a:r>
          </a:p>
        </p:txBody>
      </p:sp>
    </p:spTree>
    <p:extLst>
      <p:ext uri="{BB962C8B-B14F-4D97-AF65-F5344CB8AC3E}">
        <p14:creationId xmlns:p14="http://schemas.microsoft.com/office/powerpoint/2010/main" val="3681817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prstClr val="black"/>
              </a:solidFill>
            </a:endParaRPr>
          </a:p>
        </p:txBody>
      </p:sp>
      <p:pic>
        <p:nvPicPr>
          <p:cNvPr id="9" name="Grafik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02" y="2219216"/>
            <a:ext cx="58159974" cy="18359297"/>
          </a:xfrm>
          <a:prstGeom prst="rect">
            <a:avLst/>
          </a:prstGeom>
        </p:spPr>
      </p:pic>
      <p:sp>
        <p:nvSpPr>
          <p:cNvPr id="10" name="Rectangle 9"/>
          <p:cNvSpPr/>
          <p:nvPr/>
        </p:nvSpPr>
        <p:spPr>
          <a:xfrm>
            <a:off x="-1" y="1837"/>
            <a:ext cx="36580763"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a:solidFill>
                  <a:prstClr val="white"/>
                </a:solidFill>
                <a:latin typeface="Vollkorn Bold" panose="02000503080000020003" pitchFamily="2" charset="0"/>
              </a:rPr>
              <a:t>Pathways</a:t>
            </a:r>
          </a:p>
        </p:txBody>
      </p:sp>
      <p:sp>
        <p:nvSpPr>
          <p:cNvPr id="5" name="TextBox 4"/>
          <p:cNvSpPr txBox="1"/>
          <p:nvPr/>
        </p:nvSpPr>
        <p:spPr>
          <a:xfrm>
            <a:off x="217655" y="467175"/>
            <a:ext cx="6174767" cy="1015791"/>
          </a:xfrm>
          <a:prstGeom prst="rect">
            <a:avLst/>
          </a:prstGeom>
          <a:noFill/>
        </p:spPr>
        <p:txBody>
          <a:bodyPr wrap="none" rtlCol="0">
            <a:spAutoFit/>
          </a:bodyPr>
          <a:lstStyle/>
          <a:p>
            <a:pPr defTabSz="2743566"/>
            <a:r>
              <a:rPr lang="en-US" sz="6001" dirty="0" smtClean="0">
                <a:solidFill>
                  <a:prstClr val="white"/>
                </a:solidFill>
              </a:rPr>
              <a:t>[Partl, </a:t>
            </a:r>
            <a:r>
              <a:rPr lang="en-US" sz="6001" dirty="0" err="1" smtClean="0">
                <a:solidFill>
                  <a:prstClr val="white"/>
                </a:solidFill>
              </a:rPr>
              <a:t>BioVis</a:t>
            </a:r>
            <a:r>
              <a:rPr lang="en-US" sz="6001" dirty="0" smtClean="0">
                <a:solidFill>
                  <a:prstClr val="white"/>
                </a:solidFill>
              </a:rPr>
              <a:t> </a:t>
            </a:r>
            <a:r>
              <a:rPr lang="en-US" sz="6001" dirty="0">
                <a:solidFill>
                  <a:prstClr val="white"/>
                </a:solidFill>
              </a:rPr>
              <a:t>‘12]</a:t>
            </a:r>
          </a:p>
        </p:txBody>
      </p:sp>
      <p:sp>
        <p:nvSpPr>
          <p:cNvPr id="6" name="TextBox 5"/>
          <p:cNvSpPr txBox="1"/>
          <p:nvPr/>
        </p:nvSpPr>
        <p:spPr>
          <a:xfrm>
            <a:off x="217655" y="1374010"/>
            <a:ext cx="6489277" cy="1015791"/>
          </a:xfrm>
          <a:prstGeom prst="rect">
            <a:avLst/>
          </a:prstGeom>
          <a:noFill/>
        </p:spPr>
        <p:txBody>
          <a:bodyPr wrap="none" rtlCol="0">
            <a:spAutoFit/>
          </a:bodyPr>
          <a:lstStyle/>
          <a:p>
            <a:pPr defTabSz="2743566"/>
            <a:r>
              <a:rPr lang="en-US" sz="6001" dirty="0" smtClean="0">
                <a:solidFill>
                  <a:schemeClr val="accent1"/>
                </a:solidFill>
              </a:rPr>
              <a:t>Best Paper Award</a:t>
            </a:r>
            <a:endParaRPr lang="en-US" sz="6001" dirty="0">
              <a:solidFill>
                <a:schemeClr val="accent1"/>
              </a:solidFill>
            </a:endParaRPr>
          </a:p>
        </p:txBody>
      </p:sp>
    </p:spTree>
    <p:extLst>
      <p:ext uri="{BB962C8B-B14F-4D97-AF65-F5344CB8AC3E}">
        <p14:creationId xmlns:p14="http://schemas.microsoft.com/office/powerpoint/2010/main" val="163347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3D Pitfall: Occlusion &amp; Perspective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8635" y="4802083"/>
            <a:ext cx="21463492" cy="13582080"/>
          </a:xfrm>
        </p:spPr>
      </p:pic>
      <p:sp>
        <p:nvSpPr>
          <p:cNvPr id="6" name="Rectangle 5"/>
          <p:cNvSpPr/>
          <p:nvPr/>
        </p:nvSpPr>
        <p:spPr>
          <a:xfrm>
            <a:off x="21384411" y="18932023"/>
            <a:ext cx="13367314" cy="831125"/>
          </a:xfrm>
          <a:prstGeom prst="rect">
            <a:avLst/>
          </a:prstGeom>
        </p:spPr>
        <p:txBody>
          <a:bodyPr wrap="none">
            <a:spAutoFit/>
          </a:bodyPr>
          <a:lstStyle/>
          <a:p>
            <a:r>
              <a:rPr lang="en-US" sz="4801" dirty="0" smtClean="0"/>
              <a:t>[Gehlenborg </a:t>
            </a:r>
            <a:r>
              <a:rPr lang="en-US" sz="4801" dirty="0"/>
              <a:t>and Wong, Nature Methods, </a:t>
            </a:r>
            <a:r>
              <a:rPr lang="en-US" sz="4801" dirty="0" smtClean="0"/>
              <a:t>2012]</a:t>
            </a:r>
            <a:endParaRPr lang="en-US" sz="4801" dirty="0"/>
          </a:p>
        </p:txBody>
      </p:sp>
    </p:spTree>
    <p:extLst>
      <p:ext uri="{BB962C8B-B14F-4D97-AF65-F5344CB8AC3E}">
        <p14:creationId xmlns:p14="http://schemas.microsoft.com/office/powerpoint/2010/main" val="24639427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3D Pitfall: Occlusion &amp; Perspective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41971" y="4802083"/>
            <a:ext cx="24296820" cy="13582080"/>
          </a:xfrm>
        </p:spPr>
      </p:pic>
      <p:sp>
        <p:nvSpPr>
          <p:cNvPr id="8" name="Rectangle 7"/>
          <p:cNvSpPr/>
          <p:nvPr/>
        </p:nvSpPr>
        <p:spPr>
          <a:xfrm>
            <a:off x="21384411" y="18932023"/>
            <a:ext cx="13367314" cy="831125"/>
          </a:xfrm>
          <a:prstGeom prst="rect">
            <a:avLst/>
          </a:prstGeom>
        </p:spPr>
        <p:txBody>
          <a:bodyPr wrap="none">
            <a:spAutoFit/>
          </a:bodyPr>
          <a:lstStyle/>
          <a:p>
            <a:r>
              <a:rPr lang="en-US" sz="4801" dirty="0" smtClean="0"/>
              <a:t>[Gehlenborg </a:t>
            </a:r>
            <a:r>
              <a:rPr lang="en-US" sz="4801" dirty="0"/>
              <a:t>and Wong, Nature Methods, </a:t>
            </a:r>
            <a:r>
              <a:rPr lang="en-US" sz="4801" dirty="0" smtClean="0"/>
              <a:t>2012]</a:t>
            </a:r>
            <a:endParaRPr lang="en-US" sz="4801" dirty="0"/>
          </a:p>
        </p:txBody>
      </p:sp>
    </p:spTree>
    <p:extLst>
      <p:ext uri="{BB962C8B-B14F-4D97-AF65-F5344CB8AC3E}">
        <p14:creationId xmlns:p14="http://schemas.microsoft.com/office/powerpoint/2010/main" val="163397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26" t="4741" r="2737" b="3105"/>
          <a:stretch/>
        </p:blipFill>
        <p:spPr>
          <a:xfrm>
            <a:off x="5757123" y="10074085"/>
            <a:ext cx="24646830" cy="10281910"/>
          </a:xfrm>
          <a:prstGeom prst="rect">
            <a:avLst/>
          </a:prstGeom>
        </p:spPr>
      </p:pic>
      <p:sp>
        <p:nvSpPr>
          <p:cNvPr id="2" name="Title 1"/>
          <p:cNvSpPr>
            <a:spLocks noGrp="1"/>
          </p:cNvSpPr>
          <p:nvPr>
            <p:ph type="title"/>
          </p:nvPr>
        </p:nvSpPr>
        <p:spPr/>
        <p:txBody>
          <a:bodyPr>
            <a:normAutofit/>
          </a:bodyPr>
          <a:lstStyle/>
          <a:p>
            <a:r>
              <a:rPr lang="en-US" dirty="0" smtClean="0"/>
              <a:t>Color Scales</a:t>
            </a:r>
            <a:endParaRPr lang="en-US" dirty="0"/>
          </a:p>
        </p:txBody>
      </p:sp>
      <p:sp>
        <p:nvSpPr>
          <p:cNvPr id="3" name="Content Placeholder 2"/>
          <p:cNvSpPr>
            <a:spLocks noGrp="1"/>
          </p:cNvSpPr>
          <p:nvPr>
            <p:ph idx="1"/>
          </p:nvPr>
        </p:nvSpPr>
        <p:spPr>
          <a:xfrm>
            <a:off x="1829038" y="4254223"/>
            <a:ext cx="32922687" cy="13582080"/>
          </a:xfrm>
        </p:spPr>
        <p:txBody>
          <a:bodyPr/>
          <a:lstStyle/>
          <a:p>
            <a:r>
              <a:rPr lang="de-AT" dirty="0" err="1" smtClean="0"/>
              <a:t>Don‘t</a:t>
            </a:r>
            <a:r>
              <a:rPr lang="de-AT" dirty="0" smtClean="0"/>
              <a:t>! </a:t>
            </a:r>
            <a:r>
              <a:rPr lang="de-AT" dirty="0" err="1" smtClean="0"/>
              <a:t>Ever</a:t>
            </a:r>
            <a:r>
              <a:rPr lang="de-AT" dirty="0" smtClean="0"/>
              <a:t>! </a:t>
            </a:r>
            <a:r>
              <a:rPr lang="de-AT" dirty="0" err="1" smtClean="0"/>
              <a:t>use</a:t>
            </a:r>
            <a:r>
              <a:rPr lang="de-AT" dirty="0" smtClean="0"/>
              <a:t> multiple </a:t>
            </a:r>
            <a:r>
              <a:rPr lang="de-AT" dirty="0" err="1" smtClean="0"/>
              <a:t>hues</a:t>
            </a:r>
            <a:r>
              <a:rPr lang="de-AT" dirty="0" smtClean="0"/>
              <a:t> </a:t>
            </a:r>
            <a:r>
              <a:rPr lang="de-AT" dirty="0" err="1" smtClean="0"/>
              <a:t>for</a:t>
            </a:r>
            <a:r>
              <a:rPr lang="de-AT" dirty="0" smtClean="0"/>
              <a:t> (</a:t>
            </a:r>
            <a:r>
              <a:rPr lang="de-AT" dirty="0" err="1" smtClean="0"/>
              <a:t>continous</a:t>
            </a:r>
            <a:r>
              <a:rPr lang="de-AT" dirty="0" smtClean="0"/>
              <a:t>) </a:t>
            </a:r>
            <a:br>
              <a:rPr lang="de-AT" dirty="0" smtClean="0"/>
            </a:br>
            <a:r>
              <a:rPr lang="de-AT" dirty="0" smtClean="0"/>
              <a:t>quantitative </a:t>
            </a:r>
            <a:r>
              <a:rPr lang="de-AT" dirty="0" err="1" smtClean="0"/>
              <a:t>data</a:t>
            </a:r>
            <a:endParaRPr lang="de-AT" dirty="0" smtClean="0"/>
          </a:p>
          <a:p>
            <a:r>
              <a:rPr lang="de-AT" dirty="0" err="1" smtClean="0"/>
              <a:t>Use</a:t>
            </a:r>
            <a:r>
              <a:rPr lang="de-AT" dirty="0" smtClean="0"/>
              <a:t> multiple </a:t>
            </a:r>
            <a:r>
              <a:rPr lang="de-AT" dirty="0" err="1" smtClean="0"/>
              <a:t>hues</a:t>
            </a:r>
            <a:r>
              <a:rPr lang="de-AT" dirty="0" smtClean="0"/>
              <a:t> </a:t>
            </a:r>
            <a:r>
              <a:rPr lang="de-AT" dirty="0" err="1" smtClean="0"/>
              <a:t>for</a:t>
            </a:r>
            <a:r>
              <a:rPr lang="de-AT" dirty="0" smtClean="0"/>
              <a:t> </a:t>
            </a:r>
            <a:r>
              <a:rPr lang="de-AT" dirty="0" err="1" smtClean="0"/>
              <a:t>meaningful</a:t>
            </a:r>
            <a:r>
              <a:rPr lang="de-AT" dirty="0" smtClean="0"/>
              <a:t> </a:t>
            </a:r>
            <a:r>
              <a:rPr lang="de-AT" dirty="0" err="1" smtClean="0"/>
              <a:t>intervals</a:t>
            </a:r>
            <a:endParaRPr lang="en-US" dirty="0"/>
          </a:p>
        </p:txBody>
      </p:sp>
    </p:spTree>
    <p:extLst>
      <p:ext uri="{BB962C8B-B14F-4D97-AF65-F5344CB8AC3E}">
        <p14:creationId xmlns:p14="http://schemas.microsoft.com/office/powerpoint/2010/main" val="17084532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2050" name="Picture 2" descr="http://eagereyes.org/wp-content/uploads/2013/07/evapotranspirati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899" y="548640"/>
            <a:ext cx="24324963" cy="1962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33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Color Mapping</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74</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8149" y="5161431"/>
            <a:ext cx="24024465" cy="12863379"/>
          </a:xfrm>
          <a:prstGeom prst="rect">
            <a:avLst/>
          </a:prstGeom>
        </p:spPr>
      </p:pic>
    </p:spTree>
    <p:extLst>
      <p:ext uri="{BB962C8B-B14F-4D97-AF65-F5344CB8AC3E}">
        <p14:creationId xmlns:p14="http://schemas.microsoft.com/office/powerpoint/2010/main" val="24768284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Color Mapping</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5405"/>
          <a:stretch/>
        </p:blipFill>
        <p:spPr>
          <a:xfrm>
            <a:off x="6817396" y="4671819"/>
            <a:ext cx="22945971" cy="12847981"/>
          </a:xfrm>
        </p:spPr>
      </p:pic>
      <p:sp>
        <p:nvSpPr>
          <p:cNvPr id="4" name="Slide Number Placeholder 3"/>
          <p:cNvSpPr>
            <a:spLocks noGrp="1"/>
          </p:cNvSpPr>
          <p:nvPr>
            <p:ph type="sldNum" sz="quarter" idx="12"/>
          </p:nvPr>
        </p:nvSpPr>
        <p:spPr/>
        <p:txBody>
          <a:bodyPr/>
          <a:lstStyle/>
          <a:p>
            <a:fld id="{30742C3F-4840-460C-ADF2-7005A7FA8881}" type="slidenum">
              <a:rPr lang="en-US" smtClean="0"/>
              <a:t>75</a:t>
            </a:fld>
            <a:endParaRPr lang="en-US" dirty="0"/>
          </a:p>
        </p:txBody>
      </p:sp>
    </p:spTree>
    <p:extLst>
      <p:ext uri="{BB962C8B-B14F-4D97-AF65-F5344CB8AC3E}">
        <p14:creationId xmlns:p14="http://schemas.microsoft.com/office/powerpoint/2010/main" val="21678694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is relative!</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76</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2171" y="6419561"/>
            <a:ext cx="24696420" cy="10347124"/>
          </a:xfrm>
          <a:prstGeom prst="rect">
            <a:avLst/>
          </a:prstGeom>
        </p:spPr>
      </p:pic>
    </p:spTree>
    <p:extLst>
      <p:ext uri="{BB962C8B-B14F-4D97-AF65-F5344CB8AC3E}">
        <p14:creationId xmlns:p14="http://schemas.microsoft.com/office/powerpoint/2010/main" val="35982417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Color Scales</a:t>
            </a:r>
            <a:endParaRPr lang="en-US" dirty="0"/>
          </a:p>
        </p:txBody>
      </p:sp>
      <p:sp>
        <p:nvSpPr>
          <p:cNvPr id="3" name="Content Placeholder 2"/>
          <p:cNvSpPr>
            <a:spLocks noGrp="1"/>
          </p:cNvSpPr>
          <p:nvPr>
            <p:ph idx="1"/>
          </p:nvPr>
        </p:nvSpPr>
        <p:spPr>
          <a:xfrm>
            <a:off x="5942171" y="4802088"/>
            <a:ext cx="24696420" cy="1802284"/>
          </a:xfrm>
        </p:spPr>
        <p:txBody>
          <a:bodyPr>
            <a:normAutofit/>
          </a:bodyPr>
          <a:lstStyle/>
          <a:p>
            <a:r>
              <a:rPr lang="en-US" dirty="0" smtClean="0"/>
              <a:t>Quantitative range: go for one color</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z="1200" smtClean="0"/>
              <a:t>77</a:t>
            </a:fld>
            <a:endParaRPr lang="en-US" sz="1200" dirty="0"/>
          </a:p>
        </p:txBody>
      </p:sp>
      <p:sp>
        <p:nvSpPr>
          <p:cNvPr id="5" name="Rectangle 4"/>
          <p:cNvSpPr/>
          <p:nvPr/>
        </p:nvSpPr>
        <p:spPr>
          <a:xfrm>
            <a:off x="10356917" y="7048815"/>
            <a:ext cx="15885605" cy="1296544"/>
          </a:xfrm>
          <a:prstGeom prst="rect">
            <a:avLst/>
          </a:prstGeom>
          <a:gradFill flip="none" rotWithShape="1">
            <a:gsLst>
              <a:gs pos="100000">
                <a:schemeClr val="tx1"/>
              </a:gs>
              <a:gs pos="0">
                <a:schemeClr val="bg1"/>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356917" y="8724538"/>
            <a:ext cx="15885605" cy="1296544"/>
          </a:xfrm>
          <a:prstGeom prst="rect">
            <a:avLst/>
          </a:prstGeom>
          <a:gradFill flip="none" rotWithShape="1">
            <a:gsLst>
              <a:gs pos="100000">
                <a:srgbClr val="FF0000"/>
              </a:gs>
              <a:gs pos="0">
                <a:schemeClr val="bg1"/>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56917" y="10465528"/>
            <a:ext cx="15885605" cy="1296544"/>
          </a:xfrm>
          <a:prstGeom prst="rect">
            <a:avLst/>
          </a:prstGeom>
          <a:gradFill flip="none" rotWithShape="1">
            <a:gsLst>
              <a:gs pos="100000">
                <a:srgbClr val="002EF0"/>
              </a:gs>
              <a:gs pos="0">
                <a:schemeClr val="bg1"/>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5942171" y="13606888"/>
            <a:ext cx="24696420" cy="2274942"/>
          </a:xfrm>
          <a:prstGeom prst="rect">
            <a:avLst/>
          </a:prstGeom>
        </p:spPr>
        <p:txBody>
          <a:bodyPr vert="horz" lIns="274405" tIns="137202" rIns="274405" bIns="137202" rtlCol="0">
            <a:normAutofit fontScale="77500" lnSpcReduction="200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603" dirty="0"/>
              <a:t>Quantitative range with “neutral” value: </a:t>
            </a:r>
            <a:br>
              <a:rPr lang="en-US" sz="9603" dirty="0"/>
            </a:br>
            <a:r>
              <a:rPr lang="en-US" sz="9603" dirty="0"/>
              <a:t>use two colors (diverging)</a:t>
            </a:r>
          </a:p>
          <a:p>
            <a:endParaRPr lang="en-US" sz="9603" dirty="0"/>
          </a:p>
          <a:p>
            <a:endParaRPr lang="en-US" sz="9603" dirty="0"/>
          </a:p>
          <a:p>
            <a:endParaRPr lang="en-US" sz="9603" dirty="0"/>
          </a:p>
        </p:txBody>
      </p:sp>
      <p:sp>
        <p:nvSpPr>
          <p:cNvPr id="10" name="Rectangle 9"/>
          <p:cNvSpPr/>
          <p:nvPr/>
        </p:nvSpPr>
        <p:spPr>
          <a:xfrm>
            <a:off x="10356917" y="15811651"/>
            <a:ext cx="15885605" cy="1296544"/>
          </a:xfrm>
          <a:prstGeom prst="rect">
            <a:avLst/>
          </a:prstGeom>
          <a:gradFill flip="none" rotWithShape="1">
            <a:gsLst>
              <a:gs pos="50000">
                <a:schemeClr val="bg1"/>
              </a:gs>
              <a:gs pos="100000">
                <a:srgbClr val="FF0000"/>
              </a:gs>
              <a:gs pos="0">
                <a:srgbClr val="002EF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356917" y="17578254"/>
            <a:ext cx="15885605" cy="1296544"/>
          </a:xfrm>
          <a:prstGeom prst="rect">
            <a:avLst/>
          </a:prstGeom>
          <a:gradFill flip="none" rotWithShape="1">
            <a:gsLst>
              <a:gs pos="50000">
                <a:schemeClr val="bg1"/>
              </a:gs>
              <a:gs pos="100000">
                <a:srgbClr val="D95F0E"/>
              </a:gs>
              <a:gs pos="0">
                <a:srgbClr val="002EF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894909" y="12179105"/>
            <a:ext cx="720069" cy="1200329"/>
          </a:xfrm>
          <a:prstGeom prst="rect">
            <a:avLst/>
          </a:prstGeom>
          <a:noFill/>
        </p:spPr>
        <p:txBody>
          <a:bodyPr wrap="none" rtlCol="0">
            <a:spAutoFit/>
          </a:bodyPr>
          <a:lstStyle/>
          <a:p>
            <a:r>
              <a:rPr lang="en-US" dirty="0"/>
              <a:t>0</a:t>
            </a:r>
          </a:p>
        </p:txBody>
      </p:sp>
      <p:sp>
        <p:nvSpPr>
          <p:cNvPr id="15" name="TextBox 14"/>
          <p:cNvSpPr txBox="1"/>
          <p:nvPr/>
        </p:nvSpPr>
        <p:spPr>
          <a:xfrm>
            <a:off x="25780515" y="12105855"/>
            <a:ext cx="720069" cy="1200329"/>
          </a:xfrm>
          <a:prstGeom prst="rect">
            <a:avLst/>
          </a:prstGeom>
          <a:noFill/>
        </p:spPr>
        <p:txBody>
          <a:bodyPr wrap="none" rtlCol="0">
            <a:spAutoFit/>
          </a:bodyPr>
          <a:lstStyle/>
          <a:p>
            <a:r>
              <a:rPr lang="en-US" dirty="0"/>
              <a:t>1</a:t>
            </a:r>
          </a:p>
        </p:txBody>
      </p:sp>
      <p:sp>
        <p:nvSpPr>
          <p:cNvPr id="16" name="TextBox 15"/>
          <p:cNvSpPr txBox="1"/>
          <p:nvPr/>
        </p:nvSpPr>
        <p:spPr>
          <a:xfrm>
            <a:off x="25780515" y="19082963"/>
            <a:ext cx="720069" cy="1200329"/>
          </a:xfrm>
          <a:prstGeom prst="rect">
            <a:avLst/>
          </a:prstGeom>
          <a:noFill/>
        </p:spPr>
        <p:txBody>
          <a:bodyPr wrap="none" rtlCol="0">
            <a:spAutoFit/>
          </a:bodyPr>
          <a:lstStyle/>
          <a:p>
            <a:r>
              <a:rPr lang="en-US" dirty="0"/>
              <a:t>1</a:t>
            </a:r>
          </a:p>
        </p:txBody>
      </p:sp>
      <p:sp>
        <p:nvSpPr>
          <p:cNvPr id="17" name="TextBox 16"/>
          <p:cNvSpPr txBox="1"/>
          <p:nvPr/>
        </p:nvSpPr>
        <p:spPr>
          <a:xfrm>
            <a:off x="9894909" y="19122008"/>
            <a:ext cx="1061509" cy="1200329"/>
          </a:xfrm>
          <a:prstGeom prst="rect">
            <a:avLst/>
          </a:prstGeom>
          <a:noFill/>
        </p:spPr>
        <p:txBody>
          <a:bodyPr wrap="none" rtlCol="0">
            <a:spAutoFit/>
          </a:bodyPr>
          <a:lstStyle/>
          <a:p>
            <a:r>
              <a:rPr lang="en-US" dirty="0"/>
              <a:t>-1</a:t>
            </a:r>
          </a:p>
        </p:txBody>
      </p:sp>
      <p:sp>
        <p:nvSpPr>
          <p:cNvPr id="18" name="TextBox 17"/>
          <p:cNvSpPr txBox="1"/>
          <p:nvPr/>
        </p:nvSpPr>
        <p:spPr>
          <a:xfrm>
            <a:off x="17837712" y="19078960"/>
            <a:ext cx="720069" cy="1200329"/>
          </a:xfrm>
          <a:prstGeom prst="rect">
            <a:avLst/>
          </a:prstGeom>
          <a:noFill/>
        </p:spPr>
        <p:txBody>
          <a:bodyPr wrap="none" rtlCol="0">
            <a:spAutoFit/>
          </a:bodyPr>
          <a:lstStyle/>
          <a:p>
            <a:r>
              <a:rPr lang="en-US" dirty="0"/>
              <a:t>0</a:t>
            </a:r>
          </a:p>
        </p:txBody>
      </p:sp>
    </p:spTree>
    <p:extLst>
      <p:ext uri="{BB962C8B-B14F-4D97-AF65-F5344CB8AC3E}">
        <p14:creationId xmlns:p14="http://schemas.microsoft.com/office/powerpoint/2010/main" val="32453378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Color Scales</a:t>
            </a:r>
            <a:endParaRPr lang="en-US" dirty="0"/>
          </a:p>
        </p:txBody>
      </p:sp>
      <p:sp>
        <p:nvSpPr>
          <p:cNvPr id="3" name="Content Placeholder 2"/>
          <p:cNvSpPr>
            <a:spLocks noGrp="1"/>
          </p:cNvSpPr>
          <p:nvPr>
            <p:ph idx="1"/>
          </p:nvPr>
        </p:nvSpPr>
        <p:spPr>
          <a:xfrm>
            <a:off x="9039332" y="4802086"/>
            <a:ext cx="24696420" cy="3111093"/>
          </a:xfrm>
        </p:spPr>
        <p:txBody>
          <a:bodyPr/>
          <a:lstStyle/>
          <a:p>
            <a:r>
              <a:rPr lang="en-US" dirty="0" smtClean="0"/>
              <a:t>For Ordinal Data: same principles</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78</a:t>
            </a:fld>
            <a:endParaRPr lang="en-US" dirty="0"/>
          </a:p>
        </p:txBody>
      </p:sp>
      <p:sp>
        <p:nvSpPr>
          <p:cNvPr id="5" name="Rectangle 4"/>
          <p:cNvSpPr/>
          <p:nvPr/>
        </p:nvSpPr>
        <p:spPr>
          <a:xfrm>
            <a:off x="13454078" y="7048815"/>
            <a:ext cx="1450744" cy="1296544"/>
          </a:xfrm>
          <a:prstGeom prst="rect">
            <a:avLst/>
          </a:prstGeom>
          <a:solidFill>
            <a:srgbClr val="006D2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6" name="Rectangle 5"/>
          <p:cNvSpPr/>
          <p:nvPr/>
        </p:nvSpPr>
        <p:spPr>
          <a:xfrm>
            <a:off x="15553094" y="7048815"/>
            <a:ext cx="1450744" cy="1296544"/>
          </a:xfrm>
          <a:prstGeom prst="rect">
            <a:avLst/>
          </a:prstGeom>
          <a:solidFill>
            <a:srgbClr val="31A35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7" name="Rectangle 6"/>
          <p:cNvSpPr/>
          <p:nvPr/>
        </p:nvSpPr>
        <p:spPr>
          <a:xfrm>
            <a:off x="17652109" y="7048815"/>
            <a:ext cx="1450744" cy="1296544"/>
          </a:xfrm>
          <a:prstGeom prst="rect">
            <a:avLst/>
          </a:prstGeom>
          <a:solidFill>
            <a:srgbClr val="74C47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8" name="Rectangle 7"/>
          <p:cNvSpPr/>
          <p:nvPr/>
        </p:nvSpPr>
        <p:spPr>
          <a:xfrm>
            <a:off x="19751125" y="7059009"/>
            <a:ext cx="1450744" cy="1296544"/>
          </a:xfrm>
          <a:prstGeom prst="rect">
            <a:avLst/>
          </a:prstGeom>
          <a:solidFill>
            <a:srgbClr val="BAE4B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9" name="Rectangle 8"/>
          <p:cNvSpPr/>
          <p:nvPr/>
        </p:nvSpPr>
        <p:spPr>
          <a:xfrm>
            <a:off x="21820035" y="7048815"/>
            <a:ext cx="1450744" cy="1296544"/>
          </a:xfrm>
          <a:prstGeom prst="rect">
            <a:avLst/>
          </a:prstGeom>
          <a:solidFill>
            <a:srgbClr val="EDF8E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0" name="Rectangle 9"/>
          <p:cNvSpPr/>
          <p:nvPr/>
        </p:nvSpPr>
        <p:spPr>
          <a:xfrm>
            <a:off x="13454078" y="9024186"/>
            <a:ext cx="1450744" cy="1296544"/>
          </a:xfrm>
          <a:prstGeom prst="rect">
            <a:avLst/>
          </a:prstGeom>
          <a:solidFill>
            <a:srgbClr val="A6611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1" name="Rectangle 10"/>
          <p:cNvSpPr/>
          <p:nvPr/>
        </p:nvSpPr>
        <p:spPr>
          <a:xfrm>
            <a:off x="15553094" y="9024186"/>
            <a:ext cx="1450744" cy="1296544"/>
          </a:xfrm>
          <a:prstGeom prst="rect">
            <a:avLst/>
          </a:prstGeom>
          <a:solidFill>
            <a:srgbClr val="E9C27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2" name="Rectangle 11"/>
          <p:cNvSpPr/>
          <p:nvPr/>
        </p:nvSpPr>
        <p:spPr>
          <a:xfrm>
            <a:off x="17652109" y="9024186"/>
            <a:ext cx="1450744" cy="1296544"/>
          </a:xfrm>
          <a:prstGeom prst="rect">
            <a:avLst/>
          </a:prstGeom>
          <a:solidFill>
            <a:srgbClr val="F5F5F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3" name="Rectangle 12"/>
          <p:cNvSpPr/>
          <p:nvPr/>
        </p:nvSpPr>
        <p:spPr>
          <a:xfrm>
            <a:off x="19751125" y="9024186"/>
            <a:ext cx="1450744" cy="1296544"/>
          </a:xfrm>
          <a:prstGeom prst="rect">
            <a:avLst/>
          </a:prstGeom>
          <a:solidFill>
            <a:srgbClr val="80CDC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4" name="Rectangle 13"/>
          <p:cNvSpPr/>
          <p:nvPr/>
        </p:nvSpPr>
        <p:spPr>
          <a:xfrm>
            <a:off x="21820035" y="9024186"/>
            <a:ext cx="1450744" cy="1296544"/>
          </a:xfrm>
          <a:prstGeom prst="rect">
            <a:avLst/>
          </a:prstGeom>
          <a:solidFill>
            <a:srgbClr val="0185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5" name="TextBox 14"/>
          <p:cNvSpPr txBox="1"/>
          <p:nvPr/>
        </p:nvSpPr>
        <p:spPr>
          <a:xfrm>
            <a:off x="9034957" y="7142918"/>
            <a:ext cx="4229043" cy="1015663"/>
          </a:xfrm>
          <a:prstGeom prst="rect">
            <a:avLst/>
          </a:prstGeom>
          <a:noFill/>
        </p:spPr>
        <p:txBody>
          <a:bodyPr wrap="none" rtlCol="0">
            <a:spAutoFit/>
          </a:bodyPr>
          <a:lstStyle/>
          <a:p>
            <a:r>
              <a:rPr lang="en-US" sz="6000" dirty="0"/>
              <a:t>Continuous</a:t>
            </a:r>
          </a:p>
        </p:txBody>
      </p:sp>
      <p:sp>
        <p:nvSpPr>
          <p:cNvPr id="16" name="TextBox 15"/>
          <p:cNvSpPr txBox="1"/>
          <p:nvPr/>
        </p:nvSpPr>
        <p:spPr>
          <a:xfrm>
            <a:off x="9065063" y="8890327"/>
            <a:ext cx="3590085" cy="1015663"/>
          </a:xfrm>
          <a:prstGeom prst="rect">
            <a:avLst/>
          </a:prstGeom>
          <a:noFill/>
        </p:spPr>
        <p:txBody>
          <a:bodyPr wrap="none" rtlCol="0">
            <a:spAutoFit/>
          </a:bodyPr>
          <a:lstStyle/>
          <a:p>
            <a:r>
              <a:rPr lang="en-US" sz="6000" dirty="0"/>
              <a:t>Diverging</a:t>
            </a:r>
          </a:p>
        </p:txBody>
      </p:sp>
      <p:sp>
        <p:nvSpPr>
          <p:cNvPr id="17" name="Content Placeholder 2"/>
          <p:cNvSpPr txBox="1">
            <a:spLocks/>
          </p:cNvSpPr>
          <p:nvPr/>
        </p:nvSpPr>
        <p:spPr>
          <a:xfrm>
            <a:off x="5756498" y="18615112"/>
            <a:ext cx="24696420" cy="3111093"/>
          </a:xfrm>
          <a:prstGeom prst="rect">
            <a:avLst/>
          </a:prstGeom>
        </p:spPr>
        <p:txBody>
          <a:bodyPr vert="horz" lIns="274405" tIns="137202" rIns="274405" bIns="137202"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7200" dirty="0" smtClean="0"/>
              <a:t>Helpful Tool: http://colorbrewer.org</a:t>
            </a:r>
            <a:endParaRPr lang="en-US" sz="7200" dirty="0"/>
          </a:p>
        </p:txBody>
      </p:sp>
      <p:sp>
        <p:nvSpPr>
          <p:cNvPr id="18" name="Rectangle 17"/>
          <p:cNvSpPr/>
          <p:nvPr/>
        </p:nvSpPr>
        <p:spPr>
          <a:xfrm>
            <a:off x="13454078" y="14673220"/>
            <a:ext cx="1450744" cy="1296544"/>
          </a:xfrm>
          <a:prstGeom prst="rect">
            <a:avLst/>
          </a:prstGeom>
          <a:solidFill>
            <a:srgbClr val="E41A1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19" name="Rectangle 18"/>
          <p:cNvSpPr/>
          <p:nvPr/>
        </p:nvSpPr>
        <p:spPr>
          <a:xfrm>
            <a:off x="15553094" y="14673220"/>
            <a:ext cx="1450744" cy="1296544"/>
          </a:xfrm>
          <a:prstGeom prst="rect">
            <a:avLst/>
          </a:prstGeom>
          <a:solidFill>
            <a:srgbClr val="377EB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0" name="Rectangle 19"/>
          <p:cNvSpPr/>
          <p:nvPr/>
        </p:nvSpPr>
        <p:spPr>
          <a:xfrm>
            <a:off x="17652109" y="14673220"/>
            <a:ext cx="1450744" cy="1296544"/>
          </a:xfrm>
          <a:prstGeom prst="rect">
            <a:avLst/>
          </a:prstGeom>
          <a:solidFill>
            <a:srgbClr val="4DAF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1" name="Rectangle 20"/>
          <p:cNvSpPr/>
          <p:nvPr/>
        </p:nvSpPr>
        <p:spPr>
          <a:xfrm>
            <a:off x="19751125" y="14683414"/>
            <a:ext cx="1450744" cy="1296544"/>
          </a:xfrm>
          <a:prstGeom prst="rect">
            <a:avLst/>
          </a:prstGeom>
          <a:solidFill>
            <a:srgbClr val="984EA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2" name="Rectangle 21"/>
          <p:cNvSpPr/>
          <p:nvPr/>
        </p:nvSpPr>
        <p:spPr>
          <a:xfrm>
            <a:off x="21820035" y="14673220"/>
            <a:ext cx="1450744" cy="1296544"/>
          </a:xfrm>
          <a:prstGeom prst="rect">
            <a:avLst/>
          </a:prstGeom>
          <a:solidFill>
            <a:srgbClr val="FF7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3" name="Rectangle 22"/>
          <p:cNvSpPr/>
          <p:nvPr/>
        </p:nvSpPr>
        <p:spPr>
          <a:xfrm>
            <a:off x="13454078" y="16648591"/>
            <a:ext cx="1450744" cy="1296544"/>
          </a:xfrm>
          <a:prstGeom prst="rect">
            <a:avLst/>
          </a:prstGeom>
          <a:solidFill>
            <a:srgbClr val="7FC9D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4" name="Rectangle 23"/>
          <p:cNvSpPr/>
          <p:nvPr/>
        </p:nvSpPr>
        <p:spPr>
          <a:xfrm>
            <a:off x="15553094" y="16648591"/>
            <a:ext cx="1450744" cy="1296544"/>
          </a:xfrm>
          <a:prstGeom prst="rect">
            <a:avLst/>
          </a:prstGeom>
          <a:solidFill>
            <a:srgbClr val="BEAED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5" name="Rectangle 24"/>
          <p:cNvSpPr/>
          <p:nvPr/>
        </p:nvSpPr>
        <p:spPr>
          <a:xfrm>
            <a:off x="17652109" y="16648591"/>
            <a:ext cx="1450744" cy="1296544"/>
          </a:xfrm>
          <a:prstGeom prst="rect">
            <a:avLst/>
          </a:prstGeom>
          <a:solidFill>
            <a:srgbClr val="FDC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6" name="Rectangle 25"/>
          <p:cNvSpPr/>
          <p:nvPr/>
        </p:nvSpPr>
        <p:spPr>
          <a:xfrm>
            <a:off x="19751125" y="16648591"/>
            <a:ext cx="1450744" cy="1296544"/>
          </a:xfrm>
          <a:prstGeom prst="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7" name="Rectangle 26"/>
          <p:cNvSpPr/>
          <p:nvPr/>
        </p:nvSpPr>
        <p:spPr>
          <a:xfrm>
            <a:off x="21820035" y="16648591"/>
            <a:ext cx="1450744" cy="1296544"/>
          </a:xfrm>
          <a:prstGeom prst="rect">
            <a:avLst/>
          </a:prstGeom>
          <a:solidFill>
            <a:srgbClr val="386CB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6"/>
          </a:p>
        </p:txBody>
      </p:sp>
      <p:sp>
        <p:nvSpPr>
          <p:cNvPr id="28" name="Content Placeholder 2"/>
          <p:cNvSpPr txBox="1">
            <a:spLocks/>
          </p:cNvSpPr>
          <p:nvPr/>
        </p:nvSpPr>
        <p:spPr>
          <a:xfrm>
            <a:off x="9006059" y="11032491"/>
            <a:ext cx="24696420" cy="3111093"/>
          </a:xfrm>
          <a:prstGeom prst="rect">
            <a:avLst/>
          </a:prstGeom>
        </p:spPr>
        <p:txBody>
          <a:bodyPr vert="horz" lIns="274405" tIns="137202" rIns="274405" bIns="137202" rtlCol="0">
            <a:normAutofit lnSpcReduction="100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603" dirty="0"/>
              <a:t>For Categorical (nominal) Data: </a:t>
            </a:r>
            <a:r>
              <a:rPr lang="en-US" sz="9603" dirty="0" smtClean="0"/>
              <a:t/>
            </a:r>
            <a:br>
              <a:rPr lang="en-US" sz="9603" dirty="0" smtClean="0"/>
            </a:br>
            <a:r>
              <a:rPr lang="en-US" sz="9603" dirty="0" smtClean="0"/>
              <a:t>use </a:t>
            </a:r>
            <a:r>
              <a:rPr lang="en-US" sz="9603" dirty="0"/>
              <a:t>unique  hue</a:t>
            </a:r>
          </a:p>
        </p:txBody>
      </p:sp>
    </p:spTree>
    <p:extLst>
      <p:ext uri="{BB962C8B-B14F-4D97-AF65-F5344CB8AC3E}">
        <p14:creationId xmlns:p14="http://schemas.microsoft.com/office/powerpoint/2010/main" val="9555232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Scales</a:t>
            </a:r>
            <a:endParaRPr lang="en-US" dirty="0"/>
          </a:p>
        </p:txBody>
      </p:sp>
      <p:pic>
        <p:nvPicPr>
          <p:cNvPr id="5" name="Content Placeholder 4"/>
          <p:cNvPicPr>
            <a:picLocks noGrp="1" noChangeAspect="1"/>
          </p:cNvPicPr>
          <p:nvPr>
            <p:ph idx="1"/>
          </p:nvPr>
        </p:nvPicPr>
        <p:blipFill>
          <a:blip r:embed="rId2"/>
          <a:stretch>
            <a:fillRect/>
          </a:stretch>
        </p:blipFill>
        <p:spPr>
          <a:xfrm>
            <a:off x="4182212" y="5841968"/>
            <a:ext cx="14765811" cy="10736173"/>
          </a:xfrm>
          <a:prstGeom prst="rect">
            <a:avLst/>
          </a:prstGeom>
        </p:spPr>
      </p:pic>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6" name="Picture 5"/>
          <p:cNvPicPr>
            <a:picLocks noChangeAspect="1"/>
          </p:cNvPicPr>
          <p:nvPr/>
        </p:nvPicPr>
        <p:blipFill>
          <a:blip r:embed="rId3"/>
          <a:stretch>
            <a:fillRect/>
          </a:stretch>
        </p:blipFill>
        <p:spPr>
          <a:xfrm>
            <a:off x="24687568" y="5699072"/>
            <a:ext cx="7735380" cy="11021963"/>
          </a:xfrm>
          <a:prstGeom prst="rect">
            <a:avLst/>
          </a:prstGeom>
        </p:spPr>
      </p:pic>
    </p:spTree>
    <p:extLst>
      <p:ext uri="{BB962C8B-B14F-4D97-AF65-F5344CB8AC3E}">
        <p14:creationId xmlns:p14="http://schemas.microsoft.com/office/powerpoint/2010/main" val="15405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1" y="17527840"/>
            <a:ext cx="9528825" cy="1938992"/>
          </a:xfrm>
          <a:prstGeom prst="rect">
            <a:avLst/>
          </a:prstGeom>
          <a:noFill/>
        </p:spPr>
        <p:txBody>
          <a:bodyPr wrap="square" rtlCol="0">
            <a:spAutoFit/>
          </a:bodyPr>
          <a:lstStyle/>
          <a:p>
            <a:r>
              <a:rPr lang="en-US" sz="6000" dirty="0" smtClean="0"/>
              <a:t>[Steinberger InfoVis’11]</a:t>
            </a:r>
          </a:p>
          <a:p>
            <a:r>
              <a:rPr lang="en-US" sz="6000" dirty="0" smtClean="0">
                <a:solidFill>
                  <a:schemeClr val="accent1"/>
                </a:solidFill>
              </a:rPr>
              <a:t>Best Paper Award</a:t>
            </a:r>
            <a:endParaRPr lang="en-US" sz="6000"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626" y="6131585"/>
            <a:ext cx="26093756" cy="13778803"/>
          </a:xfrm>
          <a:prstGeom prst="rect">
            <a:avLst/>
          </a:prstGeom>
        </p:spPr>
      </p:pic>
      <p:sp>
        <p:nvSpPr>
          <p:cNvPr id="6" name="Rectangle 5"/>
          <p:cNvSpPr/>
          <p:nvPr/>
        </p:nvSpPr>
        <p:spPr>
          <a:xfrm>
            <a:off x="-1" y="1837"/>
            <a:ext cx="36580763"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smtClean="0">
                <a:solidFill>
                  <a:prstClr val="white"/>
                </a:solidFill>
                <a:latin typeface="Vollkorn Bold" panose="02000503080000020003" pitchFamily="2" charset="0"/>
              </a:rPr>
              <a:t>Visual Links</a:t>
            </a:r>
            <a:endParaRPr lang="en-US" sz="14402" dirty="0">
              <a:solidFill>
                <a:prstClr val="white"/>
              </a:solidFill>
              <a:latin typeface="Vollkorn Bold" panose="02000503080000020003" pitchFamily="2" charset="0"/>
            </a:endParaRPr>
          </a:p>
        </p:txBody>
      </p:sp>
      <p:sp>
        <p:nvSpPr>
          <p:cNvPr id="8" name="TextBox 7"/>
          <p:cNvSpPr txBox="1"/>
          <p:nvPr/>
        </p:nvSpPr>
        <p:spPr>
          <a:xfrm>
            <a:off x="702716" y="602735"/>
            <a:ext cx="7662547" cy="2585323"/>
          </a:xfrm>
          <a:prstGeom prst="rect">
            <a:avLst/>
          </a:prstGeom>
          <a:noFill/>
        </p:spPr>
        <p:txBody>
          <a:bodyPr wrap="none" rtlCol="0">
            <a:spAutoFit/>
          </a:bodyPr>
          <a:lstStyle/>
          <a:p>
            <a:r>
              <a:rPr lang="en-US" sz="5400" dirty="0" smtClean="0">
                <a:solidFill>
                  <a:schemeClr val="bg1"/>
                </a:solidFill>
              </a:rPr>
              <a:t>[Steinberger InfoVis’11]</a:t>
            </a:r>
          </a:p>
          <a:p>
            <a:r>
              <a:rPr lang="en-US" sz="5400" dirty="0" smtClean="0">
                <a:solidFill>
                  <a:schemeClr val="accent1"/>
                </a:solidFill>
              </a:rPr>
              <a:t>Best Paper Award</a:t>
            </a:r>
            <a:endParaRPr lang="en-US" sz="5400" dirty="0">
              <a:solidFill>
                <a:schemeClr val="accent1"/>
              </a:solidFill>
            </a:endParaRPr>
          </a:p>
          <a:p>
            <a:endParaRPr lang="en-US" sz="5400" dirty="0"/>
          </a:p>
        </p:txBody>
      </p:sp>
    </p:spTree>
    <p:extLst>
      <p:ext uri="{BB962C8B-B14F-4D97-AF65-F5344CB8AC3E}">
        <p14:creationId xmlns:p14="http://schemas.microsoft.com/office/powerpoint/2010/main" val="17506958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pic>
        <p:nvPicPr>
          <p:cNvPr id="5" name="Content Placeholder 4"/>
          <p:cNvPicPr>
            <a:picLocks noGrp="1" noChangeAspect="1"/>
          </p:cNvPicPr>
          <p:nvPr>
            <p:ph idx="1"/>
          </p:nvPr>
        </p:nvPicPr>
        <p:blipFill>
          <a:blip r:embed="rId2"/>
          <a:stretch>
            <a:fillRect/>
          </a:stretch>
        </p:blipFill>
        <p:spPr>
          <a:xfrm>
            <a:off x="6659236" y="4733407"/>
            <a:ext cx="22455260" cy="13813059"/>
          </a:xfrm>
          <a:prstGeom prst="rect">
            <a:avLst/>
          </a:prstGeom>
        </p:spPr>
      </p:pic>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9915151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5" name="Picture 4"/>
          <p:cNvPicPr>
            <a:picLocks noChangeAspect="1"/>
          </p:cNvPicPr>
          <p:nvPr/>
        </p:nvPicPr>
        <p:blipFill>
          <a:blip r:embed="rId2"/>
          <a:stretch>
            <a:fillRect/>
          </a:stretch>
        </p:blipFill>
        <p:spPr>
          <a:xfrm>
            <a:off x="7079226" y="5318031"/>
            <a:ext cx="23774400" cy="14852628"/>
          </a:xfrm>
          <a:prstGeom prst="rect">
            <a:avLst/>
          </a:prstGeom>
        </p:spPr>
      </p:pic>
    </p:spTree>
    <p:extLst>
      <p:ext uri="{BB962C8B-B14F-4D97-AF65-F5344CB8AC3E}">
        <p14:creationId xmlns:p14="http://schemas.microsoft.com/office/powerpoint/2010/main" val="29251820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6" name="Picture 5"/>
          <p:cNvPicPr>
            <a:picLocks noChangeAspect="1"/>
          </p:cNvPicPr>
          <p:nvPr/>
        </p:nvPicPr>
        <p:blipFill>
          <a:blip r:embed="rId2"/>
          <a:stretch>
            <a:fillRect/>
          </a:stretch>
        </p:blipFill>
        <p:spPr>
          <a:xfrm>
            <a:off x="7354205" y="4802089"/>
            <a:ext cx="23503945" cy="14818070"/>
          </a:xfrm>
          <a:prstGeom prst="rect">
            <a:avLst/>
          </a:prstGeom>
        </p:spPr>
      </p:pic>
    </p:spTree>
    <p:extLst>
      <p:ext uri="{BB962C8B-B14F-4D97-AF65-F5344CB8AC3E}">
        <p14:creationId xmlns:p14="http://schemas.microsoft.com/office/powerpoint/2010/main" val="28358658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Visual Encoding</a:t>
            </a:r>
            <a:endParaRPr lang="en-US" dirty="0"/>
          </a:p>
        </p:txBody>
      </p:sp>
      <p:pic>
        <p:nvPicPr>
          <p:cNvPr id="5" name="Content Placeholder 4"/>
          <p:cNvPicPr>
            <a:picLocks noGrp="1" noChangeAspect="1"/>
          </p:cNvPicPr>
          <p:nvPr>
            <p:ph idx="1"/>
          </p:nvPr>
        </p:nvPicPr>
        <p:blipFill>
          <a:blip r:embed="rId2"/>
          <a:stretch>
            <a:fillRect/>
          </a:stretch>
        </p:blipFill>
        <p:spPr>
          <a:xfrm>
            <a:off x="7703212" y="4862177"/>
            <a:ext cx="21174337" cy="12332803"/>
          </a:xfrm>
          <a:prstGeom prst="rect">
            <a:avLst/>
          </a:prstGeom>
        </p:spPr>
      </p:pic>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693974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Visual Encoding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5" name="Picture 4"/>
          <p:cNvPicPr>
            <a:picLocks noChangeAspect="1"/>
          </p:cNvPicPr>
          <p:nvPr/>
        </p:nvPicPr>
        <p:blipFill>
          <a:blip r:embed="rId2"/>
          <a:stretch>
            <a:fillRect/>
          </a:stretch>
        </p:blipFill>
        <p:spPr>
          <a:xfrm>
            <a:off x="7205472" y="4977834"/>
            <a:ext cx="20409408" cy="13230590"/>
          </a:xfrm>
          <a:prstGeom prst="rect">
            <a:avLst/>
          </a:prstGeom>
        </p:spPr>
      </p:pic>
    </p:spTree>
    <p:extLst>
      <p:ext uri="{BB962C8B-B14F-4D97-AF65-F5344CB8AC3E}">
        <p14:creationId xmlns:p14="http://schemas.microsoft.com/office/powerpoint/2010/main" val="29507995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Hanspeter Pfister’s </a:t>
            </a:r>
            <a:br>
              <a:rPr lang="en-US" dirty="0" smtClean="0"/>
            </a:br>
            <a:r>
              <a:rPr lang="en-US" dirty="0" smtClean="0"/>
              <a:t>Visualization Class</a:t>
            </a:r>
          </a:p>
          <a:p>
            <a:r>
              <a:rPr lang="en-US" dirty="0" smtClean="0">
                <a:hlinkClick r:id="rId2"/>
              </a:rPr>
              <a:t>http</a:t>
            </a:r>
            <a:r>
              <a:rPr lang="en-US" dirty="0">
                <a:hlinkClick r:id="rId2"/>
              </a:rPr>
              <a:t>://www.cs171.org</a:t>
            </a:r>
            <a:r>
              <a:rPr lang="en-US" dirty="0" smtClean="0">
                <a:hlinkClick r:id="rId2"/>
              </a:rPr>
              <a:t>/</a:t>
            </a:r>
            <a:endParaRPr lang="en-US" dirty="0" smtClean="0"/>
          </a:p>
          <a:p>
            <a:r>
              <a:rPr lang="en-US" dirty="0" smtClean="0"/>
              <a:t>Visualization on the Web:</a:t>
            </a:r>
          </a:p>
          <a:p>
            <a:r>
              <a:rPr lang="en-US" dirty="0">
                <a:hlinkClick r:id="rId3"/>
              </a:rPr>
              <a:t>http://d3js.org</a:t>
            </a:r>
            <a:r>
              <a:rPr lang="en-US" dirty="0" smtClean="0">
                <a:hlinkClick r:id="rId3"/>
              </a:rPr>
              <a:t>/</a:t>
            </a:r>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3074" name="Picture 2" descr="http://ecx.images-amazon.com/images/I/51CxgXzAD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0791" y="5212080"/>
            <a:ext cx="9354185" cy="117220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069288" y="18129393"/>
            <a:ext cx="6808274" cy="1200329"/>
          </a:xfrm>
          <a:prstGeom prst="rect">
            <a:avLst/>
          </a:prstGeom>
          <a:noFill/>
        </p:spPr>
        <p:txBody>
          <a:bodyPr wrap="none" rtlCol="0">
            <a:spAutoFit/>
          </a:bodyPr>
          <a:lstStyle/>
          <a:p>
            <a:r>
              <a:rPr lang="en-US" dirty="0" smtClean="0"/>
              <a:t>Isabel </a:t>
            </a:r>
            <a:r>
              <a:rPr lang="en-US" dirty="0" err="1" smtClean="0"/>
              <a:t>Meirelles</a:t>
            </a:r>
            <a:endParaRPr lang="en-US" dirty="0"/>
          </a:p>
        </p:txBody>
      </p:sp>
    </p:spTree>
    <p:extLst>
      <p:ext uri="{BB962C8B-B14F-4D97-AF65-F5344CB8AC3E}">
        <p14:creationId xmlns:p14="http://schemas.microsoft.com/office/powerpoint/2010/main" val="2917318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973838" y="390475"/>
            <a:ext cx="27606925" cy="613162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1371783">
              <a:spcBef>
                <a:spcPts val="1500"/>
              </a:spcBef>
              <a:tabLst>
                <a:tab pos="2743566" algn="l"/>
                <a:tab pos="5487132" algn="l"/>
                <a:tab pos="8230697" algn="l"/>
                <a:tab pos="10974263" algn="l"/>
                <a:tab pos="13717829" algn="l"/>
                <a:tab pos="16461395" algn="l"/>
                <a:tab pos="19204960" algn="l"/>
                <a:tab pos="21948526" algn="l"/>
                <a:tab pos="24692092" algn="l"/>
                <a:tab pos="27435658" algn="l"/>
                <a:tab pos="30179223" algn="l"/>
              </a:tabLst>
            </a:pPr>
            <a:r>
              <a:rPr lang="en-US" sz="10500" dirty="0" smtClean="0">
                <a:solidFill>
                  <a:schemeClr val="tx1">
                    <a:lumMod val="75000"/>
                    <a:lumOff val="25000"/>
                  </a:schemeClr>
                </a:solidFill>
                <a:effectLst>
                  <a:outerShdw blurRad="50800" dist="38100" dir="2700000" algn="tl" rotWithShape="0">
                    <a:prstClr val="black">
                      <a:alpha val="40000"/>
                    </a:prstClr>
                  </a:outerShdw>
                </a:effectLst>
              </a:rPr>
              <a:t> </a:t>
            </a:r>
            <a:r>
              <a:rPr lang="en-US" sz="10500" dirty="0">
                <a:solidFill>
                  <a:schemeClr val="tx1">
                    <a:lumMod val="75000"/>
                    <a:lumOff val="25000"/>
                  </a:schemeClr>
                </a:solidFill>
                <a:effectLst>
                  <a:outerShdw blurRad="50800" dist="38100" dir="2700000" algn="tl" rotWithShape="0">
                    <a:prstClr val="black">
                      <a:alpha val="40000"/>
                    </a:prstClr>
                  </a:outerShdw>
                </a:effectLst>
              </a:rPr>
              <a:t>Visualizing Multi-Attribute Rankings</a:t>
            </a:r>
            <a:r>
              <a:rPr lang="en-US" sz="10500">
                <a:solidFill>
                  <a:schemeClr val="tx1">
                    <a:lumMod val="75000"/>
                    <a:lumOff val="25000"/>
                  </a:schemeClr>
                </a:solidFill>
                <a:effectLst>
                  <a:outerShdw blurRad="50800" dist="38100" dir="2700000" algn="tl" rotWithShape="0">
                    <a:prstClr val="black">
                      <a:alpha val="40000"/>
                    </a:prstClr>
                  </a:outerShdw>
                </a:effectLst>
              </a:rPr>
              <a:t/>
            </a:r>
            <a:br>
              <a:rPr lang="en-US" sz="10500">
                <a:solidFill>
                  <a:schemeClr val="tx1">
                    <a:lumMod val="75000"/>
                    <a:lumOff val="25000"/>
                  </a:schemeClr>
                </a:solidFill>
                <a:effectLst>
                  <a:outerShdw blurRad="50800" dist="38100" dir="2700000" algn="tl" rotWithShape="0">
                    <a:prstClr val="black">
                      <a:alpha val="40000"/>
                    </a:prstClr>
                  </a:outerShdw>
                </a:effectLst>
              </a:rPr>
            </a:br>
            <a:r>
              <a:rPr lang="en-US" sz="10500" smtClean="0">
                <a:solidFill>
                  <a:schemeClr val="tx1">
                    <a:lumMod val="75000"/>
                    <a:lumOff val="25000"/>
                  </a:schemeClr>
                </a:solidFill>
                <a:effectLst>
                  <a:outerShdw blurRad="50800" dist="38100" dir="2700000" algn="tl" rotWithShape="0">
                    <a:prstClr val="black">
                      <a:alpha val="40000"/>
                    </a:prstClr>
                  </a:outerShdw>
                </a:effectLst>
              </a:rPr>
              <a:t> A </a:t>
            </a:r>
            <a:r>
              <a:rPr lang="en-US" sz="10500" dirty="0">
                <a:solidFill>
                  <a:schemeClr val="tx1">
                    <a:lumMod val="75000"/>
                    <a:lumOff val="25000"/>
                  </a:schemeClr>
                </a:solidFill>
                <a:effectLst>
                  <a:outerShdw blurRad="50800" dist="38100" dir="2700000" algn="tl" rotWithShape="0">
                    <a:prstClr val="black">
                      <a:alpha val="40000"/>
                    </a:prstClr>
                  </a:outerShdw>
                </a:effectLst>
              </a:rPr>
              <a:t>Very Short Visualization Introduction</a:t>
            </a:r>
            <a:endParaRPr lang="en-US" sz="8800" dirty="0">
              <a:solidFill>
                <a:schemeClr val="tx1">
                  <a:lumMod val="75000"/>
                  <a:lumOff val="25000"/>
                </a:schemeClr>
              </a:solidFill>
              <a:latin typeface="Maiandra GD" pitchFamily="34" charset="0"/>
            </a:endParaRPr>
          </a:p>
        </p:txBody>
      </p:sp>
      <p:sp>
        <p:nvSpPr>
          <p:cNvPr id="16" name="Content Placeholder 7"/>
          <p:cNvSpPr txBox="1">
            <a:spLocks/>
          </p:cNvSpPr>
          <p:nvPr/>
        </p:nvSpPr>
        <p:spPr>
          <a:xfrm>
            <a:off x="12889078" y="7207475"/>
            <a:ext cx="21498399" cy="4925987"/>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274356" tIns="137178" rIns="274356" bIns="137178" rtlCol="0" anchor="ctr">
            <a:normAutofit lnSpcReduction="10000"/>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US" sz="7201" dirty="0">
                <a:solidFill>
                  <a:srgbClr val="868686"/>
                </a:solidFill>
              </a:rPr>
              <a:t>Alexander Lex, Harvard University</a:t>
            </a:r>
          </a:p>
          <a:p>
            <a:r>
              <a:rPr lang="en-US" sz="7201" dirty="0">
                <a:solidFill>
                  <a:prstClr val="white">
                    <a:lumMod val="50000"/>
                  </a:prstClr>
                </a:solidFill>
              </a:rPr>
              <a:t>alex@seas.harvard.edu</a:t>
            </a:r>
          </a:p>
          <a:p>
            <a:r>
              <a:rPr lang="en-US" sz="7201" dirty="0">
                <a:solidFill>
                  <a:srgbClr val="868686"/>
                </a:solidFill>
                <a:hlinkClick r:id="rId3"/>
              </a:rPr>
              <a:t>http://alexander-lex.com</a:t>
            </a:r>
            <a:endParaRPr lang="en-US" sz="7201" dirty="0">
              <a:solidFill>
                <a:srgbClr val="868686"/>
              </a:solidFill>
            </a:endParaRPr>
          </a:p>
          <a:p>
            <a:r>
              <a:rPr lang="en-US" sz="7201" dirty="0">
                <a:solidFill>
                  <a:srgbClr val="868686"/>
                </a:solidFill>
              </a:rPr>
              <a:t>@</a:t>
            </a:r>
            <a:r>
              <a:rPr lang="en-US" sz="7201" dirty="0" err="1">
                <a:solidFill>
                  <a:srgbClr val="868686"/>
                </a:solidFill>
              </a:rPr>
              <a:t>alexander_lex</a:t>
            </a:r>
            <a:endParaRPr lang="en-US" sz="7201" dirty="0">
              <a:solidFill>
                <a:srgbClr val="868686"/>
              </a:solidFill>
            </a:endParaRPr>
          </a:p>
        </p:txBody>
      </p:sp>
      <p:sp>
        <p:nvSpPr>
          <p:cNvPr id="2" name="TextBox 1"/>
          <p:cNvSpPr txBox="1"/>
          <p:nvPr/>
        </p:nvSpPr>
        <p:spPr>
          <a:xfrm>
            <a:off x="3382784" y="2512300"/>
            <a:ext cx="2526654" cy="6464205"/>
          </a:xfrm>
          <a:prstGeom prst="rect">
            <a:avLst/>
          </a:prstGeom>
          <a:noFill/>
        </p:spPr>
        <p:txBody>
          <a:bodyPr wrap="none" rtlCol="0">
            <a:spAutoFit/>
          </a:bodyPr>
          <a:lstStyle/>
          <a:p>
            <a:pPr defTabSz="2743566"/>
            <a:r>
              <a:rPr lang="en-US" sz="41406" dirty="0">
                <a:solidFill>
                  <a:srgbClr val="636466"/>
                </a:solidFill>
              </a:rPr>
              <a:t>?</a:t>
            </a:r>
          </a:p>
        </p:txBody>
      </p:sp>
      <p:sp>
        <p:nvSpPr>
          <p:cNvPr id="7" name="Content Placeholder 7"/>
          <p:cNvSpPr txBox="1">
            <a:spLocks/>
          </p:cNvSpPr>
          <p:nvPr/>
        </p:nvSpPr>
        <p:spPr>
          <a:xfrm>
            <a:off x="-182040" y="13504218"/>
            <a:ext cx="17822776" cy="6724355"/>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274356" tIns="137178" rIns="274356" bIns="137178" rtlCol="0" anchor="ctr">
            <a:normAutofit/>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lgn="r"/>
            <a:r>
              <a:rPr lang="en-US" sz="5401" dirty="0">
                <a:solidFill>
                  <a:srgbClr val="868686"/>
                </a:solidFill>
              </a:rPr>
              <a:t>Credits:</a:t>
            </a:r>
          </a:p>
          <a:p>
            <a:pPr algn="r"/>
            <a:r>
              <a:rPr lang="en-US" sz="5401" dirty="0">
                <a:solidFill>
                  <a:srgbClr val="868686"/>
                </a:solidFill>
              </a:rPr>
              <a:t>Marc Streit, Nils Gehlenborg, Hanspeter Pfister, Anne Mai Wasserman, Mark Borowsky, Christian Partl, Denis Kalkofen, Samuel Gratzl, Dieter Schmalstieg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0902" y="14827270"/>
            <a:ext cx="13453866" cy="4442048"/>
          </a:xfrm>
          <a:prstGeom prst="rect">
            <a:avLst/>
          </a:prstGeom>
        </p:spPr>
      </p:pic>
    </p:spTree>
    <p:extLst>
      <p:ext uri="{BB962C8B-B14F-4D97-AF65-F5344CB8AC3E}">
        <p14:creationId xmlns:p14="http://schemas.microsoft.com/office/powerpoint/2010/main" val="733371677"/>
      </p:ext>
    </p:extLst>
  </p:cSld>
  <p:clrMapOvr>
    <a:masterClrMapping/>
  </p:clrMapOvr>
  <mc:AlternateContent xmlns:mc="http://schemas.openxmlformats.org/markup-compatibility/2006" xmlns:p14="http://schemas.microsoft.com/office/powerpoint/2010/main">
    <mc:Choice Requires="p14">
      <p:transition spd="slow" p14:dur="2000" advTm="8883"/>
    </mc:Choice>
    <mc:Fallback xmlns="">
      <p:transition spd="slow" advTm="8883"/>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p>
        </p:txBody>
      </p:sp>
      <p:sp>
        <p:nvSpPr>
          <p:cNvPr id="3" name="Slide Number Placeholder 2"/>
          <p:cNvSpPr>
            <a:spLocks noGrp="1"/>
          </p:cNvSpPr>
          <p:nvPr>
            <p:ph type="sldNum" sz="quarter" idx="12"/>
          </p:nvPr>
        </p:nvSpPr>
        <p:spPr/>
        <p:txBody>
          <a:bodyPr/>
          <a:lstStyle/>
          <a:p>
            <a:fld id="{30742C3F-4840-460C-ADF2-7005A7FA8881}" type="slidenum">
              <a:rPr lang="en-US" smtClean="0"/>
              <a:t>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554" y="3347081"/>
            <a:ext cx="47357780" cy="17233269"/>
          </a:xfrm>
          <a:prstGeom prst="rect">
            <a:avLst/>
          </a:prstGeom>
        </p:spPr>
      </p:pic>
      <p:sp>
        <p:nvSpPr>
          <p:cNvPr id="9" name="Rectangle 8"/>
          <p:cNvSpPr/>
          <p:nvPr/>
        </p:nvSpPr>
        <p:spPr>
          <a:xfrm>
            <a:off x="-1" y="1837"/>
            <a:ext cx="36580763"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smtClean="0">
                <a:solidFill>
                  <a:prstClr val="white"/>
                </a:solidFill>
                <a:latin typeface="Vollkorn Bold" panose="02000503080000020003" pitchFamily="2" charset="0"/>
              </a:rPr>
              <a:t>Visualizing Hidden Content</a:t>
            </a:r>
            <a:endParaRPr lang="en-US" sz="14402" dirty="0">
              <a:solidFill>
                <a:prstClr val="white"/>
              </a:solidFill>
              <a:latin typeface="Vollkorn Bold" panose="02000503080000020003" pitchFamily="2" charset="0"/>
            </a:endParaRPr>
          </a:p>
        </p:txBody>
      </p:sp>
      <p:sp>
        <p:nvSpPr>
          <p:cNvPr id="8" name="TextBox 7"/>
          <p:cNvSpPr txBox="1"/>
          <p:nvPr/>
        </p:nvSpPr>
        <p:spPr>
          <a:xfrm>
            <a:off x="702716" y="602735"/>
            <a:ext cx="8652818" cy="2585323"/>
          </a:xfrm>
          <a:prstGeom prst="rect">
            <a:avLst/>
          </a:prstGeom>
          <a:noFill/>
        </p:spPr>
        <p:txBody>
          <a:bodyPr wrap="none" rtlCol="0">
            <a:spAutoFit/>
          </a:bodyPr>
          <a:lstStyle/>
          <a:p>
            <a:r>
              <a:rPr lang="en-US" sz="5400" dirty="0" smtClean="0">
                <a:solidFill>
                  <a:schemeClr val="bg1"/>
                </a:solidFill>
              </a:rPr>
              <a:t>[</a:t>
            </a:r>
            <a:r>
              <a:rPr lang="en-US" sz="5400" dirty="0" err="1" smtClean="0">
                <a:solidFill>
                  <a:schemeClr val="bg1"/>
                </a:solidFill>
              </a:rPr>
              <a:t>Geymayer</a:t>
            </a:r>
            <a:r>
              <a:rPr lang="en-US" sz="5400" dirty="0" smtClean="0">
                <a:solidFill>
                  <a:schemeClr val="bg1"/>
                </a:solidFill>
              </a:rPr>
              <a:t> CHI’14]</a:t>
            </a:r>
          </a:p>
          <a:p>
            <a:r>
              <a:rPr lang="en-US" sz="5400" dirty="0" smtClean="0">
                <a:solidFill>
                  <a:schemeClr val="accent1"/>
                </a:solidFill>
              </a:rPr>
              <a:t>Honorable Mention Award</a:t>
            </a:r>
            <a:endParaRPr lang="en-US" sz="5400" dirty="0">
              <a:solidFill>
                <a:schemeClr val="accent1"/>
              </a:solidFill>
            </a:endParaRPr>
          </a:p>
          <a:p>
            <a:endParaRPr lang="en-US" sz="5400" dirty="0"/>
          </a:p>
        </p:txBody>
      </p:sp>
    </p:spTree>
    <p:extLst>
      <p:ext uri="{BB962C8B-B14F-4D97-AF65-F5344CB8AC3E}">
        <p14:creationId xmlns:p14="http://schemas.microsoft.com/office/powerpoint/2010/main" val="3206243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caleydo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01600" cap="rnd">
          <a:solidFill>
            <a:schemeClr val="bg1">
              <a:lumMod val="95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7F7F7F"/>
      </a:hlink>
      <a:folHlink>
        <a:srgbClr val="7F7F7F"/>
      </a:folHlink>
    </a:clrScheme>
    <a:fontScheme name="Caleydo Fonts">
      <a:majorFont>
        <a:latin typeface="Patua One"/>
        <a:ea typeface=""/>
        <a:cs typeface=""/>
      </a:majorFont>
      <a:minorFont>
        <a:latin typeface="Lato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7F7F7F"/>
      </a:hlink>
      <a:folHlink>
        <a:srgbClr val="7F7F7F"/>
      </a:folHlink>
    </a:clrScheme>
    <a:fontScheme name="Caleydo Fonts">
      <a:majorFont>
        <a:latin typeface="Patua One"/>
        <a:ea typeface=""/>
        <a:cs typeface=""/>
      </a:majorFont>
      <a:minorFont>
        <a:latin typeface="Lato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caleydo_slide_template</Template>
  <TotalTime>1242</TotalTime>
  <Words>2911</Words>
  <Application>Microsoft Office PowerPoint</Application>
  <PresentationFormat>Custom</PresentationFormat>
  <Paragraphs>916</Paragraphs>
  <Slides>86</Slides>
  <Notes>49</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86</vt:i4>
      </vt:variant>
    </vt:vector>
  </HeadingPairs>
  <TitlesOfParts>
    <vt:vector size="103" baseType="lpstr">
      <vt:lpstr>Arial</vt:lpstr>
      <vt:lpstr>Microsoft YaHei</vt:lpstr>
      <vt:lpstr>Calibri</vt:lpstr>
      <vt:lpstr>Lato</vt:lpstr>
      <vt:lpstr>Courier New</vt:lpstr>
      <vt:lpstr>Rockwell</vt:lpstr>
      <vt:lpstr>Vollkorn Bold</vt:lpstr>
      <vt:lpstr>Mangal</vt:lpstr>
      <vt:lpstr>Wingdings</vt:lpstr>
      <vt:lpstr>Lato Black</vt:lpstr>
      <vt:lpstr>Gill Sans</vt:lpstr>
      <vt:lpstr>Maiandra GD</vt:lpstr>
      <vt:lpstr>Patua One</vt:lpstr>
      <vt:lpstr>Narkisim</vt:lpstr>
      <vt:lpstr>caleydo_slide_template</vt:lpstr>
      <vt:lpstr>caleydo_slide_template_4-3</vt:lpstr>
      <vt:lpstr>1_caleydo_slide_template_4-3</vt:lpstr>
      <vt:lpstr>A Very Short Visualization Introduction Visualizing Multi-Attribute Rankings </vt:lpstr>
      <vt:lpstr>Who am I? alexander-lex.com</vt:lpstr>
      <vt:lpstr>Core Collaborators</vt:lpstr>
      <vt:lpstr>Historical Quotes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vt:lpstr>
      <vt:lpstr>10 Requirements</vt:lpstr>
      <vt:lpstr>PowerPoint Presentation</vt:lpstr>
      <vt:lpstr>10 Requirements</vt:lpstr>
      <vt:lpstr>10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Combiner functions: f(A,B,C)</vt:lpstr>
      <vt:lpstr>Serial Combiner</vt:lpstr>
      <vt:lpstr>Serial Combiner</vt:lpstr>
      <vt:lpstr>Serial Combiner</vt:lpstr>
      <vt:lpstr>Parallel Combiner</vt:lpstr>
      <vt:lpstr>Parallel Combiner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Bump Charts</vt:lpstr>
      <vt:lpstr>Bump Charts</vt:lpstr>
      <vt:lpstr>PowerPoint Presentation</vt:lpstr>
      <vt:lpstr>10 Requirements</vt:lpstr>
      <vt:lpstr>Demos, Videos &amp; More: http://lineup.caleydo.org</vt:lpstr>
      <vt:lpstr>PowerPoint Presentation</vt:lpstr>
      <vt:lpstr>A Very Short Visualization INtroduction</vt:lpstr>
      <vt:lpstr>The Ability Matrix</vt:lpstr>
      <vt:lpstr>Pattern Discovery</vt:lpstr>
      <vt:lpstr>Can We Always Trust Statistics?</vt:lpstr>
      <vt:lpstr>Anscombe’s Quartett</vt:lpstr>
      <vt:lpstr>Why Graphics?</vt:lpstr>
      <vt:lpstr>Visualization Definition</vt:lpstr>
      <vt:lpstr>Applications of Visualization</vt:lpstr>
      <vt:lpstr>PowerPoint Presentation</vt:lpstr>
      <vt:lpstr>Visual Variables</vt:lpstr>
      <vt:lpstr>Position</vt:lpstr>
      <vt:lpstr>Size &amp; Length</vt:lpstr>
      <vt:lpstr>Shape</vt:lpstr>
      <vt:lpstr>Value</vt:lpstr>
      <vt:lpstr>Color</vt:lpstr>
      <vt:lpstr>How much longer?</vt:lpstr>
      <vt:lpstr>How much longer?</vt:lpstr>
      <vt:lpstr>How much steeper?</vt:lpstr>
      <vt:lpstr>How much larger?</vt:lpstr>
      <vt:lpstr>How much larger?</vt:lpstr>
      <vt:lpstr>How much larger?</vt:lpstr>
      <vt:lpstr>How much darker?</vt:lpstr>
      <vt:lpstr>Visualization Guidelines &amp; Pitfalls</vt:lpstr>
      <vt:lpstr>3D!</vt:lpstr>
      <vt:lpstr>3D Pitfall: Occlusion &amp; Perspective</vt:lpstr>
      <vt:lpstr>3D Pitfall: Occlusion &amp; Perspective</vt:lpstr>
      <vt:lpstr>Color Scales</vt:lpstr>
      <vt:lpstr>PowerPoint Presentation</vt:lpstr>
      <vt:lpstr>Bad Color Mapping</vt:lpstr>
      <vt:lpstr>Good Color Mapping</vt:lpstr>
      <vt:lpstr>Color is relative!</vt:lpstr>
      <vt:lpstr>Creating Color Scales</vt:lpstr>
      <vt:lpstr>Creating Color Scales</vt:lpstr>
      <vt:lpstr>Scales</vt:lpstr>
      <vt:lpstr>Context</vt:lpstr>
      <vt:lpstr>Context</vt:lpstr>
      <vt:lpstr>Context</vt:lpstr>
      <vt:lpstr>Wrong Visual Encoding</vt:lpstr>
      <vt:lpstr>Wrong Visual Encoding</vt:lpstr>
      <vt:lpstr>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Samuel Gratzl</dc:creator>
  <cp:lastModifiedBy>alexsb</cp:lastModifiedBy>
  <cp:revision>812</cp:revision>
  <dcterms:created xsi:type="dcterms:W3CDTF">2013-09-04T15:22:16Z</dcterms:created>
  <dcterms:modified xsi:type="dcterms:W3CDTF">2014-07-16T13:27:45Z</dcterms:modified>
</cp:coreProperties>
</file>