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72" r:id="rId1"/>
    <p:sldMasterId id="2147483681" r:id="rId2"/>
  </p:sldMasterIdLst>
  <p:notesMasterIdLst>
    <p:notesMasterId r:id="rId52"/>
  </p:notesMasterIdLst>
  <p:sldIdLst>
    <p:sldId id="436" r:id="rId3"/>
    <p:sldId id="537" r:id="rId4"/>
    <p:sldId id="536" r:id="rId5"/>
    <p:sldId id="539" r:id="rId6"/>
    <p:sldId id="437" r:id="rId7"/>
    <p:sldId id="439" r:id="rId8"/>
    <p:sldId id="541" r:id="rId9"/>
    <p:sldId id="542" r:id="rId10"/>
    <p:sldId id="543" r:id="rId11"/>
    <p:sldId id="544" r:id="rId12"/>
    <p:sldId id="545" r:id="rId13"/>
    <p:sldId id="548" r:id="rId14"/>
    <p:sldId id="580" r:id="rId15"/>
    <p:sldId id="604" r:id="rId16"/>
    <p:sldId id="472" r:id="rId17"/>
    <p:sldId id="473" r:id="rId18"/>
    <p:sldId id="605" r:id="rId19"/>
    <p:sldId id="474" r:id="rId20"/>
    <p:sldId id="475" r:id="rId21"/>
    <p:sldId id="476" r:id="rId22"/>
    <p:sldId id="477" r:id="rId23"/>
    <p:sldId id="478" r:id="rId24"/>
    <p:sldId id="528" r:id="rId25"/>
    <p:sldId id="529" r:id="rId26"/>
    <p:sldId id="531" r:id="rId27"/>
    <p:sldId id="527" r:id="rId28"/>
    <p:sldId id="481" r:id="rId29"/>
    <p:sldId id="482" r:id="rId30"/>
    <p:sldId id="486" r:id="rId31"/>
    <p:sldId id="487" r:id="rId32"/>
    <p:sldId id="524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525" r:id="rId41"/>
    <p:sldId id="498" r:id="rId42"/>
    <p:sldId id="500" r:id="rId43"/>
    <p:sldId id="504" r:id="rId44"/>
    <p:sldId id="608" r:id="rId45"/>
    <p:sldId id="526" r:id="rId46"/>
    <p:sldId id="501" r:id="rId47"/>
    <p:sldId id="535" r:id="rId48"/>
    <p:sldId id="534" r:id="rId49"/>
    <p:sldId id="607" r:id="rId50"/>
    <p:sldId id="606" r:id="rId51"/>
  </p:sldIdLst>
  <p:sldSz cx="36580763" cy="20580350"/>
  <p:notesSz cx="6858000" cy="9144000"/>
  <p:embeddedFontLst>
    <p:embeddedFont>
      <p:font typeface="Patua One" panose="02000000000000000000" pitchFamily="2" charset="0"/>
      <p:regular r:id="rId53"/>
    </p:embeddedFont>
    <p:embeddedFont>
      <p:font typeface="Maiandra GD" panose="020E0502030308020204" pitchFamily="34" charset="0"/>
      <p:regular r:id="rId54"/>
    </p:embeddedFont>
    <p:embeddedFont>
      <p:font typeface="Narkisim" panose="020E0502050101010101" pitchFamily="34" charset="-79"/>
      <p:regular r:id="rId55"/>
    </p:embeddedFont>
    <p:embeddedFont>
      <p:font typeface="Vollkorn Bold" panose="02000503080000020003" pitchFamily="2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Lato Black" panose="020F0A02020204030203" pitchFamily="34" charset="0"/>
      <p:bold r:id="rId61"/>
      <p:boldItalic r:id="rId62"/>
    </p:embeddedFont>
    <p:embeddedFont>
      <p:font typeface="Rockwell" panose="02060603020205020403" pitchFamily="18" charset="0"/>
      <p:regular r:id="rId63"/>
      <p:bold r:id="rId64"/>
      <p:italic r:id="rId65"/>
      <p:boldItalic r:id="rId66"/>
    </p:embeddedFont>
    <p:embeddedFont>
      <p:font typeface="Arial Black" panose="020B0A04020102020204" pitchFamily="34" charset="0"/>
      <p:bold r:id="rId67"/>
    </p:embeddedFont>
  </p:embeddedFontLst>
  <p:defaultTextStyle>
    <a:defPPr>
      <a:defRPr lang="en-US"/>
    </a:defPPr>
    <a:lvl1pPr marL="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3" userDrawn="1">
          <p15:clr>
            <a:srgbClr val="A4A3A4"/>
          </p15:clr>
        </p15:guide>
        <p15:guide id="2" orient="horz" pos="8246">
          <p15:clr>
            <a:srgbClr val="A4A3A4"/>
          </p15:clr>
        </p15:guide>
        <p15:guide id="3" pos="1515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uel Gratzl" initials="S.G." lastIdx="4" clrIdx="0"/>
  <p:cmAuthor id="1" name="Josef Gratzl" initials="J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456"/>
    <a:srgbClr val="008A42"/>
    <a:srgbClr val="00ACDC"/>
    <a:srgbClr val="00A650"/>
    <a:srgbClr val="004C24"/>
    <a:srgbClr val="007437"/>
    <a:srgbClr val="00582A"/>
    <a:srgbClr val="004822"/>
    <a:srgbClr val="005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85873" autoAdjust="0"/>
  </p:normalViewPr>
  <p:slideViewPr>
    <p:cSldViewPr snapToGrid="0">
      <p:cViewPr varScale="1">
        <p:scale>
          <a:sx n="53" d="100"/>
          <a:sy n="53" d="100"/>
        </p:scale>
        <p:origin x="228" y="486"/>
      </p:cViewPr>
      <p:guideLst>
        <p:guide orient="horz" pos="2763"/>
        <p:guide orient="horz" pos="8246"/>
        <p:guide pos="15153"/>
      </p:guideLst>
    </p:cSldViewPr>
  </p:slideViewPr>
  <p:outlineViewPr>
    <p:cViewPr>
      <p:scale>
        <a:sx n="33" d="100"/>
        <a:sy n="33" d="100"/>
      </p:scale>
      <p:origin x="0" y="95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148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F61E-FAFC-4FB4-B79B-74006E684774}" type="datetimeFigureOut">
              <a:rPr lang="de-AT" smtClean="0"/>
              <a:t>22.10.2014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9060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8118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7177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6236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529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4355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341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32473" algn="l" defTabSz="3658118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9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6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… </a:t>
            </a:r>
            <a:r>
              <a:rPr lang="de-AT" dirty="0" err="1" smtClean="0"/>
              <a:t>data</a:t>
            </a:r>
            <a:r>
              <a:rPr lang="de-AT" dirty="0" smtClean="0"/>
              <a:t> in </a:t>
            </a:r>
            <a:r>
              <a:rPr lang="de-AT" dirty="0" err="1" smtClean="0"/>
              <a:t>context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pathways</a:t>
            </a:r>
            <a:r>
              <a:rPr lang="de-AT" dirty="0" smtClean="0"/>
              <a:t>,</a:t>
            </a:r>
            <a:r>
              <a:rPr lang="de-AT" baseline="0" dirty="0" smtClean="0"/>
              <a:t> </a:t>
            </a:r>
            <a:r>
              <a:rPr lang="de-AT" baseline="0" dirty="0" err="1" smtClean="0"/>
              <a:t>w</a:t>
            </a:r>
            <a:r>
              <a:rPr lang="de-AT" dirty="0" err="1" smtClean="0"/>
              <a:t>hich</a:t>
            </a:r>
            <a:r>
              <a:rPr lang="de-AT" dirty="0" smtClean="0"/>
              <a:t> </a:t>
            </a:r>
            <a:r>
              <a:rPr lang="de-AT" dirty="0" err="1" smtClean="0"/>
              <a:t>basically</a:t>
            </a:r>
            <a:r>
              <a:rPr lang="de-AT" dirty="0" smtClean="0"/>
              <a:t> </a:t>
            </a:r>
            <a:r>
              <a:rPr lang="de-AT" dirty="0" err="1" smtClean="0"/>
              <a:t>means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associate</a:t>
            </a:r>
            <a:r>
              <a:rPr lang="de-AT" dirty="0" smtClean="0"/>
              <a:t> multiple </a:t>
            </a:r>
            <a:r>
              <a:rPr lang="de-AT" dirty="0" err="1" smtClean="0"/>
              <a:t>heterogeneous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attributes</a:t>
            </a:r>
            <a:r>
              <a:rPr lang="de-AT" baseline="0" dirty="0" smtClean="0"/>
              <a:t>…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20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3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1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6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22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Rank </a:t>
            </a:r>
            <a:r>
              <a:rPr lang="de-AT" dirty="0" err="1" smtClean="0"/>
              <a:t>pathways</a:t>
            </a:r>
            <a:r>
              <a:rPr lang="de-AT" dirty="0" smtClean="0"/>
              <a:t> </a:t>
            </a:r>
            <a:r>
              <a:rPr lang="de-AT" dirty="0" err="1" smtClean="0"/>
              <a:t>by</a:t>
            </a:r>
            <a:r>
              <a:rPr lang="de-AT" dirty="0" smtClean="0"/>
              <a:t> </a:t>
            </a:r>
            <a:r>
              <a:rPr lang="de-AT" dirty="0" err="1" smtClean="0"/>
              <a:t>similarity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24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Wo kann ich </a:t>
            </a:r>
            <a:r>
              <a:rPr lang="de-AT" dirty="0" err="1" smtClean="0"/>
              <a:t>shared</a:t>
            </a:r>
            <a:r>
              <a:rPr lang="de-AT" dirty="0" smtClean="0"/>
              <a:t> </a:t>
            </a:r>
            <a:r>
              <a:rPr lang="de-AT" dirty="0" err="1" smtClean="0"/>
              <a:t>nodes</a:t>
            </a:r>
            <a:r>
              <a:rPr lang="de-AT" dirty="0" smtClean="0"/>
              <a:t> statt </a:t>
            </a:r>
            <a:r>
              <a:rPr lang="de-AT" dirty="0" err="1" smtClean="0"/>
              <a:t>portals</a:t>
            </a:r>
            <a:r>
              <a:rPr lang="de-AT" dirty="0" smtClean="0"/>
              <a:t> sagen -&gt; </a:t>
            </a:r>
            <a:r>
              <a:rPr lang="de-AT" dirty="0" err="1" smtClean="0"/>
              <a:t>introduce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later</a:t>
            </a:r>
            <a:r>
              <a:rPr lang="de-AT" baseline="0" dirty="0" smtClean="0"/>
              <a:t>, vermeide „in </a:t>
            </a:r>
            <a:r>
              <a:rPr lang="de-AT" baseline="0" dirty="0" err="1" smtClean="0"/>
              <a:t>our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case</a:t>
            </a:r>
            <a:r>
              <a:rPr lang="de-AT" baseline="0" dirty="0" smtClean="0"/>
              <a:t>“; also </a:t>
            </a:r>
            <a:r>
              <a:rPr lang="de-AT" baseline="0" dirty="0" err="1" smtClean="0"/>
              <a:t>show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branches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look</a:t>
            </a:r>
            <a:r>
              <a:rPr lang="de-AT" baseline="0" dirty="0" smtClean="0"/>
              <a:t> </a:t>
            </a:r>
            <a:r>
              <a:rPr lang="de-AT" baseline="0" dirty="0" err="1" smtClean="0"/>
              <a:t>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paper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detail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50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227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Kiss </a:t>
            </a:r>
            <a:r>
              <a:rPr lang="de-AT" dirty="0" err="1" smtClean="0"/>
              <a:t>thumbnail</a:t>
            </a:r>
            <a:r>
              <a:rPr lang="de-AT" dirty="0" smtClean="0"/>
              <a:t>, </a:t>
            </a:r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actually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looks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like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33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6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02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Link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header</a:t>
            </a:r>
            <a:r>
              <a:rPr lang="de-AT" baseline="0" dirty="0" smtClean="0"/>
              <a:t> gleich am </a:t>
            </a:r>
            <a:r>
              <a:rPr lang="de-AT" baseline="0" dirty="0" err="1" smtClean="0"/>
              <a:t>anfang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overlay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collins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ref</a:t>
            </a:r>
            <a:r>
              <a:rPr lang="de-AT" baseline="0" dirty="0" smtClean="0"/>
              <a:t>, </a:t>
            </a:r>
            <a:r>
              <a:rPr lang="de-AT" baseline="0" dirty="0" err="1" smtClean="0"/>
              <a:t>stubs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detail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9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1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86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60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98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hawer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64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95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23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11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38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70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25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15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Seiteneffekte über </a:t>
            </a:r>
            <a:r>
              <a:rPr lang="de-AT" dirty="0" err="1" smtClean="0"/>
              <a:t>portal</a:t>
            </a:r>
            <a:r>
              <a:rPr lang="de-AT" dirty="0" smtClean="0"/>
              <a:t> -&gt; </a:t>
            </a:r>
            <a:r>
              <a:rPr lang="de-AT" dirty="0" err="1" smtClean="0"/>
              <a:t>sprung</a:t>
            </a:r>
            <a:r>
              <a:rPr lang="de-AT" dirty="0" smtClean="0"/>
              <a:t> zurück zu </a:t>
            </a:r>
            <a:r>
              <a:rPr lang="de-AT" dirty="0" err="1" smtClean="0"/>
              <a:t>goals</a:t>
            </a:r>
            <a:r>
              <a:rPr lang="de-AT" dirty="0" smtClean="0"/>
              <a:t>, </a:t>
            </a:r>
            <a:r>
              <a:rPr lang="de-AT" dirty="0" err="1" smtClean="0"/>
              <a:t>pharmacological</a:t>
            </a:r>
            <a:r>
              <a:rPr lang="de-AT" baseline="0" dirty="0" smtClean="0"/>
              <a:t> </a:t>
            </a:r>
            <a:r>
              <a:rPr lang="de-AT" baseline="0" dirty="0" err="1" smtClean="0"/>
              <a:t>data</a:t>
            </a:r>
            <a:r>
              <a:rPr lang="de-AT" baseline="0" dirty="0" smtClean="0"/>
              <a:t> raus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02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Raus oder volle </a:t>
            </a:r>
            <a:r>
              <a:rPr lang="de-AT" dirty="0" err="1" smtClean="0"/>
              <a:t>case</a:t>
            </a:r>
            <a:r>
              <a:rPr lang="de-AT" dirty="0" smtClean="0"/>
              <a:t> </a:t>
            </a:r>
            <a:r>
              <a:rPr lang="de-AT" dirty="0" err="1" smtClean="0"/>
              <a:t>study</a:t>
            </a:r>
            <a:r>
              <a:rPr lang="de-AT" dirty="0" smtClean="0"/>
              <a:t>, oder „</a:t>
            </a:r>
            <a:r>
              <a:rPr lang="de-AT" dirty="0" err="1" smtClean="0"/>
              <a:t>slideshow</a:t>
            </a:r>
            <a:r>
              <a:rPr lang="de-AT" dirty="0" smtClean="0"/>
              <a:t>“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093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25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4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0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Statistics do this for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938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result</a:t>
            </a:r>
            <a:r>
              <a:rPr lang="en-US" baseline="0" dirty="0" smtClean="0"/>
              <a:t> not known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 even question</a:t>
            </a:r>
          </a:p>
          <a:p>
            <a:endParaRPr lang="en-US" dirty="0" smtClean="0"/>
          </a:p>
          <a:p>
            <a:r>
              <a:rPr lang="en-US" dirty="0" smtClean="0"/>
              <a:t>Illustration: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Know about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Communicate to others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6263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AT" dirty="0" smtClean="0"/>
              <a:t>Alle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prozesse</a:t>
            </a:r>
            <a:r>
              <a:rPr lang="de-AT" baseline="0" dirty="0" smtClean="0"/>
              <a:t> im </a:t>
            </a:r>
            <a:r>
              <a:rPr lang="de-AT" baseline="0" dirty="0" err="1" smtClean="0"/>
              <a:t>menschen</a:t>
            </a:r>
            <a:r>
              <a:rPr lang="de-AT" baseline="0" dirty="0" smtClean="0"/>
              <a:t> im </a:t>
            </a:r>
            <a:r>
              <a:rPr lang="de-AT" baseline="0" dirty="0" err="1" smtClean="0"/>
              <a:t>netzwerk</a:t>
            </a:r>
            <a:r>
              <a:rPr lang="de-AT" baseline="0" dirty="0" smtClean="0"/>
              <a:t>, zuerst komplex, </a:t>
            </a:r>
            <a:r>
              <a:rPr lang="de-AT" baseline="0" dirty="0" err="1" smtClean="0"/>
              <a:t>analyze</a:t>
            </a:r>
            <a:r>
              <a:rPr lang="de-AT" baseline="0" dirty="0" smtClean="0"/>
              <a:t> -&gt; </a:t>
            </a:r>
            <a:r>
              <a:rPr lang="de-AT" baseline="0" dirty="0" err="1" smtClean="0"/>
              <a:t>understand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E247CC-4A7B-455D-8D48-CA3E40C5F3D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1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-&gt; </a:t>
            </a:r>
            <a:r>
              <a:rPr lang="de-AT" dirty="0" err="1" smtClean="0"/>
              <a:t>add</a:t>
            </a:r>
            <a:r>
              <a:rPr lang="de-AT" dirty="0" smtClean="0"/>
              <a:t> </a:t>
            </a:r>
            <a:r>
              <a:rPr lang="de-AT" dirty="0" err="1" smtClean="0"/>
              <a:t>bio</a:t>
            </a:r>
            <a:r>
              <a:rPr lang="de-AT" dirty="0" smtClean="0"/>
              <a:t> </a:t>
            </a:r>
            <a:r>
              <a:rPr lang="de-AT" dirty="0" err="1" smtClean="0"/>
              <a:t>goals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33793-4DE1-4A06-8A58-FDFA4E6FB83F}" type="slidenum">
              <a:rPr lang="de-AT" smtClean="0">
                <a:solidFill>
                  <a:prstClr val="black"/>
                </a:solidFill>
              </a:rPr>
              <a:pPr/>
              <a:t>18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7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7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8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9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8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45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0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557" y="5680243"/>
            <a:ext cx="31093649" cy="4087483"/>
          </a:xfrm>
        </p:spPr>
        <p:txBody>
          <a:bodyPr anchor="t"/>
          <a:lstStyle>
            <a:lvl1pPr algn="ctr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43557" y="11730783"/>
            <a:ext cx="31093649" cy="4501950"/>
          </a:xfrm>
        </p:spPr>
        <p:txBody>
          <a:bodyPr anchor="b">
            <a:normAutofit/>
          </a:bodyPr>
          <a:lstStyle>
            <a:lvl1pPr marL="0" indent="0" algn="ctr">
              <a:buNone/>
              <a:defRPr sz="9601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9633" y="13224787"/>
            <a:ext cx="24330909" cy="4087483"/>
          </a:xfrm>
        </p:spPr>
        <p:txBody>
          <a:bodyPr anchor="t"/>
          <a:lstStyle>
            <a:lvl1pPr algn="l">
              <a:defRPr sz="12002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89633" y="8722832"/>
            <a:ext cx="24330909" cy="4501950"/>
          </a:xfrm>
        </p:spPr>
        <p:txBody>
          <a:bodyPr anchor="b"/>
          <a:lstStyle>
            <a:lvl1pPr marL="0" indent="0">
              <a:buNone/>
              <a:defRPr sz="6001">
                <a:solidFill>
                  <a:schemeClr val="tx1">
                    <a:tint val="75000"/>
                  </a:schemeClr>
                </a:solidFill>
              </a:defRPr>
            </a:lvl1pPr>
            <a:lvl2pPr marL="1371783" indent="0">
              <a:buNone/>
              <a:defRPr sz="5401">
                <a:solidFill>
                  <a:schemeClr val="tx1">
                    <a:tint val="75000"/>
                  </a:schemeClr>
                </a:solidFill>
              </a:defRPr>
            </a:lvl2pPr>
            <a:lvl3pPr marL="2743566" indent="0">
              <a:buNone/>
              <a:defRPr sz="4801">
                <a:solidFill>
                  <a:schemeClr val="tx1">
                    <a:tint val="75000"/>
                  </a:schemeClr>
                </a:solidFill>
              </a:defRPr>
            </a:lvl3pPr>
            <a:lvl4pPr marL="4115349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4pPr>
            <a:lvl5pPr marL="5487132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5pPr>
            <a:lvl6pPr marL="6858914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6pPr>
            <a:lvl7pPr marL="8230697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7pPr>
            <a:lvl8pPr marL="9602480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8pPr>
            <a:lvl9pPr marL="10974263" indent="0">
              <a:buNone/>
              <a:defRPr sz="4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8661287" y="9426307"/>
            <a:ext cx="6337128" cy="5761922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1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867149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038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5221" y="4802089"/>
            <a:ext cx="16156504" cy="13582080"/>
          </a:xfrm>
        </p:spPr>
        <p:txBody>
          <a:bodyPr/>
          <a:lstStyle>
            <a:lvl1pPr>
              <a:defRPr sz="8401"/>
            </a:lvl1pPr>
            <a:lvl2pPr>
              <a:defRPr sz="7201"/>
            </a:lvl2pPr>
            <a:lvl3pPr>
              <a:defRPr sz="6001"/>
            </a:lvl3pPr>
            <a:lvl4pPr>
              <a:defRPr sz="5401"/>
            </a:lvl4pPr>
            <a:lvl5pPr>
              <a:defRPr sz="5401"/>
            </a:lvl5pPr>
            <a:lvl6pPr>
              <a:defRPr sz="5401"/>
            </a:lvl6pPr>
            <a:lvl7pPr>
              <a:defRPr sz="5401"/>
            </a:lvl7pPr>
            <a:lvl8pPr>
              <a:defRPr sz="5401"/>
            </a:lvl8pPr>
            <a:lvl9pPr>
              <a:defRPr sz="5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40" y="4606765"/>
            <a:ext cx="16162855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9040" y="6526639"/>
            <a:ext cx="16162855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2537" y="4606765"/>
            <a:ext cx="16169204" cy="1919881"/>
          </a:xfrm>
        </p:spPr>
        <p:txBody>
          <a:bodyPr anchor="b"/>
          <a:lstStyle>
            <a:lvl1pPr marL="0" indent="0">
              <a:buNone/>
              <a:defRPr sz="7201" b="1"/>
            </a:lvl1pPr>
            <a:lvl2pPr marL="1371783" indent="0">
              <a:buNone/>
              <a:defRPr sz="6001" b="1"/>
            </a:lvl2pPr>
            <a:lvl3pPr marL="2743566" indent="0">
              <a:buNone/>
              <a:defRPr sz="5401" b="1"/>
            </a:lvl3pPr>
            <a:lvl4pPr marL="4115349" indent="0">
              <a:buNone/>
              <a:defRPr sz="4801" b="1"/>
            </a:lvl4pPr>
            <a:lvl5pPr marL="5487132" indent="0">
              <a:buNone/>
              <a:defRPr sz="4801" b="1"/>
            </a:lvl5pPr>
            <a:lvl6pPr marL="6858914" indent="0">
              <a:buNone/>
              <a:defRPr sz="4801" b="1"/>
            </a:lvl6pPr>
            <a:lvl7pPr marL="8230697" indent="0">
              <a:buNone/>
              <a:defRPr sz="4801" b="1"/>
            </a:lvl7pPr>
            <a:lvl8pPr marL="9602480" indent="0">
              <a:buNone/>
              <a:defRPr sz="4801" b="1"/>
            </a:lvl8pPr>
            <a:lvl9pPr marL="10974263" indent="0">
              <a:buNone/>
              <a:defRPr sz="48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2537" y="6526639"/>
            <a:ext cx="16169204" cy="11857523"/>
          </a:xfrm>
        </p:spPr>
        <p:txBody>
          <a:bodyPr/>
          <a:lstStyle>
            <a:lvl1pPr>
              <a:defRPr sz="7201"/>
            </a:lvl1pPr>
            <a:lvl2pPr>
              <a:defRPr sz="6001"/>
            </a:lvl2pPr>
            <a:lvl3pPr>
              <a:defRPr sz="5401"/>
            </a:lvl3pPr>
            <a:lvl4pPr>
              <a:defRPr sz="4801"/>
            </a:lvl4pPr>
            <a:lvl5pPr>
              <a:defRPr sz="4801"/>
            </a:lvl5pPr>
            <a:lvl6pPr>
              <a:defRPr sz="4801"/>
            </a:lvl6pPr>
            <a:lvl7pPr>
              <a:defRPr sz="4801"/>
            </a:lvl7pPr>
            <a:lvl8pPr>
              <a:defRPr sz="4801"/>
            </a:lvl8pPr>
            <a:lvl9pPr>
              <a:defRPr sz="4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3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8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4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06214" y="2078730"/>
            <a:ext cx="39812292" cy="1037235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2349" y="3159187"/>
            <a:ext cx="31093649" cy="4411436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noProof="0" dirty="0" smtClean="0"/>
              <a:t>Talk Title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4283" y="19074946"/>
            <a:ext cx="23621701" cy="1095713"/>
          </a:xfrm>
        </p:spPr>
        <p:txBody>
          <a:bodyPr/>
          <a:lstStyle>
            <a:lvl1pPr algn="l"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69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9038" y="824165"/>
            <a:ext cx="32922687" cy="343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9038" y="4802089"/>
            <a:ext cx="32922687" cy="1358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0421" y="19074946"/>
            <a:ext cx="23045560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01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 defTabSz="2743566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6214" y="19074946"/>
            <a:ext cx="8535511" cy="1095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743566"/>
            <a:fld id="{30742C3F-4840-460C-ADF2-7005A7FA88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74356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9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2743566" rtl="0" eaLnBrk="1" latinLnBrk="0" hangingPunct="1">
        <a:spcBef>
          <a:spcPct val="0"/>
        </a:spcBef>
        <a:buNone/>
        <a:defRPr sz="13202" kern="1200">
          <a:solidFill>
            <a:schemeClr val="tx1"/>
          </a:solidFill>
          <a:latin typeface="Vollkorn Bold" panose="02000503080000020003" pitchFamily="2" charset="0"/>
          <a:ea typeface="+mj-ea"/>
          <a:cs typeface="Narkisim" pitchFamily="34" charset="-79"/>
        </a:defRPr>
      </a:lvl1pPr>
    </p:titleStyle>
    <p:bodyStyle>
      <a:lvl1pPr marL="0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9601" kern="1200">
          <a:solidFill>
            <a:schemeClr val="tx1"/>
          </a:solidFill>
          <a:latin typeface="+mn-lt"/>
          <a:ea typeface="+mn-ea"/>
          <a:cs typeface="+mn-cs"/>
        </a:defRPr>
      </a:lvl1pPr>
      <a:lvl2pPr marL="547762" indent="0" algn="l" defTabSz="1080144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8401" kern="1200">
          <a:solidFill>
            <a:schemeClr val="tx1"/>
          </a:solidFill>
          <a:latin typeface="+mn-lt"/>
          <a:ea typeface="+mn-ea"/>
          <a:cs typeface="+mn-cs"/>
        </a:defRPr>
      </a:lvl2pPr>
      <a:lvl3pPr marL="1076469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7201" kern="1200">
          <a:solidFill>
            <a:schemeClr val="tx1"/>
          </a:solidFill>
          <a:latin typeface="+mn-lt"/>
          <a:ea typeface="+mn-ea"/>
          <a:cs typeface="+mn-cs"/>
        </a:defRPr>
      </a:lvl3pPr>
      <a:lvl4pPr marL="2148175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4pPr>
      <a:lvl5pPr marL="2695934" indent="0" algn="l" defTabSz="2743566" rtl="0" eaLnBrk="1" latinLnBrk="0" hangingPunct="1">
        <a:spcBef>
          <a:spcPct val="20000"/>
        </a:spcBef>
        <a:spcAft>
          <a:spcPts val="1800"/>
        </a:spcAft>
        <a:buClr>
          <a:srgbClr val="00ACDC"/>
        </a:buClr>
        <a:buFont typeface="Arial" pitchFamily="34" charset="0"/>
        <a:buNone/>
        <a:defRPr sz="6001" kern="1200">
          <a:solidFill>
            <a:schemeClr val="tx1"/>
          </a:solidFill>
          <a:latin typeface="+mn-lt"/>
          <a:ea typeface="+mn-ea"/>
          <a:cs typeface="+mn-cs"/>
        </a:defRPr>
      </a:lvl5pPr>
      <a:lvl6pPr marL="7544806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6pPr>
      <a:lvl7pPr marL="8916589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7pPr>
      <a:lvl8pPr marL="10288372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8pPr>
      <a:lvl9pPr marL="11660154" indent="-685891" algn="l" defTabSz="2743566" rtl="0" eaLnBrk="1" latinLnBrk="0" hangingPunct="1">
        <a:spcBef>
          <a:spcPct val="20000"/>
        </a:spcBef>
        <a:buFont typeface="Arial" pitchFamily="34" charset="0"/>
        <a:buChar char="•"/>
        <a:defRPr sz="6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1pPr>
      <a:lvl2pPr marL="137178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2pPr>
      <a:lvl3pPr marL="2743566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3pPr>
      <a:lvl4pPr marL="4115349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4pPr>
      <a:lvl5pPr marL="5487132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5pPr>
      <a:lvl6pPr marL="6858914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6pPr>
      <a:lvl7pPr marL="8230697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7pPr>
      <a:lvl8pPr marL="9602480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8pPr>
      <a:lvl9pPr marL="10974263" algn="l" defTabSz="2743566" rtl="0" eaLnBrk="1" latinLnBrk="0" hangingPunct="1">
        <a:defRPr sz="5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tourage.caleydo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lexander-lex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defTabSz="1371783">
              <a:spcBef>
                <a:spcPts val="1500"/>
              </a:spcBef>
              <a:tabLst>
                <a:tab pos="2743566" algn="l"/>
                <a:tab pos="5487132" algn="l"/>
                <a:tab pos="8230697" algn="l"/>
                <a:tab pos="10974263" algn="l"/>
                <a:tab pos="13717829" algn="l"/>
                <a:tab pos="16461395" algn="l"/>
                <a:tab pos="19204960" algn="l"/>
                <a:tab pos="21948526" algn="l"/>
                <a:tab pos="24692092" algn="l"/>
                <a:tab pos="27435658" algn="l"/>
                <a:tab pos="30179223" algn="l"/>
              </a:tabLst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Caleydo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Entourage: Visualizing Relationships between Biological Pathways</a:t>
            </a:r>
            <a:endParaRPr lang="en-US" sz="930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1582350" y="7571104"/>
            <a:ext cx="28301632" cy="19444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1" dirty="0">
                <a:solidFill>
                  <a:srgbClr val="00B0F0"/>
                </a:solidFill>
              </a:rPr>
              <a:t>Alexander </a:t>
            </a:r>
            <a:r>
              <a:rPr lang="en-US" sz="9601" dirty="0" smtClean="0">
                <a:solidFill>
                  <a:srgbClr val="00B0F0"/>
                </a:solidFill>
              </a:rPr>
              <a:t>Lex</a:t>
            </a:r>
            <a:endParaRPr lang="en-US" sz="10801" dirty="0">
              <a:solidFill>
                <a:srgbClr val="00B0F0"/>
              </a:solidFill>
            </a:endParaRPr>
          </a:p>
          <a:p>
            <a:endParaRPr lang="en-US" sz="1080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11744" y="12924225"/>
            <a:ext cx="15770506" cy="1939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743566"/>
            <a:r>
              <a:rPr lang="en-US" sz="6001" dirty="0">
                <a:solidFill>
                  <a:prstClr val="black"/>
                </a:solidFill>
              </a:rPr>
              <a:t>Discovery on Target</a:t>
            </a:r>
          </a:p>
          <a:p>
            <a:pPr algn="ctr" defTabSz="2743566"/>
            <a:r>
              <a:rPr lang="en-US" sz="6001" dirty="0">
                <a:solidFill>
                  <a:prstClr val="black"/>
                </a:solidFill>
              </a:rPr>
              <a:t>October 8, 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644" y="7619137"/>
            <a:ext cx="13482725" cy="388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49" y="16123583"/>
            <a:ext cx="11100551" cy="303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619" y="16123583"/>
            <a:ext cx="9199402" cy="30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We Trust Statistics?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7053666" y="4455728"/>
          <a:ext cx="4753994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6997"/>
                <a:gridCol w="2376997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8.04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6.95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7.58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8.33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9.96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7.24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4.26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10.84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4.82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5.68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821023" y="4455728"/>
          <a:ext cx="4537904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8952"/>
                <a:gridCol w="2268952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II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9.14</a:t>
                      </a:r>
                    </a:p>
                  </a:txBody>
                  <a:tcPr marL="28584" marR="28584" marT="2858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8.74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8.77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9.26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3.1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9.13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7.26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4.74</a:t>
                      </a:r>
                    </a:p>
                  </a:txBody>
                  <a:tcPr marL="28584" marR="28584" marT="28584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8372288" y="4455730"/>
          <a:ext cx="4523092" cy="12965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1546"/>
                <a:gridCol w="2261546"/>
              </a:tblGrid>
              <a:tr h="998261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III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82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10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7.46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6.77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86302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13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12.74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9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7.11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7.81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6.08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5.39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8.15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6.42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826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5.73</a:t>
                      </a:r>
                    </a:p>
                  </a:txBody>
                  <a:tcPr marL="28584" marR="28584" marT="28584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908738" y="4455728"/>
          <a:ext cx="5110697" cy="12890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306"/>
                <a:gridCol w="2285391"/>
              </a:tblGrid>
              <a:tr h="991575"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IV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9525" marR="9525" marT="9525" marB="0" anchor="b"/>
                </a:tc>
              </a:tr>
              <a:tr h="9915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x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y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6.58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5.76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7.71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8.84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8.47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7.04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5.25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12.5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5.56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7.91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8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5400" u="none" strike="noStrike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6.89</a:t>
                      </a:r>
                    </a:p>
                  </a:txBody>
                  <a:tcPr marL="28584" marR="28584" marT="2858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100066" y="16054752"/>
            <a:ext cx="15476527" cy="4525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7202" dirty="0"/>
              <a:t>Mean x: 9 y: 7.50</a:t>
            </a:r>
          </a:p>
          <a:p>
            <a:r>
              <a:rPr lang="en-US" sz="7202" dirty="0"/>
              <a:t>Variance x: 11 y: 4.122</a:t>
            </a:r>
          </a:p>
          <a:p>
            <a:r>
              <a:rPr lang="en-US" sz="7202" dirty="0"/>
              <a:t>Correlation x – y: 0.816 </a:t>
            </a:r>
          </a:p>
          <a:p>
            <a:r>
              <a:rPr lang="en-US" sz="7202" dirty="0"/>
              <a:t>Linear regression: y = 3.00 + 0.500x </a:t>
            </a:r>
          </a:p>
        </p:txBody>
      </p:sp>
    </p:spTree>
    <p:extLst>
      <p:ext uri="{BB962C8B-B14F-4D97-AF65-F5344CB8AC3E}">
        <p14:creationId xmlns:p14="http://schemas.microsoft.com/office/powerpoint/2010/main" val="10692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Anscombe’s</a:t>
            </a:r>
            <a:r>
              <a:rPr lang="en-US" dirty="0" smtClean="0"/>
              <a:t> </a:t>
            </a:r>
            <a:r>
              <a:rPr lang="en-US" dirty="0" err="1" smtClean="0"/>
              <a:t>Quartett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55" y="8561451"/>
            <a:ext cx="26121977" cy="5109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100066" y="16054752"/>
            <a:ext cx="15476527" cy="45255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7202" dirty="0"/>
              <a:t>Mean x: 9 y: 7.50</a:t>
            </a:r>
          </a:p>
          <a:p>
            <a:r>
              <a:rPr lang="en-US" sz="7202" dirty="0"/>
              <a:t>Variance x: 11 y: </a:t>
            </a:r>
            <a:r>
              <a:rPr lang="en-US" sz="7202" dirty="0" smtClean="0"/>
              <a:t>4.122</a:t>
            </a:r>
          </a:p>
          <a:p>
            <a:r>
              <a:rPr lang="en-US" sz="7202" dirty="0" smtClean="0"/>
              <a:t>Correlation x – y: 0.816 </a:t>
            </a:r>
          </a:p>
          <a:p>
            <a:r>
              <a:rPr lang="en-US" sz="7202" dirty="0" smtClean="0"/>
              <a:t>Linear </a:t>
            </a:r>
            <a:r>
              <a:rPr lang="en-US" sz="7202" dirty="0"/>
              <a:t>regression: y = 3.00 + 0.500x </a:t>
            </a:r>
          </a:p>
        </p:txBody>
      </p:sp>
    </p:spTree>
    <p:extLst>
      <p:ext uri="{BB962C8B-B14F-4D97-AF65-F5344CB8AC3E}">
        <p14:creationId xmlns:p14="http://schemas.microsoft.com/office/powerpoint/2010/main" val="21320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45621" y="16340714"/>
            <a:ext cx="22689521" cy="0"/>
          </a:xfrm>
          <a:prstGeom prst="straightConnector1">
            <a:avLst/>
          </a:prstGeom>
          <a:ln w="76200">
            <a:solidFill>
              <a:srgbClr val="6364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338869" y="17604080"/>
            <a:ext cx="5671745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 smtClean="0"/>
              <a:t>Presentation</a:t>
            </a:r>
            <a:endParaRPr lang="en-US" sz="7202" dirty="0"/>
          </a:p>
        </p:txBody>
      </p:sp>
      <p:sp>
        <p:nvSpPr>
          <p:cNvPr id="7" name="TextBox 6"/>
          <p:cNvSpPr txBox="1"/>
          <p:nvPr/>
        </p:nvSpPr>
        <p:spPr>
          <a:xfrm>
            <a:off x="4570148" y="17604080"/>
            <a:ext cx="7629396" cy="1200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2" dirty="0"/>
              <a:t>Open Exploration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7864" y="7970242"/>
            <a:ext cx="12652750" cy="710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52" y="7970242"/>
            <a:ext cx="12352636" cy="71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Grafik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7418" y="4005071"/>
            <a:ext cx="58159974" cy="183592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1836"/>
            <a:ext cx="36580763" cy="40032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56" tIns="137178" rIns="274356" bIns="13717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defTabSz="2743566"/>
            <a:r>
              <a:rPr lang="en-US" sz="14402" dirty="0" smtClean="0">
                <a:solidFill>
                  <a:prstClr val="white"/>
                </a:solidFill>
                <a:latin typeface="Vollkorn Bold" panose="02000503080000020003" pitchFamily="2" charset="0"/>
              </a:rPr>
              <a:t>Pathways – Entourage</a:t>
            </a:r>
            <a:endParaRPr lang="en-US" sz="14402" dirty="0">
              <a:solidFill>
                <a:prstClr val="white"/>
              </a:solidFill>
              <a:latin typeface="Vollkorn Bold" panose="020005030800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85" y="136158"/>
            <a:ext cx="6174767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</a:t>
            </a:r>
            <a:r>
              <a:rPr lang="en-US" sz="6001" dirty="0" err="1" smtClean="0">
                <a:solidFill>
                  <a:prstClr val="white"/>
                </a:solidFill>
              </a:rPr>
              <a:t>BioVis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85" y="1015223"/>
            <a:ext cx="6638356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schemeClr val="accent1"/>
                </a:solidFill>
              </a:rPr>
              <a:t>Best Paper Award</a:t>
            </a:r>
            <a:endParaRPr lang="en-US" sz="600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553" y="2914072"/>
            <a:ext cx="5910272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[Lex, </a:t>
            </a:r>
            <a:r>
              <a:rPr lang="en-US" sz="6001" dirty="0" err="1" smtClean="0">
                <a:solidFill>
                  <a:prstClr val="white"/>
                </a:solidFill>
              </a:rPr>
              <a:t>InfoVis</a:t>
            </a:r>
            <a:r>
              <a:rPr lang="en-US" sz="6001" dirty="0" smtClean="0">
                <a:solidFill>
                  <a:prstClr val="white"/>
                </a:solidFill>
              </a:rPr>
              <a:t>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53" y="1949456"/>
            <a:ext cx="8060540" cy="101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6001" dirty="0" smtClean="0">
                <a:solidFill>
                  <a:prstClr val="white"/>
                </a:solidFill>
              </a:rPr>
              <a:t>[Partl, BMC </a:t>
            </a:r>
            <a:r>
              <a:rPr lang="en-US" sz="6001" dirty="0" err="1" smtClean="0">
                <a:solidFill>
                  <a:prstClr val="white"/>
                </a:solidFill>
              </a:rPr>
              <a:t>Bioinf</a:t>
            </a:r>
            <a:r>
              <a:rPr lang="en-US" sz="6001" dirty="0" smtClean="0">
                <a:solidFill>
                  <a:prstClr val="white"/>
                </a:solidFill>
              </a:rPr>
              <a:t>. </a:t>
            </a:r>
            <a:r>
              <a:rPr lang="en-US" sz="6001" dirty="0">
                <a:solidFill>
                  <a:prstClr val="white"/>
                </a:solidFill>
              </a:rPr>
              <a:t>‘</a:t>
            </a:r>
            <a:r>
              <a:rPr lang="en-US" sz="6001" dirty="0" smtClean="0">
                <a:solidFill>
                  <a:prstClr val="white"/>
                </a:solidFill>
              </a:rPr>
              <a:t>13]</a:t>
            </a:r>
            <a:endParaRPr lang="en-US" sz="600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85" y="3975495"/>
            <a:ext cx="33734839" cy="129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bigger picture</a:t>
            </a:r>
            <a:endParaRPr lang="en-US" noProof="0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87" y="3780251"/>
            <a:ext cx="27366602" cy="16664374"/>
          </a:xfrm>
        </p:spPr>
      </p:pic>
    </p:spTree>
    <p:extLst>
      <p:ext uri="{BB962C8B-B14F-4D97-AF65-F5344CB8AC3E}">
        <p14:creationId xmlns:p14="http://schemas.microsoft.com/office/powerpoint/2010/main" val="11175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uppieren 203"/>
          <p:cNvGrpSpPr/>
          <p:nvPr/>
        </p:nvGrpSpPr>
        <p:grpSpPr>
          <a:xfrm>
            <a:off x="8496021" y="3088444"/>
            <a:ext cx="19300653" cy="15843824"/>
            <a:chOff x="795111" y="843558"/>
            <a:chExt cx="1872208" cy="3528392"/>
          </a:xfrm>
        </p:grpSpPr>
        <p:sp>
          <p:nvSpPr>
            <p:cNvPr id="205" name="Abgerundetes Rechteck 204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6" name="Textfeld 205"/>
            <p:cNvSpPr txBox="1"/>
            <p:nvPr/>
          </p:nvSpPr>
          <p:spPr>
            <a:xfrm>
              <a:off x="1410910" y="913819"/>
              <a:ext cx="674724" cy="26734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Whole Network</a:t>
              </a:r>
            </a:p>
          </p:txBody>
        </p:sp>
      </p:grpSp>
      <p:grpSp>
        <p:nvGrpSpPr>
          <p:cNvPr id="150" name="Gruppieren 149"/>
          <p:cNvGrpSpPr/>
          <p:nvPr/>
        </p:nvGrpSpPr>
        <p:grpSpPr>
          <a:xfrm>
            <a:off x="25541766" y="4818730"/>
            <a:ext cx="10320855" cy="11808976"/>
            <a:chOff x="844381" y="843558"/>
            <a:chExt cx="1765180" cy="3528392"/>
          </a:xfrm>
        </p:grpSpPr>
        <p:sp>
          <p:nvSpPr>
            <p:cNvPr id="151" name="Abgerundetes Rechteck 150"/>
            <p:cNvSpPr/>
            <p:nvPr/>
          </p:nvSpPr>
          <p:spPr>
            <a:xfrm>
              <a:off x="844381" y="843558"/>
              <a:ext cx="1765180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2" name="Textfeld 151"/>
            <p:cNvSpPr txBox="1"/>
            <p:nvPr/>
          </p:nvSpPr>
          <p:spPr>
            <a:xfrm>
              <a:off x="1348881" y="913818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C</a:t>
              </a:r>
            </a:p>
          </p:txBody>
        </p:sp>
      </p:grpSp>
      <p:grpSp>
        <p:nvGrpSpPr>
          <p:cNvPr id="153" name="Gruppieren 152"/>
          <p:cNvGrpSpPr/>
          <p:nvPr/>
        </p:nvGrpSpPr>
        <p:grpSpPr>
          <a:xfrm>
            <a:off x="14018986" y="4818727"/>
            <a:ext cx="10946640" cy="11808982"/>
            <a:chOff x="795111" y="843558"/>
            <a:chExt cx="1872208" cy="3528392"/>
          </a:xfrm>
        </p:grpSpPr>
        <p:sp>
          <p:nvSpPr>
            <p:cNvPr id="154" name="Abgerundetes Rechteck 153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5" name="Textfeld 154"/>
            <p:cNvSpPr txBox="1"/>
            <p:nvPr/>
          </p:nvSpPr>
          <p:spPr>
            <a:xfrm>
              <a:off x="1348880" y="913820"/>
              <a:ext cx="798777" cy="358683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B</a:t>
              </a:r>
            </a:p>
          </p:txBody>
        </p:sp>
      </p:grpSp>
      <p:grpSp>
        <p:nvGrpSpPr>
          <p:cNvPr id="156" name="Gruppieren 155"/>
          <p:cNvGrpSpPr/>
          <p:nvPr/>
        </p:nvGrpSpPr>
        <p:grpSpPr>
          <a:xfrm>
            <a:off x="842580" y="4789203"/>
            <a:ext cx="12600262" cy="11838506"/>
            <a:chOff x="795111" y="843558"/>
            <a:chExt cx="1872208" cy="3528392"/>
          </a:xfrm>
        </p:grpSpPr>
        <p:sp>
          <p:nvSpPr>
            <p:cNvPr id="157" name="Abgerundetes Rechteck 156"/>
            <p:cNvSpPr/>
            <p:nvPr/>
          </p:nvSpPr>
          <p:spPr>
            <a:xfrm>
              <a:off x="795111" y="843558"/>
              <a:ext cx="1872208" cy="352839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8" name="Textfeld 157"/>
            <p:cNvSpPr txBox="1"/>
            <p:nvPr/>
          </p:nvSpPr>
          <p:spPr>
            <a:xfrm>
              <a:off x="1395699" y="913818"/>
              <a:ext cx="705143" cy="3577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en-US" sz="7201" b="1" dirty="0">
                  <a:solidFill>
                    <a:prstClr val="black"/>
                  </a:solidFill>
                </a:rPr>
                <a:t>Pathway A</a:t>
              </a: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1486530" y="11576402"/>
            <a:ext cx="9257765" cy="6525655"/>
            <a:chOff x="3719907" y="1894001"/>
            <a:chExt cx="2314140" cy="1631201"/>
          </a:xfrm>
        </p:grpSpPr>
        <p:sp>
          <p:nvSpPr>
            <p:cNvPr id="123" name="Abgerundetes Rechteck 122"/>
            <p:cNvSpPr/>
            <p:nvPr/>
          </p:nvSpPr>
          <p:spPr>
            <a:xfrm>
              <a:off x="3727612" y="3237170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  <a:endParaRPr lang="en-US" sz="7201" i="1" dirty="0">
                <a:solidFill>
                  <a:prstClr val="black"/>
                </a:solidFill>
              </a:endParaRPr>
            </a:p>
          </p:txBody>
        </p:sp>
        <p:sp>
          <p:nvSpPr>
            <p:cNvPr id="124" name="Abgerundetes Rechteck 123"/>
            <p:cNvSpPr/>
            <p:nvPr/>
          </p:nvSpPr>
          <p:spPr>
            <a:xfrm>
              <a:off x="4318284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25" name="Abgerundetes Rechteck 124"/>
            <p:cNvSpPr/>
            <p:nvPr/>
          </p:nvSpPr>
          <p:spPr>
            <a:xfrm>
              <a:off x="5448505" y="1894001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26" name="Abgerundetes Rechteck 125"/>
            <p:cNvSpPr/>
            <p:nvPr/>
          </p:nvSpPr>
          <p:spPr>
            <a:xfrm>
              <a:off x="3719907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127" name="Abgerundetes Rechteck 126"/>
            <p:cNvSpPr/>
            <p:nvPr/>
          </p:nvSpPr>
          <p:spPr>
            <a:xfrm>
              <a:off x="4872441" y="249644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28" name="Abgerundetes Rechteck 127"/>
            <p:cNvSpPr/>
            <p:nvPr/>
          </p:nvSpPr>
          <p:spPr>
            <a:xfrm>
              <a:off x="5457983" y="323716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O</a:t>
              </a:r>
            </a:p>
          </p:txBody>
        </p:sp>
        <p:cxnSp>
          <p:nvCxnSpPr>
            <p:cNvPr id="129" name="Gerade Verbindung mit Pfeil 128"/>
            <p:cNvCxnSpPr>
              <a:stCxn id="125" idx="1"/>
              <a:endCxn id="124" idx="3"/>
            </p:cNvCxnSpPr>
            <p:nvPr/>
          </p:nvCxnSpPr>
          <p:spPr>
            <a:xfrm flipH="1">
              <a:off x="4894348" y="2038017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mit Pfeil 129"/>
            <p:cNvCxnSpPr>
              <a:stCxn id="125" idx="2"/>
              <a:endCxn id="128" idx="0"/>
            </p:cNvCxnSpPr>
            <p:nvPr/>
          </p:nvCxnSpPr>
          <p:spPr>
            <a:xfrm>
              <a:off x="5736537" y="2182033"/>
              <a:ext cx="9478" cy="105513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mit Pfeil 130"/>
            <p:cNvCxnSpPr>
              <a:stCxn id="126" idx="2"/>
              <a:endCxn id="123" idx="0"/>
            </p:cNvCxnSpPr>
            <p:nvPr/>
          </p:nvCxnSpPr>
          <p:spPr>
            <a:xfrm>
              <a:off x="4007939" y="2784474"/>
              <a:ext cx="7705" cy="4526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winkelte Verbindung 131"/>
            <p:cNvCxnSpPr>
              <a:stCxn id="128" idx="1"/>
              <a:endCxn id="127" idx="2"/>
            </p:cNvCxnSpPr>
            <p:nvPr/>
          </p:nvCxnSpPr>
          <p:spPr>
            <a:xfrm rot="10800000">
              <a:off x="5160473" y="2784475"/>
              <a:ext cx="297510" cy="59671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winkelte Verbindung 132"/>
            <p:cNvCxnSpPr>
              <a:stCxn id="123" idx="3"/>
              <a:endCxn id="127" idx="1"/>
            </p:cNvCxnSpPr>
            <p:nvPr/>
          </p:nvCxnSpPr>
          <p:spPr>
            <a:xfrm flipV="1">
              <a:off x="4303676" y="2640458"/>
              <a:ext cx="568765" cy="740728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pieren 133"/>
          <p:cNvGrpSpPr/>
          <p:nvPr/>
        </p:nvGrpSpPr>
        <p:grpSpPr>
          <a:xfrm>
            <a:off x="18405814" y="6614207"/>
            <a:ext cx="8995342" cy="8377775"/>
            <a:chOff x="6529994" y="1736143"/>
            <a:chExt cx="2248543" cy="2094171"/>
          </a:xfrm>
        </p:grpSpPr>
        <p:sp>
          <p:nvSpPr>
            <p:cNvPr id="135" name="Abgerundetes Rechteck 134"/>
            <p:cNvSpPr/>
            <p:nvPr/>
          </p:nvSpPr>
          <p:spPr>
            <a:xfrm>
              <a:off x="6529994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36" name="Abgerundetes Rechteck 135"/>
            <p:cNvSpPr/>
            <p:nvPr/>
          </p:nvSpPr>
          <p:spPr>
            <a:xfrm>
              <a:off x="7272556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sp>
          <p:nvSpPr>
            <p:cNvPr id="137" name="Abgerundetes Rechteck 136"/>
            <p:cNvSpPr/>
            <p:nvPr/>
          </p:nvSpPr>
          <p:spPr>
            <a:xfrm>
              <a:off x="7272555" y="2680925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38" name="Abgerundetes Rechteck 137"/>
            <p:cNvSpPr/>
            <p:nvPr/>
          </p:nvSpPr>
          <p:spPr>
            <a:xfrm>
              <a:off x="8202472" y="221750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39" name="Abgerundetes Rechteck 138"/>
            <p:cNvSpPr/>
            <p:nvPr/>
          </p:nvSpPr>
          <p:spPr>
            <a:xfrm>
              <a:off x="6529994" y="297651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140" name="Abgerundetes Rechteck 139"/>
            <p:cNvSpPr/>
            <p:nvPr/>
          </p:nvSpPr>
          <p:spPr>
            <a:xfrm>
              <a:off x="8202473" y="3542282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Q</a:t>
              </a:r>
            </a:p>
          </p:txBody>
        </p:sp>
        <p:sp>
          <p:nvSpPr>
            <p:cNvPr id="141" name="Abgerundetes Rechteck 140"/>
            <p:cNvSpPr/>
            <p:nvPr/>
          </p:nvSpPr>
          <p:spPr>
            <a:xfrm>
              <a:off x="7386517" y="1736143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cxnSp>
          <p:nvCxnSpPr>
            <p:cNvPr id="142" name="Gerade Verbindung mit Pfeil 141"/>
            <p:cNvCxnSpPr>
              <a:stCxn id="138" idx="1"/>
              <a:endCxn id="135" idx="3"/>
            </p:cNvCxnSpPr>
            <p:nvPr/>
          </p:nvCxnSpPr>
          <p:spPr>
            <a:xfrm flipH="1">
              <a:off x="7106058" y="2361522"/>
              <a:ext cx="109641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winkelte Verbindung 142"/>
            <p:cNvCxnSpPr>
              <a:stCxn id="138" idx="0"/>
              <a:endCxn id="141" idx="3"/>
            </p:cNvCxnSpPr>
            <p:nvPr/>
          </p:nvCxnSpPr>
          <p:spPr>
            <a:xfrm rot="16200000" flipV="1">
              <a:off x="8057870" y="1784871"/>
              <a:ext cx="337347" cy="527923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winkelte Verbindung 143"/>
            <p:cNvCxnSpPr>
              <a:stCxn id="135" idx="0"/>
              <a:endCxn id="141" idx="1"/>
            </p:cNvCxnSpPr>
            <p:nvPr/>
          </p:nvCxnSpPr>
          <p:spPr>
            <a:xfrm rot="5400000" flipH="1" flipV="1">
              <a:off x="6933598" y="1764588"/>
              <a:ext cx="337347" cy="568491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mit Pfeil 144"/>
            <p:cNvCxnSpPr>
              <a:stCxn id="135" idx="2"/>
              <a:endCxn id="139" idx="0"/>
            </p:cNvCxnSpPr>
            <p:nvPr/>
          </p:nvCxnSpPr>
          <p:spPr>
            <a:xfrm>
              <a:off x="6818026" y="2505538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winkelte Verbindung 145"/>
            <p:cNvCxnSpPr>
              <a:stCxn id="138" idx="2"/>
              <a:endCxn id="137" idx="3"/>
            </p:cNvCxnSpPr>
            <p:nvPr/>
          </p:nvCxnSpPr>
          <p:spPr>
            <a:xfrm rot="5400000">
              <a:off x="8009861" y="2344297"/>
              <a:ext cx="319403" cy="6418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mit Pfeil 146"/>
            <p:cNvCxnSpPr>
              <a:stCxn id="137" idx="2"/>
              <a:endCxn id="136" idx="0"/>
            </p:cNvCxnSpPr>
            <p:nvPr/>
          </p:nvCxnSpPr>
          <p:spPr>
            <a:xfrm>
              <a:off x="7560587" y="2968957"/>
              <a:ext cx="1" cy="5733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mit Pfeil 147"/>
            <p:cNvCxnSpPr>
              <a:stCxn id="136" idx="3"/>
              <a:endCxn id="140" idx="1"/>
            </p:cNvCxnSpPr>
            <p:nvPr/>
          </p:nvCxnSpPr>
          <p:spPr>
            <a:xfrm>
              <a:off x="7848620" y="3686298"/>
              <a:ext cx="35385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0842" y="33022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Background</a:t>
            </a:r>
            <a:endParaRPr lang="en-US" noProof="0" dirty="0"/>
          </a:p>
        </p:txBody>
      </p:sp>
      <p:grpSp>
        <p:nvGrpSpPr>
          <p:cNvPr id="108" name="Gruppieren 107"/>
          <p:cNvGrpSpPr/>
          <p:nvPr/>
        </p:nvGrpSpPr>
        <p:grpSpPr>
          <a:xfrm>
            <a:off x="9089733" y="5163547"/>
            <a:ext cx="11614203" cy="7691048"/>
            <a:chOff x="302605" y="1760468"/>
            <a:chExt cx="2903173" cy="1922512"/>
          </a:xfrm>
        </p:grpSpPr>
        <p:sp>
          <p:nvSpPr>
            <p:cNvPr id="109" name="Abgerundetes Rechteck 108"/>
            <p:cNvSpPr/>
            <p:nvPr/>
          </p:nvSpPr>
          <p:spPr>
            <a:xfrm>
              <a:off x="302605" y="2341687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10" name="Abgerundetes Rechteck 109"/>
            <p:cNvSpPr/>
            <p:nvPr/>
          </p:nvSpPr>
          <p:spPr>
            <a:xfrm>
              <a:off x="302605" y="339494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11" name="Abgerundetes Rechteck 110"/>
            <p:cNvSpPr/>
            <p:nvPr/>
          </p:nvSpPr>
          <p:spPr>
            <a:xfrm>
              <a:off x="1228229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2" name="Abgerundetes Rechteck 111"/>
            <p:cNvSpPr/>
            <p:nvPr/>
          </p:nvSpPr>
          <p:spPr>
            <a:xfrm>
              <a:off x="2629714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13" name="Abgerundetes Rechteck 112"/>
            <p:cNvSpPr/>
            <p:nvPr/>
          </p:nvSpPr>
          <p:spPr>
            <a:xfrm>
              <a:off x="1499493" y="2604449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14" name="Abgerundetes Rechteck 113"/>
            <p:cNvSpPr/>
            <p:nvPr/>
          </p:nvSpPr>
          <p:spPr>
            <a:xfrm>
              <a:off x="2361358" y="1760468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15" name="Abgerundetes Rechteck 114"/>
            <p:cNvSpPr/>
            <p:nvPr/>
          </p:nvSpPr>
          <p:spPr>
            <a:xfrm>
              <a:off x="1499493" y="3363456"/>
              <a:ext cx="576064" cy="28803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cxnSp>
          <p:nvCxnSpPr>
            <p:cNvPr id="116" name="Gerade Verbindung mit Pfeil 115"/>
            <p:cNvCxnSpPr>
              <a:stCxn id="109" idx="2"/>
              <a:endCxn id="110" idx="0"/>
            </p:cNvCxnSpPr>
            <p:nvPr/>
          </p:nvCxnSpPr>
          <p:spPr>
            <a:xfrm>
              <a:off x="590637" y="2629719"/>
              <a:ext cx="0" cy="7652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winkelte Verbindung 116"/>
            <p:cNvCxnSpPr>
              <a:stCxn id="109" idx="0"/>
              <a:endCxn id="111" idx="1"/>
            </p:cNvCxnSpPr>
            <p:nvPr/>
          </p:nvCxnSpPr>
          <p:spPr>
            <a:xfrm rot="5400000" flipH="1" flipV="1">
              <a:off x="690832" y="1804290"/>
              <a:ext cx="437203" cy="63759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mit Pfeil 117"/>
            <p:cNvCxnSpPr>
              <a:stCxn id="113" idx="2"/>
              <a:endCxn id="115" idx="0"/>
            </p:cNvCxnSpPr>
            <p:nvPr/>
          </p:nvCxnSpPr>
          <p:spPr>
            <a:xfrm>
              <a:off x="1787525" y="2892481"/>
              <a:ext cx="0" cy="4709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mit Pfeil 118"/>
            <p:cNvCxnSpPr>
              <a:stCxn id="111" idx="3"/>
              <a:endCxn id="114" idx="1"/>
            </p:cNvCxnSpPr>
            <p:nvPr/>
          </p:nvCxnSpPr>
          <p:spPr>
            <a:xfrm>
              <a:off x="1804293" y="1904484"/>
              <a:ext cx="55706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winkelte Verbindung 119"/>
            <p:cNvCxnSpPr>
              <a:stCxn id="111" idx="2"/>
              <a:endCxn id="113" idx="0"/>
            </p:cNvCxnSpPr>
            <p:nvPr/>
          </p:nvCxnSpPr>
          <p:spPr>
            <a:xfrm rot="16200000" flipH="1">
              <a:off x="1373919" y="2190842"/>
              <a:ext cx="555949" cy="27126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mit Pfeil 120"/>
            <p:cNvCxnSpPr>
              <a:stCxn id="112" idx="1"/>
              <a:endCxn id="113" idx="3"/>
            </p:cNvCxnSpPr>
            <p:nvPr/>
          </p:nvCxnSpPr>
          <p:spPr>
            <a:xfrm flipH="1">
              <a:off x="2075557" y="2748465"/>
              <a:ext cx="554157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72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2099E-6 L -0.21354 0.11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0.21424 0.02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13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09288 -0.1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85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Pathway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85" y="1356210"/>
            <a:ext cx="20996983" cy="8054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5" y="6827102"/>
            <a:ext cx="24761141" cy="180246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500" y="4254223"/>
            <a:ext cx="8858250" cy="1346477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057730" y="17117568"/>
            <a:ext cx="11959485" cy="1060704"/>
          </a:xfrm>
          <a:prstGeom prst="rect">
            <a:avLst/>
          </a:prstGeom>
          <a:noFill/>
          <a:ln w="203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14018982" y="4818727"/>
            <a:ext cx="10946639" cy="11808982"/>
            <a:chOff x="3504289" y="1204065"/>
            <a:chExt cx="2736304" cy="2951861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3504289" y="1204065"/>
              <a:ext cx="2736304" cy="2951861"/>
              <a:chOff x="795111" y="843558"/>
              <a:chExt cx="1872208" cy="3528392"/>
            </a:xfrm>
          </p:grpSpPr>
          <p:sp>
            <p:nvSpPr>
              <p:cNvPr id="64" name="Abgerundetes Rechteck 63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1348880" y="913820"/>
                <a:ext cx="798777" cy="35868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B</a:t>
                </a:r>
              </a:p>
            </p:txBody>
          </p:sp>
        </p:grpSp>
        <p:grpSp>
          <p:nvGrpSpPr>
            <p:cNvPr id="66" name="Gruppieren 65" descr="Down:  Gruppieren 121"/>
            <p:cNvGrpSpPr/>
            <p:nvPr/>
          </p:nvGrpSpPr>
          <p:grpSpPr>
            <a:xfrm>
              <a:off x="3720554" y="2016966"/>
              <a:ext cx="2314140" cy="1631201"/>
              <a:chOff x="3719907" y="1894001"/>
              <a:chExt cx="2314140" cy="1631201"/>
            </a:xfrm>
          </p:grpSpPr>
          <p:sp>
            <p:nvSpPr>
              <p:cNvPr id="67" name="Abgerundetes Rechteck 66"/>
              <p:cNvSpPr/>
              <p:nvPr/>
            </p:nvSpPr>
            <p:spPr>
              <a:xfrm>
                <a:off x="3727612" y="3237170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M</a:t>
                </a:r>
                <a:endParaRPr lang="en-US" sz="7201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bgerundetes Rechteck 67"/>
              <p:cNvSpPr/>
              <p:nvPr/>
            </p:nvSpPr>
            <p:spPr>
              <a:xfrm>
                <a:off x="4318284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sp>
            <p:nvSpPr>
              <p:cNvPr id="69" name="Abgerundetes Rechteck 68"/>
              <p:cNvSpPr/>
              <p:nvPr/>
            </p:nvSpPr>
            <p:spPr>
              <a:xfrm>
                <a:off x="5448505" y="1894001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L</a:t>
                </a:r>
              </a:p>
            </p:txBody>
          </p:sp>
          <p:sp>
            <p:nvSpPr>
              <p:cNvPr id="70" name="Abgerundetes Rechteck 69"/>
              <p:cNvSpPr/>
              <p:nvPr/>
            </p:nvSpPr>
            <p:spPr>
              <a:xfrm>
                <a:off x="3719907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P</a:t>
                </a:r>
              </a:p>
            </p:txBody>
          </p:sp>
          <p:sp>
            <p:nvSpPr>
              <p:cNvPr id="71" name="Abgerundetes Rechteck 70"/>
              <p:cNvSpPr/>
              <p:nvPr/>
            </p:nvSpPr>
            <p:spPr>
              <a:xfrm>
                <a:off x="4872441" y="2496442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N</a:t>
                </a:r>
              </a:p>
            </p:txBody>
          </p:sp>
          <p:sp>
            <p:nvSpPr>
              <p:cNvPr id="72" name="Abgerundetes Rechteck 71"/>
              <p:cNvSpPr/>
              <p:nvPr/>
            </p:nvSpPr>
            <p:spPr>
              <a:xfrm>
                <a:off x="5457983" y="323716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O</a:t>
                </a:r>
              </a:p>
            </p:txBody>
          </p:sp>
          <p:cxnSp>
            <p:nvCxnSpPr>
              <p:cNvPr id="73" name="Gerade Verbindung mit Pfeil 72"/>
              <p:cNvCxnSpPr>
                <a:stCxn id="69" idx="1"/>
                <a:endCxn id="68" idx="3"/>
              </p:cNvCxnSpPr>
              <p:nvPr/>
            </p:nvCxnSpPr>
            <p:spPr>
              <a:xfrm flipH="1">
                <a:off x="4894348" y="2038017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mit Pfeil 73"/>
              <p:cNvCxnSpPr>
                <a:stCxn id="69" idx="2"/>
                <a:endCxn id="72" idx="0"/>
              </p:cNvCxnSpPr>
              <p:nvPr/>
            </p:nvCxnSpPr>
            <p:spPr>
              <a:xfrm>
                <a:off x="5736537" y="2182033"/>
                <a:ext cx="9478" cy="105513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/>
              <p:cNvCxnSpPr>
                <a:stCxn id="70" idx="2"/>
                <a:endCxn id="67" idx="0"/>
              </p:cNvCxnSpPr>
              <p:nvPr/>
            </p:nvCxnSpPr>
            <p:spPr>
              <a:xfrm>
                <a:off x="4007939" y="2784474"/>
                <a:ext cx="7705" cy="45269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winkelte Verbindung 75"/>
              <p:cNvCxnSpPr>
                <a:stCxn id="72" idx="1"/>
                <a:endCxn id="71" idx="2"/>
              </p:cNvCxnSpPr>
              <p:nvPr/>
            </p:nvCxnSpPr>
            <p:spPr>
              <a:xfrm rot="10800000">
                <a:off x="5160473" y="2784475"/>
                <a:ext cx="297510" cy="596711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winkelte Verbindung 76"/>
              <p:cNvCxnSpPr>
                <a:stCxn id="67" idx="3"/>
                <a:endCxn id="71" idx="1"/>
              </p:cNvCxnSpPr>
              <p:nvPr/>
            </p:nvCxnSpPr>
            <p:spPr>
              <a:xfrm flipV="1">
                <a:off x="4303676" y="2640458"/>
                <a:ext cx="568765" cy="740728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Challenges</a:t>
            </a:r>
            <a:endParaRPr lang="en-US" noProof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860" y="9870834"/>
            <a:ext cx="5660249" cy="2462205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 rot="9688806">
            <a:off x="8388533" y="12351055"/>
            <a:ext cx="9301463" cy="858136"/>
          </a:xfrm>
          <a:prstGeom prst="rightArrow">
            <a:avLst/>
          </a:prstGeom>
          <a:solidFill>
            <a:schemeClr val="accent3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61" name="Abgerundetes Rechteck 60"/>
          <p:cNvSpPr/>
          <p:nvPr/>
        </p:nvSpPr>
        <p:spPr>
          <a:xfrm>
            <a:off x="6060856" y="13864137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sp>
        <p:nvSpPr>
          <p:cNvPr id="44" name="Abgerundetes Rechteck 43"/>
          <p:cNvSpPr/>
          <p:nvPr/>
        </p:nvSpPr>
        <p:spPr>
          <a:xfrm>
            <a:off x="17275539" y="8067688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G</a:t>
            </a:r>
          </a:p>
        </p:txBody>
      </p:sp>
      <p:cxnSp>
        <p:nvCxnSpPr>
          <p:cNvPr id="46" name="Gerade Verbindung 45"/>
          <p:cNvCxnSpPr>
            <a:stCxn id="4" idx="3"/>
          </p:cNvCxnSpPr>
          <p:nvPr/>
        </p:nvCxnSpPr>
        <p:spPr bwMode="auto">
          <a:xfrm flipV="1">
            <a:off x="8629379" y="8458235"/>
            <a:ext cx="8220657" cy="579911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7" name="Textfeld 46"/>
          <p:cNvSpPr txBox="1"/>
          <p:nvPr/>
        </p:nvSpPr>
        <p:spPr>
          <a:xfrm>
            <a:off x="26424939" y="8643829"/>
            <a:ext cx="7390165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side-effects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26424938" y="11571010"/>
            <a:ext cx="8050602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Drug repositioning</a:t>
            </a:r>
          </a:p>
        </p:txBody>
      </p:sp>
    </p:spTree>
    <p:extLst>
      <p:ext uri="{BB962C8B-B14F-4D97-AF65-F5344CB8AC3E}">
        <p14:creationId xmlns:p14="http://schemas.microsoft.com/office/powerpoint/2010/main" val="24693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" grpId="0" animBg="1"/>
      <p:bldP spid="44" grpId="0" animBg="1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965" y="4168517"/>
            <a:ext cx="18427271" cy="1396593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7" y="3664579"/>
            <a:ext cx="16521630" cy="14973818"/>
          </a:xfrm>
          <a:prstGeom prst="rect">
            <a:avLst/>
          </a:prstGeom>
        </p:spPr>
      </p:pic>
      <p:sp>
        <p:nvSpPr>
          <p:cNvPr id="29" name="Abgerundetes Rechteck 28"/>
          <p:cNvSpPr/>
          <p:nvPr/>
        </p:nvSpPr>
        <p:spPr bwMode="auto">
          <a:xfrm>
            <a:off x="7106105" y="12658194"/>
            <a:ext cx="802746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" name="Abgerundetes Rechteck 29"/>
          <p:cNvSpPr/>
          <p:nvPr/>
        </p:nvSpPr>
        <p:spPr bwMode="auto">
          <a:xfrm>
            <a:off x="27083763" y="9502176"/>
            <a:ext cx="886078" cy="335324"/>
          </a:xfrm>
          <a:prstGeom prst="roundRect">
            <a:avLst/>
          </a:prstGeom>
          <a:noFill/>
          <a:ln w="1016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0" name="Gerade Verbindung 39"/>
          <p:cNvCxnSpPr/>
          <p:nvPr/>
        </p:nvCxnSpPr>
        <p:spPr bwMode="auto">
          <a:xfrm flipV="1">
            <a:off x="8201131" y="9669840"/>
            <a:ext cx="18677651" cy="3156018"/>
          </a:xfrm>
          <a:prstGeom prst="line">
            <a:avLst/>
          </a:prstGeom>
          <a:solidFill>
            <a:schemeClr val="accent1"/>
          </a:solidFill>
          <a:ln w="101600" cap="rnd" cmpd="sng" algn="ctr">
            <a:solidFill>
              <a:schemeClr val="accent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1829038" y="-5293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Challenges</a:t>
            </a:r>
            <a:endParaRPr lang="en-US" noProof="0" dirty="0"/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1972473" y="17176376"/>
            <a:ext cx="32922686" cy="510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111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pathway </a:t>
            </a:r>
            <a:r>
              <a:rPr lang="en-US" sz="11100" dirty="0">
                <a:solidFill>
                  <a:prstClr val="black"/>
                </a:solidFill>
                <a:latin typeface="Vollkorn Bold" panose="02000503080000020003" pitchFamily="2" charset="0"/>
              </a:rPr>
              <a:t>relationships?</a:t>
            </a:r>
          </a:p>
        </p:txBody>
      </p:sp>
    </p:spTree>
    <p:extLst>
      <p:ext uri="{BB962C8B-B14F-4D97-AF65-F5344CB8AC3E}">
        <p14:creationId xmlns:p14="http://schemas.microsoft.com/office/powerpoint/2010/main" val="5475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60224"/>
            <a:ext cx="11098488" cy="34294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am I?</a:t>
            </a:r>
            <a:br>
              <a:rPr lang="en-US" dirty="0" smtClean="0"/>
            </a:br>
            <a:r>
              <a:rPr lang="en-US" sz="7200" dirty="0"/>
              <a:t>alexander-lex.com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5130" y="2435202"/>
            <a:ext cx="17963363" cy="15048126"/>
          </a:xfrm>
        </p:spPr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PostDoc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@ Harvard,</a:t>
            </a:r>
            <a:br>
              <a:rPr lang="en-US" dirty="0" smtClean="0"/>
            </a:br>
            <a:r>
              <a:rPr lang="en-US" dirty="0" smtClean="0"/>
              <a:t>Visual Computing Group, </a:t>
            </a:r>
            <a:br>
              <a:rPr lang="en-US" dirty="0" smtClean="0"/>
            </a:br>
            <a:r>
              <a:rPr lang="en-US" dirty="0" smtClean="0"/>
              <a:t>PI: Hanspeter Pfister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Associated </a:t>
            </a:r>
            <a:r>
              <a:rPr lang="en-US" dirty="0" err="1" smtClean="0">
                <a:solidFill>
                  <a:schemeClr val="accent1"/>
                </a:solidFill>
              </a:rPr>
              <a:t>PostDoc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@ NIBR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Scientific Data </a:t>
            </a:r>
            <a:r>
              <a:rPr lang="en-US" dirty="0" smtClean="0"/>
              <a:t>Analysis,</a:t>
            </a:r>
            <a:br>
              <a:rPr lang="en-US" dirty="0" smtClean="0"/>
            </a:br>
            <a:r>
              <a:rPr lang="en-US" dirty="0" smtClean="0"/>
              <a:t>PI: Mark Borowsky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482465" y="1648090"/>
            <a:ext cx="0" cy="16200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Challenges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842578" y="4789203"/>
            <a:ext cx="12600265" cy="11838506"/>
            <a:chOff x="210617" y="1196685"/>
            <a:chExt cx="3149656" cy="2959241"/>
          </a:xfrm>
        </p:grpSpPr>
        <p:grpSp>
          <p:nvGrpSpPr>
            <p:cNvPr id="188" name="Gruppieren 187"/>
            <p:cNvGrpSpPr/>
            <p:nvPr/>
          </p:nvGrpSpPr>
          <p:grpSpPr>
            <a:xfrm>
              <a:off x="210617" y="1196685"/>
              <a:ext cx="3149656" cy="2959241"/>
              <a:chOff x="795111" y="843558"/>
              <a:chExt cx="1872208" cy="3528392"/>
            </a:xfrm>
          </p:grpSpPr>
          <p:sp>
            <p:nvSpPr>
              <p:cNvPr id="189" name="Abgerundetes Rechteck 188"/>
              <p:cNvSpPr/>
              <p:nvPr/>
            </p:nvSpPr>
            <p:spPr>
              <a:xfrm>
                <a:off x="795111" y="843558"/>
                <a:ext cx="1872208" cy="352839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Textfeld 189"/>
              <p:cNvSpPr txBox="1"/>
              <p:nvPr/>
            </p:nvSpPr>
            <p:spPr>
              <a:xfrm>
                <a:off x="1395699" y="913818"/>
                <a:ext cx="705142" cy="357789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en-US" sz="7201" b="1" dirty="0">
                    <a:solidFill>
                      <a:prstClr val="black"/>
                    </a:solidFill>
                  </a:rPr>
                  <a:t>Pathway A</a:t>
                </a:r>
              </a:p>
            </p:txBody>
          </p:sp>
        </p:grpSp>
        <p:grpSp>
          <p:nvGrpSpPr>
            <p:cNvPr id="191" name="Gruppieren 190" descr="Down:  Gruppieren 107"/>
            <p:cNvGrpSpPr/>
            <p:nvPr/>
          </p:nvGrpSpPr>
          <p:grpSpPr>
            <a:xfrm>
              <a:off x="319526" y="1861805"/>
              <a:ext cx="2903173" cy="1922512"/>
              <a:chOff x="302605" y="1760468"/>
              <a:chExt cx="2903173" cy="1922512"/>
            </a:xfrm>
          </p:grpSpPr>
          <p:sp>
            <p:nvSpPr>
              <p:cNvPr id="192" name="Abgerundetes Rechteck 191"/>
              <p:cNvSpPr/>
              <p:nvPr/>
            </p:nvSpPr>
            <p:spPr>
              <a:xfrm>
                <a:off x="302605" y="2341687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93" name="Abgerundetes Rechteck 192"/>
              <p:cNvSpPr/>
              <p:nvPr/>
            </p:nvSpPr>
            <p:spPr>
              <a:xfrm>
                <a:off x="302605" y="339494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1228229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195" name="Abgerundetes Rechteck 194"/>
              <p:cNvSpPr/>
              <p:nvPr/>
            </p:nvSpPr>
            <p:spPr>
              <a:xfrm>
                <a:off x="2629714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196" name="Abgerundetes Rechteck 195"/>
              <p:cNvSpPr/>
              <p:nvPr/>
            </p:nvSpPr>
            <p:spPr>
              <a:xfrm>
                <a:off x="1499493" y="2604449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197" name="Abgerundetes Rechteck 196"/>
              <p:cNvSpPr/>
              <p:nvPr/>
            </p:nvSpPr>
            <p:spPr>
              <a:xfrm>
                <a:off x="2361358" y="1760468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>
                <a:off x="1499493" y="3363456"/>
                <a:ext cx="576064" cy="28803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G</a:t>
                </a:r>
              </a:p>
            </p:txBody>
          </p:sp>
          <p:cxnSp>
            <p:nvCxnSpPr>
              <p:cNvPr id="199" name="Gerade Verbindung mit Pfeil 198"/>
              <p:cNvCxnSpPr>
                <a:stCxn id="192" idx="2"/>
                <a:endCxn id="193" idx="0"/>
              </p:cNvCxnSpPr>
              <p:nvPr/>
            </p:nvCxnSpPr>
            <p:spPr>
              <a:xfrm>
                <a:off x="590637" y="2629719"/>
                <a:ext cx="0" cy="76522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Gewinkelte Verbindung 199"/>
              <p:cNvCxnSpPr>
                <a:stCxn id="192" idx="0"/>
                <a:endCxn id="194" idx="1"/>
              </p:cNvCxnSpPr>
              <p:nvPr/>
            </p:nvCxnSpPr>
            <p:spPr>
              <a:xfrm rot="5400000" flipH="1" flipV="1">
                <a:off x="690832" y="1804290"/>
                <a:ext cx="437203" cy="637592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Gerade Verbindung mit Pfeil 200"/>
              <p:cNvCxnSpPr>
                <a:stCxn id="196" idx="2"/>
                <a:endCxn id="198" idx="0"/>
              </p:cNvCxnSpPr>
              <p:nvPr/>
            </p:nvCxnSpPr>
            <p:spPr>
              <a:xfrm>
                <a:off x="1787525" y="2892481"/>
                <a:ext cx="0" cy="47097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Gerade Verbindung mit Pfeil 201"/>
              <p:cNvCxnSpPr>
                <a:stCxn id="194" idx="3"/>
                <a:endCxn id="197" idx="1"/>
              </p:cNvCxnSpPr>
              <p:nvPr/>
            </p:nvCxnSpPr>
            <p:spPr>
              <a:xfrm>
                <a:off x="1804293" y="1904484"/>
                <a:ext cx="557065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Gewinkelte Verbindung 202"/>
              <p:cNvCxnSpPr>
                <a:stCxn id="194" idx="2"/>
                <a:endCxn id="196" idx="0"/>
              </p:cNvCxnSpPr>
              <p:nvPr/>
            </p:nvCxnSpPr>
            <p:spPr>
              <a:xfrm rot="16200000" flipH="1">
                <a:off x="1373919" y="2190842"/>
                <a:ext cx="555949" cy="27126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Gerade Verbindung mit Pfeil 203"/>
              <p:cNvCxnSpPr>
                <a:stCxn id="195" idx="1"/>
                <a:endCxn id="196" idx="3"/>
              </p:cNvCxnSpPr>
              <p:nvPr/>
            </p:nvCxnSpPr>
            <p:spPr>
              <a:xfrm flipH="1">
                <a:off x="2075557" y="2748465"/>
                <a:ext cx="554157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uppieren 8"/>
          <p:cNvGrpSpPr/>
          <p:nvPr/>
        </p:nvGrpSpPr>
        <p:grpSpPr>
          <a:xfrm>
            <a:off x="17714237" y="4659685"/>
            <a:ext cx="15531138" cy="6050609"/>
            <a:chOff x="3851920" y="1209337"/>
            <a:chExt cx="4455192" cy="1735650"/>
          </a:xfrm>
        </p:grpSpPr>
        <p:sp>
          <p:nvSpPr>
            <p:cNvPr id="8" name="Rechteck 7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0.55</a:t>
              </a:r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0.12</a:t>
              </a:r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0.33</a:t>
              </a:r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0.95</a:t>
              </a:r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0.42</a:t>
              </a:r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0.65</a:t>
              </a:r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0.83</a:t>
              </a:r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0.16</a:t>
              </a:r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0.38</a:t>
              </a:r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7714243" y="11539632"/>
            <a:ext cx="15531138" cy="6050609"/>
            <a:chOff x="3851920" y="1209337"/>
            <a:chExt cx="4455192" cy="1735650"/>
          </a:xfrm>
        </p:grpSpPr>
        <p:sp>
          <p:nvSpPr>
            <p:cNvPr id="222" name="Rechteck 221"/>
            <p:cNvSpPr/>
            <p:nvPr/>
          </p:nvSpPr>
          <p:spPr>
            <a:xfrm>
              <a:off x="3851920" y="1209337"/>
              <a:ext cx="79208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Node</a:t>
              </a:r>
              <a:endParaRPr lang="en-US" sz="6400" dirty="0">
                <a:solidFill>
                  <a:prstClr val="black"/>
                </a:solidFill>
              </a:endParaRPr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4648200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1</a:t>
              </a:r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5724128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2</a:t>
              </a:r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6800056" y="1209337"/>
              <a:ext cx="10759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Sample 3</a:t>
              </a:r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7875984" y="1209337"/>
              <a:ext cx="431128" cy="347130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4653900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4653900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4653900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4653900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5724128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5724128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low</a:t>
              </a:r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5724128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low</a:t>
              </a:r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5724128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6800056" y="155646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very high</a:t>
              </a:r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6800056" y="190359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high</a:t>
              </a:r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6800056" y="225072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normal</a:t>
              </a:r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800056" y="2597857"/>
              <a:ext cx="10759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75984" y="156066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7875984" y="190779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7875984" y="2254929"/>
              <a:ext cx="431128" cy="34713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3851920" y="155646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3851920" y="190359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3851920" y="225072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3851920" y="2597857"/>
              <a:ext cx="792088" cy="347130"/>
            </a:xfrm>
            <a:prstGeom prst="rect">
              <a:avLst/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5602" dirty="0">
                  <a:solidFill>
                    <a:prstClr val="black"/>
                  </a:solidFill>
                </a:rPr>
                <a:t>…</a:t>
              </a:r>
            </a:p>
          </p:txBody>
        </p:sp>
      </p:grpSp>
      <p:sp>
        <p:nvSpPr>
          <p:cNvPr id="246" name="Pfeil nach rechts 245"/>
          <p:cNvSpPr/>
          <p:nvPr/>
        </p:nvSpPr>
        <p:spPr>
          <a:xfrm rot="9146825">
            <a:off x="12983490" y="9335933"/>
            <a:ext cx="4393937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47" name="Abgerundetes Rechteck 246"/>
          <p:cNvSpPr/>
          <p:nvPr/>
        </p:nvSpPr>
        <p:spPr>
          <a:xfrm>
            <a:off x="10587921" y="10826391"/>
            <a:ext cx="2304555" cy="115227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C</a:t>
            </a:r>
          </a:p>
        </p:txBody>
      </p:sp>
      <p:sp>
        <p:nvSpPr>
          <p:cNvPr id="248" name="Abgerundetes Rechteck 247"/>
          <p:cNvSpPr/>
          <p:nvPr/>
        </p:nvSpPr>
        <p:spPr>
          <a:xfrm>
            <a:off x="17714240" y="8304699"/>
            <a:ext cx="15531138" cy="1210118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49" name="Abgerundetes Rechteck 248"/>
          <p:cNvSpPr/>
          <p:nvPr/>
        </p:nvSpPr>
        <p:spPr>
          <a:xfrm>
            <a:off x="17717219" y="15184648"/>
            <a:ext cx="15531138" cy="1195473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srgbClr val="00B050"/>
              </a:solidFill>
            </a:endParaRPr>
          </a:p>
        </p:txBody>
      </p:sp>
      <p:sp>
        <p:nvSpPr>
          <p:cNvPr id="250" name="Pfeil nach rechts 249"/>
          <p:cNvSpPr/>
          <p:nvPr/>
        </p:nvSpPr>
        <p:spPr>
          <a:xfrm rot="13113888">
            <a:off x="12674636" y="13008195"/>
            <a:ext cx="4925450" cy="147084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52" name="Titel 1"/>
          <p:cNvSpPr txBox="1">
            <a:spLocks/>
          </p:cNvSpPr>
          <p:nvPr/>
        </p:nvSpPr>
        <p:spPr>
          <a:xfrm>
            <a:off x="681317" y="14500823"/>
            <a:ext cx="34711341" cy="9199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How to </a:t>
            </a:r>
            <a:r>
              <a:rPr lang="en-US" sz="9600" dirty="0" smtClean="0">
                <a:solidFill>
                  <a:prstClr val="black"/>
                </a:solidFill>
                <a:latin typeface="Vollkorn Bold" panose="02000503080000020003" pitchFamily="2" charset="0"/>
              </a:rPr>
              <a:t>visualize experimental </a:t>
            </a:r>
            <a:r>
              <a:rPr lang="en-US" sz="9600" dirty="0">
                <a:solidFill>
                  <a:prstClr val="black"/>
                </a:solidFill>
                <a:latin typeface="Vollkorn Bold" panose="02000503080000020003" pitchFamily="2" charset="0"/>
              </a:rPr>
              <a:t>data on pathways?</a:t>
            </a:r>
          </a:p>
        </p:txBody>
      </p:sp>
    </p:spTree>
    <p:extLst>
      <p:ext uri="{BB962C8B-B14F-4D97-AF65-F5344CB8AC3E}">
        <p14:creationId xmlns:p14="http://schemas.microsoft.com/office/powerpoint/2010/main" val="39739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8" grpId="0" animBg="1"/>
      <p:bldP spid="249" grpId="0" animBg="1"/>
      <p:bldP spid="250" grpId="0" animBg="1"/>
      <p:bldP spid="2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829038" y="7553516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How to visualize </a:t>
            </a:r>
          </a:p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pathway relationships?</a:t>
            </a:r>
          </a:p>
        </p:txBody>
      </p:sp>
    </p:spTree>
    <p:extLst>
      <p:ext uri="{BB962C8B-B14F-4D97-AF65-F5344CB8AC3E}">
        <p14:creationId xmlns:p14="http://schemas.microsoft.com/office/powerpoint/2010/main" val="34997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>
            <a:normAutofit/>
          </a:bodyPr>
          <a:lstStyle/>
          <a:p>
            <a:r>
              <a:rPr lang="en-US" sz="16001" dirty="0">
                <a:latin typeface="+mj-lt"/>
              </a:rPr>
              <a:t>Approaches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Whole Network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Connected Pathways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41" y="7411339"/>
            <a:ext cx="16370647" cy="98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83468" y="18382720"/>
            <a:ext cx="3067828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[Kono2009]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832584" y="18427597"/>
            <a:ext cx="344838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[Klukas2006]</a:t>
            </a: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060" y="6524136"/>
            <a:ext cx="11369161" cy="11856992"/>
          </a:xfrm>
        </p:spPr>
      </p:pic>
    </p:spTree>
    <p:extLst>
      <p:ext uri="{BB962C8B-B14F-4D97-AF65-F5344CB8AC3E}">
        <p14:creationId xmlns:p14="http://schemas.microsoft.com/office/powerpoint/2010/main" val="16445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Finding Related Pathways</a:t>
            </a:r>
            <a:endParaRPr lang="en-US" noProof="0" dirty="0"/>
          </a:p>
        </p:txBody>
      </p:sp>
      <p:grpSp>
        <p:nvGrpSpPr>
          <p:cNvPr id="128" name="Gruppieren 127"/>
          <p:cNvGrpSpPr/>
          <p:nvPr/>
        </p:nvGrpSpPr>
        <p:grpSpPr>
          <a:xfrm>
            <a:off x="4174979" y="5969134"/>
            <a:ext cx="11810849" cy="12386990"/>
            <a:chOff x="1043608" y="1693168"/>
            <a:chExt cx="2952328" cy="3096344"/>
          </a:xfrm>
        </p:grpSpPr>
        <p:sp>
          <p:nvSpPr>
            <p:cNvPr id="21" name="Abgerundetes Rechteck 20"/>
            <p:cNvSpPr/>
            <p:nvPr/>
          </p:nvSpPr>
          <p:spPr>
            <a:xfrm>
              <a:off x="104360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136716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2136716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3059832" y="328496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771800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1453208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2483768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1403648" y="30121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3347864" y="2571750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3059832" y="414067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23" name="Gerade Verbindung mit Pfeil 22"/>
            <p:cNvCxnSpPr>
              <a:stCxn id="12" idx="2"/>
              <a:endCxn id="11" idx="0"/>
            </p:cNvCxnSpPr>
            <p:nvPr/>
          </p:nvCxnSpPr>
          <p:spPr>
            <a:xfrm>
              <a:off x="2280732" y="2859782"/>
              <a:ext cx="0" cy="4251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stCxn id="15" idx="3"/>
              <a:endCxn id="14" idx="1"/>
            </p:cNvCxnSpPr>
            <p:nvPr/>
          </p:nvCxnSpPr>
          <p:spPr>
            <a:xfrm>
              <a:off x="1691680" y="2211710"/>
              <a:ext cx="108012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>
              <a:stCxn id="15" idx="2"/>
              <a:endCxn id="18" idx="0"/>
            </p:cNvCxnSpPr>
            <p:nvPr/>
          </p:nvCxnSpPr>
          <p:spPr>
            <a:xfrm>
              <a:off x="1547664" y="2355726"/>
              <a:ext cx="0" cy="6564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stCxn id="13" idx="1"/>
              <a:endCxn id="11" idx="3"/>
            </p:cNvCxnSpPr>
            <p:nvPr/>
          </p:nvCxnSpPr>
          <p:spPr>
            <a:xfrm flipH="1">
              <a:off x="2424748" y="3428980"/>
              <a:ext cx="63508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stCxn id="17" idx="1"/>
              <a:endCxn id="16" idx="3"/>
            </p:cNvCxnSpPr>
            <p:nvPr/>
          </p:nvCxnSpPr>
          <p:spPr>
            <a:xfrm flipH="1">
              <a:off x="1741240" y="4284692"/>
              <a:ext cx="742528" cy="152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>
              <a:stCxn id="13" idx="2"/>
              <a:endCxn id="20" idx="0"/>
            </p:cNvCxnSpPr>
            <p:nvPr/>
          </p:nvCxnSpPr>
          <p:spPr>
            <a:xfrm>
              <a:off x="3203848" y="3572996"/>
              <a:ext cx="0" cy="5676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4" idx="2"/>
              <a:endCxn id="19" idx="1"/>
            </p:cNvCxnSpPr>
            <p:nvPr/>
          </p:nvCxnSpPr>
          <p:spPr>
            <a:xfrm rot="16200000" flipH="1">
              <a:off x="2951820" y="2319722"/>
              <a:ext cx="360040" cy="43204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11" idx="1"/>
              <a:endCxn id="16" idx="0"/>
            </p:cNvCxnSpPr>
            <p:nvPr/>
          </p:nvCxnSpPr>
          <p:spPr>
            <a:xfrm rot="10800000" flipV="1">
              <a:off x="1597224" y="3428980"/>
              <a:ext cx="539492" cy="72694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uppieren 128"/>
          <p:cNvGrpSpPr/>
          <p:nvPr/>
        </p:nvGrpSpPr>
        <p:grpSpPr>
          <a:xfrm>
            <a:off x="20018799" y="5969134"/>
            <a:ext cx="11810849" cy="12386990"/>
            <a:chOff x="5004048" y="1693168"/>
            <a:chExt cx="2952328" cy="3096344"/>
          </a:xfrm>
        </p:grpSpPr>
        <p:sp>
          <p:nvSpPr>
            <p:cNvPr id="53" name="Abgerundetes Rechteck 52"/>
            <p:cNvSpPr/>
            <p:nvPr/>
          </p:nvSpPr>
          <p:spPr>
            <a:xfrm>
              <a:off x="5004048" y="1693168"/>
              <a:ext cx="2952328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4" name="Rechteck 53"/>
            <p:cNvSpPr/>
            <p:nvPr/>
          </p:nvSpPr>
          <p:spPr>
            <a:xfrm>
              <a:off x="658822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5" name="Rechteck 54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6" name="Rechteck 55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8" name="Rechteck 57"/>
            <p:cNvSpPr/>
            <p:nvPr/>
          </p:nvSpPr>
          <p:spPr>
            <a:xfrm>
              <a:off x="7318952" y="242773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59" name="Rechteck 58"/>
            <p:cNvSpPr/>
            <p:nvPr/>
          </p:nvSpPr>
          <p:spPr>
            <a:xfrm>
              <a:off x="5557664" y="415592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5413648" y="3198766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1" name="Rechteck 60"/>
            <p:cNvSpPr/>
            <p:nvPr/>
          </p:nvSpPr>
          <p:spPr>
            <a:xfrm>
              <a:off x="5413648" y="2523653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2" name="Rechteck 61"/>
            <p:cNvSpPr/>
            <p:nvPr/>
          </p:nvSpPr>
          <p:spPr>
            <a:xfrm>
              <a:off x="6144951" y="2064455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3" name="Rechteck 62"/>
            <p:cNvSpPr/>
            <p:nvPr/>
          </p:nvSpPr>
          <p:spPr>
            <a:xfrm>
              <a:off x="6084168" y="3568804"/>
              <a:ext cx="288032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cxnSp>
          <p:nvCxnSpPr>
            <p:cNvPr id="86" name="Gewinkelte Verbindung 85"/>
            <p:cNvCxnSpPr>
              <a:stCxn id="62" idx="1"/>
              <a:endCxn id="61" idx="0"/>
            </p:cNvCxnSpPr>
            <p:nvPr/>
          </p:nvCxnSpPr>
          <p:spPr>
            <a:xfrm rot="10800000" flipV="1">
              <a:off x="5557665" y="2208471"/>
              <a:ext cx="587287" cy="31518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winkelte Verbindung 88"/>
            <p:cNvCxnSpPr>
              <a:stCxn id="56" idx="1"/>
              <a:endCxn id="63" idx="0"/>
            </p:cNvCxnSpPr>
            <p:nvPr/>
          </p:nvCxnSpPr>
          <p:spPr>
            <a:xfrm rot="10800000" flipV="1">
              <a:off x="6228184" y="3012182"/>
              <a:ext cx="316388" cy="55662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winkelte Verbindung 91"/>
            <p:cNvCxnSpPr>
              <a:stCxn id="63" idx="1"/>
              <a:endCxn id="59" idx="0"/>
            </p:cNvCxnSpPr>
            <p:nvPr/>
          </p:nvCxnSpPr>
          <p:spPr>
            <a:xfrm rot="10800000" flipV="1">
              <a:off x="5701680" y="3712820"/>
              <a:ext cx="382488" cy="44310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winkelte Verbindung 94"/>
            <p:cNvCxnSpPr>
              <a:stCxn id="54" idx="3"/>
              <a:endCxn id="55" idx="2"/>
            </p:cNvCxnSpPr>
            <p:nvPr/>
          </p:nvCxnSpPr>
          <p:spPr>
            <a:xfrm flipV="1">
              <a:off x="6876256" y="3630814"/>
              <a:ext cx="586712" cy="669128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winkelte Verbindung 97"/>
            <p:cNvCxnSpPr>
              <a:stCxn id="62" idx="2"/>
              <a:endCxn id="56" idx="0"/>
            </p:cNvCxnSpPr>
            <p:nvPr/>
          </p:nvCxnSpPr>
          <p:spPr>
            <a:xfrm rot="16200000" flipH="1">
              <a:off x="6230938" y="2410515"/>
              <a:ext cx="515679" cy="39962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winkelte Verbindung 100"/>
            <p:cNvCxnSpPr>
              <a:stCxn id="58" idx="0"/>
              <a:endCxn id="62" idx="3"/>
            </p:cNvCxnSpPr>
            <p:nvPr/>
          </p:nvCxnSpPr>
          <p:spPr>
            <a:xfrm rot="16200000" flipV="1">
              <a:off x="6838345" y="1803110"/>
              <a:ext cx="219263" cy="1029985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104"/>
            <p:cNvCxnSpPr>
              <a:stCxn id="61" idx="2"/>
              <a:endCxn id="60" idx="0"/>
            </p:cNvCxnSpPr>
            <p:nvPr/>
          </p:nvCxnSpPr>
          <p:spPr>
            <a:xfrm>
              <a:off x="5557664" y="2811685"/>
              <a:ext cx="0" cy="3870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107"/>
            <p:cNvCxnSpPr>
              <a:stCxn id="54" idx="1"/>
              <a:endCxn id="59" idx="3"/>
            </p:cNvCxnSpPr>
            <p:nvPr/>
          </p:nvCxnSpPr>
          <p:spPr>
            <a:xfrm flipH="1">
              <a:off x="5845696" y="4299942"/>
              <a:ext cx="74252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/>
          <p:cNvGrpSpPr/>
          <p:nvPr/>
        </p:nvGrpSpPr>
        <p:grpSpPr>
          <a:xfrm>
            <a:off x="5615324" y="7467433"/>
            <a:ext cx="21718652" cy="4354584"/>
            <a:chOff x="1403648" y="2067694"/>
            <a:chExt cx="5428956" cy="1088504"/>
          </a:xfrm>
        </p:grpSpPr>
        <p:sp>
          <p:nvSpPr>
            <p:cNvPr id="111" name="Rechteck 110"/>
            <p:cNvSpPr/>
            <p:nvPr/>
          </p:nvSpPr>
          <p:spPr>
            <a:xfrm>
              <a:off x="1403648" y="2067694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6544572" y="286816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8547979" y="12328000"/>
            <a:ext cx="18966702" cy="4656309"/>
            <a:chOff x="2136716" y="3282677"/>
            <a:chExt cx="4741058" cy="1163926"/>
          </a:xfrm>
        </p:grpSpPr>
        <p:sp>
          <p:nvSpPr>
            <p:cNvPr id="114" name="Rechteck 113"/>
            <p:cNvSpPr/>
            <p:nvPr/>
          </p:nvSpPr>
          <p:spPr>
            <a:xfrm>
              <a:off x="2136716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6589742" y="41585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933185" y="9272117"/>
            <a:ext cx="12866344" cy="7641536"/>
            <a:chOff x="2482972" y="2317268"/>
            <a:chExt cx="3216167" cy="1910135"/>
          </a:xfrm>
        </p:grpSpPr>
        <p:sp>
          <p:nvSpPr>
            <p:cNvPr id="117" name="Rechteck 116"/>
            <p:cNvSpPr/>
            <p:nvPr/>
          </p:nvSpPr>
          <p:spPr>
            <a:xfrm>
              <a:off x="2482972" y="3939371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5411107" y="2317268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Gruppieren 121"/>
          <p:cNvGrpSpPr/>
          <p:nvPr/>
        </p:nvGrpSpPr>
        <p:grpSpPr>
          <a:xfrm>
            <a:off x="12240923" y="12327995"/>
            <a:ext cx="13251198" cy="2296931"/>
            <a:chOff x="3059832" y="3282677"/>
            <a:chExt cx="3312368" cy="574158"/>
          </a:xfrm>
        </p:grpSpPr>
        <p:sp>
          <p:nvSpPr>
            <p:cNvPr id="120" name="Rechteck 119"/>
            <p:cNvSpPr/>
            <p:nvPr/>
          </p:nvSpPr>
          <p:spPr>
            <a:xfrm>
              <a:off x="3059832" y="3282677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6084168" y="356880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11095623" y="7454471"/>
            <a:ext cx="19336278" cy="6266259"/>
            <a:chOff x="2773544" y="2064453"/>
            <a:chExt cx="4833440" cy="1566361"/>
          </a:xfrm>
        </p:grpSpPr>
        <p:sp>
          <p:nvSpPr>
            <p:cNvPr id="123" name="Rechteck 122"/>
            <p:cNvSpPr/>
            <p:nvPr/>
          </p:nvSpPr>
          <p:spPr>
            <a:xfrm>
              <a:off x="2773544" y="2064453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318952" y="334278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560269" y="7457273"/>
            <a:ext cx="17175019" cy="3168764"/>
            <a:chOff x="2139788" y="1863616"/>
            <a:chExt cx="4293196" cy="792088"/>
          </a:xfrm>
        </p:grpSpPr>
        <p:sp>
          <p:nvSpPr>
            <p:cNvPr id="64" name="Rechteck 63"/>
            <p:cNvSpPr/>
            <p:nvPr/>
          </p:nvSpPr>
          <p:spPr>
            <a:xfrm>
              <a:off x="2139788" y="2367672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6144952" y="1863616"/>
              <a:ext cx="288032" cy="2880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9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Finding Related Pathways</a:t>
            </a:r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1" y="3098414"/>
            <a:ext cx="19268293" cy="161219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380" y="3098414"/>
            <a:ext cx="5035880" cy="16121918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22755459" y="10337718"/>
            <a:ext cx="3312800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uppieren 100"/>
          <p:cNvGrpSpPr/>
          <p:nvPr/>
        </p:nvGrpSpPr>
        <p:grpSpPr>
          <a:xfrm>
            <a:off x="28836284" y="6060586"/>
            <a:ext cx="4512330" cy="8930156"/>
            <a:chOff x="7208132" y="1802522"/>
            <a:chExt cx="1127936" cy="2232248"/>
          </a:xfrm>
        </p:grpSpPr>
        <p:sp>
          <p:nvSpPr>
            <p:cNvPr id="79" name="Abgerundetes Rechteck 78"/>
            <p:cNvSpPr/>
            <p:nvPr/>
          </p:nvSpPr>
          <p:spPr>
            <a:xfrm>
              <a:off x="7208132" y="1802522"/>
              <a:ext cx="1127936" cy="22322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en-US" sz="7201" dirty="0">
                <a:solidFill>
                  <a:prstClr val="white"/>
                </a:solidFill>
              </a:endParaRP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7421683" y="1818630"/>
              <a:ext cx="636790" cy="3000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b="1" dirty="0">
                  <a:solidFill>
                    <a:prstClr val="black"/>
                  </a:solidFill>
                </a:rPr>
                <a:t>PW B</a:t>
              </a:r>
            </a:p>
          </p:txBody>
        </p:sp>
      </p:grpSp>
      <p:sp>
        <p:nvSpPr>
          <p:cNvPr id="52" name="Abgerundetes Rechteck 51"/>
          <p:cNvSpPr/>
          <p:nvPr/>
        </p:nvSpPr>
        <p:spPr>
          <a:xfrm>
            <a:off x="18002315" y="3412450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51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011" y="330019"/>
            <a:ext cx="32922686" cy="3429446"/>
          </a:xfrm>
        </p:spPr>
        <p:txBody>
          <a:bodyPr/>
          <a:lstStyle/>
          <a:p>
            <a:r>
              <a:rPr lang="en-US" noProof="0" dirty="0" smtClean="0"/>
              <a:t>Contextual Subsets</a:t>
            </a:r>
            <a:endParaRPr lang="en-US" noProof="0" dirty="0"/>
          </a:p>
        </p:txBody>
      </p:sp>
      <p:grpSp>
        <p:nvGrpSpPr>
          <p:cNvPr id="58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4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25" name="Gewinkelte Verbindung 24"/>
            <p:cNvCxnSpPr>
              <a:stCxn id="9" idx="1"/>
              <a:endCxn id="6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winkelte Verbindung 26"/>
            <p:cNvCxnSpPr>
              <a:stCxn id="6" idx="2"/>
              <a:endCxn id="8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29"/>
            <p:cNvCxnSpPr>
              <a:stCxn id="8" idx="2"/>
              <a:endCxn id="7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winkelte Verbindung 34"/>
            <p:cNvCxnSpPr>
              <a:stCxn id="9" idx="3"/>
              <a:endCxn id="4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winkelte Verbindung 37"/>
            <p:cNvCxnSpPr>
              <a:stCxn id="4" idx="2"/>
              <a:endCxn id="5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/>
          <p:cNvGrpSpPr/>
          <p:nvPr/>
        </p:nvGrpSpPr>
        <p:grpSpPr>
          <a:xfrm>
            <a:off x="18866523" y="5783398"/>
            <a:ext cx="5735430" cy="9692033"/>
            <a:chOff x="4763641" y="1733233"/>
            <a:chExt cx="1433671" cy="2422693"/>
          </a:xfrm>
        </p:grpSpPr>
        <p:sp>
          <p:nvSpPr>
            <p:cNvPr id="10" name="Rechteck 9"/>
            <p:cNvSpPr/>
            <p:nvPr/>
          </p:nvSpPr>
          <p:spPr>
            <a:xfrm>
              <a:off x="5292080" y="302077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836776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I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5210444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64529" y="386789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J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4763641" y="247783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5837272" y="2310186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31" name="Gewinkelte Verbindung 30"/>
            <p:cNvCxnSpPr>
              <a:stCxn id="14" idx="3"/>
              <a:endCxn id="10" idx="0"/>
            </p:cNvCxnSpPr>
            <p:nvPr/>
          </p:nvCxnSpPr>
          <p:spPr>
            <a:xfrm>
              <a:off x="5123681" y="2621850"/>
              <a:ext cx="348419" cy="39892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winkelte Verbindung 33"/>
            <p:cNvCxnSpPr>
              <a:stCxn id="12" idx="3"/>
              <a:endCxn id="15" idx="0"/>
            </p:cNvCxnSpPr>
            <p:nvPr/>
          </p:nvCxnSpPr>
          <p:spPr>
            <a:xfrm>
              <a:off x="5570484" y="1877249"/>
              <a:ext cx="446808" cy="432937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winkelte Verbindung 38"/>
            <p:cNvCxnSpPr>
              <a:stCxn id="14" idx="2"/>
              <a:endCxn id="13" idx="0"/>
            </p:cNvCxnSpPr>
            <p:nvPr/>
          </p:nvCxnSpPr>
          <p:spPr>
            <a:xfrm rot="16200000" flipH="1">
              <a:off x="4393091" y="3316436"/>
              <a:ext cx="1102028" cy="888"/>
            </a:xfrm>
            <a:prstGeom prst="bentConnector3">
              <a:avLst>
                <a:gd name="adj1" fmla="val 389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winkelte Verbindung 48"/>
            <p:cNvCxnSpPr>
              <a:stCxn id="10" idx="2"/>
              <a:endCxn id="11" idx="1"/>
            </p:cNvCxnSpPr>
            <p:nvPr/>
          </p:nvCxnSpPr>
          <p:spPr>
            <a:xfrm rot="16200000" flipH="1">
              <a:off x="5302886" y="3478020"/>
              <a:ext cx="703104" cy="364676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winkelte Verbindung 53"/>
            <p:cNvCxnSpPr>
              <a:stCxn id="15" idx="2"/>
              <a:endCxn id="11" idx="0"/>
            </p:cNvCxnSpPr>
            <p:nvPr/>
          </p:nvCxnSpPr>
          <p:spPr>
            <a:xfrm rot="5400000">
              <a:off x="5382206" y="3232808"/>
              <a:ext cx="1269676" cy="496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4" name="Rechteck 63"/>
          <p:cNvSpPr/>
          <p:nvPr/>
        </p:nvSpPr>
        <p:spPr>
          <a:xfrm>
            <a:off x="23161438" y="8090131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8230028" y="17590991"/>
            <a:ext cx="7481600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19381697" y="3657591"/>
            <a:ext cx="4670381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B</a:t>
            </a:r>
          </a:p>
        </p:txBody>
      </p:sp>
      <p:sp>
        <p:nvSpPr>
          <p:cNvPr id="72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  <p:grpSp>
        <p:nvGrpSpPr>
          <p:cNvPr id="78" name="Gruppieren 77"/>
          <p:cNvGrpSpPr/>
          <p:nvPr/>
        </p:nvGrpSpPr>
        <p:grpSpPr>
          <a:xfrm>
            <a:off x="20655905" y="5782681"/>
            <a:ext cx="3946003" cy="9692033"/>
            <a:chOff x="5163304" y="1733054"/>
            <a:chExt cx="986372" cy="24226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4" name="Rechteck 73"/>
            <p:cNvSpPr/>
            <p:nvPr/>
          </p:nvSpPr>
          <p:spPr>
            <a:xfrm>
              <a:off x="5789636" y="3867715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5163304" y="1733054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cxnSp>
          <p:nvCxnSpPr>
            <p:cNvPr id="76" name="Gewinkelte Verbindung 75"/>
            <p:cNvCxnSpPr>
              <a:stCxn id="75" idx="3"/>
            </p:cNvCxnSpPr>
            <p:nvPr/>
          </p:nvCxnSpPr>
          <p:spPr>
            <a:xfrm>
              <a:off x="5523344" y="1877070"/>
              <a:ext cx="446808" cy="432937"/>
            </a:xfrm>
            <a:prstGeom prst="bentConnector2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winkelte Verbindung 76"/>
            <p:cNvCxnSpPr>
              <a:endCxn id="74" idx="0"/>
            </p:cNvCxnSpPr>
            <p:nvPr/>
          </p:nvCxnSpPr>
          <p:spPr>
            <a:xfrm rot="5400000">
              <a:off x="5335066" y="3232629"/>
              <a:ext cx="1269676" cy="496"/>
            </a:xfrm>
            <a:prstGeom prst="bentConnector3">
              <a:avLst>
                <a:gd name="adj1" fmla="val 50000"/>
              </a:avLst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hteck 72"/>
          <p:cNvSpPr/>
          <p:nvPr/>
        </p:nvSpPr>
        <p:spPr>
          <a:xfrm>
            <a:off x="23161438" y="8107767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D2006B"/>
                </a:solidFill>
              </a:rPr>
              <a:t>A</a:t>
            </a:r>
          </a:p>
        </p:txBody>
      </p:sp>
      <p:sp>
        <p:nvSpPr>
          <p:cNvPr id="80" name="Pfeil nach rechts 79"/>
          <p:cNvSpPr/>
          <p:nvPr/>
        </p:nvSpPr>
        <p:spPr>
          <a:xfrm>
            <a:off x="26068259" y="9714039"/>
            <a:ext cx="2016488" cy="166849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29107454" y="7988055"/>
            <a:ext cx="3874473" cy="6376289"/>
            <a:chOff x="7275916" y="2284326"/>
            <a:chExt cx="968492" cy="159386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3" name="Rechteck 42"/>
            <p:cNvSpPr/>
            <p:nvPr/>
          </p:nvSpPr>
          <p:spPr>
            <a:xfrm>
              <a:off x="7884368" y="2284326"/>
              <a:ext cx="360040" cy="2880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G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7884368" y="3590159"/>
              <a:ext cx="360040" cy="288032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00B0F0"/>
                  </a:solidFill>
                </a:rPr>
                <a:t>I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7275916" y="339078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H</a:t>
              </a:r>
            </a:p>
          </p:txBody>
        </p:sp>
        <p:cxnSp>
          <p:nvCxnSpPr>
            <p:cNvPr id="48" name="Gerade Verbindung mit Pfeil 47"/>
            <p:cNvCxnSpPr>
              <a:stCxn id="43" idx="2"/>
              <a:endCxn id="44" idx="0"/>
            </p:cNvCxnSpPr>
            <p:nvPr/>
          </p:nvCxnSpPr>
          <p:spPr>
            <a:xfrm>
              <a:off x="8064388" y="2572358"/>
              <a:ext cx="0" cy="353402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84"/>
            <p:cNvCxnSpPr>
              <a:stCxn id="44" idx="2"/>
              <a:endCxn id="45" idx="0"/>
            </p:cNvCxnSpPr>
            <p:nvPr/>
          </p:nvCxnSpPr>
          <p:spPr>
            <a:xfrm>
              <a:off x="8064388" y="3213792"/>
              <a:ext cx="0" cy="376367"/>
            </a:xfrm>
            <a:prstGeom prst="straightConnector1">
              <a:avLst/>
            </a:prstGeom>
            <a:grpFill/>
            <a:ln w="57150">
              <a:solidFill>
                <a:schemeClr val="accent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hteck 43"/>
            <p:cNvSpPr/>
            <p:nvPr/>
          </p:nvSpPr>
          <p:spPr>
            <a:xfrm>
              <a:off x="7884368" y="2925760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A</a:t>
              </a:r>
            </a:p>
          </p:txBody>
        </p:sp>
        <p:cxnSp>
          <p:nvCxnSpPr>
            <p:cNvPr id="88" name="Gerade Verbindung mit Pfeil 87"/>
            <p:cNvCxnSpPr>
              <a:stCxn id="46" idx="3"/>
              <a:endCxn id="45" idx="1"/>
            </p:cNvCxnSpPr>
            <p:nvPr/>
          </p:nvCxnSpPr>
          <p:spPr>
            <a:xfrm>
              <a:off x="7633120" y="3534803"/>
              <a:ext cx="251248" cy="199372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feld 81"/>
          <p:cNvSpPr txBox="1"/>
          <p:nvPr/>
        </p:nvSpPr>
        <p:spPr>
          <a:xfrm>
            <a:off x="27523525" y="15137103"/>
            <a:ext cx="7923516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Contextual Subset</a:t>
            </a:r>
          </a:p>
        </p:txBody>
      </p:sp>
    </p:spTree>
    <p:extLst>
      <p:ext uri="{BB962C8B-B14F-4D97-AF65-F5344CB8AC3E}">
        <p14:creationId xmlns:p14="http://schemas.microsoft.com/office/powerpoint/2010/main" val="26298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72" grpId="0" animBg="1"/>
      <p:bldP spid="73" grpId="0" animBg="1"/>
      <p:bldP spid="80" grpId="0" animBg="1"/>
      <p:bldP spid="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28836275" y="6052122"/>
            <a:ext cx="4512332" cy="8930156"/>
            <a:chOff x="7208131" y="1800406"/>
            <a:chExt cx="1127936" cy="2232248"/>
          </a:xfrm>
        </p:grpSpPr>
        <p:grpSp>
          <p:nvGrpSpPr>
            <p:cNvPr id="84" name="Gruppieren 83"/>
            <p:cNvGrpSpPr/>
            <p:nvPr/>
          </p:nvGrpSpPr>
          <p:grpSpPr>
            <a:xfrm>
              <a:off x="7208131" y="1800406"/>
              <a:ext cx="1127936" cy="2232248"/>
              <a:chOff x="7208132" y="1802522"/>
              <a:chExt cx="1127936" cy="2232248"/>
            </a:xfrm>
          </p:grpSpPr>
          <p:sp>
            <p:nvSpPr>
              <p:cNvPr id="86" name="Abgerundetes Rechteck 85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feld 86"/>
              <p:cNvSpPr txBox="1"/>
              <p:nvPr/>
            </p:nvSpPr>
            <p:spPr>
              <a:xfrm>
                <a:off x="7421683" y="1818630"/>
                <a:ext cx="656424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D</a:t>
                </a:r>
              </a:p>
            </p:txBody>
          </p:sp>
        </p:grpSp>
        <p:sp>
          <p:nvSpPr>
            <p:cNvPr id="117" name="Rechteck 116"/>
            <p:cNvSpPr/>
            <p:nvPr/>
          </p:nvSpPr>
          <p:spPr>
            <a:xfrm>
              <a:off x="7884368" y="358955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7276764" y="2499742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P</a:t>
              </a:r>
            </a:p>
          </p:txBody>
        </p:sp>
        <p:cxnSp>
          <p:nvCxnSpPr>
            <p:cNvPr id="119" name="Gerade Verbindung mit Pfeil 118"/>
            <p:cNvCxnSpPr>
              <a:endCxn id="118" idx="3"/>
            </p:cNvCxnSpPr>
            <p:nvPr/>
          </p:nvCxnSpPr>
          <p:spPr>
            <a:xfrm flipH="1">
              <a:off x="7633968" y="2426566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7884368" y="228371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cxnSp>
          <p:nvCxnSpPr>
            <p:cNvPr id="121" name="Gerade Verbindung mit Pfeil 120"/>
            <p:cNvCxnSpPr>
              <a:stCxn id="120" idx="2"/>
              <a:endCxn id="122" idx="0"/>
            </p:cNvCxnSpPr>
            <p:nvPr/>
          </p:nvCxnSpPr>
          <p:spPr>
            <a:xfrm>
              <a:off x="8064388" y="2571750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mit Pfeil 122"/>
            <p:cNvCxnSpPr>
              <a:stCxn id="122" idx="2"/>
              <a:endCxn id="117" idx="0"/>
            </p:cNvCxnSpPr>
            <p:nvPr/>
          </p:nvCxnSpPr>
          <p:spPr>
            <a:xfrm>
              <a:off x="8064388" y="3213184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hteck 121"/>
            <p:cNvSpPr/>
            <p:nvPr/>
          </p:nvSpPr>
          <p:spPr>
            <a:xfrm>
              <a:off x="7884368" y="2925152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765107" y="17520869"/>
            <a:ext cx="6476517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Focus Pathway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9534359" y="17590991"/>
            <a:ext cx="7887159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dirty="0">
                <a:solidFill>
                  <a:prstClr val="black"/>
                </a:solidFill>
              </a:rPr>
              <a:t>Context Pathways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0970711" y="6066682"/>
            <a:ext cx="4512330" cy="8930156"/>
            <a:chOff x="4644008" y="1839107"/>
            <a:chExt cx="1127936" cy="2232248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4644008" y="1839107"/>
              <a:ext cx="1127936" cy="2232248"/>
              <a:chOff x="7208132" y="1802522"/>
              <a:chExt cx="1127936" cy="2232248"/>
            </a:xfrm>
          </p:grpSpPr>
          <p:sp>
            <p:nvSpPr>
              <p:cNvPr id="81" name="Abgerundetes Rechteck 80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C</a:t>
                </a:r>
              </a:p>
            </p:txBody>
          </p:sp>
        </p:grpSp>
        <p:sp>
          <p:nvSpPr>
            <p:cNvPr id="89" name="Rechteck 88"/>
            <p:cNvSpPr/>
            <p:nvPr/>
          </p:nvSpPr>
          <p:spPr>
            <a:xfrm>
              <a:off x="5323620" y="3599424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90" name="Rechteck 89"/>
            <p:cNvSpPr/>
            <p:nvPr/>
          </p:nvSpPr>
          <p:spPr>
            <a:xfrm>
              <a:off x="4716016" y="3152217"/>
              <a:ext cx="357204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K</a:t>
              </a:r>
            </a:p>
          </p:txBody>
        </p:sp>
        <p:cxnSp>
          <p:nvCxnSpPr>
            <p:cNvPr id="91" name="Gerade Verbindung mit Pfeil 90"/>
            <p:cNvCxnSpPr>
              <a:stCxn id="92" idx="2"/>
              <a:endCxn id="89" idx="0"/>
            </p:cNvCxnSpPr>
            <p:nvPr/>
          </p:nvCxnSpPr>
          <p:spPr>
            <a:xfrm>
              <a:off x="5503640" y="3223057"/>
              <a:ext cx="0" cy="37636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>
              <a:endCxn id="90" idx="3"/>
            </p:cNvCxnSpPr>
            <p:nvPr/>
          </p:nvCxnSpPr>
          <p:spPr>
            <a:xfrm flipH="1">
              <a:off x="5073220" y="3079041"/>
              <a:ext cx="250400" cy="2171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eck 93"/>
            <p:cNvSpPr/>
            <p:nvPr/>
          </p:nvSpPr>
          <p:spPr>
            <a:xfrm>
              <a:off x="5323620" y="2293591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M</a:t>
              </a:r>
            </a:p>
          </p:txBody>
        </p:sp>
        <p:cxnSp>
          <p:nvCxnSpPr>
            <p:cNvPr id="95" name="Gerade Verbindung mit Pfeil 94"/>
            <p:cNvCxnSpPr>
              <a:stCxn id="94" idx="2"/>
              <a:endCxn id="92" idx="0"/>
            </p:cNvCxnSpPr>
            <p:nvPr/>
          </p:nvCxnSpPr>
          <p:spPr>
            <a:xfrm>
              <a:off x="5503640" y="2581623"/>
              <a:ext cx="0" cy="35340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hteck 91"/>
            <p:cNvSpPr/>
            <p:nvPr/>
          </p:nvSpPr>
          <p:spPr>
            <a:xfrm>
              <a:off x="5323620" y="2935025"/>
              <a:ext cx="360040" cy="288032"/>
            </a:xfrm>
            <a:prstGeom prst="rect">
              <a:avLst/>
            </a:prstGeom>
            <a:solidFill>
              <a:srgbClr val="FDE7FB"/>
            </a:solidFill>
            <a:ln w="57150">
              <a:solidFill>
                <a:srgbClr val="D200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srgbClr val="D2006B"/>
                  </a:solidFill>
                </a:rPr>
                <a:t>E</a:t>
              </a:r>
            </a:p>
          </p:txBody>
        </p:sp>
      </p:grpSp>
      <p:sp>
        <p:nvSpPr>
          <p:cNvPr id="55" name="Titel 1"/>
          <p:cNvSpPr txBox="1">
            <a:spLocks/>
          </p:cNvSpPr>
          <p:nvPr/>
        </p:nvSpPr>
        <p:spPr>
          <a:xfrm>
            <a:off x="2405011" y="330019"/>
            <a:ext cx="32922686" cy="3429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2743566" rtl="0" eaLnBrk="1" latinLnBrk="0" hangingPunct="1">
              <a:spcBef>
                <a:spcPct val="0"/>
              </a:spcBef>
              <a:buNone/>
              <a:defRPr sz="13202" kern="1200">
                <a:solidFill>
                  <a:schemeClr val="tx1"/>
                </a:solidFill>
                <a:latin typeface="Vollkorn Bold" panose="02000503080000020003" pitchFamily="2" charset="0"/>
                <a:ea typeface="+mj-ea"/>
                <a:cs typeface="Narkisim" pitchFamily="34" charset="-79"/>
              </a:defRPr>
            </a:lvl1pPr>
          </a:lstStyle>
          <a:p>
            <a:r>
              <a:rPr lang="en-US" smtClean="0"/>
              <a:t>Contextual Subsets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28836284" y="6060586"/>
            <a:ext cx="4512330" cy="8930156"/>
            <a:chOff x="28836284" y="6060586"/>
            <a:chExt cx="4512330" cy="8930156"/>
          </a:xfrm>
        </p:grpSpPr>
        <p:grpSp>
          <p:nvGrpSpPr>
            <p:cNvPr id="60" name="Gruppieren 100"/>
            <p:cNvGrpSpPr/>
            <p:nvPr/>
          </p:nvGrpSpPr>
          <p:grpSpPr>
            <a:xfrm>
              <a:off x="28836284" y="6060586"/>
              <a:ext cx="4512330" cy="8930156"/>
              <a:chOff x="7208132" y="1802522"/>
              <a:chExt cx="1127936" cy="2232248"/>
            </a:xfrm>
          </p:grpSpPr>
          <p:sp>
            <p:nvSpPr>
              <p:cNvPr id="73" name="Abgerundetes Rechteck 78"/>
              <p:cNvSpPr/>
              <p:nvPr/>
            </p:nvSpPr>
            <p:spPr>
              <a:xfrm>
                <a:off x="7208132" y="1802522"/>
                <a:ext cx="1127936" cy="223224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en-US" sz="72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Textfeld 98"/>
              <p:cNvSpPr txBox="1"/>
              <p:nvPr/>
            </p:nvSpPr>
            <p:spPr>
              <a:xfrm>
                <a:off x="7421683" y="1818630"/>
                <a:ext cx="636790" cy="3000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2743566"/>
                <a:r>
                  <a:rPr lang="en-US" sz="7201" b="1" dirty="0">
                    <a:solidFill>
                      <a:prstClr val="black"/>
                    </a:solidFill>
                  </a:rPr>
                  <a:t>PW B</a:t>
                </a:r>
              </a:p>
            </p:txBody>
          </p:sp>
        </p:grpSp>
        <p:grpSp>
          <p:nvGrpSpPr>
            <p:cNvPr id="61" name="Gruppieren 99"/>
            <p:cNvGrpSpPr/>
            <p:nvPr/>
          </p:nvGrpSpPr>
          <p:grpSpPr>
            <a:xfrm>
              <a:off x="29107454" y="7988055"/>
              <a:ext cx="3874473" cy="6376289"/>
              <a:chOff x="7275916" y="2284326"/>
              <a:chExt cx="968492" cy="1593865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62" name="Rechteck 42"/>
              <p:cNvSpPr/>
              <p:nvPr/>
            </p:nvSpPr>
            <p:spPr>
              <a:xfrm>
                <a:off x="7884368" y="2284326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schemeClr val="tx1"/>
                    </a:solidFill>
                  </a:rPr>
                  <a:t>G</a:t>
                </a:r>
              </a:p>
            </p:txBody>
          </p:sp>
          <p:sp>
            <p:nvSpPr>
              <p:cNvPr id="63" name="Rechteck 44"/>
              <p:cNvSpPr/>
              <p:nvPr/>
            </p:nvSpPr>
            <p:spPr>
              <a:xfrm>
                <a:off x="7884368" y="3590159"/>
                <a:ext cx="360040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schemeClr val="tx1"/>
                    </a:solidFill>
                  </a:rPr>
                  <a:t>I</a:t>
                </a:r>
              </a:p>
            </p:txBody>
          </p:sp>
          <p:sp>
            <p:nvSpPr>
              <p:cNvPr id="64" name="Rechteck 45"/>
              <p:cNvSpPr/>
              <p:nvPr/>
            </p:nvSpPr>
            <p:spPr>
              <a:xfrm>
                <a:off x="7275916" y="3390787"/>
                <a:ext cx="357204" cy="28803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prstClr val="black"/>
                    </a:solidFill>
                  </a:rPr>
                  <a:t>H</a:t>
                </a:r>
              </a:p>
            </p:txBody>
          </p:sp>
          <p:cxnSp>
            <p:nvCxnSpPr>
              <p:cNvPr id="68" name="Gerade Verbindung mit Pfeil 47"/>
              <p:cNvCxnSpPr>
                <a:stCxn id="62" idx="2"/>
                <a:endCxn id="70" idx="0"/>
              </p:cNvCxnSpPr>
              <p:nvPr/>
            </p:nvCxnSpPr>
            <p:spPr>
              <a:xfrm>
                <a:off x="8064388" y="2572358"/>
                <a:ext cx="0" cy="35340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84"/>
              <p:cNvCxnSpPr>
                <a:stCxn id="70" idx="2"/>
                <a:endCxn id="63" idx="0"/>
              </p:cNvCxnSpPr>
              <p:nvPr/>
            </p:nvCxnSpPr>
            <p:spPr>
              <a:xfrm>
                <a:off x="8064388" y="3213792"/>
                <a:ext cx="0" cy="376367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hteck 43"/>
              <p:cNvSpPr/>
              <p:nvPr/>
            </p:nvSpPr>
            <p:spPr>
              <a:xfrm>
                <a:off x="7884368" y="2925760"/>
                <a:ext cx="360040" cy="288032"/>
              </a:xfrm>
              <a:prstGeom prst="rect">
                <a:avLst/>
              </a:prstGeom>
              <a:solidFill>
                <a:srgbClr val="FDE7FB"/>
              </a:solidFill>
              <a:ln w="57150">
                <a:solidFill>
                  <a:srgbClr val="D200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en-US" sz="7201" dirty="0">
                    <a:solidFill>
                      <a:srgbClr val="D2006B"/>
                    </a:solidFill>
                  </a:rPr>
                  <a:t>A</a:t>
                </a:r>
              </a:p>
            </p:txBody>
          </p:sp>
          <p:cxnSp>
            <p:nvCxnSpPr>
              <p:cNvPr id="72" name="Gerade Verbindung mit Pfeil 87"/>
              <p:cNvCxnSpPr>
                <a:stCxn id="64" idx="3"/>
                <a:endCxn id="63" idx="1"/>
              </p:cNvCxnSpPr>
              <p:nvPr/>
            </p:nvCxnSpPr>
            <p:spPr>
              <a:xfrm>
                <a:off x="7633120" y="3534803"/>
                <a:ext cx="251248" cy="199372"/>
              </a:xfrm>
              <a:prstGeom prst="straightConnector1">
                <a:avLst/>
              </a:prstGeom>
              <a:grpFill/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Abgerundetes Rechteck 50"/>
          <p:cNvSpPr/>
          <p:nvPr/>
        </p:nvSpPr>
        <p:spPr>
          <a:xfrm>
            <a:off x="3180859" y="3376508"/>
            <a:ext cx="7489806" cy="141154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7201" dirty="0">
              <a:solidFill>
                <a:prstClr val="white"/>
              </a:solidFill>
            </a:endParaRPr>
          </a:p>
        </p:txBody>
      </p:sp>
      <p:grpSp>
        <p:nvGrpSpPr>
          <p:cNvPr id="99" name="Gruppieren 57"/>
          <p:cNvGrpSpPr/>
          <p:nvPr/>
        </p:nvGrpSpPr>
        <p:grpSpPr>
          <a:xfrm>
            <a:off x="3808526" y="5783395"/>
            <a:ext cx="6163507" cy="9929844"/>
            <a:chOff x="871217" y="1733233"/>
            <a:chExt cx="1540676" cy="2482138"/>
          </a:xfrm>
        </p:grpSpPr>
        <p:sp>
          <p:nvSpPr>
            <p:cNvPr id="100" name="Rechteck 3"/>
            <p:cNvSpPr/>
            <p:nvPr/>
          </p:nvSpPr>
          <p:spPr>
            <a:xfrm>
              <a:off x="2051853" y="2329048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1" name="Rechteck 4"/>
            <p:cNvSpPr/>
            <p:nvPr/>
          </p:nvSpPr>
          <p:spPr>
            <a:xfrm>
              <a:off x="2051720" y="309774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02" name="Rechteck 5"/>
            <p:cNvSpPr/>
            <p:nvPr/>
          </p:nvSpPr>
          <p:spPr>
            <a:xfrm>
              <a:off x="871217" y="2309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03" name="Rechteck 6"/>
            <p:cNvSpPr/>
            <p:nvPr/>
          </p:nvSpPr>
          <p:spPr>
            <a:xfrm>
              <a:off x="1299298" y="3927339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04" name="Rechteck 7"/>
            <p:cNvSpPr/>
            <p:nvPr/>
          </p:nvSpPr>
          <p:spPr>
            <a:xfrm>
              <a:off x="1299299" y="3091780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 smtClean="0">
                  <a:solidFill>
                    <a:prstClr val="black"/>
                  </a:solidFill>
                </a:rPr>
                <a:t>R</a:t>
              </a:r>
              <a:endParaRPr lang="en-US" sz="7201" dirty="0">
                <a:solidFill>
                  <a:prstClr val="black"/>
                </a:solidFill>
              </a:endParaRPr>
            </a:p>
          </p:txBody>
        </p:sp>
        <p:sp>
          <p:nvSpPr>
            <p:cNvPr id="105" name="Rechteck 8"/>
            <p:cNvSpPr/>
            <p:nvPr/>
          </p:nvSpPr>
          <p:spPr>
            <a:xfrm>
              <a:off x="1538631" y="1733233"/>
              <a:ext cx="360040" cy="2880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en-US" sz="7201" dirty="0">
                  <a:solidFill>
                    <a:prstClr val="black"/>
                  </a:solidFill>
                </a:rPr>
                <a:t>A</a:t>
              </a:r>
            </a:p>
          </p:txBody>
        </p:sp>
        <p:cxnSp>
          <p:nvCxnSpPr>
            <p:cNvPr id="106" name="Gewinkelte Verbindung 24"/>
            <p:cNvCxnSpPr>
              <a:stCxn id="105" idx="1"/>
              <a:endCxn id="102" idx="0"/>
            </p:cNvCxnSpPr>
            <p:nvPr/>
          </p:nvCxnSpPr>
          <p:spPr>
            <a:xfrm rot="10800000" flipV="1">
              <a:off x="1051237" y="1877249"/>
              <a:ext cx="487394" cy="431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winkelte Verbindung 26"/>
            <p:cNvCxnSpPr>
              <a:stCxn id="102" idx="2"/>
              <a:endCxn id="104" idx="1"/>
            </p:cNvCxnSpPr>
            <p:nvPr/>
          </p:nvCxnSpPr>
          <p:spPr>
            <a:xfrm rot="16200000" flipH="1">
              <a:off x="856003" y="2792499"/>
              <a:ext cx="638531" cy="24806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winkelte Verbindung 29"/>
            <p:cNvCxnSpPr>
              <a:stCxn id="104" idx="2"/>
              <a:endCxn id="103" idx="0"/>
            </p:cNvCxnSpPr>
            <p:nvPr/>
          </p:nvCxnSpPr>
          <p:spPr>
            <a:xfrm rot="5400000">
              <a:off x="1205556" y="3653575"/>
              <a:ext cx="547527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winkelte Verbindung 34"/>
            <p:cNvCxnSpPr>
              <a:stCxn id="105" idx="3"/>
              <a:endCxn id="100" idx="0"/>
            </p:cNvCxnSpPr>
            <p:nvPr/>
          </p:nvCxnSpPr>
          <p:spPr>
            <a:xfrm>
              <a:off x="1898671" y="1877249"/>
              <a:ext cx="333202" cy="451799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winkelte Verbindung 37"/>
            <p:cNvCxnSpPr>
              <a:stCxn id="100" idx="2"/>
              <a:endCxn id="101" idx="0"/>
            </p:cNvCxnSpPr>
            <p:nvPr/>
          </p:nvCxnSpPr>
          <p:spPr>
            <a:xfrm rot="5400000">
              <a:off x="1991473" y="2857348"/>
              <a:ext cx="480669" cy="13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hteck 60"/>
          <p:cNvSpPr/>
          <p:nvPr/>
        </p:nvSpPr>
        <p:spPr>
          <a:xfrm>
            <a:off x="6479534" y="5782678"/>
            <a:ext cx="1440347" cy="1152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112" name="Textfeld 66"/>
          <p:cNvSpPr txBox="1"/>
          <p:nvPr/>
        </p:nvSpPr>
        <p:spPr>
          <a:xfrm>
            <a:off x="4599438" y="3657591"/>
            <a:ext cx="4745723" cy="1200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7201" b="1" dirty="0">
                <a:solidFill>
                  <a:prstClr val="black"/>
                </a:solidFill>
              </a:rPr>
              <a:t>Pathway A</a:t>
            </a:r>
          </a:p>
        </p:txBody>
      </p:sp>
      <p:sp>
        <p:nvSpPr>
          <p:cNvPr id="113" name="Rechteck 71"/>
          <p:cNvSpPr/>
          <p:nvPr/>
        </p:nvSpPr>
        <p:spPr>
          <a:xfrm>
            <a:off x="6479534" y="5793050"/>
            <a:ext cx="1440347" cy="1152279"/>
          </a:xfrm>
          <a:prstGeom prst="rect">
            <a:avLst/>
          </a:prstGeom>
          <a:solidFill>
            <a:srgbClr val="FDE7FB"/>
          </a:solidFill>
          <a:ln w="57150">
            <a:solidFill>
              <a:srgbClr val="D2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7201" dirty="0" smtClean="0">
                <a:solidFill>
                  <a:srgbClr val="D2006B"/>
                </a:solidFill>
              </a:rPr>
              <a:t>A</a:t>
            </a:r>
            <a:endParaRPr lang="en-US" sz="7201" dirty="0">
              <a:solidFill>
                <a:srgbClr val="D20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842E-6 3.77044E-6 L -0.42612 -0.000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Levels of Detail</a:t>
            </a:r>
            <a:endParaRPr lang="en-US" noProof="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26356325" y="16896438"/>
            <a:ext cx="7964236" cy="1892226"/>
            <a:chOff x="6588224" y="4371950"/>
            <a:chExt cx="1990800" cy="47299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371950"/>
              <a:ext cx="1990800" cy="17292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299379" y="4544870"/>
              <a:ext cx="482714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Low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154963" y="3088438"/>
            <a:ext cx="7964236" cy="15872659"/>
            <a:chOff x="538670" y="920401"/>
            <a:chExt cx="1990800" cy="3967648"/>
          </a:xfrm>
        </p:grpSpPr>
        <p:sp>
          <p:nvSpPr>
            <p:cNvPr id="11" name="Textfeld 10"/>
            <p:cNvSpPr txBox="1"/>
            <p:nvPr/>
          </p:nvSpPr>
          <p:spPr>
            <a:xfrm>
              <a:off x="1227736" y="4587974"/>
              <a:ext cx="541023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High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70" y="920401"/>
              <a:ext cx="1990800" cy="3675664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14255646" y="8217748"/>
            <a:ext cx="7964236" cy="10775719"/>
            <a:chOff x="3707903" y="2202561"/>
            <a:chExt cx="1990800" cy="2693579"/>
          </a:xfrm>
        </p:grpSpPr>
        <p:sp>
          <p:nvSpPr>
            <p:cNvPr id="13" name="Textfeld 12"/>
            <p:cNvSpPr txBox="1"/>
            <p:nvPr/>
          </p:nvSpPr>
          <p:spPr>
            <a:xfrm>
              <a:off x="4214227" y="4596065"/>
              <a:ext cx="920485" cy="300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743566"/>
              <a:r>
                <a:rPr lang="en-US" sz="7201" dirty="0">
                  <a:solidFill>
                    <a:prstClr val="black"/>
                  </a:solidFill>
                </a:rPr>
                <a:t>Medium</a:t>
              </a: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3" y="2202561"/>
              <a:ext cx="1990800" cy="2385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1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135725"/>
            <a:ext cx="32922686" cy="3429446"/>
          </a:xfrm>
        </p:spPr>
        <p:txBody>
          <a:bodyPr/>
          <a:lstStyle/>
          <a:p>
            <a:r>
              <a:rPr lang="en-US" noProof="0" dirty="0" smtClean="0"/>
              <a:t>Layout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52" y="3088441"/>
            <a:ext cx="31899664" cy="161318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61" y="3088441"/>
            <a:ext cx="7964237" cy="1470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3000" y="53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3457E-6 L 0.46875 0.235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rafik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92" y="3088437"/>
            <a:ext cx="28154733" cy="16792586"/>
          </a:xfrm>
          <a:prstGeom prst="rect">
            <a:avLst/>
          </a:prstGeom>
          <a:ln w="76200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  <a:ln w="76200">
            <a:noFill/>
          </a:ln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cxnSp>
        <p:nvCxnSpPr>
          <p:cNvPr id="11" name="Gerade Verbindung 10"/>
          <p:cNvCxnSpPr/>
          <p:nvPr/>
        </p:nvCxnSpPr>
        <p:spPr>
          <a:xfrm flipV="1">
            <a:off x="7631810" y="7943417"/>
            <a:ext cx="20276265" cy="82306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9206158" y="8766484"/>
            <a:ext cx="18671431" cy="15242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10800576" y="3340337"/>
            <a:ext cx="16015158" cy="542614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12681332" y="3340337"/>
            <a:ext cx="14134399" cy="4100094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V="1">
            <a:off x="12681332" y="3340337"/>
            <a:ext cx="14134399" cy="470977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14312225" y="3340337"/>
            <a:ext cx="12503507" cy="47250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V="1">
            <a:off x="15882149" y="3340337"/>
            <a:ext cx="10933582" cy="47402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V="1">
            <a:off x="21384505" y="3340337"/>
            <a:ext cx="5431226" cy="449638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1384505" y="7836724"/>
            <a:ext cx="5431226" cy="560442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21384505" y="8324468"/>
            <a:ext cx="5431226" cy="5116683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14830450" y="9513341"/>
            <a:ext cx="13062381" cy="135653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2696573" y="9528583"/>
            <a:ext cx="15196258" cy="36580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V="1">
            <a:off x="16385134" y="3340337"/>
            <a:ext cx="10430597" cy="673695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flipV="1">
            <a:off x="13245286" y="3340337"/>
            <a:ext cx="13570446" cy="7118007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>
            <a:off x="22192330" y="10686975"/>
            <a:ext cx="4623401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20591922" y="10686975"/>
            <a:ext cx="6223809" cy="27541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V="1">
            <a:off x="20591922" y="3340337"/>
            <a:ext cx="6223809" cy="734663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 flipV="1">
            <a:off x="19646919" y="3340337"/>
            <a:ext cx="7168812" cy="79258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19646919" y="11296655"/>
            <a:ext cx="7168812" cy="214449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/>
          <p:cNvCxnSpPr/>
          <p:nvPr/>
        </p:nvCxnSpPr>
        <p:spPr>
          <a:xfrm>
            <a:off x="22542896" y="13400049"/>
            <a:ext cx="4272835" cy="4110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>
            <a:off x="22542894" y="13400047"/>
            <a:ext cx="5365179" cy="39324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/>
          <p:nvPr/>
        </p:nvCxnSpPr>
        <p:spPr>
          <a:xfrm flipV="1">
            <a:off x="22542896" y="3358719"/>
            <a:ext cx="4272835" cy="10041332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/>
          <p:cNvCxnSpPr/>
          <p:nvPr/>
        </p:nvCxnSpPr>
        <p:spPr>
          <a:xfrm>
            <a:off x="20896762" y="13217145"/>
            <a:ext cx="5918970" cy="2240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 flipV="1">
            <a:off x="20896762" y="3358719"/>
            <a:ext cx="5918970" cy="985842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/>
          <p:nvPr/>
        </p:nvCxnSpPr>
        <p:spPr>
          <a:xfrm flipV="1">
            <a:off x="20896762" y="13441150"/>
            <a:ext cx="5918970" cy="9607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102"/>
          <p:cNvCxnSpPr/>
          <p:nvPr/>
        </p:nvCxnSpPr>
        <p:spPr>
          <a:xfrm flipV="1">
            <a:off x="22542896" y="3358719"/>
            <a:ext cx="4272835" cy="10772948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105"/>
          <p:cNvCxnSpPr/>
          <p:nvPr/>
        </p:nvCxnSpPr>
        <p:spPr>
          <a:xfrm flipV="1">
            <a:off x="22542896" y="13420601"/>
            <a:ext cx="4272835" cy="71106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 flipV="1">
            <a:off x="19631677" y="13420601"/>
            <a:ext cx="7184054" cy="58913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V="1">
            <a:off x="10699874" y="3358719"/>
            <a:ext cx="16115857" cy="9995606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V="1">
            <a:off x="20652890" y="3358719"/>
            <a:ext cx="6162841" cy="12403840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 flipV="1">
            <a:off x="20652890" y="13441151"/>
            <a:ext cx="6162841" cy="232140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V="1">
            <a:off x="19601191" y="11814881"/>
            <a:ext cx="8276398" cy="853551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>
            <a:off x="19646917" y="12668432"/>
            <a:ext cx="8245914" cy="2728315"/>
          </a:xfrm>
          <a:prstGeom prst="line">
            <a:avLst/>
          </a:prstGeom>
          <a:ln w="76200">
            <a:solidFill>
              <a:schemeClr val="bg1">
                <a:lumMod val="65000"/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ln w="76200">
            <a:noFill/>
          </a:ln>
        </p:spPr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1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158" y="4747225"/>
            <a:ext cx="74248927" cy="56588378"/>
          </a:xfrm>
        </p:spPr>
        <p:txBody>
          <a:bodyPr>
            <a:normAutofit/>
          </a:bodyPr>
          <a:lstStyle/>
          <a:p>
            <a:pPr>
              <a:tabLst>
                <a:tab pos="32408371" algn="r"/>
              </a:tabLst>
            </a:pPr>
            <a:r>
              <a:rPr lang="en-US" sz="8800" dirty="0" smtClean="0"/>
              <a:t>Marc Streit	</a:t>
            </a:r>
            <a:r>
              <a:rPr lang="en-US" sz="6600" i="1" dirty="0"/>
              <a:t>Johannes Kepler University Linz,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Nils Gehlenborg</a:t>
            </a:r>
            <a:r>
              <a:rPr lang="en-US" sz="8800" dirty="0"/>
              <a:t>	</a:t>
            </a:r>
            <a:r>
              <a:rPr lang="en-US" sz="6600" i="1" dirty="0" smtClean="0"/>
              <a:t>Harvard Medical School, Boston, USA</a:t>
            </a:r>
            <a:br>
              <a:rPr lang="en-US" sz="6600" i="1" dirty="0" smtClean="0"/>
            </a:br>
            <a:r>
              <a:rPr lang="en-US" sz="8800" dirty="0" smtClean="0"/>
              <a:t>Christian Partl 	</a:t>
            </a:r>
            <a:r>
              <a:rPr lang="en-US" sz="6600" i="1" dirty="0"/>
              <a:t>Graz University of Technology,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Samuel Gratzl	</a:t>
            </a:r>
            <a:r>
              <a:rPr lang="en-US" sz="6600" i="1" dirty="0"/>
              <a:t>Johannes Kepler University Linz,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/>
              <a:t>H</a:t>
            </a:r>
            <a:r>
              <a:rPr lang="en-US" sz="8800" dirty="0" smtClean="0"/>
              <a:t>endrik </a:t>
            </a:r>
            <a:r>
              <a:rPr lang="en-US" sz="8800" dirty="0" err="1" smtClean="0"/>
              <a:t>Strobelt</a:t>
            </a:r>
            <a:r>
              <a:rPr lang="en-US" sz="8800" dirty="0"/>
              <a:t>	</a:t>
            </a:r>
            <a:r>
              <a:rPr lang="en-US" sz="6600" i="1" dirty="0"/>
              <a:t> Harvard University, Cambridge, USA</a:t>
            </a:r>
            <a:br>
              <a:rPr lang="en-US" sz="6600" i="1" dirty="0"/>
            </a:br>
            <a:r>
              <a:rPr lang="en-US" sz="8800" dirty="0" smtClean="0"/>
              <a:t>Anne-Mai Wassermann	</a:t>
            </a:r>
            <a:r>
              <a:rPr lang="en-US" sz="6600" i="1" dirty="0" smtClean="0"/>
              <a:t>Novartis (NIBR), Cambridge, USA</a:t>
            </a:r>
            <a:br>
              <a:rPr lang="en-US" sz="6600" i="1" dirty="0" smtClean="0"/>
            </a:br>
            <a:r>
              <a:rPr lang="en-US" sz="8800" dirty="0" smtClean="0"/>
              <a:t>Dieter Schmalstieg	</a:t>
            </a:r>
            <a:r>
              <a:rPr lang="en-US" sz="6600" i="1" dirty="0"/>
              <a:t>Graz University of Technology, </a:t>
            </a:r>
            <a:r>
              <a:rPr lang="en-US" sz="6600" i="1" dirty="0" smtClean="0"/>
              <a:t>AT</a:t>
            </a:r>
            <a:br>
              <a:rPr lang="en-US" sz="6600" i="1" dirty="0" smtClean="0"/>
            </a:br>
            <a:r>
              <a:rPr lang="en-US" sz="8800" dirty="0" smtClean="0"/>
              <a:t>Mark Borowsky</a:t>
            </a:r>
            <a:r>
              <a:rPr lang="en-US" sz="9600" dirty="0"/>
              <a:t>	</a:t>
            </a:r>
            <a:r>
              <a:rPr lang="en-US" sz="6600" i="1" dirty="0"/>
              <a:t> Novartis (NIBR), Cambridge, USA </a:t>
            </a:r>
            <a:r>
              <a:rPr lang="en-US" sz="6600" i="1" dirty="0" smtClean="0"/>
              <a:t/>
            </a:r>
            <a:br>
              <a:rPr lang="en-US" sz="6600" i="1" dirty="0" smtClean="0"/>
            </a:br>
            <a:r>
              <a:rPr lang="en-US" sz="8800" dirty="0" smtClean="0"/>
              <a:t>Hanspeter Pfister</a:t>
            </a:r>
            <a:r>
              <a:rPr lang="en-US" sz="8800" dirty="0"/>
              <a:t>	</a:t>
            </a:r>
            <a:r>
              <a:rPr lang="en-US" sz="6000" i="1" dirty="0"/>
              <a:t>Harvard University, Cambridge, USA</a:t>
            </a:r>
          </a:p>
          <a:p>
            <a:pPr>
              <a:tabLst>
                <a:tab pos="32408371" algn="r"/>
              </a:tabLst>
            </a:pPr>
            <a:endParaRPr lang="en-US" sz="8800" dirty="0" smtClean="0"/>
          </a:p>
          <a:p>
            <a:pPr>
              <a:tabLst>
                <a:tab pos="32408371" algn="r"/>
              </a:tabLst>
            </a:pPr>
            <a:endParaRPr lang="en-US" sz="8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259" y="17998371"/>
            <a:ext cx="4820452" cy="2291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44" y="18183787"/>
            <a:ext cx="4800349" cy="1828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580" y="17927735"/>
            <a:ext cx="6939717" cy="2291278"/>
          </a:xfrm>
          <a:prstGeom prst="rect">
            <a:avLst/>
          </a:prstGeom>
        </p:spPr>
      </p:pic>
      <p:pic>
        <p:nvPicPr>
          <p:cNvPr id="1026" name="Picture 2" descr="NIBR LOGO 146x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932" y="18044673"/>
            <a:ext cx="6242268" cy="21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16" name="Rechteck 15"/>
          <p:cNvSpPr/>
          <p:nvPr/>
        </p:nvSpPr>
        <p:spPr bwMode="auto">
          <a:xfrm>
            <a:off x="2629156" y="3073901"/>
            <a:ext cx="32122568" cy="17080657"/>
          </a:xfrm>
          <a:prstGeom prst="rect">
            <a:avLst/>
          </a:prstGeom>
          <a:solidFill>
            <a:schemeClr val="bg1">
              <a:alpha val="8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5808" tIns="182904" rIns="365808" bIns="182904" numCol="1" rtlCol="0" anchor="t" anchorCtr="0" compatLnSpc="1">
            <a:prstTxWarp prst="textNoShape">
              <a:avLst/>
            </a:prstTxWarp>
          </a:bodyPr>
          <a:lstStyle/>
          <a:p>
            <a:pPr defTabSz="3657998" fontAlgn="base">
              <a:spcBef>
                <a:spcPct val="0"/>
              </a:spcBef>
              <a:spcAft>
                <a:spcPct val="0"/>
              </a:spcAft>
            </a:pPr>
            <a:endParaRPr lang="en-US" sz="4801" baseline="-25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9965451" y="7040619"/>
            <a:ext cx="2173051" cy="206068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23400" r="36216" b="64050"/>
          <a:stretch/>
        </p:blipFill>
        <p:spPr>
          <a:xfrm>
            <a:off x="12077459" y="8696087"/>
            <a:ext cx="6568764" cy="622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9784E-6 L -0.15555 0.180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90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89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6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0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89" y="3088437"/>
            <a:ext cx="28154733" cy="1679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9038" y="-80327"/>
            <a:ext cx="32922686" cy="3429446"/>
          </a:xfrm>
        </p:spPr>
        <p:txBody>
          <a:bodyPr/>
          <a:lstStyle/>
          <a:p>
            <a:r>
              <a:rPr lang="en-US" noProof="0" dirty="0" smtClean="0"/>
              <a:t>Visualizing Relationships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 txBox="1">
            <a:spLocks/>
          </p:cNvSpPr>
          <p:nvPr/>
        </p:nvSpPr>
        <p:spPr>
          <a:xfrm>
            <a:off x="1829038" y="7985875"/>
            <a:ext cx="32922686" cy="4608600"/>
          </a:xfrm>
          <a:prstGeom prst="rect">
            <a:avLst/>
          </a:prstGeom>
          <a:effectLst/>
        </p:spPr>
        <p:txBody>
          <a:bodyPr vert="horz" lIns="365808" tIns="182904" rIns="365808" bIns="18290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How to visualize </a:t>
            </a:r>
          </a:p>
          <a:p>
            <a:r>
              <a:rPr lang="en-US" sz="13202" dirty="0">
                <a:solidFill>
                  <a:prstClr val="white"/>
                </a:solidFill>
                <a:latin typeface="Vollkorn Bold" panose="02000503080000020003" pitchFamily="2" charset="0"/>
              </a:rPr>
              <a:t>experimental data on pathways?</a:t>
            </a:r>
          </a:p>
        </p:txBody>
      </p:sp>
    </p:spTree>
    <p:extLst>
      <p:ext uri="{BB962C8B-B14F-4D97-AF65-F5344CB8AC3E}">
        <p14:creationId xmlns:p14="http://schemas.microsoft.com/office/powerpoint/2010/main" val="10130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4106" y="2296246"/>
            <a:ext cx="9722346" cy="14043388"/>
          </a:xfrm>
        </p:spPr>
        <p:txBody>
          <a:bodyPr>
            <a:normAutofit/>
          </a:bodyPr>
          <a:lstStyle/>
          <a:p>
            <a:r>
              <a:rPr lang="en-US" noProof="0" dirty="0" err="1" smtClean="0"/>
              <a:t>Experi</a:t>
            </a:r>
            <a:r>
              <a:rPr lang="en-US" noProof="0" dirty="0" smtClean="0"/>
              <a:t>-mental Data and Pathways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dirty="0" smtClean="0">
                <a:solidFill>
                  <a:schemeClr val="accent1"/>
                </a:solidFill>
              </a:rPr>
              <a:t>enRoute</a:t>
            </a:r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321182" y="2728352"/>
            <a:ext cx="21430542" cy="15654373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Cannot account for </a:t>
            </a:r>
            <a:r>
              <a:rPr lang="en-US" noProof="0" dirty="0" smtClean="0">
                <a:solidFill>
                  <a:schemeClr val="accent2"/>
                </a:solidFill>
              </a:rPr>
              <a:t>variation </a:t>
            </a:r>
            <a:r>
              <a:rPr lang="en-US" noProof="0" dirty="0" smtClean="0"/>
              <a:t>found in </a:t>
            </a:r>
            <a:br>
              <a:rPr lang="en-US" noProof="0" dirty="0" smtClean="0"/>
            </a:br>
            <a:r>
              <a:rPr lang="en-US" noProof="0" dirty="0" smtClean="0"/>
              <a:t>real-world data</a:t>
            </a:r>
          </a:p>
          <a:p>
            <a:r>
              <a:rPr lang="en-US" noProof="0" dirty="0" smtClean="0"/>
              <a:t>Branches can be </a:t>
            </a:r>
            <a:r>
              <a:rPr lang="en-US" noProof="0" dirty="0" smtClean="0">
                <a:solidFill>
                  <a:schemeClr val="accent3"/>
                </a:solidFill>
              </a:rPr>
              <a:t>(in)activated </a:t>
            </a:r>
            <a:r>
              <a:rPr lang="en-US" noProof="0" dirty="0" smtClean="0"/>
              <a:t>due to </a:t>
            </a:r>
          </a:p>
          <a:p>
            <a:pPr lvl="1"/>
            <a:r>
              <a:rPr lang="en-US" noProof="0" dirty="0" smtClean="0"/>
              <a:t>mutation,</a:t>
            </a:r>
          </a:p>
          <a:p>
            <a:pPr lvl="1"/>
            <a:r>
              <a:rPr lang="en-US" noProof="0" dirty="0" smtClean="0"/>
              <a:t>changed gene expression,</a:t>
            </a:r>
          </a:p>
          <a:p>
            <a:pPr lvl="1"/>
            <a:r>
              <a:rPr lang="en-US" noProof="0" dirty="0" smtClean="0"/>
              <a:t>modulation due to drug treatment,</a:t>
            </a:r>
          </a:p>
          <a:p>
            <a:pPr lvl="1"/>
            <a:r>
              <a:rPr lang="en-US" noProof="0" dirty="0" smtClean="0"/>
              <a:t>etc.</a:t>
            </a:r>
          </a:p>
          <a:p>
            <a:pPr lvl="1"/>
            <a:endParaRPr lang="en-US" noProof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0944609" y="2728351"/>
            <a:ext cx="0" cy="151236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3"/>
          <p:cNvSpPr txBox="1"/>
          <p:nvPr/>
        </p:nvSpPr>
        <p:spPr>
          <a:xfrm>
            <a:off x="5543953" y="15416183"/>
            <a:ext cx="4379340" cy="738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201" dirty="0">
                <a:solidFill>
                  <a:prstClr val="black"/>
                </a:solidFill>
              </a:rPr>
              <a:t>[Partl, </a:t>
            </a:r>
            <a:r>
              <a:rPr lang="en-US" sz="4201" dirty="0" err="1">
                <a:solidFill>
                  <a:prstClr val="black"/>
                </a:solidFill>
              </a:rPr>
              <a:t>BioVis</a:t>
            </a:r>
            <a:r>
              <a:rPr lang="en-US" sz="4201" dirty="0">
                <a:solidFill>
                  <a:prstClr val="black"/>
                </a:solidFill>
              </a:rPr>
              <a:t> ‘12]</a:t>
            </a:r>
          </a:p>
        </p:txBody>
      </p:sp>
    </p:spTree>
    <p:extLst>
      <p:ext uri="{BB962C8B-B14F-4D97-AF65-F5344CB8AC3E}">
        <p14:creationId xmlns:p14="http://schemas.microsoft.com/office/powerpoint/2010/main" val="38061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Old Color Coding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86694" y="4803068"/>
            <a:ext cx="14074424" cy="1357965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A	-3.4</a:t>
            </a:r>
          </a:p>
          <a:p>
            <a:r>
              <a:rPr lang="en-US" noProof="0" dirty="0" smtClean="0"/>
              <a:t>B 	2.8</a:t>
            </a:r>
          </a:p>
          <a:p>
            <a:r>
              <a:rPr lang="en-US" noProof="0" dirty="0" smtClean="0"/>
              <a:t>C	3.1</a:t>
            </a:r>
          </a:p>
          <a:p>
            <a:r>
              <a:rPr lang="en-US" noProof="0" dirty="0" smtClean="0"/>
              <a:t>D	-3</a:t>
            </a:r>
          </a:p>
          <a:p>
            <a:r>
              <a:rPr lang="en-US" noProof="0" dirty="0" smtClean="0"/>
              <a:t>E	0.5</a:t>
            </a:r>
          </a:p>
          <a:p>
            <a:r>
              <a:rPr lang="en-US" noProof="0" dirty="0" smtClean="0"/>
              <a:t>F	0.3</a:t>
            </a:r>
          </a:p>
          <a:p>
            <a:endParaRPr lang="en-US" noProof="0" dirty="0"/>
          </a:p>
        </p:txBody>
      </p:sp>
      <p:sp>
        <p:nvSpPr>
          <p:cNvPr id="49" name="Abgerundetes Rechteck 126"/>
          <p:cNvSpPr/>
          <p:nvPr/>
        </p:nvSpPr>
        <p:spPr>
          <a:xfrm>
            <a:off x="8351983" y="5104926"/>
            <a:ext cx="9307752" cy="13389840"/>
          </a:xfrm>
          <a:prstGeom prst="roundRect">
            <a:avLst>
              <a:gd name="adj" fmla="val 4217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  <a:round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sp>
        <p:nvSpPr>
          <p:cNvPr id="33" name="Rechteck 113"/>
          <p:cNvSpPr/>
          <p:nvPr/>
        </p:nvSpPr>
        <p:spPr>
          <a:xfrm>
            <a:off x="15026985" y="8224601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34" name="Rechteck 114"/>
          <p:cNvSpPr/>
          <p:nvPr/>
        </p:nvSpPr>
        <p:spPr>
          <a:xfrm>
            <a:off x="12770826" y="593548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35" name="Rechteck 115"/>
          <p:cNvSpPr/>
          <p:nvPr/>
        </p:nvSpPr>
        <p:spPr>
          <a:xfrm>
            <a:off x="11247789" y="1217307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6" name="Rechteck 116"/>
          <p:cNvSpPr/>
          <p:nvPr/>
        </p:nvSpPr>
        <p:spPr>
          <a:xfrm>
            <a:off x="9088981" y="16223630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F</a:t>
            </a:r>
          </a:p>
        </p:txBody>
      </p:sp>
      <p:sp>
        <p:nvSpPr>
          <p:cNvPr id="37" name="Ellipse 117"/>
          <p:cNvSpPr/>
          <p:nvPr/>
        </p:nvSpPr>
        <p:spPr>
          <a:xfrm>
            <a:off x="15685814" y="11848992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9" name="Gewinkelte Verbindung 119"/>
          <p:cNvCxnSpPr>
            <a:stCxn id="34" idx="3"/>
            <a:endCxn id="33" idx="0"/>
          </p:cNvCxnSpPr>
          <p:nvPr/>
        </p:nvCxnSpPr>
        <p:spPr>
          <a:xfrm>
            <a:off x="14952692" y="6475613"/>
            <a:ext cx="1165226" cy="174898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120"/>
          <p:cNvCxnSpPr>
            <a:stCxn id="33" idx="2"/>
            <a:endCxn id="37" idx="0"/>
          </p:cNvCxnSpPr>
          <p:nvPr/>
        </p:nvCxnSpPr>
        <p:spPr>
          <a:xfrm>
            <a:off x="16117918" y="9304866"/>
            <a:ext cx="0" cy="254413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121"/>
          <p:cNvCxnSpPr>
            <a:endCxn id="47" idx="0"/>
          </p:cNvCxnSpPr>
          <p:nvPr/>
        </p:nvCxnSpPr>
        <p:spPr>
          <a:xfrm>
            <a:off x="16119187" y="12713205"/>
            <a:ext cx="0" cy="2071743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122"/>
          <p:cNvCxnSpPr>
            <a:stCxn id="46" idx="2"/>
            <a:endCxn id="48" idx="2"/>
          </p:cNvCxnSpPr>
          <p:nvPr/>
        </p:nvCxnSpPr>
        <p:spPr>
          <a:xfrm rot="16200000" flipH="1">
            <a:off x="10016627" y="8295988"/>
            <a:ext cx="1765892" cy="2014087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123"/>
          <p:cNvCxnSpPr>
            <a:stCxn id="35" idx="2"/>
            <a:endCxn id="47" idx="1"/>
          </p:cNvCxnSpPr>
          <p:nvPr/>
        </p:nvCxnSpPr>
        <p:spPr>
          <a:xfrm rot="16200000" flipH="1">
            <a:off x="12647623" y="12944435"/>
            <a:ext cx="2071743" cy="2689532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124"/>
          <p:cNvCxnSpPr>
            <a:stCxn id="47" idx="2"/>
          </p:cNvCxnSpPr>
          <p:nvPr/>
        </p:nvCxnSpPr>
        <p:spPr>
          <a:xfrm rot="5400000">
            <a:off x="13234210" y="13878783"/>
            <a:ext cx="898557" cy="4871398"/>
          </a:xfrm>
          <a:prstGeom prst="bentConnector2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winkelte Verbindung 125"/>
          <p:cNvCxnSpPr>
            <a:stCxn id="33" idx="1"/>
            <a:endCxn id="48" idx="0"/>
          </p:cNvCxnSpPr>
          <p:nvPr/>
        </p:nvCxnSpPr>
        <p:spPr>
          <a:xfrm rot="10800000" flipV="1">
            <a:off x="12338730" y="8764731"/>
            <a:ext cx="2688263" cy="989139"/>
          </a:xfrm>
          <a:prstGeom prst="bentConnector2">
            <a:avLst/>
          </a:prstGeom>
          <a:ln w="571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110"/>
          <p:cNvSpPr/>
          <p:nvPr/>
        </p:nvSpPr>
        <p:spPr>
          <a:xfrm>
            <a:off x="8801598" y="7339822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7" name="Rechteck 112"/>
          <p:cNvSpPr/>
          <p:nvPr/>
        </p:nvSpPr>
        <p:spPr>
          <a:xfrm>
            <a:off x="15028254" y="14784943"/>
            <a:ext cx="2181866" cy="108026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r>
              <a:rPr lang="en-US" sz="540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48" name="Ellipse 111"/>
          <p:cNvSpPr/>
          <p:nvPr/>
        </p:nvSpPr>
        <p:spPr>
          <a:xfrm>
            <a:off x="11906618" y="9753870"/>
            <a:ext cx="864209" cy="86420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43566"/>
            <a:endParaRPr lang="en-US" sz="5401" dirty="0">
              <a:solidFill>
                <a:prstClr val="white"/>
              </a:solidFill>
            </a:endParaRPr>
          </a:p>
        </p:txBody>
      </p:sp>
      <p:cxnSp>
        <p:nvCxnSpPr>
          <p:cNvPr id="31" name="Gerade Verbindung mit Pfeil 108"/>
          <p:cNvCxnSpPr>
            <a:endCxn id="35" idx="0"/>
          </p:cNvCxnSpPr>
          <p:nvPr/>
        </p:nvCxnSpPr>
        <p:spPr>
          <a:xfrm flipH="1">
            <a:off x="12338722" y="10641462"/>
            <a:ext cx="16574" cy="1531612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6730434" y="4803067"/>
            <a:ext cx="14074424" cy="13579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96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762" indent="0" algn="l" defTabSz="1080144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8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46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72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7149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5934" indent="0" algn="l" defTabSz="2743566" rtl="0" eaLnBrk="1" latinLnBrk="0" hangingPunct="1">
              <a:spcBef>
                <a:spcPct val="20000"/>
              </a:spcBef>
              <a:spcAft>
                <a:spcPts val="1800"/>
              </a:spcAft>
              <a:buClr>
                <a:srgbClr val="00ACDC"/>
              </a:buClr>
              <a:buFont typeface="Arial" pitchFamily="34" charset="0"/>
              <a:buNone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4806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6589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8372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60154" indent="-685891" algn="l" defTabSz="27435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4.2</a:t>
            </a:r>
          </a:p>
          <a:p>
            <a:r>
              <a:rPr lang="en-US" dirty="0" smtClean="0"/>
              <a:t>1.8</a:t>
            </a:r>
          </a:p>
          <a:p>
            <a:r>
              <a:rPr lang="en-US" dirty="0" smtClean="0"/>
              <a:t>-2.2</a:t>
            </a:r>
          </a:p>
          <a:p>
            <a:r>
              <a:rPr lang="en-US" dirty="0" smtClean="0"/>
              <a:t>-2.8</a:t>
            </a:r>
          </a:p>
          <a:p>
            <a:r>
              <a:rPr lang="en-US" dirty="0" smtClean="0"/>
              <a:t>0.3</a:t>
            </a:r>
          </a:p>
          <a:p>
            <a:r>
              <a:rPr lang="en-US" dirty="0" smtClean="0"/>
              <a:t>0.3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r>
              <a:rPr lang="en-US" noProof="0" dirty="0" smtClean="0"/>
              <a:t>: Data Scale &amp; Heterogeneity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Large </a:t>
            </a:r>
            <a:r>
              <a:rPr lang="en-US" noProof="0" dirty="0" smtClean="0">
                <a:solidFill>
                  <a:schemeClr val="accent1"/>
                </a:solidFill>
              </a:rPr>
              <a:t>number of experiments</a:t>
            </a:r>
          </a:p>
          <a:p>
            <a:pPr lvl="1"/>
            <a:r>
              <a:rPr lang="en-US" noProof="0" dirty="0" smtClean="0"/>
              <a:t>Large datasets have more than 500 experiments</a:t>
            </a:r>
          </a:p>
          <a:p>
            <a:r>
              <a:rPr lang="en-US" noProof="0" dirty="0" smtClean="0"/>
              <a:t>Multiple </a:t>
            </a:r>
            <a:r>
              <a:rPr lang="en-US" noProof="0" dirty="0" smtClean="0">
                <a:solidFill>
                  <a:schemeClr val="accent3"/>
                </a:solidFill>
              </a:rPr>
              <a:t>groups/conditions</a:t>
            </a:r>
          </a:p>
          <a:p>
            <a:r>
              <a:rPr lang="en-US" dirty="0"/>
              <a:t>Different </a:t>
            </a:r>
            <a:r>
              <a:rPr lang="en-US" dirty="0">
                <a:solidFill>
                  <a:schemeClr val="accent2"/>
                </a:solidFill>
              </a:rPr>
              <a:t>types </a:t>
            </a:r>
            <a:r>
              <a:rPr lang="en-US" dirty="0"/>
              <a:t>of </a:t>
            </a:r>
            <a:r>
              <a:rPr lang="en-US" dirty="0" smtClean="0"/>
              <a:t>data, require </a:t>
            </a:r>
            <a:r>
              <a:rPr lang="en-US" dirty="0">
                <a:solidFill>
                  <a:schemeClr val="accent1"/>
                </a:solidFill>
              </a:rPr>
              <a:t>different visualization </a:t>
            </a:r>
            <a:r>
              <a:rPr lang="en-US" dirty="0"/>
              <a:t>techniques</a:t>
            </a:r>
          </a:p>
          <a:p>
            <a:endParaRPr lang="en-US" noProof="0" dirty="0" smtClean="0">
              <a:solidFill>
                <a:schemeClr val="accent3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Challenge: Supporting Multiple Tasks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Two central tasks:</a:t>
            </a:r>
          </a:p>
          <a:p>
            <a:pPr lvl="1"/>
            <a:r>
              <a:rPr lang="en-US" noProof="0" dirty="0" smtClean="0"/>
              <a:t>Explore </a:t>
            </a:r>
            <a:r>
              <a:rPr lang="en-US" noProof="0" dirty="0" smtClean="0">
                <a:solidFill>
                  <a:schemeClr val="accent3"/>
                </a:solidFill>
              </a:rPr>
              <a:t>topology </a:t>
            </a:r>
            <a:r>
              <a:rPr lang="en-US" noProof="0" dirty="0" smtClean="0"/>
              <a:t>of pathway</a:t>
            </a:r>
          </a:p>
          <a:p>
            <a:pPr lvl="1"/>
            <a:r>
              <a:rPr lang="en-US" noProof="0" dirty="0" smtClean="0"/>
              <a:t>Explore the </a:t>
            </a:r>
            <a:r>
              <a:rPr lang="en-US" noProof="0" dirty="0" smtClean="0">
                <a:solidFill>
                  <a:schemeClr val="accent1"/>
                </a:solidFill>
              </a:rPr>
              <a:t>attributes </a:t>
            </a:r>
            <a:r>
              <a:rPr lang="en-US" noProof="0" dirty="0" smtClean="0"/>
              <a:t>of the nodes </a:t>
            </a:r>
            <a:br>
              <a:rPr lang="en-US" noProof="0" dirty="0" smtClean="0"/>
            </a:br>
            <a:r>
              <a:rPr lang="en-US" noProof="0" dirty="0" smtClean="0"/>
              <a:t>(experimental data)</a:t>
            </a:r>
          </a:p>
          <a:p>
            <a:r>
              <a:rPr lang="en-US" noProof="0" dirty="0" smtClean="0"/>
              <a:t>Need to support both!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5852205" y="4216095"/>
            <a:ext cx="5321013" cy="7654642"/>
            <a:chOff x="251520" y="1700807"/>
            <a:chExt cx="3102180" cy="4462699"/>
          </a:xfrm>
        </p:grpSpPr>
        <p:sp>
          <p:nvSpPr>
            <p:cNvPr id="8" name="Abgerundetes Rechteck 126"/>
            <p:cNvSpPr/>
            <p:nvPr/>
          </p:nvSpPr>
          <p:spPr>
            <a:xfrm>
              <a:off x="251520" y="1700807"/>
              <a:ext cx="3102180" cy="4462699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 type="stealth"/>
              <a:tailEnd type="stealth"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sp>
          <p:nvSpPr>
            <p:cNvPr id="9" name="Rechteck 113"/>
            <p:cNvSpPr/>
            <p:nvPr/>
          </p:nvSpPr>
          <p:spPr>
            <a:xfrm>
              <a:off x="2476231" y="274056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10" name="Rechteck 114"/>
            <p:cNvSpPr/>
            <p:nvPr/>
          </p:nvSpPr>
          <p:spPr>
            <a:xfrm>
              <a:off x="1724276" y="197762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1" name="Rechteck 115"/>
            <p:cNvSpPr/>
            <p:nvPr/>
          </p:nvSpPr>
          <p:spPr>
            <a:xfrm>
              <a:off x="1216663" y="4056550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2" name="Rechteck 116"/>
            <p:cNvSpPr/>
            <p:nvPr/>
          </p:nvSpPr>
          <p:spPr>
            <a:xfrm>
              <a:off x="497154" y="54065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13" name="Ellipse 117"/>
            <p:cNvSpPr/>
            <p:nvPr/>
          </p:nvSpPr>
          <p:spPr>
            <a:xfrm>
              <a:off x="2695812" y="3948538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Gewinkelte Verbindung 118"/>
            <p:cNvCxnSpPr>
              <a:endCxn id="10" idx="1"/>
            </p:cNvCxnSpPr>
            <p:nvPr/>
          </p:nvCxnSpPr>
          <p:spPr>
            <a:xfrm flipV="1">
              <a:off x="764969" y="2157645"/>
              <a:ext cx="959307" cy="288032"/>
            </a:xfrm>
            <a:prstGeom prst="bentConnector3">
              <a:avLst>
                <a:gd name="adj1" fmla="val -519"/>
              </a:avLst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winkelte Verbindung 119"/>
            <p:cNvCxnSpPr>
              <a:stCxn id="10" idx="3"/>
              <a:endCxn id="9" idx="0"/>
            </p:cNvCxnSpPr>
            <p:nvPr/>
          </p:nvCxnSpPr>
          <p:spPr>
            <a:xfrm>
              <a:off x="2451470" y="2157645"/>
              <a:ext cx="388358" cy="58292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20"/>
            <p:cNvCxnSpPr>
              <a:stCxn id="9" idx="2"/>
              <a:endCxn id="13" idx="0"/>
            </p:cNvCxnSpPr>
            <p:nvPr/>
          </p:nvCxnSpPr>
          <p:spPr>
            <a:xfrm>
              <a:off x="2839828" y="3100605"/>
              <a:ext cx="0" cy="8479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21"/>
            <p:cNvCxnSpPr>
              <a:endCxn id="23" idx="0"/>
            </p:cNvCxnSpPr>
            <p:nvPr/>
          </p:nvCxnSpPr>
          <p:spPr>
            <a:xfrm>
              <a:off x="2840251" y="4236570"/>
              <a:ext cx="0" cy="690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winkelte Verbindung 122"/>
            <p:cNvCxnSpPr>
              <a:stCxn id="22" idx="2"/>
              <a:endCxn id="24" idx="2"/>
            </p:cNvCxnSpPr>
            <p:nvPr/>
          </p:nvCxnSpPr>
          <p:spPr>
            <a:xfrm rot="16200000" flipH="1">
              <a:off x="806329" y="2764356"/>
              <a:ext cx="588554" cy="67127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winkelte Verbindung 123"/>
            <p:cNvCxnSpPr>
              <a:stCxn id="11" idx="2"/>
              <a:endCxn id="23" idx="1"/>
            </p:cNvCxnSpPr>
            <p:nvPr/>
          </p:nvCxnSpPr>
          <p:spPr>
            <a:xfrm rot="16200000" flipH="1">
              <a:off x="1683212" y="4313638"/>
              <a:ext cx="690491" cy="8963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winkelte Verbindung 124"/>
            <p:cNvCxnSpPr>
              <a:stCxn id="23" idx="2"/>
            </p:cNvCxnSpPr>
            <p:nvPr/>
          </p:nvCxnSpPr>
          <p:spPr>
            <a:xfrm rot="5400000">
              <a:off x="1878717" y="4625047"/>
              <a:ext cx="299480" cy="162358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winkelte Verbindung 125"/>
            <p:cNvCxnSpPr>
              <a:stCxn id="9" idx="1"/>
              <a:endCxn id="24" idx="0"/>
            </p:cNvCxnSpPr>
            <p:nvPr/>
          </p:nvCxnSpPr>
          <p:spPr>
            <a:xfrm rot="10800000" flipV="1">
              <a:off x="1580261" y="2920585"/>
              <a:ext cx="895971" cy="32967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110"/>
            <p:cNvSpPr/>
            <p:nvPr/>
          </p:nvSpPr>
          <p:spPr>
            <a:xfrm>
              <a:off x="401372" y="2445677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23" name="Rechteck 112"/>
            <p:cNvSpPr/>
            <p:nvPr/>
          </p:nvSpPr>
          <p:spPr>
            <a:xfrm>
              <a:off x="2476654" y="49270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48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24" name="Ellipse 111"/>
            <p:cNvSpPr/>
            <p:nvPr/>
          </p:nvSpPr>
          <p:spPr>
            <a:xfrm>
              <a:off x="1436244" y="3250255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4801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Gerade Verbindung mit Pfeil 108"/>
            <p:cNvCxnSpPr>
              <a:endCxn id="11" idx="0"/>
            </p:cNvCxnSpPr>
            <p:nvPr/>
          </p:nvCxnSpPr>
          <p:spPr>
            <a:xfrm flipH="1">
              <a:off x="1580260" y="3546079"/>
              <a:ext cx="5524" cy="5104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990" y="13747009"/>
            <a:ext cx="8695642" cy="422359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038" y="5944805"/>
            <a:ext cx="32922687" cy="3430058"/>
          </a:xfrm>
        </p:spPr>
        <p:txBody>
          <a:bodyPr/>
          <a:lstStyle/>
          <a:p>
            <a:pPr algn="ctr"/>
            <a:r>
              <a:rPr lang="en-US" dirty="0" smtClean="0"/>
              <a:t>Why Visualize?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uppieren 128"/>
          <p:cNvGrpSpPr/>
          <p:nvPr/>
        </p:nvGrpSpPr>
        <p:grpSpPr>
          <a:xfrm>
            <a:off x="5327258" y="4247956"/>
            <a:ext cx="9307752" cy="14259440"/>
            <a:chOff x="107503" y="1387083"/>
            <a:chExt cx="3102180" cy="4752528"/>
          </a:xfrm>
        </p:grpSpPr>
        <p:sp>
          <p:nvSpPr>
            <p:cNvPr id="23" name="Abgerundetes Rechteck 22"/>
            <p:cNvSpPr/>
            <p:nvPr/>
          </p:nvSpPr>
          <p:spPr>
            <a:xfrm>
              <a:off x="107503" y="1387083"/>
              <a:ext cx="3102180" cy="4752528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68565" y="1389496"/>
              <a:ext cx="1580056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Pathway View</a:t>
              </a:r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5776871" y="5942678"/>
            <a:ext cx="8408523" cy="11368408"/>
            <a:chOff x="4062199" y="1980023"/>
            <a:chExt cx="2802476" cy="3788976"/>
          </a:xfrm>
        </p:grpSpPr>
        <p:grpSp>
          <p:nvGrpSpPr>
            <p:cNvPr id="132" name="Gruppieren 131"/>
            <p:cNvGrpSpPr/>
            <p:nvPr/>
          </p:nvGrpSpPr>
          <p:grpSpPr>
            <a:xfrm>
              <a:off x="4062199" y="1980023"/>
              <a:ext cx="2802476" cy="3788976"/>
              <a:chOff x="436656" y="1936017"/>
              <a:chExt cx="2802476" cy="3788976"/>
            </a:xfrm>
          </p:grpSpPr>
          <p:cxnSp>
            <p:nvCxnSpPr>
              <p:cNvPr id="47" name="Gerade Verbindung mit Pfeil 46"/>
              <p:cNvCxnSpPr>
                <a:endCxn id="29" idx="0"/>
              </p:cNvCxnSpPr>
              <p:nvPr/>
            </p:nvCxnSpPr>
            <p:spPr>
              <a:xfrm>
                <a:off x="2875535" y="4194962"/>
                <a:ext cx="0" cy="690491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hteck 3"/>
              <p:cNvSpPr/>
              <p:nvPr/>
            </p:nvSpPr>
            <p:spPr>
              <a:xfrm>
                <a:off x="436656" y="2404069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1471528" y="3208647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511938" y="48854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511515" y="269895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C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759560" y="193601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B</a:t>
                </a: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251947" y="4014942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24753" y="53649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r>
                  <a:rPr lang="de-AT" sz="5401" dirty="0">
                    <a:solidFill>
                      <a:prstClr val="black"/>
                    </a:solidFill>
                  </a:rPr>
                  <a:t>F</a:t>
                </a: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731096" y="390693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6" name="Gewinkelte Verbindung 35"/>
              <p:cNvCxnSpPr>
                <a:endCxn id="31" idx="1"/>
              </p:cNvCxnSpPr>
              <p:nvPr/>
            </p:nvCxnSpPr>
            <p:spPr>
              <a:xfrm flipV="1">
                <a:off x="800253" y="2116037"/>
                <a:ext cx="959307" cy="288032"/>
              </a:xfrm>
              <a:prstGeom prst="bentConnector3">
                <a:avLst>
                  <a:gd name="adj1" fmla="val -519"/>
                </a:avLst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winkelte Verbindung 38"/>
              <p:cNvCxnSpPr>
                <a:stCxn id="31" idx="3"/>
                <a:endCxn id="30" idx="0"/>
              </p:cNvCxnSpPr>
              <p:nvPr/>
            </p:nvCxnSpPr>
            <p:spPr>
              <a:xfrm>
                <a:off x="2486754" y="2116037"/>
                <a:ext cx="388358" cy="58292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/>
              <p:cNvCxnSpPr>
                <a:stCxn id="30" idx="2"/>
                <a:endCxn id="34" idx="0"/>
              </p:cNvCxnSpPr>
              <p:nvPr/>
            </p:nvCxnSpPr>
            <p:spPr>
              <a:xfrm>
                <a:off x="2875112" y="3058997"/>
                <a:ext cx="0" cy="847933"/>
              </a:xfrm>
              <a:prstGeom prst="straightConnector1">
                <a:avLst/>
              </a:prstGeom>
              <a:ln w="571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winkelte Verbindung 48"/>
              <p:cNvCxnSpPr>
                <a:stCxn id="4" idx="2"/>
                <a:endCxn id="11" idx="2"/>
              </p:cNvCxnSpPr>
              <p:nvPr/>
            </p:nvCxnSpPr>
            <p:spPr>
              <a:xfrm rot="16200000" flipH="1">
                <a:off x="841613" y="2722748"/>
                <a:ext cx="588554" cy="671275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winkelte Verbindung 54"/>
              <p:cNvCxnSpPr>
                <a:stCxn id="32" idx="2"/>
                <a:endCxn id="29" idx="1"/>
              </p:cNvCxnSpPr>
              <p:nvPr/>
            </p:nvCxnSpPr>
            <p:spPr>
              <a:xfrm rot="16200000" flipH="1">
                <a:off x="1718496" y="4272030"/>
                <a:ext cx="690491" cy="896394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winkelte Verbindung 58"/>
              <p:cNvCxnSpPr>
                <a:stCxn id="29" idx="2"/>
                <a:endCxn id="33" idx="3"/>
              </p:cNvCxnSpPr>
              <p:nvPr/>
            </p:nvCxnSpPr>
            <p:spPr>
              <a:xfrm rot="5400000">
                <a:off x="1914001" y="4583439"/>
                <a:ext cx="299480" cy="1623588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winkelte Verbindung 61"/>
              <p:cNvCxnSpPr>
                <a:stCxn id="30" idx="1"/>
                <a:endCxn id="11" idx="0"/>
              </p:cNvCxnSpPr>
              <p:nvPr/>
            </p:nvCxnSpPr>
            <p:spPr>
              <a:xfrm rot="10800000" flipV="1">
                <a:off x="1615545" y="2878977"/>
                <a:ext cx="895971" cy="329670"/>
              </a:xfrm>
              <a:prstGeom prst="bentConnector2">
                <a:avLst/>
              </a:prstGeom>
              <a:ln w="571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Gerade Verbindung mit Pfeil 132"/>
            <p:cNvCxnSpPr>
              <a:endCxn id="32" idx="0"/>
            </p:cNvCxnSpPr>
            <p:nvPr/>
          </p:nvCxnSpPr>
          <p:spPr>
            <a:xfrm flipH="1">
              <a:off x="5241087" y="3547506"/>
              <a:ext cx="1" cy="51144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15265662" y="4255199"/>
            <a:ext cx="16203907" cy="14259440"/>
            <a:chOff x="4925144" y="1484784"/>
            <a:chExt cx="3456384" cy="4752528"/>
          </a:xfrm>
        </p:grpSpPr>
        <p:sp>
          <p:nvSpPr>
            <p:cNvPr id="27" name="Abgerundetes Rechteck 26"/>
            <p:cNvSpPr/>
            <p:nvPr/>
          </p:nvSpPr>
          <p:spPr>
            <a:xfrm>
              <a:off x="4925144" y="1484784"/>
              <a:ext cx="3456384" cy="4752528"/>
            </a:xfrm>
            <a:prstGeom prst="roundRect">
              <a:avLst>
                <a:gd name="adj" fmla="val 2485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155463" y="1487197"/>
              <a:ext cx="994399" cy="30777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enRoute View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Concept</a:t>
            </a:r>
            <a:endParaRPr lang="en-US" noProof="0" dirty="0"/>
          </a:p>
        </p:txBody>
      </p:sp>
      <p:grpSp>
        <p:nvGrpSpPr>
          <p:cNvPr id="253" name="Gruppieren 252"/>
          <p:cNvGrpSpPr/>
          <p:nvPr/>
        </p:nvGrpSpPr>
        <p:grpSpPr>
          <a:xfrm>
            <a:off x="20851048" y="7243850"/>
            <a:ext cx="10143304" cy="11194185"/>
            <a:chOff x="5425441" y="2295717"/>
            <a:chExt cx="3380661" cy="3730909"/>
          </a:xfrm>
        </p:grpSpPr>
        <p:sp>
          <p:nvSpPr>
            <p:cNvPr id="250" name="Abgerundetes Rechteck 249"/>
            <p:cNvSpPr/>
            <p:nvPr/>
          </p:nvSpPr>
          <p:spPr>
            <a:xfrm>
              <a:off x="5739742" y="2304550"/>
              <a:ext cx="3062550" cy="994622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1" name="Abgerundetes Rechteck 250"/>
            <p:cNvSpPr/>
            <p:nvPr/>
          </p:nvSpPr>
          <p:spPr>
            <a:xfrm>
              <a:off x="5735494" y="3396667"/>
              <a:ext cx="3062550" cy="1490089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252" name="Abgerundetes Rechteck 251"/>
            <p:cNvSpPr/>
            <p:nvPr/>
          </p:nvSpPr>
          <p:spPr>
            <a:xfrm>
              <a:off x="5739742" y="4985889"/>
              <a:ext cx="3062550" cy="49731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grpSp>
          <p:nvGrpSpPr>
            <p:cNvPr id="249" name="Gruppieren 248"/>
            <p:cNvGrpSpPr/>
            <p:nvPr/>
          </p:nvGrpSpPr>
          <p:grpSpPr>
            <a:xfrm>
              <a:off x="5425441" y="2295717"/>
              <a:ext cx="3380661" cy="3730909"/>
              <a:chOff x="5425441" y="2295717"/>
              <a:chExt cx="3380661" cy="3730909"/>
            </a:xfrm>
          </p:grpSpPr>
          <p:sp>
            <p:nvSpPr>
              <p:cNvPr id="170" name="Abgerundetes Rechteck 169"/>
              <p:cNvSpPr/>
              <p:nvPr/>
            </p:nvSpPr>
            <p:spPr>
              <a:xfrm>
                <a:off x="5724128" y="3403212"/>
                <a:ext cx="98139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Abgerundetes Rechteck 170"/>
              <p:cNvSpPr/>
              <p:nvPr/>
            </p:nvSpPr>
            <p:spPr>
              <a:xfrm>
                <a:off x="5725618" y="38965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Abgerundetes Rechteck 171"/>
              <p:cNvSpPr/>
              <p:nvPr/>
            </p:nvSpPr>
            <p:spPr>
              <a:xfrm>
                <a:off x="5725618" y="4389944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Abgerundetes Rechteck 189"/>
              <p:cNvSpPr/>
              <p:nvPr/>
            </p:nvSpPr>
            <p:spPr>
              <a:xfrm>
                <a:off x="5725264" y="2801362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Abgerundetes Rechteck 190"/>
              <p:cNvSpPr/>
              <p:nvPr/>
            </p:nvSpPr>
            <p:spPr>
              <a:xfrm>
                <a:off x="5724849" y="2304550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5721808" y="4986433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6" name="Textfeld 205"/>
              <p:cNvSpPr txBox="1"/>
              <p:nvPr/>
            </p:nvSpPr>
            <p:spPr>
              <a:xfrm>
                <a:off x="5792112" y="5558535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7" name="Textfeld 206"/>
              <p:cNvSpPr txBox="1"/>
              <p:nvPr/>
            </p:nvSpPr>
            <p:spPr>
              <a:xfrm>
                <a:off x="6844470" y="556493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2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1</a:t>
                </a:r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>
                <a:off x="7888880" y="5553976"/>
                <a:ext cx="846916" cy="46169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Group 1</a:t>
                </a:r>
              </a:p>
              <a:p>
                <a:pPr algn="ctr" defTabSz="2743566"/>
                <a:r>
                  <a:rPr lang="de-AT" sz="4201" dirty="0">
                    <a:solidFill>
                      <a:prstClr val="black"/>
                    </a:solidFill>
                  </a:rPr>
                  <a:t>Dataset 2</a:t>
                </a:r>
              </a:p>
            </p:txBody>
          </p:sp>
          <p:sp>
            <p:nvSpPr>
              <p:cNvPr id="230" name="Abgerundetes Rechteck 229"/>
              <p:cNvSpPr/>
              <p:nvPr/>
            </p:nvSpPr>
            <p:spPr>
              <a:xfrm>
                <a:off x="7825842" y="3404210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Abgerundetes Rechteck 230"/>
              <p:cNvSpPr/>
              <p:nvPr/>
            </p:nvSpPr>
            <p:spPr>
              <a:xfrm>
                <a:off x="7826196" y="38975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Abgerundetes Rechteck 231"/>
              <p:cNvSpPr/>
              <p:nvPr/>
            </p:nvSpPr>
            <p:spPr>
              <a:xfrm>
                <a:off x="7826196" y="43909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Abgerundetes Rechteck 233"/>
              <p:cNvSpPr/>
              <p:nvPr/>
            </p:nvSpPr>
            <p:spPr>
              <a:xfrm>
                <a:off x="7825842" y="2792529"/>
                <a:ext cx="97645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Abgerundetes Rechteck 234"/>
              <p:cNvSpPr/>
              <p:nvPr/>
            </p:nvSpPr>
            <p:spPr>
              <a:xfrm>
                <a:off x="7825427" y="2295717"/>
                <a:ext cx="972617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Abgerundetes Rechteck 235"/>
              <p:cNvSpPr/>
              <p:nvPr/>
            </p:nvSpPr>
            <p:spPr>
              <a:xfrm>
                <a:off x="7822386" y="4987431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Abgerundetes Rechteck 236"/>
              <p:cNvSpPr/>
              <p:nvPr/>
            </p:nvSpPr>
            <p:spPr>
              <a:xfrm>
                <a:off x="6774530" y="340012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Abgerundetes Rechteck 237"/>
              <p:cNvSpPr/>
              <p:nvPr/>
            </p:nvSpPr>
            <p:spPr>
              <a:xfrm>
                <a:off x="6774530" y="3895942"/>
                <a:ext cx="979906" cy="498410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Abgerundetes Rechteck 238"/>
              <p:cNvSpPr/>
              <p:nvPr/>
            </p:nvSpPr>
            <p:spPr>
              <a:xfrm>
                <a:off x="6774530" y="43919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Abgerundetes Rechteck 240"/>
              <p:cNvSpPr/>
              <p:nvPr/>
            </p:nvSpPr>
            <p:spPr>
              <a:xfrm>
                <a:off x="6774176" y="2788854"/>
                <a:ext cx="978355" cy="507778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Abgerundetes Rechteck 241"/>
              <p:cNvSpPr/>
              <p:nvPr/>
            </p:nvSpPr>
            <p:spPr>
              <a:xfrm>
                <a:off x="6773761" y="2296715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Abgerundetes Rechteck 242"/>
              <p:cNvSpPr/>
              <p:nvPr/>
            </p:nvSpPr>
            <p:spPr>
              <a:xfrm>
                <a:off x="6770720" y="4985889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Freihandform 244"/>
              <p:cNvSpPr/>
              <p:nvPr/>
            </p:nvSpPr>
            <p:spPr>
              <a:xfrm>
                <a:off x="5425441" y="2306998"/>
                <a:ext cx="299847" cy="987552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47" h="987552">
                    <a:moveTo>
                      <a:pt x="1524" y="313563"/>
                    </a:moveTo>
                    <a:lnTo>
                      <a:pt x="299847" y="0"/>
                    </a:lnTo>
                    <a:lnTo>
                      <a:pt x="299847" y="987552"/>
                    </a:lnTo>
                    <a:lnTo>
                      <a:pt x="0" y="667512"/>
                    </a:lnTo>
                    <a:lnTo>
                      <a:pt x="1524" y="31356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Freihandform 245"/>
              <p:cNvSpPr/>
              <p:nvPr/>
            </p:nvSpPr>
            <p:spPr>
              <a:xfrm>
                <a:off x="5435373" y="3416492"/>
                <a:ext cx="291338" cy="1462598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835533 h 1509522"/>
                  <a:gd name="connsiteX1" fmla="*/ 294132 w 299847"/>
                  <a:gd name="connsiteY1" fmla="*/ 0 h 1509522"/>
                  <a:gd name="connsiteX2" fmla="*/ 299847 w 299847"/>
                  <a:gd name="connsiteY2" fmla="*/ 1509522 h 1509522"/>
                  <a:gd name="connsiteX3" fmla="*/ 0 w 299847"/>
                  <a:gd name="connsiteY3" fmla="*/ 1189482 h 1509522"/>
                  <a:gd name="connsiteX4" fmla="*/ 1524 w 299847"/>
                  <a:gd name="connsiteY4" fmla="*/ 835533 h 1509522"/>
                  <a:gd name="connsiteX0" fmla="*/ 1524 w 294132"/>
                  <a:gd name="connsiteY0" fmla="*/ 835533 h 1970532"/>
                  <a:gd name="connsiteX1" fmla="*/ 294132 w 294132"/>
                  <a:gd name="connsiteY1" fmla="*/ 0 h 1970532"/>
                  <a:gd name="connsiteX2" fmla="*/ 294132 w 294132"/>
                  <a:gd name="connsiteY2" fmla="*/ 1970532 h 1970532"/>
                  <a:gd name="connsiteX3" fmla="*/ 0 w 294132"/>
                  <a:gd name="connsiteY3" fmla="*/ 1189482 h 1970532"/>
                  <a:gd name="connsiteX4" fmla="*/ 1524 w 294132"/>
                  <a:gd name="connsiteY4" fmla="*/ 835533 h 1970532"/>
                  <a:gd name="connsiteX0" fmla="*/ 1524 w 294132"/>
                  <a:gd name="connsiteY0" fmla="*/ 327599 h 1462598"/>
                  <a:gd name="connsiteX1" fmla="*/ 281434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1524 w 294132"/>
                  <a:gd name="connsiteY0" fmla="*/ 327599 h 1462598"/>
                  <a:gd name="connsiteX1" fmla="*/ 291109 w 294132"/>
                  <a:gd name="connsiteY1" fmla="*/ 0 h 1462598"/>
                  <a:gd name="connsiteX2" fmla="*/ 294132 w 294132"/>
                  <a:gd name="connsiteY2" fmla="*/ 1462598 h 1462598"/>
                  <a:gd name="connsiteX3" fmla="*/ 0 w 294132"/>
                  <a:gd name="connsiteY3" fmla="*/ 681548 h 1462598"/>
                  <a:gd name="connsiteX4" fmla="*/ 1524 w 294132"/>
                  <a:gd name="connsiteY4" fmla="*/ 327599 h 1462598"/>
                  <a:gd name="connsiteX0" fmla="*/ 0 w 292608"/>
                  <a:gd name="connsiteY0" fmla="*/ 327599 h 1462598"/>
                  <a:gd name="connsiteX1" fmla="*/ 289585 w 292608"/>
                  <a:gd name="connsiteY1" fmla="*/ 0 h 1462598"/>
                  <a:gd name="connsiteX2" fmla="*/ 292608 w 292608"/>
                  <a:gd name="connsiteY2" fmla="*/ 1462598 h 1462598"/>
                  <a:gd name="connsiteX3" fmla="*/ 17524 w 292608"/>
                  <a:gd name="connsiteY3" fmla="*/ 910118 h 1462598"/>
                  <a:gd name="connsiteX4" fmla="*/ 0 w 292608"/>
                  <a:gd name="connsiteY4" fmla="*/ 327599 h 1462598"/>
                  <a:gd name="connsiteX0" fmla="*/ 1524 w 275084"/>
                  <a:gd name="connsiteY0" fmla="*/ 556169 h 1462598"/>
                  <a:gd name="connsiteX1" fmla="*/ 272061 w 275084"/>
                  <a:gd name="connsiteY1" fmla="*/ 0 h 1462598"/>
                  <a:gd name="connsiteX2" fmla="*/ 275084 w 275084"/>
                  <a:gd name="connsiteY2" fmla="*/ 1462598 h 1462598"/>
                  <a:gd name="connsiteX3" fmla="*/ 0 w 275084"/>
                  <a:gd name="connsiteY3" fmla="*/ 910118 h 1462598"/>
                  <a:gd name="connsiteX4" fmla="*/ 1524 w 275084"/>
                  <a:gd name="connsiteY4" fmla="*/ 556169 h 1462598"/>
                  <a:gd name="connsiteX0" fmla="*/ 16762 w 290322"/>
                  <a:gd name="connsiteY0" fmla="*/ 556169 h 1462598"/>
                  <a:gd name="connsiteX1" fmla="*/ 287299 w 290322"/>
                  <a:gd name="connsiteY1" fmla="*/ 0 h 1462598"/>
                  <a:gd name="connsiteX2" fmla="*/ 290322 w 290322"/>
                  <a:gd name="connsiteY2" fmla="*/ 1462598 h 1462598"/>
                  <a:gd name="connsiteX3" fmla="*/ 0 w 290322"/>
                  <a:gd name="connsiteY3" fmla="*/ 907578 h 1462598"/>
                  <a:gd name="connsiteX4" fmla="*/ 16762 w 290322"/>
                  <a:gd name="connsiteY4" fmla="*/ 556169 h 1462598"/>
                  <a:gd name="connsiteX0" fmla="*/ 0 w 291338"/>
                  <a:gd name="connsiteY0" fmla="*/ 556169 h 1462598"/>
                  <a:gd name="connsiteX1" fmla="*/ 288315 w 291338"/>
                  <a:gd name="connsiteY1" fmla="*/ 0 h 1462598"/>
                  <a:gd name="connsiteX2" fmla="*/ 291338 w 291338"/>
                  <a:gd name="connsiteY2" fmla="*/ 1462598 h 1462598"/>
                  <a:gd name="connsiteX3" fmla="*/ 1016 w 291338"/>
                  <a:gd name="connsiteY3" fmla="*/ 907578 h 1462598"/>
                  <a:gd name="connsiteX4" fmla="*/ 0 w 291338"/>
                  <a:gd name="connsiteY4" fmla="*/ 556169 h 1462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338" h="1462598">
                    <a:moveTo>
                      <a:pt x="0" y="556169"/>
                    </a:moveTo>
                    <a:lnTo>
                      <a:pt x="288315" y="0"/>
                    </a:lnTo>
                    <a:cubicBezTo>
                      <a:pt x="289323" y="487533"/>
                      <a:pt x="290330" y="975065"/>
                      <a:pt x="291338" y="1462598"/>
                    </a:cubicBezTo>
                    <a:lnTo>
                      <a:pt x="1016" y="907578"/>
                    </a:lnTo>
                    <a:cubicBezTo>
                      <a:pt x="677" y="790442"/>
                      <a:pt x="339" y="673305"/>
                      <a:pt x="0" y="556169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Freihandform 246"/>
              <p:cNvSpPr/>
              <p:nvPr/>
            </p:nvSpPr>
            <p:spPr>
              <a:xfrm>
                <a:off x="5432578" y="4983860"/>
                <a:ext cx="307164" cy="497967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69723 h 743712"/>
                  <a:gd name="connsiteX1" fmla="*/ 297942 w 299847"/>
                  <a:gd name="connsiteY1" fmla="*/ 0 h 743712"/>
                  <a:gd name="connsiteX2" fmla="*/ 299847 w 299847"/>
                  <a:gd name="connsiteY2" fmla="*/ 743712 h 743712"/>
                  <a:gd name="connsiteX3" fmla="*/ 0 w 299847"/>
                  <a:gd name="connsiteY3" fmla="*/ 423672 h 743712"/>
                  <a:gd name="connsiteX4" fmla="*/ 1524 w 299847"/>
                  <a:gd name="connsiteY4" fmla="*/ 69723 h 743712"/>
                  <a:gd name="connsiteX0" fmla="*/ 1524 w 297942"/>
                  <a:gd name="connsiteY0" fmla="*/ 69723 h 488442"/>
                  <a:gd name="connsiteX1" fmla="*/ 297942 w 297942"/>
                  <a:gd name="connsiteY1" fmla="*/ 0 h 488442"/>
                  <a:gd name="connsiteX2" fmla="*/ 297942 w 297942"/>
                  <a:gd name="connsiteY2" fmla="*/ 488442 h 488442"/>
                  <a:gd name="connsiteX3" fmla="*/ 0 w 297942"/>
                  <a:gd name="connsiteY3" fmla="*/ 423672 h 488442"/>
                  <a:gd name="connsiteX4" fmla="*/ 1524 w 297942"/>
                  <a:gd name="connsiteY4" fmla="*/ 69723 h 488442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82702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8651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92227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413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305562"/>
                  <a:gd name="connsiteY0" fmla="*/ 69723 h 490347"/>
                  <a:gd name="connsiteX1" fmla="*/ 297942 w 305562"/>
                  <a:gd name="connsiteY1" fmla="*/ 0 h 490347"/>
                  <a:gd name="connsiteX2" fmla="*/ 305562 w 305562"/>
                  <a:gd name="connsiteY2" fmla="*/ 490347 h 490347"/>
                  <a:gd name="connsiteX3" fmla="*/ 0 w 305562"/>
                  <a:gd name="connsiteY3" fmla="*/ 423672 h 490347"/>
                  <a:gd name="connsiteX4" fmla="*/ 1524 w 305562"/>
                  <a:gd name="connsiteY4" fmla="*/ 69723 h 490347"/>
                  <a:gd name="connsiteX0" fmla="*/ 1524 w 297942"/>
                  <a:gd name="connsiteY0" fmla="*/ 69723 h 494157"/>
                  <a:gd name="connsiteX1" fmla="*/ 297942 w 297942"/>
                  <a:gd name="connsiteY1" fmla="*/ 0 h 494157"/>
                  <a:gd name="connsiteX2" fmla="*/ 290322 w 297942"/>
                  <a:gd name="connsiteY2" fmla="*/ 494157 h 494157"/>
                  <a:gd name="connsiteX3" fmla="*/ 0 w 297942"/>
                  <a:gd name="connsiteY3" fmla="*/ 423672 h 494157"/>
                  <a:gd name="connsiteX4" fmla="*/ 1524 w 297942"/>
                  <a:gd name="connsiteY4" fmla="*/ 69723 h 494157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794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42" h="497967">
                    <a:moveTo>
                      <a:pt x="1524" y="69723"/>
                    </a:moveTo>
                    <a:lnTo>
                      <a:pt x="297942" y="0"/>
                    </a:lnTo>
                    <a:lnTo>
                      <a:pt x="297942" y="497967"/>
                    </a:lnTo>
                    <a:lnTo>
                      <a:pt x="0" y="423672"/>
                    </a:lnTo>
                    <a:lnTo>
                      <a:pt x="1524" y="6972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743566"/>
                <a:endParaRPr lang="de-AT" sz="540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48" name="Gruppieren 247"/>
          <p:cNvGrpSpPr/>
          <p:nvPr/>
        </p:nvGrpSpPr>
        <p:grpSpPr>
          <a:xfrm>
            <a:off x="15676411" y="7643192"/>
            <a:ext cx="5223710" cy="9532319"/>
            <a:chOff x="3700790" y="2428812"/>
            <a:chExt cx="1741010" cy="3177026"/>
          </a:xfrm>
        </p:grpSpPr>
        <p:cxnSp>
          <p:nvCxnSpPr>
            <p:cNvPr id="137" name="Gerade Verbindung mit Pfeil 136"/>
            <p:cNvCxnSpPr>
              <a:stCxn id="136" idx="2"/>
              <a:endCxn id="138" idx="0"/>
            </p:cNvCxnSpPr>
            <p:nvPr/>
          </p:nvCxnSpPr>
          <p:spPr>
            <a:xfrm>
              <a:off x="5076205" y="2975386"/>
              <a:ext cx="1998" cy="34441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3700790" y="2428812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715932" y="3607834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C</a:t>
              </a:r>
            </a:p>
          </p:txBody>
        </p:sp>
        <p:cxnSp>
          <p:nvCxnSpPr>
            <p:cNvPr id="143" name="Gerade Verbindung mit Pfeil 142"/>
            <p:cNvCxnSpPr>
              <a:stCxn id="136" idx="1"/>
              <a:endCxn id="141" idx="3"/>
            </p:cNvCxnSpPr>
            <p:nvPr/>
          </p:nvCxnSpPr>
          <p:spPr>
            <a:xfrm flipH="1" flipV="1">
              <a:off x="4427984" y="2608832"/>
              <a:ext cx="284624" cy="18653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/>
            <p:cNvCxnSpPr>
              <a:stCxn id="138" idx="2"/>
              <a:endCxn id="142" idx="3"/>
            </p:cNvCxnSpPr>
            <p:nvPr/>
          </p:nvCxnSpPr>
          <p:spPr>
            <a:xfrm flipH="1">
              <a:off x="4443126" y="3463818"/>
              <a:ext cx="491061" cy="324036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Ellipse 150"/>
            <p:cNvSpPr/>
            <p:nvPr/>
          </p:nvSpPr>
          <p:spPr>
            <a:xfrm>
              <a:off x="3920371" y="4807130"/>
              <a:ext cx="288032" cy="28803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3700790" y="5245798"/>
              <a:ext cx="727194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F</a:t>
              </a:r>
            </a:p>
          </p:txBody>
        </p:sp>
        <p:cxnSp>
          <p:nvCxnSpPr>
            <p:cNvPr id="154" name="Gerade Verbindung mit Pfeil 153"/>
            <p:cNvCxnSpPr>
              <a:stCxn id="151" idx="6"/>
              <a:endCxn id="140" idx="1"/>
            </p:cNvCxnSpPr>
            <p:nvPr/>
          </p:nvCxnSpPr>
          <p:spPr>
            <a:xfrm>
              <a:off x="4208403" y="4951146"/>
              <a:ext cx="500499" cy="27388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mit Pfeil 155"/>
            <p:cNvCxnSpPr>
              <a:stCxn id="140" idx="1"/>
              <a:endCxn id="152" idx="3"/>
            </p:cNvCxnSpPr>
            <p:nvPr/>
          </p:nvCxnSpPr>
          <p:spPr>
            <a:xfrm flipH="1">
              <a:off x="4427984" y="5225034"/>
              <a:ext cx="280918" cy="200784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mit Pfeil 162"/>
            <p:cNvCxnSpPr>
              <a:stCxn id="138" idx="4"/>
              <a:endCxn id="139" idx="0"/>
            </p:cNvCxnSpPr>
            <p:nvPr/>
          </p:nvCxnSpPr>
          <p:spPr>
            <a:xfrm>
              <a:off x="5078203" y="3607834"/>
              <a:ext cx="0" cy="353856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mit Pfeil 165"/>
            <p:cNvCxnSpPr>
              <a:stCxn id="139" idx="2"/>
              <a:endCxn id="140" idx="0"/>
            </p:cNvCxnSpPr>
            <p:nvPr/>
          </p:nvCxnSpPr>
          <p:spPr>
            <a:xfrm flipH="1">
              <a:off x="5072499" y="4321730"/>
              <a:ext cx="5704" cy="723284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lipse 137"/>
            <p:cNvSpPr/>
            <p:nvPr/>
          </p:nvSpPr>
          <p:spPr>
            <a:xfrm>
              <a:off x="4934187" y="3319802"/>
              <a:ext cx="288032" cy="288032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4712608" y="2615346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4714606" y="3961690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4708902" y="5045014"/>
              <a:ext cx="727194" cy="36004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72773" y="7352556"/>
            <a:ext cx="8408522" cy="8525382"/>
            <a:chOff x="5772773" y="7352556"/>
            <a:chExt cx="8408522" cy="8525382"/>
          </a:xfrm>
        </p:grpSpPr>
        <p:sp>
          <p:nvSpPr>
            <p:cNvPr id="130" name="Rechteck 115"/>
            <p:cNvSpPr/>
            <p:nvPr/>
          </p:nvSpPr>
          <p:spPr>
            <a:xfrm>
              <a:off x="8218964" y="12185804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D</a:t>
              </a:r>
            </a:p>
          </p:txBody>
        </p:sp>
        <p:cxnSp>
          <p:nvCxnSpPr>
            <p:cNvPr id="131" name="Gewinkelte Verbindung 122"/>
            <p:cNvCxnSpPr>
              <a:stCxn id="144" idx="2"/>
              <a:endCxn id="147" idx="2"/>
            </p:cNvCxnSpPr>
            <p:nvPr/>
          </p:nvCxnSpPr>
          <p:spPr>
            <a:xfrm rot="16200000" flipH="1">
              <a:off x="6987804" y="8308718"/>
              <a:ext cx="1765891" cy="2014087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winkelte Verbindung 123"/>
            <p:cNvCxnSpPr>
              <a:stCxn id="130" idx="2"/>
              <a:endCxn id="145" idx="1"/>
            </p:cNvCxnSpPr>
            <p:nvPr/>
          </p:nvCxnSpPr>
          <p:spPr>
            <a:xfrm rot="16200000" flipH="1">
              <a:off x="9618792" y="12957170"/>
              <a:ext cx="2071743" cy="2689532"/>
            </a:xfrm>
            <a:prstGeom prst="bentConnector2">
              <a:avLst/>
            </a:prstGeom>
            <a:ln w="1016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hteck 110"/>
            <p:cNvSpPr/>
            <p:nvPr/>
          </p:nvSpPr>
          <p:spPr>
            <a:xfrm>
              <a:off x="5772773" y="7352556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145" name="Rechteck 112"/>
            <p:cNvSpPr/>
            <p:nvPr/>
          </p:nvSpPr>
          <p:spPr>
            <a:xfrm>
              <a:off x="11999429" y="14797677"/>
              <a:ext cx="2181866" cy="1080261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r>
                <a:rPr lang="de-AT" sz="5401" dirty="0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147" name="Ellipse 111"/>
            <p:cNvSpPr/>
            <p:nvPr/>
          </p:nvSpPr>
          <p:spPr>
            <a:xfrm>
              <a:off x="8877793" y="9766604"/>
              <a:ext cx="864209" cy="864208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cxnSp>
          <p:nvCxnSpPr>
            <p:cNvPr id="148" name="Gerade Verbindung mit Pfeil 108"/>
            <p:cNvCxnSpPr>
              <a:endCxn id="130" idx="0"/>
            </p:cNvCxnSpPr>
            <p:nvPr/>
          </p:nvCxnSpPr>
          <p:spPr>
            <a:xfrm flipH="1">
              <a:off x="9309897" y="10653054"/>
              <a:ext cx="16574" cy="1605738"/>
            </a:xfrm>
            <a:prstGeom prst="straightConnector1">
              <a:avLst/>
            </a:prstGeom>
            <a:ln w="10160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770457" y="5563249"/>
            <a:ext cx="9231657" cy="1495861"/>
            <a:chOff x="21770457" y="5563249"/>
            <a:chExt cx="9231657" cy="1495861"/>
          </a:xfrm>
        </p:grpSpPr>
        <p:sp>
          <p:nvSpPr>
            <p:cNvPr id="97" name="Abgerundetes Rechteck 249"/>
            <p:cNvSpPr/>
            <p:nvPr/>
          </p:nvSpPr>
          <p:spPr>
            <a:xfrm>
              <a:off x="21770457" y="5563249"/>
              <a:ext cx="9231657" cy="149586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1" name="Abgerundetes Rechteck 190"/>
            <p:cNvSpPr/>
            <p:nvPr/>
          </p:nvSpPr>
          <p:spPr>
            <a:xfrm>
              <a:off x="21781328" y="5564509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2" name="Abgerundetes Rechteck 234"/>
            <p:cNvSpPr/>
            <p:nvPr/>
          </p:nvSpPr>
          <p:spPr>
            <a:xfrm>
              <a:off x="28083883" y="5567503"/>
              <a:ext cx="2918231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  <p:sp>
          <p:nvSpPr>
            <p:cNvPr id="93" name="Abgerundetes Rechteck 241"/>
            <p:cNvSpPr/>
            <p:nvPr/>
          </p:nvSpPr>
          <p:spPr>
            <a:xfrm>
              <a:off x="24928474" y="5570498"/>
              <a:ext cx="2936692" cy="1487636"/>
            </a:xfrm>
            <a:prstGeom prst="roundRect">
              <a:avLst>
                <a:gd name="adj" fmla="val 2485"/>
              </a:avLst>
            </a:prstGeom>
            <a:solidFill>
              <a:srgbClr val="00B456"/>
            </a:solidFill>
            <a:ln w="57150"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2743566"/>
              <a:endParaRPr lang="de-AT" sz="5401" dirty="0">
                <a:solidFill>
                  <a:prstClr val="white"/>
                </a:solidFill>
              </a:endParaRPr>
            </a:p>
          </p:txBody>
        </p:sp>
      </p:grpSp>
      <p:sp>
        <p:nvSpPr>
          <p:cNvPr id="100" name="Textfeld 205"/>
          <p:cNvSpPr txBox="1"/>
          <p:nvPr/>
        </p:nvSpPr>
        <p:spPr>
          <a:xfrm>
            <a:off x="16167330" y="5938931"/>
            <a:ext cx="5371983" cy="73879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pPr algn="ctr" defTabSz="2743566"/>
            <a:r>
              <a:rPr lang="de-AT" sz="4201" dirty="0" smtClean="0">
                <a:solidFill>
                  <a:prstClr val="black"/>
                </a:solidFill>
              </a:rPr>
              <a:t>Non-</a:t>
            </a:r>
            <a:r>
              <a:rPr lang="de-AT" sz="4201" dirty="0" err="1" smtClean="0">
                <a:solidFill>
                  <a:prstClr val="black"/>
                </a:solidFill>
              </a:rPr>
              <a:t>Genetic</a:t>
            </a:r>
            <a:r>
              <a:rPr lang="de-AT" sz="4201" dirty="0" smtClean="0">
                <a:solidFill>
                  <a:prstClr val="black"/>
                </a:solidFill>
              </a:rPr>
              <a:t> Dataset</a:t>
            </a:r>
            <a:endParaRPr lang="de-AT" sz="42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3"/>
            <a:ext cx="29960776" cy="166077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4152" y="61892"/>
            <a:ext cx="32922686" cy="3429446"/>
          </a:xfrm>
        </p:spPr>
        <p:txBody>
          <a:bodyPr/>
          <a:lstStyle/>
          <a:p>
            <a:r>
              <a:rPr lang="en-US" noProof="0" dirty="0" err="1" smtClean="0"/>
              <a:t>enRoute</a:t>
            </a:r>
            <a:endParaRPr lang="en-US" noProof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3"/>
          <a:stretch/>
        </p:blipFill>
        <p:spPr>
          <a:xfrm>
            <a:off x="3598497" y="2778670"/>
            <a:ext cx="6368893" cy="1660773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2" y="2779009"/>
            <a:ext cx="29960776" cy="1660773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8" r="41013"/>
          <a:stretch/>
        </p:blipFill>
        <p:spPr>
          <a:xfrm>
            <a:off x="3598835" y="10509634"/>
            <a:ext cx="17672862" cy="88771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38" y="2778670"/>
            <a:ext cx="29960776" cy="166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Video</a:t>
            </a:r>
            <a:endParaRPr lang="en-US" noProof="0" dirty="0"/>
          </a:p>
        </p:txBody>
      </p:sp>
      <p:pic>
        <p:nvPicPr>
          <p:cNvPr id="7" name="entourage_presentation_fin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" y="1836"/>
            <a:ext cx="36581831" cy="2057667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Pathway Visualizations 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92" y="146304"/>
            <a:ext cx="33887178" cy="204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9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0419" y="211167"/>
            <a:ext cx="32922686" cy="3429446"/>
          </a:xfrm>
        </p:spPr>
        <p:txBody>
          <a:bodyPr/>
          <a:lstStyle/>
          <a:p>
            <a:r>
              <a:rPr lang="en-US" noProof="0" dirty="0"/>
              <a:t>Case </a:t>
            </a:r>
            <a:r>
              <a:rPr lang="en-US" noProof="0" dirty="0" smtClean="0"/>
              <a:t>Study: CCLE Data</a:t>
            </a:r>
            <a:endParaRPr lang="en-US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35151800" y="19261233"/>
            <a:ext cx="899605" cy="831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2743566"/>
            <a:r>
              <a:rPr lang="de-AT" sz="4801" dirty="0">
                <a:solidFill>
                  <a:prstClr val="white">
                    <a:lumMod val="75000"/>
                  </a:prstClr>
                </a:solidFill>
              </a:rPr>
              <a:t>22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2" y="3836515"/>
            <a:ext cx="34740344" cy="150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856E-6 2.8232E-6 L -0.42586 0.027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95" y="1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5944374" y="7913380"/>
            <a:ext cx="24692015" cy="3429446"/>
          </a:xfrm>
        </p:spPr>
        <p:txBody>
          <a:bodyPr/>
          <a:lstStyle/>
          <a:p>
            <a:pPr algn="ctr"/>
            <a:r>
              <a:rPr lang="en-US" noProof="0" dirty="0" smtClean="0">
                <a:solidFill>
                  <a:schemeClr val="bg1"/>
                </a:solidFill>
              </a:rPr>
              <a:t>More Information: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975" y="12018592"/>
            <a:ext cx="233314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743566"/>
            <a:r>
              <a:rPr lang="en-US" sz="138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13800" dirty="0" smtClean="0">
                <a:solidFill>
                  <a:prstClr val="black"/>
                </a:solidFill>
                <a:hlinkClick r:id="rId3"/>
              </a:rPr>
              <a:t>entourage.caleydo.org</a:t>
            </a:r>
            <a:endParaRPr lang="en-US" sz="13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4" y="6232608"/>
            <a:ext cx="22970422" cy="6285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92148" y="12517821"/>
            <a:ext cx="93789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http://caleydo.org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5302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Caleydo</a:t>
            </a:r>
            <a:r>
              <a:rPr lang="en-US" dirty="0" smtClean="0"/>
              <a:t> Tools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8" b="9282"/>
          <a:stretch/>
        </p:blipFill>
        <p:spPr>
          <a:xfrm>
            <a:off x="19133826" y="5547466"/>
            <a:ext cx="16330889" cy="924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7889200" y="18989040"/>
            <a:ext cx="770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http://caleydo.org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44425" y="15572139"/>
            <a:ext cx="103813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LineUp</a:t>
            </a:r>
            <a:endParaRPr lang="en-US" dirty="0" smtClean="0"/>
          </a:p>
          <a:p>
            <a:pPr algn="ctr"/>
            <a:r>
              <a:rPr lang="en-US" sz="6000" dirty="0" smtClean="0"/>
              <a:t>Ranking of Multivariate Data</a:t>
            </a:r>
            <a:endParaRPr lang="en-US" sz="6000" dirty="0"/>
          </a:p>
        </p:txBody>
      </p:sp>
      <p:pic>
        <p:nvPicPr>
          <p:cNvPr id="5122" name="Picture 2" descr="http://caleydo.org/assets/images/projects/StratomeX_low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9" y="5547466"/>
            <a:ext cx="16605504" cy="83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55560" y="15573136"/>
            <a:ext cx="882966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StratomeX</a:t>
            </a:r>
            <a:endParaRPr lang="en-US" dirty="0" smtClean="0"/>
          </a:p>
          <a:p>
            <a:pPr algn="ctr"/>
            <a:r>
              <a:rPr lang="en-US" sz="6000" dirty="0" smtClean="0"/>
              <a:t>Cancer Subtype Analysis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027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Visualization - </a:t>
            </a:r>
            <a:r>
              <a:rPr lang="en-US" dirty="0" err="1" smtClean="0"/>
              <a:t>UpSet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839978" y="19160565"/>
            <a:ext cx="10900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http://vcg.github.io/upset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4" y="3191544"/>
            <a:ext cx="34990054" cy="153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92361" y="-137248"/>
            <a:ext cx="26574412" cy="7042544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defTabSz="1371783">
              <a:spcBef>
                <a:spcPts val="1500"/>
              </a:spcBef>
              <a:tabLst>
                <a:tab pos="2743566" algn="l"/>
                <a:tab pos="5487132" algn="l"/>
                <a:tab pos="8230697" algn="l"/>
                <a:tab pos="10974263" algn="l"/>
                <a:tab pos="13717829" algn="l"/>
                <a:tab pos="16461395" algn="l"/>
                <a:tab pos="19204960" algn="l"/>
                <a:tab pos="21948526" algn="l"/>
                <a:tab pos="24692092" algn="l"/>
                <a:tab pos="27435658" algn="l"/>
                <a:tab pos="30179223" algn="l"/>
              </a:tabLst>
            </a:pPr>
            <a:r>
              <a:rPr lang="en-US" sz="16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Caleydo </a:t>
            </a:r>
            <a:r>
              <a:rPr lang="en-US" sz="16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Entourage: Visualizing Relationships between Biological Pathways</a:t>
            </a:r>
            <a:endParaRPr lang="en-US" sz="12002" dirty="0">
              <a:solidFill>
                <a:schemeClr val="tx1">
                  <a:lumMod val="75000"/>
                  <a:lumOff val="25000"/>
                </a:schemeClr>
              </a:solidFill>
              <a:latin typeface="Maiandra GD" pitchFamily="34" charset="0"/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12889078" y="7740875"/>
            <a:ext cx="21498399" cy="4925987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56" tIns="137178" rIns="274356" bIns="137178" rtlCol="0" anchor="ctr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1" dirty="0">
                <a:solidFill>
                  <a:srgbClr val="868686"/>
                </a:solidFill>
              </a:rPr>
              <a:t>Alexander Lex, Harvard University</a:t>
            </a:r>
          </a:p>
          <a:p>
            <a:r>
              <a:rPr lang="en-US" sz="7201" dirty="0">
                <a:solidFill>
                  <a:prstClr val="white">
                    <a:lumMod val="50000"/>
                  </a:prstClr>
                </a:solidFill>
              </a:rPr>
              <a:t>alex@seas.harvard.edu</a:t>
            </a:r>
          </a:p>
          <a:p>
            <a:r>
              <a:rPr lang="en-US" sz="7201" dirty="0">
                <a:solidFill>
                  <a:srgbClr val="868686"/>
                </a:solidFill>
                <a:hlinkClick r:id="rId3"/>
              </a:rPr>
              <a:t>http://alexander-lex.com</a:t>
            </a:r>
            <a:endParaRPr lang="en-US" sz="7201" dirty="0">
              <a:solidFill>
                <a:srgbClr val="868686"/>
              </a:solidFill>
            </a:endParaRPr>
          </a:p>
          <a:p>
            <a:r>
              <a:rPr lang="en-US" sz="7201" dirty="0">
                <a:solidFill>
                  <a:srgbClr val="868686"/>
                </a:solidFill>
              </a:rPr>
              <a:t>@</a:t>
            </a:r>
            <a:r>
              <a:rPr lang="en-US" sz="7201" dirty="0" err="1">
                <a:solidFill>
                  <a:srgbClr val="868686"/>
                </a:solidFill>
              </a:rPr>
              <a:t>alexander_lex</a:t>
            </a:r>
            <a:endParaRPr lang="en-US" sz="7201" dirty="0">
              <a:solidFill>
                <a:srgbClr val="8686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2784" y="2512300"/>
            <a:ext cx="2526654" cy="6464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743566"/>
            <a:r>
              <a:rPr lang="en-US" sz="41406" dirty="0">
                <a:solidFill>
                  <a:srgbClr val="636466"/>
                </a:solidFill>
              </a:rPr>
              <a:t>?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-182040" y="13504218"/>
            <a:ext cx="17822776" cy="6724355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56" tIns="137178" rIns="274356" bIns="137178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401" dirty="0" smtClean="0">
                <a:solidFill>
                  <a:srgbClr val="868686"/>
                </a:solidFill>
              </a:rPr>
              <a:t>Credits:</a:t>
            </a:r>
          </a:p>
          <a:p>
            <a:pPr algn="r"/>
            <a:r>
              <a:rPr lang="en-US" sz="5401" dirty="0" smtClean="0">
                <a:solidFill>
                  <a:srgbClr val="868686"/>
                </a:solidFill>
              </a:rPr>
              <a:t>Christian Partl, Marc </a:t>
            </a:r>
            <a:r>
              <a:rPr lang="en-US" sz="5401" dirty="0">
                <a:solidFill>
                  <a:srgbClr val="868686"/>
                </a:solidFill>
              </a:rPr>
              <a:t>Streit, </a:t>
            </a:r>
            <a:r>
              <a:rPr lang="en-US" sz="5401" dirty="0" smtClean="0">
                <a:solidFill>
                  <a:srgbClr val="868686"/>
                </a:solidFill>
              </a:rPr>
              <a:t>Samuel Gratzl, </a:t>
            </a:r>
            <a:r>
              <a:rPr lang="en-US" sz="5401" dirty="0">
                <a:solidFill>
                  <a:srgbClr val="868686"/>
                </a:solidFill>
              </a:rPr>
              <a:t>Nils Gehlenborg</a:t>
            </a:r>
            <a:r>
              <a:rPr lang="en-US" sz="5401" dirty="0" smtClean="0">
                <a:solidFill>
                  <a:srgbClr val="868686"/>
                </a:solidFill>
              </a:rPr>
              <a:t>, Hendrik </a:t>
            </a:r>
            <a:r>
              <a:rPr lang="en-US" sz="5401" dirty="0" err="1" smtClean="0">
                <a:solidFill>
                  <a:srgbClr val="868686"/>
                </a:solidFill>
              </a:rPr>
              <a:t>Strobelt</a:t>
            </a:r>
            <a:r>
              <a:rPr lang="en-US" sz="5401" dirty="0" smtClean="0">
                <a:solidFill>
                  <a:srgbClr val="868686"/>
                </a:solidFill>
              </a:rPr>
              <a:t>, Hanspeter </a:t>
            </a:r>
            <a:r>
              <a:rPr lang="en-US" sz="5401" dirty="0">
                <a:solidFill>
                  <a:srgbClr val="868686"/>
                </a:solidFill>
              </a:rPr>
              <a:t>Pfister, </a:t>
            </a:r>
            <a:r>
              <a:rPr lang="en-US" sz="5401" dirty="0" smtClean="0">
                <a:solidFill>
                  <a:srgbClr val="868686"/>
                </a:solidFill>
              </a:rPr>
              <a:t/>
            </a:r>
            <a:br>
              <a:rPr lang="en-US" sz="5401" dirty="0" smtClean="0">
                <a:solidFill>
                  <a:srgbClr val="868686"/>
                </a:solidFill>
              </a:rPr>
            </a:br>
            <a:r>
              <a:rPr lang="en-US" sz="5401" dirty="0" smtClean="0">
                <a:solidFill>
                  <a:srgbClr val="868686"/>
                </a:solidFill>
              </a:rPr>
              <a:t>Anne </a:t>
            </a:r>
            <a:r>
              <a:rPr lang="en-US" sz="5401" dirty="0">
                <a:solidFill>
                  <a:srgbClr val="868686"/>
                </a:solidFill>
              </a:rPr>
              <a:t>Mai Wasserman</a:t>
            </a:r>
            <a:r>
              <a:rPr lang="en-US" sz="5401" dirty="0" smtClean="0">
                <a:solidFill>
                  <a:srgbClr val="868686"/>
                </a:solidFill>
              </a:rPr>
              <a:t>, Mark Borowsky, </a:t>
            </a:r>
            <a:br>
              <a:rPr lang="en-US" sz="5401" dirty="0" smtClean="0">
                <a:solidFill>
                  <a:srgbClr val="868686"/>
                </a:solidFill>
              </a:rPr>
            </a:br>
            <a:r>
              <a:rPr lang="en-US" sz="5401" dirty="0" smtClean="0">
                <a:solidFill>
                  <a:srgbClr val="868686"/>
                </a:solidFill>
              </a:rPr>
              <a:t>Denis Kalkofen, Dieter Schmalstieg</a:t>
            </a:r>
            <a:endParaRPr lang="en-US" sz="5401" dirty="0">
              <a:solidFill>
                <a:srgbClr val="86868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902" y="14827270"/>
            <a:ext cx="13453866" cy="44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"/>
    </mc:Choice>
    <mc:Fallback xmlns="">
      <p:transition spd="slow" advTm="888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44374" y="6263210"/>
            <a:ext cx="24692015" cy="960491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4402" dirty="0">
                <a:solidFill>
                  <a:schemeClr val="accent1"/>
                </a:solidFill>
                <a:latin typeface="Vollkorn Bold" panose="02000503080000020003" pitchFamily="2" charset="0"/>
              </a:rPr>
              <a:t>b</a:t>
            </a:r>
            <a:r>
              <a:rPr lang="en-US" sz="14402" dirty="0" smtClean="0">
                <a:solidFill>
                  <a:schemeClr val="accent1"/>
                </a:solidFill>
                <a:latin typeface="Vollkorn Bold" panose="02000503080000020003" pitchFamily="2" charset="0"/>
              </a:rPr>
              <a:t>iology &amp; pharmacology </a:t>
            </a:r>
            <a:r>
              <a:rPr lang="en-US" sz="14402" dirty="0">
                <a:solidFill>
                  <a:schemeClr val="accent1"/>
                </a:solidFill>
                <a:latin typeface="Vollkorn Bold" panose="02000503080000020003" pitchFamily="2" charset="0"/>
              </a:rPr>
              <a:t>research</a:t>
            </a:r>
            <a:r>
              <a:rPr lang="en-US" sz="14402" dirty="0">
                <a:latin typeface="Vollkorn Bold" panose="02000503080000020003" pitchFamily="2" charset="0"/>
              </a:rPr>
              <a:t> </a:t>
            </a:r>
            <a:r>
              <a:rPr lang="en-US" sz="14402" dirty="0">
                <a:solidFill>
                  <a:schemeClr val="bg1"/>
                </a:solidFill>
                <a:latin typeface="Vollkorn Bold" panose="02000503080000020003" pitchFamily="2" charset="0"/>
              </a:rPr>
              <a:t>requires </a:t>
            </a:r>
            <a:r>
              <a:rPr lang="en-US" sz="14402" dirty="0">
                <a:solidFill>
                  <a:schemeClr val="accent2"/>
                </a:solidFill>
                <a:latin typeface="Vollkorn Bold" panose="02000503080000020003" pitchFamily="2" charset="0"/>
              </a:rPr>
              <a:t>understanding data</a:t>
            </a:r>
          </a:p>
          <a:p>
            <a:pPr algn="ctr"/>
            <a:endParaRPr lang="en-US" sz="10801" dirty="0">
              <a:latin typeface="Arial Black" panose="020B0A04020102020204" pitchFamily="34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ut there is so much of it…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9803" dirty="0"/>
              <a:t>Data Visualization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402" dirty="0"/>
              <a:t>… makes data </a:t>
            </a:r>
            <a:r>
              <a:rPr lang="en-US" sz="14402" dirty="0">
                <a:solidFill>
                  <a:schemeClr val="accent1"/>
                </a:solidFill>
              </a:rPr>
              <a:t>accessible</a:t>
            </a:r>
          </a:p>
          <a:p>
            <a:r>
              <a:rPr lang="en-US" sz="14402" dirty="0"/>
              <a:t>… combines strengths of </a:t>
            </a:r>
            <a:r>
              <a:rPr lang="en-US" sz="14402" dirty="0">
                <a:solidFill>
                  <a:schemeClr val="accent2"/>
                </a:solidFill>
              </a:rPr>
              <a:t>       </a:t>
            </a:r>
            <a:br>
              <a:rPr lang="en-US" sz="14402" dirty="0">
                <a:solidFill>
                  <a:schemeClr val="accent2"/>
                </a:solidFill>
              </a:rPr>
            </a:br>
            <a:r>
              <a:rPr lang="en-US" sz="14402" dirty="0">
                <a:solidFill>
                  <a:schemeClr val="accent2"/>
                </a:solidFill>
              </a:rPr>
              <a:t>     humans and computers</a:t>
            </a:r>
          </a:p>
          <a:p>
            <a:r>
              <a:rPr lang="en-US" sz="14402" dirty="0"/>
              <a:t>… enables </a:t>
            </a:r>
            <a:r>
              <a:rPr lang="en-US" sz="14402" dirty="0">
                <a:solidFill>
                  <a:schemeClr val="accent3"/>
                </a:solidFill>
              </a:rPr>
              <a:t>insight</a:t>
            </a:r>
          </a:p>
          <a:p>
            <a:r>
              <a:rPr lang="en-US" sz="14402" dirty="0"/>
              <a:t>… </a:t>
            </a:r>
            <a:r>
              <a:rPr lang="en-US" sz="14402" dirty="0">
                <a:solidFill>
                  <a:schemeClr val="accent1"/>
                </a:solidFill>
              </a:rPr>
              <a:t>communicates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Historical </a:t>
            </a:r>
            <a:r>
              <a:rPr lang="de-AT" dirty="0" err="1" smtClean="0"/>
              <a:t>Quotes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104" y="5457603"/>
            <a:ext cx="29498544" cy="13634482"/>
          </a:xfrm>
        </p:spPr>
        <p:txBody>
          <a:bodyPr>
            <a:normAutofit fontScale="92500"/>
          </a:bodyPr>
          <a:lstStyle/>
          <a:p>
            <a:r>
              <a:rPr lang="en-US" i="1" dirty="0" smtClean="0"/>
              <a:t>Imagination </a:t>
            </a:r>
            <a:r>
              <a:rPr lang="en-US" i="1" dirty="0"/>
              <a:t>or visualization, and in particular the use </a:t>
            </a:r>
            <a:r>
              <a:rPr lang="en-US" i="1" dirty="0" smtClean="0"/>
              <a:t>of diagrams</a:t>
            </a:r>
            <a:r>
              <a:rPr lang="en-US" i="1" dirty="0"/>
              <a:t>, has a crucial part to play in scientific </a:t>
            </a:r>
            <a:r>
              <a:rPr lang="en-US" i="1" dirty="0" smtClean="0"/>
              <a:t>investigation.</a:t>
            </a:r>
            <a:r>
              <a:rPr lang="en-US" b="1" dirty="0"/>
              <a:t> </a:t>
            </a:r>
            <a:r>
              <a:rPr lang="en-US" b="1" dirty="0" smtClean="0"/>
              <a:t>				                                               </a:t>
            </a:r>
            <a:r>
              <a:rPr lang="en-US" sz="6602" b="1" dirty="0"/>
              <a:t>- René Descartes, 1637</a:t>
            </a:r>
            <a:endParaRPr lang="en-US" b="1" dirty="0"/>
          </a:p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The </a:t>
            </a:r>
            <a:r>
              <a:rPr lang="en-US" i="1" dirty="0"/>
              <a:t>purpose of computing is insight, not numbers</a:t>
            </a:r>
            <a:r>
              <a:rPr lang="en-US" i="1" dirty="0" smtClean="0"/>
              <a:t>.</a:t>
            </a:r>
            <a:endParaRPr lang="en-US" i="1" dirty="0"/>
          </a:p>
          <a:p>
            <a:pPr algn="r"/>
            <a:r>
              <a:rPr lang="en-US" sz="6002" b="1" dirty="0"/>
              <a:t>- Richard Wesley </a:t>
            </a:r>
            <a:r>
              <a:rPr lang="en-US" sz="6002" b="1" dirty="0" smtClean="0"/>
              <a:t>Hamming (</a:t>
            </a:r>
            <a:r>
              <a:rPr lang="en-US" sz="6002" b="1" dirty="0"/>
              <a:t>Founder of the ACM), 1962</a:t>
            </a:r>
            <a:endParaRPr lang="en-US" dirty="0" smtClean="0"/>
          </a:p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Graphics </a:t>
            </a:r>
            <a:r>
              <a:rPr lang="en-US" i="1" dirty="0"/>
              <a:t>is the visual means of resolving logical problems</a:t>
            </a:r>
            <a:r>
              <a:rPr lang="en-US" i="1" dirty="0" smtClean="0"/>
              <a:t>.   </a:t>
            </a:r>
            <a:r>
              <a:rPr lang="en-US" sz="6002" b="1" dirty="0"/>
              <a:t>				        </a:t>
            </a:r>
            <a:r>
              <a:rPr lang="en-US" sz="6002" b="1" dirty="0" smtClean="0"/>
              <a:t>                                                                          - </a:t>
            </a:r>
            <a:r>
              <a:rPr lang="en-US" sz="6002" b="1" dirty="0"/>
              <a:t>Jacques </a:t>
            </a:r>
            <a:r>
              <a:rPr lang="en-US" sz="6002" b="1" dirty="0" err="1"/>
              <a:t>Bertin</a:t>
            </a:r>
            <a:r>
              <a:rPr lang="en-US" sz="6002" b="1" dirty="0"/>
              <a:t>, </a:t>
            </a:r>
            <a:r>
              <a:rPr lang="en-US" sz="6002" b="1" dirty="0" smtClean="0"/>
              <a:t>1977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The </a:t>
            </a:r>
            <a:r>
              <a:rPr lang="de-AT" dirty="0" err="1" smtClean="0"/>
              <a:t>Ability</a:t>
            </a:r>
            <a:r>
              <a:rPr lang="de-AT" dirty="0" smtClean="0"/>
              <a:t> Matrix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/>
          <a:stretch/>
        </p:blipFill>
        <p:spPr>
          <a:xfrm>
            <a:off x="8134121" y="5968363"/>
            <a:ext cx="21197103" cy="13418391"/>
          </a:xfrm>
        </p:spPr>
      </p:pic>
    </p:spTree>
    <p:extLst>
      <p:ext uri="{BB962C8B-B14F-4D97-AF65-F5344CB8AC3E}">
        <p14:creationId xmlns:p14="http://schemas.microsoft.com/office/powerpoint/2010/main" val="9449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for Pattern Discovery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38" y="7521678"/>
            <a:ext cx="33492950" cy="78507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Caleydo Fonts">
      <a:majorFont>
        <a:latin typeface="Patua One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caleydo_slide_template</Template>
  <TotalTime>1980</TotalTime>
  <Words>921</Words>
  <Application>Microsoft Office PowerPoint</Application>
  <PresentationFormat>Custom</PresentationFormat>
  <Paragraphs>479</Paragraphs>
  <Slides>49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Patua One</vt:lpstr>
      <vt:lpstr>Maiandra GD</vt:lpstr>
      <vt:lpstr>Narkisim</vt:lpstr>
      <vt:lpstr>Arial</vt:lpstr>
      <vt:lpstr>Vollkorn Bold</vt:lpstr>
      <vt:lpstr>Calibri</vt:lpstr>
      <vt:lpstr>Lato Black</vt:lpstr>
      <vt:lpstr>Rockwell</vt:lpstr>
      <vt:lpstr>Arial Black</vt:lpstr>
      <vt:lpstr>Courier New</vt:lpstr>
      <vt:lpstr>caleydo_slide_template_4-3</vt:lpstr>
      <vt:lpstr>1_caleydo_slide_template_4-3</vt:lpstr>
      <vt:lpstr>Caleydo Entourage: Visualizing Relationships between Biological Pathways</vt:lpstr>
      <vt:lpstr>Who am I? alexander-lex.com </vt:lpstr>
      <vt:lpstr>Credits</vt:lpstr>
      <vt:lpstr>Why Visualize?</vt:lpstr>
      <vt:lpstr>PowerPoint Presentation</vt:lpstr>
      <vt:lpstr>Data Visualization</vt:lpstr>
      <vt:lpstr>Historical Quotes</vt:lpstr>
      <vt:lpstr>The Ability Matrix</vt:lpstr>
      <vt:lpstr>Visualization for Pattern Discovery</vt:lpstr>
      <vt:lpstr>Can We Trust Statistics?</vt:lpstr>
      <vt:lpstr>Anscombe’s Quartett</vt:lpstr>
      <vt:lpstr>Applications of Visualization</vt:lpstr>
      <vt:lpstr>PowerPoint Presentation</vt:lpstr>
      <vt:lpstr>A Pathway</vt:lpstr>
      <vt:lpstr>The bigger picture</vt:lpstr>
      <vt:lpstr>Background</vt:lpstr>
      <vt:lpstr>A Pathway</vt:lpstr>
      <vt:lpstr>Challenges</vt:lpstr>
      <vt:lpstr>Challenges</vt:lpstr>
      <vt:lpstr>Challenges</vt:lpstr>
      <vt:lpstr>PowerPoint Presentation</vt:lpstr>
      <vt:lpstr>Approaches</vt:lpstr>
      <vt:lpstr>Finding Related Pathways</vt:lpstr>
      <vt:lpstr>Finding Related Pathways</vt:lpstr>
      <vt:lpstr>Contextual Subsets</vt:lpstr>
      <vt:lpstr>PowerPoint Presentation</vt:lpstr>
      <vt:lpstr>Levels of Detail</vt:lpstr>
      <vt:lpstr>Layout</vt:lpstr>
      <vt:lpstr>Visualizing Relationships</vt:lpstr>
      <vt:lpstr>Visualizing Relationships</vt:lpstr>
      <vt:lpstr>Visualizing Relationships</vt:lpstr>
      <vt:lpstr>Visualizing Relationships</vt:lpstr>
      <vt:lpstr>Visualizing Relationships</vt:lpstr>
      <vt:lpstr>Visualizing Relationships</vt:lpstr>
      <vt:lpstr>PowerPoint Presentation</vt:lpstr>
      <vt:lpstr>Experi-mental Data and Pathways  enRoute</vt:lpstr>
      <vt:lpstr>Good Old Color Coding</vt:lpstr>
      <vt:lpstr>Challenge: Data Scale &amp; Heterogeneity</vt:lpstr>
      <vt:lpstr>Challenge: Supporting Multiple Tasks</vt:lpstr>
      <vt:lpstr>Concept</vt:lpstr>
      <vt:lpstr>enRoute</vt:lpstr>
      <vt:lpstr>Video</vt:lpstr>
      <vt:lpstr>PowerPoint Presentation</vt:lpstr>
      <vt:lpstr>Case Study: CCLE Data</vt:lpstr>
      <vt:lpstr>More Information:</vt:lpstr>
      <vt:lpstr>PowerPoint Presentation</vt:lpstr>
      <vt:lpstr>Other Caleydo Tools </vt:lpstr>
      <vt:lpstr>Set Visualization - UpSet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Entourage</dc:title>
  <dc:creator>Alexander Lex</dc:creator>
  <cp:lastModifiedBy>alexsb</cp:lastModifiedBy>
  <cp:revision>879</cp:revision>
  <dcterms:created xsi:type="dcterms:W3CDTF">2013-09-04T15:22:16Z</dcterms:created>
  <dcterms:modified xsi:type="dcterms:W3CDTF">2014-10-22T20:40:46Z</dcterms:modified>
</cp:coreProperties>
</file>