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1.xml" ContentType="application/vnd.openxmlformats-officedocument.presentationml.tags+xml"/>
  <Override PartName="/ppt/notesSlides/notesSlide62.xml" ContentType="application/vnd.openxmlformats-officedocument.presentationml.notesSlide+xml"/>
  <Override PartName="/ppt/tags/tag2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3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72" r:id="rId1"/>
    <p:sldMasterId id="2147483685" r:id="rId2"/>
    <p:sldMasterId id="2147483698" r:id="rId3"/>
  </p:sldMasterIdLst>
  <p:notesMasterIdLst>
    <p:notesMasterId r:id="rId110"/>
  </p:notesMasterIdLst>
  <p:sldIdLst>
    <p:sldId id="580" r:id="rId4"/>
    <p:sldId id="788" r:id="rId5"/>
    <p:sldId id="805" r:id="rId6"/>
    <p:sldId id="670" r:id="rId7"/>
    <p:sldId id="677" r:id="rId8"/>
    <p:sldId id="811" r:id="rId9"/>
    <p:sldId id="812" r:id="rId10"/>
    <p:sldId id="813" r:id="rId11"/>
    <p:sldId id="810" r:id="rId12"/>
    <p:sldId id="680" r:id="rId13"/>
    <p:sldId id="666" r:id="rId14"/>
    <p:sldId id="667" r:id="rId15"/>
    <p:sldId id="681" r:id="rId16"/>
    <p:sldId id="792" r:id="rId17"/>
    <p:sldId id="790" r:id="rId18"/>
    <p:sldId id="794" r:id="rId19"/>
    <p:sldId id="791" r:id="rId20"/>
    <p:sldId id="795" r:id="rId21"/>
    <p:sldId id="773" r:id="rId22"/>
    <p:sldId id="609" r:id="rId23"/>
    <p:sldId id="610" r:id="rId24"/>
    <p:sldId id="611" r:id="rId25"/>
    <p:sldId id="612" r:id="rId26"/>
    <p:sldId id="613" r:id="rId27"/>
    <p:sldId id="614" r:id="rId28"/>
    <p:sldId id="777" r:id="rId29"/>
    <p:sldId id="778" r:id="rId30"/>
    <p:sldId id="621" r:id="rId31"/>
    <p:sldId id="620" r:id="rId32"/>
    <p:sldId id="622" r:id="rId33"/>
    <p:sldId id="852" r:id="rId34"/>
    <p:sldId id="853" r:id="rId35"/>
    <p:sldId id="779" r:id="rId36"/>
    <p:sldId id="854" r:id="rId37"/>
    <p:sldId id="855" r:id="rId38"/>
    <p:sldId id="856" r:id="rId39"/>
    <p:sldId id="857" r:id="rId40"/>
    <p:sldId id="780" r:id="rId41"/>
    <p:sldId id="806" r:id="rId42"/>
    <p:sldId id="858" r:id="rId43"/>
    <p:sldId id="859" r:id="rId44"/>
    <p:sldId id="860" r:id="rId45"/>
    <p:sldId id="861" r:id="rId46"/>
    <p:sldId id="862" r:id="rId47"/>
    <p:sldId id="863" r:id="rId48"/>
    <p:sldId id="864" r:id="rId49"/>
    <p:sldId id="865" r:id="rId50"/>
    <p:sldId id="866" r:id="rId51"/>
    <p:sldId id="781" r:id="rId52"/>
    <p:sldId id="808" r:id="rId53"/>
    <p:sldId id="796" r:id="rId54"/>
    <p:sldId id="797" r:id="rId55"/>
    <p:sldId id="787" r:id="rId56"/>
    <p:sldId id="706" r:id="rId57"/>
    <p:sldId id="814" r:id="rId58"/>
    <p:sldId id="815" r:id="rId59"/>
    <p:sldId id="816" r:id="rId60"/>
    <p:sldId id="817" r:id="rId61"/>
    <p:sldId id="818" r:id="rId62"/>
    <p:sldId id="819" r:id="rId63"/>
    <p:sldId id="820" r:id="rId64"/>
    <p:sldId id="821" r:id="rId65"/>
    <p:sldId id="822" r:id="rId66"/>
    <p:sldId id="823" r:id="rId67"/>
    <p:sldId id="824" r:id="rId68"/>
    <p:sldId id="825" r:id="rId69"/>
    <p:sldId id="826" r:id="rId70"/>
    <p:sldId id="827" r:id="rId71"/>
    <p:sldId id="828" r:id="rId72"/>
    <p:sldId id="829" r:id="rId73"/>
    <p:sldId id="830" r:id="rId74"/>
    <p:sldId id="831" r:id="rId75"/>
    <p:sldId id="832" r:id="rId76"/>
    <p:sldId id="833" r:id="rId77"/>
    <p:sldId id="834" r:id="rId78"/>
    <p:sldId id="835" r:id="rId79"/>
    <p:sldId id="836" r:id="rId80"/>
    <p:sldId id="837" r:id="rId81"/>
    <p:sldId id="838" r:id="rId82"/>
    <p:sldId id="839" r:id="rId83"/>
    <p:sldId id="840" r:id="rId84"/>
    <p:sldId id="841" r:id="rId85"/>
    <p:sldId id="842" r:id="rId86"/>
    <p:sldId id="843" r:id="rId87"/>
    <p:sldId id="844" r:id="rId88"/>
    <p:sldId id="868" r:id="rId89"/>
    <p:sldId id="845" r:id="rId90"/>
    <p:sldId id="775" r:id="rId91"/>
    <p:sldId id="774" r:id="rId92"/>
    <p:sldId id="846" r:id="rId93"/>
    <p:sldId id="847" r:id="rId94"/>
    <p:sldId id="690" r:id="rId95"/>
    <p:sldId id="691" r:id="rId96"/>
    <p:sldId id="692" r:id="rId97"/>
    <p:sldId id="693" r:id="rId98"/>
    <p:sldId id="799" r:id="rId99"/>
    <p:sldId id="800" r:id="rId100"/>
    <p:sldId id="801" r:id="rId101"/>
    <p:sldId id="848" r:id="rId102"/>
    <p:sldId id="849" r:id="rId103"/>
    <p:sldId id="850" r:id="rId104"/>
    <p:sldId id="803" r:id="rId105"/>
    <p:sldId id="694" r:id="rId106"/>
    <p:sldId id="867" r:id="rId107"/>
    <p:sldId id="851" r:id="rId108"/>
    <p:sldId id="782" r:id="rId109"/>
  </p:sldIdLst>
  <p:sldSz cx="36580763" cy="20580350"/>
  <p:notesSz cx="6858000" cy="9144000"/>
  <p:embeddedFontLst>
    <p:embeddedFont>
      <p:font typeface="Rockwell" panose="02060603020205020403" pitchFamily="18" charset="0"/>
      <p:regular r:id="rId111"/>
      <p:bold r:id="rId112"/>
      <p:italic r:id="rId113"/>
      <p:boldItalic r:id="rId114"/>
    </p:embeddedFon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Lato" panose="020F0502020204030203" pitchFamily="34" charset="0"/>
      <p:regular r:id="rId119"/>
      <p:bold r:id="rId120"/>
      <p:italic r:id="rId121"/>
      <p:boldItalic r:id="rId122"/>
    </p:embeddedFont>
    <p:embeddedFont>
      <p:font typeface="Lato Black" panose="020F0A02020204030203" pitchFamily="34" charset="0"/>
      <p:bold r:id="rId123"/>
      <p:boldItalic r:id="rId124"/>
    </p:embeddedFont>
    <p:embeddedFont>
      <p:font typeface="Vollkorn Bold" panose="02000503080000020003" pitchFamily="2" charset="0"/>
      <p:bold r:id="rId125"/>
    </p:embeddedFont>
    <p:embeddedFont>
      <p:font typeface="Narkisim" panose="020E0502050101010101" pitchFamily="34" charset="-79"/>
      <p:regular r:id="rId126"/>
    </p:embeddedFont>
    <p:embeddedFont>
      <p:font typeface="Patua One" panose="02000000000000000000" pitchFamily="2" charset="0"/>
      <p:regular r:id="rId127"/>
    </p:embeddedFont>
  </p:embeddedFontLst>
  <p:defaultTextStyle>
    <a:defPPr>
      <a:defRPr lang="en-US"/>
    </a:defPPr>
    <a:lvl1pPr marL="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039518-ED55-4A5F-816B-45E32B04971B}">
          <p14:sldIdLst>
            <p14:sldId id="580"/>
            <p14:sldId id="788"/>
            <p14:sldId id="805"/>
            <p14:sldId id="670"/>
            <p14:sldId id="677"/>
            <p14:sldId id="811"/>
            <p14:sldId id="812"/>
            <p14:sldId id="813"/>
            <p14:sldId id="810"/>
            <p14:sldId id="680"/>
            <p14:sldId id="666"/>
            <p14:sldId id="667"/>
            <p14:sldId id="681"/>
            <p14:sldId id="792"/>
            <p14:sldId id="790"/>
            <p14:sldId id="794"/>
            <p14:sldId id="791"/>
            <p14:sldId id="795"/>
          </p14:sldIdLst>
        </p14:section>
        <p14:section name="UpSet" id="{41CF4ED0-9022-4691-AB76-635D2200C9B0}">
          <p14:sldIdLst>
            <p14:sldId id="773"/>
            <p14:sldId id="609"/>
            <p14:sldId id="610"/>
            <p14:sldId id="611"/>
            <p14:sldId id="612"/>
            <p14:sldId id="613"/>
            <p14:sldId id="614"/>
            <p14:sldId id="777"/>
            <p14:sldId id="778"/>
            <p14:sldId id="621"/>
            <p14:sldId id="620"/>
            <p14:sldId id="622"/>
            <p14:sldId id="852"/>
            <p14:sldId id="853"/>
            <p14:sldId id="779"/>
            <p14:sldId id="854"/>
            <p14:sldId id="855"/>
            <p14:sldId id="856"/>
            <p14:sldId id="857"/>
            <p14:sldId id="780"/>
            <p14:sldId id="806"/>
            <p14:sldId id="858"/>
            <p14:sldId id="859"/>
            <p14:sldId id="860"/>
            <p14:sldId id="861"/>
            <p14:sldId id="862"/>
            <p14:sldId id="863"/>
            <p14:sldId id="864"/>
            <p14:sldId id="865"/>
            <p14:sldId id="866"/>
            <p14:sldId id="781"/>
            <p14:sldId id="808"/>
            <p14:sldId id="796"/>
            <p14:sldId id="797"/>
            <p14:sldId id="787"/>
          </p14:sldIdLst>
        </p14:section>
        <p14:section name="Pathways" id="{42E3BF29-DDEA-4408-8E90-CED395615047}">
          <p14:sldIdLst>
            <p14:sldId id="706"/>
            <p14:sldId id="814"/>
            <p14:sldId id="815"/>
            <p14:sldId id="816"/>
            <p14:sldId id="817"/>
            <p14:sldId id="818"/>
            <p14:sldId id="819"/>
            <p14:sldId id="820"/>
            <p14:sldId id="821"/>
            <p14:sldId id="822"/>
            <p14:sldId id="823"/>
            <p14:sldId id="824"/>
            <p14:sldId id="825"/>
            <p14:sldId id="826"/>
            <p14:sldId id="827"/>
            <p14:sldId id="828"/>
            <p14:sldId id="829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68"/>
          </p14:sldIdLst>
        </p14:section>
        <p14:section name="StratomeX" id="{95A34327-FF47-40EF-9F3F-8BB1B5653D69}">
          <p14:sldIdLst>
            <p14:sldId id="845"/>
            <p14:sldId id="775"/>
            <p14:sldId id="774"/>
            <p14:sldId id="846"/>
            <p14:sldId id="847"/>
            <p14:sldId id="690"/>
            <p14:sldId id="691"/>
            <p14:sldId id="692"/>
            <p14:sldId id="693"/>
            <p14:sldId id="799"/>
            <p14:sldId id="800"/>
            <p14:sldId id="801"/>
            <p14:sldId id="848"/>
            <p14:sldId id="849"/>
            <p14:sldId id="850"/>
            <p14:sldId id="803"/>
            <p14:sldId id="694"/>
            <p14:sldId id="867"/>
          </p14:sldIdLst>
        </p14:section>
        <p14:section name="Conclusion" id="{C1997F83-3469-438F-B786-CCD3E16516D3}">
          <p14:sldIdLst>
            <p14:sldId id="851"/>
            <p14:sldId id="7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63" userDrawn="1">
          <p15:clr>
            <a:srgbClr val="A4A3A4"/>
          </p15:clr>
        </p15:guide>
        <p15:guide id="2" orient="horz" pos="8246">
          <p15:clr>
            <a:srgbClr val="A4A3A4"/>
          </p15:clr>
        </p15:guide>
        <p15:guide id="3" pos="151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uel Gratzl" initials="S.G." lastIdx="4" clrIdx="0"/>
  <p:cmAuthor id="1" name="Josef Gratzl" initials="J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0DE"/>
    <a:srgbClr val="C9BBDB"/>
    <a:srgbClr val="AB93C7"/>
    <a:srgbClr val="000000"/>
    <a:srgbClr val="9BFFCB"/>
    <a:srgbClr val="00A950"/>
    <a:srgbClr val="FFFFFF"/>
    <a:srgbClr val="BFBFBF"/>
    <a:srgbClr val="74ADD1"/>
    <a:srgbClr val="F46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61836" autoAdjust="0"/>
  </p:normalViewPr>
  <p:slideViewPr>
    <p:cSldViewPr snapToGrid="0">
      <p:cViewPr varScale="1">
        <p:scale>
          <a:sx n="54" d="100"/>
          <a:sy n="54" d="100"/>
        </p:scale>
        <p:origin x="90" y="36"/>
      </p:cViewPr>
      <p:guideLst>
        <p:guide orient="horz" pos="2763"/>
        <p:guide orient="horz" pos="8246"/>
        <p:guide pos="15153"/>
      </p:guideLst>
    </p:cSldViewPr>
  </p:slideViewPr>
  <p:outlineViewPr>
    <p:cViewPr>
      <p:scale>
        <a:sx n="33" d="100"/>
        <a:sy n="33" d="100"/>
      </p:scale>
      <p:origin x="0" y="95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11482"/>
    </p:cViewPr>
  </p:sorterViewPr>
  <p:notesViewPr>
    <p:cSldViewPr snapToGrid="0">
      <p:cViewPr varScale="1">
        <p:scale>
          <a:sx n="129" d="100"/>
          <a:sy n="129" d="100"/>
        </p:scale>
        <p:origin x="4782" y="11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7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2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13.fntdata"/><Relationship Id="rId128" Type="http://schemas.openxmlformats.org/officeDocument/2006/relationships/commentAuthors" Target="comment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font" Target="fonts/font3.fntdata"/><Relationship Id="rId118" Type="http://schemas.openxmlformats.org/officeDocument/2006/relationships/font" Target="fonts/font8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font" Target="fonts/font14.fntdata"/><Relationship Id="rId129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font" Target="fonts/font4.fntdata"/><Relationship Id="rId119" Type="http://schemas.openxmlformats.org/officeDocument/2006/relationships/font" Target="fonts/font9.fntdata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10.fntdata"/><Relationship Id="rId125" Type="http://schemas.openxmlformats.org/officeDocument/2006/relationships/font" Target="fonts/font15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131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font" Target="fonts/font1.fntdata"/><Relationship Id="rId132" Type="http://schemas.openxmlformats.org/officeDocument/2006/relationships/tableStyles" Target="tableStyle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font" Target="fonts/font1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07.11.2014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 Today I will be talking</a:t>
            </a:r>
            <a:r>
              <a:rPr lang="en-US" baseline="0" dirty="0" smtClean="0"/>
              <a:t> about my research in interactive and visual data analysis.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275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Order</a:t>
            </a:r>
            <a:r>
              <a:rPr lang="en-US" baseline="0" dirty="0" smtClean="0"/>
              <a:t> and label</a:t>
            </a:r>
          </a:p>
          <a:p>
            <a:r>
              <a:rPr lang="en-US" baseline="0" dirty="0" smtClean="0"/>
              <a:t>Papers &amp; Conferences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0756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4465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as bar charts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3214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Auto-Pilot</a:t>
            </a:r>
          </a:p>
          <a:p>
            <a:r>
              <a:rPr lang="en-US" dirty="0" smtClean="0"/>
              <a:t>Specific Examples</a:t>
            </a:r>
          </a:p>
          <a:p>
            <a:r>
              <a:rPr lang="en-US" dirty="0" smtClean="0"/>
              <a:t>Jurassic </a:t>
            </a:r>
            <a:r>
              <a:rPr lang="en-US" dirty="0" err="1" smtClean="0"/>
              <a:t>Parc</a:t>
            </a:r>
            <a:r>
              <a:rPr lang="en-US" dirty="0" smtClean="0"/>
              <a:t> -&gt;</a:t>
            </a:r>
            <a:r>
              <a:rPr lang="en-US" baseline="0" dirty="0" smtClean="0"/>
              <a:t> Dinosaur joke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527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numbers to </a:t>
            </a:r>
            <a:r>
              <a:rPr lang="en-US" dirty="0" err="1" smtClean="0"/>
              <a:t>venn</a:t>
            </a:r>
            <a:r>
              <a:rPr lang="en-US" smtClean="0"/>
              <a:t>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366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what’s different about UpSet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0883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@Deviation – unclear – more details, or not show it</a:t>
            </a:r>
          </a:p>
          <a:p>
            <a:r>
              <a:rPr lang="en-US" dirty="0" smtClean="0"/>
              <a:t>Visual separation of columns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2535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see hear that the</a:t>
            </a:r>
            <a:r>
              <a:rPr lang="en-US" baseline="0" dirty="0" smtClean="0"/>
              <a:t> Drama comedy combination is the most common combination, but you can also see that it is less frequent then expected.</a:t>
            </a:r>
          </a:p>
          <a:p>
            <a:r>
              <a:rPr lang="en-US" baseline="0" dirty="0" smtClean="0"/>
              <a:t>Which makes sense, because Comedy and Drama doesn’t really go together.</a:t>
            </a:r>
          </a:p>
          <a:p>
            <a:r>
              <a:rPr lang="en-US" baseline="0" dirty="0" smtClean="0"/>
              <a:t>This high value is here only because </a:t>
            </a:r>
            <a:r>
              <a:rPr lang="en-US" baseline="0" dirty="0" err="1" smtClean="0"/>
              <a:t>Comendy</a:t>
            </a:r>
            <a:r>
              <a:rPr lang="en-US" baseline="0" dirty="0" smtClean="0"/>
              <a:t> and Drama are such large sets.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attribute plots you can easily compare the ratings. We see, for example, that the ratings are typically better for the Comedy/Drama combination than the Action Comedies – again, not very surprising.</a:t>
            </a:r>
          </a:p>
          <a:p>
            <a:endParaRPr lang="en-US" baseline="0" dirty="0" smtClean="0"/>
          </a:p>
          <a:p>
            <a:r>
              <a:rPr lang="en-US" dirty="0" smtClean="0"/>
              <a:t>Clip menu?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204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8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9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quote that I like a lot by Richard Hamming </a:t>
            </a:r>
          </a:p>
          <a:p>
            <a:r>
              <a:rPr lang="en-US" dirty="0" smtClean="0"/>
              <a:t>The purpose of computing is insight, not numbers. </a:t>
            </a:r>
          </a:p>
          <a:p>
            <a:r>
              <a:rPr lang="en-US" dirty="0" smtClean="0"/>
              <a:t>I truly believe that</a:t>
            </a:r>
            <a:r>
              <a:rPr lang="en-US" baseline="0" dirty="0" smtClean="0"/>
              <a:t> and not many people would argue against it.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turns out that this sentence can be adapted to also describe visualization.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purpose of visualization is insight, not pictures. </a:t>
            </a:r>
          </a:p>
          <a:p>
            <a:r>
              <a:rPr lang="en-US" baseline="0" dirty="0" smtClean="0"/>
              <a:t>Again, this is not a controversial statement. </a:t>
            </a:r>
          </a:p>
          <a:p>
            <a:r>
              <a:rPr lang="en-US" baseline="0" dirty="0" smtClean="0"/>
              <a:t>Yet there are many visualizations and infographics out there that do not enable insight.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377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37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01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8340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Wrong title relative to</a:t>
            </a:r>
            <a:r>
              <a:rPr lang="en-US" baseline="0" dirty="0" smtClean="0"/>
              <a:t>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45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 is yes:</a:t>
            </a:r>
            <a:r>
              <a:rPr lang="en-US" baseline="0" dirty="0" smtClean="0"/>
              <a:t> Most items are shared between 2 sets</a:t>
            </a:r>
          </a:p>
          <a:p>
            <a:r>
              <a:rPr lang="en-US" baseline="0" dirty="0" smtClean="0"/>
              <a:t>TODO: change flash </a:t>
            </a:r>
            <a:r>
              <a:rPr lang="en-US" baseline="0" smtClean="0"/>
              <a:t>to static 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36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87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see that B is the smallest</a:t>
            </a:r>
            <a:r>
              <a:rPr lang="en-US" baseline="0" dirty="0" smtClean="0"/>
              <a:t> set, that there are items in all intersections and that A &amp; B is the largest intersection.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there are a couple of details in this plot worth mentioning: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49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The bar is too long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The scale problem is mainly between objects of different classes: aggregates and intersections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We could use a log scale, but we do want to preserve local differences better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So we use a “horizon bar” approach, where the bar is wrapped around.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That works for up to 3 wraps, after which we show that a bar is broken.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Another thing to note is that aggregates can lead to duplications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89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57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who</a:t>
            </a:r>
            <a:r>
              <a:rPr lang="en-US" baseline="0" dirty="0" smtClean="0"/>
              <a:t> matches that query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48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51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AT" dirty="0" smtClean="0"/>
              <a:t>Alle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prozesse</a:t>
            </a:r>
            <a:r>
              <a:rPr lang="de-AT" baseline="0" dirty="0" smtClean="0"/>
              <a:t> im </a:t>
            </a:r>
            <a:r>
              <a:rPr lang="de-AT" baseline="0" dirty="0" err="1" smtClean="0"/>
              <a:t>menschen</a:t>
            </a:r>
            <a:r>
              <a:rPr lang="de-AT" baseline="0" dirty="0" smtClean="0"/>
              <a:t> im </a:t>
            </a:r>
            <a:r>
              <a:rPr lang="de-AT" baseline="0" dirty="0" err="1" smtClean="0"/>
              <a:t>netzwerk</a:t>
            </a:r>
            <a:r>
              <a:rPr lang="de-AT" baseline="0" dirty="0" smtClean="0"/>
              <a:t>, zuerst komplex, </a:t>
            </a:r>
            <a:r>
              <a:rPr lang="de-AT" baseline="0" dirty="0" err="1" smtClean="0"/>
              <a:t>analyze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understand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9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 example of a</a:t>
            </a:r>
            <a:r>
              <a:rPr lang="en-US" baseline="0" dirty="0" smtClean="0"/>
              <a:t> figure </a:t>
            </a:r>
            <a:r>
              <a:rPr lang="en-US" dirty="0" smtClean="0"/>
              <a:t>that probably obscures the data more than it helps our understanding. 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is a six-set </a:t>
            </a:r>
            <a:r>
              <a:rPr lang="en-US" baseline="0" dirty="0" err="1" smtClean="0"/>
              <a:t>venn</a:t>
            </a:r>
            <a:r>
              <a:rPr lang="en-US" baseline="0" dirty="0" smtClean="0"/>
              <a:t> diagram of the overlap of the banana genome with five other plant species. This figure was published in nature.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many things going wrong 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521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-&gt; </a:t>
            </a:r>
            <a:r>
              <a:rPr lang="de-AT" dirty="0" err="1" smtClean="0"/>
              <a:t>add</a:t>
            </a:r>
            <a:r>
              <a:rPr lang="de-AT" dirty="0" smtClean="0"/>
              <a:t> </a:t>
            </a:r>
            <a:r>
              <a:rPr lang="de-AT" dirty="0" err="1" smtClean="0"/>
              <a:t>bio</a:t>
            </a:r>
            <a:r>
              <a:rPr lang="de-AT" dirty="0" smtClean="0"/>
              <a:t> </a:t>
            </a:r>
            <a:r>
              <a:rPr lang="de-AT" dirty="0" err="1" smtClean="0"/>
              <a:t>goals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33793-4DE1-4A06-8A58-FDFA4E6FB83F}" type="slidenum">
              <a:rPr lang="de-AT" smtClean="0">
                <a:solidFill>
                  <a:prstClr val="black"/>
                </a:solidFill>
              </a:rPr>
              <a:pPr/>
              <a:t>59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00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38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… </a:t>
            </a:r>
            <a:r>
              <a:rPr lang="de-AT" dirty="0" err="1" smtClean="0"/>
              <a:t>data</a:t>
            </a:r>
            <a:r>
              <a:rPr lang="de-AT" dirty="0" smtClean="0"/>
              <a:t> in </a:t>
            </a:r>
            <a:r>
              <a:rPr lang="de-AT" dirty="0" err="1" smtClean="0"/>
              <a:t>context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pathways</a:t>
            </a:r>
            <a:r>
              <a:rPr lang="de-AT" dirty="0" smtClean="0"/>
              <a:t>,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</a:t>
            </a:r>
            <a:r>
              <a:rPr lang="de-AT" dirty="0" err="1" smtClean="0"/>
              <a:t>hich</a:t>
            </a:r>
            <a:r>
              <a:rPr lang="de-AT" dirty="0" smtClean="0"/>
              <a:t> </a:t>
            </a:r>
            <a:r>
              <a:rPr lang="de-AT" dirty="0" err="1" smtClean="0"/>
              <a:t>basically</a:t>
            </a:r>
            <a:r>
              <a:rPr lang="de-AT" dirty="0" smtClean="0"/>
              <a:t> </a:t>
            </a:r>
            <a:r>
              <a:rPr lang="de-AT" dirty="0" err="1" smtClean="0"/>
              <a:t>means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associate</a:t>
            </a:r>
            <a:r>
              <a:rPr lang="de-AT" dirty="0" smtClean="0"/>
              <a:t> multiple </a:t>
            </a:r>
            <a:r>
              <a:rPr lang="de-AT" dirty="0" err="1" smtClean="0"/>
              <a:t>heterogeneous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attributes</a:t>
            </a:r>
            <a:r>
              <a:rPr lang="de-AT" baseline="0" dirty="0" smtClean="0"/>
              <a:t>…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33793-4DE1-4A06-8A58-FDFA4E6FB83F}" type="slidenum">
              <a:rPr lang="de-AT" smtClean="0">
                <a:solidFill>
                  <a:prstClr val="black"/>
                </a:solidFill>
              </a:rPr>
              <a:pPr/>
              <a:t>61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88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5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81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652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Rank </a:t>
            </a:r>
            <a:r>
              <a:rPr lang="de-AT" dirty="0" err="1" smtClean="0"/>
              <a:t>pathways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similarity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4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Wo kann ich </a:t>
            </a:r>
            <a:r>
              <a:rPr lang="de-AT" dirty="0" err="1" smtClean="0"/>
              <a:t>shared</a:t>
            </a:r>
            <a:r>
              <a:rPr lang="de-AT" dirty="0" smtClean="0"/>
              <a:t> </a:t>
            </a:r>
            <a:r>
              <a:rPr lang="de-AT" dirty="0" err="1" smtClean="0"/>
              <a:t>nodes</a:t>
            </a:r>
            <a:r>
              <a:rPr lang="de-AT" dirty="0" smtClean="0"/>
              <a:t> statt </a:t>
            </a:r>
            <a:r>
              <a:rPr lang="de-AT" dirty="0" err="1" smtClean="0"/>
              <a:t>portals</a:t>
            </a:r>
            <a:r>
              <a:rPr lang="de-AT" dirty="0" smtClean="0"/>
              <a:t> sagen -&gt; </a:t>
            </a:r>
            <a:r>
              <a:rPr lang="de-AT" dirty="0" err="1" smtClean="0"/>
              <a:t>introduce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later</a:t>
            </a:r>
            <a:r>
              <a:rPr lang="de-AT" baseline="0" dirty="0" smtClean="0"/>
              <a:t>, vermeide „in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case</a:t>
            </a:r>
            <a:r>
              <a:rPr lang="de-AT" baseline="0" dirty="0" smtClean="0"/>
              <a:t>“; also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branches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look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paper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detail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968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31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Kiss </a:t>
            </a:r>
            <a:r>
              <a:rPr lang="de-AT" dirty="0" err="1" smtClean="0"/>
              <a:t>thumbnail</a:t>
            </a:r>
            <a:r>
              <a:rPr lang="de-AT" dirty="0" smtClean="0"/>
              <a:t>,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actually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looks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like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4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450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57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Link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header</a:t>
            </a:r>
            <a:r>
              <a:rPr lang="de-AT" baseline="0" dirty="0" smtClean="0"/>
              <a:t> gleich am </a:t>
            </a:r>
            <a:r>
              <a:rPr lang="de-AT" baseline="0" dirty="0" err="1" smtClean="0"/>
              <a:t>anfang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overlay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collins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ref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stubs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detail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65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368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376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513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632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hawer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243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989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17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</a:t>
            </a:r>
            <a:r>
              <a:rPr lang="en-US" baseline="0" dirty="0" smtClean="0"/>
              <a:t> not known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 even question</a:t>
            </a:r>
          </a:p>
          <a:p>
            <a:endParaRPr lang="en-US" dirty="0" smtClean="0"/>
          </a:p>
          <a:p>
            <a:r>
              <a:rPr lang="en-US" dirty="0" smtClean="0"/>
              <a:t>Illustration: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Know about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Communicate to others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TODO:</a:t>
            </a:r>
            <a:r>
              <a:rPr lang="en-US" baseline="0" dirty="0" smtClean="0"/>
              <a:t> </a:t>
            </a:r>
            <a:r>
              <a:rPr lang="en-US" dirty="0" smtClean="0"/>
              <a:t>Why do I explore open exploration?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82839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79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43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80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399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en-GB" smtClean="0">
                <a:solidFill>
                  <a:prstClr val="black"/>
                </a:solidFill>
              </a:rPr>
              <a:pPr/>
              <a:t>81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010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470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Seiteneffekte über </a:t>
            </a:r>
            <a:r>
              <a:rPr lang="de-AT" dirty="0" err="1" smtClean="0"/>
              <a:t>portal</a:t>
            </a:r>
            <a:r>
              <a:rPr lang="de-AT" dirty="0" smtClean="0"/>
              <a:t> -&gt; </a:t>
            </a:r>
            <a:r>
              <a:rPr lang="de-AT" dirty="0" err="1" smtClean="0"/>
              <a:t>sprung</a:t>
            </a:r>
            <a:r>
              <a:rPr lang="de-AT" dirty="0" smtClean="0"/>
              <a:t> zurück zu </a:t>
            </a:r>
            <a:r>
              <a:rPr lang="de-AT" dirty="0" err="1" smtClean="0"/>
              <a:t>goals</a:t>
            </a:r>
            <a:r>
              <a:rPr lang="de-AT" dirty="0" smtClean="0"/>
              <a:t>, </a:t>
            </a:r>
            <a:r>
              <a:rPr lang="de-AT" dirty="0" err="1" smtClean="0"/>
              <a:t>pharmacological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raus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135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Raus oder volle </a:t>
            </a:r>
            <a:r>
              <a:rPr lang="de-AT" dirty="0" err="1" smtClean="0"/>
              <a:t>case</a:t>
            </a:r>
            <a:r>
              <a:rPr lang="de-AT" dirty="0" smtClean="0"/>
              <a:t> </a:t>
            </a:r>
            <a:r>
              <a:rPr lang="de-AT" dirty="0" err="1" smtClean="0"/>
              <a:t>study</a:t>
            </a:r>
            <a:r>
              <a:rPr lang="de-AT" dirty="0" smtClean="0"/>
              <a:t>, oder „</a:t>
            </a:r>
            <a:r>
              <a:rPr lang="de-AT" dirty="0" err="1" smtClean="0"/>
              <a:t>slideshow</a:t>
            </a:r>
            <a:r>
              <a:rPr lang="de-AT" dirty="0" smtClean="0"/>
              <a:t>“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899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en-GB" smtClean="0">
                <a:solidFill>
                  <a:prstClr val="black"/>
                </a:solidFill>
              </a:rPr>
              <a:pPr/>
              <a:t>86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857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88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933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datasets later, introduce</a:t>
            </a:r>
            <a:r>
              <a:rPr lang="en-US" baseline="0" dirty="0" smtClean="0"/>
              <a:t> protein 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89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87902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1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Statistics do this for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>
                <a:solidFill>
                  <a:prstClr val="black"/>
                </a:solidFill>
              </a:rPr>
              <a:pPr/>
              <a:t>6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086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422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Introduce patient stratifications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640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119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927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37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744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159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614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99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147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101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4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r>
              <a:rPr lang="en-US" baseline="0" dirty="0" smtClean="0"/>
              <a:t> is the language of data</a:t>
            </a:r>
          </a:p>
          <a:p>
            <a:r>
              <a:rPr lang="en-US" baseline="0" dirty="0" smtClean="0"/>
              <a:t>It’s how computers can communicate data to us</a:t>
            </a:r>
          </a:p>
          <a:p>
            <a:r>
              <a:rPr lang="en-US" baseline="0" dirty="0" smtClean="0"/>
              <a:t>Humans make mistakes  - we see something that isn’t there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28256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102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345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en-GB" smtClean="0">
                <a:solidFill>
                  <a:prstClr val="black"/>
                </a:solidFill>
              </a:rPr>
              <a:pPr/>
              <a:t>104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648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106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2730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here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48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7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1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65019" y="7253204"/>
            <a:ext cx="13650724" cy="4411436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 smtClean="0"/>
              <a:t>Single Point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9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1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2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8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4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7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558" y="4527763"/>
            <a:ext cx="31093649" cy="44114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Talk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0767" y="10578296"/>
            <a:ext cx="29671159" cy="20262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ACDC"/>
                </a:solidFill>
              </a:rPr>
              <a:t>Presenting</a:t>
            </a:r>
            <a:r>
              <a:rPr lang="en-US" baseline="0" dirty="0" smtClean="0">
                <a:solidFill>
                  <a:srgbClr val="00ACDC"/>
                </a:solidFill>
              </a:rPr>
              <a:t> Author in blue</a:t>
            </a:r>
            <a:r>
              <a:rPr lang="en-US" dirty="0" smtClean="0">
                <a:solidFill>
                  <a:srgbClr val="00ACDC"/>
                </a:solidFill>
              </a:rPr>
              <a:t>,</a:t>
            </a:r>
            <a:r>
              <a:rPr lang="en-US" dirty="0" smtClean="0"/>
              <a:t> Other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gradFill>
          <a:gsLst>
            <a:gs pos="48000">
              <a:srgbClr val="000000"/>
            </a:gs>
            <a:gs pos="49000">
              <a:schemeClr val="bg1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4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8" y="5680241"/>
            <a:ext cx="31093649" cy="4087485"/>
          </a:xfrm>
        </p:spPr>
        <p:txBody>
          <a:bodyPr anchor="t"/>
          <a:lstStyle>
            <a:lvl1pPr algn="ctr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8" y="11730780"/>
            <a:ext cx="31093649" cy="4501949"/>
          </a:xfrm>
        </p:spPr>
        <p:txBody>
          <a:bodyPr anchor="b"/>
          <a:lstStyle>
            <a:lvl1pPr marL="0" indent="0" algn="ctr">
              <a:buNone/>
              <a:defRPr sz="80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5" y="13224785"/>
            <a:ext cx="24330908" cy="4087485"/>
          </a:xfrm>
        </p:spPr>
        <p:txBody>
          <a:bodyPr anchor="t"/>
          <a:lstStyle>
            <a:lvl1pPr algn="l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5" y="8722832"/>
            <a:ext cx="24330908" cy="4501949"/>
          </a:xfrm>
        </p:spPr>
        <p:txBody>
          <a:bodyPr anchor="b"/>
          <a:lstStyle>
            <a:lvl1pPr marL="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4" y="9426308"/>
            <a:ext cx="6337129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14700" b="0">
                <a:latin typeface="Lato" panose="020F0502020204030203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q long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365812" tIns="182906" rIns="365812" bIns="182906" rtlCol="0" anchor="ctr">
            <a:normAutofit/>
          </a:bodyPr>
          <a:lstStyle>
            <a:lvl1pPr>
              <a:defRPr lang="en-US" sz="14700" b="0" dirty="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02292" y="4477444"/>
            <a:ext cx="17602804" cy="109571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6324225" y="4445710"/>
            <a:ext cx="8535512" cy="1095715"/>
          </a:xfrm>
        </p:spPr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336460" y="3724825"/>
            <a:ext cx="31004466" cy="2551041"/>
          </a:xfrm>
        </p:spPr>
        <p:txBody>
          <a:bodyPr anchor="ctr">
            <a:noAutofit/>
          </a:bodyPr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3" name="Rectangle 4"/>
          <p:cNvSpPr/>
          <p:nvPr userDrawn="1"/>
        </p:nvSpPr>
        <p:spPr>
          <a:xfrm>
            <a:off x="5036554" y="3470177"/>
            <a:ext cx="33416067" cy="3060339"/>
          </a:xfrm>
          <a:prstGeom prst="rect">
            <a:avLst/>
          </a:prstGeom>
          <a:solidFill>
            <a:schemeClr val="tx1">
              <a:lumMod val="50000"/>
              <a:lumOff val="50000"/>
              <a:alpha val="74118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2" y="1708448"/>
            <a:ext cx="4665672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1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038" y="8575146"/>
            <a:ext cx="32922687" cy="34300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5184925" y="2333291"/>
            <a:ext cx="26210912" cy="1591376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0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5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6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4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4" r:id="rId10"/>
    <p:sldLayoutId id="214748371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1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4280" y="19106675"/>
            <a:ext cx="17602804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3" y="19074941"/>
            <a:ext cx="8535512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3658118" rtl="0" eaLnBrk="1" latinLnBrk="0" hangingPunct="1">
        <a:spcBef>
          <a:spcPct val="0"/>
        </a:spcBef>
        <a:buNone/>
        <a:defRPr lang="en-US" sz="14700" b="0" kern="1200" noProof="0" dirty="0">
          <a:solidFill>
            <a:schemeClr val="bg1"/>
          </a:solidFill>
          <a:latin typeface="Lato" panose="020F0502020204030203" pitchFamily="34" charset="0"/>
          <a:ea typeface="+mj-ea"/>
          <a:cs typeface="Narkisim" pitchFamily="34" charset="-79"/>
        </a:defRPr>
      </a:lvl1pPr>
    </p:titleStyle>
    <p:bodyStyle>
      <a:lvl1pPr marL="0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107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1pPr>
      <a:lvl2pPr marL="730355" indent="0" algn="l" defTabSz="1440204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96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2pPr>
      <a:lvl3pPr marL="1435303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88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3pPr>
      <a:lvl4pPr marL="2864258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4pPr>
      <a:lvl5pPr marL="3594609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5pPr>
      <a:lvl6pPr marL="1005982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888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794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7002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06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8118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7177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6236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529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435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341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247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4" Type="http://schemas.openxmlformats.org/officeDocument/2006/relationships/image" Target="../media/image7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enroute.caleydo.org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5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entourage.caleydo.org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6"/>
            <a:ext cx="36580763" cy="9116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>
                <a:solidFill>
                  <a:prstClr val="white"/>
                </a:solidFill>
                <a:latin typeface="Vollkorn Bold" panose="02000503080000020003" pitchFamily="2" charset="0"/>
              </a:rPr>
              <a:t>Visual Data Analysis </a:t>
            </a:r>
            <a:r>
              <a:rPr lang="en-US" sz="14402">
                <a:solidFill>
                  <a:prstClr val="white"/>
                </a:solidFill>
                <a:latin typeface="Vollkorn Bold" panose="02000503080000020003" pitchFamily="2" charset="0"/>
              </a:rPr>
              <a:t>for </a:t>
            </a:r>
            <a:endParaRPr lang="en-US" sz="14402" smtClean="0">
              <a:solidFill>
                <a:prstClr val="white"/>
              </a:solidFill>
              <a:latin typeface="Vollkorn Bold" panose="02000503080000020003" pitchFamily="2" charset="0"/>
            </a:endParaRPr>
          </a:p>
          <a:p>
            <a:pPr algn="r" defTabSz="2743566"/>
            <a:r>
              <a:rPr lang="en-US" sz="14402" smtClean="0">
                <a:solidFill>
                  <a:prstClr val="white"/>
                </a:solidFill>
                <a:latin typeface="Vollkorn Bold" panose="02000503080000020003" pitchFamily="2" charset="0"/>
              </a:rPr>
              <a:t>Biology </a:t>
            </a:r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&amp; Pharmacology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135" y="552985"/>
            <a:ext cx="8043869" cy="4709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dirty="0" smtClean="0">
                <a:solidFill>
                  <a:schemeClr val="accent1"/>
                </a:solidFill>
              </a:rPr>
              <a:t>Alexander Lex</a:t>
            </a:r>
          </a:p>
          <a:p>
            <a:pPr defTabSz="2743566"/>
            <a:r>
              <a:rPr lang="en-US" sz="5400" dirty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alexander_lex</a:t>
            </a:r>
            <a:endParaRPr lang="en-US" sz="5400" dirty="0" smtClean="0">
              <a:solidFill>
                <a:schemeClr val="bg1"/>
              </a:solidFill>
            </a:endParaRPr>
          </a:p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http://alexander-lex.com</a:t>
            </a:r>
            <a:endParaRPr lang="en-US" sz="5400" dirty="0">
              <a:solidFill>
                <a:schemeClr val="bg1"/>
              </a:solidFill>
            </a:endParaRPr>
          </a:p>
          <a:p>
            <a:pPr defTabSz="2743566"/>
            <a:r>
              <a:rPr lang="en-US" sz="6001" dirty="0" smtClean="0">
                <a:solidFill>
                  <a:schemeClr val="bg1"/>
                </a:solidFill>
              </a:rPr>
              <a:t/>
            </a:r>
            <a:br>
              <a:rPr lang="en-US" sz="6001" dirty="0" smtClean="0">
                <a:solidFill>
                  <a:schemeClr val="bg1"/>
                </a:solidFill>
              </a:rPr>
            </a:br>
            <a:endParaRPr lang="en-US" sz="600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18600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25" y="211961"/>
            <a:ext cx="9352886" cy="30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79195" y="6625364"/>
            <a:ext cx="9701586" cy="7329623"/>
            <a:chOff x="3894184" y="9566899"/>
            <a:chExt cx="6522026" cy="7329623"/>
          </a:xfrm>
        </p:grpSpPr>
        <p:sp>
          <p:nvSpPr>
            <p:cNvPr id="2" name="Rectangle 1"/>
            <p:cNvSpPr/>
            <p:nvPr/>
          </p:nvSpPr>
          <p:spPr>
            <a:xfrm>
              <a:off x="3894184" y="9566899"/>
              <a:ext cx="6522026" cy="7329623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6681" y="9816162"/>
              <a:ext cx="507703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/>
                <a:t>Human</a:t>
              </a:r>
              <a:endParaRPr lang="en-US" sz="115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13854" y="11506940"/>
              <a:ext cx="2652204" cy="5078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Insight</a:t>
              </a:r>
            </a:p>
            <a:p>
              <a:r>
                <a:rPr lang="en-US" sz="5400" b="1" dirty="0"/>
                <a:t>Actions</a:t>
              </a:r>
            </a:p>
            <a:p>
              <a:r>
                <a:rPr lang="en-US" sz="5400" dirty="0" smtClean="0"/>
                <a:t>Context</a:t>
              </a:r>
            </a:p>
            <a:p>
              <a:r>
                <a:rPr lang="en-US" sz="5400" dirty="0" smtClean="0"/>
                <a:t>Reasoning</a:t>
              </a:r>
            </a:p>
            <a:p>
              <a:r>
                <a:rPr lang="en-US" sz="5400" dirty="0" smtClean="0"/>
                <a:t>Verification</a:t>
              </a:r>
            </a:p>
            <a:p>
              <a:r>
                <a:rPr lang="en-US" sz="5400" b="1" dirty="0" smtClean="0"/>
                <a:t>Fallible</a:t>
              </a:r>
              <a:endParaRPr lang="en-US" sz="5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544603" y="15361842"/>
            <a:ext cx="9542584" cy="4300916"/>
            <a:chOff x="13519089" y="13231710"/>
            <a:chExt cx="9542584" cy="4300916"/>
          </a:xfrm>
        </p:grpSpPr>
        <p:sp>
          <p:nvSpPr>
            <p:cNvPr id="20" name="Rectangle 19"/>
            <p:cNvSpPr/>
            <p:nvPr/>
          </p:nvSpPr>
          <p:spPr>
            <a:xfrm>
              <a:off x="13519089" y="13231710"/>
              <a:ext cx="9542584" cy="4300916"/>
            </a:xfrm>
            <a:prstGeom prst="rect">
              <a:avLst/>
            </a:prstGeom>
            <a:gradFill>
              <a:gsLst>
                <a:gs pos="0">
                  <a:srgbClr val="AB93C7"/>
                </a:gs>
                <a:gs pos="80000">
                  <a:srgbClr val="C9BBDB"/>
                </a:gs>
                <a:gs pos="100000">
                  <a:srgbClr val="CEC0DE"/>
                </a:gs>
              </a:gsLst>
            </a:gradFill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536947" y="13503958"/>
              <a:ext cx="5929609" cy="148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/>
                <a:t>Data</a:t>
              </a:r>
              <a:endParaRPr lang="en-US" sz="1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536947" y="15286124"/>
              <a:ext cx="798385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Informative, Incomplete,</a:t>
              </a:r>
              <a:br>
                <a:rPr lang="en-US" sz="5400" dirty="0" smtClean="0"/>
              </a:br>
              <a:r>
                <a:rPr lang="en-US" sz="5400" dirty="0" smtClean="0"/>
                <a:t>Noisy, Conflicting</a:t>
              </a:r>
              <a:endParaRPr lang="en-US" sz="5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146974" y="6625366"/>
            <a:ext cx="9701586" cy="7329621"/>
            <a:chOff x="26600872" y="8311498"/>
            <a:chExt cx="9701586" cy="6875493"/>
          </a:xfrm>
        </p:grpSpPr>
        <p:sp>
          <p:nvSpPr>
            <p:cNvPr id="19" name="Rectangle 18"/>
            <p:cNvSpPr/>
            <p:nvPr/>
          </p:nvSpPr>
          <p:spPr>
            <a:xfrm>
              <a:off x="26600872" y="8311498"/>
              <a:ext cx="9701586" cy="687549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935597" y="8565405"/>
              <a:ext cx="9094156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/>
                <a:t>Computation</a:t>
              </a:r>
              <a:endParaRPr lang="en-US" sz="11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35597" y="10548946"/>
              <a:ext cx="5626861" cy="3900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Algorithms</a:t>
              </a:r>
            </a:p>
            <a:p>
              <a:r>
                <a:rPr lang="en-US" sz="5400" dirty="0" smtClean="0"/>
                <a:t>Statistics</a:t>
              </a:r>
            </a:p>
            <a:p>
              <a:r>
                <a:rPr lang="en-US" sz="5400" i="1" dirty="0" smtClean="0"/>
                <a:t>Recommendations</a:t>
              </a:r>
            </a:p>
            <a:p>
              <a:r>
                <a:rPr lang="en-US" sz="5400" i="1" dirty="0" smtClean="0"/>
                <a:t>Classifications</a:t>
              </a:r>
            </a:p>
            <a:p>
              <a:r>
                <a:rPr lang="en-US" sz="5400" i="1" dirty="0" smtClean="0"/>
                <a:t>Aggregation</a:t>
              </a:r>
              <a:endParaRPr lang="en-US" sz="5400" dirty="0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V="1">
            <a:off x="23402925" y="14225665"/>
            <a:ext cx="4000500" cy="3490836"/>
          </a:xfrm>
          <a:prstGeom prst="straightConnector1">
            <a:avLst/>
          </a:prstGeom>
          <a:ln w="190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9527722" y="3469925"/>
            <a:ext cx="3308586" cy="2595498"/>
          </a:xfrm>
          <a:prstGeom prst="straightConnector1">
            <a:avLst/>
          </a:prstGeom>
          <a:ln w="190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0952522" y="5978946"/>
            <a:ext cx="7429472" cy="3094215"/>
            <a:chOff x="10952522" y="5978946"/>
            <a:chExt cx="7429472" cy="3094215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10952522" y="5978946"/>
              <a:ext cx="2941707" cy="2187422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2423375" y="7626611"/>
              <a:ext cx="59586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/>
                <a:t>Interaction</a:t>
              </a:r>
              <a:endParaRPr lang="en-US" sz="8800" dirty="0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22842134" y="6022184"/>
            <a:ext cx="2931830" cy="2053444"/>
          </a:xfrm>
          <a:prstGeom prst="straightConnector1">
            <a:avLst/>
          </a:prstGeom>
          <a:ln w="190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519089" y="924179"/>
            <a:ext cx="9542584" cy="4648018"/>
            <a:chOff x="13317415" y="1321749"/>
            <a:chExt cx="9542584" cy="4648018"/>
          </a:xfrm>
        </p:grpSpPr>
        <p:sp>
          <p:nvSpPr>
            <p:cNvPr id="17" name="Rectangle 16"/>
            <p:cNvSpPr/>
            <p:nvPr/>
          </p:nvSpPr>
          <p:spPr>
            <a:xfrm>
              <a:off x="13317415" y="1321749"/>
              <a:ext cx="9542584" cy="464801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587982" y="3726135"/>
              <a:ext cx="905247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/>
                <a:t>Visualization</a:t>
              </a:r>
              <a:endParaRPr lang="en-US" sz="115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692555" y="2113169"/>
              <a:ext cx="490551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Communicates</a:t>
              </a:r>
            </a:p>
            <a:p>
              <a:r>
                <a:rPr lang="en-US" sz="5400" dirty="0" smtClean="0"/>
                <a:t>Interfaces</a:t>
              </a:r>
              <a:endParaRPr lang="en-US" sz="5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288625" y="1973899"/>
            <a:ext cx="10005826" cy="4136392"/>
            <a:chOff x="23288625" y="1973899"/>
            <a:chExt cx="10005826" cy="4136392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23288625" y="3498927"/>
              <a:ext cx="4059021" cy="2611364"/>
            </a:xfrm>
            <a:prstGeom prst="straightConnector1">
              <a:avLst/>
            </a:prstGeom>
            <a:ln w="1905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683644" y="1973899"/>
              <a:ext cx="761080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/>
                <a:t>Selected &amp; </a:t>
              </a:r>
            </a:p>
            <a:p>
              <a:r>
                <a:rPr lang="en-US" sz="8800" dirty="0" smtClean="0"/>
                <a:t>Derived Data</a:t>
              </a:r>
              <a:endParaRPr lang="en-US" sz="8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02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2653" y="4397931"/>
            <a:ext cx="2531545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rgbClr val="00A650"/>
                </a:solidFill>
              </a:rPr>
              <a:t>Knowledge Driven Approach</a:t>
            </a:r>
            <a:endParaRPr lang="en-US" sz="16600" b="1" dirty="0">
              <a:solidFill>
                <a:srgbClr val="00A6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6057" y="13569041"/>
            <a:ext cx="1964864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rgbClr val="00B0F0"/>
                </a:solidFill>
              </a:rPr>
              <a:t>Data Driven Approach</a:t>
            </a:r>
            <a:endParaRPr lang="en-US" sz="16600" b="1" dirty="0">
              <a:solidFill>
                <a:srgbClr val="00B0F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332439" y="9174810"/>
            <a:ext cx="1915885" cy="226422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Finding Relevant Stratifications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~ </a:t>
            </a:r>
            <a:r>
              <a:rPr lang="en-US" dirty="0" smtClean="0"/>
              <a:t>10 datasets</a:t>
            </a:r>
          </a:p>
          <a:p>
            <a:r>
              <a:rPr lang="en-US" dirty="0" smtClean="0"/>
              <a:t>~ 15 clusterings per matrix</a:t>
            </a:r>
          </a:p>
          <a:p>
            <a:r>
              <a:rPr lang="en-US" dirty="0" smtClean="0"/>
              <a:t>~ 15,000 stratifications for copy number &amp; mutations</a:t>
            </a:r>
          </a:p>
          <a:p>
            <a:r>
              <a:rPr lang="en-US" dirty="0" smtClean="0"/>
              <a:t>~ 500 pathways</a:t>
            </a:r>
          </a:p>
          <a:p>
            <a:r>
              <a:rPr lang="en-US" dirty="0" smtClean="0"/>
              <a:t>~ 20 clinical variables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Calculate scores for matches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Rank the results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9039" y="824165"/>
            <a:ext cx="13628676" cy="3430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Integrating</a:t>
            </a:r>
            <a:br>
              <a:rPr lang="en-US" dirty="0" smtClean="0"/>
            </a:br>
            <a:r>
              <a:rPr lang="en-US" dirty="0" smtClean="0"/>
              <a:t>Computation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173" y="1481138"/>
            <a:ext cx="17606963" cy="18214975"/>
          </a:xfrm>
        </p:spPr>
      </p:pic>
      <p:sp>
        <p:nvSpPr>
          <p:cNvPr id="9" name="Rectangle 8"/>
          <p:cNvSpPr/>
          <p:nvPr/>
        </p:nvSpPr>
        <p:spPr>
          <a:xfrm>
            <a:off x="13013768" y="373734"/>
            <a:ext cx="13717786" cy="9234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743566"/>
            <a:r>
              <a:rPr lang="en-US" sz="5401" b="1" i="1" dirty="0">
                <a:solidFill>
                  <a:prstClr val="black"/>
                </a:solidFill>
              </a:rPr>
              <a:t>Query column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56883" y="373734"/>
            <a:ext cx="13717786" cy="9234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743566"/>
            <a:r>
              <a:rPr lang="en-US" sz="5401" b="1" i="1" dirty="0">
                <a:solidFill>
                  <a:prstClr val="black"/>
                </a:solidFill>
              </a:rPr>
              <a:t>Result column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44361" y="19546469"/>
            <a:ext cx="13717786" cy="9234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743566"/>
            <a:r>
              <a:rPr lang="en-US" sz="5401" b="1" i="1" dirty="0">
                <a:solidFill>
                  <a:prstClr val="black"/>
                </a:solidFill>
              </a:rPr>
              <a:t>Ranked Stratifications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2764" y="5181600"/>
            <a:ext cx="7957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Visualization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1087" y="15064284"/>
            <a:ext cx="79271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 Output </a:t>
            </a:r>
          </a:p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1087" y="9590999"/>
            <a:ext cx="4525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Algorithms</a:t>
            </a:r>
            <a:endParaRPr lang="en-US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070890" y="6703588"/>
            <a:ext cx="14482" cy="2565751"/>
          </a:xfrm>
          <a:prstGeom prst="straightConnector1">
            <a:avLst/>
          </a:prstGeom>
          <a:ln w="190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085372" y="11534915"/>
            <a:ext cx="14482" cy="2565751"/>
          </a:xfrm>
          <a:prstGeom prst="straightConnector1">
            <a:avLst/>
          </a:prstGeom>
          <a:ln w="190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007927" y="6703588"/>
            <a:ext cx="55418" cy="7397078"/>
          </a:xfrm>
          <a:prstGeom prst="straightConnector1">
            <a:avLst/>
          </a:prstGeom>
          <a:ln w="190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1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atome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36587289" cy="205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944374" y="7913380"/>
            <a:ext cx="24692015" cy="3429446"/>
          </a:xfrm>
        </p:spPr>
        <p:txBody>
          <a:bodyPr/>
          <a:lstStyle/>
          <a:p>
            <a:pPr algn="ctr"/>
            <a:r>
              <a:rPr lang="en-US" noProof="0" dirty="0" smtClean="0">
                <a:solidFill>
                  <a:schemeClr val="bg1"/>
                </a:solidFill>
              </a:rPr>
              <a:t>More Information: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42318" y="12018594"/>
            <a:ext cx="14308853" cy="1385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8401" dirty="0">
                <a:solidFill>
                  <a:prstClr val="black"/>
                </a:solidFill>
                <a:hlinkClick r:id="rId3"/>
              </a:rPr>
              <a:t>http://stratomex.caleydo.org</a:t>
            </a:r>
            <a:endParaRPr lang="en-US" sz="84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4" y="6232608"/>
            <a:ext cx="22970422" cy="6285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92148" y="12517821"/>
            <a:ext cx="93789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http://caleydo.org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4448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6"/>
            <a:ext cx="36580763" cy="64561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Interactive Visual Data Analysis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135" y="552985"/>
            <a:ext cx="8043869" cy="4709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dirty="0" smtClean="0">
                <a:solidFill>
                  <a:schemeClr val="accent1"/>
                </a:solidFill>
              </a:rPr>
              <a:t>Alexander Lex</a:t>
            </a:r>
          </a:p>
          <a:p>
            <a:pPr defTabSz="2743566"/>
            <a:r>
              <a:rPr lang="en-US" sz="5400" dirty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alexander_lex</a:t>
            </a:r>
            <a:endParaRPr lang="en-US" sz="5400" dirty="0" smtClean="0">
              <a:solidFill>
                <a:schemeClr val="bg1"/>
              </a:solidFill>
            </a:endParaRPr>
          </a:p>
          <a:p>
            <a:pPr defTabSz="2743566"/>
            <a:r>
              <a:rPr lang="en-US" sz="5400" dirty="0" smtClean="0">
                <a:solidFill>
                  <a:schemeClr val="bg1"/>
                </a:solidFill>
              </a:rPr>
              <a:t>http://alexander-lex.com</a:t>
            </a:r>
            <a:endParaRPr lang="en-US" sz="5400" dirty="0">
              <a:solidFill>
                <a:schemeClr val="bg1"/>
              </a:solidFill>
            </a:endParaRPr>
          </a:p>
          <a:p>
            <a:pPr defTabSz="2743566"/>
            <a:r>
              <a:rPr lang="en-US" sz="6001" dirty="0" smtClean="0">
                <a:solidFill>
                  <a:schemeClr val="bg1"/>
                </a:solidFill>
              </a:rPr>
              <a:t/>
            </a:r>
            <a:br>
              <a:rPr lang="en-US" sz="6001" dirty="0" smtClean="0">
                <a:solidFill>
                  <a:schemeClr val="bg1"/>
                </a:solidFill>
              </a:rPr>
            </a:br>
            <a:endParaRPr lang="en-US" sz="600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69" y="6457950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25" y="211961"/>
            <a:ext cx="9352886" cy="3088031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0" y="6159788"/>
            <a:ext cx="12379569" cy="14420562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56" tIns="137178" rIns="274356" bIns="137178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1" dirty="0" smtClean="0">
              <a:solidFill>
                <a:schemeClr val="bg1"/>
              </a:solidFill>
            </a:endParaRPr>
          </a:p>
          <a:p>
            <a:endParaRPr lang="en-US" sz="5401" dirty="0" smtClean="0">
              <a:solidFill>
                <a:schemeClr val="bg1"/>
              </a:solidFill>
            </a:endParaRPr>
          </a:p>
          <a:p>
            <a:endParaRPr lang="en-US" sz="5401" dirty="0">
              <a:solidFill>
                <a:schemeClr val="bg1"/>
              </a:solidFill>
            </a:endParaRPr>
          </a:p>
          <a:p>
            <a:endParaRPr lang="en-US" sz="5401" dirty="0" smtClean="0">
              <a:solidFill>
                <a:schemeClr val="bg1"/>
              </a:solidFill>
            </a:endParaRPr>
          </a:p>
          <a:p>
            <a:r>
              <a:rPr lang="en-US" sz="5401" dirty="0" smtClean="0">
                <a:solidFill>
                  <a:schemeClr val="bg1"/>
                </a:solidFill>
              </a:rPr>
              <a:t>Credits:</a:t>
            </a:r>
          </a:p>
          <a:p>
            <a:r>
              <a:rPr lang="en-US" sz="5401" dirty="0" smtClean="0">
                <a:solidFill>
                  <a:schemeClr val="bg1"/>
                </a:solidFill>
              </a:rPr>
              <a:t>Marc </a:t>
            </a:r>
            <a:r>
              <a:rPr lang="en-US" sz="5401" dirty="0" err="1" smtClean="0">
                <a:solidFill>
                  <a:schemeClr val="bg1"/>
                </a:solidFill>
              </a:rPr>
              <a:t>Streit</a:t>
            </a:r>
            <a:r>
              <a:rPr lang="en-US" sz="5401" dirty="0" smtClean="0">
                <a:solidFill>
                  <a:schemeClr val="bg1"/>
                </a:solidFill>
              </a:rPr>
              <a:t>, Nils </a:t>
            </a:r>
            <a:r>
              <a:rPr lang="en-US" sz="5401" dirty="0" err="1" smtClean="0">
                <a:solidFill>
                  <a:schemeClr val="bg1"/>
                </a:solidFill>
              </a:rPr>
              <a:t>Gehlenborg</a:t>
            </a:r>
            <a:r>
              <a:rPr lang="en-US" sz="5401" dirty="0" smtClean="0">
                <a:solidFill>
                  <a:schemeClr val="bg1"/>
                </a:solidFill>
              </a:rPr>
              <a:t>, Christian </a:t>
            </a:r>
            <a:r>
              <a:rPr lang="en-US" sz="5401" dirty="0" err="1" smtClean="0">
                <a:solidFill>
                  <a:schemeClr val="bg1"/>
                </a:solidFill>
              </a:rPr>
              <a:t>Partl</a:t>
            </a:r>
            <a:r>
              <a:rPr lang="en-US" sz="5401" dirty="0">
                <a:solidFill>
                  <a:schemeClr val="bg1"/>
                </a:solidFill>
              </a:rPr>
              <a:t>, , Samuel </a:t>
            </a:r>
            <a:r>
              <a:rPr lang="en-US" sz="5401" dirty="0" err="1">
                <a:solidFill>
                  <a:schemeClr val="bg1"/>
                </a:solidFill>
              </a:rPr>
              <a:t>Gratzl</a:t>
            </a:r>
            <a:r>
              <a:rPr lang="en-US" sz="5401" dirty="0">
                <a:solidFill>
                  <a:schemeClr val="bg1"/>
                </a:solidFill>
              </a:rPr>
              <a:t>, Markus </a:t>
            </a:r>
            <a:r>
              <a:rPr lang="en-US" sz="5401" dirty="0" smtClean="0">
                <a:solidFill>
                  <a:schemeClr val="bg1"/>
                </a:solidFill>
              </a:rPr>
              <a:t>Steinberger, </a:t>
            </a:r>
            <a:r>
              <a:rPr lang="en-US" sz="5401" dirty="0" err="1" smtClean="0">
                <a:solidFill>
                  <a:schemeClr val="bg1"/>
                </a:solidFill>
              </a:rPr>
              <a:t>Manuelea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Waldner</a:t>
            </a:r>
            <a:r>
              <a:rPr lang="en-US" sz="5401" dirty="0" smtClean="0">
                <a:solidFill>
                  <a:schemeClr val="bg1"/>
                </a:solidFill>
              </a:rPr>
              <a:t>, Hendrik Strobelt, </a:t>
            </a:r>
            <a:r>
              <a:rPr lang="en-US" sz="5401" dirty="0" err="1" smtClean="0">
                <a:solidFill>
                  <a:schemeClr val="bg1"/>
                </a:solidFill>
              </a:rPr>
              <a:t>Romain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Vuillemot</a:t>
            </a:r>
            <a:r>
              <a:rPr lang="en-US" sz="5401" dirty="0" smtClean="0">
                <a:solidFill>
                  <a:schemeClr val="bg1"/>
                </a:solidFill>
              </a:rPr>
              <a:t>, Dieter </a:t>
            </a:r>
            <a:r>
              <a:rPr lang="en-US" sz="5401" dirty="0" err="1" smtClean="0">
                <a:solidFill>
                  <a:schemeClr val="bg1"/>
                </a:solidFill>
              </a:rPr>
              <a:t>Schmalstieg</a:t>
            </a:r>
            <a:r>
              <a:rPr lang="en-US" sz="5401" dirty="0" smtClean="0">
                <a:solidFill>
                  <a:schemeClr val="bg1"/>
                </a:solidFill>
              </a:rPr>
              <a:t>, Denis </a:t>
            </a:r>
            <a:r>
              <a:rPr lang="en-US" sz="5401" dirty="0" err="1" smtClean="0">
                <a:solidFill>
                  <a:schemeClr val="bg1"/>
                </a:solidFill>
              </a:rPr>
              <a:t>Kalkofen</a:t>
            </a:r>
            <a:r>
              <a:rPr lang="en-US" sz="5401" dirty="0" smtClean="0">
                <a:solidFill>
                  <a:schemeClr val="bg1"/>
                </a:solidFill>
              </a:rPr>
              <a:t>, Mark </a:t>
            </a:r>
            <a:r>
              <a:rPr lang="en-US" sz="5401" dirty="0" err="1" smtClean="0">
                <a:solidFill>
                  <a:schemeClr val="bg1"/>
                </a:solidFill>
              </a:rPr>
              <a:t>Borowsky</a:t>
            </a:r>
            <a:r>
              <a:rPr lang="en-US" sz="5401" dirty="0">
                <a:solidFill>
                  <a:schemeClr val="bg1"/>
                </a:solidFill>
              </a:rPr>
              <a:t>, Anne Mai </a:t>
            </a:r>
            <a:r>
              <a:rPr lang="en-US" sz="5401" dirty="0" smtClean="0">
                <a:solidFill>
                  <a:schemeClr val="bg1"/>
                </a:solidFill>
              </a:rPr>
              <a:t>Wasserman, </a:t>
            </a:r>
            <a:r>
              <a:rPr lang="en-US" sz="5401" dirty="0" err="1" smtClean="0">
                <a:solidFill>
                  <a:schemeClr val="bg1"/>
                </a:solidFill>
              </a:rPr>
              <a:t>Hanspeter</a:t>
            </a:r>
            <a:r>
              <a:rPr lang="en-US" sz="5401" dirty="0" smtClean="0">
                <a:solidFill>
                  <a:schemeClr val="bg1"/>
                </a:solidFill>
              </a:rPr>
              <a:t> </a:t>
            </a:r>
            <a:r>
              <a:rPr lang="en-US" sz="5401" dirty="0" err="1" smtClean="0">
                <a:solidFill>
                  <a:schemeClr val="bg1"/>
                </a:solidFill>
              </a:rPr>
              <a:t>Pfister</a:t>
            </a:r>
            <a:endParaRPr lang="en-US" sz="540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6458" y="5262223"/>
            <a:ext cx="2526654" cy="6464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1406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52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974" y="2489756"/>
            <a:ext cx="11098488" cy="49745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am I?</a:t>
            </a:r>
            <a:br>
              <a:rPr lang="en-US" dirty="0" smtClean="0"/>
            </a:br>
            <a:r>
              <a:rPr lang="en-US" sz="7200" dirty="0" smtClean="0"/>
              <a:t>alexander-lex.com</a:t>
            </a:r>
            <a:br>
              <a:rPr lang="en-US" sz="7200" dirty="0" smtClean="0"/>
            </a:br>
            <a:r>
              <a:rPr lang="en-US" sz="7200" dirty="0" smtClean="0"/>
              <a:t>@</a:t>
            </a:r>
            <a:r>
              <a:rPr lang="en-US" sz="7200" dirty="0" err="1" smtClean="0"/>
              <a:t>alexander_lex</a:t>
            </a:r>
            <a:r>
              <a:rPr lang="en-US" sz="7200" dirty="0"/>
              <a:t/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5130" y="2435202"/>
            <a:ext cx="18875424" cy="15048126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PostDoc &amp; Lecturer </a:t>
            </a:r>
            <a:r>
              <a:rPr lang="en-US" dirty="0" smtClean="0"/>
              <a:t>@ Harvard,</a:t>
            </a:r>
            <a:br>
              <a:rPr lang="en-US" dirty="0" smtClean="0"/>
            </a:br>
            <a:r>
              <a:rPr lang="en-US" dirty="0" smtClean="0"/>
              <a:t>Visual Computing Group, </a:t>
            </a:r>
            <a:br>
              <a:rPr lang="en-US" dirty="0" smtClean="0"/>
            </a:br>
            <a:r>
              <a:rPr lang="en-US" dirty="0" smtClean="0"/>
              <a:t>PI: Hanspeter Pfister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Associated PostDoc </a:t>
            </a:r>
            <a:r>
              <a:rPr lang="en-US" dirty="0" smtClean="0"/>
              <a:t>@ Novartis Institute of </a:t>
            </a:r>
            <a:r>
              <a:rPr lang="en-US" dirty="0" err="1" smtClean="0"/>
              <a:t>BioMedical</a:t>
            </a:r>
            <a:r>
              <a:rPr lang="en-US" dirty="0" smtClean="0"/>
              <a:t> Research,</a:t>
            </a:r>
            <a:br>
              <a:rPr lang="en-US" dirty="0" smtClean="0"/>
            </a:br>
            <a:r>
              <a:rPr lang="en-US" dirty="0" smtClean="0"/>
              <a:t>Scientific </a:t>
            </a:r>
            <a:r>
              <a:rPr lang="en-US" dirty="0"/>
              <a:t>Data </a:t>
            </a:r>
            <a:r>
              <a:rPr lang="en-US" dirty="0" smtClean="0"/>
              <a:t>Analysis,</a:t>
            </a:r>
            <a:br>
              <a:rPr lang="en-US" dirty="0" smtClean="0"/>
            </a:br>
            <a:r>
              <a:rPr lang="en-US" dirty="0" smtClean="0"/>
              <a:t>PI: Mark Borowsky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593716" y="1306286"/>
            <a:ext cx="0" cy="12061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 descr="205graz_mit_uhrturm.jpg"/>
          <p:cNvPicPr>
            <a:picLocks noChangeAspect="1"/>
          </p:cNvPicPr>
          <p:nvPr/>
        </p:nvPicPr>
        <p:blipFill rotWithShape="1">
          <a:blip r:embed="rId3" cstate="print"/>
          <a:srcRect t="16685"/>
          <a:stretch/>
        </p:blipFill>
        <p:spPr>
          <a:xfrm>
            <a:off x="-600695" y="13729972"/>
            <a:ext cx="37851392" cy="17680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7761" y="12351994"/>
            <a:ext cx="8314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smtClean="0"/>
              <a:t>How it looks like at home</a:t>
            </a:r>
            <a:endParaRPr lang="en-US" sz="6000" i="1" dirty="0"/>
          </a:p>
        </p:txBody>
      </p:sp>
      <p:sp>
        <p:nvSpPr>
          <p:cNvPr id="11" name="Freeform 10"/>
          <p:cNvSpPr/>
          <p:nvPr/>
        </p:nvSpPr>
        <p:spPr>
          <a:xfrm>
            <a:off x="8839198" y="12872701"/>
            <a:ext cx="924560" cy="665497"/>
          </a:xfrm>
          <a:custGeom>
            <a:avLst/>
            <a:gdLst>
              <a:gd name="connsiteX0" fmla="*/ 0 w 598432"/>
              <a:gd name="connsiteY0" fmla="*/ 0 h 990600"/>
              <a:gd name="connsiteX1" fmla="*/ 584200 w 598432"/>
              <a:gd name="connsiteY1" fmla="*/ 533400 h 990600"/>
              <a:gd name="connsiteX2" fmla="*/ 431800 w 598432"/>
              <a:gd name="connsiteY2" fmla="*/ 990600 h 990600"/>
              <a:gd name="connsiteX0" fmla="*/ 0 w 574488"/>
              <a:gd name="connsiteY0" fmla="*/ 23194 h 1013794"/>
              <a:gd name="connsiteX1" fmla="*/ 558800 w 574488"/>
              <a:gd name="connsiteY1" fmla="*/ 48594 h 1013794"/>
              <a:gd name="connsiteX2" fmla="*/ 431800 w 574488"/>
              <a:gd name="connsiteY2" fmla="*/ 1013794 h 1013794"/>
              <a:gd name="connsiteX0" fmla="*/ 0 w 787400"/>
              <a:gd name="connsiteY0" fmla="*/ 0 h 584200"/>
              <a:gd name="connsiteX1" fmla="*/ 558800 w 787400"/>
              <a:gd name="connsiteY1" fmla="*/ 25400 h 584200"/>
              <a:gd name="connsiteX2" fmla="*/ 787400 w 787400"/>
              <a:gd name="connsiteY2" fmla="*/ 584200 h 584200"/>
              <a:gd name="connsiteX0" fmla="*/ 0 w 889000"/>
              <a:gd name="connsiteY0" fmla="*/ 0 h 1168400"/>
              <a:gd name="connsiteX1" fmla="*/ 660400 w 889000"/>
              <a:gd name="connsiteY1" fmla="*/ 609600 h 1168400"/>
              <a:gd name="connsiteX2" fmla="*/ 889000 w 889000"/>
              <a:gd name="connsiteY2" fmla="*/ 1168400 h 1168400"/>
              <a:gd name="connsiteX0" fmla="*/ 0 w 889000"/>
              <a:gd name="connsiteY0" fmla="*/ 128433 h 1296833"/>
              <a:gd name="connsiteX1" fmla="*/ 660400 w 889000"/>
              <a:gd name="connsiteY1" fmla="*/ 738033 h 1296833"/>
              <a:gd name="connsiteX2" fmla="*/ 889000 w 889000"/>
              <a:gd name="connsiteY2" fmla="*/ 1296833 h 1296833"/>
              <a:gd name="connsiteX0" fmla="*/ 0 w 889000"/>
              <a:gd name="connsiteY0" fmla="*/ 46443 h 1214843"/>
              <a:gd name="connsiteX1" fmla="*/ 660400 w 889000"/>
              <a:gd name="connsiteY1" fmla="*/ 656043 h 1214843"/>
              <a:gd name="connsiteX2" fmla="*/ 889000 w 889000"/>
              <a:gd name="connsiteY2" fmla="*/ 1214843 h 1214843"/>
              <a:gd name="connsiteX0" fmla="*/ 0 w 914400"/>
              <a:gd name="connsiteY0" fmla="*/ 67798 h 931398"/>
              <a:gd name="connsiteX1" fmla="*/ 685800 w 914400"/>
              <a:gd name="connsiteY1" fmla="*/ 372598 h 931398"/>
              <a:gd name="connsiteX2" fmla="*/ 914400 w 914400"/>
              <a:gd name="connsiteY2" fmla="*/ 931398 h 931398"/>
              <a:gd name="connsiteX0" fmla="*/ 0 w 914400"/>
              <a:gd name="connsiteY0" fmla="*/ 151641 h 634241"/>
              <a:gd name="connsiteX1" fmla="*/ 685800 w 914400"/>
              <a:gd name="connsiteY1" fmla="*/ 75441 h 634241"/>
              <a:gd name="connsiteX2" fmla="*/ 914400 w 914400"/>
              <a:gd name="connsiteY2" fmla="*/ 634241 h 634241"/>
              <a:gd name="connsiteX0" fmla="*/ 0 w 914400"/>
              <a:gd name="connsiteY0" fmla="*/ 470026 h 952626"/>
              <a:gd name="connsiteX1" fmla="*/ 660400 w 914400"/>
              <a:gd name="connsiteY1" fmla="*/ 12826 h 952626"/>
              <a:gd name="connsiteX2" fmla="*/ 914400 w 914400"/>
              <a:gd name="connsiteY2" fmla="*/ 952626 h 952626"/>
              <a:gd name="connsiteX0" fmla="*/ 0 w 914400"/>
              <a:gd name="connsiteY0" fmla="*/ 86108 h 568708"/>
              <a:gd name="connsiteX1" fmla="*/ 558800 w 914400"/>
              <a:gd name="connsiteY1" fmla="*/ 213108 h 568708"/>
              <a:gd name="connsiteX2" fmla="*/ 914400 w 914400"/>
              <a:gd name="connsiteY2" fmla="*/ 568708 h 568708"/>
              <a:gd name="connsiteX0" fmla="*/ 0 w 933450"/>
              <a:gd name="connsiteY0" fmla="*/ 86108 h 568708"/>
              <a:gd name="connsiteX1" fmla="*/ 838200 w 933450"/>
              <a:gd name="connsiteY1" fmla="*/ 213108 h 568708"/>
              <a:gd name="connsiteX2" fmla="*/ 914400 w 933450"/>
              <a:gd name="connsiteY2" fmla="*/ 568708 h 568708"/>
              <a:gd name="connsiteX0" fmla="*/ 0 w 909491"/>
              <a:gd name="connsiteY0" fmla="*/ 87567 h 620967"/>
              <a:gd name="connsiteX1" fmla="*/ 838200 w 909491"/>
              <a:gd name="connsiteY1" fmla="*/ 214567 h 620967"/>
              <a:gd name="connsiteX2" fmla="*/ 863600 w 909491"/>
              <a:gd name="connsiteY2" fmla="*/ 620967 h 620967"/>
              <a:gd name="connsiteX0" fmla="*/ 0 w 879522"/>
              <a:gd name="connsiteY0" fmla="*/ 113072 h 646472"/>
              <a:gd name="connsiteX1" fmla="*/ 787400 w 879522"/>
              <a:gd name="connsiteY1" fmla="*/ 138472 h 646472"/>
              <a:gd name="connsiteX2" fmla="*/ 863600 w 879522"/>
              <a:gd name="connsiteY2" fmla="*/ 646472 h 646472"/>
              <a:gd name="connsiteX0" fmla="*/ 0 w 899328"/>
              <a:gd name="connsiteY0" fmla="*/ 98415 h 631815"/>
              <a:gd name="connsiteX1" fmla="*/ 787400 w 899328"/>
              <a:gd name="connsiteY1" fmla="*/ 123815 h 631815"/>
              <a:gd name="connsiteX2" fmla="*/ 863600 w 899328"/>
              <a:gd name="connsiteY2" fmla="*/ 631815 h 631815"/>
              <a:gd name="connsiteX0" fmla="*/ 0 w 866807"/>
              <a:gd name="connsiteY0" fmla="*/ 147044 h 680444"/>
              <a:gd name="connsiteX1" fmla="*/ 787400 w 866807"/>
              <a:gd name="connsiteY1" fmla="*/ 172444 h 680444"/>
              <a:gd name="connsiteX2" fmla="*/ 863600 w 866807"/>
              <a:gd name="connsiteY2" fmla="*/ 680444 h 680444"/>
              <a:gd name="connsiteX0" fmla="*/ 0 w 929154"/>
              <a:gd name="connsiteY0" fmla="*/ 127428 h 660828"/>
              <a:gd name="connsiteX1" fmla="*/ 787400 w 929154"/>
              <a:gd name="connsiteY1" fmla="*/ 152828 h 660828"/>
              <a:gd name="connsiteX2" fmla="*/ 863600 w 929154"/>
              <a:gd name="connsiteY2" fmla="*/ 660828 h 660828"/>
              <a:gd name="connsiteX0" fmla="*/ 0 w 907701"/>
              <a:gd name="connsiteY0" fmla="*/ 150535 h 683935"/>
              <a:gd name="connsiteX1" fmla="*/ 787400 w 907701"/>
              <a:gd name="connsiteY1" fmla="*/ 175935 h 683935"/>
              <a:gd name="connsiteX2" fmla="*/ 863600 w 907701"/>
              <a:gd name="connsiteY2" fmla="*/ 683935 h 683935"/>
              <a:gd name="connsiteX0" fmla="*/ 0 w 863600"/>
              <a:gd name="connsiteY0" fmla="*/ 96237 h 629637"/>
              <a:gd name="connsiteX1" fmla="*/ 787400 w 863600"/>
              <a:gd name="connsiteY1" fmla="*/ 121637 h 629637"/>
              <a:gd name="connsiteX2" fmla="*/ 863600 w 863600"/>
              <a:gd name="connsiteY2" fmla="*/ 629637 h 629637"/>
              <a:gd name="connsiteX0" fmla="*/ 0 w 837936"/>
              <a:gd name="connsiteY0" fmla="*/ 112627 h 635867"/>
              <a:gd name="connsiteX1" fmla="*/ 787400 w 837936"/>
              <a:gd name="connsiteY1" fmla="*/ 138027 h 635867"/>
              <a:gd name="connsiteX2" fmla="*/ 762000 w 837936"/>
              <a:gd name="connsiteY2" fmla="*/ 635867 h 635867"/>
              <a:gd name="connsiteX0" fmla="*/ 0 w 854340"/>
              <a:gd name="connsiteY0" fmla="*/ 135021 h 658261"/>
              <a:gd name="connsiteX1" fmla="*/ 807720 w 854340"/>
              <a:gd name="connsiteY1" fmla="*/ 99461 h 658261"/>
              <a:gd name="connsiteX2" fmla="*/ 762000 w 854340"/>
              <a:gd name="connsiteY2" fmla="*/ 658261 h 658261"/>
              <a:gd name="connsiteX0" fmla="*/ 0 w 808178"/>
              <a:gd name="connsiteY0" fmla="*/ 110489 h 633729"/>
              <a:gd name="connsiteX1" fmla="*/ 807720 w 808178"/>
              <a:gd name="connsiteY1" fmla="*/ 74929 h 633729"/>
              <a:gd name="connsiteX2" fmla="*/ 762000 w 808178"/>
              <a:gd name="connsiteY2" fmla="*/ 633729 h 633729"/>
              <a:gd name="connsiteX0" fmla="*/ 0 w 818266"/>
              <a:gd name="connsiteY0" fmla="*/ 87162 h 610402"/>
              <a:gd name="connsiteX1" fmla="*/ 817880 w 818266"/>
              <a:gd name="connsiteY1" fmla="*/ 143042 h 610402"/>
              <a:gd name="connsiteX2" fmla="*/ 762000 w 818266"/>
              <a:gd name="connsiteY2" fmla="*/ 610402 h 610402"/>
              <a:gd name="connsiteX0" fmla="*/ 0 w 931440"/>
              <a:gd name="connsiteY0" fmla="*/ 104118 h 637518"/>
              <a:gd name="connsiteX1" fmla="*/ 817880 w 931440"/>
              <a:gd name="connsiteY1" fmla="*/ 159998 h 637518"/>
              <a:gd name="connsiteX2" fmla="*/ 924560 w 931440"/>
              <a:gd name="connsiteY2" fmla="*/ 637518 h 637518"/>
              <a:gd name="connsiteX0" fmla="*/ 0 w 931440"/>
              <a:gd name="connsiteY0" fmla="*/ 119828 h 653228"/>
              <a:gd name="connsiteX1" fmla="*/ 817880 w 931440"/>
              <a:gd name="connsiteY1" fmla="*/ 124908 h 653228"/>
              <a:gd name="connsiteX2" fmla="*/ 924560 w 931440"/>
              <a:gd name="connsiteY2" fmla="*/ 653228 h 653228"/>
              <a:gd name="connsiteX0" fmla="*/ 0 w 924560"/>
              <a:gd name="connsiteY0" fmla="*/ 132097 h 665497"/>
              <a:gd name="connsiteX1" fmla="*/ 817880 w 924560"/>
              <a:gd name="connsiteY1" fmla="*/ 137177 h 665497"/>
              <a:gd name="connsiteX2" fmla="*/ 924560 w 924560"/>
              <a:gd name="connsiteY2" fmla="*/ 665497 h 66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560" h="665497">
                <a:moveTo>
                  <a:pt x="0" y="132097"/>
                </a:moveTo>
                <a:cubicBezTo>
                  <a:pt x="789516" y="-90153"/>
                  <a:pt x="745067" y="7637"/>
                  <a:pt x="817880" y="137177"/>
                </a:cubicBezTo>
                <a:cubicBezTo>
                  <a:pt x="890693" y="266717"/>
                  <a:pt x="924560" y="665497"/>
                  <a:pt x="924560" y="665497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cdn1.iconfinder.com/data/icons/simple-icons/4096/twitter-4096-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1" y="5098790"/>
            <a:ext cx="1508487" cy="15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82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158" y="4747225"/>
            <a:ext cx="74248927" cy="56588378"/>
          </a:xfrm>
        </p:spPr>
        <p:txBody>
          <a:bodyPr>
            <a:normAutofit/>
          </a:bodyPr>
          <a:lstStyle/>
          <a:p>
            <a:pPr>
              <a:tabLst>
                <a:tab pos="32408371" algn="r"/>
              </a:tabLst>
            </a:pPr>
            <a:r>
              <a:rPr lang="en-US" sz="8800" dirty="0" smtClean="0"/>
              <a:t>Marc Streit	</a:t>
            </a:r>
            <a:r>
              <a:rPr lang="en-US" sz="6600" i="1" dirty="0"/>
              <a:t>Johannes Kepler University Linz,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 smtClean="0"/>
              <a:t>Nils Gehlenborg</a:t>
            </a:r>
            <a:r>
              <a:rPr lang="en-US" sz="8800" dirty="0"/>
              <a:t>	</a:t>
            </a:r>
            <a:r>
              <a:rPr lang="en-US" sz="6600" i="1" dirty="0" smtClean="0"/>
              <a:t>Harvard Medical School, Boston, USA</a:t>
            </a:r>
            <a:br>
              <a:rPr lang="en-US" sz="6600" i="1" dirty="0" smtClean="0"/>
            </a:br>
            <a:r>
              <a:rPr lang="en-US" sz="8800" dirty="0" smtClean="0"/>
              <a:t>Christian Partl 	</a:t>
            </a:r>
            <a:r>
              <a:rPr lang="en-US" sz="6600" i="1" dirty="0"/>
              <a:t>Graz University of Technology,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 smtClean="0"/>
              <a:t>Samuel Gratzl	</a:t>
            </a:r>
            <a:r>
              <a:rPr lang="en-US" sz="6600" i="1" dirty="0"/>
              <a:t>Johannes Kepler University Linz,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/>
              <a:t>H</a:t>
            </a:r>
            <a:r>
              <a:rPr lang="en-US" sz="8800" dirty="0" smtClean="0"/>
              <a:t>endrik Strobelt</a:t>
            </a:r>
            <a:r>
              <a:rPr lang="en-US" sz="8800" dirty="0"/>
              <a:t>	</a:t>
            </a:r>
            <a:r>
              <a:rPr lang="en-US" sz="6600" i="1" dirty="0"/>
              <a:t> Harvard University, Cambridge, </a:t>
            </a:r>
            <a:r>
              <a:rPr lang="en-US" sz="6600" i="1" dirty="0" smtClean="0"/>
              <a:t>USA</a:t>
            </a:r>
            <a:br>
              <a:rPr lang="en-US" sz="6600" i="1" dirty="0" smtClean="0"/>
            </a:br>
            <a:r>
              <a:rPr lang="en-US" sz="8800" dirty="0" smtClean="0"/>
              <a:t>Dieter Schmalstieg	</a:t>
            </a:r>
            <a:r>
              <a:rPr lang="en-US" sz="6600" i="1" dirty="0"/>
              <a:t>Graz University of Technology,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 smtClean="0"/>
              <a:t>Mark Borowsky</a:t>
            </a:r>
            <a:r>
              <a:rPr lang="en-US" sz="9600" dirty="0"/>
              <a:t>	</a:t>
            </a:r>
            <a:r>
              <a:rPr lang="en-US" sz="6600" i="1" dirty="0"/>
              <a:t> Novartis (NIBR), Cambridge, USA </a:t>
            </a:r>
            <a:r>
              <a:rPr lang="en-US" sz="6600" i="1" dirty="0" smtClean="0"/>
              <a:t/>
            </a:r>
            <a:br>
              <a:rPr lang="en-US" sz="6600" i="1" dirty="0" smtClean="0"/>
            </a:br>
            <a:r>
              <a:rPr lang="en-US" sz="8800" dirty="0" smtClean="0"/>
              <a:t>Hanspeter Pfister</a:t>
            </a:r>
            <a:r>
              <a:rPr lang="en-US" sz="8800" dirty="0"/>
              <a:t>	</a:t>
            </a:r>
            <a:r>
              <a:rPr lang="en-US" sz="6000" i="1" dirty="0"/>
              <a:t>Harvard University, Cambridge, USA</a:t>
            </a:r>
          </a:p>
          <a:p>
            <a:pPr>
              <a:tabLst>
                <a:tab pos="32408371" algn="r"/>
              </a:tabLst>
            </a:pPr>
            <a:endParaRPr lang="en-US" sz="8800" dirty="0" smtClean="0"/>
          </a:p>
          <a:p>
            <a:pPr>
              <a:tabLst>
                <a:tab pos="32408371" algn="r"/>
              </a:tabLst>
            </a:pPr>
            <a:endParaRPr lang="en-US" sz="8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89" y="17998371"/>
            <a:ext cx="4820452" cy="2291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74" y="18183787"/>
            <a:ext cx="4800349" cy="1828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36" y="17927735"/>
            <a:ext cx="6939717" cy="2291278"/>
          </a:xfrm>
          <a:prstGeom prst="rect">
            <a:avLst/>
          </a:prstGeom>
        </p:spPr>
      </p:pic>
      <p:pic>
        <p:nvPicPr>
          <p:cNvPr id="1026" name="Picture 2" descr="NIBR LOGO 146x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351" y="18044673"/>
            <a:ext cx="6242268" cy="21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20" y="18183786"/>
            <a:ext cx="7435539" cy="182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52845" y="6078324"/>
            <a:ext cx="11407040" cy="9814114"/>
            <a:chOff x="774173" y="614003"/>
            <a:chExt cx="11407040" cy="9814114"/>
          </a:xfrm>
        </p:grpSpPr>
        <p:pic>
          <p:nvPicPr>
            <p:cNvPr id="6" name="Content Placeholder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364" y="614003"/>
              <a:ext cx="11010849" cy="72043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774173" y="8396792"/>
              <a:ext cx="11267828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Vollkorn Bold" panose="02000503080000020003" pitchFamily="2" charset="0"/>
                </a:rPr>
                <a:t>Heterogeneous Datasets</a:t>
              </a:r>
              <a:br>
                <a:rPr lang="en-US" dirty="0" smtClean="0">
                  <a:latin typeface="Vollkorn Bold" panose="02000503080000020003" pitchFamily="2" charset="0"/>
                </a:rPr>
              </a:br>
              <a:r>
                <a:rPr lang="en-US" sz="5400" dirty="0" smtClean="0">
                  <a:latin typeface="Vollkorn Bold" panose="02000503080000020003" pitchFamily="2" charset="0"/>
                </a:rPr>
                <a:t>Cancer Subtype Analysis</a:t>
              </a:r>
              <a:endParaRPr lang="en-US" sz="6600" dirty="0">
                <a:latin typeface="Vollkorn Bold" panose="02000503080000020003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6514" y="6078324"/>
            <a:ext cx="10827062" cy="9190576"/>
            <a:chOff x="24367613" y="10758860"/>
            <a:chExt cx="10827062" cy="9190576"/>
          </a:xfrm>
        </p:grpSpPr>
        <p:sp>
          <p:nvSpPr>
            <p:cNvPr id="17" name="TextBox 16"/>
            <p:cNvSpPr txBox="1"/>
            <p:nvPr/>
          </p:nvSpPr>
          <p:spPr>
            <a:xfrm>
              <a:off x="25896703" y="18749107"/>
              <a:ext cx="80313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Vollkorn Bold" panose="02000503080000020003" pitchFamily="2" charset="0"/>
                </a:rPr>
                <a:t>Set Visualization</a:t>
              </a:r>
              <a:endParaRPr lang="en-US" dirty="0">
                <a:latin typeface="Vollkorn Bold" panose="02000503080000020003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900" r="48246"/>
            <a:stretch/>
          </p:blipFill>
          <p:spPr>
            <a:xfrm>
              <a:off x="24367613" y="10758860"/>
              <a:ext cx="10827062" cy="7132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11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r="12333"/>
          <a:stretch/>
        </p:blipFill>
        <p:spPr>
          <a:xfrm>
            <a:off x="24744125" y="5989433"/>
            <a:ext cx="11125200" cy="7310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024651" y="13861112"/>
            <a:ext cx="107067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Vollkorn Bold" panose="02000503080000020003" pitchFamily="2" charset="0"/>
              </a:rPr>
              <a:t>Multivariate Networks</a:t>
            </a:r>
            <a:br>
              <a:rPr lang="en-US" dirty="0" smtClean="0">
                <a:latin typeface="Vollkorn Bold" panose="02000503080000020003" pitchFamily="2" charset="0"/>
              </a:rPr>
            </a:br>
            <a:r>
              <a:rPr lang="en-US" sz="5400" dirty="0" smtClean="0">
                <a:latin typeface="Vollkorn Bold" panose="02000503080000020003" pitchFamily="2" charset="0"/>
              </a:rPr>
              <a:t>Pathway Analysis</a:t>
            </a:r>
            <a:endParaRPr lang="en-US" sz="6600" dirty="0">
              <a:latin typeface="Vollkorn Bold" panose="0200050308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7015777" y="3308883"/>
            <a:ext cx="29609493" cy="1212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smtClean="0">
                <a:latin typeface="Vollkorn Bold" panose="02000503080000020003" pitchFamily="2" charset="0"/>
              </a:rPr>
              <a:t>Subset Visualization</a:t>
            </a:r>
            <a:br>
              <a:rPr lang="en-US" sz="8000" dirty="0" smtClean="0">
                <a:latin typeface="Vollkorn Bold" panose="02000503080000020003" pitchFamily="2" charset="0"/>
              </a:rPr>
            </a:br>
            <a:endParaRPr lang="en-US" sz="5400" dirty="0">
              <a:latin typeface="Vollkorn Bold" panose="02000503080000020003" pitchFamily="2" charset="0"/>
            </a:endParaRPr>
          </a:p>
          <a:p>
            <a:pPr algn="r"/>
            <a:r>
              <a:rPr lang="en-US" sz="5400" dirty="0">
                <a:latin typeface="Vollkorn Bold" panose="02000503080000020003" pitchFamily="2" charset="0"/>
              </a:rPr>
              <a:t>Domino: Extracting, Comparing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and Manipulating </a:t>
            </a:r>
            <a:r>
              <a:rPr lang="en-US" sz="5400" dirty="0" smtClean="0">
                <a:latin typeface="Vollkorn Bold" panose="02000503080000020003" pitchFamily="2" charset="0"/>
              </a:rPr>
              <a:t>Subsets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across Multiple Tabular Datasets</a:t>
            </a: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http://domino.caleydo.org </a:t>
            </a:r>
            <a:endParaRPr lang="en-US" sz="5400" dirty="0">
              <a:latin typeface="Vollkorn Bold" panose="02000503080000020003" pitchFamily="2" charset="0"/>
            </a:endParaRP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>
                <a:latin typeface="Vollkorn Bold" panose="02000503080000020003" pitchFamily="2" charset="0"/>
              </a:rPr>
              <a:t>Samuel Gratzl, Nils Gehlenborg, 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Alexander </a:t>
            </a:r>
            <a:r>
              <a:rPr lang="en-US" sz="5400" dirty="0">
                <a:latin typeface="Vollkorn Bold" panose="02000503080000020003" pitchFamily="2" charset="0"/>
              </a:rPr>
              <a:t>Lex, Hanspeter Pfister 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and </a:t>
            </a:r>
            <a:r>
              <a:rPr lang="en-US" sz="5400" dirty="0">
                <a:latin typeface="Vollkorn Bold" panose="02000503080000020003" pitchFamily="2" charset="0"/>
              </a:rPr>
              <a:t>Marc Streit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IEEE TVCG (</a:t>
            </a:r>
            <a:r>
              <a:rPr lang="en-US" sz="5400" dirty="0" err="1" smtClean="0">
                <a:latin typeface="Vollkorn Bold" panose="02000503080000020003" pitchFamily="2" charset="0"/>
              </a:rPr>
              <a:t>InfoVis</a:t>
            </a:r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'14</a:t>
            </a:r>
            <a:r>
              <a:rPr lang="en-US" sz="5400" dirty="0" smtClean="0">
                <a:latin typeface="Vollkorn Bold" panose="02000503080000020003" pitchFamily="2" charset="0"/>
              </a:rPr>
              <a:t>)</a:t>
            </a:r>
          </a:p>
          <a:p>
            <a:pPr algn="r"/>
            <a:r>
              <a:rPr lang="en-US" sz="5400" dirty="0" smtClean="0">
                <a:solidFill>
                  <a:schemeClr val="accent1"/>
                </a:solidFill>
                <a:latin typeface="Vollkorn Bold" panose="02000503080000020003" pitchFamily="2" charset="0"/>
              </a:rPr>
              <a:t>HONORABLE MENTION AWARD</a:t>
            </a:r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endParaRPr lang="en-US" dirty="0">
              <a:latin typeface="Vollkorn Bold" panose="02000503080000020003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111876" y="1385564"/>
            <a:ext cx="0" cy="16981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465" y="5178379"/>
            <a:ext cx="22011931" cy="102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3"/>
          <a:stretch/>
        </p:blipFill>
        <p:spPr>
          <a:xfrm>
            <a:off x="14054712" y="2956560"/>
            <a:ext cx="21679510" cy="1408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17015777" y="3308883"/>
            <a:ext cx="29609493" cy="1304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smtClean="0">
                <a:latin typeface="Vollkorn Bold" panose="02000503080000020003" pitchFamily="2" charset="0"/>
              </a:rPr>
              <a:t>Multi-Relational Data</a:t>
            </a:r>
            <a:br>
              <a:rPr lang="en-US" sz="8000" dirty="0" smtClean="0">
                <a:latin typeface="Vollkorn Bold" panose="02000503080000020003" pitchFamily="2" charset="0"/>
              </a:rPr>
            </a:br>
            <a:r>
              <a:rPr lang="en-US" sz="6000" dirty="0" smtClean="0">
                <a:latin typeface="Vollkorn Bold" panose="02000503080000020003" pitchFamily="2" charset="0"/>
              </a:rPr>
              <a:t>Drug Discovery</a:t>
            </a:r>
          </a:p>
          <a:p>
            <a:pPr algn="r"/>
            <a:endParaRPr lang="en-US" sz="5400" dirty="0">
              <a:latin typeface="Vollkorn Bold" panose="02000503080000020003" pitchFamily="2" charset="0"/>
            </a:endParaRPr>
          </a:p>
          <a:p>
            <a:pPr algn="r"/>
            <a:r>
              <a:rPr lang="en-US" sz="5400" dirty="0" err="1">
                <a:latin typeface="Vollkorn Bold" panose="02000503080000020003" pitchFamily="2" charset="0"/>
              </a:rPr>
              <a:t>ConTour</a:t>
            </a:r>
            <a:r>
              <a:rPr lang="en-US" sz="5400" dirty="0">
                <a:latin typeface="Vollkorn Bold" panose="02000503080000020003" pitchFamily="2" charset="0"/>
              </a:rPr>
              <a:t>: Data-Driven </a:t>
            </a:r>
            <a:r>
              <a:rPr lang="en-US" sz="5400" dirty="0" smtClean="0">
                <a:latin typeface="Vollkorn Bold" panose="02000503080000020003" pitchFamily="2" charset="0"/>
              </a:rPr>
              <a:t>Exploration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of Multi-Relational </a:t>
            </a:r>
            <a:r>
              <a:rPr lang="en-US" sz="5400" dirty="0" smtClean="0">
                <a:latin typeface="Vollkorn Bold" panose="02000503080000020003" pitchFamily="2" charset="0"/>
              </a:rPr>
              <a:t>Datasets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for Drug </a:t>
            </a:r>
            <a:r>
              <a:rPr lang="en-US" sz="5400" dirty="0" smtClean="0">
                <a:latin typeface="Vollkorn Bold" panose="02000503080000020003" pitchFamily="2" charset="0"/>
              </a:rPr>
              <a:t>Discovery</a:t>
            </a:r>
          </a:p>
          <a:p>
            <a:pPr algn="r"/>
            <a:endParaRPr lang="en-US" sz="5400" dirty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http://contour.caleydo.org </a:t>
            </a:r>
            <a:endParaRPr lang="en-US" sz="5400" dirty="0">
              <a:latin typeface="Vollkorn Bold" panose="02000503080000020003" pitchFamily="2" charset="0"/>
            </a:endParaRP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>
                <a:latin typeface="Vollkorn Bold" panose="02000503080000020003" pitchFamily="2" charset="0"/>
              </a:rPr>
              <a:t>Christian Partl, Alexander Lex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Marc Streit, Hendrik </a:t>
            </a:r>
            <a:r>
              <a:rPr lang="en-US" sz="5400" dirty="0" err="1">
                <a:latin typeface="Vollkorn Bold" panose="02000503080000020003" pitchFamily="2" charset="0"/>
              </a:rPr>
              <a:t>Strobelt</a:t>
            </a:r>
            <a:r>
              <a:rPr lang="en-US" sz="5400" dirty="0">
                <a:latin typeface="Vollkorn Bold" panose="02000503080000020003" pitchFamily="2" charset="0"/>
              </a:rPr>
              <a:t>, 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Anne-Mai </a:t>
            </a:r>
            <a:r>
              <a:rPr lang="en-US" sz="5400" dirty="0">
                <a:latin typeface="Vollkorn Bold" panose="02000503080000020003" pitchFamily="2" charset="0"/>
              </a:rPr>
              <a:t>Wasserman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H. </a:t>
            </a:r>
            <a:r>
              <a:rPr lang="en-US" sz="5400" dirty="0" err="1">
                <a:latin typeface="Vollkorn Bold" panose="02000503080000020003" pitchFamily="2" charset="0"/>
              </a:rPr>
              <a:t>Pfister</a:t>
            </a:r>
            <a:r>
              <a:rPr lang="en-US" sz="5400" dirty="0" smtClean="0">
                <a:latin typeface="Vollkorn Bold" panose="02000503080000020003" pitchFamily="2" charset="0"/>
              </a:rPr>
              <a:t>, </a:t>
            </a:r>
            <a:r>
              <a:rPr lang="en-US" sz="5400" dirty="0">
                <a:latin typeface="Vollkorn Bold" panose="02000503080000020003" pitchFamily="2" charset="0"/>
              </a:rPr>
              <a:t>and Dieter Schmalstieg</a:t>
            </a: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IEEE TVCG (VAST </a:t>
            </a:r>
            <a:r>
              <a:rPr lang="en-US" sz="5400" dirty="0">
                <a:latin typeface="Vollkorn Bold" panose="02000503080000020003" pitchFamily="2" charset="0"/>
              </a:rPr>
              <a:t>'14) </a:t>
            </a:r>
            <a:endParaRPr lang="en-US" dirty="0">
              <a:latin typeface="Vollkorn Bold" panose="02000503080000020003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111876" y="1385564"/>
            <a:ext cx="0" cy="16981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6558577" y="3308883"/>
            <a:ext cx="29609493" cy="1138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smtClean="0">
                <a:latin typeface="Vollkorn Bold" panose="02000503080000020003" pitchFamily="2" charset="0"/>
              </a:rPr>
              <a:t>Sequence Visualization</a:t>
            </a:r>
            <a:br>
              <a:rPr lang="en-US" sz="8000" dirty="0" smtClean="0">
                <a:latin typeface="Vollkorn Bold" panose="02000503080000020003" pitchFamily="2" charset="0"/>
              </a:rPr>
            </a:br>
            <a:r>
              <a:rPr lang="en-US" sz="6000" dirty="0" smtClean="0">
                <a:latin typeface="Vollkorn Bold" panose="02000503080000020003" pitchFamily="2" charset="0"/>
              </a:rPr>
              <a:t>Protein Mutations</a:t>
            </a:r>
          </a:p>
          <a:p>
            <a:pPr algn="r"/>
            <a:endParaRPr lang="en-US" sz="5400" dirty="0">
              <a:latin typeface="Vollkorn Bold" panose="02000503080000020003" pitchFamily="2" charset="0"/>
            </a:endParaRPr>
          </a:p>
          <a:p>
            <a:pPr algn="r"/>
            <a:r>
              <a:rPr lang="en-US" sz="5400" dirty="0">
                <a:latin typeface="Vollkorn Bold" panose="02000503080000020003" pitchFamily="2" charset="0"/>
              </a:rPr>
              <a:t>Mu-8: Visualizing Differences 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between Proteins </a:t>
            </a:r>
            <a:r>
              <a:rPr lang="en-US" sz="5400" dirty="0">
                <a:latin typeface="Vollkorn Bold" panose="02000503080000020003" pitchFamily="2" charset="0"/>
              </a:rPr>
              <a:t>and their Families </a:t>
            </a: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http://mu-8.com </a:t>
            </a:r>
            <a:endParaRPr lang="en-US" sz="5400" dirty="0">
              <a:latin typeface="Vollkorn Bold" panose="02000503080000020003" pitchFamily="2" charset="0"/>
            </a:endParaRP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>
                <a:latin typeface="Vollkorn Bold" panose="02000503080000020003" pitchFamily="2" charset="0"/>
              </a:rPr>
              <a:t>Johnathan D Mercer, </a:t>
            </a:r>
            <a:r>
              <a:rPr lang="en-US" sz="5400" dirty="0" err="1">
                <a:latin typeface="Vollkorn Bold" panose="02000503080000020003" pitchFamily="2" charset="0"/>
              </a:rPr>
              <a:t>Balaji</a:t>
            </a:r>
            <a:r>
              <a:rPr lang="en-US" sz="5400" dirty="0">
                <a:latin typeface="Vollkorn Bold" panose="02000503080000020003" pitchFamily="2" charset="0"/>
              </a:rPr>
              <a:t> </a:t>
            </a:r>
            <a:r>
              <a:rPr lang="en-US" sz="5400" dirty="0" err="1">
                <a:latin typeface="Vollkorn Bold" panose="02000503080000020003" pitchFamily="2" charset="0"/>
              </a:rPr>
              <a:t>Pandian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Alexander Lex*, Nicolas </a:t>
            </a:r>
            <a:r>
              <a:rPr lang="en-US" sz="5400" dirty="0" err="1">
                <a:latin typeface="Vollkorn Bold" panose="02000503080000020003" pitchFamily="2" charset="0"/>
              </a:rPr>
              <a:t>Bonneel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and Hanspeter </a:t>
            </a:r>
            <a:r>
              <a:rPr lang="en-US" sz="5400" dirty="0" smtClean="0">
                <a:latin typeface="Vollkorn Bold" panose="02000503080000020003" pitchFamily="2" charset="0"/>
              </a:rPr>
              <a:t>Pfister</a:t>
            </a: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BMC Proceedings 2014</a:t>
            </a:r>
            <a:endParaRPr lang="en-US" dirty="0">
              <a:latin typeface="Vollkorn Bold" panose="02000503080000020003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454776" y="1385564"/>
            <a:ext cx="0" cy="16981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748" y="4019433"/>
            <a:ext cx="21851415" cy="123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7015777" y="3308883"/>
            <a:ext cx="29609493" cy="1157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Vollkorn Bold" panose="02000503080000020003" pitchFamily="2" charset="0"/>
              </a:rPr>
              <a:t>Multi-Attribute Rankings</a:t>
            </a:r>
          </a:p>
          <a:p>
            <a:pPr algn="r"/>
            <a:r>
              <a:rPr lang="en-US" sz="8000" dirty="0" smtClean="0">
                <a:latin typeface="Vollkorn Bold" panose="02000503080000020003" pitchFamily="2" charset="0"/>
              </a:rPr>
              <a:t/>
            </a:r>
            <a:br>
              <a:rPr lang="en-US" sz="8000" dirty="0" smtClean="0">
                <a:latin typeface="Vollkorn Bold" panose="02000503080000020003" pitchFamily="2" charset="0"/>
              </a:rPr>
            </a:br>
            <a:r>
              <a:rPr lang="en-US" sz="5400" dirty="0" err="1">
                <a:latin typeface="Vollkorn Bold" panose="02000503080000020003" pitchFamily="2" charset="0"/>
              </a:rPr>
              <a:t>LineUp</a:t>
            </a:r>
            <a:r>
              <a:rPr lang="en-US" sz="5400" dirty="0">
                <a:latin typeface="Vollkorn Bold" panose="02000503080000020003" pitchFamily="2" charset="0"/>
              </a:rPr>
              <a:t>: Visual Analysis of 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Multi-Attribute </a:t>
            </a:r>
            <a:r>
              <a:rPr lang="en-US" sz="5400" dirty="0">
                <a:latin typeface="Vollkorn Bold" panose="02000503080000020003" pitchFamily="2" charset="0"/>
              </a:rPr>
              <a:t>Rankings </a:t>
            </a: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http://lineup.caleydo.org </a:t>
            </a:r>
            <a:endParaRPr lang="en-US" sz="5400" dirty="0">
              <a:latin typeface="Vollkorn Bold" panose="02000503080000020003" pitchFamily="2" charset="0"/>
            </a:endParaRP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>
                <a:latin typeface="Vollkorn Bold" panose="02000503080000020003" pitchFamily="2" charset="0"/>
              </a:rPr>
              <a:t>Samuel Gratzl, Alexander Lex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Nils Gehlenborg, Hanspeter Pfister</a:t>
            </a:r>
            <a:r>
              <a:rPr lang="en-US" sz="5400" dirty="0" smtClean="0">
                <a:latin typeface="Vollkorn Bold" panose="02000503080000020003" pitchFamily="2" charset="0"/>
              </a:rPr>
              <a:t>,</a:t>
            </a: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r>
              <a:rPr lang="en-US" sz="5400" dirty="0">
                <a:latin typeface="Vollkorn Bold" panose="02000503080000020003" pitchFamily="2" charset="0"/>
              </a:rPr>
              <a:t>and Marc Streit</a:t>
            </a:r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endParaRPr lang="en-US" sz="5400" dirty="0" smtClean="0">
              <a:latin typeface="Vollkorn Bold" panose="02000503080000020003" pitchFamily="2" charset="0"/>
            </a:endParaRPr>
          </a:p>
          <a:p>
            <a:pPr algn="r"/>
            <a:r>
              <a:rPr lang="en-US" sz="5400" dirty="0" smtClean="0">
                <a:latin typeface="Vollkorn Bold" panose="02000503080000020003" pitchFamily="2" charset="0"/>
              </a:rPr>
              <a:t>IEEE TVCG (</a:t>
            </a:r>
            <a:r>
              <a:rPr lang="en-US" sz="5400" dirty="0" err="1" smtClean="0">
                <a:latin typeface="Vollkorn Bold" panose="02000503080000020003" pitchFamily="2" charset="0"/>
              </a:rPr>
              <a:t>InfoVis</a:t>
            </a:r>
            <a:r>
              <a:rPr lang="en-US" sz="5400" dirty="0" smtClean="0">
                <a:latin typeface="Vollkorn Bold" panose="02000503080000020003" pitchFamily="2" charset="0"/>
              </a:rPr>
              <a:t> '13)</a:t>
            </a:r>
          </a:p>
          <a:p>
            <a:pPr algn="r"/>
            <a:r>
              <a:rPr lang="en-US" sz="5400" dirty="0" smtClean="0">
                <a:solidFill>
                  <a:schemeClr val="accent1"/>
                </a:solidFill>
                <a:latin typeface="Vollkorn Bold" panose="02000503080000020003" pitchFamily="2" charset="0"/>
              </a:rPr>
              <a:t>BEST PAPER AWARD</a:t>
            </a:r>
            <a:r>
              <a:rPr lang="en-US" sz="5400" dirty="0" smtClean="0">
                <a:latin typeface="Vollkorn Bold" panose="02000503080000020003" pitchFamily="2" charset="0"/>
              </a:rPr>
              <a:t> </a:t>
            </a:r>
            <a:endParaRPr lang="en-US" dirty="0">
              <a:latin typeface="Vollkorn Bold" panose="02000503080000020003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111876" y="1385564"/>
            <a:ext cx="0" cy="16981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8"/>
          <a:stretch/>
        </p:blipFill>
        <p:spPr>
          <a:xfrm>
            <a:off x="14385560" y="3254161"/>
            <a:ext cx="21225968" cy="1324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0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836"/>
            <a:ext cx="36580763" cy="49218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err="1" smtClean="0">
                <a:solidFill>
                  <a:prstClr val="white"/>
                </a:solidFill>
                <a:latin typeface="Vollkorn Bold" panose="02000503080000020003" pitchFamily="2" charset="0"/>
              </a:rPr>
              <a:t>UpSet</a:t>
            </a:r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/>
            </a:r>
            <a:b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</a:br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Visualizing Intersecting Sets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23692"/>
            <a:ext cx="36580761" cy="16018573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623667" y="268520"/>
            <a:ext cx="213981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Alexander </a:t>
            </a:r>
            <a:r>
              <a:rPr lang="en-US" dirty="0">
                <a:solidFill>
                  <a:schemeClr val="bg1"/>
                </a:solidFill>
              </a:rPr>
              <a:t>Lex, Nils Gehlenborg, Hendrik </a:t>
            </a:r>
            <a:r>
              <a:rPr lang="en-US" dirty="0" err="1">
                <a:solidFill>
                  <a:schemeClr val="bg1"/>
                </a:solidFill>
              </a:rPr>
              <a:t>Strobelt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Romain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Vuillemot</a:t>
            </a:r>
            <a:r>
              <a:rPr lang="en-US" dirty="0">
                <a:solidFill>
                  <a:schemeClr val="bg1"/>
                </a:solidFill>
              </a:rPr>
              <a:t>, and Hanspeter Pfister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666" y="2951757"/>
            <a:ext cx="4463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InfoVis’14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119" y="8454656"/>
            <a:ext cx="35207959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i="1" dirty="0">
                <a:solidFill>
                  <a:prstClr val="white"/>
                </a:solidFill>
              </a:rPr>
              <a:t>The purpose of computing is insight, not numbers.</a:t>
            </a:r>
          </a:p>
          <a:p>
            <a:pPr marL="1143000" indent="-1143000" algn="r">
              <a:buFontTx/>
              <a:buChar char="-"/>
            </a:pPr>
            <a:r>
              <a:rPr lang="en-US" sz="9600" b="1" dirty="0" smtClean="0">
                <a:solidFill>
                  <a:prstClr val="white"/>
                </a:solidFill>
              </a:rPr>
              <a:t>Richard </a:t>
            </a:r>
            <a:r>
              <a:rPr lang="en-US" sz="9600" b="1" dirty="0">
                <a:solidFill>
                  <a:prstClr val="white"/>
                </a:solidFill>
              </a:rPr>
              <a:t>Wesley </a:t>
            </a:r>
            <a:r>
              <a:rPr lang="en-US" sz="9600" b="1" dirty="0" smtClean="0">
                <a:solidFill>
                  <a:prstClr val="white"/>
                </a:solidFill>
              </a:rPr>
              <a:t>Hamming,  1962</a:t>
            </a:r>
            <a:endParaRPr lang="en-US" sz="9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5233" y="6592608"/>
            <a:ext cx="8244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smtClean="0">
                <a:solidFill>
                  <a:srgbClr val="FF6600"/>
                </a:solidFill>
              </a:rPr>
              <a:t>visualization</a:t>
            </a:r>
            <a:endParaRPr lang="en-US" sz="115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00509" y="6592608"/>
            <a:ext cx="51934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smtClean="0">
                <a:solidFill>
                  <a:srgbClr val="00A950"/>
                </a:solidFill>
              </a:rPr>
              <a:t>pictures</a:t>
            </a:r>
            <a:endParaRPr lang="en-US" sz="11500" i="1" dirty="0">
              <a:solidFill>
                <a:srgbClr val="00A9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48741" y="7518400"/>
            <a:ext cx="16083280" cy="9144000"/>
            <a:chOff x="10708640" y="7518400"/>
            <a:chExt cx="16083280" cy="9144000"/>
          </a:xfrm>
        </p:grpSpPr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708" y="6257427"/>
            <a:ext cx="11534057" cy="86505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248741" y="1145907"/>
            <a:ext cx="16083280" cy="15516493"/>
            <a:chOff x="10708640" y="1145907"/>
            <a:chExt cx="16083280" cy="15516493"/>
          </a:xfrm>
        </p:grpSpPr>
        <p:sp>
          <p:nvSpPr>
            <p:cNvPr id="7" name="Oval 6"/>
            <p:cNvSpPr/>
            <p:nvPr/>
          </p:nvSpPr>
          <p:spPr>
            <a:xfrm>
              <a:off x="13878560" y="2946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9167" y="1145907"/>
              <a:ext cx="1742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Evil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708" y="6257427"/>
            <a:ext cx="11534057" cy="86505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248741" y="1145907"/>
            <a:ext cx="16083280" cy="15516493"/>
            <a:chOff x="10708640" y="1145907"/>
            <a:chExt cx="16083280" cy="15516493"/>
          </a:xfrm>
        </p:grpSpPr>
        <p:sp>
          <p:nvSpPr>
            <p:cNvPr id="7" name="Oval 6"/>
            <p:cNvSpPr/>
            <p:nvPr/>
          </p:nvSpPr>
          <p:spPr>
            <a:xfrm>
              <a:off x="13878560" y="2946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764792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708640" y="7518400"/>
              <a:ext cx="9144000" cy="91440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9167" y="1145907"/>
              <a:ext cx="1742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Evil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117965" y="12090399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302491" y="12090398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090524" y="561775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902706" y="889943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36811" y="889943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69276" y="10189754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317184" y="12575906"/>
              <a:ext cx="720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708" y="6257427"/>
            <a:ext cx="11534057" cy="86505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418661" y="2946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18802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119268" y="1145907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Evil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9740795" y="354656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099040" y="232809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Hair?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708" y="6257427"/>
            <a:ext cx="11534057" cy="86505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418661" y="2946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18802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248741" y="7518400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119268" y="1145907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Evil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" y="1145907"/>
            <a:ext cx="7630160" cy="123877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6798"/>
            <a:ext cx="10058400" cy="5563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363" y="14922500"/>
            <a:ext cx="10058400" cy="56578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403280" y="424977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074832" y="4922475"/>
            <a:ext cx="4650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Duff Beer?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9740795" y="3546562"/>
            <a:ext cx="9144000" cy="9144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099040" y="2328090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Hair?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349832" y="4485451"/>
            <a:ext cx="8112856" cy="9217155"/>
            <a:chOff x="-1008443" y="1048650"/>
            <a:chExt cx="4241620" cy="4818978"/>
          </a:xfrm>
        </p:grpSpPr>
        <p:sp>
          <p:nvSpPr>
            <p:cNvPr id="4" name="Oval 3"/>
            <p:cNvSpPr/>
            <p:nvPr/>
          </p:nvSpPr>
          <p:spPr>
            <a:xfrm rot="19806398">
              <a:off x="-1008443" y="1613101"/>
              <a:ext cx="2567224" cy="3816854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5" name="Oval 4"/>
            <p:cNvSpPr/>
            <p:nvPr/>
          </p:nvSpPr>
          <p:spPr>
            <a:xfrm rot="18108454">
              <a:off x="-12688" y="603563"/>
              <a:ext cx="2480361" cy="3370536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6" name="Oval 5"/>
            <p:cNvSpPr/>
            <p:nvPr/>
          </p:nvSpPr>
          <p:spPr>
            <a:xfrm rot="1252901">
              <a:off x="459282" y="2779419"/>
              <a:ext cx="2773895" cy="3088209"/>
            </a:xfrm>
            <a:prstGeom prst="ellipse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060400" y="19065240"/>
            <a:ext cx="10221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[created with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EulerAPE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97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6"/>
          <p:cNvSpPr/>
          <p:nvPr/>
        </p:nvSpPr>
        <p:spPr>
          <a:xfrm rot="19806398">
            <a:off x="23892089" y="8288198"/>
            <a:ext cx="1617472" cy="1573430"/>
          </a:xfrm>
          <a:custGeom>
            <a:avLst/>
            <a:gdLst/>
            <a:ahLst/>
            <a:cxnLst/>
            <a:rect l="l" t="t" r="r" b="b"/>
            <a:pathLst>
              <a:path w="825537" h="803058">
                <a:moveTo>
                  <a:pt x="825537" y="10649"/>
                </a:moveTo>
                <a:lnTo>
                  <a:pt x="820170" y="168681"/>
                </a:lnTo>
                <a:cubicBezTo>
                  <a:pt x="807023" y="361148"/>
                  <a:pt x="774640" y="545161"/>
                  <a:pt x="725924" y="716402"/>
                </a:cubicBezTo>
                <a:lnTo>
                  <a:pt x="697847" y="803058"/>
                </a:lnTo>
                <a:lnTo>
                  <a:pt x="648759" y="777039"/>
                </a:lnTo>
                <a:cubicBezTo>
                  <a:pt x="428349" y="647571"/>
                  <a:pt x="221018" y="458574"/>
                  <a:pt x="49687" y="220911"/>
                </a:cubicBezTo>
                <a:lnTo>
                  <a:pt x="0" y="146982"/>
                </a:lnTo>
                <a:lnTo>
                  <a:pt x="23594" y="135361"/>
                </a:lnTo>
                <a:cubicBezTo>
                  <a:pt x="253582" y="34806"/>
                  <a:pt x="496676" y="-9417"/>
                  <a:pt x="731164" y="1665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1" name="Oval 10"/>
          <p:cNvSpPr/>
          <p:nvPr/>
        </p:nvSpPr>
        <p:spPr>
          <a:xfrm rot="18108454">
            <a:off x="25407281" y="7339394"/>
            <a:ext cx="2082177" cy="2357593"/>
          </a:xfrm>
          <a:custGeom>
            <a:avLst/>
            <a:gdLst/>
            <a:ahLst/>
            <a:cxnLst/>
            <a:rect l="l" t="t" r="r" b="b"/>
            <a:pathLst>
              <a:path w="1062715" h="1203285">
                <a:moveTo>
                  <a:pt x="893507" y="431785"/>
                </a:moveTo>
                <a:cubicBezTo>
                  <a:pt x="962499" y="551161"/>
                  <a:pt x="1012619" y="682567"/>
                  <a:pt x="1039841" y="823587"/>
                </a:cubicBezTo>
                <a:cubicBezTo>
                  <a:pt x="1057989" y="917601"/>
                  <a:pt x="1065102" y="1011436"/>
                  <a:pt x="1062019" y="1103985"/>
                </a:cubicBezTo>
                <a:lnTo>
                  <a:pt x="1054024" y="1194483"/>
                </a:lnTo>
                <a:lnTo>
                  <a:pt x="1053541" y="1194584"/>
                </a:lnTo>
                <a:cubicBezTo>
                  <a:pt x="1011849" y="1200337"/>
                  <a:pt x="969547" y="1203285"/>
                  <a:pt x="926739" y="1203285"/>
                </a:cubicBezTo>
                <a:cubicBezTo>
                  <a:pt x="589623" y="1203284"/>
                  <a:pt x="283923" y="1020503"/>
                  <a:pt x="60381" y="723891"/>
                </a:cubicBezTo>
                <a:lnTo>
                  <a:pt x="0" y="636797"/>
                </a:lnTo>
                <a:lnTo>
                  <a:pt x="66444" y="573195"/>
                </a:lnTo>
                <a:cubicBezTo>
                  <a:pt x="190518" y="445515"/>
                  <a:pt x="306267" y="298847"/>
                  <a:pt x="409086" y="135615"/>
                </a:cubicBezTo>
                <a:lnTo>
                  <a:pt x="488156" y="0"/>
                </a:lnTo>
                <a:lnTo>
                  <a:pt x="554176" y="45247"/>
                </a:lnTo>
                <a:cubicBezTo>
                  <a:pt x="691536" y="152146"/>
                  <a:pt x="807267" y="282566"/>
                  <a:pt x="893507" y="431785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2" name="Oval 12"/>
          <p:cNvSpPr/>
          <p:nvPr/>
        </p:nvSpPr>
        <p:spPr>
          <a:xfrm rot="19806398">
            <a:off x="22663680" y="9250043"/>
            <a:ext cx="3284141" cy="3399326"/>
          </a:xfrm>
          <a:custGeom>
            <a:avLst/>
            <a:gdLst/>
            <a:ahLst/>
            <a:cxnLst/>
            <a:rect l="l" t="t" r="r" b="b"/>
            <a:pathLst>
              <a:path w="1676182" h="1734970">
                <a:moveTo>
                  <a:pt x="977780" y="0"/>
                </a:moveTo>
                <a:lnTo>
                  <a:pt x="1052247" y="107516"/>
                </a:lnTo>
                <a:cubicBezTo>
                  <a:pt x="1218635" y="329424"/>
                  <a:pt x="1416686" y="506721"/>
                  <a:pt x="1626600" y="630024"/>
                </a:cubicBezTo>
                <a:lnTo>
                  <a:pt x="1676182" y="656305"/>
                </a:lnTo>
                <a:lnTo>
                  <a:pt x="1664212" y="695357"/>
                </a:lnTo>
                <a:cubicBezTo>
                  <a:pt x="1451585" y="1312552"/>
                  <a:pt x="1019485" y="1734970"/>
                  <a:pt x="521026" y="1734970"/>
                </a:cubicBezTo>
                <a:cubicBezTo>
                  <a:pt x="343797" y="1734970"/>
                  <a:pt x="174956" y="1681568"/>
                  <a:pt x="21386" y="1584996"/>
                </a:cubicBezTo>
                <a:lnTo>
                  <a:pt x="6567" y="1574382"/>
                </a:lnTo>
                <a:lnTo>
                  <a:pt x="1104" y="1513792"/>
                </a:lnTo>
                <a:cubicBezTo>
                  <a:pt x="-17235" y="1052520"/>
                  <a:pt x="193409" y="567454"/>
                  <a:pt x="606300" y="230409"/>
                </a:cubicBezTo>
                <a:cubicBezTo>
                  <a:pt x="688878" y="163000"/>
                  <a:pt x="775638" y="104702"/>
                  <a:pt x="865189" y="5545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3" name="Oval 16"/>
          <p:cNvSpPr/>
          <p:nvPr/>
        </p:nvSpPr>
        <p:spPr>
          <a:xfrm rot="18108454">
            <a:off x="21684380" y="5006015"/>
            <a:ext cx="2230549" cy="4093827"/>
          </a:xfrm>
          <a:custGeom>
            <a:avLst/>
            <a:gdLst/>
            <a:ahLst/>
            <a:cxnLst/>
            <a:rect l="l" t="t" r="r" b="b"/>
            <a:pathLst>
              <a:path w="1138442" h="2089435">
                <a:moveTo>
                  <a:pt x="964229" y="137419"/>
                </a:moveTo>
                <a:cubicBezTo>
                  <a:pt x="1232528" y="610918"/>
                  <a:pt x="1195622" y="1361352"/>
                  <a:pt x="820868" y="2057372"/>
                </a:cubicBezTo>
                <a:lnTo>
                  <a:pt x="802174" y="2089435"/>
                </a:lnTo>
                <a:lnTo>
                  <a:pt x="723338" y="2036784"/>
                </a:lnTo>
                <a:cubicBezTo>
                  <a:pt x="522129" y="1915862"/>
                  <a:pt x="287123" y="1839556"/>
                  <a:pt x="36952" y="1819062"/>
                </a:cubicBezTo>
                <a:lnTo>
                  <a:pt x="10669" y="1818108"/>
                </a:lnTo>
                <a:lnTo>
                  <a:pt x="4912" y="1759462"/>
                </a:lnTo>
                <a:cubicBezTo>
                  <a:pt x="1660" y="1709710"/>
                  <a:pt x="0" y="1659337"/>
                  <a:pt x="0" y="1608436"/>
                </a:cubicBezTo>
                <a:cubicBezTo>
                  <a:pt x="0" y="910375"/>
                  <a:pt x="312327" y="311443"/>
                  <a:pt x="757446" y="55605"/>
                </a:cubicBezTo>
                <a:lnTo>
                  <a:pt x="869246" y="0"/>
                </a:lnTo>
                <a:lnTo>
                  <a:pt x="890814" y="25005"/>
                </a:lnTo>
                <a:cubicBezTo>
                  <a:pt x="917392" y="60425"/>
                  <a:pt x="941870" y="97961"/>
                  <a:pt x="964229" y="137419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4" name="Oval 19"/>
          <p:cNvSpPr/>
          <p:nvPr/>
        </p:nvSpPr>
        <p:spPr>
          <a:xfrm rot="18108454">
            <a:off x="23684907" y="2323604"/>
            <a:ext cx="3286680" cy="6586642"/>
          </a:xfrm>
          <a:custGeom>
            <a:avLst/>
            <a:gdLst/>
            <a:ahLst/>
            <a:cxnLst/>
            <a:rect l="l" t="t" r="r" b="b"/>
            <a:pathLst>
              <a:path w="1677478" h="3361735">
                <a:moveTo>
                  <a:pt x="1394281" y="613281"/>
                </a:moveTo>
                <a:cubicBezTo>
                  <a:pt x="1571200" y="904595"/>
                  <a:pt x="1677478" y="1278067"/>
                  <a:pt x="1677478" y="1685268"/>
                </a:cubicBezTo>
                <a:cubicBezTo>
                  <a:pt x="1677478" y="2499673"/>
                  <a:pt x="1252366" y="3179153"/>
                  <a:pt x="687237" y="3336298"/>
                </a:cubicBezTo>
                <a:lnTo>
                  <a:pt x="564582" y="3361735"/>
                </a:lnTo>
                <a:lnTo>
                  <a:pt x="572577" y="3271237"/>
                </a:lnTo>
                <a:cubicBezTo>
                  <a:pt x="575660" y="3178689"/>
                  <a:pt x="568547" y="3084852"/>
                  <a:pt x="550399" y="2990839"/>
                </a:cubicBezTo>
                <a:cubicBezTo>
                  <a:pt x="484045" y="2647104"/>
                  <a:pt x="281649" y="2360483"/>
                  <a:pt x="1488" y="2165999"/>
                </a:cubicBezTo>
                <a:lnTo>
                  <a:pt x="0" y="2165050"/>
                </a:lnTo>
                <a:lnTo>
                  <a:pt x="17985" y="2134203"/>
                </a:lnTo>
                <a:cubicBezTo>
                  <a:pt x="423969" y="1380182"/>
                  <a:pt x="433451" y="562299"/>
                  <a:pt x="87932" y="101837"/>
                </a:cubicBezTo>
                <a:lnTo>
                  <a:pt x="66363" y="76832"/>
                </a:lnTo>
                <a:lnTo>
                  <a:pt x="68505" y="75766"/>
                </a:lnTo>
                <a:cubicBezTo>
                  <a:pt x="185006" y="26526"/>
                  <a:pt x="308872" y="0"/>
                  <a:pt x="437297" y="0"/>
                </a:cubicBezTo>
                <a:cubicBezTo>
                  <a:pt x="822572" y="0"/>
                  <a:pt x="1166814" y="238735"/>
                  <a:pt x="1394281" y="613281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5" name="Oval 23"/>
          <p:cNvSpPr/>
          <p:nvPr/>
        </p:nvSpPr>
        <p:spPr>
          <a:xfrm rot="1252901">
            <a:off x="24736197" y="8513905"/>
            <a:ext cx="4138061" cy="5940273"/>
          </a:xfrm>
          <a:custGeom>
            <a:avLst/>
            <a:gdLst/>
            <a:ahLst/>
            <a:cxnLst/>
            <a:rect l="l" t="t" r="r" b="b"/>
            <a:pathLst>
              <a:path w="2112011" h="3031836">
                <a:moveTo>
                  <a:pt x="1091924" y="0"/>
                </a:moveTo>
                <a:lnTo>
                  <a:pt x="1137499" y="13046"/>
                </a:lnTo>
                <a:cubicBezTo>
                  <a:pt x="1702082" y="208547"/>
                  <a:pt x="2112011" y="794842"/>
                  <a:pt x="2112011" y="1487731"/>
                </a:cubicBezTo>
                <a:cubicBezTo>
                  <a:pt x="2112011" y="2340517"/>
                  <a:pt x="1491053" y="3031836"/>
                  <a:pt x="725063" y="3031836"/>
                </a:cubicBezTo>
                <a:cubicBezTo>
                  <a:pt x="485691" y="3031836"/>
                  <a:pt x="260482" y="2964325"/>
                  <a:pt x="63962" y="2845471"/>
                </a:cubicBezTo>
                <a:lnTo>
                  <a:pt x="0" y="2802211"/>
                </a:lnTo>
                <a:lnTo>
                  <a:pt x="17594" y="2797443"/>
                </a:lnTo>
                <a:cubicBezTo>
                  <a:pt x="189518" y="2739546"/>
                  <a:pt x="337656" y="2642520"/>
                  <a:pt x="449730" y="2505226"/>
                </a:cubicBezTo>
                <a:cubicBezTo>
                  <a:pt x="757934" y="2127666"/>
                  <a:pt x="713167" y="1543870"/>
                  <a:pt x="389767" y="999285"/>
                </a:cubicBezTo>
                <a:lnTo>
                  <a:pt x="344570" y="929213"/>
                </a:lnTo>
                <a:lnTo>
                  <a:pt x="441528" y="886436"/>
                </a:lnTo>
                <a:cubicBezTo>
                  <a:pt x="775133" y="723164"/>
                  <a:pt x="1012543" y="457651"/>
                  <a:pt x="1076440" y="126646"/>
                </a:cubicBezTo>
                <a:cubicBezTo>
                  <a:pt x="1084554" y="84613"/>
                  <a:pt x="1089678" y="42520"/>
                  <a:pt x="1091931" y="494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6" name="Oval 24"/>
          <p:cNvSpPr/>
          <p:nvPr/>
        </p:nvSpPr>
        <p:spPr>
          <a:xfrm rot="19806398">
            <a:off x="19842277" y="5952651"/>
            <a:ext cx="3410015" cy="7163720"/>
          </a:xfrm>
          <a:custGeom>
            <a:avLst/>
            <a:gdLst/>
            <a:ahLst/>
            <a:cxnLst/>
            <a:rect l="l" t="t" r="r" b="b"/>
            <a:pathLst>
              <a:path w="1740426" h="3656267">
                <a:moveTo>
                  <a:pt x="1634474" y="74007"/>
                </a:moveTo>
                <a:lnTo>
                  <a:pt x="1562397" y="175967"/>
                </a:lnTo>
                <a:cubicBezTo>
                  <a:pt x="1291761" y="612248"/>
                  <a:pt x="1300701" y="1287666"/>
                  <a:pt x="1631633" y="1902298"/>
                </a:cubicBezTo>
                <a:cubicBezTo>
                  <a:pt x="1655764" y="1947115"/>
                  <a:pt x="1681106" y="1990681"/>
                  <a:pt x="1707555" y="2032944"/>
                </a:cubicBezTo>
                <a:lnTo>
                  <a:pt x="1740426" y="2081853"/>
                </a:lnTo>
                <a:lnTo>
                  <a:pt x="1627775" y="2137334"/>
                </a:lnTo>
                <a:cubicBezTo>
                  <a:pt x="1538224" y="2186585"/>
                  <a:pt x="1451465" y="2244883"/>
                  <a:pt x="1368886" y="2312292"/>
                </a:cubicBezTo>
                <a:cubicBezTo>
                  <a:pt x="955994" y="2649338"/>
                  <a:pt x="745351" y="3134404"/>
                  <a:pt x="763690" y="3595676"/>
                </a:cubicBezTo>
                <a:lnTo>
                  <a:pt x="769153" y="3656267"/>
                </a:lnTo>
                <a:lnTo>
                  <a:pt x="671766" y="3586517"/>
                </a:lnTo>
                <a:cubicBezTo>
                  <a:pt x="271632" y="3263345"/>
                  <a:pt x="0" y="2633049"/>
                  <a:pt x="0" y="1908427"/>
                </a:cubicBezTo>
                <a:cubicBezTo>
                  <a:pt x="0" y="854432"/>
                  <a:pt x="574693" y="0"/>
                  <a:pt x="1283612" y="0"/>
                </a:cubicBezTo>
                <a:cubicBezTo>
                  <a:pt x="1372227" y="0"/>
                  <a:pt x="1458744" y="13350"/>
                  <a:pt x="1542305" y="38772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7" name="Oval 12"/>
          <p:cNvSpPr/>
          <p:nvPr/>
        </p:nvSpPr>
        <p:spPr>
          <a:xfrm rot="19806398">
            <a:off x="22663682" y="9251964"/>
            <a:ext cx="3284141" cy="3399326"/>
          </a:xfrm>
          <a:custGeom>
            <a:avLst/>
            <a:gdLst/>
            <a:ahLst/>
            <a:cxnLst/>
            <a:rect l="l" t="t" r="r" b="b"/>
            <a:pathLst>
              <a:path w="1676182" h="1734970">
                <a:moveTo>
                  <a:pt x="977780" y="0"/>
                </a:moveTo>
                <a:lnTo>
                  <a:pt x="1052247" y="107516"/>
                </a:lnTo>
                <a:cubicBezTo>
                  <a:pt x="1218635" y="329424"/>
                  <a:pt x="1416686" y="506721"/>
                  <a:pt x="1626600" y="630024"/>
                </a:cubicBezTo>
                <a:lnTo>
                  <a:pt x="1676182" y="656305"/>
                </a:lnTo>
                <a:lnTo>
                  <a:pt x="1664212" y="695357"/>
                </a:lnTo>
                <a:cubicBezTo>
                  <a:pt x="1451585" y="1312552"/>
                  <a:pt x="1019485" y="1734970"/>
                  <a:pt x="521026" y="1734970"/>
                </a:cubicBezTo>
                <a:cubicBezTo>
                  <a:pt x="343797" y="1734970"/>
                  <a:pt x="174956" y="1681568"/>
                  <a:pt x="21386" y="1584996"/>
                </a:cubicBezTo>
                <a:lnTo>
                  <a:pt x="6567" y="1574382"/>
                </a:lnTo>
                <a:lnTo>
                  <a:pt x="1104" y="1513792"/>
                </a:lnTo>
                <a:cubicBezTo>
                  <a:pt x="-17235" y="1052520"/>
                  <a:pt x="193409" y="567454"/>
                  <a:pt x="606300" y="230409"/>
                </a:cubicBezTo>
                <a:cubicBezTo>
                  <a:pt x="688878" y="163000"/>
                  <a:pt x="775638" y="104702"/>
                  <a:pt x="865189" y="5545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8" name="Oval 16"/>
          <p:cNvSpPr/>
          <p:nvPr/>
        </p:nvSpPr>
        <p:spPr>
          <a:xfrm rot="18108454">
            <a:off x="21671680" y="5018715"/>
            <a:ext cx="2230549" cy="4093827"/>
          </a:xfrm>
          <a:custGeom>
            <a:avLst/>
            <a:gdLst/>
            <a:ahLst/>
            <a:cxnLst/>
            <a:rect l="l" t="t" r="r" b="b"/>
            <a:pathLst>
              <a:path w="1138442" h="2089435">
                <a:moveTo>
                  <a:pt x="964229" y="137419"/>
                </a:moveTo>
                <a:cubicBezTo>
                  <a:pt x="1232528" y="610918"/>
                  <a:pt x="1195622" y="1361352"/>
                  <a:pt x="820868" y="2057372"/>
                </a:cubicBezTo>
                <a:lnTo>
                  <a:pt x="802174" y="2089435"/>
                </a:lnTo>
                <a:lnTo>
                  <a:pt x="723338" y="2036784"/>
                </a:lnTo>
                <a:cubicBezTo>
                  <a:pt x="522129" y="1915862"/>
                  <a:pt x="287123" y="1839556"/>
                  <a:pt x="36952" y="1819062"/>
                </a:cubicBezTo>
                <a:lnTo>
                  <a:pt x="10669" y="1818108"/>
                </a:lnTo>
                <a:lnTo>
                  <a:pt x="4912" y="1759462"/>
                </a:lnTo>
                <a:cubicBezTo>
                  <a:pt x="1660" y="1709710"/>
                  <a:pt x="0" y="1659337"/>
                  <a:pt x="0" y="1608436"/>
                </a:cubicBezTo>
                <a:cubicBezTo>
                  <a:pt x="0" y="910375"/>
                  <a:pt x="312327" y="311443"/>
                  <a:pt x="757446" y="55605"/>
                </a:cubicBezTo>
                <a:lnTo>
                  <a:pt x="869246" y="0"/>
                </a:lnTo>
                <a:lnTo>
                  <a:pt x="890814" y="25005"/>
                </a:lnTo>
                <a:cubicBezTo>
                  <a:pt x="917392" y="60425"/>
                  <a:pt x="941870" y="97961"/>
                  <a:pt x="964229" y="137419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9" name="TextBox 18"/>
          <p:cNvSpPr txBox="1"/>
          <p:nvPr/>
        </p:nvSpPr>
        <p:spPr>
          <a:xfrm>
            <a:off x="11660996" y="5038979"/>
            <a:ext cx="153599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23900" dirty="0" smtClean="0"/>
              <a:t>?</a:t>
            </a:r>
          </a:p>
          <a:p>
            <a:pPr algn="ctr">
              <a:lnSpc>
                <a:spcPts val="7500"/>
              </a:lnSpc>
            </a:pPr>
            <a:endParaRPr lang="en-US" dirty="0" smtClean="0"/>
          </a:p>
          <a:p>
            <a:pPr algn="ctr">
              <a:lnSpc>
                <a:spcPts val="7500"/>
              </a:lnSpc>
            </a:pPr>
            <a:r>
              <a:rPr lang="en-US" sz="13800" dirty="0" smtClean="0"/>
              <a:t>&gt;</a:t>
            </a:r>
          </a:p>
          <a:p>
            <a:pPr algn="ctr">
              <a:lnSpc>
                <a:spcPts val="7500"/>
              </a:lnSpc>
            </a:pPr>
            <a:r>
              <a:rPr lang="en-US" sz="13800" dirty="0"/>
              <a:t>&lt;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6539" y="7065628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22</a:t>
            </a:r>
            <a:endParaRPr lang="en-US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14999509" y="6743307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19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26588962" y="11327856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44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78444" y="5008139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43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30905" y="8978519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41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74534" y="7012145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19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31834" y="8004106"/>
            <a:ext cx="542136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801220" y="10498026"/>
            <a:ext cx="899605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49854" y="8356162"/>
            <a:ext cx="542136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60400" y="19065240"/>
            <a:ext cx="10221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[created with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EulerAPE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118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569E-8 1.13854E-6 L -0.42195 -0.171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-8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254E-6 1.74637E-6 L -0.20162 0.01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1" y="7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6" name="Oval 35"/>
          <p:cNvSpPr/>
          <p:nvPr/>
        </p:nvSpPr>
        <p:spPr>
          <a:xfrm>
            <a:off x="23033962" y="9696488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246085" y="9693622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640024" y="6561310"/>
            <a:ext cx="5486400" cy="5486400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1705990" y="5486400"/>
            <a:ext cx="11353800" cy="10771388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511366" y="4223362"/>
            <a:ext cx="574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Universal Set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49917" y="5423691"/>
            <a:ext cx="86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168019" y="13779054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605536" y="14042402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6" grpId="0" animBg="1"/>
      <p:bldP spid="37" grpId="0" animBg="1"/>
      <p:bldP spid="38" grpId="0" animBg="1"/>
      <p:bldP spid="39" grpId="0" animBg="1"/>
      <p:bldP spid="2" grpId="0"/>
      <p:bldP spid="11" grpId="0"/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3657603" y="17856374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666462" y="16204497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662621" y="14552620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662621" y="12845740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666462" y="11192799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657603" y="9513253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657604" y="7889809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57604" y="6194323"/>
            <a:ext cx="6459418" cy="168131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1735486" y="546427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/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7545807" y="962442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4633774" y="962161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6275581" y="1203848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24669521" y="624025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7625649" y="1015097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22852445" y="1011839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6344675" y="1024826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9153297" y="5640090"/>
            <a:ext cx="86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2168019" y="13779054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1866818" y="13926891"/>
            <a:ext cx="790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4511366" y="4223362"/>
            <a:ext cx="574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Universal Set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989176" y="3100933"/>
            <a:ext cx="6798426" cy="3416320"/>
            <a:chOff x="12989176" y="3100933"/>
            <a:chExt cx="6798426" cy="3416320"/>
          </a:xfrm>
        </p:grpSpPr>
        <p:sp>
          <p:nvSpPr>
            <p:cNvPr id="58" name="Rectangle 57"/>
            <p:cNvSpPr/>
            <p:nvPr/>
          </p:nvSpPr>
          <p:spPr>
            <a:xfrm>
              <a:off x="12989176" y="3100934"/>
              <a:ext cx="6383405" cy="34163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3464760" y="3441509"/>
              <a:ext cx="1188720" cy="1188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3407610" y="4991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129064" y="3100933"/>
              <a:ext cx="465853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/>
                <a:t>Must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Must Not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73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5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7" grpId="0" animBg="1"/>
      <p:bldP spid="77" grpId="1" animBg="1"/>
      <p:bldP spid="77" grpId="2" animBg="1"/>
      <p:bldP spid="76" grpId="0" animBg="1"/>
      <p:bldP spid="76" grpId="1" animBg="1"/>
      <p:bldP spid="76" grpId="2" animBg="1"/>
      <p:bldP spid="75" grpId="0" animBg="1"/>
      <p:bldP spid="75" grpId="1" animBg="1"/>
      <p:bldP spid="75" grpId="2" animBg="1"/>
      <p:bldP spid="74" grpId="0" animBg="1"/>
      <p:bldP spid="74" grpId="1" animBg="1"/>
      <p:bldP spid="74" grpId="2" animBg="1"/>
      <p:bldP spid="73" grpId="0" animBg="1"/>
      <p:bldP spid="73" grpId="1" animBg="1"/>
      <p:bldP spid="73" grpId="2" animBg="1"/>
      <p:bldP spid="72" grpId="0" animBg="1"/>
      <p:bldP spid="72" grpId="1" animBg="1"/>
      <p:bldP spid="72" grpId="2" animBg="1"/>
      <p:bldP spid="71" grpId="0" animBg="1"/>
      <p:bldP spid="71" grpId="1" animBg="1"/>
      <p:bldP spid="71" grpId="2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108300"/>
            <a:ext cx="24269700" cy="1824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7929" y="19183350"/>
            <a:ext cx="11879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D’Hont</a:t>
            </a:r>
            <a:r>
              <a:rPr lang="en-US" dirty="0" smtClean="0"/>
              <a:t> et al., Nature, 2012]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152400" y="-171450"/>
            <a:ext cx="37757100" cy="22898100"/>
          </a:xfrm>
          <a:custGeom>
            <a:avLst/>
            <a:gdLst>
              <a:gd name="connsiteX0" fmla="*/ 12411074 w 26231850"/>
              <a:gd name="connsiteY0" fmla="*/ 4175620 h 18241589"/>
              <a:gd name="connsiteX1" fmla="*/ 12411074 w 26231850"/>
              <a:gd name="connsiteY1" fmla="*/ 5242419 h 18241589"/>
              <a:gd name="connsiteX2" fmla="*/ 13820774 w 26231850"/>
              <a:gd name="connsiteY2" fmla="*/ 5242419 h 18241589"/>
              <a:gd name="connsiteX3" fmla="*/ 13820774 w 26231850"/>
              <a:gd name="connsiteY3" fmla="*/ 4175620 h 18241589"/>
              <a:gd name="connsiteX4" fmla="*/ 0 w 26231850"/>
              <a:gd name="connsiteY4" fmla="*/ 0 h 18241589"/>
              <a:gd name="connsiteX5" fmla="*/ 26231850 w 26231850"/>
              <a:gd name="connsiteY5" fmla="*/ 0 h 18241589"/>
              <a:gd name="connsiteX6" fmla="*/ 26231850 w 26231850"/>
              <a:gd name="connsiteY6" fmla="*/ 18241589 h 18241589"/>
              <a:gd name="connsiteX7" fmla="*/ 0 w 26231850"/>
              <a:gd name="connsiteY7" fmla="*/ 18241589 h 1824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31850" h="18241589">
                <a:moveTo>
                  <a:pt x="12411074" y="4175620"/>
                </a:moveTo>
                <a:lnTo>
                  <a:pt x="12411074" y="5242419"/>
                </a:lnTo>
                <a:lnTo>
                  <a:pt x="13820774" y="5242419"/>
                </a:lnTo>
                <a:lnTo>
                  <a:pt x="13820774" y="4175620"/>
                </a:lnTo>
                <a:close/>
                <a:moveTo>
                  <a:pt x="0" y="0"/>
                </a:moveTo>
                <a:lnTo>
                  <a:pt x="26231850" y="0"/>
                </a:lnTo>
                <a:lnTo>
                  <a:pt x="26231850" y="18241589"/>
                </a:lnTo>
                <a:lnTo>
                  <a:pt x="0" y="18241589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1991033" y="-1435512"/>
            <a:ext cx="40190583" cy="24708464"/>
          </a:xfrm>
          <a:custGeom>
            <a:avLst/>
            <a:gdLst>
              <a:gd name="connsiteX0" fmla="*/ 20628691 w 40190583"/>
              <a:gd name="connsiteY0" fmla="*/ 11605611 h 24708464"/>
              <a:gd name="connsiteX1" fmla="*/ 20628691 w 40190583"/>
              <a:gd name="connsiteY1" fmla="*/ 19526076 h 24708464"/>
              <a:gd name="connsiteX2" fmla="*/ 32230141 w 40190583"/>
              <a:gd name="connsiteY2" fmla="*/ 19526076 h 24708464"/>
              <a:gd name="connsiteX3" fmla="*/ 32230141 w 40190583"/>
              <a:gd name="connsiteY3" fmla="*/ 11605611 h 24708464"/>
              <a:gd name="connsiteX4" fmla="*/ 0 w 40190583"/>
              <a:gd name="connsiteY4" fmla="*/ 0 h 24708464"/>
              <a:gd name="connsiteX5" fmla="*/ 40190583 w 40190583"/>
              <a:gd name="connsiteY5" fmla="*/ 0 h 24708464"/>
              <a:gd name="connsiteX6" fmla="*/ 40190583 w 40190583"/>
              <a:gd name="connsiteY6" fmla="*/ 24708464 h 24708464"/>
              <a:gd name="connsiteX7" fmla="*/ 0 w 40190583"/>
              <a:gd name="connsiteY7" fmla="*/ 24708464 h 2470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90583" h="24708464">
                <a:moveTo>
                  <a:pt x="20628691" y="11605611"/>
                </a:moveTo>
                <a:lnTo>
                  <a:pt x="20628691" y="19526076"/>
                </a:lnTo>
                <a:lnTo>
                  <a:pt x="32230141" y="19526076"/>
                </a:lnTo>
                <a:lnTo>
                  <a:pt x="32230141" y="11605611"/>
                </a:lnTo>
                <a:close/>
                <a:moveTo>
                  <a:pt x="0" y="0"/>
                </a:moveTo>
                <a:lnTo>
                  <a:pt x="40190583" y="0"/>
                </a:lnTo>
                <a:lnTo>
                  <a:pt x="40190583" y="24708464"/>
                </a:lnTo>
                <a:lnTo>
                  <a:pt x="0" y="24708464"/>
                </a:lnTo>
                <a:close/>
              </a:path>
            </a:pathLst>
          </a:custGeom>
          <a:solidFill>
            <a:srgbClr val="FFFFFF">
              <a:alpha val="87059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783069" y="15308826"/>
            <a:ext cx="1238865" cy="0"/>
          </a:xfrm>
          <a:prstGeom prst="line">
            <a:avLst/>
          </a:prstGeom>
          <a:ln w="1905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1735486" y="546427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/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8" name="Freeform 47"/>
          <p:cNvSpPr/>
          <p:nvPr/>
        </p:nvSpPr>
        <p:spPr>
          <a:xfrm>
            <a:off x="27545807" y="962442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7" name="Freeform 46"/>
          <p:cNvSpPr/>
          <p:nvPr/>
        </p:nvSpPr>
        <p:spPr>
          <a:xfrm>
            <a:off x="24633774" y="962161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6" name="Freeform 45"/>
          <p:cNvSpPr/>
          <p:nvPr/>
        </p:nvSpPr>
        <p:spPr>
          <a:xfrm>
            <a:off x="26275581" y="1203848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5" name="Freeform 44"/>
          <p:cNvSpPr/>
          <p:nvPr/>
        </p:nvSpPr>
        <p:spPr>
          <a:xfrm>
            <a:off x="24669521" y="624025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4" name="Freeform 43"/>
          <p:cNvSpPr/>
          <p:nvPr/>
        </p:nvSpPr>
        <p:spPr>
          <a:xfrm>
            <a:off x="27625649" y="1015097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3" name="Freeform 42"/>
          <p:cNvSpPr/>
          <p:nvPr/>
        </p:nvSpPr>
        <p:spPr>
          <a:xfrm>
            <a:off x="22852445" y="1011839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42" name="Freeform 41"/>
          <p:cNvSpPr/>
          <p:nvPr/>
        </p:nvSpPr>
        <p:spPr>
          <a:xfrm>
            <a:off x="26344675" y="1024826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2" name="Rectangle 1"/>
          <p:cNvSpPr/>
          <p:nvPr/>
        </p:nvSpPr>
        <p:spPr>
          <a:xfrm>
            <a:off x="10902465" y="6400802"/>
            <a:ext cx="12797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4" name="Rectangle 53"/>
          <p:cNvSpPr/>
          <p:nvPr/>
        </p:nvSpPr>
        <p:spPr>
          <a:xfrm>
            <a:off x="10902464" y="8066228"/>
            <a:ext cx="460149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5" name="Rectangle 54"/>
          <p:cNvSpPr/>
          <p:nvPr/>
        </p:nvSpPr>
        <p:spPr>
          <a:xfrm>
            <a:off x="10902465" y="9731654"/>
            <a:ext cx="1902409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6" name="Rectangle 55"/>
          <p:cNvSpPr/>
          <p:nvPr/>
        </p:nvSpPr>
        <p:spPr>
          <a:xfrm>
            <a:off x="10902464" y="11397080"/>
            <a:ext cx="252564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7" name="Rectangle 56"/>
          <p:cNvSpPr/>
          <p:nvPr/>
        </p:nvSpPr>
        <p:spPr>
          <a:xfrm>
            <a:off x="10902464" y="13062504"/>
            <a:ext cx="346246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8" name="Rectangle 57"/>
          <p:cNvSpPr/>
          <p:nvPr/>
        </p:nvSpPr>
        <p:spPr>
          <a:xfrm>
            <a:off x="10902463" y="14727930"/>
            <a:ext cx="51999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9" name="Rectangle 58"/>
          <p:cNvSpPr/>
          <p:nvPr/>
        </p:nvSpPr>
        <p:spPr>
          <a:xfrm>
            <a:off x="10902465" y="16393356"/>
            <a:ext cx="190241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60" name="Rectangle 59"/>
          <p:cNvSpPr/>
          <p:nvPr/>
        </p:nvSpPr>
        <p:spPr>
          <a:xfrm>
            <a:off x="10902463" y="18058782"/>
            <a:ext cx="127970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61" name="TextBox 60"/>
          <p:cNvSpPr txBox="1"/>
          <p:nvPr/>
        </p:nvSpPr>
        <p:spPr>
          <a:xfrm>
            <a:off x="11152672" y="4904611"/>
            <a:ext cx="45127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Cardinality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2390166" y="661128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940879" y="8300741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17</a:t>
            </a:r>
            <a:endParaRPr lang="en-US" sz="5400" dirty="0"/>
          </a:p>
        </p:txBody>
      </p:sp>
      <p:sp>
        <p:nvSpPr>
          <p:cNvPr id="72" name="TextBox 71"/>
          <p:cNvSpPr txBox="1"/>
          <p:nvPr/>
        </p:nvSpPr>
        <p:spPr>
          <a:xfrm>
            <a:off x="13186720" y="9942139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7</a:t>
            </a:r>
            <a:endParaRPr lang="en-US" sz="5400" dirty="0"/>
          </a:p>
        </p:txBody>
      </p:sp>
      <p:sp>
        <p:nvSpPr>
          <p:cNvPr id="73" name="TextBox 72"/>
          <p:cNvSpPr txBox="1"/>
          <p:nvPr/>
        </p:nvSpPr>
        <p:spPr>
          <a:xfrm>
            <a:off x="13664493" y="11581130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10</a:t>
            </a:r>
            <a:endParaRPr lang="en-US" sz="5400" dirty="0"/>
          </a:p>
        </p:txBody>
      </p:sp>
      <p:sp>
        <p:nvSpPr>
          <p:cNvPr id="74" name="TextBox 73"/>
          <p:cNvSpPr txBox="1"/>
          <p:nvPr/>
        </p:nvSpPr>
        <p:spPr>
          <a:xfrm>
            <a:off x="14685282" y="13272991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14</a:t>
            </a:r>
            <a:endParaRPr lang="en-US" sz="5400" dirty="0"/>
          </a:p>
        </p:txBody>
      </p:sp>
      <p:sp>
        <p:nvSpPr>
          <p:cNvPr id="75" name="TextBox 74"/>
          <p:cNvSpPr txBox="1"/>
          <p:nvPr/>
        </p:nvSpPr>
        <p:spPr>
          <a:xfrm>
            <a:off x="16422719" y="14981525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20</a:t>
            </a:r>
            <a:endParaRPr lang="en-US" sz="5400" dirty="0"/>
          </a:p>
        </p:txBody>
      </p:sp>
      <p:sp>
        <p:nvSpPr>
          <p:cNvPr id="76" name="TextBox 75"/>
          <p:cNvSpPr txBox="1"/>
          <p:nvPr/>
        </p:nvSpPr>
        <p:spPr>
          <a:xfrm>
            <a:off x="13110235" y="16603841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7</a:t>
            </a:r>
            <a:endParaRPr lang="en-US" sz="5400" dirty="0"/>
          </a:p>
        </p:txBody>
      </p:sp>
      <p:sp>
        <p:nvSpPr>
          <p:cNvPr id="77" name="TextBox 76"/>
          <p:cNvSpPr txBox="1"/>
          <p:nvPr/>
        </p:nvSpPr>
        <p:spPr>
          <a:xfrm>
            <a:off x="12390165" y="1826925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2319640" y="5800637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6798541" y="7523974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17</a:t>
            </a:r>
            <a:endParaRPr lang="en-US" sz="5400" dirty="0"/>
          </a:p>
        </p:txBody>
      </p:sp>
      <p:sp>
        <p:nvSpPr>
          <p:cNvPr id="80" name="TextBox 79"/>
          <p:cNvSpPr txBox="1"/>
          <p:nvPr/>
        </p:nvSpPr>
        <p:spPr>
          <a:xfrm>
            <a:off x="24439221" y="12573854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7</a:t>
            </a:r>
            <a:endParaRPr lang="en-US" sz="5400" dirty="0"/>
          </a:p>
        </p:txBody>
      </p:sp>
      <p:sp>
        <p:nvSpPr>
          <p:cNvPr id="81" name="TextBox 80"/>
          <p:cNvSpPr txBox="1"/>
          <p:nvPr/>
        </p:nvSpPr>
        <p:spPr>
          <a:xfrm>
            <a:off x="29487083" y="12690873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10</a:t>
            </a:r>
            <a:endParaRPr lang="en-US" sz="5400" dirty="0"/>
          </a:p>
        </p:txBody>
      </p:sp>
      <p:sp>
        <p:nvSpPr>
          <p:cNvPr id="82" name="TextBox 81"/>
          <p:cNvSpPr txBox="1"/>
          <p:nvPr/>
        </p:nvSpPr>
        <p:spPr>
          <a:xfrm>
            <a:off x="25329858" y="9971047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14</a:t>
            </a:r>
            <a:endParaRPr lang="en-US" sz="5400" dirty="0"/>
          </a:p>
        </p:txBody>
      </p:sp>
      <p:sp>
        <p:nvSpPr>
          <p:cNvPr id="83" name="TextBox 82"/>
          <p:cNvSpPr txBox="1"/>
          <p:nvPr/>
        </p:nvSpPr>
        <p:spPr>
          <a:xfrm>
            <a:off x="28347523" y="9919279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20</a:t>
            </a:r>
            <a:endParaRPr lang="en-US" sz="5400" dirty="0"/>
          </a:p>
        </p:txBody>
      </p:sp>
      <p:sp>
        <p:nvSpPr>
          <p:cNvPr id="84" name="TextBox 83"/>
          <p:cNvSpPr txBox="1"/>
          <p:nvPr/>
        </p:nvSpPr>
        <p:spPr>
          <a:xfrm>
            <a:off x="27068584" y="12810833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7</a:t>
            </a:r>
            <a:endParaRPr lang="en-US" sz="5400" dirty="0"/>
          </a:p>
        </p:txBody>
      </p:sp>
      <p:sp>
        <p:nvSpPr>
          <p:cNvPr id="85" name="TextBox 84"/>
          <p:cNvSpPr txBox="1"/>
          <p:nvPr/>
        </p:nvSpPr>
        <p:spPr>
          <a:xfrm>
            <a:off x="27055724" y="10854525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63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20046" y="7253204"/>
            <a:ext cx="16740670" cy="4411436"/>
          </a:xfrm>
        </p:spPr>
        <p:txBody>
          <a:bodyPr/>
          <a:lstStyle/>
          <a:p>
            <a:r>
              <a:rPr lang="en-US" dirty="0" smtClean="0"/>
              <a:t>Plotting Attributes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/>
              <a:t>C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03786" y="6400802"/>
            <a:ext cx="5967053" cy="1301262"/>
            <a:chOff x="3903786" y="6400802"/>
            <a:chExt cx="5967053" cy="1301262"/>
          </a:xfrm>
        </p:grpSpPr>
        <p:sp>
          <p:nvSpPr>
            <p:cNvPr id="11" name="Oval 10"/>
            <p:cNvSpPr/>
            <p:nvPr/>
          </p:nvSpPr>
          <p:spPr>
            <a:xfrm>
              <a:off x="3903786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36679" y="6400803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569572" y="6400802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03786" y="8066229"/>
            <a:ext cx="5967053" cy="1301262"/>
            <a:chOff x="3903786" y="8066229"/>
            <a:chExt cx="5967053" cy="1301262"/>
          </a:xfrm>
        </p:grpSpPr>
        <p:sp>
          <p:nvSpPr>
            <p:cNvPr id="15" name="Oval 14"/>
            <p:cNvSpPr/>
            <p:nvPr/>
          </p:nvSpPr>
          <p:spPr>
            <a:xfrm>
              <a:off x="3903786" y="8066230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36679" y="806623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569572" y="8066229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3786" y="9731655"/>
            <a:ext cx="5967053" cy="1301262"/>
            <a:chOff x="3903786" y="9731655"/>
            <a:chExt cx="5967053" cy="1301262"/>
          </a:xfrm>
        </p:grpSpPr>
        <p:sp>
          <p:nvSpPr>
            <p:cNvPr id="18" name="Oval 17"/>
            <p:cNvSpPr/>
            <p:nvPr/>
          </p:nvSpPr>
          <p:spPr>
            <a:xfrm>
              <a:off x="3903786" y="9731656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36679" y="9731656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569572" y="9731655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03786" y="11397080"/>
            <a:ext cx="5967053" cy="1301262"/>
            <a:chOff x="3903786" y="11397080"/>
            <a:chExt cx="5967053" cy="1301262"/>
          </a:xfrm>
        </p:grpSpPr>
        <p:sp>
          <p:nvSpPr>
            <p:cNvPr id="21" name="Oval 20"/>
            <p:cNvSpPr/>
            <p:nvPr/>
          </p:nvSpPr>
          <p:spPr>
            <a:xfrm>
              <a:off x="3903786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36679" y="11397081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569572" y="11397080"/>
              <a:ext cx="1301267" cy="13012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03786" y="13062504"/>
            <a:ext cx="5967053" cy="1301262"/>
            <a:chOff x="3903786" y="13062504"/>
            <a:chExt cx="5967053" cy="1301262"/>
          </a:xfrm>
        </p:grpSpPr>
        <p:sp>
          <p:nvSpPr>
            <p:cNvPr id="63" name="Freeform 62"/>
            <p:cNvSpPr/>
            <p:nvPr/>
          </p:nvSpPr>
          <p:spPr>
            <a:xfrm>
              <a:off x="3903786" y="13062504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569572" y="13062504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3785" y="14727927"/>
            <a:ext cx="5967054" cy="1301263"/>
            <a:chOff x="3903785" y="14727927"/>
            <a:chExt cx="5967054" cy="1301263"/>
          </a:xfrm>
        </p:grpSpPr>
        <p:sp>
          <p:nvSpPr>
            <p:cNvPr id="64" name="Freeform 63"/>
            <p:cNvSpPr/>
            <p:nvPr/>
          </p:nvSpPr>
          <p:spPr>
            <a:xfrm>
              <a:off x="3903785" y="14727927"/>
              <a:ext cx="5967054" cy="1301263"/>
            </a:xfrm>
            <a:custGeom>
              <a:avLst/>
              <a:gdLst>
                <a:gd name="connsiteX0" fmla="*/ 5316420 w 5967054"/>
                <a:gd name="connsiteY0" fmla="*/ 0 h 1301263"/>
                <a:gd name="connsiteX1" fmla="*/ 5967054 w 5967054"/>
                <a:gd name="connsiteY1" fmla="*/ 650631 h 1301263"/>
                <a:gd name="connsiteX2" fmla="*/ 5316420 w 5967054"/>
                <a:gd name="connsiteY2" fmla="*/ 1301262 h 1301263"/>
                <a:gd name="connsiteX3" fmla="*/ 4716916 w 5967054"/>
                <a:gd name="connsiteY3" fmla="*/ 903886 h 1301263"/>
                <a:gd name="connsiteX4" fmla="*/ 4695819 w 5967054"/>
                <a:gd name="connsiteY4" fmla="*/ 835922 h 1301263"/>
                <a:gd name="connsiteX5" fmla="*/ 1271236 w 5967054"/>
                <a:gd name="connsiteY5" fmla="*/ 835922 h 1301263"/>
                <a:gd name="connsiteX6" fmla="*/ 1250138 w 5967054"/>
                <a:gd name="connsiteY6" fmla="*/ 903887 h 1301263"/>
                <a:gd name="connsiteX7" fmla="*/ 650634 w 5967054"/>
                <a:gd name="connsiteY7" fmla="*/ 1301263 h 1301263"/>
                <a:gd name="connsiteX8" fmla="*/ 0 w 5967054"/>
                <a:gd name="connsiteY8" fmla="*/ 650632 h 1301263"/>
                <a:gd name="connsiteX9" fmla="*/ 650634 w 5967054"/>
                <a:gd name="connsiteY9" fmla="*/ 1 h 1301263"/>
                <a:gd name="connsiteX10" fmla="*/ 1250138 w 5967054"/>
                <a:gd name="connsiteY10" fmla="*/ 397377 h 1301263"/>
                <a:gd name="connsiteX11" fmla="*/ 1281445 w 5967054"/>
                <a:gd name="connsiteY11" fmla="*/ 498229 h 1301263"/>
                <a:gd name="connsiteX12" fmla="*/ 4685609 w 5967054"/>
                <a:gd name="connsiteY12" fmla="*/ 498229 h 1301263"/>
                <a:gd name="connsiteX13" fmla="*/ 4716916 w 5967054"/>
                <a:gd name="connsiteY13" fmla="*/ 397376 h 1301263"/>
                <a:gd name="connsiteX14" fmla="*/ 5316420 w 5967054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7054" h="1301263">
                  <a:moveTo>
                    <a:pt x="5316420" y="0"/>
                  </a:moveTo>
                  <a:cubicBezTo>
                    <a:pt x="5675755" y="0"/>
                    <a:pt x="5967054" y="291297"/>
                    <a:pt x="5967054" y="650631"/>
                  </a:cubicBezTo>
                  <a:cubicBezTo>
                    <a:pt x="5967054" y="1009965"/>
                    <a:pt x="5675755" y="1301262"/>
                    <a:pt x="5316420" y="1301262"/>
                  </a:cubicBezTo>
                  <a:cubicBezTo>
                    <a:pt x="5046919" y="1301262"/>
                    <a:pt x="4815688" y="1137407"/>
                    <a:pt x="4716916" y="903886"/>
                  </a:cubicBezTo>
                  <a:lnTo>
                    <a:pt x="4695819" y="835922"/>
                  </a:lnTo>
                  <a:lnTo>
                    <a:pt x="1271236" y="835922"/>
                  </a:lnTo>
                  <a:lnTo>
                    <a:pt x="1250138" y="903887"/>
                  </a:lnTo>
                  <a:cubicBezTo>
                    <a:pt x="1151367" y="1137408"/>
                    <a:pt x="920136" y="1301263"/>
                    <a:pt x="650634" y="1301263"/>
                  </a:cubicBezTo>
                  <a:cubicBezTo>
                    <a:pt x="291299" y="1301263"/>
                    <a:pt x="0" y="1009966"/>
                    <a:pt x="0" y="650632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29"/>
                  </a:lnTo>
                  <a:lnTo>
                    <a:pt x="4685609" y="498229"/>
                  </a:lnTo>
                  <a:lnTo>
                    <a:pt x="4716916" y="397376"/>
                  </a:lnTo>
                  <a:cubicBezTo>
                    <a:pt x="4815688" y="163855"/>
                    <a:pt x="5046919" y="0"/>
                    <a:pt x="531642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36679" y="14727928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03786" y="16393349"/>
            <a:ext cx="5967054" cy="1301263"/>
            <a:chOff x="3903786" y="16393349"/>
            <a:chExt cx="5967054" cy="1301263"/>
          </a:xfrm>
        </p:grpSpPr>
        <p:sp>
          <p:nvSpPr>
            <p:cNvPr id="30" name="Oval 29"/>
            <p:cNvSpPr/>
            <p:nvPr/>
          </p:nvSpPr>
          <p:spPr>
            <a:xfrm>
              <a:off x="3903786" y="16393350"/>
              <a:ext cx="1301267" cy="130126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6236679" y="16393349"/>
              <a:ext cx="3634161" cy="1301263"/>
            </a:xfrm>
            <a:custGeom>
              <a:avLst/>
              <a:gdLst>
                <a:gd name="connsiteX0" fmla="*/ 2983527 w 3634161"/>
                <a:gd name="connsiteY0" fmla="*/ 0 h 1301263"/>
                <a:gd name="connsiteX1" fmla="*/ 3634161 w 3634161"/>
                <a:gd name="connsiteY1" fmla="*/ 650631 h 1301263"/>
                <a:gd name="connsiteX2" fmla="*/ 2983527 w 3634161"/>
                <a:gd name="connsiteY2" fmla="*/ 1301263 h 1301263"/>
                <a:gd name="connsiteX3" fmla="*/ 2384023 w 3634161"/>
                <a:gd name="connsiteY3" fmla="*/ 903887 h 1301263"/>
                <a:gd name="connsiteX4" fmla="*/ 2352716 w 3634161"/>
                <a:gd name="connsiteY4" fmla="*/ 803031 h 1301263"/>
                <a:gd name="connsiteX5" fmla="*/ 1281446 w 3634161"/>
                <a:gd name="connsiteY5" fmla="*/ 803031 h 1301263"/>
                <a:gd name="connsiteX6" fmla="*/ 1250138 w 3634161"/>
                <a:gd name="connsiteY6" fmla="*/ 903887 h 1301263"/>
                <a:gd name="connsiteX7" fmla="*/ 650634 w 3634161"/>
                <a:gd name="connsiteY7" fmla="*/ 1301263 h 1301263"/>
                <a:gd name="connsiteX8" fmla="*/ 0 w 3634161"/>
                <a:gd name="connsiteY8" fmla="*/ 650631 h 1301263"/>
                <a:gd name="connsiteX9" fmla="*/ 650634 w 3634161"/>
                <a:gd name="connsiteY9" fmla="*/ 1 h 1301263"/>
                <a:gd name="connsiteX10" fmla="*/ 1250138 w 3634161"/>
                <a:gd name="connsiteY10" fmla="*/ 397377 h 1301263"/>
                <a:gd name="connsiteX11" fmla="*/ 1281445 w 3634161"/>
                <a:gd name="connsiteY11" fmla="*/ 498231 h 1301263"/>
                <a:gd name="connsiteX12" fmla="*/ 2352716 w 3634161"/>
                <a:gd name="connsiteY12" fmla="*/ 498231 h 1301263"/>
                <a:gd name="connsiteX13" fmla="*/ 2384023 w 3634161"/>
                <a:gd name="connsiteY13" fmla="*/ 397375 h 1301263"/>
                <a:gd name="connsiteX14" fmla="*/ 2983527 w 3634161"/>
                <a:gd name="connsiteY14" fmla="*/ 0 h 13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3">
                  <a:moveTo>
                    <a:pt x="2983527" y="0"/>
                  </a:move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3"/>
                    <a:pt x="2983527" y="1301263"/>
                  </a:cubicBezTo>
                  <a:cubicBezTo>
                    <a:pt x="2714026" y="1301263"/>
                    <a:pt x="2482795" y="1137407"/>
                    <a:pt x="2384023" y="903887"/>
                  </a:cubicBezTo>
                  <a:lnTo>
                    <a:pt x="2352716" y="803031"/>
                  </a:lnTo>
                  <a:lnTo>
                    <a:pt x="1281446" y="803031"/>
                  </a:lnTo>
                  <a:lnTo>
                    <a:pt x="1250138" y="903887"/>
                  </a:lnTo>
                  <a:cubicBezTo>
                    <a:pt x="1151367" y="1137409"/>
                    <a:pt x="920136" y="1301263"/>
                    <a:pt x="650634" y="1301263"/>
                  </a:cubicBezTo>
                  <a:cubicBezTo>
                    <a:pt x="291299" y="1301263"/>
                    <a:pt x="0" y="1009967"/>
                    <a:pt x="0" y="650631"/>
                  </a:cubicBezTo>
                  <a:cubicBezTo>
                    <a:pt x="0" y="291298"/>
                    <a:pt x="291299" y="1"/>
                    <a:pt x="650634" y="1"/>
                  </a:cubicBezTo>
                  <a:cubicBezTo>
                    <a:pt x="920136" y="1"/>
                    <a:pt x="1151367" y="163856"/>
                    <a:pt x="1250138" y="397377"/>
                  </a:cubicBezTo>
                  <a:lnTo>
                    <a:pt x="1281445" y="498231"/>
                  </a:lnTo>
                  <a:lnTo>
                    <a:pt x="2352716" y="498231"/>
                  </a:lnTo>
                  <a:lnTo>
                    <a:pt x="2384023" y="397375"/>
                  </a:lnTo>
                  <a:cubicBezTo>
                    <a:pt x="2482795" y="163855"/>
                    <a:pt x="2714026" y="0"/>
                    <a:pt x="298352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Freeform 65"/>
          <p:cNvSpPr/>
          <p:nvPr/>
        </p:nvSpPr>
        <p:spPr>
          <a:xfrm>
            <a:off x="3903785" y="18058771"/>
            <a:ext cx="5967054" cy="1301262"/>
          </a:xfrm>
          <a:custGeom>
            <a:avLst/>
            <a:gdLst>
              <a:gd name="connsiteX0" fmla="*/ 650634 w 5967054"/>
              <a:gd name="connsiteY0" fmla="*/ 0 h 1301262"/>
              <a:gd name="connsiteX1" fmla="*/ 1250138 w 5967054"/>
              <a:gd name="connsiteY1" fmla="*/ 397376 h 1301262"/>
              <a:gd name="connsiteX2" fmla="*/ 1276339 w 5967054"/>
              <a:gd name="connsiteY2" fmla="*/ 481782 h 1301262"/>
              <a:gd name="connsiteX3" fmla="*/ 2357822 w 5967054"/>
              <a:gd name="connsiteY3" fmla="*/ 481782 h 1301262"/>
              <a:gd name="connsiteX4" fmla="*/ 2384023 w 5967054"/>
              <a:gd name="connsiteY4" fmla="*/ 397376 h 1301262"/>
              <a:gd name="connsiteX5" fmla="*/ 2983527 w 5967054"/>
              <a:gd name="connsiteY5" fmla="*/ 0 h 1301262"/>
              <a:gd name="connsiteX6" fmla="*/ 3583031 w 5967054"/>
              <a:gd name="connsiteY6" fmla="*/ 397376 h 1301262"/>
              <a:gd name="connsiteX7" fmla="*/ 3609232 w 5967054"/>
              <a:gd name="connsiteY7" fmla="*/ 481782 h 1301262"/>
              <a:gd name="connsiteX8" fmla="*/ 4690715 w 5967054"/>
              <a:gd name="connsiteY8" fmla="*/ 481782 h 1301262"/>
              <a:gd name="connsiteX9" fmla="*/ 4716916 w 5967054"/>
              <a:gd name="connsiteY9" fmla="*/ 397376 h 1301262"/>
              <a:gd name="connsiteX10" fmla="*/ 5316420 w 5967054"/>
              <a:gd name="connsiteY10" fmla="*/ 0 h 1301262"/>
              <a:gd name="connsiteX11" fmla="*/ 5967054 w 5967054"/>
              <a:gd name="connsiteY11" fmla="*/ 650630 h 1301262"/>
              <a:gd name="connsiteX12" fmla="*/ 5316420 w 5967054"/>
              <a:gd name="connsiteY12" fmla="*/ 1301260 h 1301262"/>
              <a:gd name="connsiteX13" fmla="*/ 4716916 w 5967054"/>
              <a:gd name="connsiteY13" fmla="*/ 903884 h 1301262"/>
              <a:gd name="connsiteX14" fmla="*/ 4690714 w 5967054"/>
              <a:gd name="connsiteY14" fmla="*/ 819476 h 1301262"/>
              <a:gd name="connsiteX15" fmla="*/ 3609234 w 5967054"/>
              <a:gd name="connsiteY15" fmla="*/ 819476 h 1301262"/>
              <a:gd name="connsiteX16" fmla="*/ 3583031 w 5967054"/>
              <a:gd name="connsiteY16" fmla="*/ 903886 h 1301262"/>
              <a:gd name="connsiteX17" fmla="*/ 2983527 w 5967054"/>
              <a:gd name="connsiteY17" fmla="*/ 1301262 h 1301262"/>
              <a:gd name="connsiteX18" fmla="*/ 2384023 w 5967054"/>
              <a:gd name="connsiteY18" fmla="*/ 903886 h 1301262"/>
              <a:gd name="connsiteX19" fmla="*/ 2357821 w 5967054"/>
              <a:gd name="connsiteY19" fmla="*/ 819476 h 1301262"/>
              <a:gd name="connsiteX20" fmla="*/ 1276341 w 5967054"/>
              <a:gd name="connsiteY20" fmla="*/ 819476 h 1301262"/>
              <a:gd name="connsiteX21" fmla="*/ 1250138 w 5967054"/>
              <a:gd name="connsiteY21" fmla="*/ 903886 h 1301262"/>
              <a:gd name="connsiteX22" fmla="*/ 650634 w 5967054"/>
              <a:gd name="connsiteY22" fmla="*/ 1301262 h 1301262"/>
              <a:gd name="connsiteX23" fmla="*/ 0 w 5967054"/>
              <a:gd name="connsiteY23" fmla="*/ 650632 h 1301262"/>
              <a:gd name="connsiteX24" fmla="*/ 650634 w 5967054"/>
              <a:gd name="connsiteY24" fmla="*/ 0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7054" h="1301262">
                <a:moveTo>
                  <a:pt x="650634" y="0"/>
                </a:moveTo>
                <a:cubicBezTo>
                  <a:pt x="920136" y="0"/>
                  <a:pt x="1151367" y="163854"/>
                  <a:pt x="1250138" y="397376"/>
                </a:cubicBezTo>
                <a:lnTo>
                  <a:pt x="1276339" y="481782"/>
                </a:lnTo>
                <a:lnTo>
                  <a:pt x="2357822" y="481782"/>
                </a:lnTo>
                <a:lnTo>
                  <a:pt x="2384023" y="397376"/>
                </a:lnTo>
                <a:cubicBezTo>
                  <a:pt x="2482795" y="163854"/>
                  <a:pt x="2714026" y="0"/>
                  <a:pt x="2983527" y="0"/>
                </a:cubicBezTo>
                <a:cubicBezTo>
                  <a:pt x="3253029" y="0"/>
                  <a:pt x="3484259" y="163854"/>
                  <a:pt x="3583031" y="397376"/>
                </a:cubicBezTo>
                <a:lnTo>
                  <a:pt x="3609232" y="481782"/>
                </a:lnTo>
                <a:lnTo>
                  <a:pt x="4690715" y="481782"/>
                </a:lnTo>
                <a:lnTo>
                  <a:pt x="4716916" y="397376"/>
                </a:lnTo>
                <a:cubicBezTo>
                  <a:pt x="4815688" y="163854"/>
                  <a:pt x="5046919" y="0"/>
                  <a:pt x="5316420" y="0"/>
                </a:cubicBezTo>
                <a:cubicBezTo>
                  <a:pt x="5675755" y="0"/>
                  <a:pt x="5967054" y="291296"/>
                  <a:pt x="5967054" y="650630"/>
                </a:cubicBezTo>
                <a:cubicBezTo>
                  <a:pt x="5967054" y="1009964"/>
                  <a:pt x="5675755" y="1301260"/>
                  <a:pt x="5316420" y="1301260"/>
                </a:cubicBezTo>
                <a:cubicBezTo>
                  <a:pt x="5046919" y="1301260"/>
                  <a:pt x="4815688" y="1137406"/>
                  <a:pt x="4716916" y="903884"/>
                </a:cubicBezTo>
                <a:lnTo>
                  <a:pt x="4690714" y="819476"/>
                </a:lnTo>
                <a:lnTo>
                  <a:pt x="3609234" y="819476"/>
                </a:lnTo>
                <a:lnTo>
                  <a:pt x="3583031" y="903886"/>
                </a:lnTo>
                <a:cubicBezTo>
                  <a:pt x="3484259" y="1137406"/>
                  <a:pt x="3253029" y="1301262"/>
                  <a:pt x="2983527" y="1301262"/>
                </a:cubicBezTo>
                <a:cubicBezTo>
                  <a:pt x="2714026" y="1301262"/>
                  <a:pt x="2482795" y="1137406"/>
                  <a:pt x="2384023" y="903886"/>
                </a:cubicBezTo>
                <a:lnTo>
                  <a:pt x="2357821" y="819476"/>
                </a:lnTo>
                <a:lnTo>
                  <a:pt x="1276341" y="819476"/>
                </a:lnTo>
                <a:lnTo>
                  <a:pt x="1250138" y="903886"/>
                </a:lnTo>
                <a:cubicBezTo>
                  <a:pt x="1151367" y="1137406"/>
                  <a:pt x="920136" y="1301262"/>
                  <a:pt x="650634" y="1301262"/>
                </a:cubicBezTo>
                <a:cubicBezTo>
                  <a:pt x="291299" y="1301262"/>
                  <a:pt x="0" y="1009964"/>
                  <a:pt x="0" y="650632"/>
                </a:cubicBezTo>
                <a:cubicBezTo>
                  <a:pt x="0" y="291296"/>
                  <a:pt x="291299" y="0"/>
                  <a:pt x="65063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902465" y="6400802"/>
            <a:ext cx="12797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902464" y="8066228"/>
            <a:ext cx="460149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02465" y="9731654"/>
            <a:ext cx="1902409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902464" y="11397080"/>
            <a:ext cx="252564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902464" y="13062504"/>
            <a:ext cx="346246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902463" y="14727930"/>
            <a:ext cx="5199903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902465" y="16393356"/>
            <a:ext cx="1902410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902463" y="18058782"/>
            <a:ext cx="1279705" cy="13012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7219018" y="8066228"/>
            <a:ext cx="2372488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9591506" y="9731654"/>
            <a:ext cx="2898843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8638196" y="6400801"/>
            <a:ext cx="953310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9591507" y="11397080"/>
            <a:ext cx="1673158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9591506" y="13062504"/>
            <a:ext cx="914400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9591505" y="14727927"/>
            <a:ext cx="3871609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8638196" y="16393350"/>
            <a:ext cx="953310" cy="1301261"/>
          </a:xfrm>
          <a:prstGeom prst="rect">
            <a:avLst/>
          </a:prstGeom>
          <a:solidFill>
            <a:srgbClr val="F46D4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9591506" y="18058771"/>
            <a:ext cx="914400" cy="1301261"/>
          </a:xfrm>
          <a:prstGeom prst="rect">
            <a:avLst/>
          </a:prstGeom>
          <a:solidFill>
            <a:srgbClr val="74AD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17219018" y="1784651"/>
            <a:ext cx="17547637" cy="2081719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492519" y="2249332"/>
            <a:ext cx="7000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Additional Plots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5615311" y="6656576"/>
            <a:ext cx="7711651" cy="789710"/>
            <a:chOff x="25615311" y="6680693"/>
            <a:chExt cx="7711651" cy="7897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7" idx="0"/>
              <a:endCxn id="7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7161835" y="8322003"/>
            <a:ext cx="6837219" cy="789710"/>
            <a:chOff x="25615311" y="6680693"/>
            <a:chExt cx="7711651" cy="789710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7" idx="0"/>
              <a:endCxn id="8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5421156" y="9987430"/>
            <a:ext cx="6873790" cy="789710"/>
            <a:chOff x="25615311" y="6680693"/>
            <a:chExt cx="7711651" cy="789710"/>
          </a:xfrm>
        </p:grpSpPr>
        <p:cxnSp>
          <p:nvCxnSpPr>
            <p:cNvPr id="92" name="Straight Connector 91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93" idx="0"/>
              <a:endCxn id="93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25992836" y="11652857"/>
            <a:ext cx="6873790" cy="789710"/>
            <a:chOff x="25615311" y="6680693"/>
            <a:chExt cx="7711651" cy="789710"/>
          </a:xfrm>
        </p:grpSpPr>
        <p:cxnSp>
          <p:nvCxnSpPr>
            <p:cNvPr id="98" name="Straight Connector 97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9" idx="0"/>
              <a:endCxn id="99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25543678" y="13318284"/>
            <a:ext cx="4926342" cy="789710"/>
            <a:chOff x="25615311" y="6680693"/>
            <a:chExt cx="7711651" cy="789710"/>
          </a:xfrm>
        </p:grpSpPr>
        <p:cxnSp>
          <p:nvCxnSpPr>
            <p:cNvPr id="104" name="Straight Connector 103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05" idx="0"/>
              <a:endCxn id="105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24698663" y="14983711"/>
            <a:ext cx="6328591" cy="789710"/>
            <a:chOff x="25615311" y="6680693"/>
            <a:chExt cx="7711651" cy="789710"/>
          </a:xfrm>
        </p:grpSpPr>
        <p:cxnSp>
          <p:nvCxnSpPr>
            <p:cNvPr id="110" name="Straight Connector 109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11" idx="0"/>
              <a:endCxn id="111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27715550" y="16649125"/>
            <a:ext cx="6328591" cy="789710"/>
            <a:chOff x="25615311" y="6680693"/>
            <a:chExt cx="7711651" cy="789710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17" idx="0"/>
              <a:endCxn id="117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25543679" y="18318765"/>
            <a:ext cx="3203358" cy="789710"/>
            <a:chOff x="25615311" y="6680693"/>
            <a:chExt cx="7711651" cy="789710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5615311" y="7056091"/>
              <a:ext cx="7711651" cy="19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27909983" y="6680693"/>
              <a:ext cx="2873214" cy="789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5615311" y="6836228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0"/>
              <a:endCxn id="123" idx="2"/>
            </p:cNvCxnSpPr>
            <p:nvPr/>
          </p:nvCxnSpPr>
          <p:spPr>
            <a:xfrm>
              <a:off x="29346590" y="6680693"/>
              <a:ext cx="0" cy="78971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3326962" y="6823862"/>
              <a:ext cx="0" cy="464457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/>
          <p:cNvSpPr txBox="1"/>
          <p:nvPr/>
        </p:nvSpPr>
        <p:spPr>
          <a:xfrm>
            <a:off x="17802582" y="4673498"/>
            <a:ext cx="39812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Deviation</a:t>
            </a:r>
            <a:endParaRPr lang="en-US" sz="6600" dirty="0"/>
          </a:p>
        </p:txBody>
      </p:sp>
      <p:sp>
        <p:nvSpPr>
          <p:cNvPr id="128" name="TextBox 127"/>
          <p:cNvSpPr txBox="1"/>
          <p:nvPr/>
        </p:nvSpPr>
        <p:spPr>
          <a:xfrm>
            <a:off x="27207822" y="4672876"/>
            <a:ext cx="42258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Attributes</a:t>
            </a:r>
            <a:endParaRPr lang="en-US" sz="6600" dirty="0"/>
          </a:p>
        </p:txBody>
      </p:sp>
      <p:sp>
        <p:nvSpPr>
          <p:cNvPr id="129" name="TextBox 128"/>
          <p:cNvSpPr txBox="1"/>
          <p:nvPr/>
        </p:nvSpPr>
        <p:spPr>
          <a:xfrm>
            <a:off x="16640756" y="773450"/>
            <a:ext cx="18704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surprising is the size of an intersection?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6660079" y="1611942"/>
            <a:ext cx="123867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What’s the distribution of an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attribute in an intersection?</a:t>
            </a:r>
          </a:p>
        </p:txBody>
      </p:sp>
    </p:spTree>
    <p:extLst>
      <p:ext uri="{BB962C8B-B14F-4D97-AF65-F5344CB8AC3E}">
        <p14:creationId xmlns:p14="http://schemas.microsoft.com/office/powerpoint/2010/main" val="22017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4" grpId="0" animBg="1"/>
      <p:bldP spid="4" grpId="1" animBg="1"/>
      <p:bldP spid="3" grpId="0"/>
      <p:bldP spid="3" grpId="1"/>
      <p:bldP spid="127" grpId="0"/>
      <p:bldP spid="128" grpId="0"/>
      <p:bldP spid="129" grpId="0"/>
      <p:bldP spid="129" grpId="1"/>
      <p:bldP spid="130" grpId="0"/>
      <p:bldP spid="13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capture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709" y="-27709"/>
            <a:ext cx="35962648" cy="20208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64929" y="11309466"/>
            <a:ext cx="8849591" cy="777240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475100" y="11337174"/>
            <a:ext cx="3473481" cy="1494322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46844" y="377424"/>
            <a:ext cx="1371965" cy="1803574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918809" y="376261"/>
            <a:ext cx="9834958" cy="10856589"/>
          </a:xfrm>
          <a:custGeom>
            <a:avLst/>
            <a:gdLst>
              <a:gd name="connsiteX0" fmla="*/ 0 w 18456443"/>
              <a:gd name="connsiteY0" fmla="*/ 1804737 h 10876547"/>
              <a:gd name="connsiteX1" fmla="*/ 938464 w 18456443"/>
              <a:gd name="connsiteY1" fmla="*/ 10852484 h 10876547"/>
              <a:gd name="connsiteX2" fmla="*/ 18456443 w 18456443"/>
              <a:gd name="connsiteY2" fmla="*/ 10876547 h 10876547"/>
              <a:gd name="connsiteX3" fmla="*/ 24064 w 18456443"/>
              <a:gd name="connsiteY3" fmla="*/ 0 h 10876547"/>
              <a:gd name="connsiteX4" fmla="*/ 0 w 18456443"/>
              <a:gd name="connsiteY4" fmla="*/ 1804737 h 10876547"/>
              <a:gd name="connsiteX0" fmla="*/ 0 w 9922044"/>
              <a:gd name="connsiteY0" fmla="*/ 1804737 h 10914647"/>
              <a:gd name="connsiteX1" fmla="*/ 938464 w 9922044"/>
              <a:gd name="connsiteY1" fmla="*/ 10852484 h 10914647"/>
              <a:gd name="connsiteX2" fmla="*/ 9922044 w 9922044"/>
              <a:gd name="connsiteY2" fmla="*/ 10914647 h 10914647"/>
              <a:gd name="connsiteX3" fmla="*/ 24064 w 9922044"/>
              <a:gd name="connsiteY3" fmla="*/ 0 h 10914647"/>
              <a:gd name="connsiteX4" fmla="*/ 0 w 9922044"/>
              <a:gd name="connsiteY4" fmla="*/ 1804737 h 10914647"/>
              <a:gd name="connsiteX0" fmla="*/ 0 w 9834958"/>
              <a:gd name="connsiteY0" fmla="*/ 1804737 h 10856589"/>
              <a:gd name="connsiteX1" fmla="*/ 938464 w 9834958"/>
              <a:gd name="connsiteY1" fmla="*/ 10852484 h 10856589"/>
              <a:gd name="connsiteX2" fmla="*/ 9834958 w 9834958"/>
              <a:gd name="connsiteY2" fmla="*/ 10856589 h 10856589"/>
              <a:gd name="connsiteX3" fmla="*/ 24064 w 9834958"/>
              <a:gd name="connsiteY3" fmla="*/ 0 h 10856589"/>
              <a:gd name="connsiteX4" fmla="*/ 0 w 9834958"/>
              <a:gd name="connsiteY4" fmla="*/ 1804737 h 1085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4958" h="10856589">
                <a:moveTo>
                  <a:pt x="0" y="1804737"/>
                </a:moveTo>
                <a:lnTo>
                  <a:pt x="938464" y="10852484"/>
                </a:lnTo>
                <a:lnTo>
                  <a:pt x="9834958" y="10856589"/>
                </a:lnTo>
                <a:lnTo>
                  <a:pt x="24064" y="0"/>
                </a:lnTo>
                <a:lnTo>
                  <a:pt x="0" y="1804737"/>
                </a:lnTo>
                <a:close/>
              </a:path>
            </a:pathLst>
          </a:custGeom>
          <a:solidFill>
            <a:srgbClr val="9BFFCB">
              <a:alpha val="27843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3426466" y="9328966"/>
            <a:ext cx="5863831" cy="5794341"/>
            <a:chOff x="23426466" y="9328966"/>
            <a:chExt cx="5863831" cy="5794341"/>
          </a:xfrm>
        </p:grpSpPr>
        <p:sp>
          <p:nvSpPr>
            <p:cNvPr id="3" name="Rectangle 2"/>
            <p:cNvSpPr/>
            <p:nvPr/>
          </p:nvSpPr>
          <p:spPr>
            <a:xfrm>
              <a:off x="23426466" y="12970042"/>
              <a:ext cx="4778478" cy="215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Action-Comedy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426466" y="9328966"/>
              <a:ext cx="4778478" cy="215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Drama-Comedy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27992439" y="12683613"/>
              <a:ext cx="1091380" cy="737419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992439" y="10746089"/>
              <a:ext cx="1297858" cy="884218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148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3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7" grpId="1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Sorting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01066" y="1687541"/>
            <a:ext cx="14297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is the biggest intersection?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03786" y="6400801"/>
            <a:ext cx="29423176" cy="1301263"/>
            <a:chOff x="3903786" y="6400801"/>
            <a:chExt cx="29423176" cy="1301263"/>
          </a:xfrm>
        </p:grpSpPr>
        <p:grpSp>
          <p:nvGrpSpPr>
            <p:cNvPr id="50" name="Group 49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7" idx="0"/>
                <a:endCxn id="7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3903786" y="8066228"/>
            <a:ext cx="30095268" cy="1301263"/>
            <a:chOff x="3903786" y="8066228"/>
            <a:chExt cx="30095268" cy="1301263"/>
          </a:xfrm>
        </p:grpSpPr>
        <p:grpSp>
          <p:nvGrpSpPr>
            <p:cNvPr id="51" name="Group 50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7" idx="0"/>
                <a:endCxn id="8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3903786" y="9731654"/>
            <a:ext cx="28391160" cy="1301263"/>
            <a:chOff x="3903786" y="9731654"/>
            <a:chExt cx="28391160" cy="1301263"/>
          </a:xfrm>
        </p:grpSpPr>
        <p:grpSp>
          <p:nvGrpSpPr>
            <p:cNvPr id="52" name="Group 51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93" idx="0"/>
                <a:endCxn id="9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3903786" y="11397080"/>
            <a:ext cx="28962840" cy="1301262"/>
            <a:chOff x="3903786" y="11397080"/>
            <a:chExt cx="28962840" cy="1301262"/>
          </a:xfrm>
        </p:grpSpPr>
        <p:grpSp>
          <p:nvGrpSpPr>
            <p:cNvPr id="53" name="Group 52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0"/>
                <a:endCxn id="9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3903786" y="13062504"/>
            <a:ext cx="26566234" cy="1301262"/>
            <a:chOff x="3903786" y="13062504"/>
            <a:chExt cx="26566234" cy="1301262"/>
          </a:xfrm>
        </p:grpSpPr>
        <p:grpSp>
          <p:nvGrpSpPr>
            <p:cNvPr id="67" name="Group 66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63" name="Freeform 62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05" idx="0"/>
                <a:endCxn id="10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3903785" y="14727927"/>
            <a:ext cx="27123469" cy="1301264"/>
            <a:chOff x="3903785" y="14727927"/>
            <a:chExt cx="27123469" cy="1301264"/>
          </a:xfrm>
        </p:grpSpPr>
        <p:grpSp>
          <p:nvGrpSpPr>
            <p:cNvPr id="68" name="Group 67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110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11" idx="0"/>
                <a:endCxn id="111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3903786" y="16393349"/>
            <a:ext cx="30140355" cy="1301268"/>
            <a:chOff x="3903786" y="16393349"/>
            <a:chExt cx="30140355" cy="1301268"/>
          </a:xfrm>
        </p:grpSpPr>
        <p:grpSp>
          <p:nvGrpSpPr>
            <p:cNvPr id="69" name="Group 68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117" idx="0"/>
                <a:endCxn id="11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903785" y="18058771"/>
            <a:ext cx="24843252" cy="1301272"/>
            <a:chOff x="3903785" y="18058771"/>
            <a:chExt cx="24843252" cy="1301272"/>
          </a:xfrm>
        </p:grpSpPr>
        <p:sp>
          <p:nvSpPr>
            <p:cNvPr id="66" name="Freeform 65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3" idx="0"/>
                <a:endCxn id="12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10619509" y="6130635"/>
            <a:ext cx="5943600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590264" y="2914415"/>
            <a:ext cx="841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Cardinality</a:t>
            </a:r>
          </a:p>
        </p:txBody>
      </p:sp>
    </p:spTree>
    <p:extLst>
      <p:ext uri="{BB962C8B-B14F-4D97-AF65-F5344CB8AC3E}">
        <p14:creationId xmlns:p14="http://schemas.microsoft.com/office/powerpoint/2010/main" val="18488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753E-6 -3.0793E-6 L -0.00018 -0.40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202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191E-6 3.30454E-6 L 2.70191E-6 -0.161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249E-6 -1.16014E-6 L -0.00039 0.48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242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6183E-7 -3.9278E-6 L -4.06462E-5 0.16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80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322E-6 5.36871E-7 L -0.00034 -0.080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95781" y="1345839"/>
            <a:ext cx="18163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is the most ‘surprising’ intersection?</a:t>
            </a:r>
          </a:p>
        </p:txBody>
      </p:sp>
      <p:grpSp>
        <p:nvGrpSpPr>
          <p:cNvPr id="213" name="Group 212" descr="Down:  Group 4"/>
          <p:cNvGrpSpPr/>
          <p:nvPr/>
        </p:nvGrpSpPr>
        <p:grpSpPr>
          <a:xfrm>
            <a:off x="3889520" y="16392561"/>
            <a:ext cx="29423176" cy="1301263"/>
            <a:chOff x="3903786" y="6400801"/>
            <a:chExt cx="29423176" cy="1301263"/>
          </a:xfrm>
        </p:grpSpPr>
        <p:grpSp>
          <p:nvGrpSpPr>
            <p:cNvPr id="214" name="Group 213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5" name="Rectangle 214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218" name="Straight Connector 21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Rectangle 21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>
                <a:stCxn id="219" idx="0"/>
                <a:endCxn id="21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3903786" y="8066228"/>
            <a:ext cx="30095268" cy="1301263"/>
            <a:chOff x="3903786" y="8066228"/>
            <a:chExt cx="30095268" cy="1301263"/>
          </a:xfrm>
        </p:grpSpPr>
        <p:grpSp>
          <p:nvGrpSpPr>
            <p:cNvPr id="51" name="Group 50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7" idx="0"/>
                <a:endCxn id="8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 descr="Down:  Group 13"/>
          <p:cNvGrpSpPr/>
          <p:nvPr/>
        </p:nvGrpSpPr>
        <p:grpSpPr>
          <a:xfrm>
            <a:off x="3902299" y="13065465"/>
            <a:ext cx="28391160" cy="1301263"/>
            <a:chOff x="3903786" y="9731654"/>
            <a:chExt cx="28391160" cy="1301263"/>
          </a:xfrm>
        </p:grpSpPr>
        <p:grpSp>
          <p:nvGrpSpPr>
            <p:cNvPr id="227" name="Group 226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8" name="Rectangle 227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30" name="Group 229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231" name="Straight Connector 23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Rectangle 23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3" name="Straight Connector 23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>
                <a:stCxn id="232" idx="0"/>
                <a:endCxn id="23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3903786" y="11397080"/>
            <a:ext cx="28962840" cy="1301262"/>
            <a:chOff x="3903786" y="11397080"/>
            <a:chExt cx="28962840" cy="1301262"/>
          </a:xfrm>
        </p:grpSpPr>
        <p:grpSp>
          <p:nvGrpSpPr>
            <p:cNvPr id="53" name="Group 52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0"/>
                <a:endCxn id="9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 200" descr="Down:  Group 24"/>
          <p:cNvGrpSpPr/>
          <p:nvPr/>
        </p:nvGrpSpPr>
        <p:grpSpPr>
          <a:xfrm>
            <a:off x="3903885" y="9739805"/>
            <a:ext cx="26566234" cy="1301262"/>
            <a:chOff x="3903786" y="13062504"/>
            <a:chExt cx="26566234" cy="1301262"/>
          </a:xfrm>
        </p:grpSpPr>
        <p:grpSp>
          <p:nvGrpSpPr>
            <p:cNvPr id="202" name="Group 201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211" name="Freeform 210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05" name="Group 204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206" name="Straight Connector 20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Rectangle 20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8" name="Straight Connector 20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207" idx="0"/>
                <a:endCxn id="20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 descr="Down:  Group 28"/>
          <p:cNvGrpSpPr/>
          <p:nvPr/>
        </p:nvGrpSpPr>
        <p:grpSpPr>
          <a:xfrm>
            <a:off x="3897200" y="6401529"/>
            <a:ext cx="27123469" cy="1301264"/>
            <a:chOff x="3903785" y="14727927"/>
            <a:chExt cx="27123469" cy="1301264"/>
          </a:xfrm>
        </p:grpSpPr>
        <p:grpSp>
          <p:nvGrpSpPr>
            <p:cNvPr id="190" name="Group 189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199" name="Freeform 198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95" idx="0"/>
                <a:endCxn id="19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Group 238" descr="Down:  Group 30"/>
          <p:cNvGrpSpPr/>
          <p:nvPr/>
        </p:nvGrpSpPr>
        <p:grpSpPr>
          <a:xfrm>
            <a:off x="3891349" y="14726548"/>
            <a:ext cx="30140355" cy="1301268"/>
            <a:chOff x="3903786" y="16393349"/>
            <a:chExt cx="30140355" cy="1301268"/>
          </a:xfrm>
        </p:grpSpPr>
        <p:grpSp>
          <p:nvGrpSpPr>
            <p:cNvPr id="240" name="Group 239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249" name="Oval 248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Rectangle 240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244" name="Straight Connector 24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Rectangle 24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6" name="Straight Connector 24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45" idx="0"/>
                <a:endCxn id="24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903785" y="18058771"/>
            <a:ext cx="24843252" cy="1301272"/>
            <a:chOff x="3903785" y="18058771"/>
            <a:chExt cx="24843252" cy="1301272"/>
          </a:xfrm>
        </p:grpSpPr>
        <p:sp>
          <p:nvSpPr>
            <p:cNvPr id="66" name="Freeform 65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ectangle 122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3" idx="0"/>
                <a:endCxn id="123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1" name="Rectangle 250"/>
          <p:cNvSpPr/>
          <p:nvPr/>
        </p:nvSpPr>
        <p:spPr>
          <a:xfrm>
            <a:off x="16874836" y="6130635"/>
            <a:ext cx="6843079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28818" y="2481154"/>
            <a:ext cx="7839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Deviation</a:t>
            </a:r>
          </a:p>
        </p:txBody>
      </p:sp>
    </p:spTree>
    <p:extLst>
      <p:ext uri="{BB962C8B-B14F-4D97-AF65-F5344CB8AC3E}">
        <p14:creationId xmlns:p14="http://schemas.microsoft.com/office/powerpoint/2010/main" val="12346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5094E-6 -9.68837E-7 L 4.27509E-5 -0.2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906E-6 -3.11632E-7 L 0.00013 -0.080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40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191E-6 3.88769E-7 L -4.72981E-5 0.080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40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07E-6 4.15304E-6 L -0.00013 -0.241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210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344E-6 2.45603E-6 L -0.00043 0.485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242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835E-6 5.36871E-7 L 0.00031 -0.08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05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8E-6 4.05739E-6 L 0.00013 0.080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4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4" y="879234"/>
            <a:ext cx="1793632" cy="50416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0497" y="1863972"/>
            <a:ext cx="1793632" cy="4056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23390" y="1336434"/>
            <a:ext cx="1793632" cy="45844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27641" y="1062650"/>
            <a:ext cx="13111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are the properties of the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intersections involving ‘A’?</a:t>
            </a:r>
          </a:p>
        </p:txBody>
      </p:sp>
      <p:grpSp>
        <p:nvGrpSpPr>
          <p:cNvPr id="171" name="Group 170" descr="Down:  Group 212"/>
          <p:cNvGrpSpPr/>
          <p:nvPr/>
        </p:nvGrpSpPr>
        <p:grpSpPr>
          <a:xfrm>
            <a:off x="3900860" y="14722466"/>
            <a:ext cx="29423176" cy="1301263"/>
            <a:chOff x="3903786" y="6400801"/>
            <a:chExt cx="29423176" cy="1301263"/>
          </a:xfrm>
        </p:grpSpPr>
        <p:grpSp>
          <p:nvGrpSpPr>
            <p:cNvPr id="172" name="Group 171"/>
            <p:cNvGrpSpPr/>
            <p:nvPr/>
          </p:nvGrpSpPr>
          <p:grpSpPr>
            <a:xfrm>
              <a:off x="3903786" y="6400802"/>
              <a:ext cx="5967053" cy="1301262"/>
              <a:chOff x="3903786" y="6400802"/>
              <a:chExt cx="5967053" cy="1301262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3" name="Rectangle 172"/>
            <p:cNvSpPr/>
            <p:nvPr/>
          </p:nvSpPr>
          <p:spPr>
            <a:xfrm>
              <a:off x="10902465" y="6400802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8638196" y="6400801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25615311" y="6656576"/>
              <a:ext cx="7711651" cy="789710"/>
              <a:chOff x="25615311" y="6680693"/>
              <a:chExt cx="7711651" cy="789710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Rectangle 176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>
                <a:stCxn id="177" idx="0"/>
                <a:endCxn id="177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Group 157" descr="Down:  Group 6"/>
          <p:cNvGrpSpPr/>
          <p:nvPr/>
        </p:nvGrpSpPr>
        <p:grpSpPr>
          <a:xfrm>
            <a:off x="3888056" y="18056341"/>
            <a:ext cx="30095268" cy="1301263"/>
            <a:chOff x="3903786" y="8066228"/>
            <a:chExt cx="30095268" cy="1301263"/>
          </a:xfrm>
        </p:grpSpPr>
        <p:grpSp>
          <p:nvGrpSpPr>
            <p:cNvPr id="159" name="Group 158"/>
            <p:cNvGrpSpPr/>
            <p:nvPr/>
          </p:nvGrpSpPr>
          <p:grpSpPr>
            <a:xfrm>
              <a:off x="3903786" y="8066229"/>
              <a:ext cx="5967053" cy="1301262"/>
              <a:chOff x="3903786" y="8066229"/>
              <a:chExt cx="5967053" cy="130126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10902464" y="8066228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7219018" y="8066228"/>
              <a:ext cx="2372488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27161835" y="8322003"/>
              <a:ext cx="6837219" cy="789710"/>
              <a:chOff x="25615311" y="6680693"/>
              <a:chExt cx="7711651" cy="789710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64" idx="0"/>
                <a:endCxn id="164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 descr="Down:  Group 225"/>
          <p:cNvGrpSpPr/>
          <p:nvPr/>
        </p:nvGrpSpPr>
        <p:grpSpPr>
          <a:xfrm>
            <a:off x="3903863" y="8058471"/>
            <a:ext cx="28391160" cy="1301263"/>
            <a:chOff x="3903786" y="9731654"/>
            <a:chExt cx="28391160" cy="1301263"/>
          </a:xfrm>
        </p:grpSpPr>
        <p:grpSp>
          <p:nvGrpSpPr>
            <p:cNvPr id="105" name="Group 104"/>
            <p:cNvGrpSpPr/>
            <p:nvPr/>
          </p:nvGrpSpPr>
          <p:grpSpPr>
            <a:xfrm>
              <a:off x="3903786" y="9731655"/>
              <a:ext cx="5967053" cy="1301262"/>
              <a:chOff x="3903786" y="9731655"/>
              <a:chExt cx="5967053" cy="1301262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10902465" y="9731654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591506" y="9731654"/>
              <a:ext cx="2898843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5421156" y="9987430"/>
              <a:ext cx="6873790" cy="789710"/>
              <a:chOff x="25615311" y="6680693"/>
              <a:chExt cx="7711651" cy="78971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10" idx="0"/>
                <a:endCxn id="110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 descr="Down:  Group 23"/>
          <p:cNvGrpSpPr/>
          <p:nvPr/>
        </p:nvGrpSpPr>
        <p:grpSpPr>
          <a:xfrm>
            <a:off x="3908542" y="9741391"/>
            <a:ext cx="28962840" cy="1301262"/>
            <a:chOff x="3903786" y="11397080"/>
            <a:chExt cx="28962840" cy="1301262"/>
          </a:xfrm>
        </p:grpSpPr>
        <p:grpSp>
          <p:nvGrpSpPr>
            <p:cNvPr id="118" name="Group 117"/>
            <p:cNvGrpSpPr/>
            <p:nvPr/>
          </p:nvGrpSpPr>
          <p:grpSpPr>
            <a:xfrm>
              <a:off x="3903786" y="11397080"/>
              <a:ext cx="5967053" cy="1301262"/>
              <a:chOff x="3903786" y="11397080"/>
              <a:chExt cx="5967053" cy="1301262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10902464" y="11397080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9591507" y="11397080"/>
              <a:ext cx="1673158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25992836" y="11652857"/>
              <a:ext cx="6873790" cy="789710"/>
              <a:chOff x="25615311" y="6680693"/>
              <a:chExt cx="7711651" cy="78971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ectangle 128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29" idx="0"/>
                <a:endCxn id="129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 135" descr="Down:  Group 200"/>
          <p:cNvGrpSpPr/>
          <p:nvPr/>
        </p:nvGrpSpPr>
        <p:grpSpPr>
          <a:xfrm>
            <a:off x="3902155" y="11397140"/>
            <a:ext cx="26566234" cy="1301262"/>
            <a:chOff x="3903786" y="13062504"/>
            <a:chExt cx="26566234" cy="1301262"/>
          </a:xfrm>
        </p:grpSpPr>
        <p:grpSp>
          <p:nvGrpSpPr>
            <p:cNvPr id="137" name="Group 136"/>
            <p:cNvGrpSpPr/>
            <p:nvPr/>
          </p:nvGrpSpPr>
          <p:grpSpPr>
            <a:xfrm>
              <a:off x="3903786" y="13062504"/>
              <a:ext cx="5967053" cy="1301262"/>
              <a:chOff x="3903786" y="13062504"/>
              <a:chExt cx="5967053" cy="1301262"/>
            </a:xfrm>
          </p:grpSpPr>
          <p:sp>
            <p:nvSpPr>
              <p:cNvPr id="146" name="Freeform 145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8" name="Rectangle 137"/>
            <p:cNvSpPr/>
            <p:nvPr/>
          </p:nvSpPr>
          <p:spPr>
            <a:xfrm>
              <a:off x="10902464" y="13062504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9591506" y="13062504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25543678" y="13318284"/>
              <a:ext cx="4926342" cy="789710"/>
              <a:chOff x="25615311" y="6680693"/>
              <a:chExt cx="7711651" cy="789710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142" idx="0"/>
                <a:endCxn id="14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 descr="Down:  Group 28"/>
          <p:cNvGrpSpPr/>
          <p:nvPr/>
        </p:nvGrpSpPr>
        <p:grpSpPr>
          <a:xfrm>
            <a:off x="3897200" y="6401529"/>
            <a:ext cx="27123469" cy="1301264"/>
            <a:chOff x="3903785" y="14727927"/>
            <a:chExt cx="27123469" cy="1301264"/>
          </a:xfrm>
        </p:grpSpPr>
        <p:grpSp>
          <p:nvGrpSpPr>
            <p:cNvPr id="190" name="Group 189"/>
            <p:cNvGrpSpPr/>
            <p:nvPr/>
          </p:nvGrpSpPr>
          <p:grpSpPr>
            <a:xfrm>
              <a:off x="3903785" y="14727927"/>
              <a:ext cx="5967054" cy="1301263"/>
              <a:chOff x="3903785" y="14727927"/>
              <a:chExt cx="5967054" cy="1301263"/>
            </a:xfrm>
          </p:grpSpPr>
          <p:sp>
            <p:nvSpPr>
              <p:cNvPr id="199" name="Freeform 198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10902463" y="14727930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591505" y="14727927"/>
              <a:ext cx="3871609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24698663" y="14983711"/>
              <a:ext cx="6328591" cy="789710"/>
              <a:chOff x="25615311" y="6680693"/>
              <a:chExt cx="7711651" cy="78971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95" idx="0"/>
                <a:endCxn id="195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4" name="Group 183" descr="Down:  Group 238"/>
          <p:cNvGrpSpPr/>
          <p:nvPr/>
        </p:nvGrpSpPr>
        <p:grpSpPr>
          <a:xfrm>
            <a:off x="3896104" y="16393350"/>
            <a:ext cx="30140355" cy="1301268"/>
            <a:chOff x="3903786" y="16393349"/>
            <a:chExt cx="30140355" cy="1301268"/>
          </a:xfrm>
        </p:grpSpPr>
        <p:grpSp>
          <p:nvGrpSpPr>
            <p:cNvPr id="185" name="Group 184"/>
            <p:cNvGrpSpPr/>
            <p:nvPr/>
          </p:nvGrpSpPr>
          <p:grpSpPr>
            <a:xfrm>
              <a:off x="3903786" y="16393349"/>
              <a:ext cx="5967054" cy="1301263"/>
              <a:chOff x="3903786" y="16393349"/>
              <a:chExt cx="5967054" cy="1301263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6" name="Rectangle 185"/>
            <p:cNvSpPr/>
            <p:nvPr/>
          </p:nvSpPr>
          <p:spPr>
            <a:xfrm>
              <a:off x="10902465" y="16393356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8638196" y="16393350"/>
              <a:ext cx="953310" cy="1301261"/>
            </a:xfrm>
            <a:prstGeom prst="rect">
              <a:avLst/>
            </a:prstGeom>
            <a:solidFill>
              <a:srgbClr val="F46D4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27715550" y="16649125"/>
              <a:ext cx="6328591" cy="789710"/>
              <a:chOff x="25615311" y="6680693"/>
              <a:chExt cx="7711651" cy="789710"/>
            </a:xfrm>
          </p:grpSpPr>
          <p:cxnSp>
            <p:nvCxnSpPr>
              <p:cNvPr id="251" name="Straight Connector 250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Rectangle 251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3" name="Straight Connector 252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stCxn id="252" idx="0"/>
                <a:endCxn id="252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Group 147" descr="Down:  Group 31"/>
          <p:cNvGrpSpPr/>
          <p:nvPr/>
        </p:nvGrpSpPr>
        <p:grpSpPr>
          <a:xfrm>
            <a:off x="3899029" y="13078740"/>
            <a:ext cx="24843252" cy="1301272"/>
            <a:chOff x="3903785" y="18058771"/>
            <a:chExt cx="24843252" cy="1301272"/>
          </a:xfrm>
        </p:grpSpPr>
        <p:sp>
          <p:nvSpPr>
            <p:cNvPr id="149" name="Freeform 148"/>
            <p:cNvSpPr/>
            <p:nvPr/>
          </p:nvSpPr>
          <p:spPr>
            <a:xfrm>
              <a:off x="3903785" y="18058771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0902463" y="18058782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9591506" y="18058771"/>
              <a:ext cx="914400" cy="1301261"/>
            </a:xfrm>
            <a:prstGeom prst="rect">
              <a:avLst/>
            </a:prstGeom>
            <a:solidFill>
              <a:srgbClr val="74ADD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25543679" y="18318765"/>
              <a:ext cx="3203358" cy="789710"/>
              <a:chOff x="25615311" y="6680693"/>
              <a:chExt cx="7711651" cy="789710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 flipV="1">
                <a:off x="25615311" y="7056091"/>
                <a:ext cx="7711651" cy="19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/>
              <p:cNvSpPr/>
              <p:nvPr/>
            </p:nvSpPr>
            <p:spPr>
              <a:xfrm>
                <a:off x="27909983" y="6680693"/>
                <a:ext cx="2873214" cy="7897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25615311" y="6836228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>
                <a:stCxn id="154" idx="0"/>
                <a:endCxn id="154" idx="2"/>
              </p:cNvCxnSpPr>
              <p:nvPr/>
            </p:nvCxnSpPr>
            <p:spPr>
              <a:xfrm>
                <a:off x="29346590" y="6680693"/>
                <a:ext cx="0" cy="78971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33326962" y="6823862"/>
                <a:ext cx="0" cy="464457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8" name="Rectangle 257"/>
          <p:cNvSpPr/>
          <p:nvPr/>
        </p:nvSpPr>
        <p:spPr>
          <a:xfrm>
            <a:off x="3657604" y="6172198"/>
            <a:ext cx="6459418" cy="13487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7641" y="3142822"/>
            <a:ext cx="50690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Sort By: Set</a:t>
            </a:r>
          </a:p>
        </p:txBody>
      </p:sp>
    </p:spTree>
    <p:extLst>
      <p:ext uri="{BB962C8B-B14F-4D97-AF65-F5344CB8AC3E}">
        <p14:creationId xmlns:p14="http://schemas.microsoft.com/office/powerpoint/2010/main" val="828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217E-7 1.28973E-6 L 0.00043 -0.56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283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097E-6 -3.11632E-7 L 0.00048 -0.162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81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669E-6 1.93767E-6 L 0.00018 -0.08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0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6183E-7 -1.86054E-6 L -4.06462E-5 0.244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2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44E-6 3.25208E-6 L -0.00017 0.323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16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396E-6 -1.16014E-6 L 0.00026 0.161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09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176E-6 -1.66924E-6 L 8.20818E-5 0.16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0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241E-6 5.36871E-7 L 0.00021 -0.0816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3874.2883"/>
                    <p14:bmk name="Bookmark 3" time="6290.3574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5966400" cy="202103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98633" y="4739089"/>
            <a:ext cx="12825662" cy="300924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1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803" dirty="0" smtClean="0"/>
              <a:t>Good Data </a:t>
            </a:r>
            <a:r>
              <a:rPr lang="en-US" sz="19803" dirty="0"/>
              <a:t>Visualization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402" dirty="0"/>
              <a:t>… makes data </a:t>
            </a:r>
            <a:r>
              <a:rPr lang="en-US" sz="14402" dirty="0">
                <a:solidFill>
                  <a:schemeClr val="accent1"/>
                </a:solidFill>
              </a:rPr>
              <a:t>accessible</a:t>
            </a:r>
          </a:p>
          <a:p>
            <a:r>
              <a:rPr lang="en-US" sz="14402" dirty="0"/>
              <a:t>… combines strengths of </a:t>
            </a:r>
            <a:r>
              <a:rPr lang="en-US" sz="14402" dirty="0">
                <a:solidFill>
                  <a:schemeClr val="accent2"/>
                </a:solidFill>
              </a:rPr>
              <a:t>       </a:t>
            </a:r>
            <a:br>
              <a:rPr lang="en-US" sz="14402" dirty="0">
                <a:solidFill>
                  <a:schemeClr val="accent2"/>
                </a:solidFill>
              </a:rPr>
            </a:br>
            <a:r>
              <a:rPr lang="en-US" sz="14402" dirty="0">
                <a:solidFill>
                  <a:schemeClr val="accent2"/>
                </a:solidFill>
              </a:rPr>
              <a:t>     humans and computers</a:t>
            </a:r>
          </a:p>
          <a:p>
            <a:r>
              <a:rPr lang="en-US" sz="14402" dirty="0"/>
              <a:t>… enables </a:t>
            </a:r>
            <a:r>
              <a:rPr lang="en-US" sz="14402" dirty="0">
                <a:solidFill>
                  <a:schemeClr val="accent3"/>
                </a:solidFill>
              </a:rPr>
              <a:t>insight</a:t>
            </a:r>
          </a:p>
          <a:p>
            <a:r>
              <a:rPr lang="en-US" sz="14402" dirty="0"/>
              <a:t>… </a:t>
            </a:r>
            <a:r>
              <a:rPr lang="en-US" sz="14402" dirty="0">
                <a:solidFill>
                  <a:schemeClr val="accent1"/>
                </a:solidFill>
              </a:rPr>
              <a:t>communicates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98498" y="2539001"/>
            <a:ext cx="8278382" cy="1301262"/>
            <a:chOff x="3198498" y="2539001"/>
            <a:chExt cx="8278382" cy="1301262"/>
          </a:xfrm>
        </p:grpSpPr>
        <p:grpSp>
          <p:nvGrpSpPr>
            <p:cNvPr id="50" name="Group 4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98497" y="3997337"/>
            <a:ext cx="11600173" cy="4217936"/>
            <a:chOff x="3198497" y="3997337"/>
            <a:chExt cx="11600173" cy="4217936"/>
          </a:xfrm>
        </p:grpSpPr>
        <p:grpSp>
          <p:nvGrpSpPr>
            <p:cNvPr id="3" name="Group 2"/>
            <p:cNvGrpSpPr/>
            <p:nvPr/>
          </p:nvGrpSpPr>
          <p:grpSpPr>
            <a:xfrm>
              <a:off x="3198497" y="3997337"/>
              <a:ext cx="11600173" cy="1301263"/>
              <a:chOff x="3211112" y="3917960"/>
              <a:chExt cx="11600173" cy="1301263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3211112" y="3917961"/>
                <a:ext cx="5967053" cy="1301262"/>
                <a:chOff x="3903786" y="8066229"/>
                <a:chExt cx="5967053" cy="130126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3903786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6236679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569572" y="8066229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10209790" y="3917960"/>
                <a:ext cx="460149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198497" y="5455674"/>
              <a:ext cx="8901088" cy="1301263"/>
              <a:chOff x="3198498" y="5869853"/>
              <a:chExt cx="8901088" cy="130126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198497" y="6914011"/>
              <a:ext cx="9524323" cy="1301262"/>
              <a:chOff x="3198498" y="7535279"/>
              <a:chExt cx="9524323" cy="130126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98496" y="8372347"/>
            <a:ext cx="12198581" cy="4217942"/>
            <a:chOff x="3198496" y="8372347"/>
            <a:chExt cx="12198581" cy="4217942"/>
          </a:xfrm>
        </p:grpSpPr>
        <p:grpSp>
          <p:nvGrpSpPr>
            <p:cNvPr id="7" name="Group 6"/>
            <p:cNvGrpSpPr/>
            <p:nvPr/>
          </p:nvGrpSpPr>
          <p:grpSpPr>
            <a:xfrm>
              <a:off x="3198497" y="8372347"/>
              <a:ext cx="10461143" cy="1301262"/>
              <a:chOff x="3198498" y="9200703"/>
              <a:chExt cx="10461143" cy="1301262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63" name="Freeform 62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198496" y="9830683"/>
              <a:ext cx="12198581" cy="1301264"/>
              <a:chOff x="3198497" y="10866126"/>
              <a:chExt cx="12198581" cy="1301264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198497" y="11289021"/>
              <a:ext cx="8901089" cy="1301268"/>
              <a:chOff x="3198498" y="12531548"/>
              <a:chExt cx="8901089" cy="130126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198496" y="12747363"/>
            <a:ext cx="8278383" cy="1301272"/>
            <a:chOff x="3198497" y="14196970"/>
            <a:chExt cx="8278383" cy="1301272"/>
          </a:xfrm>
        </p:grpSpPr>
        <p:sp>
          <p:nvSpPr>
            <p:cNvPr id="66" name="Freeform 65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21320377" y="831598"/>
            <a:ext cx="14693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Are most elements in only one set?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1320377" y="1928542"/>
            <a:ext cx="93458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Degree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15E-6 -3.6316E-6 L -0.00061 0.283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141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652E-6 3.59766E-6 L -4.69735E-5 0.212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06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1646E-6 2.30484E-6 L 0.00035 0.14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0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15E-6 2.39741E-6 L -9.15215E-5 0.070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3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8" name="Group 147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9" name="Group 128" descr="Down:  Group 31"/>
          <p:cNvGrpSpPr/>
          <p:nvPr/>
        </p:nvGrpSpPr>
        <p:grpSpPr>
          <a:xfrm>
            <a:off x="3211300" y="6902459"/>
            <a:ext cx="11600173" cy="4217936"/>
            <a:chOff x="3198497" y="3997337"/>
            <a:chExt cx="11600173" cy="4217936"/>
          </a:xfrm>
        </p:grpSpPr>
        <p:grpSp>
          <p:nvGrpSpPr>
            <p:cNvPr id="130" name="Group 129"/>
            <p:cNvGrpSpPr/>
            <p:nvPr/>
          </p:nvGrpSpPr>
          <p:grpSpPr>
            <a:xfrm>
              <a:off x="3198497" y="3997337"/>
              <a:ext cx="11600173" cy="1301263"/>
              <a:chOff x="3211112" y="3917960"/>
              <a:chExt cx="11600173" cy="1301263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3211112" y="3917961"/>
                <a:ext cx="5967053" cy="1301262"/>
                <a:chOff x="3903786" y="8066229"/>
                <a:chExt cx="5967053" cy="1301262"/>
              </a:xfrm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3903786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6236679" y="806623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8569572" y="8066229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4" name="Rectangle 143"/>
              <p:cNvSpPr/>
              <p:nvPr/>
            </p:nvSpPr>
            <p:spPr>
              <a:xfrm>
                <a:off x="10209790" y="3917960"/>
                <a:ext cx="460149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3198497" y="5455674"/>
              <a:ext cx="8901088" cy="1301263"/>
              <a:chOff x="3198498" y="5869853"/>
              <a:chExt cx="8901088" cy="1301263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9" name="Rectangle 138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3198497" y="6914011"/>
              <a:ext cx="9524323" cy="1301262"/>
              <a:chOff x="3198498" y="7535279"/>
              <a:chExt cx="9524323" cy="1301262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4" name="Rectangle 133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3" name="Group 112" descr="Down:  Group 30"/>
          <p:cNvGrpSpPr/>
          <p:nvPr/>
        </p:nvGrpSpPr>
        <p:grpSpPr>
          <a:xfrm>
            <a:off x="3196778" y="12750611"/>
            <a:ext cx="12198581" cy="4217942"/>
            <a:chOff x="3198496" y="8372347"/>
            <a:chExt cx="12198581" cy="4217942"/>
          </a:xfrm>
        </p:grpSpPr>
        <p:grpSp>
          <p:nvGrpSpPr>
            <p:cNvPr id="114" name="Group 113"/>
            <p:cNvGrpSpPr/>
            <p:nvPr/>
          </p:nvGrpSpPr>
          <p:grpSpPr>
            <a:xfrm>
              <a:off x="3198497" y="8372347"/>
              <a:ext cx="10461143" cy="1301262"/>
              <a:chOff x="3198498" y="9200703"/>
              <a:chExt cx="10461143" cy="1301262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127" name="Freeform 126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198496" y="9830683"/>
              <a:ext cx="12198581" cy="1301264"/>
              <a:chOff x="3198497" y="10866126"/>
              <a:chExt cx="12198581" cy="1301264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123" name="Freeform 122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2" name="Rectangle 121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3198497" y="11289021"/>
              <a:ext cx="8901089" cy="1301268"/>
              <a:chOff x="3198498" y="12531548"/>
              <a:chExt cx="8901089" cy="1301268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18" name="Rectangle 117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0" name="Group 109" descr="Down:  Group 24"/>
          <p:cNvGrpSpPr/>
          <p:nvPr/>
        </p:nvGrpSpPr>
        <p:grpSpPr>
          <a:xfrm>
            <a:off x="3176182" y="18589507"/>
            <a:ext cx="8278383" cy="1301272"/>
            <a:chOff x="3198497" y="14196970"/>
            <a:chExt cx="8278383" cy="1301272"/>
          </a:xfrm>
        </p:grpSpPr>
        <p:sp>
          <p:nvSpPr>
            <p:cNvPr id="111" name="Freeform 110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952156" y="2538992"/>
            <a:ext cx="18149124" cy="1301277"/>
            <a:chOff x="2952316" y="14205690"/>
            <a:chExt cx="18149124" cy="1301277"/>
          </a:xfrm>
        </p:grpSpPr>
        <p:sp>
          <p:nvSpPr>
            <p:cNvPr id="155" name="Rounded Rectangle 154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0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0197174" y="14363700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2952156" y="5464279"/>
            <a:ext cx="18149124" cy="1301277"/>
            <a:chOff x="2952316" y="14205690"/>
            <a:chExt cx="18149124" cy="1301277"/>
          </a:xfrm>
        </p:grpSpPr>
        <p:sp>
          <p:nvSpPr>
            <p:cNvPr id="158" name="Rounded Rectangle 157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1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0197174" y="14363700"/>
              <a:ext cx="9045592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952155" y="11289013"/>
            <a:ext cx="18149125" cy="1301277"/>
            <a:chOff x="2952315" y="14205690"/>
            <a:chExt cx="18149125" cy="1301277"/>
          </a:xfrm>
        </p:grpSpPr>
        <p:sp>
          <p:nvSpPr>
            <p:cNvPr id="161" name="Rounded Rectangle 160"/>
            <p:cNvSpPr/>
            <p:nvPr/>
          </p:nvSpPr>
          <p:spPr>
            <a:xfrm>
              <a:off x="2952315" y="14205690"/>
              <a:ext cx="18149125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2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0197174" y="14363700"/>
              <a:ext cx="10564509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952156" y="17122370"/>
            <a:ext cx="18149124" cy="1301277"/>
            <a:chOff x="2946107" y="17122370"/>
            <a:chExt cx="18149124" cy="1301277"/>
          </a:xfrm>
        </p:grpSpPr>
        <p:sp>
          <p:nvSpPr>
            <p:cNvPr id="164" name="Rounded Rectangle 163"/>
            <p:cNvSpPr/>
            <p:nvPr/>
          </p:nvSpPr>
          <p:spPr>
            <a:xfrm>
              <a:off x="2946107" y="1712237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3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0190965" y="17260174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21978017" y="788896"/>
            <a:ext cx="138446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Are many items shared between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two sets?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21978017" y="2775208"/>
            <a:ext cx="93458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Degree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722419" y="11120394"/>
            <a:ext cx="18620508" cy="163021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43" grpId="0" animBg="1"/>
      <p:bldP spid="17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capture-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54937"/>
            <a:ext cx="35264121" cy="198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8" name="Group 147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149" name="Group 148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143" name="Group 142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4" name="Rectangle 143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11300" y="8360796"/>
            <a:ext cx="8901088" cy="1301263"/>
            <a:chOff x="3198498" y="5869853"/>
            <a:chExt cx="8901088" cy="1301263"/>
          </a:xfrm>
        </p:grpSpPr>
        <p:grpSp>
          <p:nvGrpSpPr>
            <p:cNvPr id="138" name="Group 137"/>
            <p:cNvGrpSpPr/>
            <p:nvPr/>
          </p:nvGrpSpPr>
          <p:grpSpPr>
            <a:xfrm>
              <a:off x="3198498" y="5869854"/>
              <a:ext cx="5967053" cy="1301262"/>
              <a:chOff x="3903786" y="9731655"/>
              <a:chExt cx="5967053" cy="1301262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9" name="Rectangle 138"/>
            <p:cNvSpPr/>
            <p:nvPr/>
          </p:nvSpPr>
          <p:spPr>
            <a:xfrm>
              <a:off x="10197177" y="5869853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11300" y="9819133"/>
            <a:ext cx="9524323" cy="1301262"/>
            <a:chOff x="3198498" y="7535279"/>
            <a:chExt cx="9524323" cy="1301262"/>
          </a:xfrm>
        </p:grpSpPr>
        <p:grpSp>
          <p:nvGrpSpPr>
            <p:cNvPr id="133" name="Group 132"/>
            <p:cNvGrpSpPr/>
            <p:nvPr/>
          </p:nvGrpSpPr>
          <p:grpSpPr>
            <a:xfrm>
              <a:off x="3198498" y="7535279"/>
              <a:ext cx="5967053" cy="1301262"/>
              <a:chOff x="3903786" y="11397080"/>
              <a:chExt cx="5967053" cy="130126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3903786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236679" y="11397081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8569572" y="1139708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10197176" y="7535279"/>
              <a:ext cx="252564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196779" y="12750611"/>
            <a:ext cx="10461143" cy="1301262"/>
            <a:chOff x="3198498" y="9200703"/>
            <a:chExt cx="10461143" cy="1301262"/>
          </a:xfrm>
        </p:grpSpPr>
        <p:grpSp>
          <p:nvGrpSpPr>
            <p:cNvPr id="125" name="Group 124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27" name="Freeform 126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 125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196778" y="14208947"/>
            <a:ext cx="12198581" cy="1301264"/>
            <a:chOff x="3198497" y="10866126"/>
            <a:chExt cx="12198581" cy="1301264"/>
          </a:xfrm>
        </p:grpSpPr>
        <p:grpSp>
          <p:nvGrpSpPr>
            <p:cNvPr id="121" name="Group 12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23" name="Freeform 12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196779" y="15667285"/>
            <a:ext cx="8901089" cy="1301268"/>
            <a:chOff x="3198498" y="12531548"/>
            <a:chExt cx="8901089" cy="1301268"/>
          </a:xfrm>
        </p:grpSpPr>
        <p:grpSp>
          <p:nvGrpSpPr>
            <p:cNvPr id="117" name="Group 116"/>
            <p:cNvGrpSpPr/>
            <p:nvPr/>
          </p:nvGrpSpPr>
          <p:grpSpPr>
            <a:xfrm>
              <a:off x="3198498" y="12531548"/>
              <a:ext cx="5967054" cy="1301263"/>
              <a:chOff x="3903786" y="16393349"/>
              <a:chExt cx="5967054" cy="1301263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10197177" y="12531555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Group 109" descr="Down:  Group 24"/>
          <p:cNvGrpSpPr/>
          <p:nvPr/>
        </p:nvGrpSpPr>
        <p:grpSpPr>
          <a:xfrm>
            <a:off x="3176182" y="18589507"/>
            <a:ext cx="8278383" cy="1301272"/>
            <a:chOff x="3198497" y="14196970"/>
            <a:chExt cx="8278383" cy="1301272"/>
          </a:xfrm>
        </p:grpSpPr>
        <p:sp>
          <p:nvSpPr>
            <p:cNvPr id="111" name="Freeform 110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03706" y="12736756"/>
            <a:ext cx="10461143" cy="1301262"/>
            <a:chOff x="3198498" y="9200703"/>
            <a:chExt cx="10461143" cy="1301262"/>
          </a:xfrm>
        </p:grpSpPr>
        <p:grpSp>
          <p:nvGrpSpPr>
            <p:cNvPr id="72" name="Group 71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196779" y="12744107"/>
            <a:ext cx="10461143" cy="1301262"/>
            <a:chOff x="3198498" y="9200703"/>
            <a:chExt cx="10461143" cy="1301262"/>
          </a:xfrm>
        </p:grpSpPr>
        <p:grpSp>
          <p:nvGrpSpPr>
            <p:cNvPr id="77" name="Group 76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" name="Group 87" descr="Down:  Group 24"/>
          <p:cNvGrpSpPr/>
          <p:nvPr/>
        </p:nvGrpSpPr>
        <p:grpSpPr>
          <a:xfrm>
            <a:off x="3176182" y="18596010"/>
            <a:ext cx="8278383" cy="1301272"/>
            <a:chOff x="3198497" y="14196970"/>
            <a:chExt cx="8278383" cy="1301272"/>
          </a:xfrm>
        </p:grpSpPr>
        <p:sp>
          <p:nvSpPr>
            <p:cNvPr id="89" name="Freeform 88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9804298" y="291805"/>
            <a:ext cx="16729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</a:t>
            </a:r>
            <a:r>
              <a:rPr lang="en-US" dirty="0" err="1" smtClean="0">
                <a:solidFill>
                  <a:prstClr val="black"/>
                </a:solidFill>
              </a:rPr>
              <a:t>elementsof</a:t>
            </a:r>
            <a:r>
              <a:rPr lang="en-US" dirty="0" smtClean="0">
                <a:solidFill>
                  <a:prstClr val="black"/>
                </a:solidFill>
              </a:rPr>
              <a:t> ‘B’ distributed?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979717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2952156" y="2538992"/>
            <a:ext cx="18149124" cy="1301277"/>
            <a:chOff x="2952316" y="14205690"/>
            <a:chExt cx="18149124" cy="1301277"/>
          </a:xfrm>
        </p:grpSpPr>
        <p:sp>
          <p:nvSpPr>
            <p:cNvPr id="83" name="Rounded Rectangle 82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0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0197174" y="14363700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952156" y="5464279"/>
            <a:ext cx="18149124" cy="1301277"/>
            <a:chOff x="2952316" y="14205690"/>
            <a:chExt cx="18149124" cy="1301277"/>
          </a:xfrm>
        </p:grpSpPr>
        <p:sp>
          <p:nvSpPr>
            <p:cNvPr id="86" name="Rounded Rectangle 85"/>
            <p:cNvSpPr/>
            <p:nvPr/>
          </p:nvSpPr>
          <p:spPr>
            <a:xfrm>
              <a:off x="2952316" y="1420569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1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197174" y="14363700"/>
              <a:ext cx="9045592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952155" y="11289013"/>
            <a:ext cx="18149125" cy="1301277"/>
            <a:chOff x="2952315" y="14205690"/>
            <a:chExt cx="18149125" cy="1301277"/>
          </a:xfrm>
        </p:grpSpPr>
        <p:sp>
          <p:nvSpPr>
            <p:cNvPr id="92" name="Rounded Rectangle 91"/>
            <p:cNvSpPr/>
            <p:nvPr/>
          </p:nvSpPr>
          <p:spPr>
            <a:xfrm>
              <a:off x="2952315" y="14205690"/>
              <a:ext cx="18149125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2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197174" y="14363700"/>
              <a:ext cx="10564509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952156" y="17122370"/>
            <a:ext cx="18149124" cy="1301277"/>
            <a:chOff x="2946107" y="17122370"/>
            <a:chExt cx="18149124" cy="1301277"/>
          </a:xfrm>
        </p:grpSpPr>
        <p:sp>
          <p:nvSpPr>
            <p:cNvPr id="95" name="Rounded Rectangle 94"/>
            <p:cNvSpPr/>
            <p:nvPr/>
          </p:nvSpPr>
          <p:spPr>
            <a:xfrm>
              <a:off x="2946107" y="17122370"/>
              <a:ext cx="18149124" cy="13012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Degree 3</a:t>
              </a:r>
              <a:endParaRPr lang="en-US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190965" y="17260174"/>
              <a:ext cx="1279705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07E-6 -2.22154E-6 L -0.00022 0.141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70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07E-6 2.09503E-6 L 0.00031 -0.212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72E-6 3.36316E-6 L 0.00039 -0.354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7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366E-6 -3.67479E-6 L 0.0003 -0.212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6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636E-6 6.17093E-7 L 0.00022 -0.2135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06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543E-6 2.16908E-6 L -0.00034 0.284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2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29E-6 2.00247E-6 L 4.60387E-5 0.07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5" name="Group 194" descr="Down:  Group 130"/>
          <p:cNvGrpSpPr/>
          <p:nvPr/>
        </p:nvGrpSpPr>
        <p:grpSpPr>
          <a:xfrm>
            <a:off x="3198862" y="14212201"/>
            <a:ext cx="8901088" cy="1301263"/>
            <a:chOff x="3198498" y="5869853"/>
            <a:chExt cx="8901088" cy="1301263"/>
          </a:xfrm>
        </p:grpSpPr>
        <p:grpSp>
          <p:nvGrpSpPr>
            <p:cNvPr id="196" name="Group 195"/>
            <p:cNvGrpSpPr/>
            <p:nvPr/>
          </p:nvGrpSpPr>
          <p:grpSpPr>
            <a:xfrm>
              <a:off x="3198498" y="5869854"/>
              <a:ext cx="5967053" cy="1301262"/>
              <a:chOff x="3903786" y="9731655"/>
              <a:chExt cx="5967053" cy="1301262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3903786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6236679" y="9731656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8569572" y="9731655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7" name="Rectangle 196"/>
            <p:cNvSpPr/>
            <p:nvPr/>
          </p:nvSpPr>
          <p:spPr>
            <a:xfrm>
              <a:off x="10197177" y="5869853"/>
              <a:ext cx="1902409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7" name="Group 176" descr="Down:  Group 113"/>
          <p:cNvGrpSpPr/>
          <p:nvPr/>
        </p:nvGrpSpPr>
        <p:grpSpPr>
          <a:xfrm>
            <a:off x="3208119" y="8367408"/>
            <a:ext cx="10461143" cy="1301262"/>
            <a:chOff x="3198498" y="9200703"/>
            <a:chExt cx="10461143" cy="1301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80" name="Freeform 179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 descr="Down:  Group 114"/>
          <p:cNvGrpSpPr/>
          <p:nvPr/>
        </p:nvGrpSpPr>
        <p:grpSpPr>
          <a:xfrm>
            <a:off x="3204826" y="9814836"/>
            <a:ext cx="12198581" cy="1301264"/>
            <a:chOff x="3198497" y="10866126"/>
            <a:chExt cx="12198581" cy="1301264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93" name="Freeform 19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Group 200" descr="Down:  Group 115"/>
          <p:cNvGrpSpPr/>
          <p:nvPr/>
        </p:nvGrpSpPr>
        <p:grpSpPr>
          <a:xfrm>
            <a:off x="3198463" y="17129314"/>
            <a:ext cx="8901089" cy="1301268"/>
            <a:chOff x="3198498" y="12531548"/>
            <a:chExt cx="8901089" cy="1301268"/>
          </a:xfrm>
        </p:grpSpPr>
        <p:grpSp>
          <p:nvGrpSpPr>
            <p:cNvPr id="202" name="Group 201"/>
            <p:cNvGrpSpPr/>
            <p:nvPr/>
          </p:nvGrpSpPr>
          <p:grpSpPr>
            <a:xfrm>
              <a:off x="3198498" y="12531548"/>
              <a:ext cx="5967054" cy="1301263"/>
              <a:chOff x="3903786" y="16393349"/>
              <a:chExt cx="5967054" cy="1301263"/>
            </a:xfrm>
          </p:grpSpPr>
          <p:sp>
            <p:nvSpPr>
              <p:cNvPr id="204" name="Oval 203"/>
              <p:cNvSpPr/>
              <p:nvPr/>
            </p:nvSpPr>
            <p:spPr>
              <a:xfrm>
                <a:off x="3903786" y="1639335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6236679" y="16393349"/>
                <a:ext cx="3634161" cy="1301263"/>
              </a:xfrm>
              <a:custGeom>
                <a:avLst/>
                <a:gdLst>
                  <a:gd name="connsiteX0" fmla="*/ 2983527 w 3634161"/>
                  <a:gd name="connsiteY0" fmla="*/ 0 h 1301263"/>
                  <a:gd name="connsiteX1" fmla="*/ 3634161 w 3634161"/>
                  <a:gd name="connsiteY1" fmla="*/ 650631 h 1301263"/>
                  <a:gd name="connsiteX2" fmla="*/ 2983527 w 3634161"/>
                  <a:gd name="connsiteY2" fmla="*/ 1301263 h 1301263"/>
                  <a:gd name="connsiteX3" fmla="*/ 2384023 w 3634161"/>
                  <a:gd name="connsiteY3" fmla="*/ 903887 h 1301263"/>
                  <a:gd name="connsiteX4" fmla="*/ 2352716 w 3634161"/>
                  <a:gd name="connsiteY4" fmla="*/ 803031 h 1301263"/>
                  <a:gd name="connsiteX5" fmla="*/ 1281446 w 3634161"/>
                  <a:gd name="connsiteY5" fmla="*/ 803031 h 1301263"/>
                  <a:gd name="connsiteX6" fmla="*/ 1250138 w 3634161"/>
                  <a:gd name="connsiteY6" fmla="*/ 903887 h 1301263"/>
                  <a:gd name="connsiteX7" fmla="*/ 650634 w 3634161"/>
                  <a:gd name="connsiteY7" fmla="*/ 1301263 h 1301263"/>
                  <a:gd name="connsiteX8" fmla="*/ 0 w 3634161"/>
                  <a:gd name="connsiteY8" fmla="*/ 650631 h 1301263"/>
                  <a:gd name="connsiteX9" fmla="*/ 650634 w 3634161"/>
                  <a:gd name="connsiteY9" fmla="*/ 1 h 1301263"/>
                  <a:gd name="connsiteX10" fmla="*/ 1250138 w 3634161"/>
                  <a:gd name="connsiteY10" fmla="*/ 397377 h 1301263"/>
                  <a:gd name="connsiteX11" fmla="*/ 1281445 w 3634161"/>
                  <a:gd name="connsiteY11" fmla="*/ 498231 h 1301263"/>
                  <a:gd name="connsiteX12" fmla="*/ 2352716 w 3634161"/>
                  <a:gd name="connsiteY12" fmla="*/ 498231 h 1301263"/>
                  <a:gd name="connsiteX13" fmla="*/ 2384023 w 3634161"/>
                  <a:gd name="connsiteY13" fmla="*/ 397375 h 1301263"/>
                  <a:gd name="connsiteX14" fmla="*/ 2983527 w 3634161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3">
                    <a:moveTo>
                      <a:pt x="2983527" y="0"/>
                    </a:move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3"/>
                      <a:pt x="2983527" y="1301263"/>
                    </a:cubicBezTo>
                    <a:cubicBezTo>
                      <a:pt x="2714026" y="1301263"/>
                      <a:pt x="2482795" y="1137407"/>
                      <a:pt x="2384023" y="903887"/>
                    </a:cubicBezTo>
                    <a:lnTo>
                      <a:pt x="2352716" y="803031"/>
                    </a:lnTo>
                    <a:lnTo>
                      <a:pt x="1281446" y="803031"/>
                    </a:lnTo>
                    <a:lnTo>
                      <a:pt x="1250138" y="903887"/>
                    </a:lnTo>
                    <a:cubicBezTo>
                      <a:pt x="1151367" y="1137409"/>
                      <a:pt x="920136" y="1301263"/>
                      <a:pt x="650634" y="1301263"/>
                    </a:cubicBezTo>
                    <a:cubicBezTo>
                      <a:pt x="291299" y="1301263"/>
                      <a:pt x="0" y="1009967"/>
                      <a:pt x="0" y="650631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31"/>
                    </a:lnTo>
                    <a:lnTo>
                      <a:pt x="2352716" y="498231"/>
                    </a:lnTo>
                    <a:lnTo>
                      <a:pt x="2384023" y="397375"/>
                    </a:lnTo>
                    <a:cubicBezTo>
                      <a:pt x="2482795" y="163855"/>
                      <a:pt x="2714026" y="0"/>
                      <a:pt x="298352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10197177" y="12531555"/>
              <a:ext cx="1902410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2" name="Group 181" descr="Down:  Group 109"/>
          <p:cNvGrpSpPr/>
          <p:nvPr/>
        </p:nvGrpSpPr>
        <p:grpSpPr>
          <a:xfrm>
            <a:off x="3190448" y="11294804"/>
            <a:ext cx="8278383" cy="1301272"/>
            <a:chOff x="3198497" y="14196970"/>
            <a:chExt cx="8278383" cy="1301272"/>
          </a:xfrm>
        </p:grpSpPr>
        <p:sp>
          <p:nvSpPr>
            <p:cNvPr id="183" name="Freeform 182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20959328" y="291805"/>
            <a:ext cx="15414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items  of ‘B’ distributed?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2095220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85" name="Group 184" descr="Down:  Group 70"/>
          <p:cNvGrpSpPr/>
          <p:nvPr/>
        </p:nvGrpSpPr>
        <p:grpSpPr>
          <a:xfrm>
            <a:off x="3214680" y="8353758"/>
            <a:ext cx="10461143" cy="1301262"/>
            <a:chOff x="3198498" y="9200703"/>
            <a:chExt cx="10461143" cy="1301262"/>
          </a:xfrm>
        </p:grpSpPr>
        <p:sp>
          <p:nvSpPr>
            <p:cNvPr id="188" name="Freeform 187"/>
            <p:cNvSpPr/>
            <p:nvPr/>
          </p:nvSpPr>
          <p:spPr>
            <a:xfrm>
              <a:off x="3198498" y="9200703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2" name="Group 171" descr="Down:  Group 75"/>
          <p:cNvGrpSpPr/>
          <p:nvPr/>
        </p:nvGrpSpPr>
        <p:grpSpPr>
          <a:xfrm>
            <a:off x="3188731" y="15665076"/>
            <a:ext cx="10461143" cy="1301262"/>
            <a:chOff x="3198498" y="9200703"/>
            <a:chExt cx="10461143" cy="1301262"/>
          </a:xfrm>
        </p:grpSpPr>
        <p:grpSp>
          <p:nvGrpSpPr>
            <p:cNvPr id="173" name="Group 172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75" name="Freeform 174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4" name="Rectangle 173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6" name="Group 205" descr="Down:  Group 24"/>
          <p:cNvGrpSpPr/>
          <p:nvPr/>
        </p:nvGrpSpPr>
        <p:grpSpPr>
          <a:xfrm>
            <a:off x="3176182" y="18596010"/>
            <a:ext cx="8278383" cy="1301272"/>
            <a:chOff x="3198497" y="14196970"/>
            <a:chExt cx="8278383" cy="1301272"/>
          </a:xfrm>
        </p:grpSpPr>
        <p:sp>
          <p:nvSpPr>
            <p:cNvPr id="207" name="Freeform 206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9" name="Group 208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210" name="Group 20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212" name="Oval 211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291" y="2538992"/>
            <a:ext cx="20747989" cy="1301277"/>
            <a:chOff x="353291" y="2538992"/>
            <a:chExt cx="20747989" cy="1301277"/>
          </a:xfrm>
        </p:grpSpPr>
        <p:grpSp>
          <p:nvGrpSpPr>
            <p:cNvPr id="221" name="Group 220"/>
            <p:cNvGrpSpPr/>
            <p:nvPr/>
          </p:nvGrpSpPr>
          <p:grpSpPr>
            <a:xfrm>
              <a:off x="353291" y="2538992"/>
              <a:ext cx="20747989" cy="1301277"/>
              <a:chOff x="353451" y="14205690"/>
              <a:chExt cx="20747989" cy="1301277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None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0197174" y="14363700"/>
                <a:ext cx="1279705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3252952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5585845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918738" y="259534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3291" y="5442754"/>
            <a:ext cx="24403635" cy="1301277"/>
            <a:chOff x="353291" y="5442754"/>
            <a:chExt cx="24403635" cy="1301277"/>
          </a:xfrm>
        </p:grpSpPr>
        <p:grpSp>
          <p:nvGrpSpPr>
            <p:cNvPr id="224" name="Group 223"/>
            <p:cNvGrpSpPr/>
            <p:nvPr/>
          </p:nvGrpSpPr>
          <p:grpSpPr>
            <a:xfrm>
              <a:off x="353291" y="5442754"/>
              <a:ext cx="24403635" cy="1301277"/>
              <a:chOff x="353451" y="14205690"/>
              <a:chExt cx="24403635" cy="1301277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A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10197174" y="14363700"/>
                <a:ext cx="14559912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1" name="Oval 230"/>
            <p:cNvSpPr/>
            <p:nvPr/>
          </p:nvSpPr>
          <p:spPr>
            <a:xfrm>
              <a:off x="3252952" y="5503236"/>
              <a:ext cx="1188720" cy="1188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585845" y="5503236"/>
              <a:ext cx="1188720" cy="1188720"/>
              <a:chOff x="5585845" y="5503236"/>
              <a:chExt cx="1188720" cy="1188720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918738" y="5503235"/>
              <a:ext cx="1188720" cy="1188720"/>
              <a:chOff x="7918738" y="5503235"/>
              <a:chExt cx="1188720" cy="1188720"/>
            </a:xfrm>
          </p:grpSpPr>
          <p:sp>
            <p:nvSpPr>
              <p:cNvPr id="233" name="Oval 232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53291" y="12683873"/>
            <a:ext cx="20747989" cy="1301277"/>
            <a:chOff x="353291" y="12683873"/>
            <a:chExt cx="20747989" cy="1301277"/>
          </a:xfrm>
        </p:grpSpPr>
        <p:grpSp>
          <p:nvGrpSpPr>
            <p:cNvPr id="227" name="Group 226"/>
            <p:cNvGrpSpPr/>
            <p:nvPr/>
          </p:nvGrpSpPr>
          <p:grpSpPr>
            <a:xfrm>
              <a:off x="353291" y="12683873"/>
              <a:ext cx="20747989" cy="1301277"/>
              <a:chOff x="353451" y="14205690"/>
              <a:chExt cx="20747989" cy="1301277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B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10197174" y="14363700"/>
                <a:ext cx="8516983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Oval 241"/>
            <p:cNvSpPr/>
            <p:nvPr/>
          </p:nvSpPr>
          <p:spPr>
            <a:xfrm>
              <a:off x="5594358" y="12739473"/>
              <a:ext cx="1188720" cy="1188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3220627" y="12739473"/>
              <a:ext cx="1188720" cy="1188720"/>
              <a:chOff x="5585845" y="5503236"/>
              <a:chExt cx="1188720" cy="1188720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7918738" y="12739473"/>
              <a:ext cx="1188720" cy="1188720"/>
              <a:chOff x="7918738" y="5503235"/>
              <a:chExt cx="1188720" cy="1188720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53292" y="20110501"/>
            <a:ext cx="20747988" cy="1301277"/>
            <a:chOff x="353292" y="20110501"/>
            <a:chExt cx="20747988" cy="1301277"/>
          </a:xfrm>
        </p:grpSpPr>
        <p:grpSp>
          <p:nvGrpSpPr>
            <p:cNvPr id="6" name="Group 5"/>
            <p:cNvGrpSpPr/>
            <p:nvPr/>
          </p:nvGrpSpPr>
          <p:grpSpPr>
            <a:xfrm>
              <a:off x="353292" y="20110501"/>
              <a:ext cx="20747988" cy="1301277"/>
              <a:chOff x="353292" y="20110501"/>
              <a:chExt cx="20747988" cy="1301277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53292" y="20110501"/>
                <a:ext cx="20747988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</a:t>
                </a: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910790" y="20193143"/>
                <a:ext cx="1188720" cy="11887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3204595" y="20190786"/>
                <a:ext cx="1188720" cy="1188720"/>
                <a:chOff x="5585845" y="5503236"/>
                <a:chExt cx="1188720" cy="1188720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5585845" y="5503236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6057666" y="5976438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5537488" y="20190785"/>
                <a:ext cx="1188720" cy="1188720"/>
                <a:chOff x="7918738" y="5503235"/>
                <a:chExt cx="1188720" cy="1188720"/>
              </a:xfrm>
            </p:grpSpPr>
            <p:sp>
              <p:nvSpPr>
                <p:cNvPr id="254" name="Oval 253"/>
                <p:cNvSpPr/>
                <p:nvPr/>
              </p:nvSpPr>
              <p:spPr>
                <a:xfrm>
                  <a:off x="7918738" y="5503235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387378" y="5985771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65" name="Rectangle 264"/>
            <p:cNvSpPr/>
            <p:nvPr/>
          </p:nvSpPr>
          <p:spPr>
            <a:xfrm>
              <a:off x="10174860" y="20273484"/>
              <a:ext cx="10876014" cy="10256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251617" y="12595794"/>
            <a:ext cx="20985268" cy="740208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97791" y="2410267"/>
            <a:ext cx="20135666" cy="9788660"/>
            <a:chOff x="3097791" y="2410267"/>
            <a:chExt cx="20135666" cy="9788660"/>
          </a:xfrm>
        </p:grpSpPr>
        <p:sp>
          <p:nvSpPr>
            <p:cNvPr id="21" name="Freeform 20"/>
            <p:cNvSpPr/>
            <p:nvPr/>
          </p:nvSpPr>
          <p:spPr>
            <a:xfrm>
              <a:off x="9206345" y="2410691"/>
              <a:ext cx="7232073" cy="9788236"/>
            </a:xfrm>
            <a:custGeom>
              <a:avLst/>
              <a:gdLst>
                <a:gd name="connsiteX0" fmla="*/ 0 w 7232073"/>
                <a:gd name="connsiteY0" fmla="*/ 0 h 9788236"/>
                <a:gd name="connsiteX1" fmla="*/ 7232073 w 7232073"/>
                <a:gd name="connsiteY1" fmla="*/ 4717473 h 9788236"/>
                <a:gd name="connsiteX2" fmla="*/ 7232073 w 7232073"/>
                <a:gd name="connsiteY2" fmla="*/ 9788236 h 9788236"/>
                <a:gd name="connsiteX3" fmla="*/ 62346 w 7232073"/>
                <a:gd name="connsiteY3" fmla="*/ 4488873 h 9788236"/>
                <a:gd name="connsiteX4" fmla="*/ 20782 w 7232073"/>
                <a:gd name="connsiteY4" fmla="*/ 62345 h 97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2073" h="9788236">
                  <a:moveTo>
                    <a:pt x="0" y="0"/>
                  </a:moveTo>
                  <a:lnTo>
                    <a:pt x="7232073" y="4717473"/>
                  </a:lnTo>
                  <a:lnTo>
                    <a:pt x="7232073" y="9788236"/>
                  </a:lnTo>
                  <a:lnTo>
                    <a:pt x="62346" y="4488873"/>
                  </a:lnTo>
                  <a:lnTo>
                    <a:pt x="20782" y="62345"/>
                  </a:lnTo>
                </a:path>
              </a:pathLst>
            </a:custGeom>
            <a:solidFill>
              <a:schemeClr val="bg1">
                <a:alpha val="61961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6435031" y="7115862"/>
              <a:ext cx="6798426" cy="5078313"/>
              <a:chOff x="16435031" y="7115862"/>
              <a:chExt cx="6798426" cy="507831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6435031" y="7115863"/>
                <a:ext cx="6383405" cy="50783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6910615" y="7456438"/>
                <a:ext cx="1188720" cy="11887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6910615" y="9097672"/>
                <a:ext cx="1188720" cy="1188720"/>
                <a:chOff x="17893714" y="10267049"/>
                <a:chExt cx="1188720" cy="1188720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17893714" y="10267049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18365535" y="10740251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" name="Oval 108"/>
              <p:cNvSpPr/>
              <p:nvPr/>
            </p:nvSpPr>
            <p:spPr>
              <a:xfrm>
                <a:off x="16910615" y="1069208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574919" y="7115862"/>
                <a:ext cx="4658538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Must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May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</a:rPr>
                  <a:t>Must Not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3129977" y="5352343"/>
              <a:ext cx="6138714" cy="152644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097791" y="2410267"/>
              <a:ext cx="6138714" cy="152644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6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0EC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  <p:bldP spid="48" grpId="1" animBg="1"/>
      <p:bldP spid="47" grpId="0" animBg="1"/>
      <p:bldP spid="47" grpId="1" animBg="1"/>
      <p:bldP spid="46" grpId="0" animBg="1"/>
      <p:bldP spid="46" grpId="1" animBg="1"/>
      <p:bldP spid="45" grpId="0" animBg="1"/>
      <p:bldP spid="44" grpId="0" animBg="1"/>
      <p:bldP spid="43" grpId="0" animBg="1"/>
      <p:bldP spid="42" grpId="0" animBg="1"/>
      <p:bldP spid="42" grpId="1" animBg="1"/>
      <p:bldP spid="42" grpId="2" animBg="1"/>
      <p:bldP spid="102" grpId="0" animBg="1"/>
      <p:bldP spid="10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92" y="20110501"/>
            <a:ext cx="20747988" cy="7295288"/>
            <a:chOff x="353292" y="20110501"/>
            <a:chExt cx="20747988" cy="7295288"/>
          </a:xfrm>
        </p:grpSpPr>
        <p:grpSp>
          <p:nvGrpSpPr>
            <p:cNvPr id="6" name="Group 5"/>
            <p:cNvGrpSpPr/>
            <p:nvPr/>
          </p:nvGrpSpPr>
          <p:grpSpPr>
            <a:xfrm>
              <a:off x="353292" y="20110501"/>
              <a:ext cx="20747988" cy="1301277"/>
              <a:chOff x="353292" y="20110501"/>
              <a:chExt cx="20747988" cy="1301277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53292" y="20110501"/>
                <a:ext cx="20747988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C</a:t>
                </a: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910790" y="20193143"/>
                <a:ext cx="1188720" cy="11887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0" name="Group 249"/>
              <p:cNvGrpSpPr/>
              <p:nvPr/>
            </p:nvGrpSpPr>
            <p:grpSpPr>
              <a:xfrm>
                <a:off x="3204595" y="20176272"/>
                <a:ext cx="1188720" cy="1188720"/>
                <a:chOff x="5585845" y="5488722"/>
                <a:chExt cx="1188720" cy="1188720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5585845" y="5488722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6057666" y="5961924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5537488" y="20161757"/>
                <a:ext cx="1188720" cy="1188720"/>
                <a:chOff x="7918738" y="5474207"/>
                <a:chExt cx="1188720" cy="1188720"/>
              </a:xfrm>
            </p:grpSpPr>
            <p:sp>
              <p:nvSpPr>
                <p:cNvPr id="254" name="Oval 253"/>
                <p:cNvSpPr/>
                <p:nvPr/>
              </p:nvSpPr>
              <p:spPr>
                <a:xfrm>
                  <a:off x="7918738" y="5474207"/>
                  <a:ext cx="1188720" cy="11887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8387378" y="5956743"/>
                  <a:ext cx="274320" cy="27432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/>
            <p:cNvGrpSpPr/>
            <p:nvPr/>
          </p:nvGrpSpPr>
          <p:grpSpPr>
            <a:xfrm>
              <a:off x="3195150" y="21641110"/>
              <a:ext cx="9524323" cy="1301262"/>
              <a:chOff x="3198498" y="7535279"/>
              <a:chExt cx="9524323" cy="1301262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3198498" y="7535279"/>
                <a:ext cx="5967053" cy="1301262"/>
                <a:chOff x="3903786" y="11397080"/>
                <a:chExt cx="5967053" cy="1301262"/>
              </a:xfrm>
            </p:grpSpPr>
            <p:sp>
              <p:nvSpPr>
                <p:cNvPr id="127" name="Oval 126"/>
                <p:cNvSpPr/>
                <p:nvPr/>
              </p:nvSpPr>
              <p:spPr>
                <a:xfrm>
                  <a:off x="3903786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6236679" y="11397081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8569572" y="1139708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197176" y="7535279"/>
                <a:ext cx="252564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 descr="Down:  Group 114"/>
            <p:cNvGrpSpPr/>
            <p:nvPr/>
          </p:nvGrpSpPr>
          <p:grpSpPr>
            <a:xfrm>
              <a:off x="3189851" y="23134476"/>
              <a:ext cx="12198581" cy="1301264"/>
              <a:chOff x="3198497" y="10866126"/>
              <a:chExt cx="12198581" cy="1301264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3198497" y="10866126"/>
                <a:ext cx="5967054" cy="1301263"/>
                <a:chOff x="3903785" y="14727927"/>
                <a:chExt cx="5967054" cy="1301263"/>
              </a:xfrm>
            </p:grpSpPr>
            <p:sp>
              <p:nvSpPr>
                <p:cNvPr id="133" name="Freeform 132"/>
                <p:cNvSpPr/>
                <p:nvPr/>
              </p:nvSpPr>
              <p:spPr>
                <a:xfrm>
                  <a:off x="3903785" y="14727927"/>
                  <a:ext cx="5967054" cy="1301263"/>
                </a:xfrm>
                <a:custGeom>
                  <a:avLst/>
                  <a:gdLst>
                    <a:gd name="connsiteX0" fmla="*/ 5316420 w 5967054"/>
                    <a:gd name="connsiteY0" fmla="*/ 0 h 1301263"/>
                    <a:gd name="connsiteX1" fmla="*/ 5967054 w 5967054"/>
                    <a:gd name="connsiteY1" fmla="*/ 650631 h 1301263"/>
                    <a:gd name="connsiteX2" fmla="*/ 5316420 w 5967054"/>
                    <a:gd name="connsiteY2" fmla="*/ 1301262 h 1301263"/>
                    <a:gd name="connsiteX3" fmla="*/ 4716916 w 5967054"/>
                    <a:gd name="connsiteY3" fmla="*/ 903886 h 1301263"/>
                    <a:gd name="connsiteX4" fmla="*/ 4695819 w 5967054"/>
                    <a:gd name="connsiteY4" fmla="*/ 835922 h 1301263"/>
                    <a:gd name="connsiteX5" fmla="*/ 1271236 w 5967054"/>
                    <a:gd name="connsiteY5" fmla="*/ 835922 h 1301263"/>
                    <a:gd name="connsiteX6" fmla="*/ 1250138 w 5967054"/>
                    <a:gd name="connsiteY6" fmla="*/ 903887 h 1301263"/>
                    <a:gd name="connsiteX7" fmla="*/ 650634 w 5967054"/>
                    <a:gd name="connsiteY7" fmla="*/ 1301263 h 1301263"/>
                    <a:gd name="connsiteX8" fmla="*/ 0 w 5967054"/>
                    <a:gd name="connsiteY8" fmla="*/ 650632 h 1301263"/>
                    <a:gd name="connsiteX9" fmla="*/ 650634 w 5967054"/>
                    <a:gd name="connsiteY9" fmla="*/ 1 h 1301263"/>
                    <a:gd name="connsiteX10" fmla="*/ 1250138 w 5967054"/>
                    <a:gd name="connsiteY10" fmla="*/ 397377 h 1301263"/>
                    <a:gd name="connsiteX11" fmla="*/ 1281445 w 5967054"/>
                    <a:gd name="connsiteY11" fmla="*/ 498229 h 1301263"/>
                    <a:gd name="connsiteX12" fmla="*/ 4685609 w 5967054"/>
                    <a:gd name="connsiteY12" fmla="*/ 498229 h 1301263"/>
                    <a:gd name="connsiteX13" fmla="*/ 4716916 w 5967054"/>
                    <a:gd name="connsiteY13" fmla="*/ 397376 h 1301263"/>
                    <a:gd name="connsiteX14" fmla="*/ 5316420 w 5967054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67054" h="1301263">
                      <a:moveTo>
                        <a:pt x="5316420" y="0"/>
                      </a:moveTo>
                      <a:cubicBezTo>
                        <a:pt x="5675755" y="0"/>
                        <a:pt x="5967054" y="291297"/>
                        <a:pt x="5967054" y="650631"/>
                      </a:cubicBezTo>
                      <a:cubicBezTo>
                        <a:pt x="5967054" y="1009965"/>
                        <a:pt x="5675755" y="1301262"/>
                        <a:pt x="5316420" y="1301262"/>
                      </a:cubicBezTo>
                      <a:cubicBezTo>
                        <a:pt x="5046919" y="1301262"/>
                        <a:pt x="4815688" y="1137407"/>
                        <a:pt x="4716916" y="903886"/>
                      </a:cubicBezTo>
                      <a:lnTo>
                        <a:pt x="4695819" y="835922"/>
                      </a:lnTo>
                      <a:lnTo>
                        <a:pt x="1271236" y="835922"/>
                      </a:lnTo>
                      <a:lnTo>
                        <a:pt x="1250138" y="903887"/>
                      </a:lnTo>
                      <a:cubicBezTo>
                        <a:pt x="1151367" y="1137408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6"/>
                        <a:pt x="0" y="650632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29"/>
                      </a:lnTo>
                      <a:lnTo>
                        <a:pt x="4685609" y="498229"/>
                      </a:lnTo>
                      <a:lnTo>
                        <a:pt x="4716916" y="397376"/>
                      </a:lnTo>
                      <a:cubicBezTo>
                        <a:pt x="4815688" y="163855"/>
                        <a:pt x="5046919" y="0"/>
                        <a:pt x="531642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236679" y="14727928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10197175" y="10866129"/>
                <a:ext cx="5199903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5" name="Group 134" descr="Down:  Group 115"/>
            <p:cNvGrpSpPr/>
            <p:nvPr/>
          </p:nvGrpSpPr>
          <p:grpSpPr>
            <a:xfrm>
              <a:off x="3164993" y="24635207"/>
              <a:ext cx="8901089" cy="1301268"/>
              <a:chOff x="3198498" y="12531548"/>
              <a:chExt cx="8901089" cy="130126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7" name="Rectangle 136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0" name="Group 139" descr="Down:  Group 24"/>
            <p:cNvGrpSpPr/>
            <p:nvPr/>
          </p:nvGrpSpPr>
          <p:grpSpPr>
            <a:xfrm>
              <a:off x="3156563" y="26104517"/>
              <a:ext cx="8278383" cy="1301272"/>
              <a:chOff x="3198497" y="14196970"/>
              <a:chExt cx="8278383" cy="1301272"/>
            </a:xfrm>
          </p:grpSpPr>
          <p:sp>
            <p:nvSpPr>
              <p:cNvPr id="141" name="Freeform 140"/>
              <p:cNvSpPr/>
              <p:nvPr/>
            </p:nvSpPr>
            <p:spPr>
              <a:xfrm>
                <a:off x="3198497" y="14196970"/>
                <a:ext cx="5967054" cy="1301262"/>
              </a:xfrm>
              <a:custGeom>
                <a:avLst/>
                <a:gdLst>
                  <a:gd name="connsiteX0" fmla="*/ 650634 w 5967054"/>
                  <a:gd name="connsiteY0" fmla="*/ 0 h 1301262"/>
                  <a:gd name="connsiteX1" fmla="*/ 1250138 w 5967054"/>
                  <a:gd name="connsiteY1" fmla="*/ 397376 h 1301262"/>
                  <a:gd name="connsiteX2" fmla="*/ 1276339 w 5967054"/>
                  <a:gd name="connsiteY2" fmla="*/ 481782 h 1301262"/>
                  <a:gd name="connsiteX3" fmla="*/ 2357822 w 5967054"/>
                  <a:gd name="connsiteY3" fmla="*/ 481782 h 1301262"/>
                  <a:gd name="connsiteX4" fmla="*/ 2384023 w 5967054"/>
                  <a:gd name="connsiteY4" fmla="*/ 397376 h 1301262"/>
                  <a:gd name="connsiteX5" fmla="*/ 2983527 w 5967054"/>
                  <a:gd name="connsiteY5" fmla="*/ 0 h 1301262"/>
                  <a:gd name="connsiteX6" fmla="*/ 3583031 w 5967054"/>
                  <a:gd name="connsiteY6" fmla="*/ 397376 h 1301262"/>
                  <a:gd name="connsiteX7" fmla="*/ 3609232 w 5967054"/>
                  <a:gd name="connsiteY7" fmla="*/ 481782 h 1301262"/>
                  <a:gd name="connsiteX8" fmla="*/ 4690715 w 5967054"/>
                  <a:gd name="connsiteY8" fmla="*/ 481782 h 1301262"/>
                  <a:gd name="connsiteX9" fmla="*/ 4716916 w 5967054"/>
                  <a:gd name="connsiteY9" fmla="*/ 397376 h 1301262"/>
                  <a:gd name="connsiteX10" fmla="*/ 5316420 w 5967054"/>
                  <a:gd name="connsiteY10" fmla="*/ 0 h 1301262"/>
                  <a:gd name="connsiteX11" fmla="*/ 5967054 w 5967054"/>
                  <a:gd name="connsiteY11" fmla="*/ 650630 h 1301262"/>
                  <a:gd name="connsiteX12" fmla="*/ 5316420 w 5967054"/>
                  <a:gd name="connsiteY12" fmla="*/ 1301260 h 1301262"/>
                  <a:gd name="connsiteX13" fmla="*/ 4716916 w 5967054"/>
                  <a:gd name="connsiteY13" fmla="*/ 903884 h 1301262"/>
                  <a:gd name="connsiteX14" fmla="*/ 4690714 w 5967054"/>
                  <a:gd name="connsiteY14" fmla="*/ 819476 h 1301262"/>
                  <a:gd name="connsiteX15" fmla="*/ 3609234 w 5967054"/>
                  <a:gd name="connsiteY15" fmla="*/ 819476 h 1301262"/>
                  <a:gd name="connsiteX16" fmla="*/ 3583031 w 5967054"/>
                  <a:gd name="connsiteY16" fmla="*/ 903886 h 1301262"/>
                  <a:gd name="connsiteX17" fmla="*/ 2983527 w 5967054"/>
                  <a:gd name="connsiteY17" fmla="*/ 1301262 h 1301262"/>
                  <a:gd name="connsiteX18" fmla="*/ 2384023 w 5967054"/>
                  <a:gd name="connsiteY18" fmla="*/ 903886 h 1301262"/>
                  <a:gd name="connsiteX19" fmla="*/ 2357821 w 5967054"/>
                  <a:gd name="connsiteY19" fmla="*/ 819476 h 1301262"/>
                  <a:gd name="connsiteX20" fmla="*/ 1276341 w 5967054"/>
                  <a:gd name="connsiteY20" fmla="*/ 819476 h 1301262"/>
                  <a:gd name="connsiteX21" fmla="*/ 1250138 w 5967054"/>
                  <a:gd name="connsiteY21" fmla="*/ 903886 h 1301262"/>
                  <a:gd name="connsiteX22" fmla="*/ 650634 w 5967054"/>
                  <a:gd name="connsiteY22" fmla="*/ 1301262 h 1301262"/>
                  <a:gd name="connsiteX23" fmla="*/ 0 w 5967054"/>
                  <a:gd name="connsiteY23" fmla="*/ 650632 h 1301262"/>
                  <a:gd name="connsiteX24" fmla="*/ 650634 w 5967054"/>
                  <a:gd name="connsiteY2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7054" h="1301262">
                    <a:moveTo>
                      <a:pt x="650634" y="0"/>
                    </a:moveTo>
                    <a:cubicBezTo>
                      <a:pt x="920136" y="0"/>
                      <a:pt x="1151367" y="163854"/>
                      <a:pt x="1250138" y="397376"/>
                    </a:cubicBezTo>
                    <a:lnTo>
                      <a:pt x="1276339" y="481782"/>
                    </a:lnTo>
                    <a:lnTo>
                      <a:pt x="2357822" y="481782"/>
                    </a:lnTo>
                    <a:lnTo>
                      <a:pt x="2384023" y="397376"/>
                    </a:lnTo>
                    <a:cubicBezTo>
                      <a:pt x="2482795" y="163854"/>
                      <a:pt x="2714026" y="0"/>
                      <a:pt x="2983527" y="0"/>
                    </a:cubicBezTo>
                    <a:cubicBezTo>
                      <a:pt x="3253029" y="0"/>
                      <a:pt x="3484259" y="163854"/>
                      <a:pt x="3583031" y="397376"/>
                    </a:cubicBezTo>
                    <a:lnTo>
                      <a:pt x="3609232" y="481782"/>
                    </a:lnTo>
                    <a:lnTo>
                      <a:pt x="4690715" y="481782"/>
                    </a:lnTo>
                    <a:lnTo>
                      <a:pt x="4716916" y="397376"/>
                    </a:lnTo>
                    <a:cubicBezTo>
                      <a:pt x="4815688" y="163854"/>
                      <a:pt x="5046919" y="0"/>
                      <a:pt x="5316420" y="0"/>
                    </a:cubicBezTo>
                    <a:cubicBezTo>
                      <a:pt x="5675755" y="0"/>
                      <a:pt x="5967054" y="291296"/>
                      <a:pt x="5967054" y="650630"/>
                    </a:cubicBezTo>
                    <a:cubicBezTo>
                      <a:pt x="5967054" y="1009964"/>
                      <a:pt x="5675755" y="1301260"/>
                      <a:pt x="5316420" y="1301260"/>
                    </a:cubicBezTo>
                    <a:cubicBezTo>
                      <a:pt x="5046919" y="1301260"/>
                      <a:pt x="4815688" y="1137406"/>
                      <a:pt x="4716916" y="903884"/>
                    </a:cubicBezTo>
                    <a:lnTo>
                      <a:pt x="4690714" y="819476"/>
                    </a:lnTo>
                    <a:lnTo>
                      <a:pt x="3609234" y="819476"/>
                    </a:lnTo>
                    <a:lnTo>
                      <a:pt x="3583031" y="903886"/>
                    </a:lnTo>
                    <a:cubicBezTo>
                      <a:pt x="3484259" y="1137406"/>
                      <a:pt x="3253029" y="1301262"/>
                      <a:pt x="2983527" y="1301262"/>
                    </a:cubicBezTo>
                    <a:cubicBezTo>
                      <a:pt x="2714026" y="1301262"/>
                      <a:pt x="2482795" y="1137406"/>
                      <a:pt x="2384023" y="903886"/>
                    </a:cubicBezTo>
                    <a:lnTo>
                      <a:pt x="2357821" y="819476"/>
                    </a:lnTo>
                    <a:lnTo>
                      <a:pt x="1276341" y="819476"/>
                    </a:lnTo>
                    <a:lnTo>
                      <a:pt x="1250138" y="903886"/>
                    </a:lnTo>
                    <a:cubicBezTo>
                      <a:pt x="1151367" y="1137406"/>
                      <a:pt x="920136" y="1301262"/>
                      <a:pt x="650634" y="1301262"/>
                    </a:cubicBezTo>
                    <a:cubicBezTo>
                      <a:pt x="291299" y="1301262"/>
                      <a:pt x="0" y="1009964"/>
                      <a:pt x="0" y="650632"/>
                    </a:cubicBezTo>
                    <a:cubicBezTo>
                      <a:pt x="0" y="291296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0197175" y="14196981"/>
                <a:ext cx="127970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24660023" y="9201169"/>
            <a:ext cx="11353800" cy="10771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2316" y="638045"/>
            <a:ext cx="1793632" cy="1421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209" y="915604"/>
            <a:ext cx="1793632" cy="11434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8102" y="766910"/>
            <a:ext cx="1793632" cy="12921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8" name="Freeform 47"/>
          <p:cNvSpPr/>
          <p:nvPr/>
        </p:nvSpPr>
        <p:spPr>
          <a:xfrm>
            <a:off x="30470344" y="13361312"/>
            <a:ext cx="2676024" cy="2138661"/>
          </a:xfrm>
          <a:custGeom>
            <a:avLst/>
            <a:gdLst>
              <a:gd name="connsiteX0" fmla="*/ 1607978 w 2676024"/>
              <a:gd name="connsiteY0" fmla="*/ 0 h 2138661"/>
              <a:gd name="connsiteX1" fmla="*/ 2675754 w 2676024"/>
              <a:gd name="connsiteY1" fmla="*/ 215574 h 2138661"/>
              <a:gd name="connsiteX2" fmla="*/ 2676024 w 2676024"/>
              <a:gd name="connsiteY2" fmla="*/ 215704 h 2138661"/>
              <a:gd name="connsiteX3" fmla="*/ 2621790 w 2676024"/>
              <a:gd name="connsiteY3" fmla="*/ 426632 h 2138661"/>
              <a:gd name="connsiteX4" fmla="*/ 1069694 w 2676024"/>
              <a:gd name="connsiteY4" fmla="*/ 2138514 h 2138661"/>
              <a:gd name="connsiteX5" fmla="*/ 1069294 w 2676024"/>
              <a:gd name="connsiteY5" fmla="*/ 2138661 h 2138661"/>
              <a:gd name="connsiteX6" fmla="*/ 1015726 w 2676024"/>
              <a:gd name="connsiteY6" fmla="*/ 1930322 h 2138661"/>
              <a:gd name="connsiteX7" fmla="*/ 140784 w 2676024"/>
              <a:gd name="connsiteY7" fmla="*/ 629279 h 2138661"/>
              <a:gd name="connsiteX8" fmla="*/ 0 w 2676024"/>
              <a:gd name="connsiteY8" fmla="*/ 524003 h 2138661"/>
              <a:gd name="connsiteX9" fmla="*/ 74230 w 2676024"/>
              <a:gd name="connsiteY9" fmla="*/ 468495 h 2138661"/>
              <a:gd name="connsiteX10" fmla="*/ 1607978 w 2676024"/>
              <a:gd name="connsiteY10" fmla="*/ 0 h 213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024" h="2138661">
                <a:moveTo>
                  <a:pt x="1607978" y="0"/>
                </a:moveTo>
                <a:cubicBezTo>
                  <a:pt x="1986734" y="0"/>
                  <a:pt x="2347564" y="76761"/>
                  <a:pt x="2675754" y="215574"/>
                </a:cubicBezTo>
                <a:lnTo>
                  <a:pt x="2676024" y="215704"/>
                </a:lnTo>
                <a:lnTo>
                  <a:pt x="2621790" y="426632"/>
                </a:lnTo>
                <a:cubicBezTo>
                  <a:pt x="2381336" y="1199712"/>
                  <a:pt x="1808128" y="1826184"/>
                  <a:pt x="1069694" y="2138514"/>
                </a:cubicBezTo>
                <a:lnTo>
                  <a:pt x="1069294" y="2138661"/>
                </a:lnTo>
                <a:lnTo>
                  <a:pt x="1015726" y="1930322"/>
                </a:lnTo>
                <a:cubicBezTo>
                  <a:pt x="855424" y="1414936"/>
                  <a:pt x="547230" y="964708"/>
                  <a:pt x="140784" y="629279"/>
                </a:cubicBezTo>
                <a:lnTo>
                  <a:pt x="0" y="524003"/>
                </a:lnTo>
                <a:lnTo>
                  <a:pt x="74230" y="468495"/>
                </a:lnTo>
                <a:cubicBezTo>
                  <a:pt x="512046" y="172712"/>
                  <a:pt x="1039842" y="0"/>
                  <a:pt x="1607978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7558311" y="13358505"/>
            <a:ext cx="2671522" cy="2135518"/>
          </a:xfrm>
          <a:custGeom>
            <a:avLst/>
            <a:gdLst>
              <a:gd name="connsiteX0" fmla="*/ 1067376 w 2671522"/>
              <a:gd name="connsiteY0" fmla="*/ 0 h 2135518"/>
              <a:gd name="connsiteX1" fmla="*/ 2601124 w 2671522"/>
              <a:gd name="connsiteY1" fmla="*/ 468495 h 2135518"/>
              <a:gd name="connsiteX2" fmla="*/ 2671522 w 2671522"/>
              <a:gd name="connsiteY2" fmla="*/ 521137 h 2135518"/>
              <a:gd name="connsiteX3" fmla="*/ 2534570 w 2671522"/>
              <a:gd name="connsiteY3" fmla="*/ 623547 h 2135518"/>
              <a:gd name="connsiteX4" fmla="*/ 1659628 w 2671522"/>
              <a:gd name="connsiteY4" fmla="*/ 1924590 h 2135518"/>
              <a:gd name="connsiteX5" fmla="*/ 1605394 w 2671522"/>
              <a:gd name="connsiteY5" fmla="*/ 2135518 h 2135518"/>
              <a:gd name="connsiteX6" fmla="*/ 1365868 w 2671522"/>
              <a:gd name="connsiteY6" fmla="*/ 2020133 h 2135518"/>
              <a:gd name="connsiteX7" fmla="*/ 53568 w 2671522"/>
              <a:gd name="connsiteY7" fmla="*/ 423766 h 2135518"/>
              <a:gd name="connsiteX8" fmla="*/ 0 w 2671522"/>
              <a:gd name="connsiteY8" fmla="*/ 215427 h 2135518"/>
              <a:gd name="connsiteX9" fmla="*/ 251632 w 2671522"/>
              <a:gd name="connsiteY9" fmla="*/ 123329 h 2135518"/>
              <a:gd name="connsiteX10" fmla="*/ 1067376 w 2671522"/>
              <a:gd name="connsiteY10" fmla="*/ 0 h 213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1522" h="2135518">
                <a:moveTo>
                  <a:pt x="1067376" y="0"/>
                </a:moveTo>
                <a:cubicBezTo>
                  <a:pt x="1635512" y="0"/>
                  <a:pt x="2163308" y="172712"/>
                  <a:pt x="2601124" y="468495"/>
                </a:cubicBezTo>
                <a:lnTo>
                  <a:pt x="2671522" y="521137"/>
                </a:lnTo>
                <a:lnTo>
                  <a:pt x="2534570" y="623547"/>
                </a:lnTo>
                <a:cubicBezTo>
                  <a:pt x="2128124" y="958976"/>
                  <a:pt x="1819930" y="1409204"/>
                  <a:pt x="1659628" y="1924590"/>
                </a:cubicBezTo>
                <a:lnTo>
                  <a:pt x="1605394" y="2135518"/>
                </a:lnTo>
                <a:lnTo>
                  <a:pt x="1365868" y="2020133"/>
                </a:lnTo>
                <a:cubicBezTo>
                  <a:pt x="743958" y="1682292"/>
                  <a:pt x="267304" y="1110948"/>
                  <a:pt x="53568" y="423766"/>
                </a:cubicBezTo>
                <a:lnTo>
                  <a:pt x="0" y="215427"/>
                </a:lnTo>
                <a:lnTo>
                  <a:pt x="251632" y="123329"/>
                </a:lnTo>
                <a:cubicBezTo>
                  <a:pt x="509326" y="43178"/>
                  <a:pt x="783308" y="0"/>
                  <a:pt x="1067376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9200118" y="15775376"/>
            <a:ext cx="2274276" cy="2826879"/>
          </a:xfrm>
          <a:custGeom>
            <a:avLst/>
            <a:gdLst>
              <a:gd name="connsiteX0" fmla="*/ 69094 w 2274276"/>
              <a:gd name="connsiteY0" fmla="*/ 0 h 2826879"/>
              <a:gd name="connsiteX1" fmla="*/ 69364 w 2274276"/>
              <a:gd name="connsiteY1" fmla="*/ 130 h 2826879"/>
              <a:gd name="connsiteX2" fmla="*/ 1137140 w 2274276"/>
              <a:gd name="connsiteY2" fmla="*/ 215704 h 2826879"/>
              <a:gd name="connsiteX3" fmla="*/ 1952884 w 2274276"/>
              <a:gd name="connsiteY3" fmla="*/ 92375 h 2826879"/>
              <a:gd name="connsiteX4" fmla="*/ 2204516 w 2274276"/>
              <a:gd name="connsiteY4" fmla="*/ 277 h 2826879"/>
              <a:gd name="connsiteX5" fmla="*/ 2218544 w 2274276"/>
              <a:gd name="connsiteY5" fmla="*/ 54831 h 2826879"/>
              <a:gd name="connsiteX6" fmla="*/ 2274276 w 2274276"/>
              <a:gd name="connsiteY6" fmla="*/ 607682 h 2826879"/>
              <a:gd name="connsiteX7" fmla="*/ 1276006 w 2274276"/>
              <a:gd name="connsiteY7" fmla="*/ 2724469 h 2826879"/>
              <a:gd name="connsiteX8" fmla="*/ 1139054 w 2274276"/>
              <a:gd name="connsiteY8" fmla="*/ 2826879 h 2826879"/>
              <a:gd name="connsiteX9" fmla="*/ 998270 w 2274276"/>
              <a:gd name="connsiteY9" fmla="*/ 2721603 h 2826879"/>
              <a:gd name="connsiteX10" fmla="*/ 0 w 2274276"/>
              <a:gd name="connsiteY10" fmla="*/ 604816 h 2826879"/>
              <a:gd name="connsiteX11" fmla="*/ 55732 w 2274276"/>
              <a:gd name="connsiteY11" fmla="*/ 51965 h 2826879"/>
              <a:gd name="connsiteX12" fmla="*/ 69094 w 2274276"/>
              <a:gd name="connsiteY12" fmla="*/ 0 h 282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276" h="2826879">
                <a:moveTo>
                  <a:pt x="69094" y="0"/>
                </a:moveTo>
                <a:lnTo>
                  <a:pt x="69364" y="130"/>
                </a:lnTo>
                <a:cubicBezTo>
                  <a:pt x="397554" y="138943"/>
                  <a:pt x="758384" y="215704"/>
                  <a:pt x="1137140" y="215704"/>
                </a:cubicBezTo>
                <a:cubicBezTo>
                  <a:pt x="1421208" y="215704"/>
                  <a:pt x="1695190" y="172526"/>
                  <a:pt x="1952884" y="92375"/>
                </a:cubicBezTo>
                <a:lnTo>
                  <a:pt x="2204516" y="277"/>
                </a:lnTo>
                <a:lnTo>
                  <a:pt x="2218544" y="54831"/>
                </a:lnTo>
                <a:cubicBezTo>
                  <a:pt x="2255086" y="233407"/>
                  <a:pt x="2274276" y="418304"/>
                  <a:pt x="2274276" y="607682"/>
                </a:cubicBezTo>
                <a:cubicBezTo>
                  <a:pt x="2274276" y="1459885"/>
                  <a:pt x="1885674" y="2221325"/>
                  <a:pt x="1276006" y="2724469"/>
                </a:cubicBezTo>
                <a:lnTo>
                  <a:pt x="1139054" y="2826879"/>
                </a:lnTo>
                <a:lnTo>
                  <a:pt x="998270" y="2721603"/>
                </a:lnTo>
                <a:cubicBezTo>
                  <a:pt x="388602" y="2218459"/>
                  <a:pt x="0" y="1457019"/>
                  <a:pt x="0" y="604816"/>
                </a:cubicBezTo>
                <a:cubicBezTo>
                  <a:pt x="0" y="415438"/>
                  <a:pt x="19190" y="230541"/>
                  <a:pt x="55732" y="51965"/>
                </a:cubicBezTo>
                <a:lnTo>
                  <a:pt x="69094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7594058" y="9977145"/>
            <a:ext cx="5486400" cy="3656315"/>
          </a:xfrm>
          <a:custGeom>
            <a:avLst/>
            <a:gdLst>
              <a:gd name="connsiteX0" fmla="*/ 2743200 w 5486400"/>
              <a:gd name="connsiteY0" fmla="*/ 0 h 3656315"/>
              <a:gd name="connsiteX1" fmla="*/ 5486400 w 5486400"/>
              <a:gd name="connsiteY1" fmla="*/ 2743200 h 3656315"/>
              <a:gd name="connsiteX2" fmla="*/ 5430668 w 5486400"/>
              <a:gd name="connsiteY2" fmla="*/ 3296051 h 3656315"/>
              <a:gd name="connsiteX3" fmla="*/ 5417306 w 5486400"/>
              <a:gd name="connsiteY3" fmla="*/ 3348016 h 3656315"/>
              <a:gd name="connsiteX4" fmla="*/ 5417036 w 5486400"/>
              <a:gd name="connsiteY4" fmla="*/ 3347886 h 3656315"/>
              <a:gd name="connsiteX5" fmla="*/ 4349260 w 5486400"/>
              <a:gd name="connsiteY5" fmla="*/ 3132312 h 3656315"/>
              <a:gd name="connsiteX6" fmla="*/ 2815512 w 5486400"/>
              <a:gd name="connsiteY6" fmla="*/ 3600807 h 3656315"/>
              <a:gd name="connsiteX7" fmla="*/ 2741282 w 5486400"/>
              <a:gd name="connsiteY7" fmla="*/ 3656315 h 3656315"/>
              <a:gd name="connsiteX8" fmla="*/ 2670884 w 5486400"/>
              <a:gd name="connsiteY8" fmla="*/ 3603673 h 3656315"/>
              <a:gd name="connsiteX9" fmla="*/ 1137136 w 5486400"/>
              <a:gd name="connsiteY9" fmla="*/ 3135178 h 3656315"/>
              <a:gd name="connsiteX10" fmla="*/ 321392 w 5486400"/>
              <a:gd name="connsiteY10" fmla="*/ 3258507 h 3656315"/>
              <a:gd name="connsiteX11" fmla="*/ 69760 w 5486400"/>
              <a:gd name="connsiteY11" fmla="*/ 3350605 h 3656315"/>
              <a:gd name="connsiteX12" fmla="*/ 55732 w 5486400"/>
              <a:gd name="connsiteY12" fmla="*/ 3296051 h 3656315"/>
              <a:gd name="connsiteX13" fmla="*/ 0 w 5486400"/>
              <a:gd name="connsiteY13" fmla="*/ 2743200 h 3656315"/>
              <a:gd name="connsiteX14" fmla="*/ 2743200 w 5486400"/>
              <a:gd name="connsiteY14" fmla="*/ 0 h 365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3656315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2932578"/>
                  <a:pt x="5467210" y="3117475"/>
                  <a:pt x="5430668" y="3296051"/>
                </a:cubicBezTo>
                <a:lnTo>
                  <a:pt x="5417306" y="3348016"/>
                </a:lnTo>
                <a:lnTo>
                  <a:pt x="5417036" y="3347886"/>
                </a:lnTo>
                <a:cubicBezTo>
                  <a:pt x="5088846" y="3209073"/>
                  <a:pt x="4728016" y="3132312"/>
                  <a:pt x="4349260" y="3132312"/>
                </a:cubicBezTo>
                <a:cubicBezTo>
                  <a:pt x="3781124" y="3132312"/>
                  <a:pt x="3253328" y="3305024"/>
                  <a:pt x="2815512" y="3600807"/>
                </a:cubicBezTo>
                <a:lnTo>
                  <a:pt x="2741282" y="3656315"/>
                </a:lnTo>
                <a:lnTo>
                  <a:pt x="2670884" y="3603673"/>
                </a:lnTo>
                <a:cubicBezTo>
                  <a:pt x="2233068" y="3307890"/>
                  <a:pt x="1705272" y="3135178"/>
                  <a:pt x="1137136" y="3135178"/>
                </a:cubicBezTo>
                <a:cubicBezTo>
                  <a:pt x="853068" y="3135178"/>
                  <a:pt x="579086" y="3178356"/>
                  <a:pt x="321392" y="3258507"/>
                </a:cubicBezTo>
                <a:lnTo>
                  <a:pt x="69760" y="3350605"/>
                </a:lnTo>
                <a:lnTo>
                  <a:pt x="55732" y="3296051"/>
                </a:lnTo>
                <a:cubicBezTo>
                  <a:pt x="19190" y="3117475"/>
                  <a:pt x="0" y="293257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550186" y="13887864"/>
            <a:ext cx="4347346" cy="5270696"/>
          </a:xfrm>
          <a:custGeom>
            <a:avLst/>
            <a:gdLst>
              <a:gd name="connsiteX0" fmla="*/ 2672192 w 4347346"/>
              <a:gd name="connsiteY0" fmla="*/ 0 h 5270696"/>
              <a:gd name="connsiteX1" fmla="*/ 2911718 w 4347346"/>
              <a:gd name="connsiteY1" fmla="*/ 115385 h 5270696"/>
              <a:gd name="connsiteX2" fmla="*/ 4347346 w 4347346"/>
              <a:gd name="connsiteY2" fmla="*/ 2527496 h 5270696"/>
              <a:gd name="connsiteX3" fmla="*/ 1604146 w 4347346"/>
              <a:gd name="connsiteY3" fmla="*/ 5270696 h 5270696"/>
              <a:gd name="connsiteX4" fmla="*/ 70398 w 4347346"/>
              <a:gd name="connsiteY4" fmla="*/ 4802201 h 5270696"/>
              <a:gd name="connsiteX5" fmla="*/ 0 w 4347346"/>
              <a:gd name="connsiteY5" fmla="*/ 4749559 h 5270696"/>
              <a:gd name="connsiteX6" fmla="*/ 136952 w 4347346"/>
              <a:gd name="connsiteY6" fmla="*/ 4647149 h 5270696"/>
              <a:gd name="connsiteX7" fmla="*/ 1135222 w 4347346"/>
              <a:gd name="connsiteY7" fmla="*/ 2530362 h 5270696"/>
              <a:gd name="connsiteX8" fmla="*/ 1079490 w 4347346"/>
              <a:gd name="connsiteY8" fmla="*/ 1977511 h 5270696"/>
              <a:gd name="connsiteX9" fmla="*/ 1065462 w 4347346"/>
              <a:gd name="connsiteY9" fmla="*/ 1922957 h 5270696"/>
              <a:gd name="connsiteX10" fmla="*/ 1065862 w 4347346"/>
              <a:gd name="connsiteY10" fmla="*/ 1922810 h 5270696"/>
              <a:gd name="connsiteX11" fmla="*/ 2617958 w 4347346"/>
              <a:gd name="connsiteY11" fmla="*/ 210928 h 5270696"/>
              <a:gd name="connsiteX12" fmla="*/ 2672192 w 4347346"/>
              <a:gd name="connsiteY12" fmla="*/ 0 h 52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346" h="5270696">
                <a:moveTo>
                  <a:pt x="2672192" y="0"/>
                </a:moveTo>
                <a:lnTo>
                  <a:pt x="2911718" y="115385"/>
                </a:lnTo>
                <a:cubicBezTo>
                  <a:pt x="3766842" y="579917"/>
                  <a:pt x="4347346" y="1485914"/>
                  <a:pt x="4347346" y="2527496"/>
                </a:cubicBezTo>
                <a:cubicBezTo>
                  <a:pt x="4347346" y="4042524"/>
                  <a:pt x="3119174" y="5270696"/>
                  <a:pt x="1604146" y="5270696"/>
                </a:cubicBezTo>
                <a:cubicBezTo>
                  <a:pt x="1036010" y="5270696"/>
                  <a:pt x="508214" y="5097984"/>
                  <a:pt x="70398" y="4802201"/>
                </a:cubicBezTo>
                <a:lnTo>
                  <a:pt x="0" y="4749559"/>
                </a:lnTo>
                <a:lnTo>
                  <a:pt x="136952" y="4647149"/>
                </a:lnTo>
                <a:cubicBezTo>
                  <a:pt x="746620" y="4144005"/>
                  <a:pt x="1135222" y="3382565"/>
                  <a:pt x="1135222" y="2530362"/>
                </a:cubicBezTo>
                <a:cubicBezTo>
                  <a:pt x="1135222" y="2340984"/>
                  <a:pt x="1116032" y="2156087"/>
                  <a:pt x="1079490" y="1977511"/>
                </a:cubicBezTo>
                <a:lnTo>
                  <a:pt x="1065462" y="1922957"/>
                </a:lnTo>
                <a:lnTo>
                  <a:pt x="1065862" y="1922810"/>
                </a:lnTo>
                <a:cubicBezTo>
                  <a:pt x="1804296" y="1610480"/>
                  <a:pt x="2377504" y="984008"/>
                  <a:pt x="2617958" y="210928"/>
                </a:cubicBezTo>
                <a:lnTo>
                  <a:pt x="2672192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776982" y="13855285"/>
            <a:ext cx="4351177" cy="5270973"/>
          </a:xfrm>
          <a:custGeom>
            <a:avLst/>
            <a:gdLst>
              <a:gd name="connsiteX0" fmla="*/ 1675823 w 4351177"/>
              <a:gd name="connsiteY0" fmla="*/ 0 h 5270973"/>
              <a:gd name="connsiteX1" fmla="*/ 1729391 w 4351177"/>
              <a:gd name="connsiteY1" fmla="*/ 208339 h 5270973"/>
              <a:gd name="connsiteX2" fmla="*/ 3041691 w 4351177"/>
              <a:gd name="connsiteY2" fmla="*/ 1804706 h 5270973"/>
              <a:gd name="connsiteX3" fmla="*/ 3281217 w 4351177"/>
              <a:gd name="connsiteY3" fmla="*/ 1920091 h 5270973"/>
              <a:gd name="connsiteX4" fmla="*/ 3267855 w 4351177"/>
              <a:gd name="connsiteY4" fmla="*/ 1972056 h 5270973"/>
              <a:gd name="connsiteX5" fmla="*/ 3212123 w 4351177"/>
              <a:gd name="connsiteY5" fmla="*/ 2524907 h 5270973"/>
              <a:gd name="connsiteX6" fmla="*/ 4210393 w 4351177"/>
              <a:gd name="connsiteY6" fmla="*/ 4641694 h 5270973"/>
              <a:gd name="connsiteX7" fmla="*/ 4351177 w 4351177"/>
              <a:gd name="connsiteY7" fmla="*/ 4746970 h 5270973"/>
              <a:gd name="connsiteX8" fmla="*/ 4276947 w 4351177"/>
              <a:gd name="connsiteY8" fmla="*/ 4802478 h 5270973"/>
              <a:gd name="connsiteX9" fmla="*/ 2743199 w 4351177"/>
              <a:gd name="connsiteY9" fmla="*/ 5270973 h 5270973"/>
              <a:gd name="connsiteX10" fmla="*/ 0 w 4351177"/>
              <a:gd name="connsiteY10" fmla="*/ 2527773 h 5270973"/>
              <a:gd name="connsiteX11" fmla="*/ 1675423 w 4351177"/>
              <a:gd name="connsiteY11" fmla="*/ 147 h 5270973"/>
              <a:gd name="connsiteX12" fmla="*/ 1675823 w 4351177"/>
              <a:gd name="connsiteY12" fmla="*/ 0 h 52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1177" h="5270973">
                <a:moveTo>
                  <a:pt x="1675823" y="0"/>
                </a:moveTo>
                <a:lnTo>
                  <a:pt x="1729391" y="208339"/>
                </a:lnTo>
                <a:cubicBezTo>
                  <a:pt x="1943127" y="895521"/>
                  <a:pt x="2419781" y="1466865"/>
                  <a:pt x="3041691" y="1804706"/>
                </a:cubicBezTo>
                <a:lnTo>
                  <a:pt x="3281217" y="1920091"/>
                </a:lnTo>
                <a:lnTo>
                  <a:pt x="3267855" y="1972056"/>
                </a:lnTo>
                <a:cubicBezTo>
                  <a:pt x="3231313" y="2150632"/>
                  <a:pt x="3212123" y="2335529"/>
                  <a:pt x="3212123" y="2524907"/>
                </a:cubicBezTo>
                <a:cubicBezTo>
                  <a:pt x="3212123" y="3377110"/>
                  <a:pt x="3600725" y="4138550"/>
                  <a:pt x="4210393" y="4641694"/>
                </a:cubicBezTo>
                <a:lnTo>
                  <a:pt x="4351177" y="4746970"/>
                </a:lnTo>
                <a:lnTo>
                  <a:pt x="4276947" y="4802478"/>
                </a:lnTo>
                <a:cubicBezTo>
                  <a:pt x="3839131" y="5098261"/>
                  <a:pt x="3311335" y="5270973"/>
                  <a:pt x="2743199" y="5270973"/>
                </a:cubicBezTo>
                <a:cubicBezTo>
                  <a:pt x="1228171" y="5270973"/>
                  <a:pt x="0" y="4042801"/>
                  <a:pt x="0" y="2527773"/>
                </a:cubicBezTo>
                <a:cubicBezTo>
                  <a:pt x="0" y="1391502"/>
                  <a:pt x="690846" y="416587"/>
                  <a:pt x="1675423" y="147"/>
                </a:cubicBezTo>
                <a:lnTo>
                  <a:pt x="1675823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9269212" y="13985150"/>
            <a:ext cx="2135422" cy="1830085"/>
          </a:xfrm>
          <a:custGeom>
            <a:avLst/>
            <a:gdLst>
              <a:gd name="connsiteX0" fmla="*/ 1066128 w 2135422"/>
              <a:gd name="connsiteY0" fmla="*/ 0 h 1830085"/>
              <a:gd name="connsiteX1" fmla="*/ 1206912 w 2135422"/>
              <a:gd name="connsiteY1" fmla="*/ 105276 h 1830085"/>
              <a:gd name="connsiteX2" fmla="*/ 2081854 w 2135422"/>
              <a:gd name="connsiteY2" fmla="*/ 1406319 h 1830085"/>
              <a:gd name="connsiteX3" fmla="*/ 2135422 w 2135422"/>
              <a:gd name="connsiteY3" fmla="*/ 1614658 h 1830085"/>
              <a:gd name="connsiteX4" fmla="*/ 1883790 w 2135422"/>
              <a:gd name="connsiteY4" fmla="*/ 1706756 h 1830085"/>
              <a:gd name="connsiteX5" fmla="*/ 1068046 w 2135422"/>
              <a:gd name="connsiteY5" fmla="*/ 1830085 h 1830085"/>
              <a:gd name="connsiteX6" fmla="*/ 270 w 2135422"/>
              <a:gd name="connsiteY6" fmla="*/ 1614511 h 1830085"/>
              <a:gd name="connsiteX7" fmla="*/ 0 w 2135422"/>
              <a:gd name="connsiteY7" fmla="*/ 1614381 h 1830085"/>
              <a:gd name="connsiteX8" fmla="*/ 54234 w 2135422"/>
              <a:gd name="connsiteY8" fmla="*/ 1403453 h 1830085"/>
              <a:gd name="connsiteX9" fmla="*/ 929176 w 2135422"/>
              <a:gd name="connsiteY9" fmla="*/ 102410 h 1830085"/>
              <a:gd name="connsiteX10" fmla="*/ 1066128 w 2135422"/>
              <a:gd name="connsiteY10" fmla="*/ 0 h 18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5422" h="1830085">
                <a:moveTo>
                  <a:pt x="1066128" y="0"/>
                </a:moveTo>
                <a:lnTo>
                  <a:pt x="1206912" y="105276"/>
                </a:lnTo>
                <a:cubicBezTo>
                  <a:pt x="1613358" y="440705"/>
                  <a:pt x="1921552" y="890933"/>
                  <a:pt x="2081854" y="1406319"/>
                </a:cubicBezTo>
                <a:lnTo>
                  <a:pt x="2135422" y="1614658"/>
                </a:lnTo>
                <a:lnTo>
                  <a:pt x="1883790" y="1706756"/>
                </a:lnTo>
                <a:cubicBezTo>
                  <a:pt x="1626096" y="1786907"/>
                  <a:pt x="1352114" y="1830085"/>
                  <a:pt x="1068046" y="1830085"/>
                </a:cubicBezTo>
                <a:cubicBezTo>
                  <a:pt x="689290" y="1830085"/>
                  <a:pt x="328460" y="1753324"/>
                  <a:pt x="270" y="1614511"/>
                </a:cubicBezTo>
                <a:lnTo>
                  <a:pt x="0" y="1614381"/>
                </a:lnTo>
                <a:lnTo>
                  <a:pt x="54234" y="1403453"/>
                </a:lnTo>
                <a:cubicBezTo>
                  <a:pt x="214536" y="888067"/>
                  <a:pt x="522730" y="437839"/>
                  <a:pt x="929176" y="102410"/>
                </a:cubicBezTo>
                <a:lnTo>
                  <a:pt x="1066128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7" name="Group 176" descr="Down:  Group 113"/>
          <p:cNvGrpSpPr/>
          <p:nvPr/>
        </p:nvGrpSpPr>
        <p:grpSpPr>
          <a:xfrm>
            <a:off x="3208119" y="8367408"/>
            <a:ext cx="10461143" cy="1301262"/>
            <a:chOff x="3198498" y="9200703"/>
            <a:chExt cx="10461143" cy="1301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98498" y="9200703"/>
              <a:ext cx="5967053" cy="1301262"/>
              <a:chOff x="3903786" y="13062504"/>
              <a:chExt cx="5967053" cy="1301262"/>
            </a:xfrm>
          </p:grpSpPr>
          <p:sp>
            <p:nvSpPr>
              <p:cNvPr id="180" name="Freeform 179"/>
              <p:cNvSpPr/>
              <p:nvPr/>
            </p:nvSpPr>
            <p:spPr>
              <a:xfrm>
                <a:off x="3903786" y="13062504"/>
                <a:ext cx="3634161" cy="1301262"/>
              </a:xfrm>
              <a:custGeom>
                <a:avLst/>
                <a:gdLst>
                  <a:gd name="connsiteX0" fmla="*/ 650634 w 3634161"/>
                  <a:gd name="connsiteY0" fmla="*/ 0 h 1301262"/>
                  <a:gd name="connsiteX1" fmla="*/ 1250138 w 3634161"/>
                  <a:gd name="connsiteY1" fmla="*/ 397376 h 1301262"/>
                  <a:gd name="connsiteX2" fmla="*/ 1281445 w 3634161"/>
                  <a:gd name="connsiteY2" fmla="*/ 498229 h 1301262"/>
                  <a:gd name="connsiteX3" fmla="*/ 2352717 w 3634161"/>
                  <a:gd name="connsiteY3" fmla="*/ 498229 h 1301262"/>
                  <a:gd name="connsiteX4" fmla="*/ 2384023 w 3634161"/>
                  <a:gd name="connsiteY4" fmla="*/ 397376 h 1301262"/>
                  <a:gd name="connsiteX5" fmla="*/ 2983527 w 3634161"/>
                  <a:gd name="connsiteY5" fmla="*/ 0 h 1301262"/>
                  <a:gd name="connsiteX6" fmla="*/ 3634161 w 3634161"/>
                  <a:gd name="connsiteY6" fmla="*/ 650631 h 1301262"/>
                  <a:gd name="connsiteX7" fmla="*/ 2983527 w 3634161"/>
                  <a:gd name="connsiteY7" fmla="*/ 1301262 h 1301262"/>
                  <a:gd name="connsiteX8" fmla="*/ 2384023 w 3634161"/>
                  <a:gd name="connsiteY8" fmla="*/ 903886 h 1301262"/>
                  <a:gd name="connsiteX9" fmla="*/ 2352715 w 3634161"/>
                  <a:gd name="connsiteY9" fmla="*/ 803029 h 1301262"/>
                  <a:gd name="connsiteX10" fmla="*/ 1281446 w 3634161"/>
                  <a:gd name="connsiteY10" fmla="*/ 803029 h 1301262"/>
                  <a:gd name="connsiteX11" fmla="*/ 1250138 w 3634161"/>
                  <a:gd name="connsiteY11" fmla="*/ 903886 h 1301262"/>
                  <a:gd name="connsiteX12" fmla="*/ 650634 w 3634161"/>
                  <a:gd name="connsiteY12" fmla="*/ 1301262 h 1301262"/>
                  <a:gd name="connsiteX13" fmla="*/ 0 w 3634161"/>
                  <a:gd name="connsiteY13" fmla="*/ 650631 h 1301262"/>
                  <a:gd name="connsiteX14" fmla="*/ 650634 w 3634161"/>
                  <a:gd name="connsiteY1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61" h="1301262">
                    <a:moveTo>
                      <a:pt x="650634" y="0"/>
                    </a:moveTo>
                    <a:cubicBezTo>
                      <a:pt x="920136" y="0"/>
                      <a:pt x="1151367" y="163855"/>
                      <a:pt x="1250138" y="397376"/>
                    </a:cubicBezTo>
                    <a:lnTo>
                      <a:pt x="1281445" y="498229"/>
                    </a:lnTo>
                    <a:lnTo>
                      <a:pt x="2352717" y="498229"/>
                    </a:lnTo>
                    <a:lnTo>
                      <a:pt x="2384023" y="397376"/>
                    </a:lnTo>
                    <a:cubicBezTo>
                      <a:pt x="2482795" y="163855"/>
                      <a:pt x="2714026" y="0"/>
                      <a:pt x="2983527" y="0"/>
                    </a:cubicBezTo>
                    <a:cubicBezTo>
                      <a:pt x="3342862" y="0"/>
                      <a:pt x="3634161" y="291297"/>
                      <a:pt x="3634161" y="650631"/>
                    </a:cubicBezTo>
                    <a:cubicBezTo>
                      <a:pt x="3634161" y="1009965"/>
                      <a:pt x="3342862" y="1301262"/>
                      <a:pt x="2983527" y="1301262"/>
                    </a:cubicBezTo>
                    <a:cubicBezTo>
                      <a:pt x="2714026" y="1301262"/>
                      <a:pt x="2482795" y="1137407"/>
                      <a:pt x="2384023" y="903886"/>
                    </a:cubicBezTo>
                    <a:lnTo>
                      <a:pt x="2352715" y="803029"/>
                    </a:lnTo>
                    <a:lnTo>
                      <a:pt x="1281446" y="803029"/>
                    </a:lnTo>
                    <a:lnTo>
                      <a:pt x="1250138" y="903886"/>
                    </a:lnTo>
                    <a:cubicBezTo>
                      <a:pt x="1151367" y="1137407"/>
                      <a:pt x="920136" y="1301262"/>
                      <a:pt x="650634" y="1301262"/>
                    </a:cubicBezTo>
                    <a:cubicBezTo>
                      <a:pt x="291299" y="1301262"/>
                      <a:pt x="0" y="1009965"/>
                      <a:pt x="0" y="650631"/>
                    </a:cubicBezTo>
                    <a:cubicBezTo>
                      <a:pt x="0" y="291297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569572" y="13062504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 descr="Down:  Group 114"/>
          <p:cNvGrpSpPr/>
          <p:nvPr/>
        </p:nvGrpSpPr>
        <p:grpSpPr>
          <a:xfrm>
            <a:off x="3204826" y="9814836"/>
            <a:ext cx="12198581" cy="1301264"/>
            <a:chOff x="3198497" y="10866126"/>
            <a:chExt cx="12198581" cy="1301264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98497" y="10866126"/>
              <a:ext cx="5967054" cy="1301263"/>
              <a:chOff x="3903785" y="14727927"/>
              <a:chExt cx="5967054" cy="1301263"/>
            </a:xfrm>
          </p:grpSpPr>
          <p:sp>
            <p:nvSpPr>
              <p:cNvPr id="193" name="Freeform 192"/>
              <p:cNvSpPr/>
              <p:nvPr/>
            </p:nvSpPr>
            <p:spPr>
              <a:xfrm>
                <a:off x="3903785" y="14727927"/>
                <a:ext cx="5967054" cy="1301263"/>
              </a:xfrm>
              <a:custGeom>
                <a:avLst/>
                <a:gdLst>
                  <a:gd name="connsiteX0" fmla="*/ 5316420 w 5967054"/>
                  <a:gd name="connsiteY0" fmla="*/ 0 h 1301263"/>
                  <a:gd name="connsiteX1" fmla="*/ 5967054 w 5967054"/>
                  <a:gd name="connsiteY1" fmla="*/ 650631 h 1301263"/>
                  <a:gd name="connsiteX2" fmla="*/ 5316420 w 5967054"/>
                  <a:gd name="connsiteY2" fmla="*/ 1301262 h 1301263"/>
                  <a:gd name="connsiteX3" fmla="*/ 4716916 w 5967054"/>
                  <a:gd name="connsiteY3" fmla="*/ 903886 h 1301263"/>
                  <a:gd name="connsiteX4" fmla="*/ 4695819 w 5967054"/>
                  <a:gd name="connsiteY4" fmla="*/ 835922 h 1301263"/>
                  <a:gd name="connsiteX5" fmla="*/ 1271236 w 5967054"/>
                  <a:gd name="connsiteY5" fmla="*/ 835922 h 1301263"/>
                  <a:gd name="connsiteX6" fmla="*/ 1250138 w 5967054"/>
                  <a:gd name="connsiteY6" fmla="*/ 903887 h 1301263"/>
                  <a:gd name="connsiteX7" fmla="*/ 650634 w 5967054"/>
                  <a:gd name="connsiteY7" fmla="*/ 1301263 h 1301263"/>
                  <a:gd name="connsiteX8" fmla="*/ 0 w 5967054"/>
                  <a:gd name="connsiteY8" fmla="*/ 650632 h 1301263"/>
                  <a:gd name="connsiteX9" fmla="*/ 650634 w 5967054"/>
                  <a:gd name="connsiteY9" fmla="*/ 1 h 1301263"/>
                  <a:gd name="connsiteX10" fmla="*/ 1250138 w 5967054"/>
                  <a:gd name="connsiteY10" fmla="*/ 397377 h 1301263"/>
                  <a:gd name="connsiteX11" fmla="*/ 1281445 w 5967054"/>
                  <a:gd name="connsiteY11" fmla="*/ 498229 h 1301263"/>
                  <a:gd name="connsiteX12" fmla="*/ 4685609 w 5967054"/>
                  <a:gd name="connsiteY12" fmla="*/ 498229 h 1301263"/>
                  <a:gd name="connsiteX13" fmla="*/ 4716916 w 5967054"/>
                  <a:gd name="connsiteY13" fmla="*/ 397376 h 1301263"/>
                  <a:gd name="connsiteX14" fmla="*/ 5316420 w 5967054"/>
                  <a:gd name="connsiteY14" fmla="*/ 0 h 13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67054" h="1301263">
                    <a:moveTo>
                      <a:pt x="5316420" y="0"/>
                    </a:moveTo>
                    <a:cubicBezTo>
                      <a:pt x="5675755" y="0"/>
                      <a:pt x="5967054" y="291297"/>
                      <a:pt x="5967054" y="650631"/>
                    </a:cubicBezTo>
                    <a:cubicBezTo>
                      <a:pt x="5967054" y="1009965"/>
                      <a:pt x="5675755" y="1301262"/>
                      <a:pt x="5316420" y="1301262"/>
                    </a:cubicBezTo>
                    <a:cubicBezTo>
                      <a:pt x="5046919" y="1301262"/>
                      <a:pt x="4815688" y="1137407"/>
                      <a:pt x="4716916" y="903886"/>
                    </a:cubicBezTo>
                    <a:lnTo>
                      <a:pt x="4695819" y="835922"/>
                    </a:lnTo>
                    <a:lnTo>
                      <a:pt x="1271236" y="835922"/>
                    </a:lnTo>
                    <a:lnTo>
                      <a:pt x="1250138" y="903887"/>
                    </a:lnTo>
                    <a:cubicBezTo>
                      <a:pt x="1151367" y="1137408"/>
                      <a:pt x="920136" y="1301263"/>
                      <a:pt x="650634" y="1301263"/>
                    </a:cubicBezTo>
                    <a:cubicBezTo>
                      <a:pt x="291299" y="1301263"/>
                      <a:pt x="0" y="1009966"/>
                      <a:pt x="0" y="650632"/>
                    </a:cubicBezTo>
                    <a:cubicBezTo>
                      <a:pt x="0" y="291298"/>
                      <a:pt x="291299" y="1"/>
                      <a:pt x="650634" y="1"/>
                    </a:cubicBezTo>
                    <a:cubicBezTo>
                      <a:pt x="920136" y="1"/>
                      <a:pt x="1151367" y="163856"/>
                      <a:pt x="1250138" y="397377"/>
                    </a:cubicBezTo>
                    <a:lnTo>
                      <a:pt x="1281445" y="498229"/>
                    </a:lnTo>
                    <a:lnTo>
                      <a:pt x="4685609" y="498229"/>
                    </a:lnTo>
                    <a:lnTo>
                      <a:pt x="4716916" y="397376"/>
                    </a:lnTo>
                    <a:cubicBezTo>
                      <a:pt x="4815688" y="163855"/>
                      <a:pt x="5046919" y="0"/>
                      <a:pt x="531642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36679" y="14727928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>
              <a:off x="10197175" y="10866129"/>
              <a:ext cx="51999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2" name="Group 181" descr="Down:  Group 109"/>
          <p:cNvGrpSpPr/>
          <p:nvPr/>
        </p:nvGrpSpPr>
        <p:grpSpPr>
          <a:xfrm>
            <a:off x="3190448" y="11294804"/>
            <a:ext cx="8278383" cy="1301272"/>
            <a:chOff x="3198497" y="14196970"/>
            <a:chExt cx="8278383" cy="1301272"/>
          </a:xfrm>
        </p:grpSpPr>
        <p:sp>
          <p:nvSpPr>
            <p:cNvPr id="183" name="Freeform 182"/>
            <p:cNvSpPr/>
            <p:nvPr/>
          </p:nvSpPr>
          <p:spPr>
            <a:xfrm>
              <a:off x="3198497" y="14196970"/>
              <a:ext cx="5967054" cy="1301262"/>
            </a:xfrm>
            <a:custGeom>
              <a:avLst/>
              <a:gdLst>
                <a:gd name="connsiteX0" fmla="*/ 650634 w 5967054"/>
                <a:gd name="connsiteY0" fmla="*/ 0 h 1301262"/>
                <a:gd name="connsiteX1" fmla="*/ 1250138 w 5967054"/>
                <a:gd name="connsiteY1" fmla="*/ 397376 h 1301262"/>
                <a:gd name="connsiteX2" fmla="*/ 1276339 w 5967054"/>
                <a:gd name="connsiteY2" fmla="*/ 481782 h 1301262"/>
                <a:gd name="connsiteX3" fmla="*/ 2357822 w 5967054"/>
                <a:gd name="connsiteY3" fmla="*/ 481782 h 1301262"/>
                <a:gd name="connsiteX4" fmla="*/ 2384023 w 5967054"/>
                <a:gd name="connsiteY4" fmla="*/ 397376 h 1301262"/>
                <a:gd name="connsiteX5" fmla="*/ 2983527 w 5967054"/>
                <a:gd name="connsiteY5" fmla="*/ 0 h 1301262"/>
                <a:gd name="connsiteX6" fmla="*/ 3583031 w 5967054"/>
                <a:gd name="connsiteY6" fmla="*/ 397376 h 1301262"/>
                <a:gd name="connsiteX7" fmla="*/ 3609232 w 5967054"/>
                <a:gd name="connsiteY7" fmla="*/ 481782 h 1301262"/>
                <a:gd name="connsiteX8" fmla="*/ 4690715 w 5967054"/>
                <a:gd name="connsiteY8" fmla="*/ 481782 h 1301262"/>
                <a:gd name="connsiteX9" fmla="*/ 4716916 w 5967054"/>
                <a:gd name="connsiteY9" fmla="*/ 397376 h 1301262"/>
                <a:gd name="connsiteX10" fmla="*/ 5316420 w 5967054"/>
                <a:gd name="connsiteY10" fmla="*/ 0 h 1301262"/>
                <a:gd name="connsiteX11" fmla="*/ 5967054 w 5967054"/>
                <a:gd name="connsiteY11" fmla="*/ 650630 h 1301262"/>
                <a:gd name="connsiteX12" fmla="*/ 5316420 w 5967054"/>
                <a:gd name="connsiteY12" fmla="*/ 1301260 h 1301262"/>
                <a:gd name="connsiteX13" fmla="*/ 4716916 w 5967054"/>
                <a:gd name="connsiteY13" fmla="*/ 903884 h 1301262"/>
                <a:gd name="connsiteX14" fmla="*/ 4690714 w 5967054"/>
                <a:gd name="connsiteY14" fmla="*/ 819476 h 1301262"/>
                <a:gd name="connsiteX15" fmla="*/ 3609234 w 5967054"/>
                <a:gd name="connsiteY15" fmla="*/ 819476 h 1301262"/>
                <a:gd name="connsiteX16" fmla="*/ 3583031 w 5967054"/>
                <a:gd name="connsiteY16" fmla="*/ 903886 h 1301262"/>
                <a:gd name="connsiteX17" fmla="*/ 2983527 w 5967054"/>
                <a:gd name="connsiteY17" fmla="*/ 1301262 h 1301262"/>
                <a:gd name="connsiteX18" fmla="*/ 2384023 w 5967054"/>
                <a:gd name="connsiteY18" fmla="*/ 903886 h 1301262"/>
                <a:gd name="connsiteX19" fmla="*/ 2357821 w 5967054"/>
                <a:gd name="connsiteY19" fmla="*/ 819476 h 1301262"/>
                <a:gd name="connsiteX20" fmla="*/ 1276341 w 5967054"/>
                <a:gd name="connsiteY20" fmla="*/ 819476 h 1301262"/>
                <a:gd name="connsiteX21" fmla="*/ 1250138 w 5967054"/>
                <a:gd name="connsiteY21" fmla="*/ 903886 h 1301262"/>
                <a:gd name="connsiteX22" fmla="*/ 650634 w 5967054"/>
                <a:gd name="connsiteY22" fmla="*/ 1301262 h 1301262"/>
                <a:gd name="connsiteX23" fmla="*/ 0 w 5967054"/>
                <a:gd name="connsiteY23" fmla="*/ 650632 h 1301262"/>
                <a:gd name="connsiteX24" fmla="*/ 650634 w 5967054"/>
                <a:gd name="connsiteY2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7054" h="1301262">
                  <a:moveTo>
                    <a:pt x="650634" y="0"/>
                  </a:moveTo>
                  <a:cubicBezTo>
                    <a:pt x="920136" y="0"/>
                    <a:pt x="1151367" y="163854"/>
                    <a:pt x="1250138" y="397376"/>
                  </a:cubicBezTo>
                  <a:lnTo>
                    <a:pt x="1276339" y="481782"/>
                  </a:lnTo>
                  <a:lnTo>
                    <a:pt x="2357822" y="481782"/>
                  </a:lnTo>
                  <a:lnTo>
                    <a:pt x="2384023" y="397376"/>
                  </a:lnTo>
                  <a:cubicBezTo>
                    <a:pt x="2482795" y="163854"/>
                    <a:pt x="2714026" y="0"/>
                    <a:pt x="2983527" y="0"/>
                  </a:cubicBezTo>
                  <a:cubicBezTo>
                    <a:pt x="3253029" y="0"/>
                    <a:pt x="3484259" y="163854"/>
                    <a:pt x="3583031" y="397376"/>
                  </a:cubicBezTo>
                  <a:lnTo>
                    <a:pt x="3609232" y="481782"/>
                  </a:lnTo>
                  <a:lnTo>
                    <a:pt x="4690715" y="481782"/>
                  </a:lnTo>
                  <a:lnTo>
                    <a:pt x="4716916" y="397376"/>
                  </a:lnTo>
                  <a:cubicBezTo>
                    <a:pt x="4815688" y="163854"/>
                    <a:pt x="5046919" y="0"/>
                    <a:pt x="5316420" y="0"/>
                  </a:cubicBezTo>
                  <a:cubicBezTo>
                    <a:pt x="5675755" y="0"/>
                    <a:pt x="5967054" y="291296"/>
                    <a:pt x="5967054" y="650630"/>
                  </a:cubicBezTo>
                  <a:cubicBezTo>
                    <a:pt x="5967054" y="1009964"/>
                    <a:pt x="5675755" y="1301260"/>
                    <a:pt x="5316420" y="1301260"/>
                  </a:cubicBezTo>
                  <a:cubicBezTo>
                    <a:pt x="5046919" y="1301260"/>
                    <a:pt x="4815688" y="1137406"/>
                    <a:pt x="4716916" y="903884"/>
                  </a:cubicBezTo>
                  <a:lnTo>
                    <a:pt x="4690714" y="819476"/>
                  </a:lnTo>
                  <a:lnTo>
                    <a:pt x="3609234" y="819476"/>
                  </a:lnTo>
                  <a:lnTo>
                    <a:pt x="3583031" y="903886"/>
                  </a:lnTo>
                  <a:cubicBezTo>
                    <a:pt x="3484259" y="1137406"/>
                    <a:pt x="3253029" y="1301262"/>
                    <a:pt x="2983527" y="1301262"/>
                  </a:cubicBezTo>
                  <a:cubicBezTo>
                    <a:pt x="2714026" y="1301262"/>
                    <a:pt x="2482795" y="1137406"/>
                    <a:pt x="2384023" y="903886"/>
                  </a:cubicBezTo>
                  <a:lnTo>
                    <a:pt x="2357821" y="819476"/>
                  </a:lnTo>
                  <a:lnTo>
                    <a:pt x="1276341" y="819476"/>
                  </a:lnTo>
                  <a:lnTo>
                    <a:pt x="1250138" y="903886"/>
                  </a:lnTo>
                  <a:cubicBezTo>
                    <a:pt x="1151367" y="1137406"/>
                    <a:pt x="920136" y="1301262"/>
                    <a:pt x="650634" y="1301262"/>
                  </a:cubicBezTo>
                  <a:cubicBezTo>
                    <a:pt x="291299" y="1301262"/>
                    <a:pt x="0" y="1009964"/>
                    <a:pt x="0" y="650632"/>
                  </a:cubicBezTo>
                  <a:cubicBezTo>
                    <a:pt x="0" y="291296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197175" y="14196981"/>
              <a:ext cx="127970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20959328" y="291805"/>
            <a:ext cx="15414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are the items  of ‘B’ distributed?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20952200" y="1409722"/>
            <a:ext cx="76626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Aggregate </a:t>
            </a:r>
            <a:r>
              <a:rPr lang="en-US" dirty="0">
                <a:solidFill>
                  <a:prstClr val="black"/>
                </a:solidFill>
              </a:rPr>
              <a:t>By: </a:t>
            </a:r>
            <a:r>
              <a:rPr lang="en-US" dirty="0" smtClean="0">
                <a:solidFill>
                  <a:prstClr val="black"/>
                </a:solidFill>
              </a:rPr>
              <a:t>Set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85" name="Group 184" descr="Down:  Group 70"/>
          <p:cNvGrpSpPr/>
          <p:nvPr/>
        </p:nvGrpSpPr>
        <p:grpSpPr>
          <a:xfrm>
            <a:off x="3214680" y="8353758"/>
            <a:ext cx="10461143" cy="1301262"/>
            <a:chOff x="3198498" y="9200703"/>
            <a:chExt cx="10461143" cy="1301262"/>
          </a:xfrm>
        </p:grpSpPr>
        <p:sp>
          <p:nvSpPr>
            <p:cNvPr id="188" name="Freeform 187"/>
            <p:cNvSpPr/>
            <p:nvPr/>
          </p:nvSpPr>
          <p:spPr>
            <a:xfrm>
              <a:off x="3198498" y="9200703"/>
              <a:ext cx="3634161" cy="1301262"/>
            </a:xfrm>
            <a:custGeom>
              <a:avLst/>
              <a:gdLst>
                <a:gd name="connsiteX0" fmla="*/ 650634 w 3634161"/>
                <a:gd name="connsiteY0" fmla="*/ 0 h 1301262"/>
                <a:gd name="connsiteX1" fmla="*/ 1250138 w 3634161"/>
                <a:gd name="connsiteY1" fmla="*/ 397376 h 1301262"/>
                <a:gd name="connsiteX2" fmla="*/ 1281445 w 3634161"/>
                <a:gd name="connsiteY2" fmla="*/ 498229 h 1301262"/>
                <a:gd name="connsiteX3" fmla="*/ 2352717 w 3634161"/>
                <a:gd name="connsiteY3" fmla="*/ 498229 h 1301262"/>
                <a:gd name="connsiteX4" fmla="*/ 2384023 w 3634161"/>
                <a:gd name="connsiteY4" fmla="*/ 397376 h 1301262"/>
                <a:gd name="connsiteX5" fmla="*/ 2983527 w 3634161"/>
                <a:gd name="connsiteY5" fmla="*/ 0 h 1301262"/>
                <a:gd name="connsiteX6" fmla="*/ 3634161 w 3634161"/>
                <a:gd name="connsiteY6" fmla="*/ 650631 h 1301262"/>
                <a:gd name="connsiteX7" fmla="*/ 2983527 w 3634161"/>
                <a:gd name="connsiteY7" fmla="*/ 1301262 h 1301262"/>
                <a:gd name="connsiteX8" fmla="*/ 2384023 w 3634161"/>
                <a:gd name="connsiteY8" fmla="*/ 903886 h 1301262"/>
                <a:gd name="connsiteX9" fmla="*/ 2352715 w 3634161"/>
                <a:gd name="connsiteY9" fmla="*/ 803029 h 1301262"/>
                <a:gd name="connsiteX10" fmla="*/ 1281446 w 3634161"/>
                <a:gd name="connsiteY10" fmla="*/ 803029 h 1301262"/>
                <a:gd name="connsiteX11" fmla="*/ 1250138 w 3634161"/>
                <a:gd name="connsiteY11" fmla="*/ 903886 h 1301262"/>
                <a:gd name="connsiteX12" fmla="*/ 650634 w 3634161"/>
                <a:gd name="connsiteY12" fmla="*/ 1301262 h 1301262"/>
                <a:gd name="connsiteX13" fmla="*/ 0 w 3634161"/>
                <a:gd name="connsiteY13" fmla="*/ 650631 h 1301262"/>
                <a:gd name="connsiteX14" fmla="*/ 650634 w 3634161"/>
                <a:gd name="connsiteY14" fmla="*/ 0 h 130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61" h="1301262">
                  <a:moveTo>
                    <a:pt x="650634" y="0"/>
                  </a:moveTo>
                  <a:cubicBezTo>
                    <a:pt x="920136" y="0"/>
                    <a:pt x="1151367" y="163855"/>
                    <a:pt x="1250138" y="397376"/>
                  </a:cubicBezTo>
                  <a:lnTo>
                    <a:pt x="1281445" y="498229"/>
                  </a:lnTo>
                  <a:lnTo>
                    <a:pt x="2352717" y="498229"/>
                  </a:lnTo>
                  <a:lnTo>
                    <a:pt x="2384023" y="397376"/>
                  </a:lnTo>
                  <a:cubicBezTo>
                    <a:pt x="2482795" y="163855"/>
                    <a:pt x="2714026" y="0"/>
                    <a:pt x="2983527" y="0"/>
                  </a:cubicBezTo>
                  <a:cubicBezTo>
                    <a:pt x="3342862" y="0"/>
                    <a:pt x="3634161" y="291297"/>
                    <a:pt x="3634161" y="650631"/>
                  </a:cubicBezTo>
                  <a:cubicBezTo>
                    <a:pt x="3634161" y="1009965"/>
                    <a:pt x="3342862" y="1301262"/>
                    <a:pt x="2983527" y="1301262"/>
                  </a:cubicBezTo>
                  <a:cubicBezTo>
                    <a:pt x="2714026" y="1301262"/>
                    <a:pt x="2482795" y="1137407"/>
                    <a:pt x="2384023" y="903886"/>
                  </a:cubicBezTo>
                  <a:lnTo>
                    <a:pt x="2352715" y="803029"/>
                  </a:lnTo>
                  <a:lnTo>
                    <a:pt x="1281446" y="803029"/>
                  </a:lnTo>
                  <a:lnTo>
                    <a:pt x="1250138" y="903886"/>
                  </a:lnTo>
                  <a:cubicBezTo>
                    <a:pt x="1151367" y="1137407"/>
                    <a:pt x="920136" y="1301262"/>
                    <a:pt x="650634" y="1301262"/>
                  </a:cubicBezTo>
                  <a:cubicBezTo>
                    <a:pt x="291299" y="1301262"/>
                    <a:pt x="0" y="1009965"/>
                    <a:pt x="0" y="650631"/>
                  </a:cubicBezTo>
                  <a:cubicBezTo>
                    <a:pt x="0" y="291297"/>
                    <a:pt x="291299" y="0"/>
                    <a:pt x="65063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197176" y="9200703"/>
              <a:ext cx="346246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76182" y="14212201"/>
            <a:ext cx="10473692" cy="5685081"/>
            <a:chOff x="3176182" y="14212201"/>
            <a:chExt cx="10473692" cy="5685081"/>
          </a:xfrm>
        </p:grpSpPr>
        <p:grpSp>
          <p:nvGrpSpPr>
            <p:cNvPr id="195" name="Group 194" descr="Down:  Group 130"/>
            <p:cNvGrpSpPr/>
            <p:nvPr/>
          </p:nvGrpSpPr>
          <p:grpSpPr>
            <a:xfrm>
              <a:off x="3198862" y="14212201"/>
              <a:ext cx="8901088" cy="1301263"/>
              <a:chOff x="3198498" y="5869853"/>
              <a:chExt cx="8901088" cy="1301263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3198498" y="5869854"/>
                <a:ext cx="5967053" cy="1301262"/>
                <a:chOff x="3903786" y="9731655"/>
                <a:chExt cx="5967053" cy="1301262"/>
              </a:xfrm>
            </p:grpSpPr>
            <p:sp>
              <p:nvSpPr>
                <p:cNvPr id="198" name="Oval 197"/>
                <p:cNvSpPr/>
                <p:nvPr/>
              </p:nvSpPr>
              <p:spPr>
                <a:xfrm>
                  <a:off x="3903786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6236679" y="9731656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8569572" y="9731655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7" name="Rectangle 196"/>
              <p:cNvSpPr/>
              <p:nvPr/>
            </p:nvSpPr>
            <p:spPr>
              <a:xfrm>
                <a:off x="10197177" y="5869853"/>
                <a:ext cx="1902409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1" name="Group 200" descr="Down:  Group 115"/>
            <p:cNvGrpSpPr/>
            <p:nvPr/>
          </p:nvGrpSpPr>
          <p:grpSpPr>
            <a:xfrm>
              <a:off x="3198463" y="17129314"/>
              <a:ext cx="8901089" cy="1301268"/>
              <a:chOff x="3198498" y="12531548"/>
              <a:chExt cx="8901089" cy="1301268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3198498" y="12531548"/>
                <a:ext cx="5967054" cy="1301263"/>
                <a:chOff x="3903786" y="16393349"/>
                <a:chExt cx="5967054" cy="1301263"/>
              </a:xfrm>
            </p:grpSpPr>
            <p:sp>
              <p:nvSpPr>
                <p:cNvPr id="204" name="Oval 203"/>
                <p:cNvSpPr/>
                <p:nvPr/>
              </p:nvSpPr>
              <p:spPr>
                <a:xfrm>
                  <a:off x="3903786" y="16393350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Freeform 204"/>
                <p:cNvSpPr/>
                <p:nvPr/>
              </p:nvSpPr>
              <p:spPr>
                <a:xfrm>
                  <a:off x="6236679" y="16393349"/>
                  <a:ext cx="3634161" cy="1301263"/>
                </a:xfrm>
                <a:custGeom>
                  <a:avLst/>
                  <a:gdLst>
                    <a:gd name="connsiteX0" fmla="*/ 2983527 w 3634161"/>
                    <a:gd name="connsiteY0" fmla="*/ 0 h 1301263"/>
                    <a:gd name="connsiteX1" fmla="*/ 3634161 w 3634161"/>
                    <a:gd name="connsiteY1" fmla="*/ 650631 h 1301263"/>
                    <a:gd name="connsiteX2" fmla="*/ 2983527 w 3634161"/>
                    <a:gd name="connsiteY2" fmla="*/ 1301263 h 1301263"/>
                    <a:gd name="connsiteX3" fmla="*/ 2384023 w 3634161"/>
                    <a:gd name="connsiteY3" fmla="*/ 903887 h 1301263"/>
                    <a:gd name="connsiteX4" fmla="*/ 2352716 w 3634161"/>
                    <a:gd name="connsiteY4" fmla="*/ 803031 h 1301263"/>
                    <a:gd name="connsiteX5" fmla="*/ 1281446 w 3634161"/>
                    <a:gd name="connsiteY5" fmla="*/ 803031 h 1301263"/>
                    <a:gd name="connsiteX6" fmla="*/ 1250138 w 3634161"/>
                    <a:gd name="connsiteY6" fmla="*/ 903887 h 1301263"/>
                    <a:gd name="connsiteX7" fmla="*/ 650634 w 3634161"/>
                    <a:gd name="connsiteY7" fmla="*/ 1301263 h 1301263"/>
                    <a:gd name="connsiteX8" fmla="*/ 0 w 3634161"/>
                    <a:gd name="connsiteY8" fmla="*/ 650631 h 1301263"/>
                    <a:gd name="connsiteX9" fmla="*/ 650634 w 3634161"/>
                    <a:gd name="connsiteY9" fmla="*/ 1 h 1301263"/>
                    <a:gd name="connsiteX10" fmla="*/ 1250138 w 3634161"/>
                    <a:gd name="connsiteY10" fmla="*/ 397377 h 1301263"/>
                    <a:gd name="connsiteX11" fmla="*/ 1281445 w 3634161"/>
                    <a:gd name="connsiteY11" fmla="*/ 498231 h 1301263"/>
                    <a:gd name="connsiteX12" fmla="*/ 2352716 w 3634161"/>
                    <a:gd name="connsiteY12" fmla="*/ 498231 h 1301263"/>
                    <a:gd name="connsiteX13" fmla="*/ 2384023 w 3634161"/>
                    <a:gd name="connsiteY13" fmla="*/ 397375 h 1301263"/>
                    <a:gd name="connsiteX14" fmla="*/ 2983527 w 3634161"/>
                    <a:gd name="connsiteY14" fmla="*/ 0 h 130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3">
                      <a:moveTo>
                        <a:pt x="2983527" y="0"/>
                      </a:move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3"/>
                        <a:pt x="2983527" y="1301263"/>
                      </a:cubicBezTo>
                      <a:cubicBezTo>
                        <a:pt x="2714026" y="1301263"/>
                        <a:pt x="2482795" y="1137407"/>
                        <a:pt x="2384023" y="903887"/>
                      </a:cubicBezTo>
                      <a:lnTo>
                        <a:pt x="2352716" y="803031"/>
                      </a:lnTo>
                      <a:lnTo>
                        <a:pt x="1281446" y="803031"/>
                      </a:lnTo>
                      <a:lnTo>
                        <a:pt x="1250138" y="903887"/>
                      </a:lnTo>
                      <a:cubicBezTo>
                        <a:pt x="1151367" y="1137409"/>
                        <a:pt x="920136" y="1301263"/>
                        <a:pt x="650634" y="1301263"/>
                      </a:cubicBezTo>
                      <a:cubicBezTo>
                        <a:pt x="291299" y="1301263"/>
                        <a:pt x="0" y="1009967"/>
                        <a:pt x="0" y="650631"/>
                      </a:cubicBezTo>
                      <a:cubicBezTo>
                        <a:pt x="0" y="291298"/>
                        <a:pt x="291299" y="1"/>
                        <a:pt x="650634" y="1"/>
                      </a:cubicBezTo>
                      <a:cubicBezTo>
                        <a:pt x="920136" y="1"/>
                        <a:pt x="1151367" y="163856"/>
                        <a:pt x="1250138" y="397377"/>
                      </a:cubicBezTo>
                      <a:lnTo>
                        <a:pt x="1281445" y="498231"/>
                      </a:lnTo>
                      <a:lnTo>
                        <a:pt x="2352716" y="498231"/>
                      </a:lnTo>
                      <a:lnTo>
                        <a:pt x="2384023" y="397375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3" name="Rectangle 202"/>
              <p:cNvSpPr/>
              <p:nvPr/>
            </p:nvSpPr>
            <p:spPr>
              <a:xfrm>
                <a:off x="10197177" y="12531555"/>
                <a:ext cx="1902410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2" name="Group 171" descr="Down:  Group 75"/>
            <p:cNvGrpSpPr/>
            <p:nvPr/>
          </p:nvGrpSpPr>
          <p:grpSpPr>
            <a:xfrm>
              <a:off x="3188731" y="15665076"/>
              <a:ext cx="10461143" cy="1301262"/>
              <a:chOff x="3198498" y="9200703"/>
              <a:chExt cx="10461143" cy="1301262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3198498" y="9200703"/>
                <a:ext cx="5967053" cy="1301262"/>
                <a:chOff x="3903786" y="13062504"/>
                <a:chExt cx="5967053" cy="1301262"/>
              </a:xfrm>
            </p:grpSpPr>
            <p:sp>
              <p:nvSpPr>
                <p:cNvPr id="175" name="Freeform 174"/>
                <p:cNvSpPr/>
                <p:nvPr/>
              </p:nvSpPr>
              <p:spPr>
                <a:xfrm>
                  <a:off x="3903786" y="13062504"/>
                  <a:ext cx="3634161" cy="1301262"/>
                </a:xfrm>
                <a:custGeom>
                  <a:avLst/>
                  <a:gdLst>
                    <a:gd name="connsiteX0" fmla="*/ 650634 w 3634161"/>
                    <a:gd name="connsiteY0" fmla="*/ 0 h 1301262"/>
                    <a:gd name="connsiteX1" fmla="*/ 1250138 w 3634161"/>
                    <a:gd name="connsiteY1" fmla="*/ 397376 h 1301262"/>
                    <a:gd name="connsiteX2" fmla="*/ 1281445 w 3634161"/>
                    <a:gd name="connsiteY2" fmla="*/ 498229 h 1301262"/>
                    <a:gd name="connsiteX3" fmla="*/ 2352717 w 3634161"/>
                    <a:gd name="connsiteY3" fmla="*/ 498229 h 1301262"/>
                    <a:gd name="connsiteX4" fmla="*/ 2384023 w 3634161"/>
                    <a:gd name="connsiteY4" fmla="*/ 397376 h 1301262"/>
                    <a:gd name="connsiteX5" fmla="*/ 2983527 w 3634161"/>
                    <a:gd name="connsiteY5" fmla="*/ 0 h 1301262"/>
                    <a:gd name="connsiteX6" fmla="*/ 3634161 w 3634161"/>
                    <a:gd name="connsiteY6" fmla="*/ 650631 h 1301262"/>
                    <a:gd name="connsiteX7" fmla="*/ 2983527 w 3634161"/>
                    <a:gd name="connsiteY7" fmla="*/ 1301262 h 1301262"/>
                    <a:gd name="connsiteX8" fmla="*/ 2384023 w 3634161"/>
                    <a:gd name="connsiteY8" fmla="*/ 903886 h 1301262"/>
                    <a:gd name="connsiteX9" fmla="*/ 2352715 w 3634161"/>
                    <a:gd name="connsiteY9" fmla="*/ 803029 h 1301262"/>
                    <a:gd name="connsiteX10" fmla="*/ 1281446 w 3634161"/>
                    <a:gd name="connsiteY10" fmla="*/ 803029 h 1301262"/>
                    <a:gd name="connsiteX11" fmla="*/ 1250138 w 3634161"/>
                    <a:gd name="connsiteY11" fmla="*/ 903886 h 1301262"/>
                    <a:gd name="connsiteX12" fmla="*/ 650634 w 3634161"/>
                    <a:gd name="connsiteY12" fmla="*/ 1301262 h 1301262"/>
                    <a:gd name="connsiteX13" fmla="*/ 0 w 3634161"/>
                    <a:gd name="connsiteY13" fmla="*/ 650631 h 1301262"/>
                    <a:gd name="connsiteX14" fmla="*/ 650634 w 3634161"/>
                    <a:gd name="connsiteY14" fmla="*/ 0 h 1301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34161" h="1301262">
                      <a:moveTo>
                        <a:pt x="650634" y="0"/>
                      </a:moveTo>
                      <a:cubicBezTo>
                        <a:pt x="920136" y="0"/>
                        <a:pt x="1151367" y="163855"/>
                        <a:pt x="1250138" y="397376"/>
                      </a:cubicBezTo>
                      <a:lnTo>
                        <a:pt x="1281445" y="498229"/>
                      </a:lnTo>
                      <a:lnTo>
                        <a:pt x="2352717" y="498229"/>
                      </a:lnTo>
                      <a:lnTo>
                        <a:pt x="2384023" y="397376"/>
                      </a:lnTo>
                      <a:cubicBezTo>
                        <a:pt x="2482795" y="163855"/>
                        <a:pt x="2714026" y="0"/>
                        <a:pt x="2983527" y="0"/>
                      </a:cubicBezTo>
                      <a:cubicBezTo>
                        <a:pt x="3342862" y="0"/>
                        <a:pt x="3634161" y="291297"/>
                        <a:pt x="3634161" y="650631"/>
                      </a:cubicBezTo>
                      <a:cubicBezTo>
                        <a:pt x="3634161" y="1009965"/>
                        <a:pt x="3342862" y="1301262"/>
                        <a:pt x="2983527" y="1301262"/>
                      </a:cubicBezTo>
                      <a:cubicBezTo>
                        <a:pt x="2714026" y="1301262"/>
                        <a:pt x="2482795" y="1137407"/>
                        <a:pt x="2384023" y="903886"/>
                      </a:cubicBezTo>
                      <a:lnTo>
                        <a:pt x="2352715" y="803029"/>
                      </a:lnTo>
                      <a:lnTo>
                        <a:pt x="1281446" y="803029"/>
                      </a:lnTo>
                      <a:lnTo>
                        <a:pt x="1250138" y="903886"/>
                      </a:lnTo>
                      <a:cubicBezTo>
                        <a:pt x="1151367" y="1137407"/>
                        <a:pt x="920136" y="1301262"/>
                        <a:pt x="650634" y="1301262"/>
                      </a:cubicBezTo>
                      <a:cubicBezTo>
                        <a:pt x="291299" y="1301262"/>
                        <a:pt x="0" y="1009965"/>
                        <a:pt x="0" y="650631"/>
                      </a:cubicBezTo>
                      <a:cubicBezTo>
                        <a:pt x="0" y="291297"/>
                        <a:pt x="291299" y="0"/>
                        <a:pt x="65063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8569572" y="13062504"/>
                  <a:ext cx="1301267" cy="130126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4" name="Rectangle 173"/>
              <p:cNvSpPr/>
              <p:nvPr/>
            </p:nvSpPr>
            <p:spPr>
              <a:xfrm>
                <a:off x="10197176" y="9200703"/>
                <a:ext cx="346246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6" name="Group 205" descr="Down:  Group 24"/>
            <p:cNvGrpSpPr/>
            <p:nvPr/>
          </p:nvGrpSpPr>
          <p:grpSpPr>
            <a:xfrm>
              <a:off x="3176182" y="18596010"/>
              <a:ext cx="8278383" cy="1301272"/>
              <a:chOff x="3198497" y="14196970"/>
              <a:chExt cx="8278383" cy="1301272"/>
            </a:xfrm>
          </p:grpSpPr>
          <p:sp>
            <p:nvSpPr>
              <p:cNvPr id="207" name="Freeform 206"/>
              <p:cNvSpPr/>
              <p:nvPr/>
            </p:nvSpPr>
            <p:spPr>
              <a:xfrm>
                <a:off x="3198497" y="14196970"/>
                <a:ext cx="5967054" cy="1301262"/>
              </a:xfrm>
              <a:custGeom>
                <a:avLst/>
                <a:gdLst>
                  <a:gd name="connsiteX0" fmla="*/ 650634 w 5967054"/>
                  <a:gd name="connsiteY0" fmla="*/ 0 h 1301262"/>
                  <a:gd name="connsiteX1" fmla="*/ 1250138 w 5967054"/>
                  <a:gd name="connsiteY1" fmla="*/ 397376 h 1301262"/>
                  <a:gd name="connsiteX2" fmla="*/ 1276339 w 5967054"/>
                  <a:gd name="connsiteY2" fmla="*/ 481782 h 1301262"/>
                  <a:gd name="connsiteX3" fmla="*/ 2357822 w 5967054"/>
                  <a:gd name="connsiteY3" fmla="*/ 481782 h 1301262"/>
                  <a:gd name="connsiteX4" fmla="*/ 2384023 w 5967054"/>
                  <a:gd name="connsiteY4" fmla="*/ 397376 h 1301262"/>
                  <a:gd name="connsiteX5" fmla="*/ 2983527 w 5967054"/>
                  <a:gd name="connsiteY5" fmla="*/ 0 h 1301262"/>
                  <a:gd name="connsiteX6" fmla="*/ 3583031 w 5967054"/>
                  <a:gd name="connsiteY6" fmla="*/ 397376 h 1301262"/>
                  <a:gd name="connsiteX7" fmla="*/ 3609232 w 5967054"/>
                  <a:gd name="connsiteY7" fmla="*/ 481782 h 1301262"/>
                  <a:gd name="connsiteX8" fmla="*/ 4690715 w 5967054"/>
                  <a:gd name="connsiteY8" fmla="*/ 481782 h 1301262"/>
                  <a:gd name="connsiteX9" fmla="*/ 4716916 w 5967054"/>
                  <a:gd name="connsiteY9" fmla="*/ 397376 h 1301262"/>
                  <a:gd name="connsiteX10" fmla="*/ 5316420 w 5967054"/>
                  <a:gd name="connsiteY10" fmla="*/ 0 h 1301262"/>
                  <a:gd name="connsiteX11" fmla="*/ 5967054 w 5967054"/>
                  <a:gd name="connsiteY11" fmla="*/ 650630 h 1301262"/>
                  <a:gd name="connsiteX12" fmla="*/ 5316420 w 5967054"/>
                  <a:gd name="connsiteY12" fmla="*/ 1301260 h 1301262"/>
                  <a:gd name="connsiteX13" fmla="*/ 4716916 w 5967054"/>
                  <a:gd name="connsiteY13" fmla="*/ 903884 h 1301262"/>
                  <a:gd name="connsiteX14" fmla="*/ 4690714 w 5967054"/>
                  <a:gd name="connsiteY14" fmla="*/ 819476 h 1301262"/>
                  <a:gd name="connsiteX15" fmla="*/ 3609234 w 5967054"/>
                  <a:gd name="connsiteY15" fmla="*/ 819476 h 1301262"/>
                  <a:gd name="connsiteX16" fmla="*/ 3583031 w 5967054"/>
                  <a:gd name="connsiteY16" fmla="*/ 903886 h 1301262"/>
                  <a:gd name="connsiteX17" fmla="*/ 2983527 w 5967054"/>
                  <a:gd name="connsiteY17" fmla="*/ 1301262 h 1301262"/>
                  <a:gd name="connsiteX18" fmla="*/ 2384023 w 5967054"/>
                  <a:gd name="connsiteY18" fmla="*/ 903886 h 1301262"/>
                  <a:gd name="connsiteX19" fmla="*/ 2357821 w 5967054"/>
                  <a:gd name="connsiteY19" fmla="*/ 819476 h 1301262"/>
                  <a:gd name="connsiteX20" fmla="*/ 1276341 w 5967054"/>
                  <a:gd name="connsiteY20" fmla="*/ 819476 h 1301262"/>
                  <a:gd name="connsiteX21" fmla="*/ 1250138 w 5967054"/>
                  <a:gd name="connsiteY21" fmla="*/ 903886 h 1301262"/>
                  <a:gd name="connsiteX22" fmla="*/ 650634 w 5967054"/>
                  <a:gd name="connsiteY22" fmla="*/ 1301262 h 1301262"/>
                  <a:gd name="connsiteX23" fmla="*/ 0 w 5967054"/>
                  <a:gd name="connsiteY23" fmla="*/ 650632 h 1301262"/>
                  <a:gd name="connsiteX24" fmla="*/ 650634 w 5967054"/>
                  <a:gd name="connsiteY24" fmla="*/ 0 h 130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7054" h="1301262">
                    <a:moveTo>
                      <a:pt x="650634" y="0"/>
                    </a:moveTo>
                    <a:cubicBezTo>
                      <a:pt x="920136" y="0"/>
                      <a:pt x="1151367" y="163854"/>
                      <a:pt x="1250138" y="397376"/>
                    </a:cubicBezTo>
                    <a:lnTo>
                      <a:pt x="1276339" y="481782"/>
                    </a:lnTo>
                    <a:lnTo>
                      <a:pt x="2357822" y="481782"/>
                    </a:lnTo>
                    <a:lnTo>
                      <a:pt x="2384023" y="397376"/>
                    </a:lnTo>
                    <a:cubicBezTo>
                      <a:pt x="2482795" y="163854"/>
                      <a:pt x="2714026" y="0"/>
                      <a:pt x="2983527" y="0"/>
                    </a:cubicBezTo>
                    <a:cubicBezTo>
                      <a:pt x="3253029" y="0"/>
                      <a:pt x="3484259" y="163854"/>
                      <a:pt x="3583031" y="397376"/>
                    </a:cubicBezTo>
                    <a:lnTo>
                      <a:pt x="3609232" y="481782"/>
                    </a:lnTo>
                    <a:lnTo>
                      <a:pt x="4690715" y="481782"/>
                    </a:lnTo>
                    <a:lnTo>
                      <a:pt x="4716916" y="397376"/>
                    </a:lnTo>
                    <a:cubicBezTo>
                      <a:pt x="4815688" y="163854"/>
                      <a:pt x="5046919" y="0"/>
                      <a:pt x="5316420" y="0"/>
                    </a:cubicBezTo>
                    <a:cubicBezTo>
                      <a:pt x="5675755" y="0"/>
                      <a:pt x="5967054" y="291296"/>
                      <a:pt x="5967054" y="650630"/>
                    </a:cubicBezTo>
                    <a:cubicBezTo>
                      <a:pt x="5967054" y="1009964"/>
                      <a:pt x="5675755" y="1301260"/>
                      <a:pt x="5316420" y="1301260"/>
                    </a:cubicBezTo>
                    <a:cubicBezTo>
                      <a:pt x="5046919" y="1301260"/>
                      <a:pt x="4815688" y="1137406"/>
                      <a:pt x="4716916" y="903884"/>
                    </a:cubicBezTo>
                    <a:lnTo>
                      <a:pt x="4690714" y="819476"/>
                    </a:lnTo>
                    <a:lnTo>
                      <a:pt x="3609234" y="819476"/>
                    </a:lnTo>
                    <a:lnTo>
                      <a:pt x="3583031" y="903886"/>
                    </a:lnTo>
                    <a:cubicBezTo>
                      <a:pt x="3484259" y="1137406"/>
                      <a:pt x="3253029" y="1301262"/>
                      <a:pt x="2983527" y="1301262"/>
                    </a:cubicBezTo>
                    <a:cubicBezTo>
                      <a:pt x="2714026" y="1301262"/>
                      <a:pt x="2482795" y="1137406"/>
                      <a:pt x="2384023" y="903886"/>
                    </a:cubicBezTo>
                    <a:lnTo>
                      <a:pt x="2357821" y="819476"/>
                    </a:lnTo>
                    <a:lnTo>
                      <a:pt x="1276341" y="819476"/>
                    </a:lnTo>
                    <a:lnTo>
                      <a:pt x="1250138" y="903886"/>
                    </a:lnTo>
                    <a:cubicBezTo>
                      <a:pt x="1151367" y="1137406"/>
                      <a:pt x="920136" y="1301262"/>
                      <a:pt x="650634" y="1301262"/>
                    </a:cubicBezTo>
                    <a:cubicBezTo>
                      <a:pt x="291299" y="1301262"/>
                      <a:pt x="0" y="1009964"/>
                      <a:pt x="0" y="650632"/>
                    </a:cubicBezTo>
                    <a:cubicBezTo>
                      <a:pt x="0" y="291296"/>
                      <a:pt x="291299" y="0"/>
                      <a:pt x="6506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10197175" y="14196981"/>
                <a:ext cx="1279705" cy="13012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9" name="Group 208" descr="Down:  Group 3"/>
          <p:cNvGrpSpPr/>
          <p:nvPr/>
        </p:nvGrpSpPr>
        <p:grpSpPr>
          <a:xfrm>
            <a:off x="3195150" y="3997942"/>
            <a:ext cx="8278382" cy="1301262"/>
            <a:chOff x="3198498" y="2539001"/>
            <a:chExt cx="8278382" cy="1301262"/>
          </a:xfrm>
        </p:grpSpPr>
        <p:grpSp>
          <p:nvGrpSpPr>
            <p:cNvPr id="210" name="Group 209"/>
            <p:cNvGrpSpPr/>
            <p:nvPr/>
          </p:nvGrpSpPr>
          <p:grpSpPr>
            <a:xfrm>
              <a:off x="3198498" y="2539001"/>
              <a:ext cx="5967053" cy="1301262"/>
              <a:chOff x="3903786" y="6400802"/>
              <a:chExt cx="5967053" cy="1301262"/>
            </a:xfrm>
          </p:grpSpPr>
          <p:sp>
            <p:nvSpPr>
              <p:cNvPr id="212" name="Oval 211"/>
              <p:cNvSpPr/>
              <p:nvPr/>
            </p:nvSpPr>
            <p:spPr>
              <a:xfrm>
                <a:off x="3903786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236679" y="6400803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69572" y="6400802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1" name="Rectangle 210"/>
            <p:cNvSpPr/>
            <p:nvPr/>
          </p:nvSpPr>
          <p:spPr>
            <a:xfrm>
              <a:off x="10197177" y="2539001"/>
              <a:ext cx="1279703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3211300" y="6902459"/>
            <a:ext cx="11600173" cy="1301263"/>
            <a:chOff x="3211112" y="3917960"/>
            <a:chExt cx="11600173" cy="1301263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11112" y="3917961"/>
              <a:ext cx="5967053" cy="1301262"/>
              <a:chOff x="3903786" y="8066229"/>
              <a:chExt cx="5967053" cy="1301262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3903786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6236679" y="8066230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8569572" y="8066229"/>
                <a:ext cx="1301267" cy="130126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10209790" y="3917960"/>
              <a:ext cx="4601495" cy="13012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291" y="2538992"/>
            <a:ext cx="20747989" cy="1301277"/>
            <a:chOff x="353291" y="2538992"/>
            <a:chExt cx="20747989" cy="1301277"/>
          </a:xfrm>
        </p:grpSpPr>
        <p:grpSp>
          <p:nvGrpSpPr>
            <p:cNvPr id="221" name="Group 220"/>
            <p:cNvGrpSpPr/>
            <p:nvPr/>
          </p:nvGrpSpPr>
          <p:grpSpPr>
            <a:xfrm>
              <a:off x="353291" y="2538992"/>
              <a:ext cx="20747989" cy="1301277"/>
              <a:chOff x="353451" y="14205690"/>
              <a:chExt cx="20747989" cy="1301277"/>
            </a:xfrm>
          </p:grpSpPr>
          <p:sp>
            <p:nvSpPr>
              <p:cNvPr id="222" name="Rounded Rectangle 221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None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0197174" y="14363700"/>
                <a:ext cx="1279705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3252952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5585845" y="2595347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918738" y="259534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5" name="Rounded Rectangle 224"/>
          <p:cNvSpPr/>
          <p:nvPr/>
        </p:nvSpPr>
        <p:spPr>
          <a:xfrm>
            <a:off x="353291" y="5442754"/>
            <a:ext cx="20747989" cy="13012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3252952" y="5503236"/>
            <a:ext cx="1188720" cy="11887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0199322" y="5603072"/>
            <a:ext cx="10727478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197014" y="5600764"/>
            <a:ext cx="14559912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85845" y="5503236"/>
            <a:ext cx="1188720" cy="1188720"/>
            <a:chOff x="5585845" y="5503236"/>
            <a:chExt cx="1188720" cy="1188720"/>
          </a:xfrm>
        </p:grpSpPr>
        <p:sp>
          <p:nvSpPr>
            <p:cNvPr id="232" name="Oval 231"/>
            <p:cNvSpPr/>
            <p:nvPr/>
          </p:nvSpPr>
          <p:spPr>
            <a:xfrm>
              <a:off x="5585845" y="5503236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6057666" y="5976438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8738" y="5503235"/>
            <a:ext cx="1188720" cy="1188720"/>
            <a:chOff x="7918738" y="5503235"/>
            <a:chExt cx="1188720" cy="1188720"/>
          </a:xfrm>
        </p:grpSpPr>
        <p:sp>
          <p:nvSpPr>
            <p:cNvPr id="233" name="Oval 232"/>
            <p:cNvSpPr/>
            <p:nvPr/>
          </p:nvSpPr>
          <p:spPr>
            <a:xfrm>
              <a:off x="7918738" y="5503235"/>
              <a:ext cx="1188720" cy="1188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8387378" y="5985771"/>
              <a:ext cx="274320" cy="2743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291" y="12683873"/>
            <a:ext cx="20747989" cy="1301277"/>
            <a:chOff x="353291" y="12683873"/>
            <a:chExt cx="20747989" cy="1301277"/>
          </a:xfrm>
        </p:grpSpPr>
        <p:grpSp>
          <p:nvGrpSpPr>
            <p:cNvPr id="227" name="Group 226"/>
            <p:cNvGrpSpPr/>
            <p:nvPr/>
          </p:nvGrpSpPr>
          <p:grpSpPr>
            <a:xfrm>
              <a:off x="353291" y="12683873"/>
              <a:ext cx="20747989" cy="1301277"/>
              <a:chOff x="353451" y="14205690"/>
              <a:chExt cx="20747989" cy="1301277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53451" y="14205690"/>
                <a:ext cx="20747989" cy="130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B</a:t>
                </a:r>
                <a:endParaRPr lang="en-US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10197174" y="14363700"/>
                <a:ext cx="8516983" cy="102566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Oval 241"/>
            <p:cNvSpPr/>
            <p:nvPr/>
          </p:nvSpPr>
          <p:spPr>
            <a:xfrm>
              <a:off x="5594358" y="12739473"/>
              <a:ext cx="1188720" cy="11887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3220627" y="12739473"/>
              <a:ext cx="1188720" cy="1188720"/>
              <a:chOff x="5585845" y="5503236"/>
              <a:chExt cx="1188720" cy="1188720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5585845" y="5503236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6057666" y="5976438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7918738" y="12739473"/>
              <a:ext cx="1188720" cy="1188720"/>
              <a:chOff x="7918738" y="5503235"/>
              <a:chExt cx="1188720" cy="1188720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7918738" y="5503235"/>
                <a:ext cx="1188720" cy="11887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387378" y="5985771"/>
                <a:ext cx="274320" cy="2743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9" name="Rectangle 118"/>
          <p:cNvSpPr/>
          <p:nvPr/>
        </p:nvSpPr>
        <p:spPr>
          <a:xfrm>
            <a:off x="10174860" y="20272311"/>
            <a:ext cx="10727478" cy="10256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10174860" y="20264163"/>
            <a:ext cx="10876014" cy="1031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0008759" y="5352710"/>
            <a:ext cx="15054114" cy="152644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0214611" y="5783080"/>
            <a:ext cx="3878167" cy="7121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0178713" y="20425370"/>
            <a:ext cx="129940" cy="7121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106444" y="8255060"/>
            <a:ext cx="6138714" cy="147196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106444" y="15592785"/>
            <a:ext cx="6138714" cy="146150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3124" y="19903491"/>
            <a:ext cx="21113043" cy="176166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9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788E-6 -5.09102E-7 L 8.56121E-5 -0.2899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45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8015E-6 -6.32521E-7 L 0.00148 -0.289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4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124E-6 7.77538E-7 L 0.00178 -0.289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4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119" grpId="0" animBg="1"/>
      <p:bldP spid="265" grpId="0" animBg="1"/>
      <p:bldP spid="115" grpId="0" animBg="1"/>
      <p:bldP spid="117" grpId="0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pture-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43840"/>
            <a:ext cx="35228783" cy="197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149" y="4978400"/>
            <a:ext cx="25801345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0421" y="879294"/>
            <a:ext cx="336638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Which Simpsons characters are either male but not evil and don’t have blue hair,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or are female and have blue hair?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0421" y="3400839"/>
            <a:ext cx="90412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Answer with Queries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583"/>
          <a:stretch/>
        </p:blipFill>
        <p:spPr>
          <a:xfrm>
            <a:off x="5481149" y="13746470"/>
            <a:ext cx="19434832" cy="39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capture-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709" y="-43029"/>
            <a:ext cx="35962648" cy="202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Visualization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45621" y="16340714"/>
            <a:ext cx="22689521" cy="0"/>
          </a:xfrm>
          <a:prstGeom prst="straightConnector1">
            <a:avLst/>
          </a:prstGeom>
          <a:ln w="190500">
            <a:solidFill>
              <a:srgbClr val="6364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38869" y="17604080"/>
            <a:ext cx="6901248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 smtClean="0"/>
              <a:t>Communication</a:t>
            </a:r>
            <a:endParaRPr lang="en-US" sz="7202" dirty="0"/>
          </a:p>
        </p:txBody>
      </p:sp>
      <p:sp>
        <p:nvSpPr>
          <p:cNvPr id="7" name="TextBox 6"/>
          <p:cNvSpPr txBox="1"/>
          <p:nvPr/>
        </p:nvSpPr>
        <p:spPr>
          <a:xfrm>
            <a:off x="4570148" y="17604080"/>
            <a:ext cx="7629396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/>
              <a:t>Open Exploration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16" y="7387144"/>
            <a:ext cx="13691314" cy="7686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5" y="7387144"/>
            <a:ext cx="13366566" cy="768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09053" y="6368719"/>
            <a:ext cx="6986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</a:rPr>
              <a:t>[Obama Administration]</a:t>
            </a:r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132719" y="7253204"/>
            <a:ext cx="16315324" cy="4411436"/>
          </a:xfrm>
        </p:spPr>
        <p:txBody>
          <a:bodyPr/>
          <a:lstStyle/>
          <a:p>
            <a:r>
              <a:rPr lang="en-US" dirty="0" smtClean="0"/>
              <a:t>Exploring Attributes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808868"/>
            <a:ext cx="34442400" cy="18763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0655" y="15102289"/>
            <a:ext cx="9947563" cy="2132765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09928" y="1321723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009928" y="73576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0655" y="18936481"/>
            <a:ext cx="22256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do the attribute of two intersections compare?</a:t>
            </a:r>
          </a:p>
        </p:txBody>
      </p:sp>
    </p:spTree>
    <p:extLst>
      <p:ext uri="{BB962C8B-B14F-4D97-AF65-F5344CB8AC3E}">
        <p14:creationId xmlns:p14="http://schemas.microsoft.com/office/powerpoint/2010/main" val="13311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808868"/>
            <a:ext cx="33355013" cy="20255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0655" y="6040583"/>
            <a:ext cx="9947563" cy="7398326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009928" y="735766"/>
            <a:ext cx="11513127" cy="635540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0655" y="18936481"/>
            <a:ext cx="22256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do the attribute of two intersections compare?</a:t>
            </a:r>
          </a:p>
        </p:txBody>
      </p:sp>
    </p:spTree>
    <p:extLst>
      <p:ext uri="{BB962C8B-B14F-4D97-AF65-F5344CB8AC3E}">
        <p14:creationId xmlns:p14="http://schemas.microsoft.com/office/powerpoint/2010/main" val="25350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Molecular Biology</a:t>
            </a:r>
          </a:p>
          <a:p>
            <a:r>
              <a:rPr lang="en-US" dirty="0" smtClean="0"/>
              <a:t>Social Network Analysis</a:t>
            </a:r>
          </a:p>
          <a:p>
            <a:r>
              <a:rPr lang="en-US" dirty="0" smtClean="0"/>
              <a:t>Economics</a:t>
            </a:r>
          </a:p>
          <a:p>
            <a:r>
              <a:rPr lang="en-US" dirty="0" smtClean="0"/>
              <a:t>Drug Discovery</a:t>
            </a:r>
          </a:p>
          <a:p>
            <a:r>
              <a:rPr lang="en-US" dirty="0" smtClean="0"/>
              <a:t>….</a:t>
            </a:r>
          </a:p>
          <a:p>
            <a:endParaRPr lang="en-US" dirty="0"/>
          </a:p>
          <a:p>
            <a:pPr algn="ctr"/>
            <a:r>
              <a:rPr lang="en-US" sz="13800" dirty="0" smtClean="0"/>
              <a:t>http://vcg.github.io/upset</a:t>
            </a:r>
            <a:endParaRPr lang="en-US" sz="13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Grafik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7418" y="4005071"/>
            <a:ext cx="58159974" cy="183592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1836"/>
            <a:ext cx="36580763" cy="40032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Pathways – Entourage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885" y="136158"/>
            <a:ext cx="6174767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[Partl, </a:t>
            </a:r>
            <a:r>
              <a:rPr lang="en-US" sz="6001" dirty="0" err="1" smtClean="0">
                <a:solidFill>
                  <a:prstClr val="white"/>
                </a:solidFill>
              </a:rPr>
              <a:t>BioVis</a:t>
            </a:r>
            <a:r>
              <a:rPr lang="en-US" sz="6001" dirty="0" smtClean="0">
                <a:solidFill>
                  <a:prstClr val="white"/>
                </a:solidFill>
              </a:rPr>
              <a:t> </a:t>
            </a:r>
            <a:r>
              <a:rPr lang="en-US" sz="6001" dirty="0">
                <a:solidFill>
                  <a:prstClr val="white"/>
                </a:solidFill>
              </a:rPr>
              <a:t>‘12]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85" y="1015223"/>
            <a:ext cx="6638356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srgbClr val="00A950"/>
                </a:solidFill>
              </a:rPr>
              <a:t>Best Paper Award</a:t>
            </a:r>
            <a:endParaRPr lang="en-US" sz="6001" dirty="0">
              <a:solidFill>
                <a:srgbClr val="00A9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553" y="2914072"/>
            <a:ext cx="5910272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[Lex, </a:t>
            </a:r>
            <a:r>
              <a:rPr lang="en-US" sz="6001" dirty="0" err="1" smtClean="0">
                <a:solidFill>
                  <a:prstClr val="white"/>
                </a:solidFill>
              </a:rPr>
              <a:t>InfoVis</a:t>
            </a:r>
            <a:r>
              <a:rPr lang="en-US" sz="6001" dirty="0" smtClean="0">
                <a:solidFill>
                  <a:prstClr val="white"/>
                </a:solidFill>
              </a:rPr>
              <a:t> </a:t>
            </a:r>
            <a:r>
              <a:rPr lang="en-US" sz="6001" dirty="0">
                <a:solidFill>
                  <a:prstClr val="white"/>
                </a:solidFill>
              </a:rPr>
              <a:t>‘</a:t>
            </a:r>
            <a:r>
              <a:rPr lang="en-US" sz="6001" dirty="0" smtClean="0">
                <a:solidFill>
                  <a:prstClr val="white"/>
                </a:solidFill>
              </a:rPr>
              <a:t>13]</a:t>
            </a:r>
            <a:endParaRPr lang="en-US" sz="600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53" y="1949456"/>
            <a:ext cx="8060540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[Partl, BMC </a:t>
            </a:r>
            <a:r>
              <a:rPr lang="en-US" sz="6001" dirty="0" err="1" smtClean="0">
                <a:solidFill>
                  <a:prstClr val="white"/>
                </a:solidFill>
              </a:rPr>
              <a:t>Bioinf</a:t>
            </a:r>
            <a:r>
              <a:rPr lang="en-US" sz="6001" dirty="0" smtClean="0">
                <a:solidFill>
                  <a:prstClr val="white"/>
                </a:solidFill>
              </a:rPr>
              <a:t>. </a:t>
            </a:r>
            <a:r>
              <a:rPr lang="en-US" sz="6001" dirty="0">
                <a:solidFill>
                  <a:prstClr val="white"/>
                </a:solidFill>
              </a:rPr>
              <a:t>‘</a:t>
            </a:r>
            <a:r>
              <a:rPr lang="en-US" sz="6001" dirty="0" smtClean="0">
                <a:solidFill>
                  <a:prstClr val="white"/>
                </a:solidFill>
              </a:rPr>
              <a:t>13]</a:t>
            </a:r>
            <a:endParaRPr lang="en-US" sz="600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Pathway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85" y="3975495"/>
            <a:ext cx="33734839" cy="129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bigger picture</a:t>
            </a:r>
            <a:endParaRPr lang="en-US" noProof="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87" y="3780251"/>
            <a:ext cx="27366602" cy="16664374"/>
          </a:xfrm>
        </p:spPr>
      </p:pic>
    </p:spTree>
    <p:extLst>
      <p:ext uri="{BB962C8B-B14F-4D97-AF65-F5344CB8AC3E}">
        <p14:creationId xmlns:p14="http://schemas.microsoft.com/office/powerpoint/2010/main" val="9598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uppieren 203"/>
          <p:cNvGrpSpPr/>
          <p:nvPr/>
        </p:nvGrpSpPr>
        <p:grpSpPr>
          <a:xfrm>
            <a:off x="8496021" y="3088444"/>
            <a:ext cx="19300653" cy="15843824"/>
            <a:chOff x="795111" y="843558"/>
            <a:chExt cx="1872208" cy="3528392"/>
          </a:xfrm>
        </p:grpSpPr>
        <p:sp>
          <p:nvSpPr>
            <p:cNvPr id="205" name="Abgerundetes Rechteck 204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206" name="Textfeld 205"/>
            <p:cNvSpPr txBox="1"/>
            <p:nvPr/>
          </p:nvSpPr>
          <p:spPr>
            <a:xfrm>
              <a:off x="1410910" y="913819"/>
              <a:ext cx="674724" cy="26734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Whole Network</a:t>
              </a:r>
            </a:p>
          </p:txBody>
        </p:sp>
      </p:grpSp>
      <p:grpSp>
        <p:nvGrpSpPr>
          <p:cNvPr id="150" name="Gruppieren 149"/>
          <p:cNvGrpSpPr/>
          <p:nvPr/>
        </p:nvGrpSpPr>
        <p:grpSpPr>
          <a:xfrm>
            <a:off x="25541766" y="4818730"/>
            <a:ext cx="10320855" cy="11808976"/>
            <a:chOff x="844381" y="843558"/>
            <a:chExt cx="1765180" cy="3528392"/>
          </a:xfrm>
        </p:grpSpPr>
        <p:sp>
          <p:nvSpPr>
            <p:cNvPr id="151" name="Abgerundetes Rechteck 150"/>
            <p:cNvSpPr/>
            <p:nvPr/>
          </p:nvSpPr>
          <p:spPr>
            <a:xfrm>
              <a:off x="844381" y="843558"/>
              <a:ext cx="1765180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2" name="Textfeld 151"/>
            <p:cNvSpPr txBox="1"/>
            <p:nvPr/>
          </p:nvSpPr>
          <p:spPr>
            <a:xfrm>
              <a:off x="1348881" y="913818"/>
              <a:ext cx="798777" cy="35868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C</a:t>
              </a:r>
            </a:p>
          </p:txBody>
        </p:sp>
      </p:grpSp>
      <p:grpSp>
        <p:nvGrpSpPr>
          <p:cNvPr id="153" name="Gruppieren 152"/>
          <p:cNvGrpSpPr/>
          <p:nvPr/>
        </p:nvGrpSpPr>
        <p:grpSpPr>
          <a:xfrm>
            <a:off x="14018986" y="4818727"/>
            <a:ext cx="10946640" cy="11808982"/>
            <a:chOff x="795111" y="843558"/>
            <a:chExt cx="1872208" cy="3528392"/>
          </a:xfrm>
        </p:grpSpPr>
        <p:sp>
          <p:nvSpPr>
            <p:cNvPr id="154" name="Abgerundetes Rechteck 153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5" name="Textfeld 154"/>
            <p:cNvSpPr txBox="1"/>
            <p:nvPr/>
          </p:nvSpPr>
          <p:spPr>
            <a:xfrm>
              <a:off x="1348880" y="913820"/>
              <a:ext cx="798777" cy="35868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B</a:t>
              </a:r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842580" y="4789203"/>
            <a:ext cx="12600262" cy="11838506"/>
            <a:chOff x="795111" y="843558"/>
            <a:chExt cx="1872208" cy="3528392"/>
          </a:xfrm>
        </p:grpSpPr>
        <p:sp>
          <p:nvSpPr>
            <p:cNvPr id="157" name="Abgerundetes Rechteck 156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8" name="Textfeld 157"/>
            <p:cNvSpPr txBox="1"/>
            <p:nvPr/>
          </p:nvSpPr>
          <p:spPr>
            <a:xfrm>
              <a:off x="1395699" y="913818"/>
              <a:ext cx="705143" cy="3577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A</a:t>
              </a:r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11486530" y="11576402"/>
            <a:ext cx="9257765" cy="6525655"/>
            <a:chOff x="3719907" y="1894001"/>
            <a:chExt cx="2314140" cy="1631201"/>
          </a:xfrm>
        </p:grpSpPr>
        <p:sp>
          <p:nvSpPr>
            <p:cNvPr id="123" name="Abgerundetes Rechteck 122"/>
            <p:cNvSpPr/>
            <p:nvPr/>
          </p:nvSpPr>
          <p:spPr>
            <a:xfrm>
              <a:off x="3727612" y="3237170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M</a:t>
              </a:r>
              <a:endParaRPr lang="en-US" sz="7201" i="1" dirty="0">
                <a:solidFill>
                  <a:prstClr val="black"/>
                </a:solidFill>
              </a:endParaRPr>
            </a:p>
          </p:txBody>
        </p:sp>
        <p:sp>
          <p:nvSpPr>
            <p:cNvPr id="124" name="Abgerundetes Rechteck 123"/>
            <p:cNvSpPr/>
            <p:nvPr/>
          </p:nvSpPr>
          <p:spPr>
            <a:xfrm>
              <a:off x="4318284" y="1894001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125" name="Abgerundetes Rechteck 124"/>
            <p:cNvSpPr/>
            <p:nvPr/>
          </p:nvSpPr>
          <p:spPr>
            <a:xfrm>
              <a:off x="5448505" y="1894001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126" name="Abgerundetes Rechteck 125"/>
            <p:cNvSpPr/>
            <p:nvPr/>
          </p:nvSpPr>
          <p:spPr>
            <a:xfrm>
              <a:off x="3719907" y="249644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127" name="Abgerundetes Rechteck 126"/>
            <p:cNvSpPr/>
            <p:nvPr/>
          </p:nvSpPr>
          <p:spPr>
            <a:xfrm>
              <a:off x="4872441" y="249644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28" name="Abgerundetes Rechteck 127"/>
            <p:cNvSpPr/>
            <p:nvPr/>
          </p:nvSpPr>
          <p:spPr>
            <a:xfrm>
              <a:off x="5457983" y="323716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O</a:t>
              </a:r>
            </a:p>
          </p:txBody>
        </p:sp>
        <p:cxnSp>
          <p:nvCxnSpPr>
            <p:cNvPr id="129" name="Gerade Verbindung mit Pfeil 128"/>
            <p:cNvCxnSpPr>
              <a:stCxn id="125" idx="1"/>
              <a:endCxn id="124" idx="3"/>
            </p:cNvCxnSpPr>
            <p:nvPr/>
          </p:nvCxnSpPr>
          <p:spPr>
            <a:xfrm flipH="1">
              <a:off x="4894348" y="2038017"/>
              <a:ext cx="5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mit Pfeil 129"/>
            <p:cNvCxnSpPr>
              <a:stCxn id="125" idx="2"/>
              <a:endCxn id="128" idx="0"/>
            </p:cNvCxnSpPr>
            <p:nvPr/>
          </p:nvCxnSpPr>
          <p:spPr>
            <a:xfrm>
              <a:off x="5736537" y="2182033"/>
              <a:ext cx="9478" cy="105513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mit Pfeil 130"/>
            <p:cNvCxnSpPr>
              <a:stCxn id="126" idx="2"/>
              <a:endCxn id="123" idx="0"/>
            </p:cNvCxnSpPr>
            <p:nvPr/>
          </p:nvCxnSpPr>
          <p:spPr>
            <a:xfrm>
              <a:off x="4007939" y="2784474"/>
              <a:ext cx="7705" cy="4526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winkelte Verbindung 131"/>
            <p:cNvCxnSpPr>
              <a:stCxn id="128" idx="1"/>
              <a:endCxn id="127" idx="2"/>
            </p:cNvCxnSpPr>
            <p:nvPr/>
          </p:nvCxnSpPr>
          <p:spPr>
            <a:xfrm rot="10800000">
              <a:off x="5160473" y="2784475"/>
              <a:ext cx="297510" cy="596711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winkelte Verbindung 132"/>
            <p:cNvCxnSpPr>
              <a:stCxn id="123" idx="3"/>
              <a:endCxn id="127" idx="1"/>
            </p:cNvCxnSpPr>
            <p:nvPr/>
          </p:nvCxnSpPr>
          <p:spPr>
            <a:xfrm flipV="1">
              <a:off x="4303676" y="2640458"/>
              <a:ext cx="568765" cy="740728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ieren 133"/>
          <p:cNvGrpSpPr/>
          <p:nvPr/>
        </p:nvGrpSpPr>
        <p:grpSpPr>
          <a:xfrm>
            <a:off x="18405814" y="6614207"/>
            <a:ext cx="8995342" cy="8377775"/>
            <a:chOff x="6529994" y="1736143"/>
            <a:chExt cx="2248543" cy="2094171"/>
          </a:xfrm>
        </p:grpSpPr>
        <p:sp>
          <p:nvSpPr>
            <p:cNvPr id="135" name="Abgerundetes Rechteck 134"/>
            <p:cNvSpPr/>
            <p:nvPr/>
          </p:nvSpPr>
          <p:spPr>
            <a:xfrm>
              <a:off x="6529994" y="221750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36" name="Abgerundetes Rechteck 135"/>
            <p:cNvSpPr/>
            <p:nvPr/>
          </p:nvSpPr>
          <p:spPr>
            <a:xfrm>
              <a:off x="7272556" y="354228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K</a:t>
              </a:r>
            </a:p>
          </p:txBody>
        </p:sp>
        <p:sp>
          <p:nvSpPr>
            <p:cNvPr id="137" name="Abgerundetes Rechteck 136"/>
            <p:cNvSpPr/>
            <p:nvPr/>
          </p:nvSpPr>
          <p:spPr>
            <a:xfrm>
              <a:off x="7272555" y="2680925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J</a:t>
              </a:r>
            </a:p>
          </p:txBody>
        </p:sp>
        <p:sp>
          <p:nvSpPr>
            <p:cNvPr id="138" name="Abgerundetes Rechteck 137"/>
            <p:cNvSpPr/>
            <p:nvPr/>
          </p:nvSpPr>
          <p:spPr>
            <a:xfrm>
              <a:off x="8202472" y="221750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139" name="Abgerundetes Rechteck 138"/>
            <p:cNvSpPr/>
            <p:nvPr/>
          </p:nvSpPr>
          <p:spPr>
            <a:xfrm>
              <a:off x="6529994" y="2976513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140" name="Abgerundetes Rechteck 139"/>
            <p:cNvSpPr/>
            <p:nvPr/>
          </p:nvSpPr>
          <p:spPr>
            <a:xfrm>
              <a:off x="8202473" y="354228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Q</a:t>
              </a:r>
            </a:p>
          </p:txBody>
        </p:sp>
        <p:sp>
          <p:nvSpPr>
            <p:cNvPr id="141" name="Abgerundetes Rechteck 140"/>
            <p:cNvSpPr/>
            <p:nvPr/>
          </p:nvSpPr>
          <p:spPr>
            <a:xfrm>
              <a:off x="7386517" y="1736143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I</a:t>
              </a:r>
            </a:p>
          </p:txBody>
        </p:sp>
        <p:cxnSp>
          <p:nvCxnSpPr>
            <p:cNvPr id="142" name="Gerade Verbindung mit Pfeil 141"/>
            <p:cNvCxnSpPr>
              <a:stCxn id="138" idx="1"/>
              <a:endCxn id="135" idx="3"/>
            </p:cNvCxnSpPr>
            <p:nvPr/>
          </p:nvCxnSpPr>
          <p:spPr>
            <a:xfrm flipH="1">
              <a:off x="7106058" y="2361522"/>
              <a:ext cx="10964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winkelte Verbindung 142"/>
            <p:cNvCxnSpPr>
              <a:stCxn id="138" idx="0"/>
              <a:endCxn id="141" idx="3"/>
            </p:cNvCxnSpPr>
            <p:nvPr/>
          </p:nvCxnSpPr>
          <p:spPr>
            <a:xfrm rot="16200000" flipV="1">
              <a:off x="8057870" y="1784871"/>
              <a:ext cx="337347" cy="527923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winkelte Verbindung 143"/>
            <p:cNvCxnSpPr>
              <a:stCxn id="135" idx="0"/>
              <a:endCxn id="141" idx="1"/>
            </p:cNvCxnSpPr>
            <p:nvPr/>
          </p:nvCxnSpPr>
          <p:spPr>
            <a:xfrm rot="5400000" flipH="1" flipV="1">
              <a:off x="6933598" y="1764588"/>
              <a:ext cx="337347" cy="568491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mit Pfeil 144"/>
            <p:cNvCxnSpPr>
              <a:stCxn id="135" idx="2"/>
              <a:endCxn id="139" idx="0"/>
            </p:cNvCxnSpPr>
            <p:nvPr/>
          </p:nvCxnSpPr>
          <p:spPr>
            <a:xfrm>
              <a:off x="6818026" y="2505538"/>
              <a:ext cx="0" cy="470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winkelte Verbindung 145"/>
            <p:cNvCxnSpPr>
              <a:stCxn id="138" idx="2"/>
              <a:endCxn id="137" idx="3"/>
            </p:cNvCxnSpPr>
            <p:nvPr/>
          </p:nvCxnSpPr>
          <p:spPr>
            <a:xfrm rot="5400000">
              <a:off x="8009861" y="2344297"/>
              <a:ext cx="319403" cy="641885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mit Pfeil 146"/>
            <p:cNvCxnSpPr>
              <a:stCxn id="137" idx="2"/>
              <a:endCxn id="136" idx="0"/>
            </p:cNvCxnSpPr>
            <p:nvPr/>
          </p:nvCxnSpPr>
          <p:spPr>
            <a:xfrm>
              <a:off x="7560587" y="2968957"/>
              <a:ext cx="1" cy="5733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mit Pfeil 147"/>
            <p:cNvCxnSpPr>
              <a:stCxn id="136" idx="3"/>
              <a:endCxn id="140" idx="1"/>
            </p:cNvCxnSpPr>
            <p:nvPr/>
          </p:nvCxnSpPr>
          <p:spPr>
            <a:xfrm>
              <a:off x="7848620" y="3686298"/>
              <a:ext cx="35385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0842" y="33022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Background</a:t>
            </a:r>
            <a:endParaRPr lang="en-US" noProof="0" dirty="0"/>
          </a:p>
        </p:txBody>
      </p:sp>
      <p:grpSp>
        <p:nvGrpSpPr>
          <p:cNvPr id="108" name="Gruppieren 107"/>
          <p:cNvGrpSpPr/>
          <p:nvPr/>
        </p:nvGrpSpPr>
        <p:grpSpPr>
          <a:xfrm>
            <a:off x="9089733" y="5163547"/>
            <a:ext cx="11614203" cy="7691048"/>
            <a:chOff x="302605" y="1760468"/>
            <a:chExt cx="2903173" cy="1922512"/>
          </a:xfrm>
        </p:grpSpPr>
        <p:sp>
          <p:nvSpPr>
            <p:cNvPr id="109" name="Abgerundetes Rechteck 108"/>
            <p:cNvSpPr/>
            <p:nvPr/>
          </p:nvSpPr>
          <p:spPr>
            <a:xfrm>
              <a:off x="302605" y="2341687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10" name="Abgerundetes Rechteck 109"/>
            <p:cNvSpPr/>
            <p:nvPr/>
          </p:nvSpPr>
          <p:spPr>
            <a:xfrm>
              <a:off x="302605" y="339494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11" name="Abgerundetes Rechteck 110"/>
            <p:cNvSpPr/>
            <p:nvPr/>
          </p:nvSpPr>
          <p:spPr>
            <a:xfrm>
              <a:off x="1228229" y="176046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12" name="Abgerundetes Rechteck 111"/>
            <p:cNvSpPr/>
            <p:nvPr/>
          </p:nvSpPr>
          <p:spPr>
            <a:xfrm>
              <a:off x="2629714" y="260444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13" name="Abgerundetes Rechteck 112"/>
            <p:cNvSpPr/>
            <p:nvPr/>
          </p:nvSpPr>
          <p:spPr>
            <a:xfrm>
              <a:off x="1499493" y="260444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14" name="Abgerundetes Rechteck 113"/>
            <p:cNvSpPr/>
            <p:nvPr/>
          </p:nvSpPr>
          <p:spPr>
            <a:xfrm>
              <a:off x="2361358" y="176046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15" name="Abgerundetes Rechteck 114"/>
            <p:cNvSpPr/>
            <p:nvPr/>
          </p:nvSpPr>
          <p:spPr>
            <a:xfrm>
              <a:off x="1499493" y="336345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cxnSp>
          <p:nvCxnSpPr>
            <p:cNvPr id="116" name="Gerade Verbindung mit Pfeil 115"/>
            <p:cNvCxnSpPr>
              <a:stCxn id="109" idx="2"/>
              <a:endCxn id="110" idx="0"/>
            </p:cNvCxnSpPr>
            <p:nvPr/>
          </p:nvCxnSpPr>
          <p:spPr>
            <a:xfrm>
              <a:off x="590637" y="2629719"/>
              <a:ext cx="0" cy="7652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winkelte Verbindung 116"/>
            <p:cNvCxnSpPr>
              <a:stCxn id="109" idx="0"/>
              <a:endCxn id="111" idx="1"/>
            </p:cNvCxnSpPr>
            <p:nvPr/>
          </p:nvCxnSpPr>
          <p:spPr>
            <a:xfrm rot="5400000" flipH="1" flipV="1">
              <a:off x="690832" y="1804290"/>
              <a:ext cx="437203" cy="63759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mit Pfeil 117"/>
            <p:cNvCxnSpPr>
              <a:stCxn id="113" idx="2"/>
              <a:endCxn id="115" idx="0"/>
            </p:cNvCxnSpPr>
            <p:nvPr/>
          </p:nvCxnSpPr>
          <p:spPr>
            <a:xfrm>
              <a:off x="1787525" y="2892481"/>
              <a:ext cx="0" cy="470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mit Pfeil 118"/>
            <p:cNvCxnSpPr>
              <a:stCxn id="111" idx="3"/>
              <a:endCxn id="114" idx="1"/>
            </p:cNvCxnSpPr>
            <p:nvPr/>
          </p:nvCxnSpPr>
          <p:spPr>
            <a:xfrm>
              <a:off x="1804293" y="1904484"/>
              <a:ext cx="55706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winkelte Verbindung 119"/>
            <p:cNvCxnSpPr>
              <a:stCxn id="111" idx="2"/>
              <a:endCxn id="113" idx="0"/>
            </p:cNvCxnSpPr>
            <p:nvPr/>
          </p:nvCxnSpPr>
          <p:spPr>
            <a:xfrm rot="16200000" flipH="1">
              <a:off x="1373919" y="2190842"/>
              <a:ext cx="555949" cy="27126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mit Pfeil 120"/>
            <p:cNvCxnSpPr>
              <a:stCxn id="112" idx="1"/>
              <a:endCxn id="113" idx="3"/>
            </p:cNvCxnSpPr>
            <p:nvPr/>
          </p:nvCxnSpPr>
          <p:spPr>
            <a:xfrm flipH="1">
              <a:off x="2075557" y="2748465"/>
              <a:ext cx="5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76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2099E-6 L -0.21354 0.111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0.21424 0.02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13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09288 -0.1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85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Pathway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85" y="1356210"/>
            <a:ext cx="20996983" cy="8054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5" y="6827102"/>
            <a:ext cx="24761141" cy="1802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6500" y="4254223"/>
            <a:ext cx="8858250" cy="1346477"/>
          </a:xfrm>
          <a:prstGeom prst="rect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57730" y="17117568"/>
            <a:ext cx="11959485" cy="1060704"/>
          </a:xfrm>
          <a:prstGeom prst="rect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14018982" y="4818727"/>
            <a:ext cx="10946639" cy="11808982"/>
            <a:chOff x="3504289" y="1204065"/>
            <a:chExt cx="2736304" cy="2951861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3504289" y="1204065"/>
              <a:ext cx="2736304" cy="2951861"/>
              <a:chOff x="795111" y="843558"/>
              <a:chExt cx="1872208" cy="3528392"/>
            </a:xfrm>
          </p:grpSpPr>
          <p:sp>
            <p:nvSpPr>
              <p:cNvPr id="64" name="Abgerundetes Rechteck 63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1348880" y="913820"/>
                <a:ext cx="798777" cy="35868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B</a:t>
                </a:r>
              </a:p>
            </p:txBody>
          </p:sp>
        </p:grpSp>
        <p:grpSp>
          <p:nvGrpSpPr>
            <p:cNvPr id="66" name="Gruppieren 65" descr="Down:  Gruppieren 121"/>
            <p:cNvGrpSpPr/>
            <p:nvPr/>
          </p:nvGrpSpPr>
          <p:grpSpPr>
            <a:xfrm>
              <a:off x="3720554" y="2016966"/>
              <a:ext cx="2314140" cy="1631201"/>
              <a:chOff x="3719907" y="1894001"/>
              <a:chExt cx="2314140" cy="1631201"/>
            </a:xfrm>
          </p:grpSpPr>
          <p:sp>
            <p:nvSpPr>
              <p:cNvPr id="67" name="Abgerundetes Rechteck 66"/>
              <p:cNvSpPr/>
              <p:nvPr/>
            </p:nvSpPr>
            <p:spPr>
              <a:xfrm>
                <a:off x="3727612" y="3237170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M</a:t>
                </a:r>
                <a:endParaRPr lang="en-US" sz="7201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bgerundetes Rechteck 67"/>
              <p:cNvSpPr/>
              <p:nvPr/>
            </p:nvSpPr>
            <p:spPr>
              <a:xfrm>
                <a:off x="4318284" y="1894001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sp>
            <p:nvSpPr>
              <p:cNvPr id="69" name="Abgerundetes Rechteck 68"/>
              <p:cNvSpPr/>
              <p:nvPr/>
            </p:nvSpPr>
            <p:spPr>
              <a:xfrm>
                <a:off x="5448505" y="1894001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L</a:t>
                </a:r>
              </a:p>
            </p:txBody>
          </p:sp>
          <p:sp>
            <p:nvSpPr>
              <p:cNvPr id="70" name="Abgerundetes Rechteck 69"/>
              <p:cNvSpPr/>
              <p:nvPr/>
            </p:nvSpPr>
            <p:spPr>
              <a:xfrm>
                <a:off x="3719907" y="2496442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P</a:t>
                </a:r>
              </a:p>
            </p:txBody>
          </p:sp>
          <p:sp>
            <p:nvSpPr>
              <p:cNvPr id="71" name="Abgerundetes Rechteck 70"/>
              <p:cNvSpPr/>
              <p:nvPr/>
            </p:nvSpPr>
            <p:spPr>
              <a:xfrm>
                <a:off x="4872441" y="2496442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N</a:t>
                </a:r>
              </a:p>
            </p:txBody>
          </p:sp>
          <p:sp>
            <p:nvSpPr>
              <p:cNvPr id="72" name="Abgerundetes Rechteck 71"/>
              <p:cNvSpPr/>
              <p:nvPr/>
            </p:nvSpPr>
            <p:spPr>
              <a:xfrm>
                <a:off x="5457983" y="323716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O</a:t>
                </a:r>
              </a:p>
            </p:txBody>
          </p:sp>
          <p:cxnSp>
            <p:nvCxnSpPr>
              <p:cNvPr id="73" name="Gerade Verbindung mit Pfeil 72"/>
              <p:cNvCxnSpPr>
                <a:stCxn id="69" idx="1"/>
                <a:endCxn id="68" idx="3"/>
              </p:cNvCxnSpPr>
              <p:nvPr/>
            </p:nvCxnSpPr>
            <p:spPr>
              <a:xfrm flipH="1">
                <a:off x="4894348" y="2038017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mit Pfeil 73"/>
              <p:cNvCxnSpPr>
                <a:stCxn id="69" idx="2"/>
                <a:endCxn id="72" idx="0"/>
              </p:cNvCxnSpPr>
              <p:nvPr/>
            </p:nvCxnSpPr>
            <p:spPr>
              <a:xfrm>
                <a:off x="5736537" y="2182033"/>
                <a:ext cx="9478" cy="105513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mit Pfeil 74"/>
              <p:cNvCxnSpPr>
                <a:stCxn id="70" idx="2"/>
                <a:endCxn id="67" idx="0"/>
              </p:cNvCxnSpPr>
              <p:nvPr/>
            </p:nvCxnSpPr>
            <p:spPr>
              <a:xfrm>
                <a:off x="4007939" y="2784474"/>
                <a:ext cx="7705" cy="45269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winkelte Verbindung 75"/>
              <p:cNvCxnSpPr>
                <a:stCxn id="72" idx="1"/>
                <a:endCxn id="71" idx="2"/>
              </p:cNvCxnSpPr>
              <p:nvPr/>
            </p:nvCxnSpPr>
            <p:spPr>
              <a:xfrm rot="10800000">
                <a:off x="5160473" y="2784475"/>
                <a:ext cx="297510" cy="596711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winkelte Verbindung 76"/>
              <p:cNvCxnSpPr>
                <a:stCxn id="67" idx="3"/>
                <a:endCxn id="71" idx="1"/>
              </p:cNvCxnSpPr>
              <p:nvPr/>
            </p:nvCxnSpPr>
            <p:spPr>
              <a:xfrm flipV="1">
                <a:off x="4303676" y="2640458"/>
                <a:ext cx="568765" cy="740728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Challenges</a:t>
            </a:r>
            <a:endParaRPr lang="en-US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42578" y="4789203"/>
            <a:ext cx="12600265" cy="11838506"/>
            <a:chOff x="210617" y="1196685"/>
            <a:chExt cx="3149656" cy="2959241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210617" y="1196685"/>
              <a:ext cx="3149656" cy="2959241"/>
              <a:chOff x="795111" y="843558"/>
              <a:chExt cx="1872208" cy="3528392"/>
            </a:xfrm>
          </p:grpSpPr>
          <p:sp>
            <p:nvSpPr>
              <p:cNvPr id="189" name="Abgerundetes Rechteck 188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1395699" y="913818"/>
                <a:ext cx="705142" cy="35778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A</a:t>
                </a:r>
              </a:p>
            </p:txBody>
          </p:sp>
        </p:grpSp>
        <p:grpSp>
          <p:nvGrpSpPr>
            <p:cNvPr id="191" name="Gruppieren 190" descr="Down:  Gruppieren 107"/>
            <p:cNvGrpSpPr/>
            <p:nvPr/>
          </p:nvGrpSpPr>
          <p:grpSpPr>
            <a:xfrm>
              <a:off x="319526" y="1861805"/>
              <a:ext cx="2903173" cy="1922512"/>
              <a:chOff x="302605" y="1760468"/>
              <a:chExt cx="2903173" cy="1922512"/>
            </a:xfrm>
          </p:grpSpPr>
          <p:sp>
            <p:nvSpPr>
              <p:cNvPr id="192" name="Abgerundetes Rechteck 191"/>
              <p:cNvSpPr/>
              <p:nvPr/>
            </p:nvSpPr>
            <p:spPr>
              <a:xfrm>
                <a:off x="302605" y="2341687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93" name="Abgerundetes Rechteck 192"/>
              <p:cNvSpPr/>
              <p:nvPr/>
            </p:nvSpPr>
            <p:spPr>
              <a:xfrm>
                <a:off x="302605" y="339494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1228229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195" name="Abgerundetes Rechteck 194"/>
              <p:cNvSpPr/>
              <p:nvPr/>
            </p:nvSpPr>
            <p:spPr>
              <a:xfrm>
                <a:off x="2629714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196" name="Abgerundetes Rechteck 195"/>
              <p:cNvSpPr/>
              <p:nvPr/>
            </p:nvSpPr>
            <p:spPr>
              <a:xfrm>
                <a:off x="1499493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197" name="Abgerundetes Rechteck 196"/>
              <p:cNvSpPr/>
              <p:nvPr/>
            </p:nvSpPr>
            <p:spPr>
              <a:xfrm>
                <a:off x="2361358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>
                <a:off x="1499493" y="3363456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cxnSp>
            <p:nvCxnSpPr>
              <p:cNvPr id="199" name="Gerade Verbindung mit Pfeil 198"/>
              <p:cNvCxnSpPr>
                <a:stCxn id="192" idx="2"/>
                <a:endCxn id="193" idx="0"/>
              </p:cNvCxnSpPr>
              <p:nvPr/>
            </p:nvCxnSpPr>
            <p:spPr>
              <a:xfrm>
                <a:off x="590637" y="2629719"/>
                <a:ext cx="0" cy="765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winkelte Verbindung 199"/>
              <p:cNvCxnSpPr>
                <a:stCxn id="192" idx="0"/>
                <a:endCxn id="194" idx="1"/>
              </p:cNvCxnSpPr>
              <p:nvPr/>
            </p:nvCxnSpPr>
            <p:spPr>
              <a:xfrm rot="5400000" flipH="1" flipV="1">
                <a:off x="690832" y="1804290"/>
                <a:ext cx="437203" cy="637592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 Verbindung mit Pfeil 200"/>
              <p:cNvCxnSpPr>
                <a:stCxn id="196" idx="2"/>
                <a:endCxn id="198" idx="0"/>
              </p:cNvCxnSpPr>
              <p:nvPr/>
            </p:nvCxnSpPr>
            <p:spPr>
              <a:xfrm>
                <a:off x="1787525" y="2892481"/>
                <a:ext cx="0" cy="4709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 Verbindung mit Pfeil 201"/>
              <p:cNvCxnSpPr>
                <a:stCxn id="194" idx="3"/>
                <a:endCxn id="197" idx="1"/>
              </p:cNvCxnSpPr>
              <p:nvPr/>
            </p:nvCxnSpPr>
            <p:spPr>
              <a:xfrm>
                <a:off x="1804293" y="1904484"/>
                <a:ext cx="55706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winkelte Verbindung 202"/>
              <p:cNvCxnSpPr>
                <a:stCxn id="194" idx="2"/>
                <a:endCxn id="196" idx="0"/>
              </p:cNvCxnSpPr>
              <p:nvPr/>
            </p:nvCxnSpPr>
            <p:spPr>
              <a:xfrm rot="16200000" flipH="1">
                <a:off x="1373919" y="2190842"/>
                <a:ext cx="555949" cy="27126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/>
              <p:cNvCxnSpPr>
                <a:stCxn id="195" idx="1"/>
                <a:endCxn id="196" idx="3"/>
              </p:cNvCxnSpPr>
              <p:nvPr/>
            </p:nvCxnSpPr>
            <p:spPr>
              <a:xfrm flipH="1">
                <a:off x="2075557" y="2748465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860" y="9870834"/>
            <a:ext cx="5660249" cy="2462205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>
          <a:xfrm rot="9688806">
            <a:off x="8388533" y="12351055"/>
            <a:ext cx="9301463" cy="858136"/>
          </a:xfrm>
          <a:prstGeom prst="rightArrow">
            <a:avLst/>
          </a:prstGeom>
          <a:solidFill>
            <a:schemeClr val="accent3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61" name="Abgerundetes Rechteck 60"/>
          <p:cNvSpPr/>
          <p:nvPr/>
        </p:nvSpPr>
        <p:spPr>
          <a:xfrm>
            <a:off x="6060856" y="13864137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G</a:t>
            </a:r>
          </a:p>
        </p:txBody>
      </p:sp>
      <p:sp>
        <p:nvSpPr>
          <p:cNvPr id="44" name="Abgerundetes Rechteck 43"/>
          <p:cNvSpPr/>
          <p:nvPr/>
        </p:nvSpPr>
        <p:spPr>
          <a:xfrm>
            <a:off x="17275539" y="8067688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G</a:t>
            </a:r>
          </a:p>
        </p:txBody>
      </p:sp>
      <p:cxnSp>
        <p:nvCxnSpPr>
          <p:cNvPr id="46" name="Gerade Verbindung 45"/>
          <p:cNvCxnSpPr>
            <a:stCxn id="4" idx="3"/>
          </p:cNvCxnSpPr>
          <p:nvPr/>
        </p:nvCxnSpPr>
        <p:spPr bwMode="auto">
          <a:xfrm flipV="1">
            <a:off x="8629379" y="8458235"/>
            <a:ext cx="8220657" cy="579911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7" name="Textfeld 46"/>
          <p:cNvSpPr txBox="1"/>
          <p:nvPr/>
        </p:nvSpPr>
        <p:spPr>
          <a:xfrm>
            <a:off x="26424939" y="8643829"/>
            <a:ext cx="7390165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Drug side-effects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6424938" y="11571010"/>
            <a:ext cx="8050602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Drug repositioning</a:t>
            </a:r>
          </a:p>
        </p:txBody>
      </p:sp>
    </p:spTree>
    <p:extLst>
      <p:ext uri="{BB962C8B-B14F-4D97-AF65-F5344CB8AC3E}">
        <p14:creationId xmlns:p14="http://schemas.microsoft.com/office/powerpoint/2010/main" val="25152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" grpId="0" animBg="1"/>
      <p:bldP spid="44" grpId="0" animBg="1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for Pattern Discovery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38" y="7521678"/>
            <a:ext cx="33492950" cy="7850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965" y="4168517"/>
            <a:ext cx="18427271" cy="139659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7" y="3664579"/>
            <a:ext cx="16521630" cy="14973818"/>
          </a:xfrm>
          <a:prstGeom prst="rect">
            <a:avLst/>
          </a:prstGeom>
        </p:spPr>
      </p:pic>
      <p:sp>
        <p:nvSpPr>
          <p:cNvPr id="29" name="Abgerundetes Rechteck 28"/>
          <p:cNvSpPr/>
          <p:nvPr/>
        </p:nvSpPr>
        <p:spPr bwMode="auto">
          <a:xfrm>
            <a:off x="7106105" y="12658194"/>
            <a:ext cx="802746" cy="335324"/>
          </a:xfrm>
          <a:prstGeom prst="roundRect">
            <a:avLst/>
          </a:prstGeom>
          <a:noFill/>
          <a:ln w="1016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27083763" y="9502176"/>
            <a:ext cx="886078" cy="335324"/>
          </a:xfrm>
          <a:prstGeom prst="roundRect">
            <a:avLst/>
          </a:prstGeom>
          <a:noFill/>
          <a:ln w="1016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0" name="Gerade Verbindung 39"/>
          <p:cNvCxnSpPr/>
          <p:nvPr/>
        </p:nvCxnSpPr>
        <p:spPr bwMode="auto">
          <a:xfrm flipV="1">
            <a:off x="8201131" y="9669840"/>
            <a:ext cx="18677651" cy="3156018"/>
          </a:xfrm>
          <a:prstGeom prst="line">
            <a:avLst/>
          </a:prstGeom>
          <a:solidFill>
            <a:schemeClr val="accent1"/>
          </a:solidFill>
          <a:ln w="101600" cap="rnd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1829038" y="-5293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Challenges</a:t>
            </a:r>
            <a:endParaRPr lang="en-US" noProof="0" dirty="0"/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1972473" y="17176376"/>
            <a:ext cx="32922686" cy="510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1100" dirty="0">
                <a:solidFill>
                  <a:prstClr val="black"/>
                </a:solidFill>
                <a:latin typeface="Vollkorn Bold" panose="02000503080000020003" pitchFamily="2" charset="0"/>
              </a:rPr>
              <a:t>How to </a:t>
            </a:r>
            <a:r>
              <a:rPr lang="en-US" sz="11100" dirty="0" smtClean="0">
                <a:solidFill>
                  <a:prstClr val="black"/>
                </a:solidFill>
                <a:latin typeface="Vollkorn Bold" panose="02000503080000020003" pitchFamily="2" charset="0"/>
              </a:rPr>
              <a:t>visualize pathway </a:t>
            </a:r>
            <a:r>
              <a:rPr lang="en-US" sz="11100" dirty="0">
                <a:solidFill>
                  <a:prstClr val="black"/>
                </a:solidFill>
                <a:latin typeface="Vollkorn Bold" panose="02000503080000020003" pitchFamily="2" charset="0"/>
              </a:rPr>
              <a:t>relationships?</a:t>
            </a:r>
          </a:p>
        </p:txBody>
      </p:sp>
    </p:spTree>
    <p:extLst>
      <p:ext uri="{BB962C8B-B14F-4D97-AF65-F5344CB8AC3E}">
        <p14:creationId xmlns:p14="http://schemas.microsoft.com/office/powerpoint/2010/main" val="24210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Challenges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842578" y="4789203"/>
            <a:ext cx="12600265" cy="11838506"/>
            <a:chOff x="210617" y="1196685"/>
            <a:chExt cx="3149656" cy="2959241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210617" y="1196685"/>
              <a:ext cx="3149656" cy="2959241"/>
              <a:chOff x="795111" y="843558"/>
              <a:chExt cx="1872208" cy="3528392"/>
            </a:xfrm>
          </p:grpSpPr>
          <p:sp>
            <p:nvSpPr>
              <p:cNvPr id="189" name="Abgerundetes Rechteck 188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1395699" y="913818"/>
                <a:ext cx="705142" cy="35778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A</a:t>
                </a:r>
              </a:p>
            </p:txBody>
          </p:sp>
        </p:grpSp>
        <p:grpSp>
          <p:nvGrpSpPr>
            <p:cNvPr id="191" name="Gruppieren 190" descr="Down:  Gruppieren 107"/>
            <p:cNvGrpSpPr/>
            <p:nvPr/>
          </p:nvGrpSpPr>
          <p:grpSpPr>
            <a:xfrm>
              <a:off x="319526" y="1861805"/>
              <a:ext cx="2903173" cy="1922512"/>
              <a:chOff x="302605" y="1760468"/>
              <a:chExt cx="2903173" cy="1922512"/>
            </a:xfrm>
          </p:grpSpPr>
          <p:sp>
            <p:nvSpPr>
              <p:cNvPr id="192" name="Abgerundetes Rechteck 191"/>
              <p:cNvSpPr/>
              <p:nvPr/>
            </p:nvSpPr>
            <p:spPr>
              <a:xfrm>
                <a:off x="302605" y="2341687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93" name="Abgerundetes Rechteck 192"/>
              <p:cNvSpPr/>
              <p:nvPr/>
            </p:nvSpPr>
            <p:spPr>
              <a:xfrm>
                <a:off x="302605" y="339494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1228229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195" name="Abgerundetes Rechteck 194"/>
              <p:cNvSpPr/>
              <p:nvPr/>
            </p:nvSpPr>
            <p:spPr>
              <a:xfrm>
                <a:off x="2629714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196" name="Abgerundetes Rechteck 195"/>
              <p:cNvSpPr/>
              <p:nvPr/>
            </p:nvSpPr>
            <p:spPr>
              <a:xfrm>
                <a:off x="1499493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197" name="Abgerundetes Rechteck 196"/>
              <p:cNvSpPr/>
              <p:nvPr/>
            </p:nvSpPr>
            <p:spPr>
              <a:xfrm>
                <a:off x="2361358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>
                <a:off x="1499493" y="3363456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cxnSp>
            <p:nvCxnSpPr>
              <p:cNvPr id="199" name="Gerade Verbindung mit Pfeil 198"/>
              <p:cNvCxnSpPr>
                <a:stCxn id="192" idx="2"/>
                <a:endCxn id="193" idx="0"/>
              </p:cNvCxnSpPr>
              <p:nvPr/>
            </p:nvCxnSpPr>
            <p:spPr>
              <a:xfrm>
                <a:off x="590637" y="2629719"/>
                <a:ext cx="0" cy="765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winkelte Verbindung 199"/>
              <p:cNvCxnSpPr>
                <a:stCxn id="192" idx="0"/>
                <a:endCxn id="194" idx="1"/>
              </p:cNvCxnSpPr>
              <p:nvPr/>
            </p:nvCxnSpPr>
            <p:spPr>
              <a:xfrm rot="5400000" flipH="1" flipV="1">
                <a:off x="690832" y="1804290"/>
                <a:ext cx="437203" cy="637592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 Verbindung mit Pfeil 200"/>
              <p:cNvCxnSpPr>
                <a:stCxn id="196" idx="2"/>
                <a:endCxn id="198" idx="0"/>
              </p:cNvCxnSpPr>
              <p:nvPr/>
            </p:nvCxnSpPr>
            <p:spPr>
              <a:xfrm>
                <a:off x="1787525" y="2892481"/>
                <a:ext cx="0" cy="4709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 Verbindung mit Pfeil 201"/>
              <p:cNvCxnSpPr>
                <a:stCxn id="194" idx="3"/>
                <a:endCxn id="197" idx="1"/>
              </p:cNvCxnSpPr>
              <p:nvPr/>
            </p:nvCxnSpPr>
            <p:spPr>
              <a:xfrm>
                <a:off x="1804293" y="1904484"/>
                <a:ext cx="55706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winkelte Verbindung 202"/>
              <p:cNvCxnSpPr>
                <a:stCxn id="194" idx="2"/>
                <a:endCxn id="196" idx="0"/>
              </p:cNvCxnSpPr>
              <p:nvPr/>
            </p:nvCxnSpPr>
            <p:spPr>
              <a:xfrm rot="16200000" flipH="1">
                <a:off x="1373919" y="2190842"/>
                <a:ext cx="555949" cy="27126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/>
              <p:cNvCxnSpPr>
                <a:stCxn id="195" idx="1"/>
                <a:endCxn id="196" idx="3"/>
              </p:cNvCxnSpPr>
              <p:nvPr/>
            </p:nvCxnSpPr>
            <p:spPr>
              <a:xfrm flipH="1">
                <a:off x="2075557" y="2748465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uppieren 8"/>
          <p:cNvGrpSpPr/>
          <p:nvPr/>
        </p:nvGrpSpPr>
        <p:grpSpPr>
          <a:xfrm>
            <a:off x="17714237" y="4659685"/>
            <a:ext cx="15531138" cy="6050609"/>
            <a:chOff x="3851920" y="1209337"/>
            <a:chExt cx="4455192" cy="1735650"/>
          </a:xfrm>
        </p:grpSpPr>
        <p:sp>
          <p:nvSpPr>
            <p:cNvPr id="8" name="Rechteck 7"/>
            <p:cNvSpPr/>
            <p:nvPr/>
          </p:nvSpPr>
          <p:spPr>
            <a:xfrm>
              <a:off x="3851920" y="1209337"/>
              <a:ext cx="79208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Node</a:t>
              </a:r>
              <a:endParaRPr lang="en-US" sz="6400" dirty="0">
                <a:solidFill>
                  <a:prstClr val="black"/>
                </a:solidFill>
              </a:endParaRPr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4648200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1</a:t>
              </a:r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5724128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2</a:t>
              </a:r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6800056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3</a:t>
              </a:r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7875984" y="1209337"/>
              <a:ext cx="4311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4653900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0.55</a:t>
              </a:r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4653900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0.12</a:t>
              </a:r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4653900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0.33</a:t>
              </a:r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4653900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5724128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0.95</a:t>
              </a:r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5724128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0.42</a:t>
              </a:r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5724128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0.65</a:t>
              </a:r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5724128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6800056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0.83</a:t>
              </a:r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6800056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0.16</a:t>
              </a:r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6800056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0.38</a:t>
              </a:r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6800056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7875984" y="156066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7875984" y="190779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7875984" y="225492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7" name="Rechteck 216"/>
            <p:cNvSpPr/>
            <p:nvPr/>
          </p:nvSpPr>
          <p:spPr>
            <a:xfrm>
              <a:off x="3851920" y="155646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3851920" y="190359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219" name="Rechteck 218"/>
            <p:cNvSpPr/>
            <p:nvPr/>
          </p:nvSpPr>
          <p:spPr>
            <a:xfrm>
              <a:off x="3851920" y="225072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20" name="Rechteck 219"/>
            <p:cNvSpPr/>
            <p:nvPr/>
          </p:nvSpPr>
          <p:spPr>
            <a:xfrm>
              <a:off x="3851920" y="259785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7714243" y="11539632"/>
            <a:ext cx="15531138" cy="6050609"/>
            <a:chOff x="3851920" y="1209337"/>
            <a:chExt cx="4455192" cy="1735650"/>
          </a:xfrm>
        </p:grpSpPr>
        <p:sp>
          <p:nvSpPr>
            <p:cNvPr id="222" name="Rechteck 221"/>
            <p:cNvSpPr/>
            <p:nvPr/>
          </p:nvSpPr>
          <p:spPr>
            <a:xfrm>
              <a:off x="3851920" y="1209337"/>
              <a:ext cx="79208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Node</a:t>
              </a:r>
              <a:endParaRPr lang="en-US" sz="6400" dirty="0">
                <a:solidFill>
                  <a:prstClr val="black"/>
                </a:solidFill>
              </a:endParaRPr>
            </a:p>
          </p:txBody>
        </p:sp>
        <p:sp>
          <p:nvSpPr>
            <p:cNvPr id="223" name="Rechteck 222"/>
            <p:cNvSpPr/>
            <p:nvPr/>
          </p:nvSpPr>
          <p:spPr>
            <a:xfrm>
              <a:off x="4648200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1</a:t>
              </a:r>
            </a:p>
          </p:txBody>
        </p:sp>
        <p:sp>
          <p:nvSpPr>
            <p:cNvPr id="224" name="Rechteck 223"/>
            <p:cNvSpPr/>
            <p:nvPr/>
          </p:nvSpPr>
          <p:spPr>
            <a:xfrm>
              <a:off x="5724128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2</a:t>
              </a:r>
            </a:p>
          </p:txBody>
        </p:sp>
        <p:sp>
          <p:nvSpPr>
            <p:cNvPr id="225" name="Rechteck 224"/>
            <p:cNvSpPr/>
            <p:nvPr/>
          </p:nvSpPr>
          <p:spPr>
            <a:xfrm>
              <a:off x="6800056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3</a:t>
              </a:r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7875984" y="1209337"/>
              <a:ext cx="4311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4653900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4653900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4653900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high</a:t>
              </a:r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4653900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5724128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5724128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5724128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very low</a:t>
              </a:r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5724128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6800056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very high</a:t>
              </a:r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6800056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high</a:t>
              </a:r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6800056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6800056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7875984" y="156066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7875984" y="190779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7875984" y="225492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3851920" y="155646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3851920" y="190359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3851920" y="225072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3851920" y="259785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sp>
        <p:nvSpPr>
          <p:cNvPr id="246" name="Pfeil nach rechts 245"/>
          <p:cNvSpPr/>
          <p:nvPr/>
        </p:nvSpPr>
        <p:spPr>
          <a:xfrm rot="9146825">
            <a:off x="12983490" y="9335933"/>
            <a:ext cx="4393937" cy="14708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47" name="Abgerundetes Rechteck 246"/>
          <p:cNvSpPr/>
          <p:nvPr/>
        </p:nvSpPr>
        <p:spPr>
          <a:xfrm>
            <a:off x="10587921" y="10826391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C</a:t>
            </a:r>
          </a:p>
        </p:txBody>
      </p:sp>
      <p:sp>
        <p:nvSpPr>
          <p:cNvPr id="248" name="Abgerundetes Rechteck 247"/>
          <p:cNvSpPr/>
          <p:nvPr/>
        </p:nvSpPr>
        <p:spPr>
          <a:xfrm>
            <a:off x="17714240" y="8304699"/>
            <a:ext cx="15531138" cy="1210118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srgbClr val="00B050"/>
              </a:solidFill>
            </a:endParaRPr>
          </a:p>
        </p:txBody>
      </p:sp>
      <p:sp>
        <p:nvSpPr>
          <p:cNvPr id="249" name="Abgerundetes Rechteck 248"/>
          <p:cNvSpPr/>
          <p:nvPr/>
        </p:nvSpPr>
        <p:spPr>
          <a:xfrm>
            <a:off x="17717219" y="15184648"/>
            <a:ext cx="15531138" cy="1195473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srgbClr val="00B050"/>
              </a:solidFill>
            </a:endParaRPr>
          </a:p>
        </p:txBody>
      </p:sp>
      <p:sp>
        <p:nvSpPr>
          <p:cNvPr id="250" name="Pfeil nach rechts 249"/>
          <p:cNvSpPr/>
          <p:nvPr/>
        </p:nvSpPr>
        <p:spPr>
          <a:xfrm rot="13113888">
            <a:off x="12674636" y="13008195"/>
            <a:ext cx="4925450" cy="14708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52" name="Titel 1"/>
          <p:cNvSpPr txBox="1">
            <a:spLocks/>
          </p:cNvSpPr>
          <p:nvPr/>
        </p:nvSpPr>
        <p:spPr>
          <a:xfrm>
            <a:off x="681317" y="14500823"/>
            <a:ext cx="34711341" cy="9199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prstClr val="black"/>
                </a:solidFill>
                <a:latin typeface="Vollkorn Bold" panose="02000503080000020003" pitchFamily="2" charset="0"/>
              </a:rPr>
              <a:t>How to </a:t>
            </a:r>
            <a:r>
              <a:rPr lang="en-US" sz="9600" dirty="0" smtClean="0">
                <a:solidFill>
                  <a:prstClr val="black"/>
                </a:solidFill>
                <a:latin typeface="Vollkorn Bold" panose="02000503080000020003" pitchFamily="2" charset="0"/>
              </a:rPr>
              <a:t>visualize experimental </a:t>
            </a:r>
            <a:r>
              <a:rPr lang="en-US" sz="9600" dirty="0">
                <a:solidFill>
                  <a:prstClr val="black"/>
                </a:solidFill>
                <a:latin typeface="Vollkorn Bold" panose="02000503080000020003" pitchFamily="2" charset="0"/>
              </a:rPr>
              <a:t>data on pathways?</a:t>
            </a:r>
          </a:p>
        </p:txBody>
      </p:sp>
    </p:spTree>
    <p:extLst>
      <p:ext uri="{BB962C8B-B14F-4D97-AF65-F5344CB8AC3E}">
        <p14:creationId xmlns:p14="http://schemas.microsoft.com/office/powerpoint/2010/main" val="37957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8" grpId="0" animBg="1"/>
      <p:bldP spid="249" grpId="0" animBg="1"/>
      <p:bldP spid="250" grpId="0" animBg="1"/>
      <p:bldP spid="25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829038" y="7553516"/>
            <a:ext cx="32922686" cy="4608600"/>
          </a:xfrm>
          <a:prstGeom prst="rect">
            <a:avLst/>
          </a:prstGeom>
          <a:effectLst/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How to visualize </a:t>
            </a:r>
          </a:p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pathway relationships?</a:t>
            </a:r>
          </a:p>
        </p:txBody>
      </p:sp>
    </p:spTree>
    <p:extLst>
      <p:ext uri="{BB962C8B-B14F-4D97-AF65-F5344CB8AC3E}">
        <p14:creationId xmlns:p14="http://schemas.microsoft.com/office/powerpoint/2010/main" val="13948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>
            <a:normAutofit/>
          </a:bodyPr>
          <a:lstStyle/>
          <a:p>
            <a:r>
              <a:rPr lang="en-US" sz="16001" dirty="0">
                <a:latin typeface="+mj-lt"/>
              </a:rPr>
              <a:t>Approaches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Whole Network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Connected Pathways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41" y="7411339"/>
            <a:ext cx="16370647" cy="98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783468" y="18382720"/>
            <a:ext cx="3067828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[Kono2009]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832584" y="18427597"/>
            <a:ext cx="344838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[Klukas2006]</a:t>
            </a: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060" y="6524136"/>
            <a:ext cx="11369161" cy="11856992"/>
          </a:xfrm>
        </p:spPr>
      </p:pic>
    </p:spTree>
    <p:extLst>
      <p:ext uri="{BB962C8B-B14F-4D97-AF65-F5344CB8AC3E}">
        <p14:creationId xmlns:p14="http://schemas.microsoft.com/office/powerpoint/2010/main" val="24609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Finding Related Pathways</a:t>
            </a:r>
            <a:endParaRPr lang="en-US" noProof="0" dirty="0"/>
          </a:p>
        </p:txBody>
      </p:sp>
      <p:grpSp>
        <p:nvGrpSpPr>
          <p:cNvPr id="128" name="Gruppieren 127"/>
          <p:cNvGrpSpPr/>
          <p:nvPr/>
        </p:nvGrpSpPr>
        <p:grpSpPr>
          <a:xfrm>
            <a:off x="4174979" y="5969134"/>
            <a:ext cx="11810849" cy="12386990"/>
            <a:chOff x="1043608" y="1693168"/>
            <a:chExt cx="2952328" cy="3096344"/>
          </a:xfrm>
        </p:grpSpPr>
        <p:sp>
          <p:nvSpPr>
            <p:cNvPr id="21" name="Abgerundetes Rechteck 20"/>
            <p:cNvSpPr/>
            <p:nvPr/>
          </p:nvSpPr>
          <p:spPr>
            <a:xfrm>
              <a:off x="1043608" y="1693168"/>
              <a:ext cx="2952328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136716" y="328496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136716" y="2571750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3059832" y="328496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771800" y="206769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403648" y="206769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1453208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2483768" y="414067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403648" y="3012182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3347864" y="2571750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059832" y="414067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cxnSp>
          <p:nvCxnSpPr>
            <p:cNvPr id="23" name="Gerade Verbindung mit Pfeil 22"/>
            <p:cNvCxnSpPr>
              <a:stCxn id="12" idx="2"/>
              <a:endCxn id="11" idx="0"/>
            </p:cNvCxnSpPr>
            <p:nvPr/>
          </p:nvCxnSpPr>
          <p:spPr>
            <a:xfrm>
              <a:off x="2280732" y="2859782"/>
              <a:ext cx="0" cy="4251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15" idx="3"/>
              <a:endCxn id="14" idx="1"/>
            </p:cNvCxnSpPr>
            <p:nvPr/>
          </p:nvCxnSpPr>
          <p:spPr>
            <a:xfrm>
              <a:off x="1691680" y="2211710"/>
              <a:ext cx="10801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>
              <a:stCxn id="15" idx="2"/>
              <a:endCxn id="18" idx="0"/>
            </p:cNvCxnSpPr>
            <p:nvPr/>
          </p:nvCxnSpPr>
          <p:spPr>
            <a:xfrm>
              <a:off x="1547664" y="2355726"/>
              <a:ext cx="0" cy="6564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stCxn id="13" idx="1"/>
              <a:endCxn id="11" idx="3"/>
            </p:cNvCxnSpPr>
            <p:nvPr/>
          </p:nvCxnSpPr>
          <p:spPr>
            <a:xfrm flipH="1">
              <a:off x="2424748" y="3428980"/>
              <a:ext cx="6350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>
              <a:stCxn id="17" idx="1"/>
              <a:endCxn id="16" idx="3"/>
            </p:cNvCxnSpPr>
            <p:nvPr/>
          </p:nvCxnSpPr>
          <p:spPr>
            <a:xfrm flipH="1">
              <a:off x="1741240" y="4284692"/>
              <a:ext cx="742528" cy="152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>
              <a:stCxn id="13" idx="2"/>
              <a:endCxn id="20" idx="0"/>
            </p:cNvCxnSpPr>
            <p:nvPr/>
          </p:nvCxnSpPr>
          <p:spPr>
            <a:xfrm>
              <a:off x="3203848" y="3572996"/>
              <a:ext cx="0" cy="5676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winkelte Verbindung 48"/>
            <p:cNvCxnSpPr>
              <a:stCxn id="14" idx="2"/>
              <a:endCxn id="19" idx="1"/>
            </p:cNvCxnSpPr>
            <p:nvPr/>
          </p:nvCxnSpPr>
          <p:spPr>
            <a:xfrm rot="16200000" flipH="1">
              <a:off x="2951820" y="2319722"/>
              <a:ext cx="360040" cy="432048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winkelte Verbindung 49"/>
            <p:cNvCxnSpPr>
              <a:stCxn id="11" idx="1"/>
              <a:endCxn id="16" idx="0"/>
            </p:cNvCxnSpPr>
            <p:nvPr/>
          </p:nvCxnSpPr>
          <p:spPr>
            <a:xfrm rot="10800000" flipV="1">
              <a:off x="1597224" y="3428980"/>
              <a:ext cx="539492" cy="72694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ieren 128"/>
          <p:cNvGrpSpPr/>
          <p:nvPr/>
        </p:nvGrpSpPr>
        <p:grpSpPr>
          <a:xfrm>
            <a:off x="20018799" y="5969134"/>
            <a:ext cx="11810849" cy="12386990"/>
            <a:chOff x="5004048" y="1693168"/>
            <a:chExt cx="2952328" cy="3096344"/>
          </a:xfrm>
        </p:grpSpPr>
        <p:sp>
          <p:nvSpPr>
            <p:cNvPr id="53" name="Abgerundetes Rechteck 52"/>
            <p:cNvSpPr/>
            <p:nvPr/>
          </p:nvSpPr>
          <p:spPr>
            <a:xfrm>
              <a:off x="5004048" y="1693168"/>
              <a:ext cx="2952328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6588224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7318952" y="3342782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6" name="Rechteck 55"/>
            <p:cNvSpPr/>
            <p:nvPr/>
          </p:nvSpPr>
          <p:spPr>
            <a:xfrm>
              <a:off x="6544572" y="286816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7318952" y="242773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5557664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5413648" y="319876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1" name="Rechteck 60"/>
            <p:cNvSpPr/>
            <p:nvPr/>
          </p:nvSpPr>
          <p:spPr>
            <a:xfrm>
              <a:off x="5413648" y="2523653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2" name="Rechteck 61"/>
            <p:cNvSpPr/>
            <p:nvPr/>
          </p:nvSpPr>
          <p:spPr>
            <a:xfrm>
              <a:off x="6144951" y="2064455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3" name="Rechteck 62"/>
            <p:cNvSpPr/>
            <p:nvPr/>
          </p:nvSpPr>
          <p:spPr>
            <a:xfrm>
              <a:off x="6084168" y="356880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cxnSp>
          <p:nvCxnSpPr>
            <p:cNvPr id="86" name="Gewinkelte Verbindung 85"/>
            <p:cNvCxnSpPr>
              <a:stCxn id="62" idx="1"/>
              <a:endCxn id="61" idx="0"/>
            </p:cNvCxnSpPr>
            <p:nvPr/>
          </p:nvCxnSpPr>
          <p:spPr>
            <a:xfrm rot="10800000" flipV="1">
              <a:off x="5557665" y="2208471"/>
              <a:ext cx="587287" cy="31518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winkelte Verbindung 88"/>
            <p:cNvCxnSpPr>
              <a:stCxn id="56" idx="1"/>
              <a:endCxn id="63" idx="0"/>
            </p:cNvCxnSpPr>
            <p:nvPr/>
          </p:nvCxnSpPr>
          <p:spPr>
            <a:xfrm rot="10800000" flipV="1">
              <a:off x="6228184" y="3012182"/>
              <a:ext cx="316388" cy="55662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winkelte Verbindung 91"/>
            <p:cNvCxnSpPr>
              <a:stCxn id="63" idx="1"/>
              <a:endCxn id="59" idx="0"/>
            </p:cNvCxnSpPr>
            <p:nvPr/>
          </p:nvCxnSpPr>
          <p:spPr>
            <a:xfrm rot="10800000" flipV="1">
              <a:off x="5701680" y="3712820"/>
              <a:ext cx="382488" cy="44310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winkelte Verbindung 94"/>
            <p:cNvCxnSpPr>
              <a:stCxn id="54" idx="3"/>
              <a:endCxn id="55" idx="2"/>
            </p:cNvCxnSpPr>
            <p:nvPr/>
          </p:nvCxnSpPr>
          <p:spPr>
            <a:xfrm flipV="1">
              <a:off x="6876256" y="3630814"/>
              <a:ext cx="586712" cy="669128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winkelte Verbindung 97"/>
            <p:cNvCxnSpPr>
              <a:stCxn id="62" idx="2"/>
              <a:endCxn id="56" idx="0"/>
            </p:cNvCxnSpPr>
            <p:nvPr/>
          </p:nvCxnSpPr>
          <p:spPr>
            <a:xfrm rot="16200000" flipH="1">
              <a:off x="6230938" y="2410515"/>
              <a:ext cx="515679" cy="39962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winkelte Verbindung 100"/>
            <p:cNvCxnSpPr>
              <a:stCxn id="58" idx="0"/>
              <a:endCxn id="62" idx="3"/>
            </p:cNvCxnSpPr>
            <p:nvPr/>
          </p:nvCxnSpPr>
          <p:spPr>
            <a:xfrm rot="16200000" flipV="1">
              <a:off x="6838345" y="1803110"/>
              <a:ext cx="219263" cy="1029985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mit Pfeil 104"/>
            <p:cNvCxnSpPr>
              <a:stCxn id="61" idx="2"/>
              <a:endCxn id="60" idx="0"/>
            </p:cNvCxnSpPr>
            <p:nvPr/>
          </p:nvCxnSpPr>
          <p:spPr>
            <a:xfrm>
              <a:off x="5557664" y="2811685"/>
              <a:ext cx="0" cy="3870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mit Pfeil 107"/>
            <p:cNvCxnSpPr>
              <a:stCxn id="54" idx="1"/>
              <a:endCxn id="59" idx="3"/>
            </p:cNvCxnSpPr>
            <p:nvPr/>
          </p:nvCxnSpPr>
          <p:spPr>
            <a:xfrm flipH="1">
              <a:off x="5845696" y="4299942"/>
              <a:ext cx="74252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/>
          <p:cNvGrpSpPr/>
          <p:nvPr/>
        </p:nvGrpSpPr>
        <p:grpSpPr>
          <a:xfrm>
            <a:off x="5615324" y="7467433"/>
            <a:ext cx="21718652" cy="4354584"/>
            <a:chOff x="1403648" y="2067694"/>
            <a:chExt cx="5428956" cy="1088504"/>
          </a:xfrm>
        </p:grpSpPr>
        <p:sp>
          <p:nvSpPr>
            <p:cNvPr id="111" name="Rechteck 110"/>
            <p:cNvSpPr/>
            <p:nvPr/>
          </p:nvSpPr>
          <p:spPr>
            <a:xfrm>
              <a:off x="1403648" y="2067694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6544572" y="2868166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8547979" y="12328000"/>
            <a:ext cx="18966702" cy="4656309"/>
            <a:chOff x="2136716" y="3282677"/>
            <a:chExt cx="4741058" cy="1163926"/>
          </a:xfrm>
        </p:grpSpPr>
        <p:sp>
          <p:nvSpPr>
            <p:cNvPr id="114" name="Rechteck 113"/>
            <p:cNvSpPr/>
            <p:nvPr/>
          </p:nvSpPr>
          <p:spPr>
            <a:xfrm>
              <a:off x="2136716" y="3282677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6589742" y="4158571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9933185" y="9272117"/>
            <a:ext cx="12866344" cy="7641536"/>
            <a:chOff x="2482972" y="2317268"/>
            <a:chExt cx="3216167" cy="1910135"/>
          </a:xfrm>
        </p:grpSpPr>
        <p:sp>
          <p:nvSpPr>
            <p:cNvPr id="117" name="Rechteck 116"/>
            <p:cNvSpPr/>
            <p:nvPr/>
          </p:nvSpPr>
          <p:spPr>
            <a:xfrm>
              <a:off x="2482972" y="3939371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5411107" y="2317268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12240923" y="12327995"/>
            <a:ext cx="13251198" cy="2296931"/>
            <a:chOff x="3059832" y="3282677"/>
            <a:chExt cx="3312368" cy="574158"/>
          </a:xfrm>
        </p:grpSpPr>
        <p:sp>
          <p:nvSpPr>
            <p:cNvPr id="120" name="Rechteck 119"/>
            <p:cNvSpPr/>
            <p:nvPr/>
          </p:nvSpPr>
          <p:spPr>
            <a:xfrm>
              <a:off x="3059832" y="3282677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6084168" y="3568803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5" name="Gruppieren 124"/>
          <p:cNvGrpSpPr/>
          <p:nvPr/>
        </p:nvGrpSpPr>
        <p:grpSpPr>
          <a:xfrm>
            <a:off x="11095623" y="7454471"/>
            <a:ext cx="19336278" cy="6266259"/>
            <a:chOff x="2773544" y="2064453"/>
            <a:chExt cx="4833440" cy="1566361"/>
          </a:xfrm>
        </p:grpSpPr>
        <p:sp>
          <p:nvSpPr>
            <p:cNvPr id="123" name="Rechteck 122"/>
            <p:cNvSpPr/>
            <p:nvPr/>
          </p:nvSpPr>
          <p:spPr>
            <a:xfrm>
              <a:off x="2773544" y="2064453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7318952" y="3342782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8560269" y="7457273"/>
            <a:ext cx="17175019" cy="3168764"/>
            <a:chOff x="2139788" y="1863616"/>
            <a:chExt cx="4293196" cy="792088"/>
          </a:xfrm>
        </p:grpSpPr>
        <p:sp>
          <p:nvSpPr>
            <p:cNvPr id="64" name="Rechteck 63"/>
            <p:cNvSpPr/>
            <p:nvPr/>
          </p:nvSpPr>
          <p:spPr>
            <a:xfrm>
              <a:off x="2139788" y="2367672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>
              <a:off x="6144952" y="1863616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135725"/>
            <a:ext cx="32922686" cy="3429446"/>
          </a:xfrm>
        </p:spPr>
        <p:txBody>
          <a:bodyPr/>
          <a:lstStyle/>
          <a:p>
            <a:r>
              <a:rPr lang="en-US" noProof="0" dirty="0" smtClean="0"/>
              <a:t>Finding Related Pathways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81" y="3098414"/>
            <a:ext cx="19268293" cy="161219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380" y="3098414"/>
            <a:ext cx="5035880" cy="16121918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>
            <a:off x="22755459" y="10337718"/>
            <a:ext cx="3312800" cy="166849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uppieren 100"/>
          <p:cNvGrpSpPr/>
          <p:nvPr/>
        </p:nvGrpSpPr>
        <p:grpSpPr>
          <a:xfrm>
            <a:off x="28836284" y="6060586"/>
            <a:ext cx="4512330" cy="8930156"/>
            <a:chOff x="7208132" y="1802522"/>
            <a:chExt cx="1127936" cy="2232248"/>
          </a:xfrm>
        </p:grpSpPr>
        <p:sp>
          <p:nvSpPr>
            <p:cNvPr id="79" name="Abgerundetes Rechteck 78"/>
            <p:cNvSpPr/>
            <p:nvPr/>
          </p:nvSpPr>
          <p:spPr>
            <a:xfrm>
              <a:off x="7208132" y="1802522"/>
              <a:ext cx="1127936" cy="22322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7421683" y="1818630"/>
              <a:ext cx="636790" cy="3000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b="1" dirty="0">
                  <a:solidFill>
                    <a:prstClr val="black"/>
                  </a:solidFill>
                </a:rPr>
                <a:t>PW B</a:t>
              </a:r>
            </a:p>
          </p:txBody>
        </p:sp>
      </p:grpSp>
      <p:sp>
        <p:nvSpPr>
          <p:cNvPr id="52" name="Abgerundetes Rechteck 51"/>
          <p:cNvSpPr/>
          <p:nvPr/>
        </p:nvSpPr>
        <p:spPr>
          <a:xfrm>
            <a:off x="18002315" y="3412450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51" name="Abgerundetes Rechteck 50"/>
          <p:cNvSpPr/>
          <p:nvPr/>
        </p:nvSpPr>
        <p:spPr>
          <a:xfrm>
            <a:off x="3180859" y="3376508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011" y="33001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Contextual Subsets</a:t>
            </a:r>
            <a:endParaRPr lang="en-US" noProof="0" dirty="0"/>
          </a:p>
        </p:txBody>
      </p:sp>
      <p:grpSp>
        <p:nvGrpSpPr>
          <p:cNvPr id="58" name="Gruppieren 57"/>
          <p:cNvGrpSpPr/>
          <p:nvPr/>
        </p:nvGrpSpPr>
        <p:grpSpPr>
          <a:xfrm>
            <a:off x="3808526" y="5783395"/>
            <a:ext cx="6163507" cy="9929844"/>
            <a:chOff x="871217" y="1733233"/>
            <a:chExt cx="1540676" cy="2482138"/>
          </a:xfrm>
        </p:grpSpPr>
        <p:sp>
          <p:nvSpPr>
            <p:cNvPr id="4" name="Rechteck 3"/>
            <p:cNvSpPr/>
            <p:nvPr/>
          </p:nvSpPr>
          <p:spPr>
            <a:xfrm>
              <a:off x="2051853" y="232904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2051720" y="309774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871217" y="2309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1299298" y="392733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1299299" y="3091780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 smtClean="0">
                  <a:solidFill>
                    <a:prstClr val="black"/>
                  </a:solidFill>
                </a:rPr>
                <a:t>R</a:t>
              </a:r>
              <a:endParaRPr lang="en-US" sz="7201" dirty="0">
                <a:solidFill>
                  <a:prstClr val="black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538631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25" name="Gewinkelte Verbindung 24"/>
            <p:cNvCxnSpPr>
              <a:stCxn id="9" idx="1"/>
              <a:endCxn id="6" idx="0"/>
            </p:cNvCxnSpPr>
            <p:nvPr/>
          </p:nvCxnSpPr>
          <p:spPr>
            <a:xfrm rot="10800000" flipV="1">
              <a:off x="1051237" y="1877249"/>
              <a:ext cx="487394" cy="431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winkelte Verbindung 26"/>
            <p:cNvCxnSpPr>
              <a:stCxn id="6" idx="2"/>
              <a:endCxn id="8" idx="1"/>
            </p:cNvCxnSpPr>
            <p:nvPr/>
          </p:nvCxnSpPr>
          <p:spPr>
            <a:xfrm rot="16200000" flipH="1">
              <a:off x="856003" y="2792499"/>
              <a:ext cx="638531" cy="24806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>
              <a:stCxn id="8" idx="2"/>
              <a:endCxn id="7" idx="0"/>
            </p:cNvCxnSpPr>
            <p:nvPr/>
          </p:nvCxnSpPr>
          <p:spPr>
            <a:xfrm rot="5400000">
              <a:off x="1205556" y="3653575"/>
              <a:ext cx="547527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winkelte Verbindung 34"/>
            <p:cNvCxnSpPr>
              <a:stCxn id="9" idx="3"/>
              <a:endCxn id="4" idx="0"/>
            </p:cNvCxnSpPr>
            <p:nvPr/>
          </p:nvCxnSpPr>
          <p:spPr>
            <a:xfrm>
              <a:off x="1898671" y="1877249"/>
              <a:ext cx="333202" cy="451799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winkelte Verbindung 37"/>
            <p:cNvCxnSpPr>
              <a:stCxn id="4" idx="2"/>
              <a:endCxn id="5" idx="0"/>
            </p:cNvCxnSpPr>
            <p:nvPr/>
          </p:nvCxnSpPr>
          <p:spPr>
            <a:xfrm rot="5400000">
              <a:off x="1991473" y="2857348"/>
              <a:ext cx="480669" cy="13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/>
          <p:cNvGrpSpPr/>
          <p:nvPr/>
        </p:nvGrpSpPr>
        <p:grpSpPr>
          <a:xfrm>
            <a:off x="18866523" y="5783398"/>
            <a:ext cx="5735430" cy="9692033"/>
            <a:chOff x="4763641" y="1733233"/>
            <a:chExt cx="1433671" cy="2422693"/>
          </a:xfrm>
        </p:grpSpPr>
        <p:sp>
          <p:nvSpPr>
            <p:cNvPr id="10" name="Rechteck 9"/>
            <p:cNvSpPr/>
            <p:nvPr/>
          </p:nvSpPr>
          <p:spPr>
            <a:xfrm>
              <a:off x="5292080" y="302077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836776" y="386789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I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210444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64529" y="386789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J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4763641" y="247783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837272" y="2310186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31" name="Gewinkelte Verbindung 30"/>
            <p:cNvCxnSpPr>
              <a:stCxn id="14" idx="3"/>
              <a:endCxn id="10" idx="0"/>
            </p:cNvCxnSpPr>
            <p:nvPr/>
          </p:nvCxnSpPr>
          <p:spPr>
            <a:xfrm>
              <a:off x="5123681" y="2621850"/>
              <a:ext cx="348419" cy="39892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>
              <a:stCxn id="12" idx="3"/>
              <a:endCxn id="15" idx="0"/>
            </p:cNvCxnSpPr>
            <p:nvPr/>
          </p:nvCxnSpPr>
          <p:spPr>
            <a:xfrm>
              <a:off x="5570484" y="1877249"/>
              <a:ext cx="446808" cy="432937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winkelte Verbindung 38"/>
            <p:cNvCxnSpPr>
              <a:stCxn id="14" idx="2"/>
              <a:endCxn id="13" idx="0"/>
            </p:cNvCxnSpPr>
            <p:nvPr/>
          </p:nvCxnSpPr>
          <p:spPr>
            <a:xfrm rot="16200000" flipH="1">
              <a:off x="4393091" y="3316436"/>
              <a:ext cx="1102028" cy="888"/>
            </a:xfrm>
            <a:prstGeom prst="bentConnector3">
              <a:avLst>
                <a:gd name="adj1" fmla="val 389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winkelte Verbindung 48"/>
            <p:cNvCxnSpPr>
              <a:stCxn id="10" idx="2"/>
              <a:endCxn id="11" idx="1"/>
            </p:cNvCxnSpPr>
            <p:nvPr/>
          </p:nvCxnSpPr>
          <p:spPr>
            <a:xfrm rot="16200000" flipH="1">
              <a:off x="5302886" y="3478020"/>
              <a:ext cx="703104" cy="36467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winkelte Verbindung 53"/>
            <p:cNvCxnSpPr>
              <a:stCxn id="15" idx="2"/>
              <a:endCxn id="11" idx="0"/>
            </p:cNvCxnSpPr>
            <p:nvPr/>
          </p:nvCxnSpPr>
          <p:spPr>
            <a:xfrm rot="5400000">
              <a:off x="5382206" y="3232808"/>
              <a:ext cx="1269676" cy="49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hteck 60"/>
          <p:cNvSpPr/>
          <p:nvPr/>
        </p:nvSpPr>
        <p:spPr>
          <a:xfrm>
            <a:off x="6479534" y="5782678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64" name="Rechteck 63"/>
          <p:cNvSpPr/>
          <p:nvPr/>
        </p:nvSpPr>
        <p:spPr>
          <a:xfrm>
            <a:off x="23161438" y="8090131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3765107" y="17520869"/>
            <a:ext cx="6476517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Focus Pathway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8230028" y="17590991"/>
            <a:ext cx="7481600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 Pathway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4599438" y="3657591"/>
            <a:ext cx="4745723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A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19381697" y="3657591"/>
            <a:ext cx="4670381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B</a:t>
            </a:r>
          </a:p>
        </p:txBody>
      </p:sp>
      <p:sp>
        <p:nvSpPr>
          <p:cNvPr id="72" name="Rechteck 71"/>
          <p:cNvSpPr/>
          <p:nvPr/>
        </p:nvSpPr>
        <p:spPr>
          <a:xfrm>
            <a:off x="6479534" y="5793050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 smtClean="0">
                <a:solidFill>
                  <a:srgbClr val="D2006B"/>
                </a:solidFill>
              </a:rPr>
              <a:t>A</a:t>
            </a:r>
            <a:endParaRPr lang="en-US" sz="7201" dirty="0">
              <a:solidFill>
                <a:srgbClr val="D2006B"/>
              </a:solidFill>
            </a:endParaRPr>
          </a:p>
        </p:txBody>
      </p:sp>
      <p:grpSp>
        <p:nvGrpSpPr>
          <p:cNvPr id="78" name="Gruppieren 77"/>
          <p:cNvGrpSpPr/>
          <p:nvPr/>
        </p:nvGrpSpPr>
        <p:grpSpPr>
          <a:xfrm>
            <a:off x="20655905" y="5782681"/>
            <a:ext cx="3946003" cy="9692033"/>
            <a:chOff x="5163304" y="1733054"/>
            <a:chExt cx="986372" cy="24226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4" name="Rechteck 73"/>
            <p:cNvSpPr/>
            <p:nvPr/>
          </p:nvSpPr>
          <p:spPr>
            <a:xfrm>
              <a:off x="5789636" y="3867715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I</a:t>
              </a:r>
            </a:p>
          </p:txBody>
        </p:sp>
        <p:sp>
          <p:nvSpPr>
            <p:cNvPr id="75" name="Rechteck 74"/>
            <p:cNvSpPr/>
            <p:nvPr/>
          </p:nvSpPr>
          <p:spPr>
            <a:xfrm>
              <a:off x="5163304" y="1733054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G</a:t>
              </a:r>
            </a:p>
          </p:txBody>
        </p:sp>
        <p:cxnSp>
          <p:nvCxnSpPr>
            <p:cNvPr id="76" name="Gewinkelte Verbindung 75"/>
            <p:cNvCxnSpPr>
              <a:stCxn id="75" idx="3"/>
            </p:cNvCxnSpPr>
            <p:nvPr/>
          </p:nvCxnSpPr>
          <p:spPr>
            <a:xfrm>
              <a:off x="5523344" y="1877070"/>
              <a:ext cx="446808" cy="432937"/>
            </a:xfrm>
            <a:prstGeom prst="bentConnector2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winkelte Verbindung 76"/>
            <p:cNvCxnSpPr>
              <a:endCxn id="74" idx="0"/>
            </p:cNvCxnSpPr>
            <p:nvPr/>
          </p:nvCxnSpPr>
          <p:spPr>
            <a:xfrm rot="5400000">
              <a:off x="5335066" y="3232629"/>
              <a:ext cx="1269676" cy="496"/>
            </a:xfrm>
            <a:prstGeom prst="bentConnector3">
              <a:avLst>
                <a:gd name="adj1" fmla="val 50000"/>
              </a:avLst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hteck 72"/>
          <p:cNvSpPr/>
          <p:nvPr/>
        </p:nvSpPr>
        <p:spPr>
          <a:xfrm>
            <a:off x="23161438" y="8107767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D2006B"/>
                </a:solidFill>
              </a:rPr>
              <a:t>A</a:t>
            </a:r>
          </a:p>
        </p:txBody>
      </p:sp>
      <p:sp>
        <p:nvSpPr>
          <p:cNvPr id="80" name="Pfeil nach rechts 79"/>
          <p:cNvSpPr/>
          <p:nvPr/>
        </p:nvSpPr>
        <p:spPr>
          <a:xfrm>
            <a:off x="26068259" y="9714039"/>
            <a:ext cx="2016488" cy="166849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grpSp>
        <p:nvGrpSpPr>
          <p:cNvPr id="100" name="Gruppieren 99"/>
          <p:cNvGrpSpPr/>
          <p:nvPr/>
        </p:nvGrpSpPr>
        <p:grpSpPr>
          <a:xfrm>
            <a:off x="29107454" y="7988055"/>
            <a:ext cx="3874473" cy="6376289"/>
            <a:chOff x="7275916" y="2284326"/>
            <a:chExt cx="968492" cy="15938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Rechteck 42"/>
            <p:cNvSpPr/>
            <p:nvPr/>
          </p:nvSpPr>
          <p:spPr>
            <a:xfrm>
              <a:off x="7884368" y="2284326"/>
              <a:ext cx="360040" cy="2880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G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7884368" y="3590159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I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7275916" y="3390787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cxnSp>
          <p:nvCxnSpPr>
            <p:cNvPr id="48" name="Gerade Verbindung mit Pfeil 47"/>
            <p:cNvCxnSpPr>
              <a:stCxn id="43" idx="2"/>
              <a:endCxn id="44" idx="0"/>
            </p:cNvCxnSpPr>
            <p:nvPr/>
          </p:nvCxnSpPr>
          <p:spPr>
            <a:xfrm>
              <a:off x="8064388" y="2572358"/>
              <a:ext cx="0" cy="353402"/>
            </a:xfrm>
            <a:prstGeom prst="straightConnector1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>
              <a:stCxn id="44" idx="2"/>
              <a:endCxn id="45" idx="0"/>
            </p:cNvCxnSpPr>
            <p:nvPr/>
          </p:nvCxnSpPr>
          <p:spPr>
            <a:xfrm>
              <a:off x="8064388" y="3213792"/>
              <a:ext cx="0" cy="376367"/>
            </a:xfrm>
            <a:prstGeom prst="straightConnector1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 43"/>
            <p:cNvSpPr/>
            <p:nvPr/>
          </p:nvSpPr>
          <p:spPr>
            <a:xfrm>
              <a:off x="7884368" y="2925760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A</a:t>
              </a:r>
            </a:p>
          </p:txBody>
        </p:sp>
        <p:cxnSp>
          <p:nvCxnSpPr>
            <p:cNvPr id="88" name="Gerade Verbindung mit Pfeil 87"/>
            <p:cNvCxnSpPr>
              <a:stCxn id="46" idx="3"/>
              <a:endCxn id="45" idx="1"/>
            </p:cNvCxnSpPr>
            <p:nvPr/>
          </p:nvCxnSpPr>
          <p:spPr>
            <a:xfrm>
              <a:off x="7633120" y="3534803"/>
              <a:ext cx="251248" cy="199372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feld 81"/>
          <p:cNvSpPr txBox="1"/>
          <p:nvPr/>
        </p:nvSpPr>
        <p:spPr>
          <a:xfrm>
            <a:off x="27523525" y="15137103"/>
            <a:ext cx="7923516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Contextual Subset</a:t>
            </a:r>
          </a:p>
        </p:txBody>
      </p:sp>
    </p:spTree>
    <p:extLst>
      <p:ext uri="{BB962C8B-B14F-4D97-AF65-F5344CB8AC3E}">
        <p14:creationId xmlns:p14="http://schemas.microsoft.com/office/powerpoint/2010/main" val="4938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72" grpId="0" animBg="1"/>
      <p:bldP spid="73" grpId="0" animBg="1"/>
      <p:bldP spid="80" grpId="0" animBg="1"/>
      <p:bldP spid="8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/>
          <p:cNvGrpSpPr/>
          <p:nvPr/>
        </p:nvGrpSpPr>
        <p:grpSpPr>
          <a:xfrm>
            <a:off x="28836275" y="6052122"/>
            <a:ext cx="4512332" cy="8930156"/>
            <a:chOff x="7208131" y="1800406"/>
            <a:chExt cx="1127936" cy="2232248"/>
          </a:xfrm>
        </p:grpSpPr>
        <p:grpSp>
          <p:nvGrpSpPr>
            <p:cNvPr id="84" name="Gruppieren 83"/>
            <p:cNvGrpSpPr/>
            <p:nvPr/>
          </p:nvGrpSpPr>
          <p:grpSpPr>
            <a:xfrm>
              <a:off x="7208131" y="1800406"/>
              <a:ext cx="1127936" cy="2232248"/>
              <a:chOff x="7208132" y="1802522"/>
              <a:chExt cx="1127936" cy="2232248"/>
            </a:xfrm>
          </p:grpSpPr>
          <p:sp>
            <p:nvSpPr>
              <p:cNvPr id="86" name="Abgerundetes Rechteck 85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feld 86"/>
              <p:cNvSpPr txBox="1"/>
              <p:nvPr/>
            </p:nvSpPr>
            <p:spPr>
              <a:xfrm>
                <a:off x="7421683" y="1818630"/>
                <a:ext cx="656424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D</a:t>
                </a:r>
              </a:p>
            </p:txBody>
          </p:sp>
        </p:grpSp>
        <p:sp>
          <p:nvSpPr>
            <p:cNvPr id="117" name="Rechteck 116"/>
            <p:cNvSpPr/>
            <p:nvPr/>
          </p:nvSpPr>
          <p:spPr>
            <a:xfrm>
              <a:off x="7884368" y="3589551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7276764" y="2499742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P</a:t>
              </a:r>
            </a:p>
          </p:txBody>
        </p:sp>
        <p:cxnSp>
          <p:nvCxnSpPr>
            <p:cNvPr id="119" name="Gerade Verbindung mit Pfeil 118"/>
            <p:cNvCxnSpPr>
              <a:endCxn id="118" idx="3"/>
            </p:cNvCxnSpPr>
            <p:nvPr/>
          </p:nvCxnSpPr>
          <p:spPr>
            <a:xfrm flipH="1">
              <a:off x="7633968" y="2426566"/>
              <a:ext cx="250400" cy="2171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hteck 119"/>
            <p:cNvSpPr/>
            <p:nvPr/>
          </p:nvSpPr>
          <p:spPr>
            <a:xfrm>
              <a:off x="7884368" y="228371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cxnSp>
          <p:nvCxnSpPr>
            <p:cNvPr id="121" name="Gerade Verbindung mit Pfeil 120"/>
            <p:cNvCxnSpPr>
              <a:stCxn id="120" idx="2"/>
              <a:endCxn id="122" idx="0"/>
            </p:cNvCxnSpPr>
            <p:nvPr/>
          </p:nvCxnSpPr>
          <p:spPr>
            <a:xfrm>
              <a:off x="8064388" y="2571750"/>
              <a:ext cx="0" cy="35340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mit Pfeil 122"/>
            <p:cNvCxnSpPr>
              <a:stCxn id="122" idx="2"/>
              <a:endCxn id="117" idx="0"/>
            </p:cNvCxnSpPr>
            <p:nvPr/>
          </p:nvCxnSpPr>
          <p:spPr>
            <a:xfrm>
              <a:off x="8064388" y="3213184"/>
              <a:ext cx="0" cy="3763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hteck 121"/>
            <p:cNvSpPr/>
            <p:nvPr/>
          </p:nvSpPr>
          <p:spPr>
            <a:xfrm>
              <a:off x="7884368" y="2925152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E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765107" y="17520869"/>
            <a:ext cx="6476517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Focus Pathway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9534359" y="17590991"/>
            <a:ext cx="7887159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 Pathways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0970711" y="6066682"/>
            <a:ext cx="4512330" cy="8930156"/>
            <a:chOff x="4644008" y="1839107"/>
            <a:chExt cx="1127936" cy="2232248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4644008" y="1839107"/>
              <a:ext cx="1127936" cy="2232248"/>
              <a:chOff x="7208132" y="1802522"/>
              <a:chExt cx="1127936" cy="2232248"/>
            </a:xfrm>
          </p:grpSpPr>
          <p:sp>
            <p:nvSpPr>
              <p:cNvPr id="81" name="Abgerundetes Rechteck 80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7421683" y="1818630"/>
                <a:ext cx="636790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C</a:t>
                </a:r>
              </a:p>
            </p:txBody>
          </p:sp>
        </p:grpSp>
        <p:sp>
          <p:nvSpPr>
            <p:cNvPr id="89" name="Rechteck 88"/>
            <p:cNvSpPr/>
            <p:nvPr/>
          </p:nvSpPr>
          <p:spPr>
            <a:xfrm>
              <a:off x="5323620" y="359942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90" name="Rechteck 89"/>
            <p:cNvSpPr/>
            <p:nvPr/>
          </p:nvSpPr>
          <p:spPr>
            <a:xfrm>
              <a:off x="4716016" y="3152217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K</a:t>
              </a:r>
            </a:p>
          </p:txBody>
        </p:sp>
        <p:cxnSp>
          <p:nvCxnSpPr>
            <p:cNvPr id="91" name="Gerade Verbindung mit Pfeil 90"/>
            <p:cNvCxnSpPr>
              <a:stCxn id="92" idx="2"/>
              <a:endCxn id="89" idx="0"/>
            </p:cNvCxnSpPr>
            <p:nvPr/>
          </p:nvCxnSpPr>
          <p:spPr>
            <a:xfrm>
              <a:off x="5503640" y="3223057"/>
              <a:ext cx="0" cy="3763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>
              <a:endCxn id="90" idx="3"/>
            </p:cNvCxnSpPr>
            <p:nvPr/>
          </p:nvCxnSpPr>
          <p:spPr>
            <a:xfrm flipH="1">
              <a:off x="5073220" y="3079041"/>
              <a:ext cx="250400" cy="2171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eck 93"/>
            <p:cNvSpPr/>
            <p:nvPr/>
          </p:nvSpPr>
          <p:spPr>
            <a:xfrm>
              <a:off x="5323620" y="2293591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M</a:t>
              </a:r>
            </a:p>
          </p:txBody>
        </p:sp>
        <p:cxnSp>
          <p:nvCxnSpPr>
            <p:cNvPr id="95" name="Gerade Verbindung mit Pfeil 94"/>
            <p:cNvCxnSpPr>
              <a:stCxn id="94" idx="2"/>
              <a:endCxn id="92" idx="0"/>
            </p:cNvCxnSpPr>
            <p:nvPr/>
          </p:nvCxnSpPr>
          <p:spPr>
            <a:xfrm>
              <a:off x="5503640" y="2581623"/>
              <a:ext cx="0" cy="35340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hteck 91"/>
            <p:cNvSpPr/>
            <p:nvPr/>
          </p:nvSpPr>
          <p:spPr>
            <a:xfrm>
              <a:off x="5323620" y="2935025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E</a:t>
              </a:r>
            </a:p>
          </p:txBody>
        </p:sp>
      </p:grpSp>
      <p:sp>
        <p:nvSpPr>
          <p:cNvPr id="55" name="Titel 1"/>
          <p:cNvSpPr txBox="1">
            <a:spLocks/>
          </p:cNvSpPr>
          <p:nvPr/>
        </p:nvSpPr>
        <p:spPr>
          <a:xfrm>
            <a:off x="2405011" y="330019"/>
            <a:ext cx="32922686" cy="3429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2743566" rtl="0" eaLnBrk="1" latinLnBrk="0" hangingPunct="1">
              <a:spcBef>
                <a:spcPct val="0"/>
              </a:spcBef>
              <a:buNone/>
              <a:defRPr sz="13202" kern="1200">
                <a:solidFill>
                  <a:schemeClr val="tx1"/>
                </a:solidFill>
                <a:latin typeface="Vollkorn Bold" panose="02000503080000020003" pitchFamily="2" charset="0"/>
                <a:ea typeface="+mj-ea"/>
                <a:cs typeface="Narkisim" pitchFamily="34" charset="-79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Contextual Subsets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8836284" y="6060586"/>
            <a:ext cx="4512330" cy="8930156"/>
            <a:chOff x="28836284" y="6060586"/>
            <a:chExt cx="4512330" cy="8930156"/>
          </a:xfrm>
        </p:grpSpPr>
        <p:grpSp>
          <p:nvGrpSpPr>
            <p:cNvPr id="60" name="Gruppieren 100"/>
            <p:cNvGrpSpPr/>
            <p:nvPr/>
          </p:nvGrpSpPr>
          <p:grpSpPr>
            <a:xfrm>
              <a:off x="28836284" y="6060586"/>
              <a:ext cx="4512330" cy="8930156"/>
              <a:chOff x="7208132" y="1802522"/>
              <a:chExt cx="1127936" cy="2232248"/>
            </a:xfrm>
          </p:grpSpPr>
          <p:sp>
            <p:nvSpPr>
              <p:cNvPr id="73" name="Abgerundetes Rechteck 78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Textfeld 98"/>
              <p:cNvSpPr txBox="1"/>
              <p:nvPr/>
            </p:nvSpPr>
            <p:spPr>
              <a:xfrm>
                <a:off x="7421683" y="1818630"/>
                <a:ext cx="636790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B</a:t>
                </a:r>
              </a:p>
            </p:txBody>
          </p:sp>
        </p:grpSp>
        <p:grpSp>
          <p:nvGrpSpPr>
            <p:cNvPr id="61" name="Gruppieren 99"/>
            <p:cNvGrpSpPr/>
            <p:nvPr/>
          </p:nvGrpSpPr>
          <p:grpSpPr>
            <a:xfrm>
              <a:off x="29107454" y="7988055"/>
              <a:ext cx="3874473" cy="6376289"/>
              <a:chOff x="7275916" y="2284326"/>
              <a:chExt cx="968492" cy="15938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62" name="Rechteck 42"/>
              <p:cNvSpPr/>
              <p:nvPr/>
            </p:nvSpPr>
            <p:spPr>
              <a:xfrm>
                <a:off x="7884368" y="2284326"/>
                <a:ext cx="360040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sp>
            <p:nvSpPr>
              <p:cNvPr id="63" name="Rechteck 44"/>
              <p:cNvSpPr/>
              <p:nvPr/>
            </p:nvSpPr>
            <p:spPr>
              <a:xfrm>
                <a:off x="7884368" y="3590159"/>
                <a:ext cx="360040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I</a:t>
                </a:r>
              </a:p>
            </p:txBody>
          </p:sp>
          <p:sp>
            <p:nvSpPr>
              <p:cNvPr id="64" name="Rechteck 45"/>
              <p:cNvSpPr/>
              <p:nvPr/>
            </p:nvSpPr>
            <p:spPr>
              <a:xfrm>
                <a:off x="7275916" y="3390787"/>
                <a:ext cx="357204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H</a:t>
                </a:r>
              </a:p>
            </p:txBody>
          </p:sp>
          <p:cxnSp>
            <p:nvCxnSpPr>
              <p:cNvPr id="68" name="Gerade Verbindung mit Pfeil 47"/>
              <p:cNvCxnSpPr>
                <a:stCxn id="62" idx="2"/>
                <a:endCxn id="70" idx="0"/>
              </p:cNvCxnSpPr>
              <p:nvPr/>
            </p:nvCxnSpPr>
            <p:spPr>
              <a:xfrm>
                <a:off x="8064388" y="2572358"/>
                <a:ext cx="0" cy="353402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mit Pfeil 84"/>
              <p:cNvCxnSpPr>
                <a:stCxn id="70" idx="2"/>
                <a:endCxn id="63" idx="0"/>
              </p:cNvCxnSpPr>
              <p:nvPr/>
            </p:nvCxnSpPr>
            <p:spPr>
              <a:xfrm>
                <a:off x="8064388" y="3213792"/>
                <a:ext cx="0" cy="376367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hteck 43"/>
              <p:cNvSpPr/>
              <p:nvPr/>
            </p:nvSpPr>
            <p:spPr>
              <a:xfrm>
                <a:off x="7884368" y="2925760"/>
                <a:ext cx="360040" cy="288032"/>
              </a:xfrm>
              <a:prstGeom prst="rect">
                <a:avLst/>
              </a:prstGeom>
              <a:solidFill>
                <a:srgbClr val="FDE7FB"/>
              </a:solidFill>
              <a:ln w="57150">
                <a:solidFill>
                  <a:srgbClr val="D200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srgbClr val="D2006B"/>
                    </a:solidFill>
                  </a:rPr>
                  <a:t>A</a:t>
                </a:r>
              </a:p>
            </p:txBody>
          </p:sp>
          <p:cxnSp>
            <p:nvCxnSpPr>
              <p:cNvPr id="72" name="Gerade Verbindung mit Pfeil 87"/>
              <p:cNvCxnSpPr>
                <a:stCxn id="64" idx="3"/>
                <a:endCxn id="63" idx="1"/>
              </p:cNvCxnSpPr>
              <p:nvPr/>
            </p:nvCxnSpPr>
            <p:spPr>
              <a:xfrm>
                <a:off x="7633120" y="3534803"/>
                <a:ext cx="251248" cy="199372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Abgerundetes Rechteck 50"/>
          <p:cNvSpPr/>
          <p:nvPr/>
        </p:nvSpPr>
        <p:spPr>
          <a:xfrm>
            <a:off x="3180859" y="3376508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grpSp>
        <p:nvGrpSpPr>
          <p:cNvPr id="99" name="Gruppieren 57"/>
          <p:cNvGrpSpPr/>
          <p:nvPr/>
        </p:nvGrpSpPr>
        <p:grpSpPr>
          <a:xfrm>
            <a:off x="3808526" y="5783395"/>
            <a:ext cx="6163507" cy="9929844"/>
            <a:chOff x="871217" y="1733233"/>
            <a:chExt cx="1540676" cy="2482138"/>
          </a:xfrm>
        </p:grpSpPr>
        <p:sp>
          <p:nvSpPr>
            <p:cNvPr id="100" name="Rechteck 3"/>
            <p:cNvSpPr/>
            <p:nvPr/>
          </p:nvSpPr>
          <p:spPr>
            <a:xfrm>
              <a:off x="2051853" y="232904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01" name="Rechteck 4"/>
            <p:cNvSpPr/>
            <p:nvPr/>
          </p:nvSpPr>
          <p:spPr>
            <a:xfrm>
              <a:off x="2051720" y="309774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02" name="Rechteck 5"/>
            <p:cNvSpPr/>
            <p:nvPr/>
          </p:nvSpPr>
          <p:spPr>
            <a:xfrm>
              <a:off x="871217" y="2309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03" name="Rechteck 6"/>
            <p:cNvSpPr/>
            <p:nvPr/>
          </p:nvSpPr>
          <p:spPr>
            <a:xfrm>
              <a:off x="1299298" y="392733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04" name="Rechteck 7"/>
            <p:cNvSpPr/>
            <p:nvPr/>
          </p:nvSpPr>
          <p:spPr>
            <a:xfrm>
              <a:off x="1299299" y="3091780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 smtClean="0">
                  <a:solidFill>
                    <a:prstClr val="black"/>
                  </a:solidFill>
                </a:rPr>
                <a:t>R</a:t>
              </a:r>
              <a:endParaRPr lang="en-US" sz="7201" dirty="0">
                <a:solidFill>
                  <a:prstClr val="black"/>
                </a:solidFill>
              </a:endParaRPr>
            </a:p>
          </p:txBody>
        </p:sp>
        <p:sp>
          <p:nvSpPr>
            <p:cNvPr id="105" name="Rechteck 8"/>
            <p:cNvSpPr/>
            <p:nvPr/>
          </p:nvSpPr>
          <p:spPr>
            <a:xfrm>
              <a:off x="1538631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106" name="Gewinkelte Verbindung 24"/>
            <p:cNvCxnSpPr>
              <a:stCxn id="105" idx="1"/>
              <a:endCxn id="102" idx="0"/>
            </p:cNvCxnSpPr>
            <p:nvPr/>
          </p:nvCxnSpPr>
          <p:spPr>
            <a:xfrm rot="10800000" flipV="1">
              <a:off x="1051237" y="1877249"/>
              <a:ext cx="487394" cy="431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winkelte Verbindung 26"/>
            <p:cNvCxnSpPr>
              <a:stCxn id="102" idx="2"/>
              <a:endCxn id="104" idx="1"/>
            </p:cNvCxnSpPr>
            <p:nvPr/>
          </p:nvCxnSpPr>
          <p:spPr>
            <a:xfrm rot="16200000" flipH="1">
              <a:off x="856003" y="2792499"/>
              <a:ext cx="638531" cy="24806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winkelte Verbindung 29"/>
            <p:cNvCxnSpPr>
              <a:stCxn id="104" idx="2"/>
              <a:endCxn id="103" idx="0"/>
            </p:cNvCxnSpPr>
            <p:nvPr/>
          </p:nvCxnSpPr>
          <p:spPr>
            <a:xfrm rot="5400000">
              <a:off x="1205556" y="3653575"/>
              <a:ext cx="547527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winkelte Verbindung 34"/>
            <p:cNvCxnSpPr>
              <a:stCxn id="105" idx="3"/>
              <a:endCxn id="100" idx="0"/>
            </p:cNvCxnSpPr>
            <p:nvPr/>
          </p:nvCxnSpPr>
          <p:spPr>
            <a:xfrm>
              <a:off x="1898671" y="1877249"/>
              <a:ext cx="333202" cy="451799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winkelte Verbindung 37"/>
            <p:cNvCxnSpPr>
              <a:stCxn id="100" idx="2"/>
              <a:endCxn id="101" idx="0"/>
            </p:cNvCxnSpPr>
            <p:nvPr/>
          </p:nvCxnSpPr>
          <p:spPr>
            <a:xfrm rot="5400000">
              <a:off x="1991473" y="2857348"/>
              <a:ext cx="480669" cy="13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hteck 60"/>
          <p:cNvSpPr/>
          <p:nvPr/>
        </p:nvSpPr>
        <p:spPr>
          <a:xfrm>
            <a:off x="6479534" y="5782678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112" name="Textfeld 66"/>
          <p:cNvSpPr txBox="1"/>
          <p:nvPr/>
        </p:nvSpPr>
        <p:spPr>
          <a:xfrm>
            <a:off x="4599438" y="3657591"/>
            <a:ext cx="4745723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A</a:t>
            </a:r>
          </a:p>
        </p:txBody>
      </p:sp>
      <p:sp>
        <p:nvSpPr>
          <p:cNvPr id="113" name="Rechteck 71"/>
          <p:cNvSpPr/>
          <p:nvPr/>
        </p:nvSpPr>
        <p:spPr>
          <a:xfrm>
            <a:off x="6479534" y="5793050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 smtClean="0">
                <a:solidFill>
                  <a:srgbClr val="D2006B"/>
                </a:solidFill>
              </a:rPr>
              <a:t>A</a:t>
            </a:r>
            <a:endParaRPr lang="en-US" sz="7201" dirty="0">
              <a:solidFill>
                <a:srgbClr val="D20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842E-6 3.77044E-6 L -0.42612 -0.000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Levels of Detail</a:t>
            </a:r>
            <a:endParaRPr lang="en-US" noProof="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26356325" y="16896438"/>
            <a:ext cx="7964236" cy="1892226"/>
            <a:chOff x="6588224" y="4371950"/>
            <a:chExt cx="1990800" cy="47299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4371950"/>
              <a:ext cx="1990800" cy="17292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299379" y="4544870"/>
              <a:ext cx="482714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Low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154963" y="3088438"/>
            <a:ext cx="7964236" cy="15872659"/>
            <a:chOff x="538670" y="920401"/>
            <a:chExt cx="1990800" cy="3967648"/>
          </a:xfrm>
        </p:grpSpPr>
        <p:sp>
          <p:nvSpPr>
            <p:cNvPr id="11" name="Textfeld 10"/>
            <p:cNvSpPr txBox="1"/>
            <p:nvPr/>
          </p:nvSpPr>
          <p:spPr>
            <a:xfrm>
              <a:off x="1227736" y="4587974"/>
              <a:ext cx="541023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High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70" y="920401"/>
              <a:ext cx="1990800" cy="3675664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14255646" y="8217748"/>
            <a:ext cx="7964236" cy="10775719"/>
            <a:chOff x="3707903" y="2202561"/>
            <a:chExt cx="1990800" cy="2693579"/>
          </a:xfrm>
        </p:grpSpPr>
        <p:sp>
          <p:nvSpPr>
            <p:cNvPr id="13" name="Textfeld 12"/>
            <p:cNvSpPr txBox="1"/>
            <p:nvPr/>
          </p:nvSpPr>
          <p:spPr>
            <a:xfrm>
              <a:off x="4214227" y="4596065"/>
              <a:ext cx="920485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Medium</a:t>
              </a: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3" y="2202561"/>
              <a:ext cx="1990800" cy="2385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41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135725"/>
            <a:ext cx="32922686" cy="3429446"/>
          </a:xfrm>
        </p:spPr>
        <p:txBody>
          <a:bodyPr/>
          <a:lstStyle/>
          <a:p>
            <a:r>
              <a:rPr lang="en-US" noProof="0" dirty="0" smtClean="0"/>
              <a:t>Layout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52" y="3088441"/>
            <a:ext cx="31899664" cy="1613189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61" y="3088441"/>
            <a:ext cx="7964237" cy="147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3000" y="5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3457E-6 L 0.46875 0.235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We Trust Statistics?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053666" y="4455728"/>
          <a:ext cx="4753994" cy="12890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997"/>
                <a:gridCol w="2376997"/>
              </a:tblGrid>
              <a:tr h="991575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8.04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6.95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7.58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8.81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8.33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9.96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7.24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4.26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10.84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4.82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5.68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821023" y="4455728"/>
          <a:ext cx="4537904" cy="12890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8952"/>
                <a:gridCol w="2268952"/>
              </a:tblGrid>
              <a:tr h="991575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II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9915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28584" marR="28584" marT="2858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9.14</a:t>
                      </a:r>
                    </a:p>
                  </a:txBody>
                  <a:tcPr marL="28584" marR="28584" marT="2858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8.14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8.74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8.77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9.26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8.1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6.13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3.1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9.13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7.26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4.74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8372288" y="4455730"/>
          <a:ext cx="4523092" cy="12965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1546"/>
                <a:gridCol w="2261546"/>
              </a:tblGrid>
              <a:tr h="998261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III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9982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7.46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6.77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86302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12.74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7.11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7.81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8.84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6.08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5.39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8.15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6.42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5.73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908738" y="4455728"/>
          <a:ext cx="5110697" cy="12890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306"/>
                <a:gridCol w="2285391"/>
              </a:tblGrid>
              <a:tr h="991575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IV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9915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6.58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5.76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7.71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8.84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8.47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7.04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5.25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19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12.5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5.56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7.91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6.89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100066" y="16054752"/>
            <a:ext cx="15476527" cy="4525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7202" dirty="0">
                <a:solidFill>
                  <a:prstClr val="black"/>
                </a:solidFill>
              </a:rPr>
              <a:t>Mean x: 9 y: 7.50</a:t>
            </a:r>
          </a:p>
          <a:p>
            <a:r>
              <a:rPr lang="en-US" sz="7202" dirty="0">
                <a:solidFill>
                  <a:prstClr val="black"/>
                </a:solidFill>
              </a:rPr>
              <a:t>Variance x: 11 y: 4.122</a:t>
            </a:r>
          </a:p>
          <a:p>
            <a:r>
              <a:rPr lang="en-US" sz="7202" dirty="0">
                <a:solidFill>
                  <a:prstClr val="black"/>
                </a:solidFill>
              </a:rPr>
              <a:t>Correlation x – y: 0.816 </a:t>
            </a:r>
          </a:p>
          <a:p>
            <a:r>
              <a:rPr lang="en-US" sz="7202" dirty="0">
                <a:solidFill>
                  <a:prstClr val="black"/>
                </a:solidFill>
              </a:rPr>
              <a:t>Linear regression: y = 3.00 + 0.500x </a:t>
            </a:r>
          </a:p>
        </p:txBody>
      </p:sp>
    </p:spTree>
    <p:extLst>
      <p:ext uri="{BB962C8B-B14F-4D97-AF65-F5344CB8AC3E}">
        <p14:creationId xmlns:p14="http://schemas.microsoft.com/office/powerpoint/2010/main" val="348164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k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92" y="3088437"/>
            <a:ext cx="28154733" cy="16792586"/>
          </a:xfrm>
          <a:prstGeom prst="rect">
            <a:avLst/>
          </a:prstGeom>
          <a:ln w="7620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  <a:ln w="76200">
            <a:noFill/>
          </a:ln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cxnSp>
        <p:nvCxnSpPr>
          <p:cNvPr id="11" name="Gerade Verbindung 10"/>
          <p:cNvCxnSpPr/>
          <p:nvPr/>
        </p:nvCxnSpPr>
        <p:spPr>
          <a:xfrm flipV="1">
            <a:off x="7631810" y="7943417"/>
            <a:ext cx="20276265" cy="82306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9206158" y="8766484"/>
            <a:ext cx="18671431" cy="15242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10800576" y="3340337"/>
            <a:ext cx="16015158" cy="542614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12681332" y="3340337"/>
            <a:ext cx="14134399" cy="4100094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12681332" y="3340337"/>
            <a:ext cx="14134399" cy="4709773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14312225" y="3340337"/>
            <a:ext cx="12503507" cy="472501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V="1">
            <a:off x="15882149" y="3340337"/>
            <a:ext cx="10933582" cy="474025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V="1">
            <a:off x="21384505" y="3340337"/>
            <a:ext cx="5431226" cy="449638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21384505" y="7836724"/>
            <a:ext cx="5431226" cy="560442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21384505" y="8324468"/>
            <a:ext cx="5431226" cy="5116683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14830450" y="9513341"/>
            <a:ext cx="13062381" cy="135653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2696573" y="9528583"/>
            <a:ext cx="15196258" cy="36580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V="1">
            <a:off x="16385134" y="3340337"/>
            <a:ext cx="10430597" cy="673695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 flipV="1">
            <a:off x="13245286" y="3340337"/>
            <a:ext cx="13570446" cy="711800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>
            <a:off x="22192330" y="10686975"/>
            <a:ext cx="4623401" cy="27541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>
            <a:off x="20591922" y="10686975"/>
            <a:ext cx="6223809" cy="27541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V="1">
            <a:off x="20591922" y="3340337"/>
            <a:ext cx="6223809" cy="734663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 flipV="1">
            <a:off x="19646919" y="3340337"/>
            <a:ext cx="7168812" cy="79258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19646919" y="11296655"/>
            <a:ext cx="7168812" cy="214449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/>
          <p:cNvCxnSpPr/>
          <p:nvPr/>
        </p:nvCxnSpPr>
        <p:spPr>
          <a:xfrm>
            <a:off x="22542896" y="13400049"/>
            <a:ext cx="4272835" cy="4110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>
            <a:off x="22542894" y="13400047"/>
            <a:ext cx="5365179" cy="39324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V="1">
            <a:off x="22542896" y="3358719"/>
            <a:ext cx="4272835" cy="100413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>
          <a:xfrm>
            <a:off x="20896762" y="13217145"/>
            <a:ext cx="5918970" cy="22400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/>
        </p:nvCxnSpPr>
        <p:spPr>
          <a:xfrm flipV="1">
            <a:off x="20896762" y="3358719"/>
            <a:ext cx="5918970" cy="985842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/>
          <p:nvPr/>
        </p:nvCxnSpPr>
        <p:spPr>
          <a:xfrm flipV="1">
            <a:off x="20896762" y="13441150"/>
            <a:ext cx="5918970" cy="960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22542896" y="3358719"/>
            <a:ext cx="4272835" cy="1077294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22542896" y="13420601"/>
            <a:ext cx="4272835" cy="71106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V="1">
            <a:off x="19631677" y="13420601"/>
            <a:ext cx="7184054" cy="58913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10699874" y="3358719"/>
            <a:ext cx="16115857" cy="999560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 flipV="1">
            <a:off x="20652890" y="3358719"/>
            <a:ext cx="6162841" cy="1240384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 flipV="1">
            <a:off x="20652890" y="13441151"/>
            <a:ext cx="6162841" cy="232140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V="1">
            <a:off x="19601191" y="11814881"/>
            <a:ext cx="8276398" cy="853551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>
            <a:off x="19646917" y="12668432"/>
            <a:ext cx="8245914" cy="272831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ln w="76200">
            <a:noFill/>
          </a:ln>
        </p:spPr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1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2629156" y="3073901"/>
            <a:ext cx="32122568" cy="17080657"/>
          </a:xfrm>
          <a:prstGeom prst="rect">
            <a:avLst/>
          </a:prstGeom>
          <a:solidFill>
            <a:schemeClr val="bg1">
              <a:alpha val="8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23400" r="36216" b="64050"/>
          <a:stretch/>
        </p:blipFill>
        <p:spPr>
          <a:xfrm>
            <a:off x="19965451" y="7040619"/>
            <a:ext cx="2173051" cy="206068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23400" r="36216" b="64050"/>
          <a:stretch/>
        </p:blipFill>
        <p:spPr>
          <a:xfrm>
            <a:off x="12077459" y="8696087"/>
            <a:ext cx="6568764" cy="6228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9784E-6 L -0.15555 0.180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90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52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6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0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1829038" y="7985875"/>
            <a:ext cx="32922686" cy="4608600"/>
          </a:xfrm>
          <a:prstGeom prst="rect">
            <a:avLst/>
          </a:prstGeom>
          <a:effectLst/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How to visualize </a:t>
            </a:r>
          </a:p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experimental data on pathways?</a:t>
            </a:r>
          </a:p>
        </p:txBody>
      </p:sp>
    </p:spTree>
    <p:extLst>
      <p:ext uri="{BB962C8B-B14F-4D97-AF65-F5344CB8AC3E}">
        <p14:creationId xmlns:p14="http://schemas.microsoft.com/office/powerpoint/2010/main" val="38441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4106" y="2296246"/>
            <a:ext cx="9722346" cy="14043388"/>
          </a:xfrm>
        </p:spPr>
        <p:txBody>
          <a:bodyPr>
            <a:normAutofit/>
          </a:bodyPr>
          <a:lstStyle/>
          <a:p>
            <a:r>
              <a:rPr lang="en-US" noProof="0" dirty="0" err="1" smtClean="0"/>
              <a:t>Experi</a:t>
            </a:r>
            <a:r>
              <a:rPr lang="en-US" noProof="0" dirty="0" smtClean="0"/>
              <a:t>-mental Data and Pathways</a:t>
            </a:r>
            <a:br>
              <a:rPr lang="en-US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dirty="0" smtClean="0">
                <a:solidFill>
                  <a:schemeClr val="accent1"/>
                </a:solidFill>
              </a:rPr>
              <a:t>enRoute</a:t>
            </a:r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321182" y="2728352"/>
            <a:ext cx="21430542" cy="15654373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Cannot account for </a:t>
            </a:r>
            <a:r>
              <a:rPr lang="en-US" noProof="0" dirty="0" smtClean="0">
                <a:solidFill>
                  <a:schemeClr val="accent2"/>
                </a:solidFill>
              </a:rPr>
              <a:t>variation </a:t>
            </a:r>
            <a:r>
              <a:rPr lang="en-US" noProof="0" dirty="0" smtClean="0"/>
              <a:t>found in </a:t>
            </a:r>
            <a:br>
              <a:rPr lang="en-US" noProof="0" dirty="0" smtClean="0"/>
            </a:br>
            <a:r>
              <a:rPr lang="en-US" noProof="0" dirty="0" smtClean="0"/>
              <a:t>real-world data</a:t>
            </a:r>
          </a:p>
          <a:p>
            <a:r>
              <a:rPr lang="en-US" noProof="0" dirty="0" smtClean="0"/>
              <a:t>Branches can be </a:t>
            </a:r>
            <a:r>
              <a:rPr lang="en-US" noProof="0" dirty="0" smtClean="0">
                <a:solidFill>
                  <a:schemeClr val="accent3"/>
                </a:solidFill>
              </a:rPr>
              <a:t>(in)activated </a:t>
            </a:r>
            <a:r>
              <a:rPr lang="en-US" noProof="0" dirty="0" smtClean="0"/>
              <a:t>due to </a:t>
            </a:r>
          </a:p>
          <a:p>
            <a:pPr lvl="1"/>
            <a:r>
              <a:rPr lang="en-US" noProof="0" dirty="0" smtClean="0"/>
              <a:t>mutation,</a:t>
            </a:r>
          </a:p>
          <a:p>
            <a:pPr lvl="1"/>
            <a:r>
              <a:rPr lang="en-US" noProof="0" dirty="0" smtClean="0"/>
              <a:t>changed gene expression,</a:t>
            </a:r>
          </a:p>
          <a:p>
            <a:pPr lvl="1"/>
            <a:r>
              <a:rPr lang="en-US" noProof="0" dirty="0" smtClean="0"/>
              <a:t>modulation due to drug treatment,</a:t>
            </a:r>
          </a:p>
          <a:p>
            <a:pPr lvl="1"/>
            <a:r>
              <a:rPr lang="en-US" noProof="0" dirty="0" smtClean="0"/>
              <a:t>etc.</a:t>
            </a:r>
          </a:p>
          <a:p>
            <a:pPr lvl="1"/>
            <a:endParaRPr lang="en-US" noProof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944609" y="2728351"/>
            <a:ext cx="0" cy="1512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"/>
          <p:cNvSpPr txBox="1"/>
          <p:nvPr/>
        </p:nvSpPr>
        <p:spPr>
          <a:xfrm>
            <a:off x="5543953" y="15416183"/>
            <a:ext cx="437934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[Partl, </a:t>
            </a:r>
            <a:r>
              <a:rPr lang="en-US" sz="4201" dirty="0" err="1">
                <a:solidFill>
                  <a:prstClr val="black"/>
                </a:solidFill>
              </a:rPr>
              <a:t>BioVis</a:t>
            </a:r>
            <a:r>
              <a:rPr lang="en-US" sz="4201" dirty="0">
                <a:solidFill>
                  <a:prstClr val="black"/>
                </a:solidFill>
              </a:rPr>
              <a:t> ‘12]</a:t>
            </a:r>
          </a:p>
        </p:txBody>
      </p:sp>
    </p:spTree>
    <p:extLst>
      <p:ext uri="{BB962C8B-B14F-4D97-AF65-F5344CB8AC3E}">
        <p14:creationId xmlns:p14="http://schemas.microsoft.com/office/powerpoint/2010/main" val="3716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Old Color Coding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6694" y="4803068"/>
            <a:ext cx="14074424" cy="1357965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A	-3.4</a:t>
            </a:r>
          </a:p>
          <a:p>
            <a:r>
              <a:rPr lang="en-US" noProof="0" dirty="0" smtClean="0"/>
              <a:t>B 	2.8</a:t>
            </a:r>
          </a:p>
          <a:p>
            <a:r>
              <a:rPr lang="en-US" noProof="0" dirty="0" smtClean="0"/>
              <a:t>C	3.1</a:t>
            </a:r>
          </a:p>
          <a:p>
            <a:r>
              <a:rPr lang="en-US" noProof="0" dirty="0" smtClean="0"/>
              <a:t>D	-3</a:t>
            </a:r>
          </a:p>
          <a:p>
            <a:r>
              <a:rPr lang="en-US" noProof="0" dirty="0" smtClean="0"/>
              <a:t>E	0.5</a:t>
            </a:r>
          </a:p>
          <a:p>
            <a:r>
              <a:rPr lang="en-US" noProof="0" dirty="0" smtClean="0"/>
              <a:t>F	0.3</a:t>
            </a:r>
          </a:p>
          <a:p>
            <a:endParaRPr lang="en-US" noProof="0" dirty="0"/>
          </a:p>
        </p:txBody>
      </p:sp>
      <p:sp>
        <p:nvSpPr>
          <p:cNvPr id="49" name="Abgerundetes Rechteck 126"/>
          <p:cNvSpPr/>
          <p:nvPr/>
        </p:nvSpPr>
        <p:spPr>
          <a:xfrm>
            <a:off x="8351983" y="5104926"/>
            <a:ext cx="9307752" cy="13389840"/>
          </a:xfrm>
          <a:prstGeom prst="roundRect">
            <a:avLst>
              <a:gd name="adj" fmla="val 4217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  <a:round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33" name="Rechteck 113"/>
          <p:cNvSpPr/>
          <p:nvPr/>
        </p:nvSpPr>
        <p:spPr>
          <a:xfrm>
            <a:off x="15026985" y="8224601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34" name="Rechteck 114"/>
          <p:cNvSpPr/>
          <p:nvPr/>
        </p:nvSpPr>
        <p:spPr>
          <a:xfrm>
            <a:off x="12770826" y="5935483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35" name="Rechteck 115"/>
          <p:cNvSpPr/>
          <p:nvPr/>
        </p:nvSpPr>
        <p:spPr>
          <a:xfrm>
            <a:off x="11247789" y="12173070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36" name="Rechteck 116"/>
          <p:cNvSpPr/>
          <p:nvPr/>
        </p:nvSpPr>
        <p:spPr>
          <a:xfrm>
            <a:off x="9088981" y="16223630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F</a:t>
            </a:r>
          </a:p>
        </p:txBody>
      </p:sp>
      <p:sp>
        <p:nvSpPr>
          <p:cNvPr id="37" name="Ellipse 117"/>
          <p:cNvSpPr/>
          <p:nvPr/>
        </p:nvSpPr>
        <p:spPr>
          <a:xfrm>
            <a:off x="15685814" y="11848992"/>
            <a:ext cx="864209" cy="8642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cxnSp>
        <p:nvCxnSpPr>
          <p:cNvPr id="39" name="Gewinkelte Verbindung 119"/>
          <p:cNvCxnSpPr>
            <a:stCxn id="34" idx="3"/>
            <a:endCxn id="33" idx="0"/>
          </p:cNvCxnSpPr>
          <p:nvPr/>
        </p:nvCxnSpPr>
        <p:spPr>
          <a:xfrm>
            <a:off x="14952692" y="6475613"/>
            <a:ext cx="1165226" cy="1748988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120"/>
          <p:cNvCxnSpPr>
            <a:stCxn id="33" idx="2"/>
            <a:endCxn id="37" idx="0"/>
          </p:cNvCxnSpPr>
          <p:nvPr/>
        </p:nvCxnSpPr>
        <p:spPr>
          <a:xfrm>
            <a:off x="16117918" y="9304866"/>
            <a:ext cx="0" cy="254413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121"/>
          <p:cNvCxnSpPr>
            <a:endCxn id="47" idx="0"/>
          </p:cNvCxnSpPr>
          <p:nvPr/>
        </p:nvCxnSpPr>
        <p:spPr>
          <a:xfrm>
            <a:off x="16119187" y="12713205"/>
            <a:ext cx="0" cy="207174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122"/>
          <p:cNvCxnSpPr>
            <a:stCxn id="46" idx="2"/>
            <a:endCxn id="48" idx="2"/>
          </p:cNvCxnSpPr>
          <p:nvPr/>
        </p:nvCxnSpPr>
        <p:spPr>
          <a:xfrm rot="16200000" flipH="1">
            <a:off x="10016627" y="8295988"/>
            <a:ext cx="1765892" cy="2014087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123"/>
          <p:cNvCxnSpPr>
            <a:stCxn id="35" idx="2"/>
            <a:endCxn id="47" idx="1"/>
          </p:cNvCxnSpPr>
          <p:nvPr/>
        </p:nvCxnSpPr>
        <p:spPr>
          <a:xfrm rot="16200000" flipH="1">
            <a:off x="12647623" y="12944435"/>
            <a:ext cx="2071743" cy="2689532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124"/>
          <p:cNvCxnSpPr>
            <a:stCxn id="47" idx="2"/>
          </p:cNvCxnSpPr>
          <p:nvPr/>
        </p:nvCxnSpPr>
        <p:spPr>
          <a:xfrm rot="5400000">
            <a:off x="13234210" y="13878783"/>
            <a:ext cx="898557" cy="4871398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winkelte Verbindung 125"/>
          <p:cNvCxnSpPr>
            <a:stCxn id="33" idx="1"/>
            <a:endCxn id="48" idx="0"/>
          </p:cNvCxnSpPr>
          <p:nvPr/>
        </p:nvCxnSpPr>
        <p:spPr>
          <a:xfrm rot="10800000" flipV="1">
            <a:off x="12338730" y="8764731"/>
            <a:ext cx="2688263" cy="989139"/>
          </a:xfrm>
          <a:prstGeom prst="bentConnector2">
            <a:avLst/>
          </a:prstGeom>
          <a:ln w="571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110"/>
          <p:cNvSpPr/>
          <p:nvPr/>
        </p:nvSpPr>
        <p:spPr>
          <a:xfrm>
            <a:off x="8801598" y="7339822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7" name="Rechteck 112"/>
          <p:cNvSpPr/>
          <p:nvPr/>
        </p:nvSpPr>
        <p:spPr>
          <a:xfrm>
            <a:off x="15028254" y="14784943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8" name="Ellipse 111"/>
          <p:cNvSpPr/>
          <p:nvPr/>
        </p:nvSpPr>
        <p:spPr>
          <a:xfrm>
            <a:off x="11906618" y="9753870"/>
            <a:ext cx="864209" cy="8642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cxnSp>
        <p:nvCxnSpPr>
          <p:cNvPr id="31" name="Gerade Verbindung mit Pfeil 108"/>
          <p:cNvCxnSpPr>
            <a:endCxn id="35" idx="0"/>
          </p:cNvCxnSpPr>
          <p:nvPr/>
        </p:nvCxnSpPr>
        <p:spPr>
          <a:xfrm flipH="1">
            <a:off x="12338722" y="10641462"/>
            <a:ext cx="16574" cy="153161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6730434" y="4803067"/>
            <a:ext cx="14074424" cy="13579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4.2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1.8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-2.2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-2.8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0.3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0.3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r>
              <a:rPr lang="en-US" noProof="0" dirty="0" smtClean="0"/>
              <a:t>: Data Scale &amp; Heterogeneity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Large </a:t>
            </a:r>
            <a:r>
              <a:rPr lang="en-US" noProof="0" dirty="0" smtClean="0">
                <a:solidFill>
                  <a:schemeClr val="accent1"/>
                </a:solidFill>
              </a:rPr>
              <a:t>number of experiments</a:t>
            </a:r>
          </a:p>
          <a:p>
            <a:pPr lvl="1"/>
            <a:r>
              <a:rPr lang="en-US" noProof="0" dirty="0" smtClean="0"/>
              <a:t>Large datasets have more than 500 experiments</a:t>
            </a:r>
          </a:p>
          <a:p>
            <a:r>
              <a:rPr lang="en-US" noProof="0" dirty="0" smtClean="0"/>
              <a:t>Multiple </a:t>
            </a:r>
            <a:r>
              <a:rPr lang="en-US" noProof="0" dirty="0" smtClean="0">
                <a:solidFill>
                  <a:schemeClr val="accent3"/>
                </a:solidFill>
              </a:rPr>
              <a:t>groups/conditions</a:t>
            </a:r>
          </a:p>
          <a:p>
            <a:r>
              <a:rPr lang="en-US" dirty="0"/>
              <a:t>Different </a:t>
            </a:r>
            <a:r>
              <a:rPr lang="en-US" dirty="0">
                <a:solidFill>
                  <a:schemeClr val="accent2"/>
                </a:solidFill>
              </a:rPr>
              <a:t>types </a:t>
            </a:r>
            <a:r>
              <a:rPr lang="en-US" dirty="0"/>
              <a:t>of </a:t>
            </a:r>
            <a:r>
              <a:rPr lang="en-US" dirty="0" smtClean="0"/>
              <a:t>data, require </a:t>
            </a:r>
            <a:r>
              <a:rPr lang="en-US" dirty="0">
                <a:solidFill>
                  <a:schemeClr val="accent1"/>
                </a:solidFill>
              </a:rPr>
              <a:t>different visualization </a:t>
            </a:r>
            <a:r>
              <a:rPr lang="en-US" dirty="0"/>
              <a:t>techniques</a:t>
            </a:r>
          </a:p>
          <a:p>
            <a:endParaRPr lang="en-US" noProof="0" dirty="0" smtClean="0">
              <a:solidFill>
                <a:schemeClr val="accent3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4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Anscombe’s</a:t>
            </a:r>
            <a:r>
              <a:rPr lang="en-US" dirty="0" smtClean="0"/>
              <a:t> </a:t>
            </a:r>
            <a:r>
              <a:rPr lang="en-US" dirty="0" err="1" smtClean="0"/>
              <a:t>Quartett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55" y="8561451"/>
            <a:ext cx="26121977" cy="5109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00066" y="16054752"/>
            <a:ext cx="15476527" cy="4525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7202" dirty="0">
                <a:solidFill>
                  <a:prstClr val="black"/>
                </a:solidFill>
              </a:rPr>
              <a:t>Mean x: 9 y: 7.50</a:t>
            </a:r>
          </a:p>
          <a:p>
            <a:r>
              <a:rPr lang="en-US" sz="7202" dirty="0">
                <a:solidFill>
                  <a:prstClr val="black"/>
                </a:solidFill>
              </a:rPr>
              <a:t>Variance x: 11 y: </a:t>
            </a:r>
            <a:r>
              <a:rPr lang="en-US" sz="7202" dirty="0" smtClean="0">
                <a:solidFill>
                  <a:prstClr val="black"/>
                </a:solidFill>
              </a:rPr>
              <a:t>4.122</a:t>
            </a:r>
          </a:p>
          <a:p>
            <a:r>
              <a:rPr lang="en-US" sz="7202" dirty="0" smtClean="0">
                <a:solidFill>
                  <a:prstClr val="black"/>
                </a:solidFill>
              </a:rPr>
              <a:t>Correlation x – y: 0.816 </a:t>
            </a:r>
          </a:p>
          <a:p>
            <a:r>
              <a:rPr lang="en-US" sz="7202" dirty="0" smtClean="0">
                <a:solidFill>
                  <a:prstClr val="black"/>
                </a:solidFill>
              </a:rPr>
              <a:t>Linear </a:t>
            </a:r>
            <a:r>
              <a:rPr lang="en-US" sz="7202" dirty="0">
                <a:solidFill>
                  <a:prstClr val="black"/>
                </a:solidFill>
              </a:rPr>
              <a:t>regression: y = 3.00 + 0.500x </a:t>
            </a:r>
          </a:p>
        </p:txBody>
      </p:sp>
    </p:spTree>
    <p:extLst>
      <p:ext uri="{BB962C8B-B14F-4D97-AF65-F5344CB8AC3E}">
        <p14:creationId xmlns:p14="http://schemas.microsoft.com/office/powerpoint/2010/main" val="33570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Challenge: Supporting Multiple Tasks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Two central tasks:</a:t>
            </a:r>
          </a:p>
          <a:p>
            <a:pPr lvl="1"/>
            <a:r>
              <a:rPr lang="en-US" noProof="0" dirty="0" smtClean="0"/>
              <a:t>Explore </a:t>
            </a:r>
            <a:r>
              <a:rPr lang="en-US" noProof="0" dirty="0" smtClean="0">
                <a:solidFill>
                  <a:schemeClr val="accent3"/>
                </a:solidFill>
              </a:rPr>
              <a:t>topology </a:t>
            </a:r>
            <a:r>
              <a:rPr lang="en-US" noProof="0" dirty="0" smtClean="0"/>
              <a:t>of pathway</a:t>
            </a:r>
          </a:p>
          <a:p>
            <a:pPr lvl="1"/>
            <a:r>
              <a:rPr lang="en-US" noProof="0" dirty="0" smtClean="0"/>
              <a:t>Explore the </a:t>
            </a:r>
            <a:r>
              <a:rPr lang="en-US" noProof="0" dirty="0" smtClean="0">
                <a:solidFill>
                  <a:schemeClr val="accent1"/>
                </a:solidFill>
              </a:rPr>
              <a:t>attributes </a:t>
            </a:r>
            <a:r>
              <a:rPr lang="en-US" noProof="0" dirty="0" smtClean="0"/>
              <a:t>of the nodes </a:t>
            </a:r>
            <a:br>
              <a:rPr lang="en-US" noProof="0" dirty="0" smtClean="0"/>
            </a:br>
            <a:r>
              <a:rPr lang="en-US" noProof="0" dirty="0" smtClean="0"/>
              <a:t>(experimental data)</a:t>
            </a:r>
          </a:p>
          <a:p>
            <a:r>
              <a:rPr lang="en-US" noProof="0" dirty="0" smtClean="0"/>
              <a:t>Need to support both!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5852205" y="4216095"/>
            <a:ext cx="5321013" cy="7654642"/>
            <a:chOff x="251520" y="1700807"/>
            <a:chExt cx="3102180" cy="4462699"/>
          </a:xfrm>
        </p:grpSpPr>
        <p:sp>
          <p:nvSpPr>
            <p:cNvPr id="8" name="Abgerundetes Rechteck 126"/>
            <p:cNvSpPr/>
            <p:nvPr/>
          </p:nvSpPr>
          <p:spPr>
            <a:xfrm>
              <a:off x="251520" y="1700807"/>
              <a:ext cx="3102180" cy="4462699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 type="stealth"/>
              <a:tailEnd type="stealth"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sp>
          <p:nvSpPr>
            <p:cNvPr id="9" name="Rechteck 113"/>
            <p:cNvSpPr/>
            <p:nvPr/>
          </p:nvSpPr>
          <p:spPr>
            <a:xfrm>
              <a:off x="2476231" y="274056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0" name="Rechteck 114"/>
            <p:cNvSpPr/>
            <p:nvPr/>
          </p:nvSpPr>
          <p:spPr>
            <a:xfrm>
              <a:off x="1724276" y="197762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1" name="Rechteck 115"/>
            <p:cNvSpPr/>
            <p:nvPr/>
          </p:nvSpPr>
          <p:spPr>
            <a:xfrm>
              <a:off x="1216663" y="4056550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2" name="Rechteck 116"/>
            <p:cNvSpPr/>
            <p:nvPr/>
          </p:nvSpPr>
          <p:spPr>
            <a:xfrm>
              <a:off x="497154" y="54065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3" name="Ellipse 117"/>
            <p:cNvSpPr/>
            <p:nvPr/>
          </p:nvSpPr>
          <p:spPr>
            <a:xfrm>
              <a:off x="2695812" y="3948538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Gewinkelte Verbindung 118"/>
            <p:cNvCxnSpPr>
              <a:endCxn id="10" idx="1"/>
            </p:cNvCxnSpPr>
            <p:nvPr/>
          </p:nvCxnSpPr>
          <p:spPr>
            <a:xfrm flipV="1">
              <a:off x="764969" y="2157645"/>
              <a:ext cx="959307" cy="288032"/>
            </a:xfrm>
            <a:prstGeom prst="bentConnector3">
              <a:avLst>
                <a:gd name="adj1" fmla="val -519"/>
              </a:avLst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winkelte Verbindung 119"/>
            <p:cNvCxnSpPr>
              <a:stCxn id="10" idx="3"/>
              <a:endCxn id="9" idx="0"/>
            </p:cNvCxnSpPr>
            <p:nvPr/>
          </p:nvCxnSpPr>
          <p:spPr>
            <a:xfrm>
              <a:off x="2451470" y="2157645"/>
              <a:ext cx="388358" cy="58292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20"/>
            <p:cNvCxnSpPr>
              <a:stCxn id="9" idx="2"/>
              <a:endCxn id="13" idx="0"/>
            </p:cNvCxnSpPr>
            <p:nvPr/>
          </p:nvCxnSpPr>
          <p:spPr>
            <a:xfrm>
              <a:off x="2839828" y="3100605"/>
              <a:ext cx="0" cy="8479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21"/>
            <p:cNvCxnSpPr>
              <a:endCxn id="23" idx="0"/>
            </p:cNvCxnSpPr>
            <p:nvPr/>
          </p:nvCxnSpPr>
          <p:spPr>
            <a:xfrm>
              <a:off x="2840251" y="4236570"/>
              <a:ext cx="0" cy="6904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winkelte Verbindung 122"/>
            <p:cNvCxnSpPr>
              <a:stCxn id="22" idx="2"/>
              <a:endCxn id="24" idx="2"/>
            </p:cNvCxnSpPr>
            <p:nvPr/>
          </p:nvCxnSpPr>
          <p:spPr>
            <a:xfrm rot="16200000" flipH="1">
              <a:off x="806329" y="2764356"/>
              <a:ext cx="588554" cy="67127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winkelte Verbindung 123"/>
            <p:cNvCxnSpPr>
              <a:stCxn id="11" idx="2"/>
              <a:endCxn id="23" idx="1"/>
            </p:cNvCxnSpPr>
            <p:nvPr/>
          </p:nvCxnSpPr>
          <p:spPr>
            <a:xfrm rot="16200000" flipH="1">
              <a:off x="1683212" y="4313638"/>
              <a:ext cx="690491" cy="89639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winkelte Verbindung 124"/>
            <p:cNvCxnSpPr>
              <a:stCxn id="23" idx="2"/>
            </p:cNvCxnSpPr>
            <p:nvPr/>
          </p:nvCxnSpPr>
          <p:spPr>
            <a:xfrm rot="5400000">
              <a:off x="1878717" y="4625047"/>
              <a:ext cx="299480" cy="162358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winkelte Verbindung 125"/>
            <p:cNvCxnSpPr>
              <a:stCxn id="9" idx="1"/>
              <a:endCxn id="24" idx="0"/>
            </p:cNvCxnSpPr>
            <p:nvPr/>
          </p:nvCxnSpPr>
          <p:spPr>
            <a:xfrm rot="10800000" flipV="1">
              <a:off x="1580261" y="2920585"/>
              <a:ext cx="895971" cy="32967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110"/>
            <p:cNvSpPr/>
            <p:nvPr/>
          </p:nvSpPr>
          <p:spPr>
            <a:xfrm>
              <a:off x="401372" y="2445677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3" name="Rechteck 112"/>
            <p:cNvSpPr/>
            <p:nvPr/>
          </p:nvSpPr>
          <p:spPr>
            <a:xfrm>
              <a:off x="2476654" y="49270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24" name="Ellipse 111"/>
            <p:cNvSpPr/>
            <p:nvPr/>
          </p:nvSpPr>
          <p:spPr>
            <a:xfrm>
              <a:off x="1436244" y="3250255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Gerade Verbindung mit Pfeil 108"/>
            <p:cNvCxnSpPr>
              <a:endCxn id="11" idx="0"/>
            </p:cNvCxnSpPr>
            <p:nvPr/>
          </p:nvCxnSpPr>
          <p:spPr>
            <a:xfrm flipH="1">
              <a:off x="1580260" y="3546079"/>
              <a:ext cx="5524" cy="5104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990" y="13747009"/>
            <a:ext cx="8695642" cy="422359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uppieren 128"/>
          <p:cNvGrpSpPr/>
          <p:nvPr/>
        </p:nvGrpSpPr>
        <p:grpSpPr>
          <a:xfrm>
            <a:off x="5327258" y="4247956"/>
            <a:ext cx="9307752" cy="14259440"/>
            <a:chOff x="107503" y="1387083"/>
            <a:chExt cx="3102180" cy="4752528"/>
          </a:xfrm>
        </p:grpSpPr>
        <p:sp>
          <p:nvSpPr>
            <p:cNvPr id="23" name="Abgerundetes Rechteck 22"/>
            <p:cNvSpPr/>
            <p:nvPr/>
          </p:nvSpPr>
          <p:spPr>
            <a:xfrm>
              <a:off x="107503" y="1387083"/>
              <a:ext cx="3102180" cy="4752528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68565" y="1389496"/>
              <a:ext cx="1580056" cy="30777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Pathway View</a:t>
              </a:r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5776871" y="5942678"/>
            <a:ext cx="8408523" cy="11368408"/>
            <a:chOff x="4062199" y="1980023"/>
            <a:chExt cx="2802476" cy="3788976"/>
          </a:xfrm>
        </p:grpSpPr>
        <p:grpSp>
          <p:nvGrpSpPr>
            <p:cNvPr id="132" name="Gruppieren 131"/>
            <p:cNvGrpSpPr/>
            <p:nvPr/>
          </p:nvGrpSpPr>
          <p:grpSpPr>
            <a:xfrm>
              <a:off x="4062199" y="1980023"/>
              <a:ext cx="2802476" cy="3788976"/>
              <a:chOff x="436656" y="1936017"/>
              <a:chExt cx="2802476" cy="3788976"/>
            </a:xfrm>
          </p:grpSpPr>
          <p:cxnSp>
            <p:nvCxnSpPr>
              <p:cNvPr id="47" name="Gerade Verbindung mit Pfeil 46"/>
              <p:cNvCxnSpPr>
                <a:endCxn id="29" idx="0"/>
              </p:cNvCxnSpPr>
              <p:nvPr/>
            </p:nvCxnSpPr>
            <p:spPr>
              <a:xfrm>
                <a:off x="2875535" y="4194962"/>
                <a:ext cx="0" cy="690491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hteck 3"/>
              <p:cNvSpPr/>
              <p:nvPr/>
            </p:nvSpPr>
            <p:spPr>
              <a:xfrm>
                <a:off x="436656" y="2404069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1471528" y="3208647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511938" y="48854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2511515" y="269895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759560" y="193601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251947" y="4014942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524753" y="53649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731096" y="3906930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Gewinkelte Verbindung 35"/>
              <p:cNvCxnSpPr>
                <a:endCxn id="31" idx="1"/>
              </p:cNvCxnSpPr>
              <p:nvPr/>
            </p:nvCxnSpPr>
            <p:spPr>
              <a:xfrm flipV="1">
                <a:off x="800253" y="2116037"/>
                <a:ext cx="959307" cy="288032"/>
              </a:xfrm>
              <a:prstGeom prst="bentConnector3">
                <a:avLst>
                  <a:gd name="adj1" fmla="val -519"/>
                </a:avLst>
              </a:prstGeom>
              <a:ln w="571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winkelte Verbindung 38"/>
              <p:cNvCxnSpPr>
                <a:stCxn id="31" idx="3"/>
                <a:endCxn id="30" idx="0"/>
              </p:cNvCxnSpPr>
              <p:nvPr/>
            </p:nvCxnSpPr>
            <p:spPr>
              <a:xfrm>
                <a:off x="2486754" y="2116037"/>
                <a:ext cx="388358" cy="582920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/>
              <p:cNvCxnSpPr>
                <a:stCxn id="30" idx="2"/>
                <a:endCxn id="34" idx="0"/>
              </p:cNvCxnSpPr>
              <p:nvPr/>
            </p:nvCxnSpPr>
            <p:spPr>
              <a:xfrm>
                <a:off x="2875112" y="3058997"/>
                <a:ext cx="0" cy="847933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winkelte Verbindung 48"/>
              <p:cNvCxnSpPr>
                <a:stCxn id="4" idx="2"/>
                <a:endCxn id="11" idx="2"/>
              </p:cNvCxnSpPr>
              <p:nvPr/>
            </p:nvCxnSpPr>
            <p:spPr>
              <a:xfrm rot="16200000" flipH="1">
                <a:off x="841613" y="2722748"/>
                <a:ext cx="588554" cy="671275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winkelte Verbindung 54"/>
              <p:cNvCxnSpPr>
                <a:stCxn id="32" idx="2"/>
                <a:endCxn id="29" idx="1"/>
              </p:cNvCxnSpPr>
              <p:nvPr/>
            </p:nvCxnSpPr>
            <p:spPr>
              <a:xfrm rot="16200000" flipH="1">
                <a:off x="1718496" y="4272030"/>
                <a:ext cx="690491" cy="896394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winkelte Verbindung 58"/>
              <p:cNvCxnSpPr>
                <a:stCxn id="29" idx="2"/>
                <a:endCxn id="33" idx="3"/>
              </p:cNvCxnSpPr>
              <p:nvPr/>
            </p:nvCxnSpPr>
            <p:spPr>
              <a:xfrm rot="5400000">
                <a:off x="1914001" y="4583439"/>
                <a:ext cx="299480" cy="1623588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winkelte Verbindung 61"/>
              <p:cNvCxnSpPr>
                <a:stCxn id="30" idx="1"/>
                <a:endCxn id="11" idx="0"/>
              </p:cNvCxnSpPr>
              <p:nvPr/>
            </p:nvCxnSpPr>
            <p:spPr>
              <a:xfrm rot="10800000" flipV="1">
                <a:off x="1615545" y="2878977"/>
                <a:ext cx="895971" cy="329670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Gerade Verbindung mit Pfeil 132"/>
            <p:cNvCxnSpPr>
              <a:endCxn id="32" idx="0"/>
            </p:cNvCxnSpPr>
            <p:nvPr/>
          </p:nvCxnSpPr>
          <p:spPr>
            <a:xfrm flipH="1">
              <a:off x="5241087" y="3547506"/>
              <a:ext cx="1" cy="511442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15265662" y="4255199"/>
            <a:ext cx="16203907" cy="14259440"/>
            <a:chOff x="4925144" y="1484784"/>
            <a:chExt cx="3456384" cy="4752528"/>
          </a:xfrm>
        </p:grpSpPr>
        <p:sp>
          <p:nvSpPr>
            <p:cNvPr id="27" name="Abgerundetes Rechteck 26"/>
            <p:cNvSpPr/>
            <p:nvPr/>
          </p:nvSpPr>
          <p:spPr>
            <a:xfrm>
              <a:off x="4925144" y="1484784"/>
              <a:ext cx="3456384" cy="4752528"/>
            </a:xfrm>
            <a:prstGeom prst="roundRect">
              <a:avLst>
                <a:gd name="adj" fmla="val 2485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155463" y="1487197"/>
              <a:ext cx="994399" cy="30777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enRoute View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Concept</a:t>
            </a:r>
            <a:endParaRPr lang="en-US" noProof="0" dirty="0"/>
          </a:p>
        </p:txBody>
      </p:sp>
      <p:grpSp>
        <p:nvGrpSpPr>
          <p:cNvPr id="253" name="Gruppieren 252"/>
          <p:cNvGrpSpPr/>
          <p:nvPr/>
        </p:nvGrpSpPr>
        <p:grpSpPr>
          <a:xfrm>
            <a:off x="20851048" y="7243850"/>
            <a:ext cx="10143304" cy="11194185"/>
            <a:chOff x="5425441" y="2295717"/>
            <a:chExt cx="3380661" cy="3730909"/>
          </a:xfrm>
        </p:grpSpPr>
        <p:sp>
          <p:nvSpPr>
            <p:cNvPr id="250" name="Abgerundetes Rechteck 249"/>
            <p:cNvSpPr/>
            <p:nvPr/>
          </p:nvSpPr>
          <p:spPr>
            <a:xfrm>
              <a:off x="5739742" y="2304550"/>
              <a:ext cx="3062550" cy="994622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51" name="Abgerundetes Rechteck 250"/>
            <p:cNvSpPr/>
            <p:nvPr/>
          </p:nvSpPr>
          <p:spPr>
            <a:xfrm>
              <a:off x="5735494" y="3396667"/>
              <a:ext cx="3062550" cy="1490089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52" name="Abgerundetes Rechteck 251"/>
            <p:cNvSpPr/>
            <p:nvPr/>
          </p:nvSpPr>
          <p:spPr>
            <a:xfrm>
              <a:off x="5739742" y="4985889"/>
              <a:ext cx="3062550" cy="49731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grpSp>
          <p:nvGrpSpPr>
            <p:cNvPr id="249" name="Gruppieren 248"/>
            <p:cNvGrpSpPr/>
            <p:nvPr/>
          </p:nvGrpSpPr>
          <p:grpSpPr>
            <a:xfrm>
              <a:off x="5425441" y="2295717"/>
              <a:ext cx="3380661" cy="3730909"/>
              <a:chOff x="5425441" y="2295717"/>
              <a:chExt cx="3380661" cy="3730909"/>
            </a:xfrm>
          </p:grpSpPr>
          <p:sp>
            <p:nvSpPr>
              <p:cNvPr id="170" name="Abgerundetes Rechteck 169"/>
              <p:cNvSpPr/>
              <p:nvPr/>
            </p:nvSpPr>
            <p:spPr>
              <a:xfrm>
                <a:off x="5724128" y="3403212"/>
                <a:ext cx="98139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Abgerundetes Rechteck 170"/>
              <p:cNvSpPr/>
              <p:nvPr/>
            </p:nvSpPr>
            <p:spPr>
              <a:xfrm>
                <a:off x="5725618" y="38965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Abgerundetes Rechteck 171"/>
              <p:cNvSpPr/>
              <p:nvPr/>
            </p:nvSpPr>
            <p:spPr>
              <a:xfrm>
                <a:off x="5725618" y="4389944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Abgerundetes Rechteck 189"/>
              <p:cNvSpPr/>
              <p:nvPr/>
            </p:nvSpPr>
            <p:spPr>
              <a:xfrm>
                <a:off x="5725264" y="2801362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Abgerundetes Rechteck 190"/>
              <p:cNvSpPr/>
              <p:nvPr/>
            </p:nvSpPr>
            <p:spPr>
              <a:xfrm>
                <a:off x="5724849" y="2304550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5721808" y="4986433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6" name="Textfeld 205"/>
              <p:cNvSpPr txBox="1"/>
              <p:nvPr/>
            </p:nvSpPr>
            <p:spPr>
              <a:xfrm>
                <a:off x="5792112" y="5558535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1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1</a:t>
                </a:r>
              </a:p>
            </p:txBody>
          </p:sp>
          <p:sp>
            <p:nvSpPr>
              <p:cNvPr id="207" name="Textfeld 206"/>
              <p:cNvSpPr txBox="1"/>
              <p:nvPr/>
            </p:nvSpPr>
            <p:spPr>
              <a:xfrm>
                <a:off x="6844470" y="5564936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2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1</a:t>
                </a:r>
              </a:p>
            </p:txBody>
          </p:sp>
          <p:sp>
            <p:nvSpPr>
              <p:cNvPr id="208" name="Textfeld 207"/>
              <p:cNvSpPr txBox="1"/>
              <p:nvPr/>
            </p:nvSpPr>
            <p:spPr>
              <a:xfrm>
                <a:off x="7888880" y="5553976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1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2</a:t>
                </a:r>
              </a:p>
            </p:txBody>
          </p:sp>
          <p:sp>
            <p:nvSpPr>
              <p:cNvPr id="230" name="Abgerundetes Rechteck 229"/>
              <p:cNvSpPr/>
              <p:nvPr/>
            </p:nvSpPr>
            <p:spPr>
              <a:xfrm>
                <a:off x="7825842" y="3404210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Abgerundetes Rechteck 230"/>
              <p:cNvSpPr/>
              <p:nvPr/>
            </p:nvSpPr>
            <p:spPr>
              <a:xfrm>
                <a:off x="7826196" y="38975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Abgerundetes Rechteck 231"/>
              <p:cNvSpPr/>
              <p:nvPr/>
            </p:nvSpPr>
            <p:spPr>
              <a:xfrm>
                <a:off x="7826196" y="43909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Abgerundetes Rechteck 233"/>
              <p:cNvSpPr/>
              <p:nvPr/>
            </p:nvSpPr>
            <p:spPr>
              <a:xfrm>
                <a:off x="7825842" y="2792529"/>
                <a:ext cx="97645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Abgerundetes Rechteck 234"/>
              <p:cNvSpPr/>
              <p:nvPr/>
            </p:nvSpPr>
            <p:spPr>
              <a:xfrm>
                <a:off x="7825427" y="2295717"/>
                <a:ext cx="972617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Abgerundetes Rechteck 235"/>
              <p:cNvSpPr/>
              <p:nvPr/>
            </p:nvSpPr>
            <p:spPr>
              <a:xfrm>
                <a:off x="7822386" y="4987431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Abgerundetes Rechteck 236"/>
              <p:cNvSpPr/>
              <p:nvPr/>
            </p:nvSpPr>
            <p:spPr>
              <a:xfrm>
                <a:off x="6774530" y="3400128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Abgerundetes Rechteck 237"/>
              <p:cNvSpPr/>
              <p:nvPr/>
            </p:nvSpPr>
            <p:spPr>
              <a:xfrm>
                <a:off x="6774530" y="3895942"/>
                <a:ext cx="979906" cy="498410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Abgerundetes Rechteck 238"/>
              <p:cNvSpPr/>
              <p:nvPr/>
            </p:nvSpPr>
            <p:spPr>
              <a:xfrm>
                <a:off x="6774530" y="43919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Abgerundetes Rechteck 240"/>
              <p:cNvSpPr/>
              <p:nvPr/>
            </p:nvSpPr>
            <p:spPr>
              <a:xfrm>
                <a:off x="6774176" y="2788854"/>
                <a:ext cx="978355" cy="507778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Abgerundetes Rechteck 241"/>
              <p:cNvSpPr/>
              <p:nvPr/>
            </p:nvSpPr>
            <p:spPr>
              <a:xfrm>
                <a:off x="6773761" y="2296715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Abgerundetes Rechteck 242"/>
              <p:cNvSpPr/>
              <p:nvPr/>
            </p:nvSpPr>
            <p:spPr>
              <a:xfrm>
                <a:off x="6770720" y="4985889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Freihandform 244"/>
              <p:cNvSpPr/>
              <p:nvPr/>
            </p:nvSpPr>
            <p:spPr>
              <a:xfrm>
                <a:off x="5425441" y="2306998"/>
                <a:ext cx="299847" cy="987552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47" h="987552">
                    <a:moveTo>
                      <a:pt x="1524" y="313563"/>
                    </a:moveTo>
                    <a:lnTo>
                      <a:pt x="299847" y="0"/>
                    </a:lnTo>
                    <a:lnTo>
                      <a:pt x="299847" y="987552"/>
                    </a:lnTo>
                    <a:lnTo>
                      <a:pt x="0" y="667512"/>
                    </a:lnTo>
                    <a:lnTo>
                      <a:pt x="1524" y="31356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Freihandform 245"/>
              <p:cNvSpPr/>
              <p:nvPr/>
            </p:nvSpPr>
            <p:spPr>
              <a:xfrm>
                <a:off x="5435373" y="3416492"/>
                <a:ext cx="291338" cy="1462598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835533 h 1509522"/>
                  <a:gd name="connsiteX1" fmla="*/ 294132 w 299847"/>
                  <a:gd name="connsiteY1" fmla="*/ 0 h 1509522"/>
                  <a:gd name="connsiteX2" fmla="*/ 299847 w 299847"/>
                  <a:gd name="connsiteY2" fmla="*/ 1509522 h 1509522"/>
                  <a:gd name="connsiteX3" fmla="*/ 0 w 299847"/>
                  <a:gd name="connsiteY3" fmla="*/ 1189482 h 1509522"/>
                  <a:gd name="connsiteX4" fmla="*/ 1524 w 299847"/>
                  <a:gd name="connsiteY4" fmla="*/ 835533 h 1509522"/>
                  <a:gd name="connsiteX0" fmla="*/ 1524 w 294132"/>
                  <a:gd name="connsiteY0" fmla="*/ 835533 h 1970532"/>
                  <a:gd name="connsiteX1" fmla="*/ 294132 w 294132"/>
                  <a:gd name="connsiteY1" fmla="*/ 0 h 1970532"/>
                  <a:gd name="connsiteX2" fmla="*/ 294132 w 294132"/>
                  <a:gd name="connsiteY2" fmla="*/ 1970532 h 1970532"/>
                  <a:gd name="connsiteX3" fmla="*/ 0 w 294132"/>
                  <a:gd name="connsiteY3" fmla="*/ 1189482 h 1970532"/>
                  <a:gd name="connsiteX4" fmla="*/ 1524 w 294132"/>
                  <a:gd name="connsiteY4" fmla="*/ 835533 h 1970532"/>
                  <a:gd name="connsiteX0" fmla="*/ 1524 w 294132"/>
                  <a:gd name="connsiteY0" fmla="*/ 327599 h 1462598"/>
                  <a:gd name="connsiteX1" fmla="*/ 281434 w 294132"/>
                  <a:gd name="connsiteY1" fmla="*/ 0 h 1462598"/>
                  <a:gd name="connsiteX2" fmla="*/ 294132 w 294132"/>
                  <a:gd name="connsiteY2" fmla="*/ 1462598 h 1462598"/>
                  <a:gd name="connsiteX3" fmla="*/ 0 w 294132"/>
                  <a:gd name="connsiteY3" fmla="*/ 681548 h 1462598"/>
                  <a:gd name="connsiteX4" fmla="*/ 1524 w 294132"/>
                  <a:gd name="connsiteY4" fmla="*/ 327599 h 1462598"/>
                  <a:gd name="connsiteX0" fmla="*/ 1524 w 294132"/>
                  <a:gd name="connsiteY0" fmla="*/ 327599 h 1462598"/>
                  <a:gd name="connsiteX1" fmla="*/ 291109 w 294132"/>
                  <a:gd name="connsiteY1" fmla="*/ 0 h 1462598"/>
                  <a:gd name="connsiteX2" fmla="*/ 294132 w 294132"/>
                  <a:gd name="connsiteY2" fmla="*/ 1462598 h 1462598"/>
                  <a:gd name="connsiteX3" fmla="*/ 0 w 294132"/>
                  <a:gd name="connsiteY3" fmla="*/ 681548 h 1462598"/>
                  <a:gd name="connsiteX4" fmla="*/ 1524 w 294132"/>
                  <a:gd name="connsiteY4" fmla="*/ 327599 h 1462598"/>
                  <a:gd name="connsiteX0" fmla="*/ 0 w 292608"/>
                  <a:gd name="connsiteY0" fmla="*/ 327599 h 1462598"/>
                  <a:gd name="connsiteX1" fmla="*/ 289585 w 292608"/>
                  <a:gd name="connsiteY1" fmla="*/ 0 h 1462598"/>
                  <a:gd name="connsiteX2" fmla="*/ 292608 w 292608"/>
                  <a:gd name="connsiteY2" fmla="*/ 1462598 h 1462598"/>
                  <a:gd name="connsiteX3" fmla="*/ 17524 w 292608"/>
                  <a:gd name="connsiteY3" fmla="*/ 910118 h 1462598"/>
                  <a:gd name="connsiteX4" fmla="*/ 0 w 292608"/>
                  <a:gd name="connsiteY4" fmla="*/ 327599 h 1462598"/>
                  <a:gd name="connsiteX0" fmla="*/ 1524 w 275084"/>
                  <a:gd name="connsiteY0" fmla="*/ 556169 h 1462598"/>
                  <a:gd name="connsiteX1" fmla="*/ 272061 w 275084"/>
                  <a:gd name="connsiteY1" fmla="*/ 0 h 1462598"/>
                  <a:gd name="connsiteX2" fmla="*/ 275084 w 275084"/>
                  <a:gd name="connsiteY2" fmla="*/ 1462598 h 1462598"/>
                  <a:gd name="connsiteX3" fmla="*/ 0 w 275084"/>
                  <a:gd name="connsiteY3" fmla="*/ 910118 h 1462598"/>
                  <a:gd name="connsiteX4" fmla="*/ 1524 w 275084"/>
                  <a:gd name="connsiteY4" fmla="*/ 556169 h 1462598"/>
                  <a:gd name="connsiteX0" fmla="*/ 16762 w 290322"/>
                  <a:gd name="connsiteY0" fmla="*/ 556169 h 1462598"/>
                  <a:gd name="connsiteX1" fmla="*/ 287299 w 290322"/>
                  <a:gd name="connsiteY1" fmla="*/ 0 h 1462598"/>
                  <a:gd name="connsiteX2" fmla="*/ 290322 w 290322"/>
                  <a:gd name="connsiteY2" fmla="*/ 1462598 h 1462598"/>
                  <a:gd name="connsiteX3" fmla="*/ 0 w 290322"/>
                  <a:gd name="connsiteY3" fmla="*/ 907578 h 1462598"/>
                  <a:gd name="connsiteX4" fmla="*/ 16762 w 290322"/>
                  <a:gd name="connsiteY4" fmla="*/ 556169 h 1462598"/>
                  <a:gd name="connsiteX0" fmla="*/ 0 w 291338"/>
                  <a:gd name="connsiteY0" fmla="*/ 556169 h 1462598"/>
                  <a:gd name="connsiteX1" fmla="*/ 288315 w 291338"/>
                  <a:gd name="connsiteY1" fmla="*/ 0 h 1462598"/>
                  <a:gd name="connsiteX2" fmla="*/ 291338 w 291338"/>
                  <a:gd name="connsiteY2" fmla="*/ 1462598 h 1462598"/>
                  <a:gd name="connsiteX3" fmla="*/ 1016 w 291338"/>
                  <a:gd name="connsiteY3" fmla="*/ 907578 h 1462598"/>
                  <a:gd name="connsiteX4" fmla="*/ 0 w 291338"/>
                  <a:gd name="connsiteY4" fmla="*/ 556169 h 146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338" h="1462598">
                    <a:moveTo>
                      <a:pt x="0" y="556169"/>
                    </a:moveTo>
                    <a:lnTo>
                      <a:pt x="288315" y="0"/>
                    </a:lnTo>
                    <a:cubicBezTo>
                      <a:pt x="289323" y="487533"/>
                      <a:pt x="290330" y="975065"/>
                      <a:pt x="291338" y="1462598"/>
                    </a:cubicBezTo>
                    <a:lnTo>
                      <a:pt x="1016" y="907578"/>
                    </a:lnTo>
                    <a:cubicBezTo>
                      <a:pt x="677" y="790442"/>
                      <a:pt x="339" y="673305"/>
                      <a:pt x="0" y="556169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Freihandform 246"/>
              <p:cNvSpPr/>
              <p:nvPr/>
            </p:nvSpPr>
            <p:spPr>
              <a:xfrm>
                <a:off x="5432578" y="4983860"/>
                <a:ext cx="307164" cy="497967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69723 h 743712"/>
                  <a:gd name="connsiteX1" fmla="*/ 297942 w 299847"/>
                  <a:gd name="connsiteY1" fmla="*/ 0 h 743712"/>
                  <a:gd name="connsiteX2" fmla="*/ 299847 w 299847"/>
                  <a:gd name="connsiteY2" fmla="*/ 743712 h 743712"/>
                  <a:gd name="connsiteX3" fmla="*/ 0 w 299847"/>
                  <a:gd name="connsiteY3" fmla="*/ 423672 h 743712"/>
                  <a:gd name="connsiteX4" fmla="*/ 1524 w 299847"/>
                  <a:gd name="connsiteY4" fmla="*/ 69723 h 743712"/>
                  <a:gd name="connsiteX0" fmla="*/ 1524 w 297942"/>
                  <a:gd name="connsiteY0" fmla="*/ 69723 h 488442"/>
                  <a:gd name="connsiteX1" fmla="*/ 297942 w 297942"/>
                  <a:gd name="connsiteY1" fmla="*/ 0 h 488442"/>
                  <a:gd name="connsiteX2" fmla="*/ 297942 w 297942"/>
                  <a:gd name="connsiteY2" fmla="*/ 488442 h 488442"/>
                  <a:gd name="connsiteX3" fmla="*/ 0 w 297942"/>
                  <a:gd name="connsiteY3" fmla="*/ 423672 h 488442"/>
                  <a:gd name="connsiteX4" fmla="*/ 1524 w 297942"/>
                  <a:gd name="connsiteY4" fmla="*/ 69723 h 488442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82702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8651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92227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413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305562"/>
                  <a:gd name="connsiteY0" fmla="*/ 69723 h 490347"/>
                  <a:gd name="connsiteX1" fmla="*/ 297942 w 305562"/>
                  <a:gd name="connsiteY1" fmla="*/ 0 h 490347"/>
                  <a:gd name="connsiteX2" fmla="*/ 305562 w 305562"/>
                  <a:gd name="connsiteY2" fmla="*/ 490347 h 490347"/>
                  <a:gd name="connsiteX3" fmla="*/ 0 w 305562"/>
                  <a:gd name="connsiteY3" fmla="*/ 423672 h 490347"/>
                  <a:gd name="connsiteX4" fmla="*/ 1524 w 305562"/>
                  <a:gd name="connsiteY4" fmla="*/ 69723 h 490347"/>
                  <a:gd name="connsiteX0" fmla="*/ 1524 w 297942"/>
                  <a:gd name="connsiteY0" fmla="*/ 69723 h 494157"/>
                  <a:gd name="connsiteX1" fmla="*/ 297942 w 297942"/>
                  <a:gd name="connsiteY1" fmla="*/ 0 h 494157"/>
                  <a:gd name="connsiteX2" fmla="*/ 290322 w 297942"/>
                  <a:gd name="connsiteY2" fmla="*/ 494157 h 494157"/>
                  <a:gd name="connsiteX3" fmla="*/ 0 w 297942"/>
                  <a:gd name="connsiteY3" fmla="*/ 423672 h 494157"/>
                  <a:gd name="connsiteX4" fmla="*/ 1524 w 297942"/>
                  <a:gd name="connsiteY4" fmla="*/ 69723 h 494157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794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42" h="497967">
                    <a:moveTo>
                      <a:pt x="1524" y="69723"/>
                    </a:moveTo>
                    <a:lnTo>
                      <a:pt x="297942" y="0"/>
                    </a:lnTo>
                    <a:lnTo>
                      <a:pt x="297942" y="497967"/>
                    </a:lnTo>
                    <a:lnTo>
                      <a:pt x="0" y="423672"/>
                    </a:lnTo>
                    <a:lnTo>
                      <a:pt x="1524" y="6972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48" name="Gruppieren 247"/>
          <p:cNvGrpSpPr/>
          <p:nvPr/>
        </p:nvGrpSpPr>
        <p:grpSpPr>
          <a:xfrm>
            <a:off x="15676411" y="7643192"/>
            <a:ext cx="5223710" cy="9532319"/>
            <a:chOff x="3700790" y="2428812"/>
            <a:chExt cx="1741010" cy="3177026"/>
          </a:xfrm>
        </p:grpSpPr>
        <p:cxnSp>
          <p:nvCxnSpPr>
            <p:cNvPr id="137" name="Gerade Verbindung mit Pfeil 136"/>
            <p:cNvCxnSpPr>
              <a:stCxn id="136" idx="2"/>
              <a:endCxn id="138" idx="0"/>
            </p:cNvCxnSpPr>
            <p:nvPr/>
          </p:nvCxnSpPr>
          <p:spPr>
            <a:xfrm>
              <a:off x="5076205" y="2975386"/>
              <a:ext cx="1998" cy="344416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 140"/>
            <p:cNvSpPr/>
            <p:nvPr/>
          </p:nvSpPr>
          <p:spPr>
            <a:xfrm>
              <a:off x="3700790" y="2428812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3715932" y="3607834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C</a:t>
              </a:r>
            </a:p>
          </p:txBody>
        </p:sp>
        <p:cxnSp>
          <p:nvCxnSpPr>
            <p:cNvPr id="143" name="Gerade Verbindung mit Pfeil 142"/>
            <p:cNvCxnSpPr>
              <a:stCxn id="136" idx="1"/>
              <a:endCxn id="141" idx="3"/>
            </p:cNvCxnSpPr>
            <p:nvPr/>
          </p:nvCxnSpPr>
          <p:spPr>
            <a:xfrm flipH="1" flipV="1">
              <a:off x="4427984" y="2608832"/>
              <a:ext cx="284624" cy="18653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145"/>
            <p:cNvCxnSpPr>
              <a:stCxn id="138" idx="2"/>
              <a:endCxn id="142" idx="3"/>
            </p:cNvCxnSpPr>
            <p:nvPr/>
          </p:nvCxnSpPr>
          <p:spPr>
            <a:xfrm flipH="1">
              <a:off x="4443126" y="3463818"/>
              <a:ext cx="491061" cy="324036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Ellipse 150"/>
            <p:cNvSpPr/>
            <p:nvPr/>
          </p:nvSpPr>
          <p:spPr>
            <a:xfrm>
              <a:off x="3920371" y="4807130"/>
              <a:ext cx="288032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3700790" y="5245798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F</a:t>
              </a:r>
            </a:p>
          </p:txBody>
        </p:sp>
        <p:cxnSp>
          <p:nvCxnSpPr>
            <p:cNvPr id="154" name="Gerade Verbindung mit Pfeil 153"/>
            <p:cNvCxnSpPr>
              <a:stCxn id="151" idx="6"/>
              <a:endCxn id="140" idx="1"/>
            </p:cNvCxnSpPr>
            <p:nvPr/>
          </p:nvCxnSpPr>
          <p:spPr>
            <a:xfrm>
              <a:off x="4208403" y="4951146"/>
              <a:ext cx="500499" cy="27388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mit Pfeil 155"/>
            <p:cNvCxnSpPr>
              <a:stCxn id="140" idx="1"/>
              <a:endCxn id="152" idx="3"/>
            </p:cNvCxnSpPr>
            <p:nvPr/>
          </p:nvCxnSpPr>
          <p:spPr>
            <a:xfrm flipH="1">
              <a:off x="4427984" y="5225034"/>
              <a:ext cx="280918" cy="20078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mit Pfeil 162"/>
            <p:cNvCxnSpPr>
              <a:stCxn id="138" idx="4"/>
              <a:endCxn id="139" idx="0"/>
            </p:cNvCxnSpPr>
            <p:nvPr/>
          </p:nvCxnSpPr>
          <p:spPr>
            <a:xfrm>
              <a:off x="5078203" y="3607834"/>
              <a:ext cx="0" cy="353856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mit Pfeil 165"/>
            <p:cNvCxnSpPr>
              <a:stCxn id="139" idx="2"/>
              <a:endCxn id="140" idx="0"/>
            </p:cNvCxnSpPr>
            <p:nvPr/>
          </p:nvCxnSpPr>
          <p:spPr>
            <a:xfrm flipH="1">
              <a:off x="5072499" y="4321730"/>
              <a:ext cx="5704" cy="723284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lipse 137"/>
            <p:cNvSpPr/>
            <p:nvPr/>
          </p:nvSpPr>
          <p:spPr>
            <a:xfrm>
              <a:off x="4934187" y="3319802"/>
              <a:ext cx="288032" cy="288032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4712608" y="2615346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4714606" y="3961690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4708902" y="5045014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72773" y="7352556"/>
            <a:ext cx="8408522" cy="8525382"/>
            <a:chOff x="5772773" y="7352556"/>
            <a:chExt cx="8408522" cy="8525382"/>
          </a:xfrm>
        </p:grpSpPr>
        <p:sp>
          <p:nvSpPr>
            <p:cNvPr id="130" name="Rechteck 115"/>
            <p:cNvSpPr/>
            <p:nvPr/>
          </p:nvSpPr>
          <p:spPr>
            <a:xfrm>
              <a:off x="8218964" y="12185804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D</a:t>
              </a:r>
            </a:p>
          </p:txBody>
        </p:sp>
        <p:cxnSp>
          <p:nvCxnSpPr>
            <p:cNvPr id="131" name="Gewinkelte Verbindung 122"/>
            <p:cNvCxnSpPr>
              <a:stCxn id="144" idx="2"/>
              <a:endCxn id="147" idx="2"/>
            </p:cNvCxnSpPr>
            <p:nvPr/>
          </p:nvCxnSpPr>
          <p:spPr>
            <a:xfrm rot="16200000" flipH="1">
              <a:off x="6987804" y="8308718"/>
              <a:ext cx="1765891" cy="2014087"/>
            </a:xfrm>
            <a:prstGeom prst="bentConnector2">
              <a:avLst/>
            </a:prstGeom>
            <a:ln w="1016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winkelte Verbindung 123"/>
            <p:cNvCxnSpPr>
              <a:stCxn id="130" idx="2"/>
              <a:endCxn id="145" idx="1"/>
            </p:cNvCxnSpPr>
            <p:nvPr/>
          </p:nvCxnSpPr>
          <p:spPr>
            <a:xfrm rot="16200000" flipH="1">
              <a:off x="9618792" y="12957170"/>
              <a:ext cx="2071743" cy="2689532"/>
            </a:xfrm>
            <a:prstGeom prst="bentConnector2">
              <a:avLst/>
            </a:prstGeom>
            <a:ln w="1016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hteck 110"/>
            <p:cNvSpPr/>
            <p:nvPr/>
          </p:nvSpPr>
          <p:spPr>
            <a:xfrm>
              <a:off x="5772773" y="7352556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45" name="Rechteck 112"/>
            <p:cNvSpPr/>
            <p:nvPr/>
          </p:nvSpPr>
          <p:spPr>
            <a:xfrm>
              <a:off x="11999429" y="14797677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47" name="Ellipse 111"/>
            <p:cNvSpPr/>
            <p:nvPr/>
          </p:nvSpPr>
          <p:spPr>
            <a:xfrm>
              <a:off x="8877793" y="9766604"/>
              <a:ext cx="864209" cy="864208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cxnSp>
          <p:nvCxnSpPr>
            <p:cNvPr id="148" name="Gerade Verbindung mit Pfeil 108"/>
            <p:cNvCxnSpPr>
              <a:endCxn id="130" idx="0"/>
            </p:cNvCxnSpPr>
            <p:nvPr/>
          </p:nvCxnSpPr>
          <p:spPr>
            <a:xfrm flipH="1">
              <a:off x="9309897" y="10653054"/>
              <a:ext cx="16574" cy="1605738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770457" y="5563249"/>
            <a:ext cx="9231657" cy="1495861"/>
            <a:chOff x="21770457" y="5563249"/>
            <a:chExt cx="9231657" cy="1495861"/>
          </a:xfrm>
        </p:grpSpPr>
        <p:sp>
          <p:nvSpPr>
            <p:cNvPr id="97" name="Abgerundetes Rechteck 249"/>
            <p:cNvSpPr/>
            <p:nvPr/>
          </p:nvSpPr>
          <p:spPr>
            <a:xfrm>
              <a:off x="21770457" y="5563249"/>
              <a:ext cx="9231657" cy="149586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1" name="Abgerundetes Rechteck 190"/>
            <p:cNvSpPr/>
            <p:nvPr/>
          </p:nvSpPr>
          <p:spPr>
            <a:xfrm>
              <a:off x="21781328" y="5564509"/>
              <a:ext cx="2936692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2" name="Abgerundetes Rechteck 234"/>
            <p:cNvSpPr/>
            <p:nvPr/>
          </p:nvSpPr>
          <p:spPr>
            <a:xfrm>
              <a:off x="28083883" y="5567503"/>
              <a:ext cx="2918231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3" name="Abgerundetes Rechteck 241"/>
            <p:cNvSpPr/>
            <p:nvPr/>
          </p:nvSpPr>
          <p:spPr>
            <a:xfrm>
              <a:off x="24928474" y="5570498"/>
              <a:ext cx="2936692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100" name="Textfeld 205"/>
          <p:cNvSpPr txBox="1"/>
          <p:nvPr/>
        </p:nvSpPr>
        <p:spPr>
          <a:xfrm>
            <a:off x="16167330" y="5938931"/>
            <a:ext cx="5371983" cy="73879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pPr algn="ctr" defTabSz="2743566"/>
            <a:r>
              <a:rPr lang="de-AT" sz="4201" dirty="0" smtClean="0">
                <a:solidFill>
                  <a:prstClr val="black"/>
                </a:solidFill>
              </a:rPr>
              <a:t>Non-</a:t>
            </a:r>
            <a:r>
              <a:rPr lang="de-AT" sz="4201" dirty="0" err="1" smtClean="0">
                <a:solidFill>
                  <a:prstClr val="black"/>
                </a:solidFill>
              </a:rPr>
              <a:t>Genetic</a:t>
            </a:r>
            <a:r>
              <a:rPr lang="de-AT" sz="4201" dirty="0" smtClean="0">
                <a:solidFill>
                  <a:prstClr val="black"/>
                </a:solidFill>
              </a:rPr>
              <a:t> Dataset</a:t>
            </a:r>
            <a:endParaRPr lang="de-AT" sz="42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0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38" y="2778673"/>
            <a:ext cx="29960776" cy="166077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4152" y="61892"/>
            <a:ext cx="32922686" cy="3429446"/>
          </a:xfrm>
        </p:spPr>
        <p:txBody>
          <a:bodyPr/>
          <a:lstStyle/>
          <a:p>
            <a:r>
              <a:rPr lang="en-US" noProof="0" dirty="0" err="1" smtClean="0"/>
              <a:t>enRoute</a:t>
            </a:r>
            <a:endParaRPr lang="en-US" noProof="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3"/>
          <a:stretch/>
        </p:blipFill>
        <p:spPr>
          <a:xfrm>
            <a:off x="3598497" y="2778670"/>
            <a:ext cx="6368893" cy="1660773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02" y="2779009"/>
            <a:ext cx="29960776" cy="1660773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8" r="41013"/>
          <a:stretch/>
        </p:blipFill>
        <p:spPr>
          <a:xfrm>
            <a:off x="3598835" y="10509634"/>
            <a:ext cx="17672862" cy="88771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38" y="2778670"/>
            <a:ext cx="29960776" cy="166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3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Video</a:t>
            </a:r>
            <a:endParaRPr lang="en-US" noProof="0" dirty="0"/>
          </a:p>
        </p:txBody>
      </p:sp>
      <p:pic>
        <p:nvPicPr>
          <p:cNvPr id="7" name="entourage_presentation_fin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" y="1836"/>
            <a:ext cx="36581831" cy="2057667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 descr="Pathway Visualizations 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92" y="146304"/>
            <a:ext cx="33887178" cy="204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8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0419" y="211167"/>
            <a:ext cx="32922686" cy="3429446"/>
          </a:xfrm>
        </p:spPr>
        <p:txBody>
          <a:bodyPr/>
          <a:lstStyle/>
          <a:p>
            <a:r>
              <a:rPr lang="en-US" noProof="0" dirty="0"/>
              <a:t>Case </a:t>
            </a:r>
            <a:r>
              <a:rPr lang="en-US" noProof="0" dirty="0" smtClean="0"/>
              <a:t>Study: CCLE Data</a:t>
            </a:r>
            <a:endParaRPr lang="en-US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35151800" y="19261233"/>
            <a:ext cx="899605" cy="831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2743566"/>
            <a:r>
              <a:rPr lang="de-AT" sz="4801" dirty="0">
                <a:solidFill>
                  <a:prstClr val="white">
                    <a:lumMod val="75000"/>
                  </a:prstClr>
                </a:solidFill>
              </a:rPr>
              <a:t>22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2" y="3836515"/>
            <a:ext cx="34740344" cy="150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2.8232E-6 L -0.42586 0.027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95" y="1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944374" y="7913380"/>
            <a:ext cx="24692015" cy="3429446"/>
          </a:xfrm>
        </p:spPr>
        <p:txBody>
          <a:bodyPr/>
          <a:lstStyle/>
          <a:p>
            <a:pPr algn="ctr"/>
            <a:r>
              <a:rPr lang="en-US" noProof="0" dirty="0" smtClean="0">
                <a:solidFill>
                  <a:schemeClr val="bg1"/>
                </a:solidFill>
              </a:rPr>
              <a:t>More Information: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42318" y="12018594"/>
            <a:ext cx="14279102" cy="1385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8401" dirty="0">
                <a:solidFill>
                  <a:prstClr val="black"/>
                </a:solidFill>
                <a:hlinkClick r:id="rId3"/>
              </a:rPr>
              <a:t>http</a:t>
            </a:r>
            <a:r>
              <a:rPr lang="en-US" sz="8401" dirty="0" smtClean="0">
                <a:solidFill>
                  <a:prstClr val="black"/>
                </a:solidFill>
                <a:hlinkClick r:id="rId3"/>
              </a:rPr>
              <a:t>://entourage.caleydo.org</a:t>
            </a:r>
            <a:endParaRPr lang="en-US" sz="84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6" y="5112494"/>
            <a:ext cx="38673331" cy="25303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-577284"/>
            <a:ext cx="36580763" cy="5667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Heterogeneous Data</a:t>
            </a:r>
          </a:p>
          <a:p>
            <a:pPr algn="r" defTabSz="2743566"/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Cancer </a:t>
            </a:r>
            <a:r>
              <a:rPr lang="en-US" sz="14402" dirty="0">
                <a:solidFill>
                  <a:prstClr val="white"/>
                </a:solidFill>
                <a:latin typeface="Vollkorn Bold" panose="02000503080000020003" pitchFamily="2" charset="0"/>
              </a:rPr>
              <a:t>Subtypes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01" y="819941"/>
            <a:ext cx="6136295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>
                <a:solidFill>
                  <a:prstClr val="white"/>
                </a:solidFill>
              </a:rPr>
              <a:t>[</a:t>
            </a:r>
            <a:r>
              <a:rPr lang="en-US" sz="6001" dirty="0" err="1">
                <a:solidFill>
                  <a:prstClr val="white"/>
                </a:solidFill>
              </a:rPr>
              <a:t>Lex</a:t>
            </a:r>
            <a:r>
              <a:rPr lang="en-US" sz="6001" dirty="0">
                <a:solidFill>
                  <a:prstClr val="white"/>
                </a:solidFill>
              </a:rPr>
              <a:t>, </a:t>
            </a:r>
            <a:r>
              <a:rPr lang="en-US" sz="6001" dirty="0" err="1">
                <a:solidFill>
                  <a:prstClr val="white"/>
                </a:solidFill>
              </a:rPr>
              <a:t>EuroVis</a:t>
            </a:r>
            <a:r>
              <a:rPr lang="en-US" sz="6001" dirty="0">
                <a:solidFill>
                  <a:prstClr val="white"/>
                </a:solidFill>
              </a:rPr>
              <a:t> ‘12]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01" y="1699006"/>
            <a:ext cx="7593745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schemeClr val="accent1"/>
                </a:solidFill>
              </a:rPr>
              <a:t>3</a:t>
            </a:r>
            <a:r>
              <a:rPr lang="en-US" sz="6001" baseline="30000" dirty="0" smtClean="0">
                <a:solidFill>
                  <a:schemeClr val="accent1"/>
                </a:solidFill>
              </a:rPr>
              <a:t>rd</a:t>
            </a:r>
            <a:r>
              <a:rPr lang="en-US" sz="6001" dirty="0" smtClean="0">
                <a:solidFill>
                  <a:schemeClr val="accent1"/>
                </a:solidFill>
              </a:rPr>
              <a:t> Best Paper Award</a:t>
            </a:r>
            <a:endParaRPr lang="en-US" sz="600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01" y="2563755"/>
            <a:ext cx="9945351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[Streit, Nature Methods ‘14]</a:t>
            </a:r>
            <a:endParaRPr lang="en-US" sz="600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01" y="3442820"/>
            <a:ext cx="3618298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schemeClr val="accent1"/>
                </a:solidFill>
              </a:rPr>
              <a:t>To appear</a:t>
            </a:r>
            <a:endParaRPr lang="en-US" sz="600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2" y="5320976"/>
            <a:ext cx="8251362" cy="3429446"/>
          </a:xfrm>
        </p:spPr>
        <p:txBody>
          <a:bodyPr>
            <a:normAutofit fontScale="90000"/>
          </a:bodyPr>
          <a:lstStyle/>
          <a:p>
            <a:pPr algn="r"/>
            <a:r>
              <a:rPr lang="en-US" noProof="0" dirty="0" smtClean="0"/>
              <a:t>Cancer Subtypes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2765" y="2944404"/>
            <a:ext cx="23158959" cy="15438321"/>
          </a:xfrm>
        </p:spPr>
        <p:txBody>
          <a:bodyPr/>
          <a:lstStyle/>
          <a:p>
            <a:r>
              <a:rPr lang="en-US" noProof="0" dirty="0"/>
              <a:t>Cancer </a:t>
            </a:r>
            <a:r>
              <a:rPr lang="en-US" noProof="0" dirty="0" smtClean="0"/>
              <a:t>is </a:t>
            </a:r>
            <a:r>
              <a:rPr lang="en-US" noProof="0" dirty="0"/>
              <a:t>not homogeneous</a:t>
            </a:r>
          </a:p>
          <a:p>
            <a:pPr lvl="1"/>
            <a:r>
              <a:rPr lang="en-US" noProof="0" dirty="0" smtClean="0"/>
              <a:t>different </a:t>
            </a:r>
            <a:r>
              <a:rPr lang="en-US" noProof="0" dirty="0"/>
              <a:t>histology</a:t>
            </a:r>
          </a:p>
          <a:p>
            <a:pPr lvl="1"/>
            <a:r>
              <a:rPr lang="en-US" noProof="0" dirty="0"/>
              <a:t>different </a:t>
            </a:r>
            <a:r>
              <a:rPr lang="en-US" noProof="0" dirty="0">
                <a:solidFill>
                  <a:srgbClr val="00A650"/>
                </a:solidFill>
              </a:rPr>
              <a:t>molecular alterations</a:t>
            </a:r>
          </a:p>
          <a:p>
            <a:r>
              <a:rPr lang="en-US" noProof="0" dirty="0"/>
              <a:t>Subtypes have serious implications</a:t>
            </a:r>
          </a:p>
          <a:p>
            <a:pPr lvl="1"/>
            <a:r>
              <a:rPr lang="en-US" noProof="0" dirty="0"/>
              <a:t>different </a:t>
            </a:r>
            <a:r>
              <a:rPr lang="en-US" noProof="0" dirty="0">
                <a:solidFill>
                  <a:srgbClr val="00A650"/>
                </a:solidFill>
              </a:rPr>
              <a:t>treatment</a:t>
            </a:r>
            <a:r>
              <a:rPr lang="en-US" noProof="0" dirty="0"/>
              <a:t> for subtypes</a:t>
            </a:r>
          </a:p>
          <a:p>
            <a:pPr lvl="1"/>
            <a:r>
              <a:rPr lang="en-US" noProof="0" dirty="0">
                <a:solidFill>
                  <a:srgbClr val="00A650"/>
                </a:solidFill>
              </a:rPr>
              <a:t>prognosis</a:t>
            </a:r>
            <a:r>
              <a:rPr lang="en-US" noProof="0" dirty="0"/>
              <a:t> varies between subtypes</a:t>
            </a:r>
          </a:p>
          <a:p>
            <a:endParaRPr lang="en-US" noProof="0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944609" y="2944403"/>
            <a:ext cx="0" cy="1512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xagon 11"/>
          <p:cNvSpPr/>
          <p:nvPr/>
        </p:nvSpPr>
        <p:spPr>
          <a:xfrm>
            <a:off x="14630068" y="11097226"/>
            <a:ext cx="5633368" cy="422251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4" rIns="108014"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methylation levels</a:t>
            </a:r>
          </a:p>
        </p:txBody>
      </p:sp>
      <p:sp>
        <p:nvSpPr>
          <p:cNvPr id="13" name="Hexagon 12"/>
          <p:cNvSpPr/>
          <p:nvPr/>
        </p:nvSpPr>
        <p:spPr>
          <a:xfrm>
            <a:off x="19615273" y="8862649"/>
            <a:ext cx="5185257" cy="422251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4" rIns="108014"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mRNA expression</a:t>
            </a:r>
          </a:p>
        </p:txBody>
      </p:sp>
      <p:sp>
        <p:nvSpPr>
          <p:cNvPr id="14" name="Hexagon 13"/>
          <p:cNvSpPr/>
          <p:nvPr/>
        </p:nvSpPr>
        <p:spPr>
          <a:xfrm>
            <a:off x="19615273" y="13400641"/>
            <a:ext cx="5185257" cy="422251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4" rIns="108014"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copy number status</a:t>
            </a:r>
          </a:p>
        </p:txBody>
      </p:sp>
      <p:sp>
        <p:nvSpPr>
          <p:cNvPr id="15" name="Hexagon 14"/>
          <p:cNvSpPr/>
          <p:nvPr/>
        </p:nvSpPr>
        <p:spPr>
          <a:xfrm>
            <a:off x="24123782" y="11154383"/>
            <a:ext cx="5185257" cy="422251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mutation status</a:t>
            </a:r>
          </a:p>
        </p:txBody>
      </p:sp>
      <p:sp>
        <p:nvSpPr>
          <p:cNvPr id="16" name="Hexagon 15"/>
          <p:cNvSpPr/>
          <p:nvPr/>
        </p:nvSpPr>
        <p:spPr>
          <a:xfrm>
            <a:off x="24123776" y="6617289"/>
            <a:ext cx="5185257" cy="422251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microRNA expression</a:t>
            </a:r>
          </a:p>
        </p:txBody>
      </p:sp>
      <p:sp>
        <p:nvSpPr>
          <p:cNvPr id="17" name="Hexagon 16"/>
          <p:cNvSpPr/>
          <p:nvPr/>
        </p:nvSpPr>
        <p:spPr>
          <a:xfrm>
            <a:off x="9880349" y="8777810"/>
            <a:ext cx="5185257" cy="422251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4" rIns="108014"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clinical parameters</a:t>
            </a:r>
          </a:p>
        </p:txBody>
      </p:sp>
      <p:sp>
        <p:nvSpPr>
          <p:cNvPr id="20" name="Hexagon 19"/>
          <p:cNvSpPr/>
          <p:nvPr/>
        </p:nvSpPr>
        <p:spPr>
          <a:xfrm>
            <a:off x="4895143" y="11252916"/>
            <a:ext cx="5185257" cy="4222510"/>
          </a:xfrm>
          <a:prstGeom prst="hexagon">
            <a:avLst/>
          </a:prstGeom>
          <a:solidFill>
            <a:srgbClr val="B8B8B8"/>
          </a:solidFill>
          <a:ln>
            <a:solidFill>
              <a:srgbClr val="86868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4" rIns="108014" rtlCol="0" anchor="ctr"/>
          <a:lstStyle/>
          <a:p>
            <a:pPr algn="ctr" defTabSz="2743566"/>
            <a:r>
              <a:rPr lang="en-US" sz="4801" dirty="0">
                <a:solidFill>
                  <a:prstClr val="white"/>
                </a:solidFill>
              </a:rPr>
              <a:t>pathways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019469" y="-975309"/>
            <a:ext cx="10944243" cy="5833408"/>
            <a:chOff x="2051720" y="-166836"/>
            <a:chExt cx="3647606" cy="1944216"/>
          </a:xfrm>
        </p:grpSpPr>
        <p:sp>
          <p:nvSpPr>
            <p:cNvPr id="28" name="Rectangle 27"/>
            <p:cNvSpPr/>
            <p:nvPr/>
          </p:nvSpPr>
          <p:spPr>
            <a:xfrm>
              <a:off x="2051720" y="-166836"/>
              <a:ext cx="3647606" cy="1944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8686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5401" dirty="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337"/>
            <a:stretch/>
          </p:blipFill>
          <p:spPr>
            <a:xfrm>
              <a:off x="2242693" y="422160"/>
              <a:ext cx="405297" cy="81515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334" y="314640"/>
              <a:ext cx="1013310" cy="103019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11787" y="1289349"/>
              <a:ext cx="611306" cy="307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de-AT" sz="5401" dirty="0">
                  <a:solidFill>
                    <a:prstClr val="black"/>
                  </a:solidFill>
                </a:rPr>
                <a:t>Gene</a:t>
              </a:r>
              <a:endParaRPr lang="en-US" sz="5401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50509" y="1264430"/>
              <a:ext cx="855999" cy="307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de-AT" sz="5401" dirty="0">
                  <a:solidFill>
                    <a:prstClr val="black"/>
                  </a:solidFill>
                </a:rPr>
                <a:t>Protein</a:t>
              </a:r>
              <a:endParaRPr lang="en-US" sz="5401" dirty="0">
                <a:solidFill>
                  <a:prstClr val="black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2915817" y="697505"/>
              <a:ext cx="1533775" cy="431555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4201" dirty="0">
                  <a:solidFill>
                    <a:prstClr val="white"/>
                  </a:solidFill>
                </a:rPr>
                <a:t>expression</a:t>
              </a:r>
            </a:p>
          </p:txBody>
        </p:sp>
      </p:grp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918" y="1574550"/>
            <a:ext cx="14346518" cy="18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Ability Matrix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/>
          <a:stretch/>
        </p:blipFill>
        <p:spPr>
          <a:xfrm>
            <a:off x="8134121" y="5968363"/>
            <a:ext cx="21197103" cy="13418391"/>
          </a:xfrm>
        </p:spPr>
      </p:pic>
    </p:spTree>
    <p:extLst>
      <p:ext uri="{BB962C8B-B14F-4D97-AF65-F5344CB8AC3E}">
        <p14:creationId xmlns:p14="http://schemas.microsoft.com/office/powerpoint/2010/main" val="27451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2765" y="2944404"/>
            <a:ext cx="23158959" cy="15438321"/>
          </a:xfrm>
        </p:spPr>
        <p:txBody>
          <a:bodyPr/>
          <a:lstStyle/>
          <a:p>
            <a:r>
              <a:rPr lang="en-US" dirty="0" smtClean="0"/>
              <a:t>…</a:t>
            </a:r>
            <a:r>
              <a:rPr lang="en-US" noProof="0" dirty="0" smtClean="0"/>
              <a:t> the relationships between multiple  </a:t>
            </a:r>
            <a:br>
              <a:rPr lang="en-US" noProof="0" dirty="0" smtClean="0"/>
            </a:br>
            <a:r>
              <a:rPr lang="en-US" noProof="0" dirty="0" smtClean="0"/>
              <a:t>     heterogeneous datasets</a:t>
            </a:r>
          </a:p>
          <a:p>
            <a:r>
              <a:rPr lang="en-US" dirty="0" smtClean="0"/>
              <a:t>… the data within the datasets</a:t>
            </a:r>
          </a:p>
          <a:p>
            <a:r>
              <a:rPr lang="en-US" noProof="0" dirty="0" smtClean="0"/>
              <a:t>… alternative </a:t>
            </a:r>
            <a:r>
              <a:rPr lang="en-US" noProof="0" dirty="0" err="1" smtClean="0"/>
              <a:t>clusterings</a:t>
            </a:r>
            <a:r>
              <a:rPr lang="en-US" noProof="0" dirty="0" smtClean="0"/>
              <a:t> &amp; groupings </a:t>
            </a:r>
          </a:p>
          <a:p>
            <a:r>
              <a:rPr lang="en-US" noProof="0" dirty="0" smtClean="0"/>
              <a:t>… the effect of groupings on</a:t>
            </a:r>
            <a:br>
              <a:rPr lang="en-US" noProof="0" dirty="0" smtClean="0"/>
            </a:br>
            <a:r>
              <a:rPr lang="en-US" noProof="0" dirty="0" smtClean="0"/>
              <a:t>     clinical parameters &amp; biological </a:t>
            </a:r>
            <a:br>
              <a:rPr lang="en-US" noProof="0" dirty="0" smtClean="0"/>
            </a:br>
            <a:r>
              <a:rPr lang="en-US" noProof="0" dirty="0" smtClean="0"/>
              <a:t>     processes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944609" y="2944403"/>
            <a:ext cx="0" cy="1512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90100" y="5931677"/>
            <a:ext cx="10586554" cy="3429446"/>
          </a:xfrm>
          <a:prstGeom prst="rect">
            <a:avLst/>
          </a:prstGeom>
        </p:spPr>
        <p:txBody>
          <a:bodyPr vert="horz" lIns="274356" tIns="137178" rIns="274356" bIns="137178" rtlCol="0" anchor="ctr">
            <a:normAutofit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ollkorn Bold" panose="02000503080000020003" pitchFamily="2" charset="0"/>
                <a:ea typeface="+mj-ea"/>
                <a:cs typeface="Narkisim" pitchFamily="34" charset="-79"/>
              </a:defRPr>
            </a:lvl1pPr>
          </a:lstStyle>
          <a:p>
            <a:r>
              <a:rPr lang="en-US" sz="13202" dirty="0" err="1" smtClean="0">
                <a:solidFill>
                  <a:srgbClr val="FF6600"/>
                </a:solidFill>
              </a:rPr>
              <a:t>StratomeX</a:t>
            </a:r>
            <a:endParaRPr lang="en-US" sz="13202" dirty="0" smtClean="0">
              <a:solidFill>
                <a:srgbClr val="FF6600"/>
              </a:solidFill>
            </a:endParaRPr>
          </a:p>
          <a:p>
            <a:r>
              <a:rPr lang="en-US" sz="9600" dirty="0"/>
              <a:t>visualizes</a:t>
            </a:r>
            <a:r>
              <a:rPr lang="en-US" sz="9600" dirty="0" smtClean="0"/>
              <a:t>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230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noProof="0" dirty="0" smtClean="0"/>
              <a:t>Stratifying Patients</a:t>
            </a:r>
            <a:endParaRPr lang="en-US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185390" y="4803068"/>
            <a:ext cx="16450998" cy="13579657"/>
          </a:xfrm>
        </p:spPr>
        <p:txBody>
          <a:bodyPr/>
          <a:lstStyle/>
          <a:p>
            <a:r>
              <a:rPr lang="en-US" noProof="0" dirty="0"/>
              <a:t>Subtypes are identified </a:t>
            </a:r>
            <a:br>
              <a:rPr lang="en-US" noProof="0" dirty="0"/>
            </a:br>
            <a:r>
              <a:rPr lang="en-US" noProof="0" dirty="0"/>
              <a:t>by stratifying datasets, e.g.,</a:t>
            </a:r>
          </a:p>
          <a:p>
            <a:pPr lvl="1"/>
            <a:r>
              <a:rPr lang="en-US" noProof="0" dirty="0"/>
              <a:t>based on an expression pattern</a:t>
            </a:r>
          </a:p>
          <a:p>
            <a:pPr lvl="1"/>
            <a:r>
              <a:rPr lang="en-US" noProof="0" dirty="0"/>
              <a:t>a mutation status</a:t>
            </a:r>
          </a:p>
          <a:p>
            <a:pPr lvl="1"/>
            <a:r>
              <a:rPr lang="en-US" noProof="0" dirty="0"/>
              <a:t>a copy number alteration</a:t>
            </a:r>
          </a:p>
          <a:p>
            <a:pPr lvl="1"/>
            <a:r>
              <a:rPr lang="en-US" noProof="0" dirty="0"/>
              <a:t>a combination of these</a:t>
            </a:r>
          </a:p>
          <a:p>
            <a:endParaRPr lang="en-US" noProof="0" dirty="0"/>
          </a:p>
        </p:txBody>
      </p:sp>
      <p:grpSp>
        <p:nvGrpSpPr>
          <p:cNvPr id="9" name="Group 8" descr="Down:  Group 50"/>
          <p:cNvGrpSpPr/>
          <p:nvPr/>
        </p:nvGrpSpPr>
        <p:grpSpPr>
          <a:xfrm>
            <a:off x="7271722" y="4252036"/>
            <a:ext cx="4330662" cy="13454904"/>
            <a:chOff x="6657026" y="1561356"/>
            <a:chExt cx="1443366" cy="3736987"/>
          </a:xfrm>
        </p:grpSpPr>
        <p:sp>
          <p:nvSpPr>
            <p:cNvPr id="10" name="Rectangle 9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A3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58" y="237579"/>
            <a:ext cx="4675299" cy="19342840"/>
          </a:xfrm>
        </p:spPr>
      </p:pic>
      <p:sp>
        <p:nvSpPr>
          <p:cNvPr id="9" name="TextBox 8"/>
          <p:cNvSpPr txBox="1"/>
          <p:nvPr/>
        </p:nvSpPr>
        <p:spPr>
          <a:xfrm>
            <a:off x="14401445" y="7913606"/>
            <a:ext cx="1108124" cy="52275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2743566"/>
            <a:r>
              <a:rPr lang="en-US" sz="6001" b="1" i="1" dirty="0">
                <a:solidFill>
                  <a:prstClr val="black"/>
                </a:solidFill>
              </a:rPr>
              <a:t>Patients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6779614" y="19359232"/>
            <a:ext cx="2157963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b="1" i="1" dirty="0">
                <a:solidFill>
                  <a:prstClr val="black"/>
                </a:solidFill>
              </a:rPr>
              <a:t>Genes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18798" y="16771740"/>
            <a:ext cx="6872394" cy="1939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b="1" i="1" dirty="0">
                <a:solidFill>
                  <a:prstClr val="black"/>
                </a:solidFill>
              </a:rPr>
              <a:t>Candidate Subtype /</a:t>
            </a:r>
          </a:p>
          <a:p>
            <a:pPr defTabSz="2743566"/>
            <a:r>
              <a:rPr lang="en-US" sz="6001" b="1" i="1" dirty="0">
                <a:solidFill>
                  <a:prstClr val="black"/>
                </a:solidFill>
              </a:rPr>
              <a:t>Heat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73059" y="237584"/>
            <a:ext cx="6661439" cy="2862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b="1" i="1" dirty="0">
                <a:solidFill>
                  <a:prstClr val="black"/>
                </a:solidFill>
              </a:rPr>
              <a:t>Header /</a:t>
            </a:r>
            <a:br>
              <a:rPr lang="en-US" sz="6001" b="1" i="1" dirty="0">
                <a:solidFill>
                  <a:prstClr val="black"/>
                </a:solidFill>
              </a:rPr>
            </a:br>
            <a:r>
              <a:rPr lang="en-US" sz="6001" b="1" i="1" dirty="0">
                <a:solidFill>
                  <a:prstClr val="black"/>
                </a:solidFill>
              </a:rPr>
              <a:t>Summary of </a:t>
            </a:r>
          </a:p>
          <a:p>
            <a:pPr defTabSz="2743566"/>
            <a:r>
              <a:rPr lang="en-US" sz="6001" b="1" i="1" dirty="0">
                <a:solidFill>
                  <a:prstClr val="black"/>
                </a:solidFill>
              </a:rPr>
              <a:t>whole Stratification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noProof="0" dirty="0" smtClean="0"/>
              <a:t>Comparing Stratifications</a:t>
            </a:r>
            <a:endParaRPr lang="en-US" noProof="0" dirty="0"/>
          </a:p>
        </p:txBody>
      </p:sp>
      <p:grpSp>
        <p:nvGrpSpPr>
          <p:cNvPr id="5" name="Group 4" descr="Down:  Group 50"/>
          <p:cNvGrpSpPr/>
          <p:nvPr/>
        </p:nvGrpSpPr>
        <p:grpSpPr>
          <a:xfrm>
            <a:off x="7265707" y="4252036"/>
            <a:ext cx="4330662" cy="13454904"/>
            <a:chOff x="6657026" y="1561356"/>
            <a:chExt cx="1443366" cy="3736987"/>
          </a:xfrm>
        </p:grpSpPr>
        <p:sp>
          <p:nvSpPr>
            <p:cNvPr id="6" name="Rectangle 5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A3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 descr="Down:  Group 50"/>
          <p:cNvGrpSpPr/>
          <p:nvPr/>
        </p:nvGrpSpPr>
        <p:grpSpPr>
          <a:xfrm>
            <a:off x="16983981" y="4255695"/>
            <a:ext cx="2155721" cy="13422671"/>
            <a:chOff x="6657026" y="1571707"/>
            <a:chExt cx="1440159" cy="3189719"/>
          </a:xfrm>
        </p:grpSpPr>
        <p:sp>
          <p:nvSpPr>
            <p:cNvPr id="10" name="Rectangle 9"/>
            <p:cNvSpPr/>
            <p:nvPr/>
          </p:nvSpPr>
          <p:spPr>
            <a:xfrm>
              <a:off x="6660225" y="1571707"/>
              <a:ext cx="1436960" cy="585377"/>
            </a:xfrm>
            <a:prstGeom prst="rect">
              <a:avLst/>
            </a:prstGeom>
            <a:solidFill>
              <a:srgbClr val="08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B1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425452"/>
              <a:ext cx="1436955" cy="2335974"/>
            </a:xfrm>
            <a:prstGeom prst="rect">
              <a:avLst/>
            </a:prstGeom>
            <a:solidFill>
              <a:srgbClr val="6BA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B2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2"/>
          <p:cNvSpPr txBox="1"/>
          <p:nvPr/>
        </p:nvSpPr>
        <p:spPr>
          <a:xfrm>
            <a:off x="7553348" y="17981636"/>
            <a:ext cx="3637534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Tabular</a:t>
            </a:r>
            <a:br>
              <a:rPr lang="en-US" sz="5401" dirty="0">
                <a:solidFill>
                  <a:prstClr val="black"/>
                </a:solidFill>
              </a:rPr>
            </a:br>
            <a:r>
              <a:rPr lang="en-US" sz="5401" dirty="0">
                <a:solidFill>
                  <a:prstClr val="black"/>
                </a:solidFill>
              </a:rPr>
              <a:t>e.g., mRNA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5033084" y="17981636"/>
            <a:ext cx="6548588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Categorical,</a:t>
            </a:r>
          </a:p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e.g., mutation status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1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1578395" y="4250411"/>
            <a:ext cx="5430782" cy="1627685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137 w 1800361"/>
              <a:gd name="connsiteY0" fmla="*/ 1 h 438150"/>
              <a:gd name="connsiteX1" fmla="*/ 1800361 w 1800361"/>
              <a:gd name="connsiteY1" fmla="*/ 0 h 438150"/>
              <a:gd name="connsiteX2" fmla="*/ 1800361 w 1800361"/>
              <a:gd name="connsiteY2" fmla="*/ 438150 h 438150"/>
              <a:gd name="connsiteX3" fmla="*/ 9661 w 1800361"/>
              <a:gd name="connsiteY3" fmla="*/ 438150 h 438150"/>
              <a:gd name="connsiteX4" fmla="*/ 137 w 1800361"/>
              <a:gd name="connsiteY4" fmla="*/ 1 h 438150"/>
              <a:gd name="connsiteX0" fmla="*/ 4764 w 1804988"/>
              <a:gd name="connsiteY0" fmla="*/ 1 h 438150"/>
              <a:gd name="connsiteX1" fmla="*/ 1804988 w 1804988"/>
              <a:gd name="connsiteY1" fmla="*/ 0 h 438150"/>
              <a:gd name="connsiteX2" fmla="*/ 1804988 w 1804988"/>
              <a:gd name="connsiteY2" fmla="*/ 438150 h 438150"/>
              <a:gd name="connsiteX3" fmla="*/ 0 w 1804988"/>
              <a:gd name="connsiteY3" fmla="*/ 438150 h 438150"/>
              <a:gd name="connsiteX4" fmla="*/ 4764 w 1804988"/>
              <a:gd name="connsiteY4" fmla="*/ 1 h 438150"/>
              <a:gd name="connsiteX0" fmla="*/ 212 w 1800436"/>
              <a:gd name="connsiteY0" fmla="*/ 1 h 438150"/>
              <a:gd name="connsiteX1" fmla="*/ 1800436 w 1800436"/>
              <a:gd name="connsiteY1" fmla="*/ 0 h 438150"/>
              <a:gd name="connsiteX2" fmla="*/ 1800436 w 1800436"/>
              <a:gd name="connsiteY2" fmla="*/ 438150 h 438150"/>
              <a:gd name="connsiteX3" fmla="*/ 4973 w 1800436"/>
              <a:gd name="connsiteY3" fmla="*/ 438150 h 438150"/>
              <a:gd name="connsiteX4" fmla="*/ 212 w 1800436"/>
              <a:gd name="connsiteY4" fmla="*/ 1 h 438150"/>
              <a:gd name="connsiteX0" fmla="*/ 458 w 1800682"/>
              <a:gd name="connsiteY0" fmla="*/ 1 h 438150"/>
              <a:gd name="connsiteX1" fmla="*/ 1800682 w 1800682"/>
              <a:gd name="connsiteY1" fmla="*/ 0 h 438150"/>
              <a:gd name="connsiteX2" fmla="*/ 1800682 w 1800682"/>
              <a:gd name="connsiteY2" fmla="*/ 438150 h 438150"/>
              <a:gd name="connsiteX3" fmla="*/ 457 w 1800682"/>
              <a:gd name="connsiteY3" fmla="*/ 433388 h 438150"/>
              <a:gd name="connsiteX4" fmla="*/ 458 w 1800682"/>
              <a:gd name="connsiteY4" fmla="*/ 1 h 438150"/>
              <a:gd name="connsiteX0" fmla="*/ 458 w 1810207"/>
              <a:gd name="connsiteY0" fmla="*/ 1 h 433388"/>
              <a:gd name="connsiteX1" fmla="*/ 1800682 w 1810207"/>
              <a:gd name="connsiteY1" fmla="*/ 0 h 433388"/>
              <a:gd name="connsiteX2" fmla="*/ 1810207 w 1810207"/>
              <a:gd name="connsiteY2" fmla="*/ 428625 h 433388"/>
              <a:gd name="connsiteX3" fmla="*/ 457 w 1810207"/>
              <a:gd name="connsiteY3" fmla="*/ 433388 h 433388"/>
              <a:gd name="connsiteX4" fmla="*/ 458 w 1810207"/>
              <a:gd name="connsiteY4" fmla="*/ 1 h 433388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28624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19099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20016"/>
              <a:gd name="connsiteY0" fmla="*/ 0 h 433387"/>
              <a:gd name="connsiteX1" fmla="*/ 1814970 w 1820016"/>
              <a:gd name="connsiteY1" fmla="*/ 4761 h 433387"/>
              <a:gd name="connsiteX2" fmla="*/ 1819807 w 1820016"/>
              <a:gd name="connsiteY2" fmla="*/ 400049 h 433387"/>
              <a:gd name="connsiteX3" fmla="*/ 457 w 1820016"/>
              <a:gd name="connsiteY3" fmla="*/ 433387 h 433387"/>
              <a:gd name="connsiteX4" fmla="*/ 458 w 1820016"/>
              <a:gd name="connsiteY4" fmla="*/ 0 h 433387"/>
              <a:gd name="connsiteX0" fmla="*/ 458 w 1820016"/>
              <a:gd name="connsiteY0" fmla="*/ 4048 h 437435"/>
              <a:gd name="connsiteX1" fmla="*/ 1814970 w 1820016"/>
              <a:gd name="connsiteY1" fmla="*/ 0 h 437435"/>
              <a:gd name="connsiteX2" fmla="*/ 1819807 w 1820016"/>
              <a:gd name="connsiteY2" fmla="*/ 404097 h 437435"/>
              <a:gd name="connsiteX3" fmla="*/ 457 w 1820016"/>
              <a:gd name="connsiteY3" fmla="*/ 437435 h 437435"/>
              <a:gd name="connsiteX4" fmla="*/ 458 w 1820016"/>
              <a:gd name="connsiteY4" fmla="*/ 4048 h 437435"/>
              <a:gd name="connsiteX0" fmla="*/ 127 w 1830340"/>
              <a:gd name="connsiteY0" fmla="*/ 0 h 437792"/>
              <a:gd name="connsiteX1" fmla="*/ 1825294 w 1830340"/>
              <a:gd name="connsiteY1" fmla="*/ 357 h 437792"/>
              <a:gd name="connsiteX2" fmla="*/ 1830131 w 1830340"/>
              <a:gd name="connsiteY2" fmla="*/ 404454 h 437792"/>
              <a:gd name="connsiteX3" fmla="*/ 10781 w 1830340"/>
              <a:gd name="connsiteY3" fmla="*/ 437792 h 437792"/>
              <a:gd name="connsiteX4" fmla="*/ 127 w 1830340"/>
              <a:gd name="connsiteY4" fmla="*/ 0 h 437792"/>
              <a:gd name="connsiteX0" fmla="*/ 189 w 1825601"/>
              <a:gd name="connsiteY0" fmla="*/ 0 h 441760"/>
              <a:gd name="connsiteX1" fmla="*/ 1820555 w 1825601"/>
              <a:gd name="connsiteY1" fmla="*/ 4325 h 441760"/>
              <a:gd name="connsiteX2" fmla="*/ 1825392 w 1825601"/>
              <a:gd name="connsiteY2" fmla="*/ 408422 h 441760"/>
              <a:gd name="connsiteX3" fmla="*/ 6042 w 1825601"/>
              <a:gd name="connsiteY3" fmla="*/ 441760 h 441760"/>
              <a:gd name="connsiteX4" fmla="*/ 189 w 1825601"/>
              <a:gd name="connsiteY4" fmla="*/ 0 h 441760"/>
              <a:gd name="connsiteX0" fmla="*/ 363 w 1825775"/>
              <a:gd name="connsiteY0" fmla="*/ 0 h 437792"/>
              <a:gd name="connsiteX1" fmla="*/ 1820729 w 1825775"/>
              <a:gd name="connsiteY1" fmla="*/ 4325 h 437792"/>
              <a:gd name="connsiteX2" fmla="*/ 1825566 w 1825775"/>
              <a:gd name="connsiteY2" fmla="*/ 408422 h 437792"/>
              <a:gd name="connsiteX3" fmla="*/ 1417 w 1825775"/>
              <a:gd name="connsiteY3" fmla="*/ 437792 h 437792"/>
              <a:gd name="connsiteX4" fmla="*/ 363 w 1825775"/>
              <a:gd name="connsiteY4" fmla="*/ 0 h 437792"/>
              <a:gd name="connsiteX0" fmla="*/ 363 w 1820729"/>
              <a:gd name="connsiteY0" fmla="*/ 0 h 440172"/>
              <a:gd name="connsiteX1" fmla="*/ 1820729 w 1820729"/>
              <a:gd name="connsiteY1" fmla="*/ 4325 h 440172"/>
              <a:gd name="connsiteX2" fmla="*/ 1815966 w 1820729"/>
              <a:gd name="connsiteY2" fmla="*/ 440172 h 440172"/>
              <a:gd name="connsiteX3" fmla="*/ 1417 w 1820729"/>
              <a:gd name="connsiteY3" fmla="*/ 437792 h 440172"/>
              <a:gd name="connsiteX4" fmla="*/ 363 w 1820729"/>
              <a:gd name="connsiteY4" fmla="*/ 0 h 440172"/>
              <a:gd name="connsiteX0" fmla="*/ 363 w 1825776"/>
              <a:gd name="connsiteY0" fmla="*/ 0 h 440172"/>
              <a:gd name="connsiteX1" fmla="*/ 1820729 w 1825776"/>
              <a:gd name="connsiteY1" fmla="*/ 4325 h 440172"/>
              <a:gd name="connsiteX2" fmla="*/ 1825567 w 1825776"/>
              <a:gd name="connsiteY2" fmla="*/ 440172 h 440172"/>
              <a:gd name="connsiteX3" fmla="*/ 1417 w 1825776"/>
              <a:gd name="connsiteY3" fmla="*/ 437792 h 440172"/>
              <a:gd name="connsiteX4" fmla="*/ 363 w 1825776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5967 w 1820729"/>
              <a:gd name="connsiteY2" fmla="*/ 428265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21221"/>
              <a:gd name="connsiteY0" fmla="*/ 0 h 440172"/>
              <a:gd name="connsiteX1" fmla="*/ 1820729 w 1821221"/>
              <a:gd name="connsiteY1" fmla="*/ 4325 h 440172"/>
              <a:gd name="connsiteX2" fmla="*/ 1820768 w 1821221"/>
              <a:gd name="connsiteY2" fmla="*/ 440172 h 440172"/>
              <a:gd name="connsiteX3" fmla="*/ 1417 w 1821221"/>
              <a:gd name="connsiteY3" fmla="*/ 437792 h 440172"/>
              <a:gd name="connsiteX4" fmla="*/ 363 w 1821221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1168 w 1820729"/>
              <a:gd name="connsiteY2" fmla="*/ 436203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15929"/>
              <a:gd name="connsiteY0" fmla="*/ 0 h 437792"/>
              <a:gd name="connsiteX1" fmla="*/ 1815929 w 1815929"/>
              <a:gd name="connsiteY1" fmla="*/ 356 h 437792"/>
              <a:gd name="connsiteX2" fmla="*/ 1811168 w 1815929"/>
              <a:gd name="connsiteY2" fmla="*/ 436203 h 437792"/>
              <a:gd name="connsiteX3" fmla="*/ 1417 w 1815929"/>
              <a:gd name="connsiteY3" fmla="*/ 437792 h 437792"/>
              <a:gd name="connsiteX4" fmla="*/ 363 w 1815929"/>
              <a:gd name="connsiteY4" fmla="*/ 0 h 437792"/>
              <a:gd name="connsiteX0" fmla="*/ 363 w 1815929"/>
              <a:gd name="connsiteY0" fmla="*/ 0 h 445730"/>
              <a:gd name="connsiteX1" fmla="*/ 1815929 w 1815929"/>
              <a:gd name="connsiteY1" fmla="*/ 356 h 445730"/>
              <a:gd name="connsiteX2" fmla="*/ 1811168 w 1815929"/>
              <a:gd name="connsiteY2" fmla="*/ 436203 h 445730"/>
              <a:gd name="connsiteX3" fmla="*/ 1417 w 1815929"/>
              <a:gd name="connsiteY3" fmla="*/ 445730 h 445730"/>
              <a:gd name="connsiteX4" fmla="*/ 363 w 1815929"/>
              <a:gd name="connsiteY4" fmla="*/ 0 h 445730"/>
              <a:gd name="connsiteX0" fmla="*/ 363 w 1815929"/>
              <a:gd name="connsiteY0" fmla="*/ 0 h 449698"/>
              <a:gd name="connsiteX1" fmla="*/ 1815929 w 1815929"/>
              <a:gd name="connsiteY1" fmla="*/ 4324 h 449698"/>
              <a:gd name="connsiteX2" fmla="*/ 1811168 w 1815929"/>
              <a:gd name="connsiteY2" fmla="*/ 440171 h 449698"/>
              <a:gd name="connsiteX3" fmla="*/ 1417 w 1815929"/>
              <a:gd name="connsiteY3" fmla="*/ 449698 h 449698"/>
              <a:gd name="connsiteX4" fmla="*/ 363 w 1815929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2 w 1819313"/>
              <a:gd name="connsiteY2" fmla="*/ 440171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3 w 1819313"/>
              <a:gd name="connsiteY2" fmla="*/ 444140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24363"/>
              <a:gd name="connsiteY0" fmla="*/ 0 h 456045"/>
              <a:gd name="connsiteX1" fmla="*/ 1819313 w 1824363"/>
              <a:gd name="connsiteY1" fmla="*/ 4324 h 456045"/>
              <a:gd name="connsiteX2" fmla="*/ 1824154 w 1824363"/>
              <a:gd name="connsiteY2" fmla="*/ 456045 h 456045"/>
              <a:gd name="connsiteX3" fmla="*/ 0 w 1824363"/>
              <a:gd name="connsiteY3" fmla="*/ 449698 h 456045"/>
              <a:gd name="connsiteX4" fmla="*/ 3747 w 1824363"/>
              <a:gd name="connsiteY4" fmla="*/ 0 h 456045"/>
              <a:gd name="connsiteX0" fmla="*/ 3747 w 1819313"/>
              <a:gd name="connsiteY0" fmla="*/ 0 h 452076"/>
              <a:gd name="connsiteX1" fmla="*/ 1819313 w 1819313"/>
              <a:gd name="connsiteY1" fmla="*/ 4324 h 452076"/>
              <a:gd name="connsiteX2" fmla="*/ 1809753 w 1819313"/>
              <a:gd name="connsiteY2" fmla="*/ 452076 h 452076"/>
              <a:gd name="connsiteX3" fmla="*/ 0 w 1819313"/>
              <a:gd name="connsiteY3" fmla="*/ 449698 h 452076"/>
              <a:gd name="connsiteX4" fmla="*/ 3747 w 1819313"/>
              <a:gd name="connsiteY4" fmla="*/ 0 h 452076"/>
              <a:gd name="connsiteX0" fmla="*/ 3747 w 1819313"/>
              <a:gd name="connsiteY0" fmla="*/ 0 h 456044"/>
              <a:gd name="connsiteX1" fmla="*/ 1819313 w 1819313"/>
              <a:gd name="connsiteY1" fmla="*/ 4324 h 456044"/>
              <a:gd name="connsiteX2" fmla="*/ 1814554 w 1819313"/>
              <a:gd name="connsiteY2" fmla="*/ 456044 h 456044"/>
              <a:gd name="connsiteX3" fmla="*/ 0 w 1819313"/>
              <a:gd name="connsiteY3" fmla="*/ 449698 h 456044"/>
              <a:gd name="connsiteX4" fmla="*/ 3747 w 1819313"/>
              <a:gd name="connsiteY4" fmla="*/ 0 h 456044"/>
              <a:gd name="connsiteX0" fmla="*/ 3747 w 1824363"/>
              <a:gd name="connsiteY0" fmla="*/ 0 h 452076"/>
              <a:gd name="connsiteX1" fmla="*/ 1819313 w 1824363"/>
              <a:gd name="connsiteY1" fmla="*/ 4324 h 452076"/>
              <a:gd name="connsiteX2" fmla="*/ 1824154 w 1824363"/>
              <a:gd name="connsiteY2" fmla="*/ 452076 h 452076"/>
              <a:gd name="connsiteX3" fmla="*/ 0 w 1824363"/>
              <a:gd name="connsiteY3" fmla="*/ 449698 h 452076"/>
              <a:gd name="connsiteX4" fmla="*/ 3747 w 1824363"/>
              <a:gd name="connsiteY4" fmla="*/ 0 h 4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363" h="452076">
                <a:moveTo>
                  <a:pt x="3747" y="0"/>
                </a:moveTo>
                <a:lnTo>
                  <a:pt x="1819313" y="4324"/>
                </a:lnTo>
                <a:cubicBezTo>
                  <a:pt x="1817725" y="145612"/>
                  <a:pt x="1825742" y="310788"/>
                  <a:pt x="1824154" y="452076"/>
                </a:cubicBezTo>
                <a:lnTo>
                  <a:pt x="0" y="449698"/>
                </a:lnTo>
                <a:cubicBezTo>
                  <a:pt x="1588" y="308411"/>
                  <a:pt x="2159" y="141287"/>
                  <a:pt x="3747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Stratifications</a:t>
            </a:r>
            <a:endParaRPr lang="en-US" noProof="0" dirty="0"/>
          </a:p>
        </p:txBody>
      </p:sp>
      <p:grpSp>
        <p:nvGrpSpPr>
          <p:cNvPr id="5" name="Group 4" descr="Down:  Group 50"/>
          <p:cNvGrpSpPr/>
          <p:nvPr/>
        </p:nvGrpSpPr>
        <p:grpSpPr>
          <a:xfrm>
            <a:off x="7265707" y="4252036"/>
            <a:ext cx="4330662" cy="13454904"/>
            <a:chOff x="6657026" y="1561356"/>
            <a:chExt cx="1443366" cy="3736987"/>
          </a:xfrm>
        </p:grpSpPr>
        <p:sp>
          <p:nvSpPr>
            <p:cNvPr id="6" name="Rectangle 5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A3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 descr="Down:  Group 50"/>
          <p:cNvGrpSpPr/>
          <p:nvPr/>
        </p:nvGrpSpPr>
        <p:grpSpPr>
          <a:xfrm>
            <a:off x="16983981" y="4255695"/>
            <a:ext cx="2155721" cy="13422671"/>
            <a:chOff x="6657026" y="1571707"/>
            <a:chExt cx="1440159" cy="3189719"/>
          </a:xfrm>
        </p:grpSpPr>
        <p:sp>
          <p:nvSpPr>
            <p:cNvPr id="10" name="Rectangle 9"/>
            <p:cNvSpPr/>
            <p:nvPr/>
          </p:nvSpPr>
          <p:spPr>
            <a:xfrm>
              <a:off x="6660225" y="1571707"/>
              <a:ext cx="1436960" cy="585377"/>
            </a:xfrm>
            <a:prstGeom prst="rect">
              <a:avLst/>
            </a:prstGeom>
            <a:solidFill>
              <a:srgbClr val="08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B1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425452"/>
              <a:ext cx="1436955" cy="2335974"/>
            </a:xfrm>
            <a:prstGeom prst="rect">
              <a:avLst/>
            </a:prstGeom>
            <a:solidFill>
              <a:srgbClr val="6BA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B2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553348" y="17981636"/>
            <a:ext cx="3637534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Tabular</a:t>
            </a:r>
            <a:br>
              <a:rPr lang="en-US" sz="5401" dirty="0">
                <a:solidFill>
                  <a:prstClr val="black"/>
                </a:solidFill>
              </a:rPr>
            </a:br>
            <a:r>
              <a:rPr lang="en-US" sz="5401" dirty="0">
                <a:solidFill>
                  <a:prstClr val="black"/>
                </a:solidFill>
              </a:rPr>
              <a:t>e.g., mRNA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33084" y="17981636"/>
            <a:ext cx="6548588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Categorical,</a:t>
            </a:r>
          </a:p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e.g., mutation status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566312" y="5804732"/>
            <a:ext cx="5431964" cy="4535444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259682">
                <a:moveTo>
                  <a:pt x="212" y="900907"/>
                </a:moveTo>
                <a:lnTo>
                  <a:pt x="1809961" y="0"/>
                </a:lnTo>
                <a:cubicBezTo>
                  <a:pt x="1811549" y="206904"/>
                  <a:pt x="1808374" y="32809"/>
                  <a:pt x="1809962" y="239713"/>
                </a:cubicBezTo>
                <a:lnTo>
                  <a:pt x="4975" y="1259682"/>
                </a:lnTo>
                <a:cubicBezTo>
                  <a:pt x="6563" y="1096434"/>
                  <a:pt x="-1376" y="1064155"/>
                  <a:pt x="212" y="900907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566309" y="10064449"/>
            <a:ext cx="5431964" cy="5221340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  <a:gd name="connsiteX0" fmla="*/ 212 w 1814725"/>
              <a:gd name="connsiteY0" fmla="*/ 900907 h 2299496"/>
              <a:gd name="connsiteX1" fmla="*/ 1809961 w 1814725"/>
              <a:gd name="connsiteY1" fmla="*/ 0 h 2299496"/>
              <a:gd name="connsiteX2" fmla="*/ 1814725 w 1814725"/>
              <a:gd name="connsiteY2" fmla="*/ 2299496 h 2299496"/>
              <a:gd name="connsiteX3" fmla="*/ 4975 w 1814725"/>
              <a:gd name="connsiteY3" fmla="*/ 1259682 h 2299496"/>
              <a:gd name="connsiteX4" fmla="*/ 212 w 1814725"/>
              <a:gd name="connsiteY4" fmla="*/ 900907 h 2299496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358775 h 1398589"/>
              <a:gd name="connsiteX4" fmla="*/ 212 w 1838603"/>
              <a:gd name="connsiteY4" fmla="*/ 0 h 1398589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1267620 h 1398589"/>
              <a:gd name="connsiteX4" fmla="*/ 212 w 1838603"/>
              <a:gd name="connsiteY4" fmla="*/ 0 h 1398589"/>
              <a:gd name="connsiteX0" fmla="*/ 212 w 1814725"/>
              <a:gd name="connsiteY0" fmla="*/ 63500 h 1462089"/>
              <a:gd name="connsiteX1" fmla="*/ 1809961 w 1814725"/>
              <a:gd name="connsiteY1" fmla="*/ 0 h 1462089"/>
              <a:gd name="connsiteX2" fmla="*/ 1814725 w 1814725"/>
              <a:gd name="connsiteY2" fmla="*/ 1462089 h 1462089"/>
              <a:gd name="connsiteX3" fmla="*/ 4975 w 1814725"/>
              <a:gd name="connsiteY3" fmla="*/ 1331120 h 1462089"/>
              <a:gd name="connsiteX4" fmla="*/ 212 w 1814725"/>
              <a:gd name="connsiteY4" fmla="*/ 63500 h 1462089"/>
              <a:gd name="connsiteX0" fmla="*/ 212 w 1814725"/>
              <a:gd name="connsiteY0" fmla="*/ 63500 h 1335089"/>
              <a:gd name="connsiteX1" fmla="*/ 1809961 w 1814725"/>
              <a:gd name="connsiteY1" fmla="*/ 0 h 1335089"/>
              <a:gd name="connsiteX2" fmla="*/ 1814725 w 1814725"/>
              <a:gd name="connsiteY2" fmla="*/ 1335089 h 1335089"/>
              <a:gd name="connsiteX3" fmla="*/ 4975 w 1814725"/>
              <a:gd name="connsiteY3" fmla="*/ 1331120 h 1335089"/>
              <a:gd name="connsiteX4" fmla="*/ 212 w 1814725"/>
              <a:gd name="connsiteY4" fmla="*/ 63500 h 1335089"/>
              <a:gd name="connsiteX0" fmla="*/ 212 w 1810172"/>
              <a:gd name="connsiteY0" fmla="*/ 63500 h 1339058"/>
              <a:gd name="connsiteX1" fmla="*/ 1809961 w 1810172"/>
              <a:gd name="connsiteY1" fmla="*/ 0 h 1339058"/>
              <a:gd name="connsiteX2" fmla="*/ 1805200 w 1810172"/>
              <a:gd name="connsiteY2" fmla="*/ 1339058 h 1339058"/>
              <a:gd name="connsiteX3" fmla="*/ 4975 w 1810172"/>
              <a:gd name="connsiteY3" fmla="*/ 1331120 h 1339058"/>
              <a:gd name="connsiteX4" fmla="*/ 212 w 1810172"/>
              <a:gd name="connsiteY4" fmla="*/ 63500 h 1339058"/>
              <a:gd name="connsiteX0" fmla="*/ 212 w 1810419"/>
              <a:gd name="connsiteY0" fmla="*/ 63500 h 1426371"/>
              <a:gd name="connsiteX1" fmla="*/ 1809961 w 1810419"/>
              <a:gd name="connsiteY1" fmla="*/ 0 h 1426371"/>
              <a:gd name="connsiteX2" fmla="*/ 1809963 w 1810419"/>
              <a:gd name="connsiteY2" fmla="*/ 1426371 h 1426371"/>
              <a:gd name="connsiteX3" fmla="*/ 4975 w 1810419"/>
              <a:gd name="connsiteY3" fmla="*/ 1331120 h 1426371"/>
              <a:gd name="connsiteX4" fmla="*/ 212 w 1810419"/>
              <a:gd name="connsiteY4" fmla="*/ 63500 h 1426371"/>
              <a:gd name="connsiteX0" fmla="*/ 212 w 1810172"/>
              <a:gd name="connsiteY0" fmla="*/ 63500 h 1454153"/>
              <a:gd name="connsiteX1" fmla="*/ 1809961 w 1810172"/>
              <a:gd name="connsiteY1" fmla="*/ 0 h 1454153"/>
              <a:gd name="connsiteX2" fmla="*/ 1805200 w 1810172"/>
              <a:gd name="connsiteY2" fmla="*/ 1454153 h 1454153"/>
              <a:gd name="connsiteX3" fmla="*/ 4975 w 1810172"/>
              <a:gd name="connsiteY3" fmla="*/ 1331120 h 1454153"/>
              <a:gd name="connsiteX4" fmla="*/ 212 w 1810172"/>
              <a:gd name="connsiteY4" fmla="*/ 63500 h 1454153"/>
              <a:gd name="connsiteX0" fmla="*/ 212 w 1824250"/>
              <a:gd name="connsiteY0" fmla="*/ 63500 h 1454153"/>
              <a:gd name="connsiteX1" fmla="*/ 1809961 w 1824250"/>
              <a:gd name="connsiteY1" fmla="*/ 0 h 1454153"/>
              <a:gd name="connsiteX2" fmla="*/ 1824250 w 1824250"/>
              <a:gd name="connsiteY2" fmla="*/ 1454153 h 1454153"/>
              <a:gd name="connsiteX3" fmla="*/ 4975 w 1824250"/>
              <a:gd name="connsiteY3" fmla="*/ 1331120 h 1454153"/>
              <a:gd name="connsiteX4" fmla="*/ 212 w 1824250"/>
              <a:gd name="connsiteY4" fmla="*/ 63500 h 1454153"/>
              <a:gd name="connsiteX0" fmla="*/ 212 w 1810419"/>
              <a:gd name="connsiteY0" fmla="*/ 63500 h 1450184"/>
              <a:gd name="connsiteX1" fmla="*/ 1809961 w 1810419"/>
              <a:gd name="connsiteY1" fmla="*/ 0 h 1450184"/>
              <a:gd name="connsiteX2" fmla="*/ 1809962 w 1810419"/>
              <a:gd name="connsiteY2" fmla="*/ 1450184 h 1450184"/>
              <a:gd name="connsiteX3" fmla="*/ 4975 w 1810419"/>
              <a:gd name="connsiteY3" fmla="*/ 1331120 h 1450184"/>
              <a:gd name="connsiteX4" fmla="*/ 212 w 1810419"/>
              <a:gd name="connsiteY4" fmla="*/ 63500 h 145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450184">
                <a:moveTo>
                  <a:pt x="212" y="63500"/>
                </a:moveTo>
                <a:lnTo>
                  <a:pt x="1809961" y="0"/>
                </a:lnTo>
                <a:cubicBezTo>
                  <a:pt x="1811549" y="206904"/>
                  <a:pt x="1808374" y="1243280"/>
                  <a:pt x="1809962" y="1450184"/>
                </a:cubicBezTo>
                <a:lnTo>
                  <a:pt x="4975" y="1331120"/>
                </a:lnTo>
                <a:cubicBezTo>
                  <a:pt x="6563" y="1167872"/>
                  <a:pt x="-1376" y="226748"/>
                  <a:pt x="212" y="6350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1590762" y="15308558"/>
            <a:ext cx="5417676" cy="2377753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05445"/>
              <a:gd name="connsiteY0" fmla="*/ 123032 h 1287463"/>
              <a:gd name="connsiteX1" fmla="*/ 1791158 w 1805445"/>
              <a:gd name="connsiteY1" fmla="*/ 0 h 1287463"/>
              <a:gd name="connsiteX2" fmla="*/ 1805445 w 1805445"/>
              <a:gd name="connsiteY2" fmla="*/ 1287463 h 1287463"/>
              <a:gd name="connsiteX3" fmla="*/ 458 w 1805445"/>
              <a:gd name="connsiteY3" fmla="*/ 751682 h 1287463"/>
              <a:gd name="connsiteX4" fmla="*/ 458 w 1805445"/>
              <a:gd name="connsiteY4" fmla="*/ 123032 h 1287463"/>
              <a:gd name="connsiteX0" fmla="*/ 458 w 1795920"/>
              <a:gd name="connsiteY0" fmla="*/ 123032 h 751682"/>
              <a:gd name="connsiteX1" fmla="*/ 1791158 w 1795920"/>
              <a:gd name="connsiteY1" fmla="*/ 0 h 751682"/>
              <a:gd name="connsiteX2" fmla="*/ 1795920 w 1795920"/>
              <a:gd name="connsiteY2" fmla="*/ 664369 h 751682"/>
              <a:gd name="connsiteX3" fmla="*/ 458 w 1795920"/>
              <a:gd name="connsiteY3" fmla="*/ 751682 h 751682"/>
              <a:gd name="connsiteX4" fmla="*/ 458 w 1795920"/>
              <a:gd name="connsiteY4" fmla="*/ 123032 h 751682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800683"/>
              <a:gd name="connsiteY0" fmla="*/ 123032 h 672307"/>
              <a:gd name="connsiteX1" fmla="*/ 1791158 w 1800683"/>
              <a:gd name="connsiteY1" fmla="*/ 0 h 672307"/>
              <a:gd name="connsiteX2" fmla="*/ 1800683 w 1800683"/>
              <a:gd name="connsiteY2" fmla="*/ 656431 h 672307"/>
              <a:gd name="connsiteX3" fmla="*/ 458 w 1800683"/>
              <a:gd name="connsiteY3" fmla="*/ 672307 h 672307"/>
              <a:gd name="connsiteX4" fmla="*/ 458 w 1800683"/>
              <a:gd name="connsiteY4" fmla="*/ 123032 h 672307"/>
              <a:gd name="connsiteX0" fmla="*/ 458 w 1805657"/>
              <a:gd name="connsiteY0" fmla="*/ 123032 h 672307"/>
              <a:gd name="connsiteX1" fmla="*/ 1805446 w 1805657"/>
              <a:gd name="connsiteY1" fmla="*/ 0 h 672307"/>
              <a:gd name="connsiteX2" fmla="*/ 1800683 w 1805657"/>
              <a:gd name="connsiteY2" fmla="*/ 656431 h 672307"/>
              <a:gd name="connsiteX3" fmla="*/ 458 w 1805657"/>
              <a:gd name="connsiteY3" fmla="*/ 672307 h 672307"/>
              <a:gd name="connsiteX4" fmla="*/ 458 w 1805657"/>
              <a:gd name="connsiteY4" fmla="*/ 123032 h 672307"/>
              <a:gd name="connsiteX0" fmla="*/ 458 w 1805657"/>
              <a:gd name="connsiteY0" fmla="*/ 123032 h 660401"/>
              <a:gd name="connsiteX1" fmla="*/ 1805446 w 1805657"/>
              <a:gd name="connsiteY1" fmla="*/ 0 h 660401"/>
              <a:gd name="connsiteX2" fmla="*/ 1800683 w 1805657"/>
              <a:gd name="connsiteY2" fmla="*/ 656431 h 660401"/>
              <a:gd name="connsiteX3" fmla="*/ 458 w 1805657"/>
              <a:gd name="connsiteY3" fmla="*/ 660401 h 660401"/>
              <a:gd name="connsiteX4" fmla="*/ 458 w 1805657"/>
              <a:gd name="connsiteY4" fmla="*/ 123032 h 6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657" h="660401">
                <a:moveTo>
                  <a:pt x="458" y="123032"/>
                </a:moveTo>
                <a:lnTo>
                  <a:pt x="1805446" y="0"/>
                </a:lnTo>
                <a:cubicBezTo>
                  <a:pt x="1807034" y="206904"/>
                  <a:pt x="1799095" y="449527"/>
                  <a:pt x="1800683" y="656431"/>
                </a:cubicBezTo>
                <a:lnTo>
                  <a:pt x="458" y="660401"/>
                </a:lnTo>
                <a:cubicBezTo>
                  <a:pt x="2046" y="497153"/>
                  <a:pt x="-1130" y="286280"/>
                  <a:pt x="458" y="123032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1577111" y="5862116"/>
            <a:ext cx="5418414" cy="4192497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903" h="1164431">
                <a:moveTo>
                  <a:pt x="458" y="0"/>
                </a:moveTo>
                <a:lnTo>
                  <a:pt x="1805445" y="551656"/>
                </a:lnTo>
                <a:cubicBezTo>
                  <a:pt x="1807033" y="758560"/>
                  <a:pt x="1803857" y="957527"/>
                  <a:pt x="1805445" y="1164431"/>
                </a:cubicBezTo>
                <a:lnTo>
                  <a:pt x="458" y="628650"/>
                </a:lnTo>
                <a:cubicBezTo>
                  <a:pt x="2046" y="465402"/>
                  <a:pt x="-1130" y="163248"/>
                  <a:pt x="458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83820" y="19274554"/>
            <a:ext cx="6992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[Parallel Sets, </a:t>
            </a: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</a:rPr>
              <a:t>Kosara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en-US" sz="5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animBg="1"/>
      <p:bldP spid="21" grpId="0" animBg="1"/>
      <p:bldP spid="22" grpId="0" animBg="1"/>
      <p:bldP spid="2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10" y="350283"/>
            <a:ext cx="15449743" cy="17649864"/>
          </a:xfrm>
        </p:spPr>
      </p:pic>
      <p:sp>
        <p:nvSpPr>
          <p:cNvPr id="7" name="TextBox 11"/>
          <p:cNvSpPr txBox="1"/>
          <p:nvPr/>
        </p:nvSpPr>
        <p:spPr>
          <a:xfrm>
            <a:off x="10209401" y="18044959"/>
            <a:ext cx="4479110" cy="1939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6001" b="1" i="1" dirty="0">
                <a:solidFill>
                  <a:prstClr val="black"/>
                </a:solidFill>
              </a:rPr>
              <a:t>Clustering of </a:t>
            </a:r>
            <a:br>
              <a:rPr lang="en-US" sz="6001" b="1" i="1" dirty="0">
                <a:solidFill>
                  <a:prstClr val="black"/>
                </a:solidFill>
              </a:rPr>
            </a:br>
            <a:r>
              <a:rPr lang="en-US" sz="6001" b="1" i="1" dirty="0">
                <a:solidFill>
                  <a:prstClr val="black"/>
                </a:solidFill>
              </a:rPr>
              <a:t>mRNA Data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21604750" y="18044959"/>
            <a:ext cx="6886821" cy="1939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6001" b="1" i="1" dirty="0">
                <a:solidFill>
                  <a:prstClr val="black"/>
                </a:solidFill>
              </a:rPr>
              <a:t>Stratification on </a:t>
            </a:r>
            <a:br>
              <a:rPr lang="en-US" sz="6001" b="1" i="1" dirty="0">
                <a:solidFill>
                  <a:prstClr val="black"/>
                </a:solidFill>
              </a:rPr>
            </a:br>
            <a:r>
              <a:rPr lang="en-US" sz="6001" b="1" i="1" dirty="0">
                <a:solidFill>
                  <a:prstClr val="black"/>
                </a:solidFill>
              </a:rPr>
              <a:t>Copy Number Status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5663817" y="13530958"/>
            <a:ext cx="7280839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6001" b="1" i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Many shared Patients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9040275" y="7804867"/>
            <a:ext cx="5715744" cy="9831080"/>
          </a:xfrm>
          <a:custGeom>
            <a:avLst/>
            <a:gdLst>
              <a:gd name="connsiteX0" fmla="*/ 0 w 1879600"/>
              <a:gd name="connsiteY0" fmla="*/ 0 h 1270000"/>
              <a:gd name="connsiteX1" fmla="*/ 1866900 w 1879600"/>
              <a:gd name="connsiteY1" fmla="*/ 12700 h 1270000"/>
              <a:gd name="connsiteX2" fmla="*/ 1879600 w 1879600"/>
              <a:gd name="connsiteY2" fmla="*/ 1270000 h 1270000"/>
              <a:gd name="connsiteX3" fmla="*/ 0 w 1879600"/>
              <a:gd name="connsiteY3" fmla="*/ 800100 h 1270000"/>
              <a:gd name="connsiteX4" fmla="*/ 0 w 1879600"/>
              <a:gd name="connsiteY4" fmla="*/ 0 h 1270000"/>
              <a:gd name="connsiteX0" fmla="*/ 50800 w 1879600"/>
              <a:gd name="connsiteY0" fmla="*/ 0 h 1485900"/>
              <a:gd name="connsiteX1" fmla="*/ 1866900 w 1879600"/>
              <a:gd name="connsiteY1" fmla="*/ 228600 h 1485900"/>
              <a:gd name="connsiteX2" fmla="*/ 1879600 w 1879600"/>
              <a:gd name="connsiteY2" fmla="*/ 1485900 h 1485900"/>
              <a:gd name="connsiteX3" fmla="*/ 0 w 1879600"/>
              <a:gd name="connsiteY3" fmla="*/ 1016000 h 1485900"/>
              <a:gd name="connsiteX4" fmla="*/ 50800 w 1879600"/>
              <a:gd name="connsiteY4" fmla="*/ 0 h 1485900"/>
              <a:gd name="connsiteX0" fmla="*/ 12700 w 1841500"/>
              <a:gd name="connsiteY0" fmla="*/ 0 h 3276600"/>
              <a:gd name="connsiteX1" fmla="*/ 1828800 w 1841500"/>
              <a:gd name="connsiteY1" fmla="*/ 228600 h 3276600"/>
              <a:gd name="connsiteX2" fmla="*/ 1841500 w 1841500"/>
              <a:gd name="connsiteY2" fmla="*/ 1485900 h 3276600"/>
              <a:gd name="connsiteX3" fmla="*/ 0 w 1841500"/>
              <a:gd name="connsiteY3" fmla="*/ 3276600 h 3276600"/>
              <a:gd name="connsiteX4" fmla="*/ 12700 w 1841500"/>
              <a:gd name="connsiteY4" fmla="*/ 0 h 3276600"/>
              <a:gd name="connsiteX0" fmla="*/ 12700 w 1866900"/>
              <a:gd name="connsiteY0" fmla="*/ 0 h 3276600"/>
              <a:gd name="connsiteX1" fmla="*/ 1828800 w 1866900"/>
              <a:gd name="connsiteY1" fmla="*/ 228600 h 3276600"/>
              <a:gd name="connsiteX2" fmla="*/ 1866900 w 1866900"/>
              <a:gd name="connsiteY2" fmla="*/ 1549400 h 3276600"/>
              <a:gd name="connsiteX3" fmla="*/ 0 w 1866900"/>
              <a:gd name="connsiteY3" fmla="*/ 3276600 h 3276600"/>
              <a:gd name="connsiteX4" fmla="*/ 12700 w 1866900"/>
              <a:gd name="connsiteY4" fmla="*/ 0 h 3276600"/>
              <a:gd name="connsiteX0" fmla="*/ 12700 w 1866900"/>
              <a:gd name="connsiteY0" fmla="*/ 0 h 3276600"/>
              <a:gd name="connsiteX1" fmla="*/ 1866900 w 1866900"/>
              <a:gd name="connsiteY1" fmla="*/ 342900 h 3276600"/>
              <a:gd name="connsiteX2" fmla="*/ 1866900 w 1866900"/>
              <a:gd name="connsiteY2" fmla="*/ 1549400 h 3276600"/>
              <a:gd name="connsiteX3" fmla="*/ 0 w 1866900"/>
              <a:gd name="connsiteY3" fmla="*/ 3276600 h 3276600"/>
              <a:gd name="connsiteX4" fmla="*/ 12700 w 1866900"/>
              <a:gd name="connsiteY4" fmla="*/ 0 h 3276600"/>
              <a:gd name="connsiteX0" fmla="*/ 12700 w 1892300"/>
              <a:gd name="connsiteY0" fmla="*/ 0 h 3276600"/>
              <a:gd name="connsiteX1" fmla="*/ 1892300 w 1892300"/>
              <a:gd name="connsiteY1" fmla="*/ 330200 h 3276600"/>
              <a:gd name="connsiteX2" fmla="*/ 1866900 w 1892300"/>
              <a:gd name="connsiteY2" fmla="*/ 1549400 h 3276600"/>
              <a:gd name="connsiteX3" fmla="*/ 0 w 1892300"/>
              <a:gd name="connsiteY3" fmla="*/ 3276600 h 3276600"/>
              <a:gd name="connsiteX4" fmla="*/ 12700 w 1892300"/>
              <a:gd name="connsiteY4" fmla="*/ 0 h 3276600"/>
              <a:gd name="connsiteX0" fmla="*/ 12700 w 1905000"/>
              <a:gd name="connsiteY0" fmla="*/ 0 h 3276600"/>
              <a:gd name="connsiteX1" fmla="*/ 1892300 w 1905000"/>
              <a:gd name="connsiteY1" fmla="*/ 330200 h 3276600"/>
              <a:gd name="connsiteX2" fmla="*/ 1905000 w 1905000"/>
              <a:gd name="connsiteY2" fmla="*/ 1536700 h 3276600"/>
              <a:gd name="connsiteX3" fmla="*/ 0 w 1905000"/>
              <a:gd name="connsiteY3" fmla="*/ 3276600 h 3276600"/>
              <a:gd name="connsiteX4" fmla="*/ 12700 w 1905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3276600">
                <a:moveTo>
                  <a:pt x="12700" y="0"/>
                </a:moveTo>
                <a:lnTo>
                  <a:pt x="1892300" y="330200"/>
                </a:lnTo>
                <a:lnTo>
                  <a:pt x="1905000" y="1536700"/>
                </a:lnTo>
                <a:lnTo>
                  <a:pt x="0" y="3276600"/>
                </a:lnTo>
                <a:cubicBezTo>
                  <a:pt x="4233" y="2184400"/>
                  <a:pt x="8467" y="1092200"/>
                  <a:pt x="127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090585" y="4269591"/>
            <a:ext cx="5639534" cy="3810496"/>
          </a:xfrm>
          <a:custGeom>
            <a:avLst/>
            <a:gdLst>
              <a:gd name="connsiteX0" fmla="*/ 0 w 1879600"/>
              <a:gd name="connsiteY0" fmla="*/ 0 h 1270000"/>
              <a:gd name="connsiteX1" fmla="*/ 1866900 w 1879600"/>
              <a:gd name="connsiteY1" fmla="*/ 12700 h 1270000"/>
              <a:gd name="connsiteX2" fmla="*/ 1879600 w 1879600"/>
              <a:gd name="connsiteY2" fmla="*/ 1270000 h 1270000"/>
              <a:gd name="connsiteX3" fmla="*/ 0 w 1879600"/>
              <a:gd name="connsiteY3" fmla="*/ 800100 h 1270000"/>
              <a:gd name="connsiteX4" fmla="*/ 0 w 187960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270000">
                <a:moveTo>
                  <a:pt x="0" y="0"/>
                </a:moveTo>
                <a:lnTo>
                  <a:pt x="1866900" y="12700"/>
                </a:lnTo>
                <a:lnTo>
                  <a:pt x="1879600" y="12700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Data – Same Stratification</a:t>
            </a:r>
            <a:endParaRPr lang="en-US" noProof="0" dirty="0"/>
          </a:p>
        </p:txBody>
      </p:sp>
      <p:grpSp>
        <p:nvGrpSpPr>
          <p:cNvPr id="5" name="Group 4" descr="Down:  Group 50"/>
          <p:cNvGrpSpPr/>
          <p:nvPr/>
        </p:nvGrpSpPr>
        <p:grpSpPr>
          <a:xfrm>
            <a:off x="7265707" y="4252036"/>
            <a:ext cx="4330662" cy="13454904"/>
            <a:chOff x="6657026" y="1561356"/>
            <a:chExt cx="1443366" cy="3736987"/>
          </a:xfrm>
        </p:grpSpPr>
        <p:sp>
          <p:nvSpPr>
            <p:cNvPr id="6" name="Rectangle 5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Cluster A3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 descr="Down:  Group 50"/>
          <p:cNvGrpSpPr/>
          <p:nvPr/>
        </p:nvGrpSpPr>
        <p:grpSpPr>
          <a:xfrm>
            <a:off x="16983981" y="4255695"/>
            <a:ext cx="2155721" cy="13422671"/>
            <a:chOff x="6657026" y="1571707"/>
            <a:chExt cx="1440159" cy="3189719"/>
          </a:xfrm>
        </p:grpSpPr>
        <p:sp>
          <p:nvSpPr>
            <p:cNvPr id="10" name="Rectangle 9"/>
            <p:cNvSpPr/>
            <p:nvPr/>
          </p:nvSpPr>
          <p:spPr>
            <a:xfrm>
              <a:off x="6660225" y="1571707"/>
              <a:ext cx="1436960" cy="585377"/>
            </a:xfrm>
            <a:prstGeom prst="rect">
              <a:avLst/>
            </a:prstGeom>
            <a:solidFill>
              <a:srgbClr val="08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B1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425452"/>
              <a:ext cx="1436955" cy="2335974"/>
            </a:xfrm>
            <a:prstGeom prst="rect">
              <a:avLst/>
            </a:prstGeom>
            <a:solidFill>
              <a:srgbClr val="6BA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B2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11578395" y="4250411"/>
            <a:ext cx="5430782" cy="1627685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137 w 1800361"/>
              <a:gd name="connsiteY0" fmla="*/ 1 h 438150"/>
              <a:gd name="connsiteX1" fmla="*/ 1800361 w 1800361"/>
              <a:gd name="connsiteY1" fmla="*/ 0 h 438150"/>
              <a:gd name="connsiteX2" fmla="*/ 1800361 w 1800361"/>
              <a:gd name="connsiteY2" fmla="*/ 438150 h 438150"/>
              <a:gd name="connsiteX3" fmla="*/ 9661 w 1800361"/>
              <a:gd name="connsiteY3" fmla="*/ 438150 h 438150"/>
              <a:gd name="connsiteX4" fmla="*/ 137 w 1800361"/>
              <a:gd name="connsiteY4" fmla="*/ 1 h 438150"/>
              <a:gd name="connsiteX0" fmla="*/ 4764 w 1804988"/>
              <a:gd name="connsiteY0" fmla="*/ 1 h 438150"/>
              <a:gd name="connsiteX1" fmla="*/ 1804988 w 1804988"/>
              <a:gd name="connsiteY1" fmla="*/ 0 h 438150"/>
              <a:gd name="connsiteX2" fmla="*/ 1804988 w 1804988"/>
              <a:gd name="connsiteY2" fmla="*/ 438150 h 438150"/>
              <a:gd name="connsiteX3" fmla="*/ 0 w 1804988"/>
              <a:gd name="connsiteY3" fmla="*/ 438150 h 438150"/>
              <a:gd name="connsiteX4" fmla="*/ 4764 w 1804988"/>
              <a:gd name="connsiteY4" fmla="*/ 1 h 438150"/>
              <a:gd name="connsiteX0" fmla="*/ 212 w 1800436"/>
              <a:gd name="connsiteY0" fmla="*/ 1 h 438150"/>
              <a:gd name="connsiteX1" fmla="*/ 1800436 w 1800436"/>
              <a:gd name="connsiteY1" fmla="*/ 0 h 438150"/>
              <a:gd name="connsiteX2" fmla="*/ 1800436 w 1800436"/>
              <a:gd name="connsiteY2" fmla="*/ 438150 h 438150"/>
              <a:gd name="connsiteX3" fmla="*/ 4973 w 1800436"/>
              <a:gd name="connsiteY3" fmla="*/ 438150 h 438150"/>
              <a:gd name="connsiteX4" fmla="*/ 212 w 1800436"/>
              <a:gd name="connsiteY4" fmla="*/ 1 h 438150"/>
              <a:gd name="connsiteX0" fmla="*/ 458 w 1800682"/>
              <a:gd name="connsiteY0" fmla="*/ 1 h 438150"/>
              <a:gd name="connsiteX1" fmla="*/ 1800682 w 1800682"/>
              <a:gd name="connsiteY1" fmla="*/ 0 h 438150"/>
              <a:gd name="connsiteX2" fmla="*/ 1800682 w 1800682"/>
              <a:gd name="connsiteY2" fmla="*/ 438150 h 438150"/>
              <a:gd name="connsiteX3" fmla="*/ 457 w 1800682"/>
              <a:gd name="connsiteY3" fmla="*/ 433388 h 438150"/>
              <a:gd name="connsiteX4" fmla="*/ 458 w 1800682"/>
              <a:gd name="connsiteY4" fmla="*/ 1 h 438150"/>
              <a:gd name="connsiteX0" fmla="*/ 458 w 1810207"/>
              <a:gd name="connsiteY0" fmla="*/ 1 h 433388"/>
              <a:gd name="connsiteX1" fmla="*/ 1800682 w 1810207"/>
              <a:gd name="connsiteY1" fmla="*/ 0 h 433388"/>
              <a:gd name="connsiteX2" fmla="*/ 1810207 w 1810207"/>
              <a:gd name="connsiteY2" fmla="*/ 428625 h 433388"/>
              <a:gd name="connsiteX3" fmla="*/ 457 w 1810207"/>
              <a:gd name="connsiteY3" fmla="*/ 433388 h 433388"/>
              <a:gd name="connsiteX4" fmla="*/ 458 w 1810207"/>
              <a:gd name="connsiteY4" fmla="*/ 1 h 433388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28624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19099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20016"/>
              <a:gd name="connsiteY0" fmla="*/ 0 h 433387"/>
              <a:gd name="connsiteX1" fmla="*/ 1814970 w 1820016"/>
              <a:gd name="connsiteY1" fmla="*/ 4761 h 433387"/>
              <a:gd name="connsiteX2" fmla="*/ 1819807 w 1820016"/>
              <a:gd name="connsiteY2" fmla="*/ 400049 h 433387"/>
              <a:gd name="connsiteX3" fmla="*/ 457 w 1820016"/>
              <a:gd name="connsiteY3" fmla="*/ 433387 h 433387"/>
              <a:gd name="connsiteX4" fmla="*/ 458 w 1820016"/>
              <a:gd name="connsiteY4" fmla="*/ 0 h 433387"/>
              <a:gd name="connsiteX0" fmla="*/ 458 w 1820016"/>
              <a:gd name="connsiteY0" fmla="*/ 4048 h 437435"/>
              <a:gd name="connsiteX1" fmla="*/ 1814970 w 1820016"/>
              <a:gd name="connsiteY1" fmla="*/ 0 h 437435"/>
              <a:gd name="connsiteX2" fmla="*/ 1819807 w 1820016"/>
              <a:gd name="connsiteY2" fmla="*/ 404097 h 437435"/>
              <a:gd name="connsiteX3" fmla="*/ 457 w 1820016"/>
              <a:gd name="connsiteY3" fmla="*/ 437435 h 437435"/>
              <a:gd name="connsiteX4" fmla="*/ 458 w 1820016"/>
              <a:gd name="connsiteY4" fmla="*/ 4048 h 437435"/>
              <a:gd name="connsiteX0" fmla="*/ 127 w 1830340"/>
              <a:gd name="connsiteY0" fmla="*/ 0 h 437792"/>
              <a:gd name="connsiteX1" fmla="*/ 1825294 w 1830340"/>
              <a:gd name="connsiteY1" fmla="*/ 357 h 437792"/>
              <a:gd name="connsiteX2" fmla="*/ 1830131 w 1830340"/>
              <a:gd name="connsiteY2" fmla="*/ 404454 h 437792"/>
              <a:gd name="connsiteX3" fmla="*/ 10781 w 1830340"/>
              <a:gd name="connsiteY3" fmla="*/ 437792 h 437792"/>
              <a:gd name="connsiteX4" fmla="*/ 127 w 1830340"/>
              <a:gd name="connsiteY4" fmla="*/ 0 h 437792"/>
              <a:gd name="connsiteX0" fmla="*/ 189 w 1825601"/>
              <a:gd name="connsiteY0" fmla="*/ 0 h 441760"/>
              <a:gd name="connsiteX1" fmla="*/ 1820555 w 1825601"/>
              <a:gd name="connsiteY1" fmla="*/ 4325 h 441760"/>
              <a:gd name="connsiteX2" fmla="*/ 1825392 w 1825601"/>
              <a:gd name="connsiteY2" fmla="*/ 408422 h 441760"/>
              <a:gd name="connsiteX3" fmla="*/ 6042 w 1825601"/>
              <a:gd name="connsiteY3" fmla="*/ 441760 h 441760"/>
              <a:gd name="connsiteX4" fmla="*/ 189 w 1825601"/>
              <a:gd name="connsiteY4" fmla="*/ 0 h 441760"/>
              <a:gd name="connsiteX0" fmla="*/ 363 w 1825775"/>
              <a:gd name="connsiteY0" fmla="*/ 0 h 437792"/>
              <a:gd name="connsiteX1" fmla="*/ 1820729 w 1825775"/>
              <a:gd name="connsiteY1" fmla="*/ 4325 h 437792"/>
              <a:gd name="connsiteX2" fmla="*/ 1825566 w 1825775"/>
              <a:gd name="connsiteY2" fmla="*/ 408422 h 437792"/>
              <a:gd name="connsiteX3" fmla="*/ 1417 w 1825775"/>
              <a:gd name="connsiteY3" fmla="*/ 437792 h 437792"/>
              <a:gd name="connsiteX4" fmla="*/ 363 w 1825775"/>
              <a:gd name="connsiteY4" fmla="*/ 0 h 437792"/>
              <a:gd name="connsiteX0" fmla="*/ 363 w 1820729"/>
              <a:gd name="connsiteY0" fmla="*/ 0 h 440172"/>
              <a:gd name="connsiteX1" fmla="*/ 1820729 w 1820729"/>
              <a:gd name="connsiteY1" fmla="*/ 4325 h 440172"/>
              <a:gd name="connsiteX2" fmla="*/ 1815966 w 1820729"/>
              <a:gd name="connsiteY2" fmla="*/ 440172 h 440172"/>
              <a:gd name="connsiteX3" fmla="*/ 1417 w 1820729"/>
              <a:gd name="connsiteY3" fmla="*/ 437792 h 440172"/>
              <a:gd name="connsiteX4" fmla="*/ 363 w 1820729"/>
              <a:gd name="connsiteY4" fmla="*/ 0 h 440172"/>
              <a:gd name="connsiteX0" fmla="*/ 363 w 1825776"/>
              <a:gd name="connsiteY0" fmla="*/ 0 h 440172"/>
              <a:gd name="connsiteX1" fmla="*/ 1820729 w 1825776"/>
              <a:gd name="connsiteY1" fmla="*/ 4325 h 440172"/>
              <a:gd name="connsiteX2" fmla="*/ 1825567 w 1825776"/>
              <a:gd name="connsiteY2" fmla="*/ 440172 h 440172"/>
              <a:gd name="connsiteX3" fmla="*/ 1417 w 1825776"/>
              <a:gd name="connsiteY3" fmla="*/ 437792 h 440172"/>
              <a:gd name="connsiteX4" fmla="*/ 363 w 1825776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5967 w 1820729"/>
              <a:gd name="connsiteY2" fmla="*/ 428265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21221"/>
              <a:gd name="connsiteY0" fmla="*/ 0 h 440172"/>
              <a:gd name="connsiteX1" fmla="*/ 1820729 w 1821221"/>
              <a:gd name="connsiteY1" fmla="*/ 4325 h 440172"/>
              <a:gd name="connsiteX2" fmla="*/ 1820768 w 1821221"/>
              <a:gd name="connsiteY2" fmla="*/ 440172 h 440172"/>
              <a:gd name="connsiteX3" fmla="*/ 1417 w 1821221"/>
              <a:gd name="connsiteY3" fmla="*/ 437792 h 440172"/>
              <a:gd name="connsiteX4" fmla="*/ 363 w 1821221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1168 w 1820729"/>
              <a:gd name="connsiteY2" fmla="*/ 436203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15929"/>
              <a:gd name="connsiteY0" fmla="*/ 0 h 437792"/>
              <a:gd name="connsiteX1" fmla="*/ 1815929 w 1815929"/>
              <a:gd name="connsiteY1" fmla="*/ 356 h 437792"/>
              <a:gd name="connsiteX2" fmla="*/ 1811168 w 1815929"/>
              <a:gd name="connsiteY2" fmla="*/ 436203 h 437792"/>
              <a:gd name="connsiteX3" fmla="*/ 1417 w 1815929"/>
              <a:gd name="connsiteY3" fmla="*/ 437792 h 437792"/>
              <a:gd name="connsiteX4" fmla="*/ 363 w 1815929"/>
              <a:gd name="connsiteY4" fmla="*/ 0 h 437792"/>
              <a:gd name="connsiteX0" fmla="*/ 363 w 1815929"/>
              <a:gd name="connsiteY0" fmla="*/ 0 h 445730"/>
              <a:gd name="connsiteX1" fmla="*/ 1815929 w 1815929"/>
              <a:gd name="connsiteY1" fmla="*/ 356 h 445730"/>
              <a:gd name="connsiteX2" fmla="*/ 1811168 w 1815929"/>
              <a:gd name="connsiteY2" fmla="*/ 436203 h 445730"/>
              <a:gd name="connsiteX3" fmla="*/ 1417 w 1815929"/>
              <a:gd name="connsiteY3" fmla="*/ 445730 h 445730"/>
              <a:gd name="connsiteX4" fmla="*/ 363 w 1815929"/>
              <a:gd name="connsiteY4" fmla="*/ 0 h 445730"/>
              <a:gd name="connsiteX0" fmla="*/ 363 w 1815929"/>
              <a:gd name="connsiteY0" fmla="*/ 0 h 449698"/>
              <a:gd name="connsiteX1" fmla="*/ 1815929 w 1815929"/>
              <a:gd name="connsiteY1" fmla="*/ 4324 h 449698"/>
              <a:gd name="connsiteX2" fmla="*/ 1811168 w 1815929"/>
              <a:gd name="connsiteY2" fmla="*/ 440171 h 449698"/>
              <a:gd name="connsiteX3" fmla="*/ 1417 w 1815929"/>
              <a:gd name="connsiteY3" fmla="*/ 449698 h 449698"/>
              <a:gd name="connsiteX4" fmla="*/ 363 w 1815929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2 w 1819313"/>
              <a:gd name="connsiteY2" fmla="*/ 440171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3 w 1819313"/>
              <a:gd name="connsiteY2" fmla="*/ 444140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24363"/>
              <a:gd name="connsiteY0" fmla="*/ 0 h 456045"/>
              <a:gd name="connsiteX1" fmla="*/ 1819313 w 1824363"/>
              <a:gd name="connsiteY1" fmla="*/ 4324 h 456045"/>
              <a:gd name="connsiteX2" fmla="*/ 1824154 w 1824363"/>
              <a:gd name="connsiteY2" fmla="*/ 456045 h 456045"/>
              <a:gd name="connsiteX3" fmla="*/ 0 w 1824363"/>
              <a:gd name="connsiteY3" fmla="*/ 449698 h 456045"/>
              <a:gd name="connsiteX4" fmla="*/ 3747 w 1824363"/>
              <a:gd name="connsiteY4" fmla="*/ 0 h 456045"/>
              <a:gd name="connsiteX0" fmla="*/ 3747 w 1819313"/>
              <a:gd name="connsiteY0" fmla="*/ 0 h 452076"/>
              <a:gd name="connsiteX1" fmla="*/ 1819313 w 1819313"/>
              <a:gd name="connsiteY1" fmla="*/ 4324 h 452076"/>
              <a:gd name="connsiteX2" fmla="*/ 1809753 w 1819313"/>
              <a:gd name="connsiteY2" fmla="*/ 452076 h 452076"/>
              <a:gd name="connsiteX3" fmla="*/ 0 w 1819313"/>
              <a:gd name="connsiteY3" fmla="*/ 449698 h 452076"/>
              <a:gd name="connsiteX4" fmla="*/ 3747 w 1819313"/>
              <a:gd name="connsiteY4" fmla="*/ 0 h 452076"/>
              <a:gd name="connsiteX0" fmla="*/ 3747 w 1819313"/>
              <a:gd name="connsiteY0" fmla="*/ 0 h 456044"/>
              <a:gd name="connsiteX1" fmla="*/ 1819313 w 1819313"/>
              <a:gd name="connsiteY1" fmla="*/ 4324 h 456044"/>
              <a:gd name="connsiteX2" fmla="*/ 1814554 w 1819313"/>
              <a:gd name="connsiteY2" fmla="*/ 456044 h 456044"/>
              <a:gd name="connsiteX3" fmla="*/ 0 w 1819313"/>
              <a:gd name="connsiteY3" fmla="*/ 449698 h 456044"/>
              <a:gd name="connsiteX4" fmla="*/ 3747 w 1819313"/>
              <a:gd name="connsiteY4" fmla="*/ 0 h 456044"/>
              <a:gd name="connsiteX0" fmla="*/ 3747 w 1824363"/>
              <a:gd name="connsiteY0" fmla="*/ 0 h 452076"/>
              <a:gd name="connsiteX1" fmla="*/ 1819313 w 1824363"/>
              <a:gd name="connsiteY1" fmla="*/ 4324 h 452076"/>
              <a:gd name="connsiteX2" fmla="*/ 1824154 w 1824363"/>
              <a:gd name="connsiteY2" fmla="*/ 452076 h 452076"/>
              <a:gd name="connsiteX3" fmla="*/ 0 w 1824363"/>
              <a:gd name="connsiteY3" fmla="*/ 449698 h 452076"/>
              <a:gd name="connsiteX4" fmla="*/ 3747 w 1824363"/>
              <a:gd name="connsiteY4" fmla="*/ 0 h 4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363" h="452076">
                <a:moveTo>
                  <a:pt x="3747" y="0"/>
                </a:moveTo>
                <a:lnTo>
                  <a:pt x="1819313" y="4324"/>
                </a:lnTo>
                <a:cubicBezTo>
                  <a:pt x="1817725" y="145612"/>
                  <a:pt x="1825742" y="310788"/>
                  <a:pt x="1824154" y="452076"/>
                </a:cubicBezTo>
                <a:lnTo>
                  <a:pt x="0" y="449698"/>
                </a:lnTo>
                <a:cubicBezTo>
                  <a:pt x="1588" y="308411"/>
                  <a:pt x="2159" y="141287"/>
                  <a:pt x="3747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1566312" y="5804732"/>
            <a:ext cx="5431964" cy="4535444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259682">
                <a:moveTo>
                  <a:pt x="212" y="900907"/>
                </a:moveTo>
                <a:lnTo>
                  <a:pt x="1809961" y="0"/>
                </a:lnTo>
                <a:cubicBezTo>
                  <a:pt x="1811549" y="206904"/>
                  <a:pt x="1808374" y="32809"/>
                  <a:pt x="1809962" y="239713"/>
                </a:cubicBezTo>
                <a:lnTo>
                  <a:pt x="4975" y="1259682"/>
                </a:lnTo>
                <a:cubicBezTo>
                  <a:pt x="6563" y="1096434"/>
                  <a:pt x="-1376" y="1064155"/>
                  <a:pt x="212" y="900907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566309" y="10064449"/>
            <a:ext cx="5431964" cy="5221340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  <a:gd name="connsiteX0" fmla="*/ 212 w 1814725"/>
              <a:gd name="connsiteY0" fmla="*/ 900907 h 2299496"/>
              <a:gd name="connsiteX1" fmla="*/ 1809961 w 1814725"/>
              <a:gd name="connsiteY1" fmla="*/ 0 h 2299496"/>
              <a:gd name="connsiteX2" fmla="*/ 1814725 w 1814725"/>
              <a:gd name="connsiteY2" fmla="*/ 2299496 h 2299496"/>
              <a:gd name="connsiteX3" fmla="*/ 4975 w 1814725"/>
              <a:gd name="connsiteY3" fmla="*/ 1259682 h 2299496"/>
              <a:gd name="connsiteX4" fmla="*/ 212 w 1814725"/>
              <a:gd name="connsiteY4" fmla="*/ 900907 h 2299496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358775 h 1398589"/>
              <a:gd name="connsiteX4" fmla="*/ 212 w 1838603"/>
              <a:gd name="connsiteY4" fmla="*/ 0 h 1398589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1267620 h 1398589"/>
              <a:gd name="connsiteX4" fmla="*/ 212 w 1838603"/>
              <a:gd name="connsiteY4" fmla="*/ 0 h 1398589"/>
              <a:gd name="connsiteX0" fmla="*/ 212 w 1814725"/>
              <a:gd name="connsiteY0" fmla="*/ 63500 h 1462089"/>
              <a:gd name="connsiteX1" fmla="*/ 1809961 w 1814725"/>
              <a:gd name="connsiteY1" fmla="*/ 0 h 1462089"/>
              <a:gd name="connsiteX2" fmla="*/ 1814725 w 1814725"/>
              <a:gd name="connsiteY2" fmla="*/ 1462089 h 1462089"/>
              <a:gd name="connsiteX3" fmla="*/ 4975 w 1814725"/>
              <a:gd name="connsiteY3" fmla="*/ 1331120 h 1462089"/>
              <a:gd name="connsiteX4" fmla="*/ 212 w 1814725"/>
              <a:gd name="connsiteY4" fmla="*/ 63500 h 1462089"/>
              <a:gd name="connsiteX0" fmla="*/ 212 w 1814725"/>
              <a:gd name="connsiteY0" fmla="*/ 63500 h 1335089"/>
              <a:gd name="connsiteX1" fmla="*/ 1809961 w 1814725"/>
              <a:gd name="connsiteY1" fmla="*/ 0 h 1335089"/>
              <a:gd name="connsiteX2" fmla="*/ 1814725 w 1814725"/>
              <a:gd name="connsiteY2" fmla="*/ 1335089 h 1335089"/>
              <a:gd name="connsiteX3" fmla="*/ 4975 w 1814725"/>
              <a:gd name="connsiteY3" fmla="*/ 1331120 h 1335089"/>
              <a:gd name="connsiteX4" fmla="*/ 212 w 1814725"/>
              <a:gd name="connsiteY4" fmla="*/ 63500 h 1335089"/>
              <a:gd name="connsiteX0" fmla="*/ 212 w 1810172"/>
              <a:gd name="connsiteY0" fmla="*/ 63500 h 1339058"/>
              <a:gd name="connsiteX1" fmla="*/ 1809961 w 1810172"/>
              <a:gd name="connsiteY1" fmla="*/ 0 h 1339058"/>
              <a:gd name="connsiteX2" fmla="*/ 1805200 w 1810172"/>
              <a:gd name="connsiteY2" fmla="*/ 1339058 h 1339058"/>
              <a:gd name="connsiteX3" fmla="*/ 4975 w 1810172"/>
              <a:gd name="connsiteY3" fmla="*/ 1331120 h 1339058"/>
              <a:gd name="connsiteX4" fmla="*/ 212 w 1810172"/>
              <a:gd name="connsiteY4" fmla="*/ 63500 h 1339058"/>
              <a:gd name="connsiteX0" fmla="*/ 212 w 1810419"/>
              <a:gd name="connsiteY0" fmla="*/ 63500 h 1426371"/>
              <a:gd name="connsiteX1" fmla="*/ 1809961 w 1810419"/>
              <a:gd name="connsiteY1" fmla="*/ 0 h 1426371"/>
              <a:gd name="connsiteX2" fmla="*/ 1809963 w 1810419"/>
              <a:gd name="connsiteY2" fmla="*/ 1426371 h 1426371"/>
              <a:gd name="connsiteX3" fmla="*/ 4975 w 1810419"/>
              <a:gd name="connsiteY3" fmla="*/ 1331120 h 1426371"/>
              <a:gd name="connsiteX4" fmla="*/ 212 w 1810419"/>
              <a:gd name="connsiteY4" fmla="*/ 63500 h 1426371"/>
              <a:gd name="connsiteX0" fmla="*/ 212 w 1810172"/>
              <a:gd name="connsiteY0" fmla="*/ 63500 h 1454153"/>
              <a:gd name="connsiteX1" fmla="*/ 1809961 w 1810172"/>
              <a:gd name="connsiteY1" fmla="*/ 0 h 1454153"/>
              <a:gd name="connsiteX2" fmla="*/ 1805200 w 1810172"/>
              <a:gd name="connsiteY2" fmla="*/ 1454153 h 1454153"/>
              <a:gd name="connsiteX3" fmla="*/ 4975 w 1810172"/>
              <a:gd name="connsiteY3" fmla="*/ 1331120 h 1454153"/>
              <a:gd name="connsiteX4" fmla="*/ 212 w 1810172"/>
              <a:gd name="connsiteY4" fmla="*/ 63500 h 1454153"/>
              <a:gd name="connsiteX0" fmla="*/ 212 w 1824250"/>
              <a:gd name="connsiteY0" fmla="*/ 63500 h 1454153"/>
              <a:gd name="connsiteX1" fmla="*/ 1809961 w 1824250"/>
              <a:gd name="connsiteY1" fmla="*/ 0 h 1454153"/>
              <a:gd name="connsiteX2" fmla="*/ 1824250 w 1824250"/>
              <a:gd name="connsiteY2" fmla="*/ 1454153 h 1454153"/>
              <a:gd name="connsiteX3" fmla="*/ 4975 w 1824250"/>
              <a:gd name="connsiteY3" fmla="*/ 1331120 h 1454153"/>
              <a:gd name="connsiteX4" fmla="*/ 212 w 1824250"/>
              <a:gd name="connsiteY4" fmla="*/ 63500 h 1454153"/>
              <a:gd name="connsiteX0" fmla="*/ 212 w 1810419"/>
              <a:gd name="connsiteY0" fmla="*/ 63500 h 1450184"/>
              <a:gd name="connsiteX1" fmla="*/ 1809961 w 1810419"/>
              <a:gd name="connsiteY1" fmla="*/ 0 h 1450184"/>
              <a:gd name="connsiteX2" fmla="*/ 1809962 w 1810419"/>
              <a:gd name="connsiteY2" fmla="*/ 1450184 h 1450184"/>
              <a:gd name="connsiteX3" fmla="*/ 4975 w 1810419"/>
              <a:gd name="connsiteY3" fmla="*/ 1331120 h 1450184"/>
              <a:gd name="connsiteX4" fmla="*/ 212 w 1810419"/>
              <a:gd name="connsiteY4" fmla="*/ 63500 h 145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450184">
                <a:moveTo>
                  <a:pt x="212" y="63500"/>
                </a:moveTo>
                <a:lnTo>
                  <a:pt x="1809961" y="0"/>
                </a:lnTo>
                <a:cubicBezTo>
                  <a:pt x="1811549" y="206904"/>
                  <a:pt x="1808374" y="1243280"/>
                  <a:pt x="1809962" y="1450184"/>
                </a:cubicBezTo>
                <a:lnTo>
                  <a:pt x="4975" y="1331120"/>
                </a:lnTo>
                <a:cubicBezTo>
                  <a:pt x="6563" y="1167872"/>
                  <a:pt x="-1376" y="226748"/>
                  <a:pt x="212" y="6350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1590762" y="15308558"/>
            <a:ext cx="5417676" cy="2377753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05445"/>
              <a:gd name="connsiteY0" fmla="*/ 123032 h 1287463"/>
              <a:gd name="connsiteX1" fmla="*/ 1791158 w 1805445"/>
              <a:gd name="connsiteY1" fmla="*/ 0 h 1287463"/>
              <a:gd name="connsiteX2" fmla="*/ 1805445 w 1805445"/>
              <a:gd name="connsiteY2" fmla="*/ 1287463 h 1287463"/>
              <a:gd name="connsiteX3" fmla="*/ 458 w 1805445"/>
              <a:gd name="connsiteY3" fmla="*/ 751682 h 1287463"/>
              <a:gd name="connsiteX4" fmla="*/ 458 w 1805445"/>
              <a:gd name="connsiteY4" fmla="*/ 123032 h 1287463"/>
              <a:gd name="connsiteX0" fmla="*/ 458 w 1795920"/>
              <a:gd name="connsiteY0" fmla="*/ 123032 h 751682"/>
              <a:gd name="connsiteX1" fmla="*/ 1791158 w 1795920"/>
              <a:gd name="connsiteY1" fmla="*/ 0 h 751682"/>
              <a:gd name="connsiteX2" fmla="*/ 1795920 w 1795920"/>
              <a:gd name="connsiteY2" fmla="*/ 664369 h 751682"/>
              <a:gd name="connsiteX3" fmla="*/ 458 w 1795920"/>
              <a:gd name="connsiteY3" fmla="*/ 751682 h 751682"/>
              <a:gd name="connsiteX4" fmla="*/ 458 w 1795920"/>
              <a:gd name="connsiteY4" fmla="*/ 123032 h 751682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800683"/>
              <a:gd name="connsiteY0" fmla="*/ 123032 h 672307"/>
              <a:gd name="connsiteX1" fmla="*/ 1791158 w 1800683"/>
              <a:gd name="connsiteY1" fmla="*/ 0 h 672307"/>
              <a:gd name="connsiteX2" fmla="*/ 1800683 w 1800683"/>
              <a:gd name="connsiteY2" fmla="*/ 656431 h 672307"/>
              <a:gd name="connsiteX3" fmla="*/ 458 w 1800683"/>
              <a:gd name="connsiteY3" fmla="*/ 672307 h 672307"/>
              <a:gd name="connsiteX4" fmla="*/ 458 w 1800683"/>
              <a:gd name="connsiteY4" fmla="*/ 123032 h 672307"/>
              <a:gd name="connsiteX0" fmla="*/ 458 w 1805657"/>
              <a:gd name="connsiteY0" fmla="*/ 123032 h 672307"/>
              <a:gd name="connsiteX1" fmla="*/ 1805446 w 1805657"/>
              <a:gd name="connsiteY1" fmla="*/ 0 h 672307"/>
              <a:gd name="connsiteX2" fmla="*/ 1800683 w 1805657"/>
              <a:gd name="connsiteY2" fmla="*/ 656431 h 672307"/>
              <a:gd name="connsiteX3" fmla="*/ 458 w 1805657"/>
              <a:gd name="connsiteY3" fmla="*/ 672307 h 672307"/>
              <a:gd name="connsiteX4" fmla="*/ 458 w 1805657"/>
              <a:gd name="connsiteY4" fmla="*/ 123032 h 672307"/>
              <a:gd name="connsiteX0" fmla="*/ 458 w 1805657"/>
              <a:gd name="connsiteY0" fmla="*/ 123032 h 660401"/>
              <a:gd name="connsiteX1" fmla="*/ 1805446 w 1805657"/>
              <a:gd name="connsiteY1" fmla="*/ 0 h 660401"/>
              <a:gd name="connsiteX2" fmla="*/ 1800683 w 1805657"/>
              <a:gd name="connsiteY2" fmla="*/ 656431 h 660401"/>
              <a:gd name="connsiteX3" fmla="*/ 458 w 1805657"/>
              <a:gd name="connsiteY3" fmla="*/ 660401 h 660401"/>
              <a:gd name="connsiteX4" fmla="*/ 458 w 1805657"/>
              <a:gd name="connsiteY4" fmla="*/ 123032 h 6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657" h="660401">
                <a:moveTo>
                  <a:pt x="458" y="123032"/>
                </a:moveTo>
                <a:lnTo>
                  <a:pt x="1805446" y="0"/>
                </a:lnTo>
                <a:cubicBezTo>
                  <a:pt x="1807034" y="206904"/>
                  <a:pt x="1799095" y="449527"/>
                  <a:pt x="1800683" y="656431"/>
                </a:cubicBezTo>
                <a:lnTo>
                  <a:pt x="458" y="660401"/>
                </a:lnTo>
                <a:cubicBezTo>
                  <a:pt x="2046" y="497153"/>
                  <a:pt x="-1130" y="286280"/>
                  <a:pt x="458" y="123032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1577111" y="5862116"/>
            <a:ext cx="5418414" cy="4192497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903" h="1164431">
                <a:moveTo>
                  <a:pt x="458" y="0"/>
                </a:moveTo>
                <a:lnTo>
                  <a:pt x="1805445" y="551656"/>
                </a:lnTo>
                <a:cubicBezTo>
                  <a:pt x="1807033" y="758560"/>
                  <a:pt x="1803857" y="957527"/>
                  <a:pt x="1805445" y="1164431"/>
                </a:cubicBezTo>
                <a:lnTo>
                  <a:pt x="458" y="628650"/>
                </a:lnTo>
                <a:cubicBezTo>
                  <a:pt x="2046" y="465402"/>
                  <a:pt x="-1130" y="163248"/>
                  <a:pt x="458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076461" y="18073280"/>
            <a:ext cx="5549916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Dependent Data,</a:t>
            </a:r>
            <a:br>
              <a:rPr lang="en-US" sz="5401" dirty="0">
                <a:solidFill>
                  <a:prstClr val="black"/>
                </a:solidFill>
              </a:rPr>
            </a:br>
            <a:r>
              <a:rPr lang="en-US" sz="5401" dirty="0">
                <a:solidFill>
                  <a:prstClr val="black"/>
                </a:solidFill>
              </a:rPr>
              <a:t>e.g. clinical data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4555892" y="4278820"/>
            <a:ext cx="4321043" cy="8387928"/>
            <a:chOff x="6660232" y="1412776"/>
            <a:chExt cx="1440160" cy="2795612"/>
          </a:xfrm>
        </p:grpSpPr>
        <p:sp>
          <p:nvSpPr>
            <p:cNvPr id="24" name="Rectangle 23"/>
            <p:cNvSpPr/>
            <p:nvPr/>
          </p:nvSpPr>
          <p:spPr>
            <a:xfrm>
              <a:off x="6663432" y="1412776"/>
              <a:ext cx="1436960" cy="1277080"/>
            </a:xfrm>
            <a:prstGeom prst="rect">
              <a:avLst/>
            </a:prstGeom>
            <a:solidFill>
              <a:srgbClr val="006D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Dep. C1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0232" y="2921729"/>
              <a:ext cx="1436954" cy="1286659"/>
            </a:xfrm>
            <a:prstGeom prst="rect">
              <a:avLst/>
            </a:prstGeom>
            <a:solidFill>
              <a:srgbClr val="74C4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white"/>
                  </a:solidFill>
                </a:rPr>
                <a:t>Dep. C2</a:t>
              </a:r>
              <a:endParaRPr lang="en-US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553348" y="17981636"/>
            <a:ext cx="3637534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Tabular</a:t>
            </a:r>
            <a:br>
              <a:rPr lang="en-US" sz="5401" dirty="0">
                <a:solidFill>
                  <a:prstClr val="black"/>
                </a:solidFill>
              </a:rPr>
            </a:br>
            <a:r>
              <a:rPr lang="en-US" sz="5401" dirty="0">
                <a:solidFill>
                  <a:prstClr val="black"/>
                </a:solidFill>
              </a:rPr>
              <a:t>e.g., mRNA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033084" y="17997070"/>
            <a:ext cx="6548588" cy="1754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Categorical,</a:t>
            </a:r>
          </a:p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e.g., mutation status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0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88" y="1860046"/>
            <a:ext cx="19573069" cy="17716275"/>
          </a:xfrm>
        </p:spPr>
      </p:pic>
      <p:sp>
        <p:nvSpPr>
          <p:cNvPr id="7" name="TextBox 11"/>
          <p:cNvSpPr txBox="1"/>
          <p:nvPr/>
        </p:nvSpPr>
        <p:spPr>
          <a:xfrm>
            <a:off x="23364689" y="14611219"/>
            <a:ext cx="6353021" cy="1939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6001" b="1" i="1" dirty="0">
                <a:solidFill>
                  <a:prstClr val="black"/>
                </a:solidFill>
              </a:rPr>
              <a:t>Survival data in </a:t>
            </a:r>
            <a:br>
              <a:rPr lang="en-US" sz="6001" b="1" i="1" dirty="0">
                <a:solidFill>
                  <a:prstClr val="black"/>
                </a:solidFill>
              </a:rPr>
            </a:br>
            <a:r>
              <a:rPr lang="en-US" sz="6001" b="1" i="1" dirty="0">
                <a:solidFill>
                  <a:prstClr val="black"/>
                </a:solidFill>
              </a:rPr>
              <a:t>Kaplan Meier plots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55" y="2944403"/>
            <a:ext cx="27455719" cy="13935008"/>
          </a:xfrm>
        </p:spPr>
      </p:pic>
      <p:sp>
        <p:nvSpPr>
          <p:cNvPr id="7" name="TextBox 11"/>
          <p:cNvSpPr txBox="1"/>
          <p:nvPr/>
        </p:nvSpPr>
        <p:spPr>
          <a:xfrm>
            <a:off x="16370692" y="17376151"/>
            <a:ext cx="4012637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6001" b="1" i="1" dirty="0">
                <a:solidFill>
                  <a:prstClr val="black"/>
                </a:solidFill>
              </a:rPr>
              <a:t>Detail View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34" y="1648095"/>
            <a:ext cx="25031653" cy="16377989"/>
          </a:xfrm>
        </p:spPr>
      </p:pic>
      <p:sp>
        <p:nvSpPr>
          <p:cNvPr id="9" name="TextBox 11"/>
          <p:cNvSpPr txBox="1"/>
          <p:nvPr/>
        </p:nvSpPr>
        <p:spPr>
          <a:xfrm>
            <a:off x="4614533" y="18384957"/>
            <a:ext cx="8187498" cy="1939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6001" b="1" i="1" dirty="0">
                <a:solidFill>
                  <a:prstClr val="black"/>
                </a:solidFill>
              </a:rPr>
              <a:t>Stratification based on </a:t>
            </a:r>
            <a:br>
              <a:rPr lang="en-US" sz="6001" b="1" i="1" dirty="0">
                <a:solidFill>
                  <a:prstClr val="black"/>
                </a:solidFill>
              </a:rPr>
            </a:br>
            <a:r>
              <a:rPr lang="en-US" sz="6001" b="1" i="1" dirty="0">
                <a:solidFill>
                  <a:prstClr val="black"/>
                </a:solidFill>
              </a:rPr>
              <a:t>clinical variable (gender)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7254" y="1289218"/>
            <a:ext cx="2376573" cy="16736866"/>
          </a:xfrm>
          <a:prstGeom prst="rect">
            <a:avLst/>
          </a:prstGeom>
          <a:noFill/>
          <a:ln w="10160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1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leydo_slid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01600" cap="rnd">
          <a:solidFill>
            <a:schemeClr val="bg1">
              <a:lumMod val="9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4026</TotalTime>
  <Words>2066</Words>
  <Application>Microsoft Office PowerPoint</Application>
  <PresentationFormat>Custom</PresentationFormat>
  <Paragraphs>900</Paragraphs>
  <Slides>106</Slides>
  <Notes>72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106</vt:i4>
      </vt:variant>
    </vt:vector>
  </HeadingPairs>
  <TitlesOfParts>
    <vt:vector size="118" baseType="lpstr">
      <vt:lpstr>Rockwell</vt:lpstr>
      <vt:lpstr>Calibri</vt:lpstr>
      <vt:lpstr>Courier New</vt:lpstr>
      <vt:lpstr>Lato</vt:lpstr>
      <vt:lpstr>Lato Black</vt:lpstr>
      <vt:lpstr>Vollkorn Bold</vt:lpstr>
      <vt:lpstr>Arial</vt:lpstr>
      <vt:lpstr>Narkisim</vt:lpstr>
      <vt:lpstr>Patua One</vt:lpstr>
      <vt:lpstr>caleydo_slide_template_4-3</vt:lpstr>
      <vt:lpstr>1_caleydo_slide_template_4-3</vt:lpstr>
      <vt:lpstr>caleydo_slide_template</vt:lpstr>
      <vt:lpstr>PowerPoint Presentation</vt:lpstr>
      <vt:lpstr>PowerPoint Presentation</vt:lpstr>
      <vt:lpstr>PowerPoint Presentation</vt:lpstr>
      <vt:lpstr>Good Data Visualization</vt:lpstr>
      <vt:lpstr>Purpose of Visualization</vt:lpstr>
      <vt:lpstr>Visualization for Pattern Discovery</vt:lpstr>
      <vt:lpstr>Can We Trust Statistics?</vt:lpstr>
      <vt:lpstr>Anscombe’s Quartett</vt:lpstr>
      <vt:lpstr>The Ability Matrix</vt:lpstr>
      <vt:lpstr>PowerPoint Presentation</vt:lpstr>
      <vt:lpstr>Who am I? alexander-lex.com @alexander_lex </vt:lpstr>
      <vt:lpstr>Credits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Plotting Attributes</vt:lpstr>
      <vt:lpstr>PowerPoint Presentation</vt:lpstr>
      <vt:lpstr>PowerPoint Presentation</vt:lpstr>
      <vt:lpstr>Sorting</vt:lpstr>
      <vt:lpstr>PowerPoint Presentation</vt:lpstr>
      <vt:lpstr>PowerPoint Presentation</vt:lpstr>
      <vt:lpstr>PowerPoint Presentation</vt:lpstr>
      <vt:lpstr>PowerPoint Presentation</vt:lpstr>
      <vt:lpstr>Aggregation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Queries</vt:lpstr>
      <vt:lpstr>PowerPoint Presentation</vt:lpstr>
      <vt:lpstr>PowerPoint Presentation</vt:lpstr>
      <vt:lpstr>Exploring Attributes</vt:lpstr>
      <vt:lpstr>PowerPoint Presentation</vt:lpstr>
      <vt:lpstr>PowerPoint Presentation</vt:lpstr>
      <vt:lpstr>Applications</vt:lpstr>
      <vt:lpstr>PowerPoint Presentation</vt:lpstr>
      <vt:lpstr>A Pathway</vt:lpstr>
      <vt:lpstr>The bigger picture</vt:lpstr>
      <vt:lpstr>Background</vt:lpstr>
      <vt:lpstr>A Pathway</vt:lpstr>
      <vt:lpstr>Challenges</vt:lpstr>
      <vt:lpstr>Challenges</vt:lpstr>
      <vt:lpstr>Challenges</vt:lpstr>
      <vt:lpstr>PowerPoint Presentation</vt:lpstr>
      <vt:lpstr>Approaches</vt:lpstr>
      <vt:lpstr>Finding Related Pathways</vt:lpstr>
      <vt:lpstr>Finding Related Pathways</vt:lpstr>
      <vt:lpstr>Contextual Subsets</vt:lpstr>
      <vt:lpstr>PowerPoint Presentation</vt:lpstr>
      <vt:lpstr>Levels of Detail</vt:lpstr>
      <vt:lpstr>Layout</vt:lpstr>
      <vt:lpstr>Visualizing Relationships</vt:lpstr>
      <vt:lpstr>Visualizing Relationships</vt:lpstr>
      <vt:lpstr>Visualizing Relationships</vt:lpstr>
      <vt:lpstr>Visualizing Relationships</vt:lpstr>
      <vt:lpstr>Visualizing Relationships</vt:lpstr>
      <vt:lpstr>Visualizing Relationships</vt:lpstr>
      <vt:lpstr>PowerPoint Presentation</vt:lpstr>
      <vt:lpstr>Experi-mental Data and Pathways  enRoute</vt:lpstr>
      <vt:lpstr>Good Old Color Coding</vt:lpstr>
      <vt:lpstr>Challenge: Data Scale &amp; Heterogeneity</vt:lpstr>
      <vt:lpstr>Challenge: Supporting Multiple Tasks</vt:lpstr>
      <vt:lpstr>Concept</vt:lpstr>
      <vt:lpstr>enRoute</vt:lpstr>
      <vt:lpstr>Video</vt:lpstr>
      <vt:lpstr>PowerPoint Presentation</vt:lpstr>
      <vt:lpstr>Case Study: CCLE Data</vt:lpstr>
      <vt:lpstr>More Information:</vt:lpstr>
      <vt:lpstr>PowerPoint Presentation</vt:lpstr>
      <vt:lpstr>Cancer Subtypes</vt:lpstr>
      <vt:lpstr>PowerPoint Presentation</vt:lpstr>
      <vt:lpstr>PowerPoint Presentation</vt:lpstr>
      <vt:lpstr>Stratifying Patients</vt:lpstr>
      <vt:lpstr>PowerPoint Presentation</vt:lpstr>
      <vt:lpstr>Comparing Stratifications</vt:lpstr>
      <vt:lpstr>Comparing Stratifications</vt:lpstr>
      <vt:lpstr>PowerPoint Presentation</vt:lpstr>
      <vt:lpstr>Other Data – Same Stratification</vt:lpstr>
      <vt:lpstr>PowerPoint Presentation</vt:lpstr>
      <vt:lpstr>PowerPoint Presentation</vt:lpstr>
      <vt:lpstr>PowerPoint Presentation</vt:lpstr>
      <vt:lpstr>PowerPoint Presentation</vt:lpstr>
      <vt:lpstr>Finding Relevant Stratifications</vt:lpstr>
      <vt:lpstr>Integrating Computation</vt:lpstr>
      <vt:lpstr>PowerPoint Presentation</vt:lpstr>
      <vt:lpstr>More Information: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Alexander Lex</dc:creator>
  <cp:lastModifiedBy>alexsb</cp:lastModifiedBy>
  <cp:revision>1153</cp:revision>
  <dcterms:created xsi:type="dcterms:W3CDTF">2013-09-04T15:22:16Z</dcterms:created>
  <dcterms:modified xsi:type="dcterms:W3CDTF">2014-11-07T17:30:34Z</dcterms:modified>
</cp:coreProperties>
</file>