
<file path=[Content_Types].xml><?xml version="1.0" encoding="utf-8"?>
<Types xmlns="http://schemas.openxmlformats.org/package/2006/content-types">
  <Default Extension="xml" ContentType="application/xml"/>
  <Default Extension="wmv" ContentType="video/x-ms-wmv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685" r:id="rId2"/>
    <p:sldMasterId id="2147483710" r:id="rId3"/>
    <p:sldMasterId id="2147483722" r:id="rId4"/>
  </p:sldMasterIdLst>
  <p:notesMasterIdLst>
    <p:notesMasterId r:id="rId54"/>
  </p:notesMasterIdLst>
  <p:sldIdLst>
    <p:sldId id="580" r:id="rId5"/>
    <p:sldId id="788" r:id="rId6"/>
    <p:sldId id="930" r:id="rId7"/>
    <p:sldId id="914" r:id="rId8"/>
    <p:sldId id="670" r:id="rId9"/>
    <p:sldId id="935" r:id="rId10"/>
    <p:sldId id="936" r:id="rId11"/>
    <p:sldId id="810" r:id="rId12"/>
    <p:sldId id="811" r:id="rId13"/>
    <p:sldId id="812" r:id="rId14"/>
    <p:sldId id="813" r:id="rId15"/>
    <p:sldId id="814" r:id="rId16"/>
    <p:sldId id="815" r:id="rId17"/>
    <p:sldId id="816" r:id="rId18"/>
    <p:sldId id="818" r:id="rId19"/>
    <p:sldId id="819" r:id="rId20"/>
    <p:sldId id="823" r:id="rId21"/>
    <p:sldId id="824" r:id="rId22"/>
    <p:sldId id="825" r:id="rId23"/>
    <p:sldId id="826" r:id="rId24"/>
    <p:sldId id="827" r:id="rId25"/>
    <p:sldId id="828" r:id="rId26"/>
    <p:sldId id="830" r:id="rId27"/>
    <p:sldId id="831" r:id="rId28"/>
    <p:sldId id="832" r:id="rId29"/>
    <p:sldId id="833" r:id="rId30"/>
    <p:sldId id="834" r:id="rId31"/>
    <p:sldId id="835" r:id="rId32"/>
    <p:sldId id="836" r:id="rId33"/>
    <p:sldId id="837" r:id="rId34"/>
    <p:sldId id="838" r:id="rId35"/>
    <p:sldId id="839" r:id="rId36"/>
    <p:sldId id="840" r:id="rId37"/>
    <p:sldId id="841" r:id="rId38"/>
    <p:sldId id="842" r:id="rId39"/>
    <p:sldId id="843" r:id="rId40"/>
    <p:sldId id="844" r:id="rId41"/>
    <p:sldId id="845" r:id="rId42"/>
    <p:sldId id="846" r:id="rId43"/>
    <p:sldId id="847" r:id="rId44"/>
    <p:sldId id="848" r:id="rId45"/>
    <p:sldId id="849" r:id="rId46"/>
    <p:sldId id="850" r:id="rId47"/>
    <p:sldId id="853" r:id="rId48"/>
    <p:sldId id="851" r:id="rId49"/>
    <p:sldId id="852" r:id="rId50"/>
    <p:sldId id="856" r:id="rId51"/>
    <p:sldId id="932" r:id="rId52"/>
    <p:sldId id="934" r:id="rId53"/>
  </p:sldIdLst>
  <p:sldSz cx="36580763" cy="20580350"/>
  <p:notesSz cx="6858000" cy="9144000"/>
  <p:defaultTextStyle>
    <a:defPPr>
      <a:defRPr lang="en-US"/>
    </a:defPPr>
    <a:lvl1pPr marL="0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1pPr>
    <a:lvl2pPr marL="1829060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2pPr>
    <a:lvl3pPr marL="3658118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3pPr>
    <a:lvl4pPr marL="5487177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4pPr>
    <a:lvl5pPr marL="7316236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5pPr>
    <a:lvl6pPr marL="9145295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6pPr>
    <a:lvl7pPr marL="10974355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7pPr>
    <a:lvl8pPr marL="12803413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8pPr>
    <a:lvl9pPr marL="14632473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039518-ED55-4A5F-816B-45E32B04971B}">
          <p14:sldIdLst>
            <p14:sldId id="580"/>
            <p14:sldId id="788"/>
            <p14:sldId id="930"/>
            <p14:sldId id="914"/>
            <p14:sldId id="670"/>
            <p14:sldId id="935"/>
            <p14:sldId id="936"/>
          </p14:sldIdLst>
        </p14:section>
        <p14:section name="UpSet" id="{41CF4ED0-9022-4691-AB76-635D2200C9B0}">
          <p14:sldIdLst>
            <p14:sldId id="810"/>
            <p14:sldId id="811"/>
            <p14:sldId id="812"/>
            <p14:sldId id="813"/>
            <p14:sldId id="814"/>
            <p14:sldId id="815"/>
            <p14:sldId id="816"/>
            <p14:sldId id="818"/>
            <p14:sldId id="819"/>
            <p14:sldId id="823"/>
            <p14:sldId id="824"/>
            <p14:sldId id="825"/>
            <p14:sldId id="826"/>
            <p14:sldId id="827"/>
            <p14:sldId id="828"/>
            <p14:sldId id="830"/>
            <p14:sldId id="831"/>
            <p14:sldId id="832"/>
            <p14:sldId id="833"/>
            <p14:sldId id="834"/>
            <p14:sldId id="835"/>
            <p14:sldId id="836"/>
            <p14:sldId id="837"/>
            <p14:sldId id="838"/>
            <p14:sldId id="839"/>
            <p14:sldId id="840"/>
            <p14:sldId id="841"/>
            <p14:sldId id="842"/>
            <p14:sldId id="843"/>
            <p14:sldId id="844"/>
            <p14:sldId id="845"/>
            <p14:sldId id="846"/>
            <p14:sldId id="847"/>
            <p14:sldId id="848"/>
            <p14:sldId id="849"/>
            <p14:sldId id="850"/>
            <p14:sldId id="853"/>
            <p14:sldId id="851"/>
            <p14:sldId id="852"/>
            <p14:sldId id="856"/>
            <p14:sldId id="932"/>
            <p14:sldId id="9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763" userDrawn="1">
          <p15:clr>
            <a:srgbClr val="A4A3A4"/>
          </p15:clr>
        </p15:guide>
        <p15:guide id="2" orient="horz" pos="8246">
          <p15:clr>
            <a:srgbClr val="A4A3A4"/>
          </p15:clr>
        </p15:guide>
        <p15:guide id="3" pos="151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muel Gratzl" initials="S.G." lastIdx="4" clrIdx="0"/>
  <p:cmAuthor id="1" name="Josef Gratzl" initials="JG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C0DE"/>
    <a:srgbClr val="C9BBDB"/>
    <a:srgbClr val="AB93C7"/>
    <a:srgbClr val="000000"/>
    <a:srgbClr val="9BFFCB"/>
    <a:srgbClr val="00A950"/>
    <a:srgbClr val="FFFFFF"/>
    <a:srgbClr val="BFBFBF"/>
    <a:srgbClr val="74ADD1"/>
    <a:srgbClr val="F46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8" autoAdjust="0"/>
    <p:restoredTop sz="80907" autoAdjust="0"/>
  </p:normalViewPr>
  <p:slideViewPr>
    <p:cSldViewPr snapToGrid="0">
      <p:cViewPr varScale="1">
        <p:scale>
          <a:sx n="33" d="100"/>
          <a:sy n="33" d="100"/>
        </p:scale>
        <p:origin x="1136" y="280"/>
      </p:cViewPr>
      <p:guideLst>
        <p:guide orient="horz" pos="2763"/>
        <p:guide orient="horz" pos="8246"/>
        <p:guide pos="15153"/>
      </p:guideLst>
    </p:cSldViewPr>
  </p:slideViewPr>
  <p:outlineViewPr>
    <p:cViewPr>
      <p:scale>
        <a:sx n="33" d="100"/>
        <a:sy n="33" d="100"/>
      </p:scale>
      <p:origin x="0" y="-66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-11482"/>
    </p:cViewPr>
  </p:sorterViewPr>
  <p:notesViewPr>
    <p:cSldViewPr snapToGrid="0">
      <p:cViewPr varScale="1">
        <p:scale>
          <a:sx n="96" d="100"/>
          <a:sy n="96" d="100"/>
        </p:scale>
        <p:origin x="3688" y="168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notesMaster" Target="notesMasters/notesMaster1.xml"/><Relationship Id="rId55" Type="http://schemas.openxmlformats.org/officeDocument/2006/relationships/commentAuthors" Target="commentAuthors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EF61E-FAFC-4FB4-B79B-74006E684774}" type="datetimeFigureOut">
              <a:rPr lang="de-AT" smtClean="0"/>
              <a:t>29.07.15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3A073-D8C2-4133-A67E-A828A6A3140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2413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829060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3658118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5487177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7316236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9145295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10974355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12803413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14632473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52752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13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9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16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63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17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29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18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90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19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97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21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46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22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23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35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24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80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25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96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quote that I like a lot by Richard Hamming </a:t>
            </a:r>
          </a:p>
          <a:p>
            <a:r>
              <a:rPr lang="en-US" dirty="0" smtClean="0"/>
              <a:t>The purpose of computing is insight, not numbers. </a:t>
            </a:r>
          </a:p>
          <a:p>
            <a:r>
              <a:rPr lang="en-US" dirty="0" smtClean="0"/>
              <a:t>I truly believe that</a:t>
            </a:r>
            <a:r>
              <a:rPr lang="en-US" baseline="0" dirty="0" smtClean="0"/>
              <a:t> and not many people would argue against it.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turns out that this sentence can be adapted to also describe visualization.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purpose of visualization is insight, not pictures. </a:t>
            </a:r>
          </a:p>
          <a:p>
            <a:r>
              <a:rPr lang="en-US" baseline="0" dirty="0" smtClean="0"/>
              <a:t>Again, this is not a controversial statement. </a:t>
            </a:r>
          </a:p>
          <a:p>
            <a:r>
              <a:rPr lang="en-US" baseline="0" dirty="0" smtClean="0"/>
              <a:t>Yet there are many visualizations and infographics out there that do not enable insight.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33772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27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04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28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18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29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37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30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207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32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104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33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762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34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79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35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65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36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051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37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14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give you an example: What do a Banana, Date, Cress Riche, Sorghum</a:t>
            </a:r>
            <a:r>
              <a:rPr lang="en-US" baseline="0" dirty="0" smtClean="0"/>
              <a:t> and Brome have in common?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They all are plants, and</a:t>
            </a:r>
          </a:p>
          <a:p>
            <a:r>
              <a:rPr lang="en-US" baseline="0" dirty="0" smtClean="0"/>
              <a:t>they all share interesting </a:t>
            </a:r>
            <a:r>
              <a:rPr lang="en-US" baseline="0" dirty="0" err="1" smtClean="0"/>
              <a:t>latin</a:t>
            </a:r>
            <a:r>
              <a:rPr lang="en-US" baseline="0" dirty="0" smtClean="0"/>
              <a:t> names.</a:t>
            </a:r>
          </a:p>
          <a:p>
            <a:r>
              <a:rPr lang="en-US" baseline="0" dirty="0" smtClean="0"/>
              <a:t>But they are also evolutionary related. And biologists are interested in how strong this relationship is by analyzing how many genes they share.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471152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46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3086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47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49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2730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practice, this leads to diagrams like this here</a:t>
            </a:r>
          </a:p>
          <a:p>
            <a:r>
              <a:rPr lang="en-US" baseline="0" dirty="0" smtClean="0"/>
              <a:t>That shows the shared genes of the banana genome and 5 other plant species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can’t see which intersection is made up from which sets</a:t>
            </a:r>
          </a:p>
          <a:p>
            <a:r>
              <a:rPr lang="en-US" baseline="0" dirty="0" smtClean="0"/>
              <a:t>And this little segment here corresponds to 1151 genes</a:t>
            </a:r>
          </a:p>
          <a:p>
            <a:r>
              <a:rPr lang="en-US" baseline="0" dirty="0" smtClean="0"/>
              <a:t>While this giant segment corresponds to 105 genes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problem is: you can’t make area proportional </a:t>
            </a:r>
            <a:r>
              <a:rPr lang="en-US" baseline="0" dirty="0" err="1" smtClean="0"/>
              <a:t>venn</a:t>
            </a:r>
            <a:r>
              <a:rPr lang="en-US" baseline="0" dirty="0" smtClean="0"/>
              <a:t> diagrams for most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4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00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45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08283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00607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8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01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11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6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71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44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3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65019" y="7253204"/>
            <a:ext cx="13650724" cy="4411436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r>
              <a:rPr lang="en-US" noProof="0" dirty="0" smtClean="0"/>
              <a:t>Single Point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9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557" y="5680243"/>
            <a:ext cx="31093649" cy="4087483"/>
          </a:xfrm>
        </p:spPr>
        <p:txBody>
          <a:bodyPr anchor="t"/>
          <a:lstStyle>
            <a:lvl1pPr algn="ctr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43557" y="11730783"/>
            <a:ext cx="31093649" cy="4501950"/>
          </a:xfrm>
        </p:spPr>
        <p:txBody>
          <a:bodyPr anchor="b">
            <a:normAutofit/>
          </a:bodyPr>
          <a:lstStyle>
            <a:lvl1pPr marL="0" indent="0" algn="ctr">
              <a:buNone/>
              <a:defRPr sz="9601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899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39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1867149" indent="0"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</a:t>
            </a:r>
            <a:r>
              <a:rPr lang="en-US" noProof="0" dirty="0" smtClean="0"/>
              <a:t>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6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9038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95221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1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40" y="4606765"/>
            <a:ext cx="16162855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9040" y="6526639"/>
            <a:ext cx="16162855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2537" y="4606765"/>
            <a:ext cx="16169204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2537" y="6526639"/>
            <a:ext cx="16169204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18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25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40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557" y="5680243"/>
            <a:ext cx="31093649" cy="4087483"/>
          </a:xfrm>
        </p:spPr>
        <p:txBody>
          <a:bodyPr anchor="t"/>
          <a:lstStyle>
            <a:lvl1pPr algn="ctr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43557" y="11730783"/>
            <a:ext cx="31093649" cy="4501950"/>
          </a:xfrm>
        </p:spPr>
        <p:txBody>
          <a:bodyPr anchor="b">
            <a:normAutofit/>
          </a:bodyPr>
          <a:lstStyle>
            <a:lvl1pPr marL="0" indent="0" algn="ctr">
              <a:buNone/>
              <a:defRPr sz="9601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84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79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900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00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557" y="5680243"/>
            <a:ext cx="31093649" cy="4087483"/>
          </a:xfrm>
        </p:spPr>
        <p:txBody>
          <a:bodyPr anchor="t"/>
          <a:lstStyle>
            <a:lvl1pPr algn="ctr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43557" y="11730783"/>
            <a:ext cx="31093649" cy="4501950"/>
          </a:xfrm>
        </p:spPr>
        <p:txBody>
          <a:bodyPr anchor="b">
            <a:normAutofit/>
          </a:bodyPr>
          <a:lstStyle>
            <a:lvl1pPr marL="0" indent="0" algn="ctr">
              <a:buNone/>
              <a:defRPr sz="9601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67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73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1867149" indent="0"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</a:t>
            </a:r>
            <a:r>
              <a:rPr lang="en-US" noProof="0" dirty="0" smtClean="0"/>
              <a:t>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14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9038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95221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48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40" y="4606765"/>
            <a:ext cx="16162855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9040" y="6526639"/>
            <a:ext cx="16162855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2537" y="4606765"/>
            <a:ext cx="16169204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2537" y="6526639"/>
            <a:ext cx="16169204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41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94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2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015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95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98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65019" y="7253204"/>
            <a:ext cx="13650724" cy="4411436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r>
              <a:rPr lang="en-US" noProof="0" dirty="0" smtClean="0"/>
              <a:t>Single Point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40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5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65019" y="7253204"/>
            <a:ext cx="13650724" cy="4411436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r>
              <a:rPr lang="en-US" noProof="0" dirty="0" smtClean="0"/>
              <a:t>Single Point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64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557" y="5680243"/>
            <a:ext cx="31093649" cy="4087483"/>
          </a:xfrm>
        </p:spPr>
        <p:txBody>
          <a:bodyPr anchor="t"/>
          <a:lstStyle>
            <a:lvl1pPr algn="ctr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43557" y="11730783"/>
            <a:ext cx="31093649" cy="4501950"/>
          </a:xfrm>
        </p:spPr>
        <p:txBody>
          <a:bodyPr anchor="b">
            <a:normAutofit/>
          </a:bodyPr>
          <a:lstStyle>
            <a:lvl1pPr marL="0" indent="0" algn="ctr">
              <a:buNone/>
              <a:defRPr sz="9601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91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738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1867149" indent="0"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</a:t>
            </a:r>
            <a:r>
              <a:rPr lang="en-US" noProof="0" dirty="0" smtClean="0"/>
              <a:t>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00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9038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95221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45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40" y="4606765"/>
            <a:ext cx="16162855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9040" y="6526639"/>
            <a:ext cx="16162855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2537" y="4606765"/>
            <a:ext cx="16169204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2537" y="6526639"/>
            <a:ext cx="16169204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45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1867149" indent="0"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</a:t>
            </a:r>
            <a:r>
              <a:rPr lang="en-US" noProof="0" dirty="0" smtClean="0"/>
              <a:t>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37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64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58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83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07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9038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95221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06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40" y="4606765"/>
            <a:ext cx="16162855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9040" y="6526639"/>
            <a:ext cx="16162855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2537" y="4606765"/>
            <a:ext cx="16169204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2537" y="6526639"/>
            <a:ext cx="16169204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33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68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49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69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9038" y="824165"/>
            <a:ext cx="32922687" cy="343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38" y="4802089"/>
            <a:ext cx="32922687" cy="1358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0421" y="19074946"/>
            <a:ext cx="23045560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01" b="1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algn="l" defTabSz="2743566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6214" y="19074946"/>
            <a:ext cx="8535511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743566"/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74356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3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2" r:id="rId9"/>
    <p:sldLayoutId id="2147483684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2743566" rtl="0" eaLnBrk="1" latinLnBrk="0" hangingPunct="1">
        <a:spcBef>
          <a:spcPct val="0"/>
        </a:spcBef>
        <a:buNone/>
        <a:defRPr sz="13202" b="1" kern="1200">
          <a:solidFill>
            <a:schemeClr val="tx1"/>
          </a:solidFill>
          <a:latin typeface="Vollkorn Bold" panose="02000503080000020003" pitchFamily="2" charset="0"/>
          <a:ea typeface="+mj-ea"/>
          <a:cs typeface="Narkisim" pitchFamily="34" charset="-79"/>
        </a:defRPr>
      </a:lvl1pPr>
    </p:titleStyle>
    <p:bodyStyle>
      <a:lvl1pPr marL="0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9601" kern="1200">
          <a:solidFill>
            <a:schemeClr val="tx1"/>
          </a:solidFill>
          <a:latin typeface="+mn-lt"/>
          <a:ea typeface="+mn-ea"/>
          <a:cs typeface="+mn-cs"/>
        </a:defRPr>
      </a:lvl1pPr>
      <a:lvl2pPr marL="547762" indent="0" algn="l" defTabSz="1080144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8401" kern="1200">
          <a:solidFill>
            <a:schemeClr val="tx1"/>
          </a:solidFill>
          <a:latin typeface="+mn-lt"/>
          <a:ea typeface="+mn-ea"/>
          <a:cs typeface="+mn-cs"/>
        </a:defRPr>
      </a:lvl2pPr>
      <a:lvl3pPr marL="1076469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7201" kern="1200">
          <a:solidFill>
            <a:schemeClr val="tx1"/>
          </a:solidFill>
          <a:latin typeface="+mn-lt"/>
          <a:ea typeface="+mn-ea"/>
          <a:cs typeface="+mn-cs"/>
        </a:defRPr>
      </a:lvl3pPr>
      <a:lvl4pPr marL="2148175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4pPr>
      <a:lvl5pPr marL="2695934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5pPr>
      <a:lvl6pPr marL="7544806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6pPr>
      <a:lvl7pPr marL="8916589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7pPr>
      <a:lvl8pPr marL="10288372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8pPr>
      <a:lvl9pPr marL="11660154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1pPr>
      <a:lvl2pPr marL="137178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2pPr>
      <a:lvl3pPr marL="2743566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3pPr>
      <a:lvl4pPr marL="4115349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4pPr>
      <a:lvl5pPr marL="5487132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5pPr>
      <a:lvl6pPr marL="6858914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6pPr>
      <a:lvl7pPr marL="8230697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7pPr>
      <a:lvl8pPr marL="960248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8pPr>
      <a:lvl9pPr marL="1097426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9038" y="824165"/>
            <a:ext cx="32922687" cy="343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38" y="4802089"/>
            <a:ext cx="32922687" cy="1358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0421" y="19074946"/>
            <a:ext cx="23045560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01" b="1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algn="l" defTabSz="2743566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6214" y="19074946"/>
            <a:ext cx="8535511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743566"/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74356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16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2743566" rtl="0" eaLnBrk="1" latinLnBrk="0" hangingPunct="1">
        <a:spcBef>
          <a:spcPct val="0"/>
        </a:spcBef>
        <a:buNone/>
        <a:defRPr sz="13202" kern="1200">
          <a:solidFill>
            <a:schemeClr val="tx1"/>
          </a:solidFill>
          <a:latin typeface="Vollkorn Bold" panose="02000503080000020003" pitchFamily="2" charset="0"/>
          <a:ea typeface="+mj-ea"/>
          <a:cs typeface="Narkisim" pitchFamily="34" charset="-79"/>
        </a:defRPr>
      </a:lvl1pPr>
    </p:titleStyle>
    <p:bodyStyle>
      <a:lvl1pPr marL="0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9601" kern="1200">
          <a:solidFill>
            <a:schemeClr val="tx1"/>
          </a:solidFill>
          <a:latin typeface="+mn-lt"/>
          <a:ea typeface="+mn-ea"/>
          <a:cs typeface="+mn-cs"/>
        </a:defRPr>
      </a:lvl1pPr>
      <a:lvl2pPr marL="547762" indent="0" algn="l" defTabSz="1080144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8401" kern="1200">
          <a:solidFill>
            <a:schemeClr val="tx1"/>
          </a:solidFill>
          <a:latin typeface="+mn-lt"/>
          <a:ea typeface="+mn-ea"/>
          <a:cs typeface="+mn-cs"/>
        </a:defRPr>
      </a:lvl2pPr>
      <a:lvl3pPr marL="1076469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7201" kern="1200">
          <a:solidFill>
            <a:schemeClr val="tx1"/>
          </a:solidFill>
          <a:latin typeface="+mn-lt"/>
          <a:ea typeface="+mn-ea"/>
          <a:cs typeface="+mn-cs"/>
        </a:defRPr>
      </a:lvl3pPr>
      <a:lvl4pPr marL="2148175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4pPr>
      <a:lvl5pPr marL="2695934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5pPr>
      <a:lvl6pPr marL="7544806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6pPr>
      <a:lvl7pPr marL="8916589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7pPr>
      <a:lvl8pPr marL="10288372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8pPr>
      <a:lvl9pPr marL="11660154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1pPr>
      <a:lvl2pPr marL="137178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2pPr>
      <a:lvl3pPr marL="2743566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3pPr>
      <a:lvl4pPr marL="4115349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4pPr>
      <a:lvl5pPr marL="5487132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5pPr>
      <a:lvl6pPr marL="6858914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6pPr>
      <a:lvl7pPr marL="8230697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7pPr>
      <a:lvl8pPr marL="960248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8pPr>
      <a:lvl9pPr marL="1097426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9038" y="824165"/>
            <a:ext cx="32922687" cy="343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38" y="4802089"/>
            <a:ext cx="32922687" cy="1358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0421" y="19074946"/>
            <a:ext cx="23045560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01" b="1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algn="l" defTabSz="2743566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6214" y="19074946"/>
            <a:ext cx="8535511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743566"/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74356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2743566" rtl="0" eaLnBrk="1" latinLnBrk="0" hangingPunct="1">
        <a:spcBef>
          <a:spcPct val="0"/>
        </a:spcBef>
        <a:buNone/>
        <a:defRPr sz="13202" kern="1200">
          <a:solidFill>
            <a:schemeClr val="tx1"/>
          </a:solidFill>
          <a:latin typeface="Vollkorn Bold" panose="02000503080000020003" pitchFamily="2" charset="0"/>
          <a:ea typeface="+mj-ea"/>
          <a:cs typeface="Narkisim" pitchFamily="34" charset="-79"/>
        </a:defRPr>
      </a:lvl1pPr>
    </p:titleStyle>
    <p:bodyStyle>
      <a:lvl1pPr marL="0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9601" kern="1200">
          <a:solidFill>
            <a:schemeClr val="tx1"/>
          </a:solidFill>
          <a:latin typeface="+mn-lt"/>
          <a:ea typeface="+mn-ea"/>
          <a:cs typeface="+mn-cs"/>
        </a:defRPr>
      </a:lvl1pPr>
      <a:lvl2pPr marL="547762" indent="0" algn="l" defTabSz="1080144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8401" kern="1200">
          <a:solidFill>
            <a:schemeClr val="tx1"/>
          </a:solidFill>
          <a:latin typeface="+mn-lt"/>
          <a:ea typeface="+mn-ea"/>
          <a:cs typeface="+mn-cs"/>
        </a:defRPr>
      </a:lvl2pPr>
      <a:lvl3pPr marL="1076469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7201" kern="1200">
          <a:solidFill>
            <a:schemeClr val="tx1"/>
          </a:solidFill>
          <a:latin typeface="+mn-lt"/>
          <a:ea typeface="+mn-ea"/>
          <a:cs typeface="+mn-cs"/>
        </a:defRPr>
      </a:lvl3pPr>
      <a:lvl4pPr marL="2148175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4pPr>
      <a:lvl5pPr marL="2695934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5pPr>
      <a:lvl6pPr marL="7544806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6pPr>
      <a:lvl7pPr marL="8916589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7pPr>
      <a:lvl8pPr marL="10288372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8pPr>
      <a:lvl9pPr marL="11660154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1pPr>
      <a:lvl2pPr marL="137178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2pPr>
      <a:lvl3pPr marL="2743566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3pPr>
      <a:lvl4pPr marL="4115349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4pPr>
      <a:lvl5pPr marL="5487132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5pPr>
      <a:lvl6pPr marL="6858914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6pPr>
      <a:lvl7pPr marL="8230697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7pPr>
      <a:lvl8pPr marL="960248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8pPr>
      <a:lvl9pPr marL="1097426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9038" y="824165"/>
            <a:ext cx="32922687" cy="343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38" y="4802089"/>
            <a:ext cx="32922687" cy="1358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0421" y="19074946"/>
            <a:ext cx="23045560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01" b="1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algn="l" defTabSz="2743566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6214" y="19074946"/>
            <a:ext cx="8535511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743566"/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74356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856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2743566" rtl="0" eaLnBrk="1" latinLnBrk="0" hangingPunct="1">
        <a:spcBef>
          <a:spcPct val="0"/>
        </a:spcBef>
        <a:buNone/>
        <a:defRPr sz="13202" kern="1200">
          <a:solidFill>
            <a:schemeClr val="tx1"/>
          </a:solidFill>
          <a:latin typeface="Vollkorn Bold" panose="02000503080000020003" pitchFamily="2" charset="0"/>
          <a:ea typeface="+mj-ea"/>
          <a:cs typeface="Narkisim" pitchFamily="34" charset="-79"/>
        </a:defRPr>
      </a:lvl1pPr>
    </p:titleStyle>
    <p:bodyStyle>
      <a:lvl1pPr marL="0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9601" kern="1200">
          <a:solidFill>
            <a:schemeClr val="tx1"/>
          </a:solidFill>
          <a:latin typeface="+mn-lt"/>
          <a:ea typeface="+mn-ea"/>
          <a:cs typeface="+mn-cs"/>
        </a:defRPr>
      </a:lvl1pPr>
      <a:lvl2pPr marL="547762" indent="0" algn="l" defTabSz="1080144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8401" kern="1200">
          <a:solidFill>
            <a:schemeClr val="tx1"/>
          </a:solidFill>
          <a:latin typeface="+mn-lt"/>
          <a:ea typeface="+mn-ea"/>
          <a:cs typeface="+mn-cs"/>
        </a:defRPr>
      </a:lvl2pPr>
      <a:lvl3pPr marL="1076469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7201" kern="1200">
          <a:solidFill>
            <a:schemeClr val="tx1"/>
          </a:solidFill>
          <a:latin typeface="+mn-lt"/>
          <a:ea typeface="+mn-ea"/>
          <a:cs typeface="+mn-cs"/>
        </a:defRPr>
      </a:lvl3pPr>
      <a:lvl4pPr marL="2148175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4pPr>
      <a:lvl5pPr marL="2695934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5pPr>
      <a:lvl6pPr marL="7544806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6pPr>
      <a:lvl7pPr marL="8916589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7pPr>
      <a:lvl8pPr marL="10288372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8pPr>
      <a:lvl9pPr marL="11660154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1pPr>
      <a:lvl2pPr marL="137178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2pPr>
      <a:lvl3pPr marL="2743566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3pPr>
      <a:lvl4pPr marL="4115349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4pPr>
      <a:lvl5pPr marL="5487132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5pPr>
      <a:lvl6pPr marL="6858914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6pPr>
      <a:lvl7pPr marL="8230697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7pPr>
      <a:lvl8pPr marL="960248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8pPr>
      <a:lvl9pPr marL="1097426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4" Type="http://schemas.openxmlformats.org/officeDocument/2006/relationships/video" Target="../media/media2.wmv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19.xml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16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29.xml"/><Relationship Id="rId5" Type="http://schemas.openxmlformats.org/officeDocument/2006/relationships/image" Target="../media/image17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image" Target="../media/image18.png"/><Relationship Id="rId1" Type="http://schemas.microsoft.com/office/2007/relationships/media" Target="../media/media5.wmv"/><Relationship Id="rId2" Type="http://schemas.openxmlformats.org/officeDocument/2006/relationships/video" Target="../media/media5.wmv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1835"/>
            <a:ext cx="36580763" cy="62829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56" tIns="137178" rIns="274356" bIns="137178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2743566"/>
            <a:r>
              <a:rPr lang="en-US" sz="13600" b="1" dirty="0" err="1">
                <a:solidFill>
                  <a:prstClr val="white"/>
                </a:solidFill>
                <a:latin typeface="Vollkorn Bold" panose="02000503080000020003" pitchFamily="2" charset="0"/>
              </a:rPr>
              <a:t>UpSet</a:t>
            </a:r>
            <a:r>
              <a:rPr lang="en-US" sz="13600" b="1" dirty="0">
                <a:solidFill>
                  <a:prstClr val="white"/>
                </a:solidFill>
                <a:latin typeface="Vollkorn Bold" panose="02000503080000020003" pitchFamily="2" charset="0"/>
              </a:rPr>
              <a:t>: Visualization of Intersecting Sets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135" y="552985"/>
            <a:ext cx="8043869" cy="4709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dirty="0" smtClean="0">
                <a:solidFill>
                  <a:schemeClr val="accent1"/>
                </a:solidFill>
              </a:rPr>
              <a:t>Alexander Lex</a:t>
            </a:r>
          </a:p>
          <a:p>
            <a:pPr defTabSz="2743566"/>
            <a:r>
              <a:rPr lang="en-US" sz="5400" dirty="0">
                <a:solidFill>
                  <a:schemeClr val="bg1"/>
                </a:solidFill>
              </a:rPr>
              <a:t>@</a:t>
            </a:r>
            <a:r>
              <a:rPr lang="en-US" sz="5400" dirty="0" err="1" smtClean="0">
                <a:solidFill>
                  <a:schemeClr val="bg1"/>
                </a:solidFill>
              </a:rPr>
              <a:t>alexander_lex</a:t>
            </a:r>
            <a:endParaRPr lang="en-US" sz="5400" dirty="0" smtClean="0">
              <a:solidFill>
                <a:schemeClr val="bg1"/>
              </a:solidFill>
            </a:endParaRPr>
          </a:p>
          <a:p>
            <a:pPr defTabSz="2743566"/>
            <a:r>
              <a:rPr lang="en-US" sz="5400" dirty="0" smtClean="0">
                <a:solidFill>
                  <a:schemeClr val="bg1"/>
                </a:solidFill>
              </a:rPr>
              <a:t>http://alexander-lex.com</a:t>
            </a:r>
            <a:endParaRPr lang="en-US" sz="5400" dirty="0">
              <a:solidFill>
                <a:schemeClr val="bg1"/>
              </a:solidFill>
            </a:endParaRPr>
          </a:p>
          <a:p>
            <a:pPr defTabSz="2743566"/>
            <a:r>
              <a:rPr lang="en-US" sz="6001" dirty="0" smtClean="0">
                <a:solidFill>
                  <a:schemeClr val="bg1"/>
                </a:solidFill>
              </a:rPr>
              <a:t/>
            </a:r>
            <a:br>
              <a:rPr lang="en-US" sz="6001" dirty="0" smtClean="0">
                <a:solidFill>
                  <a:schemeClr val="bg1"/>
                </a:solidFill>
              </a:rPr>
            </a:br>
            <a:endParaRPr lang="en-US" sz="6001" dirty="0">
              <a:solidFill>
                <a:schemeClr val="accent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99570"/>
            <a:ext cx="36580761" cy="16018573"/>
          </a:xfrm>
          <a:prstGeom prst="rect">
            <a:avLst/>
          </a:prstGeom>
          <a:solidFill>
            <a:schemeClr val="bg1">
              <a:alpha val="31000"/>
            </a:schemeClr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425" y="211961"/>
            <a:ext cx="9352886" cy="30880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00217" y="1707453"/>
            <a:ext cx="4616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5400" dirty="0" smtClean="0">
                <a:solidFill>
                  <a:schemeClr val="bg1"/>
                </a:solidFill>
              </a:rPr>
              <a:t>April 23, 2015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1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248741" y="1145907"/>
            <a:ext cx="16083280" cy="15516493"/>
            <a:chOff x="10708640" y="1145907"/>
            <a:chExt cx="16083280" cy="15516493"/>
          </a:xfrm>
        </p:grpSpPr>
        <p:sp>
          <p:nvSpPr>
            <p:cNvPr id="7" name="Oval 6"/>
            <p:cNvSpPr/>
            <p:nvPr/>
          </p:nvSpPr>
          <p:spPr>
            <a:xfrm>
              <a:off x="13878560" y="2946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7647920" y="7518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0708640" y="7518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579167" y="1145907"/>
              <a:ext cx="174278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Evil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8" y="1145907"/>
            <a:ext cx="7630160" cy="123877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6798"/>
            <a:ext cx="10058400" cy="55635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363" y="14922500"/>
            <a:ext cx="10058400" cy="56578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" name="Picture 2" descr="http://www.tenaflyguy.com/burns-smither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170" y="1298501"/>
            <a:ext cx="8711895" cy="1437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3319368" y="17233459"/>
            <a:ext cx="11119719" cy="1200329"/>
            <a:chOff x="13319368" y="17233459"/>
            <a:chExt cx="11119719" cy="1200329"/>
          </a:xfrm>
        </p:grpSpPr>
        <p:sp>
          <p:nvSpPr>
            <p:cNvPr id="21" name="TextBox 20"/>
            <p:cNvSpPr txBox="1"/>
            <p:nvPr/>
          </p:nvSpPr>
          <p:spPr>
            <a:xfrm>
              <a:off x="13319368" y="17233459"/>
              <a:ext cx="300274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School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080954" y="17233459"/>
              <a:ext cx="53581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Power Plant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83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248741" y="1145907"/>
            <a:ext cx="16083280" cy="15516493"/>
            <a:chOff x="10708640" y="1145907"/>
            <a:chExt cx="16083280" cy="15516493"/>
          </a:xfrm>
        </p:grpSpPr>
        <p:sp>
          <p:nvSpPr>
            <p:cNvPr id="7" name="Oval 6"/>
            <p:cNvSpPr/>
            <p:nvPr/>
          </p:nvSpPr>
          <p:spPr>
            <a:xfrm>
              <a:off x="13878560" y="2946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7647920" y="7518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0708640" y="7518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579167" y="1145907"/>
              <a:ext cx="174278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Evil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117965" y="12090399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5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302491" y="12090398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090524" y="5617754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902706" y="8899434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036811" y="8899434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2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369276" y="10189754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317184" y="12575906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0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8" y="1145907"/>
            <a:ext cx="7630160" cy="123877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6798"/>
            <a:ext cx="10058400" cy="55635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363" y="14922500"/>
            <a:ext cx="10058400" cy="56578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" name="Picture 2" descr="http://www.tenaflyguy.com/burns-smither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170" y="1298501"/>
            <a:ext cx="8711895" cy="1437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3319368" y="17233459"/>
            <a:ext cx="11119719" cy="1200329"/>
            <a:chOff x="13319368" y="17233459"/>
            <a:chExt cx="11119719" cy="1200329"/>
          </a:xfrm>
        </p:grpSpPr>
        <p:sp>
          <p:nvSpPr>
            <p:cNvPr id="32" name="TextBox 31"/>
            <p:cNvSpPr txBox="1"/>
            <p:nvPr/>
          </p:nvSpPr>
          <p:spPr>
            <a:xfrm>
              <a:off x="13319368" y="17233459"/>
              <a:ext cx="300274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School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9080954" y="17233459"/>
              <a:ext cx="53581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Power Plant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949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3418661" y="2946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7188021" y="7518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248741" y="7518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19268" y="1145907"/>
            <a:ext cx="1742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Evil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8" y="1145907"/>
            <a:ext cx="7630160" cy="123877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6798"/>
            <a:ext cx="10058400" cy="55635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363" y="14922500"/>
            <a:ext cx="10058400" cy="565785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9740795" y="3546562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99040" y="2328090"/>
            <a:ext cx="4514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Blue Hair?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Picture 2" descr="http://www.tenaflyguy.com/burns-smither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170" y="1298501"/>
            <a:ext cx="8711895" cy="1437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3319368" y="17233459"/>
            <a:ext cx="11119719" cy="1200329"/>
            <a:chOff x="13319368" y="17233459"/>
            <a:chExt cx="11119719" cy="1200329"/>
          </a:xfrm>
        </p:grpSpPr>
        <p:sp>
          <p:nvSpPr>
            <p:cNvPr id="19" name="TextBox 18"/>
            <p:cNvSpPr txBox="1"/>
            <p:nvPr/>
          </p:nvSpPr>
          <p:spPr>
            <a:xfrm>
              <a:off x="13319368" y="17233459"/>
              <a:ext cx="300274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School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080954" y="17233459"/>
              <a:ext cx="53581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Power Plant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1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3418661" y="2946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7188021" y="7518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248741" y="7518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19268" y="1145907"/>
            <a:ext cx="1742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Evil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8" y="1145907"/>
            <a:ext cx="7630160" cy="123877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6798"/>
            <a:ext cx="10058400" cy="55635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363" y="14922500"/>
            <a:ext cx="10058400" cy="565785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5403280" y="4249772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074832" y="4922475"/>
            <a:ext cx="46506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Duff Beer?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9740795" y="3546562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99040" y="2328090"/>
            <a:ext cx="4514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Blue Hair?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http://www.tenaflyguy.com/burns-smither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170" y="1298501"/>
            <a:ext cx="8711895" cy="1437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3319368" y="17233459"/>
            <a:ext cx="11119719" cy="1200329"/>
            <a:chOff x="13319368" y="17233459"/>
            <a:chExt cx="11119719" cy="1200329"/>
          </a:xfrm>
        </p:grpSpPr>
        <p:sp>
          <p:nvSpPr>
            <p:cNvPr id="25" name="TextBox 24"/>
            <p:cNvSpPr txBox="1"/>
            <p:nvPr/>
          </p:nvSpPr>
          <p:spPr>
            <a:xfrm>
              <a:off x="13319368" y="17233459"/>
              <a:ext cx="300274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School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080954" y="17233459"/>
              <a:ext cx="53581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Power Plant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75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167" y="7104185"/>
            <a:ext cx="16405265" cy="12330523"/>
          </a:xfrm>
          <a:prstGeom prst="rect">
            <a:avLst/>
          </a:prstGeom>
        </p:spPr>
      </p:pic>
      <p:pic>
        <p:nvPicPr>
          <p:cNvPr id="2050" name="Picture 2" descr="http://www.biomedcentral.com/content/figures/1752-0509-4-36-1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52" y="9921447"/>
            <a:ext cx="9810750" cy="967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838434" y="19019209"/>
            <a:ext cx="7991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prstClr val="white">
                    <a:lumMod val="50000"/>
                  </a:prst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4800" dirty="0" err="1" smtClean="0">
                <a:solidFill>
                  <a:prstClr val="white">
                    <a:lumMod val="50000"/>
                  </a:prst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D’Hont</a:t>
            </a:r>
            <a:r>
              <a:rPr lang="en-US" sz="4800" dirty="0" smtClean="0">
                <a:solidFill>
                  <a:prstClr val="white">
                    <a:lumMod val="50000"/>
                  </a:prst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et al., Nature, 2012]</a:t>
            </a:r>
            <a:endParaRPr lang="en-US" sz="4800" dirty="0">
              <a:solidFill>
                <a:prstClr val="white">
                  <a:lumMod val="50000"/>
                </a:prst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97902" y="19598848"/>
            <a:ext cx="998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prstClr val="white">
                    <a:lumMod val="50000"/>
                  </a:prstClr>
                </a:solidFill>
              </a:rPr>
              <a:t>[Wiles</a:t>
            </a:r>
            <a:r>
              <a:rPr lang="en-US" sz="4800" dirty="0">
                <a:solidFill>
                  <a:prstClr val="white">
                    <a:lumMod val="50000"/>
                  </a:prstClr>
                </a:solidFill>
              </a:rPr>
              <a:t> et al</a:t>
            </a:r>
            <a:r>
              <a:rPr lang="en-US" sz="4800" dirty="0" smtClean="0">
                <a:solidFill>
                  <a:prstClr val="white">
                    <a:lumMod val="50000"/>
                  </a:prstClr>
                </a:solidFill>
              </a:rPr>
              <a:t>.,</a:t>
            </a:r>
            <a:r>
              <a:rPr lang="en-US" sz="4800" dirty="0">
                <a:solidFill>
                  <a:prstClr val="white">
                    <a:lumMod val="50000"/>
                  </a:prstClr>
                </a:solidFill>
              </a:rPr>
              <a:t> BMC Systems </a:t>
            </a:r>
            <a:r>
              <a:rPr lang="en-US" sz="4800" dirty="0" smtClean="0">
                <a:solidFill>
                  <a:prstClr val="white">
                    <a:lumMod val="50000"/>
                  </a:prstClr>
                </a:solidFill>
              </a:rPr>
              <a:t>Biology]</a:t>
            </a:r>
            <a:endParaRPr lang="en-US" sz="48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2052" name="Picture 4" descr="https://pbs.twimg.com/media/B09tNiBCEAAbjCS.jpg: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52" y="415498"/>
            <a:ext cx="10753786" cy="951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808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>
                    <a:lumMod val="50000"/>
                  </a:prst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800" dirty="0" smtClean="0">
                <a:solidFill>
                  <a:prstClr val="white">
                    <a:lumMod val="50000"/>
                  </a:prst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[Neale et al., BMC Genome Biology, 2014]</a:t>
            </a:r>
            <a:endParaRPr lang="en-US" sz="4800" dirty="0">
              <a:solidFill>
                <a:prstClr val="white">
                  <a:lumMod val="50000"/>
                </a:prst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4" name="Picture 6" descr="http://www.nature.com/nature/journal/v428/n6982/images/nature02426-f7.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043" y="830997"/>
            <a:ext cx="6849451" cy="969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020167" y="10964700"/>
            <a:ext cx="7560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>
                    <a:lumMod val="50000"/>
                  </a:prst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4800" dirty="0" smtClean="0">
                <a:solidFill>
                  <a:prstClr val="white">
                    <a:lumMod val="50000"/>
                  </a:prst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Gibbs et al., Nature, 2004]</a:t>
            </a:r>
            <a:endParaRPr lang="en-US" sz="4800" dirty="0">
              <a:solidFill>
                <a:prstClr val="white">
                  <a:lumMod val="50000"/>
                </a:prst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39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349832" y="4485451"/>
            <a:ext cx="8112856" cy="9217155"/>
            <a:chOff x="-1008443" y="1048650"/>
            <a:chExt cx="4241620" cy="4818978"/>
          </a:xfrm>
        </p:grpSpPr>
        <p:sp>
          <p:nvSpPr>
            <p:cNvPr id="4" name="Oval 3"/>
            <p:cNvSpPr/>
            <p:nvPr/>
          </p:nvSpPr>
          <p:spPr>
            <a:xfrm rot="19806398">
              <a:off x="-1008443" y="1613101"/>
              <a:ext cx="2567224" cy="3816854"/>
            </a:xfrm>
            <a:prstGeom prst="ellipse">
              <a:avLst/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 rot="18108454">
              <a:off x="-12688" y="603563"/>
              <a:ext cx="2480361" cy="3370536"/>
            </a:xfrm>
            <a:prstGeom prst="ellipse">
              <a:avLst/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 rot="1252901">
              <a:off x="459282" y="2779419"/>
              <a:ext cx="2773895" cy="3088209"/>
            </a:xfrm>
            <a:prstGeom prst="ellipse">
              <a:avLst/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809903" y="19207303"/>
            <a:ext cx="6882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prstClr val="white">
                    <a:lumMod val="50000"/>
                  </a:prstClr>
                </a:solidFill>
              </a:rPr>
              <a:t>[created with </a:t>
            </a:r>
            <a:r>
              <a:rPr lang="en-US" sz="4800" dirty="0" err="1" smtClean="0">
                <a:solidFill>
                  <a:prstClr val="white">
                    <a:lumMod val="50000"/>
                  </a:prstClr>
                </a:solidFill>
              </a:rPr>
              <a:t>EulerAPE</a:t>
            </a:r>
            <a:r>
              <a:rPr lang="en-US" sz="4800" dirty="0">
                <a:solidFill>
                  <a:prstClr val="white">
                    <a:lumMod val="50000"/>
                  </a:prstClr>
                </a:solidFill>
              </a:rPr>
              <a:t>]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4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6"/>
          <p:cNvSpPr/>
          <p:nvPr/>
        </p:nvSpPr>
        <p:spPr>
          <a:xfrm rot="19806398">
            <a:off x="23892089" y="8288198"/>
            <a:ext cx="1617472" cy="1573430"/>
          </a:xfrm>
          <a:custGeom>
            <a:avLst/>
            <a:gdLst/>
            <a:ahLst/>
            <a:cxnLst/>
            <a:rect l="l" t="t" r="r" b="b"/>
            <a:pathLst>
              <a:path w="825537" h="803058">
                <a:moveTo>
                  <a:pt x="825537" y="10649"/>
                </a:moveTo>
                <a:lnTo>
                  <a:pt x="820170" y="168681"/>
                </a:lnTo>
                <a:cubicBezTo>
                  <a:pt x="807023" y="361148"/>
                  <a:pt x="774640" y="545161"/>
                  <a:pt x="725924" y="716402"/>
                </a:cubicBezTo>
                <a:lnTo>
                  <a:pt x="697847" y="803058"/>
                </a:lnTo>
                <a:lnTo>
                  <a:pt x="648759" y="777039"/>
                </a:lnTo>
                <a:cubicBezTo>
                  <a:pt x="428349" y="647571"/>
                  <a:pt x="221018" y="458574"/>
                  <a:pt x="49687" y="220911"/>
                </a:cubicBezTo>
                <a:lnTo>
                  <a:pt x="0" y="146982"/>
                </a:lnTo>
                <a:lnTo>
                  <a:pt x="23594" y="135361"/>
                </a:lnTo>
                <a:cubicBezTo>
                  <a:pt x="253582" y="34806"/>
                  <a:pt x="496676" y="-9417"/>
                  <a:pt x="731164" y="1665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18108454">
            <a:off x="25407281" y="7339394"/>
            <a:ext cx="2082177" cy="2357593"/>
          </a:xfrm>
          <a:custGeom>
            <a:avLst/>
            <a:gdLst/>
            <a:ahLst/>
            <a:cxnLst/>
            <a:rect l="l" t="t" r="r" b="b"/>
            <a:pathLst>
              <a:path w="1062715" h="1203285">
                <a:moveTo>
                  <a:pt x="893507" y="431785"/>
                </a:moveTo>
                <a:cubicBezTo>
                  <a:pt x="962499" y="551161"/>
                  <a:pt x="1012619" y="682567"/>
                  <a:pt x="1039841" y="823587"/>
                </a:cubicBezTo>
                <a:cubicBezTo>
                  <a:pt x="1057989" y="917601"/>
                  <a:pt x="1065102" y="1011436"/>
                  <a:pt x="1062019" y="1103985"/>
                </a:cubicBezTo>
                <a:lnTo>
                  <a:pt x="1054024" y="1194483"/>
                </a:lnTo>
                <a:lnTo>
                  <a:pt x="1053541" y="1194584"/>
                </a:lnTo>
                <a:cubicBezTo>
                  <a:pt x="1011849" y="1200337"/>
                  <a:pt x="969547" y="1203285"/>
                  <a:pt x="926739" y="1203285"/>
                </a:cubicBezTo>
                <a:cubicBezTo>
                  <a:pt x="589623" y="1203284"/>
                  <a:pt x="283923" y="1020503"/>
                  <a:pt x="60381" y="723891"/>
                </a:cubicBezTo>
                <a:lnTo>
                  <a:pt x="0" y="636797"/>
                </a:lnTo>
                <a:lnTo>
                  <a:pt x="66444" y="573195"/>
                </a:lnTo>
                <a:cubicBezTo>
                  <a:pt x="190518" y="445515"/>
                  <a:pt x="306267" y="298847"/>
                  <a:pt x="409086" y="135615"/>
                </a:cubicBezTo>
                <a:lnTo>
                  <a:pt x="488156" y="0"/>
                </a:lnTo>
                <a:lnTo>
                  <a:pt x="554176" y="45247"/>
                </a:lnTo>
                <a:cubicBezTo>
                  <a:pt x="691536" y="152146"/>
                  <a:pt x="807267" y="282566"/>
                  <a:pt x="893507" y="431785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</a:endParaRPr>
          </a:p>
        </p:txBody>
      </p:sp>
      <p:sp>
        <p:nvSpPr>
          <p:cNvPr id="12" name="Oval 12"/>
          <p:cNvSpPr/>
          <p:nvPr/>
        </p:nvSpPr>
        <p:spPr>
          <a:xfrm rot="19806398">
            <a:off x="22663680" y="9250043"/>
            <a:ext cx="3284141" cy="3399326"/>
          </a:xfrm>
          <a:custGeom>
            <a:avLst/>
            <a:gdLst/>
            <a:ahLst/>
            <a:cxnLst/>
            <a:rect l="l" t="t" r="r" b="b"/>
            <a:pathLst>
              <a:path w="1676182" h="1734970">
                <a:moveTo>
                  <a:pt x="977780" y="0"/>
                </a:moveTo>
                <a:lnTo>
                  <a:pt x="1052247" y="107516"/>
                </a:lnTo>
                <a:cubicBezTo>
                  <a:pt x="1218635" y="329424"/>
                  <a:pt x="1416686" y="506721"/>
                  <a:pt x="1626600" y="630024"/>
                </a:cubicBezTo>
                <a:lnTo>
                  <a:pt x="1676182" y="656305"/>
                </a:lnTo>
                <a:lnTo>
                  <a:pt x="1664212" y="695357"/>
                </a:lnTo>
                <a:cubicBezTo>
                  <a:pt x="1451585" y="1312552"/>
                  <a:pt x="1019485" y="1734970"/>
                  <a:pt x="521026" y="1734970"/>
                </a:cubicBezTo>
                <a:cubicBezTo>
                  <a:pt x="343797" y="1734970"/>
                  <a:pt x="174956" y="1681568"/>
                  <a:pt x="21386" y="1584996"/>
                </a:cubicBezTo>
                <a:lnTo>
                  <a:pt x="6567" y="1574382"/>
                </a:lnTo>
                <a:lnTo>
                  <a:pt x="1104" y="1513792"/>
                </a:lnTo>
                <a:cubicBezTo>
                  <a:pt x="-17235" y="1052520"/>
                  <a:pt x="193409" y="567454"/>
                  <a:pt x="606300" y="230409"/>
                </a:cubicBezTo>
                <a:cubicBezTo>
                  <a:pt x="688878" y="163000"/>
                  <a:pt x="775638" y="104702"/>
                  <a:pt x="865189" y="55450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</a:endParaRPr>
          </a:p>
        </p:txBody>
      </p:sp>
      <p:sp>
        <p:nvSpPr>
          <p:cNvPr id="13" name="Oval 16"/>
          <p:cNvSpPr/>
          <p:nvPr/>
        </p:nvSpPr>
        <p:spPr>
          <a:xfrm rot="18108454">
            <a:off x="21684380" y="5006015"/>
            <a:ext cx="2230549" cy="4093827"/>
          </a:xfrm>
          <a:custGeom>
            <a:avLst/>
            <a:gdLst/>
            <a:ahLst/>
            <a:cxnLst/>
            <a:rect l="l" t="t" r="r" b="b"/>
            <a:pathLst>
              <a:path w="1138442" h="2089435">
                <a:moveTo>
                  <a:pt x="964229" y="137419"/>
                </a:moveTo>
                <a:cubicBezTo>
                  <a:pt x="1232528" y="610918"/>
                  <a:pt x="1195622" y="1361352"/>
                  <a:pt x="820868" y="2057372"/>
                </a:cubicBezTo>
                <a:lnTo>
                  <a:pt x="802174" y="2089435"/>
                </a:lnTo>
                <a:lnTo>
                  <a:pt x="723338" y="2036784"/>
                </a:lnTo>
                <a:cubicBezTo>
                  <a:pt x="522129" y="1915862"/>
                  <a:pt x="287123" y="1839556"/>
                  <a:pt x="36952" y="1819062"/>
                </a:cubicBezTo>
                <a:lnTo>
                  <a:pt x="10669" y="1818108"/>
                </a:lnTo>
                <a:lnTo>
                  <a:pt x="4912" y="1759462"/>
                </a:lnTo>
                <a:cubicBezTo>
                  <a:pt x="1660" y="1709710"/>
                  <a:pt x="0" y="1659337"/>
                  <a:pt x="0" y="1608436"/>
                </a:cubicBezTo>
                <a:cubicBezTo>
                  <a:pt x="0" y="910375"/>
                  <a:pt x="312327" y="311443"/>
                  <a:pt x="757446" y="55605"/>
                </a:cubicBezTo>
                <a:lnTo>
                  <a:pt x="869246" y="0"/>
                </a:lnTo>
                <a:lnTo>
                  <a:pt x="890814" y="25005"/>
                </a:lnTo>
                <a:cubicBezTo>
                  <a:pt x="917392" y="60425"/>
                  <a:pt x="941870" y="97961"/>
                  <a:pt x="964229" y="137419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</a:endParaRPr>
          </a:p>
        </p:txBody>
      </p:sp>
      <p:sp>
        <p:nvSpPr>
          <p:cNvPr id="14" name="Oval 19"/>
          <p:cNvSpPr/>
          <p:nvPr/>
        </p:nvSpPr>
        <p:spPr>
          <a:xfrm rot="18108454">
            <a:off x="23684907" y="2323604"/>
            <a:ext cx="3286680" cy="6586642"/>
          </a:xfrm>
          <a:custGeom>
            <a:avLst/>
            <a:gdLst/>
            <a:ahLst/>
            <a:cxnLst/>
            <a:rect l="l" t="t" r="r" b="b"/>
            <a:pathLst>
              <a:path w="1677478" h="3361735">
                <a:moveTo>
                  <a:pt x="1394281" y="613281"/>
                </a:moveTo>
                <a:cubicBezTo>
                  <a:pt x="1571200" y="904595"/>
                  <a:pt x="1677478" y="1278067"/>
                  <a:pt x="1677478" y="1685268"/>
                </a:cubicBezTo>
                <a:cubicBezTo>
                  <a:pt x="1677478" y="2499673"/>
                  <a:pt x="1252366" y="3179153"/>
                  <a:pt x="687237" y="3336298"/>
                </a:cubicBezTo>
                <a:lnTo>
                  <a:pt x="564582" y="3361735"/>
                </a:lnTo>
                <a:lnTo>
                  <a:pt x="572577" y="3271237"/>
                </a:lnTo>
                <a:cubicBezTo>
                  <a:pt x="575660" y="3178689"/>
                  <a:pt x="568547" y="3084852"/>
                  <a:pt x="550399" y="2990839"/>
                </a:cubicBezTo>
                <a:cubicBezTo>
                  <a:pt x="484045" y="2647104"/>
                  <a:pt x="281649" y="2360483"/>
                  <a:pt x="1488" y="2165999"/>
                </a:cubicBezTo>
                <a:lnTo>
                  <a:pt x="0" y="2165050"/>
                </a:lnTo>
                <a:lnTo>
                  <a:pt x="17985" y="2134203"/>
                </a:lnTo>
                <a:cubicBezTo>
                  <a:pt x="423969" y="1380182"/>
                  <a:pt x="433451" y="562299"/>
                  <a:pt x="87932" y="101837"/>
                </a:cubicBezTo>
                <a:lnTo>
                  <a:pt x="66363" y="76832"/>
                </a:lnTo>
                <a:lnTo>
                  <a:pt x="68505" y="75766"/>
                </a:lnTo>
                <a:cubicBezTo>
                  <a:pt x="185006" y="26526"/>
                  <a:pt x="308872" y="0"/>
                  <a:pt x="437297" y="0"/>
                </a:cubicBezTo>
                <a:cubicBezTo>
                  <a:pt x="822572" y="0"/>
                  <a:pt x="1166814" y="238735"/>
                  <a:pt x="1394281" y="613281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</a:endParaRPr>
          </a:p>
        </p:txBody>
      </p:sp>
      <p:sp>
        <p:nvSpPr>
          <p:cNvPr id="15" name="Oval 23"/>
          <p:cNvSpPr/>
          <p:nvPr/>
        </p:nvSpPr>
        <p:spPr>
          <a:xfrm rot="1252901">
            <a:off x="24736197" y="8513905"/>
            <a:ext cx="4138061" cy="5940273"/>
          </a:xfrm>
          <a:custGeom>
            <a:avLst/>
            <a:gdLst/>
            <a:ahLst/>
            <a:cxnLst/>
            <a:rect l="l" t="t" r="r" b="b"/>
            <a:pathLst>
              <a:path w="2112011" h="3031836">
                <a:moveTo>
                  <a:pt x="1091924" y="0"/>
                </a:moveTo>
                <a:lnTo>
                  <a:pt x="1137499" y="13046"/>
                </a:lnTo>
                <a:cubicBezTo>
                  <a:pt x="1702082" y="208547"/>
                  <a:pt x="2112011" y="794842"/>
                  <a:pt x="2112011" y="1487731"/>
                </a:cubicBezTo>
                <a:cubicBezTo>
                  <a:pt x="2112011" y="2340517"/>
                  <a:pt x="1491053" y="3031836"/>
                  <a:pt x="725063" y="3031836"/>
                </a:cubicBezTo>
                <a:cubicBezTo>
                  <a:pt x="485691" y="3031836"/>
                  <a:pt x="260482" y="2964325"/>
                  <a:pt x="63962" y="2845471"/>
                </a:cubicBezTo>
                <a:lnTo>
                  <a:pt x="0" y="2802211"/>
                </a:lnTo>
                <a:lnTo>
                  <a:pt x="17594" y="2797443"/>
                </a:lnTo>
                <a:cubicBezTo>
                  <a:pt x="189518" y="2739546"/>
                  <a:pt x="337656" y="2642520"/>
                  <a:pt x="449730" y="2505226"/>
                </a:cubicBezTo>
                <a:cubicBezTo>
                  <a:pt x="757934" y="2127666"/>
                  <a:pt x="713167" y="1543870"/>
                  <a:pt x="389767" y="999285"/>
                </a:cubicBezTo>
                <a:lnTo>
                  <a:pt x="344570" y="929213"/>
                </a:lnTo>
                <a:lnTo>
                  <a:pt x="441528" y="886436"/>
                </a:lnTo>
                <a:cubicBezTo>
                  <a:pt x="775133" y="723164"/>
                  <a:pt x="1012543" y="457651"/>
                  <a:pt x="1076440" y="126646"/>
                </a:cubicBezTo>
                <a:cubicBezTo>
                  <a:pt x="1084554" y="84613"/>
                  <a:pt x="1089678" y="42520"/>
                  <a:pt x="1091931" y="494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</a:endParaRPr>
          </a:p>
        </p:txBody>
      </p:sp>
      <p:sp>
        <p:nvSpPr>
          <p:cNvPr id="16" name="Oval 24"/>
          <p:cNvSpPr/>
          <p:nvPr/>
        </p:nvSpPr>
        <p:spPr>
          <a:xfrm rot="19806398">
            <a:off x="19842277" y="5952651"/>
            <a:ext cx="3410015" cy="7163720"/>
          </a:xfrm>
          <a:custGeom>
            <a:avLst/>
            <a:gdLst/>
            <a:ahLst/>
            <a:cxnLst/>
            <a:rect l="l" t="t" r="r" b="b"/>
            <a:pathLst>
              <a:path w="1740426" h="3656267">
                <a:moveTo>
                  <a:pt x="1634474" y="74007"/>
                </a:moveTo>
                <a:lnTo>
                  <a:pt x="1562397" y="175967"/>
                </a:lnTo>
                <a:cubicBezTo>
                  <a:pt x="1291761" y="612248"/>
                  <a:pt x="1300701" y="1287666"/>
                  <a:pt x="1631633" y="1902298"/>
                </a:cubicBezTo>
                <a:cubicBezTo>
                  <a:pt x="1655764" y="1947115"/>
                  <a:pt x="1681106" y="1990681"/>
                  <a:pt x="1707555" y="2032944"/>
                </a:cubicBezTo>
                <a:lnTo>
                  <a:pt x="1740426" y="2081853"/>
                </a:lnTo>
                <a:lnTo>
                  <a:pt x="1627775" y="2137334"/>
                </a:lnTo>
                <a:cubicBezTo>
                  <a:pt x="1538224" y="2186585"/>
                  <a:pt x="1451465" y="2244883"/>
                  <a:pt x="1368886" y="2312292"/>
                </a:cubicBezTo>
                <a:cubicBezTo>
                  <a:pt x="955994" y="2649338"/>
                  <a:pt x="745351" y="3134404"/>
                  <a:pt x="763690" y="3595676"/>
                </a:cubicBezTo>
                <a:lnTo>
                  <a:pt x="769153" y="3656267"/>
                </a:lnTo>
                <a:lnTo>
                  <a:pt x="671766" y="3586517"/>
                </a:lnTo>
                <a:cubicBezTo>
                  <a:pt x="271632" y="3263345"/>
                  <a:pt x="0" y="2633049"/>
                  <a:pt x="0" y="1908427"/>
                </a:cubicBezTo>
                <a:cubicBezTo>
                  <a:pt x="0" y="854432"/>
                  <a:pt x="574693" y="0"/>
                  <a:pt x="1283612" y="0"/>
                </a:cubicBezTo>
                <a:cubicBezTo>
                  <a:pt x="1372227" y="0"/>
                  <a:pt x="1458744" y="13350"/>
                  <a:pt x="1542305" y="38772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</a:endParaRPr>
          </a:p>
        </p:txBody>
      </p:sp>
      <p:sp>
        <p:nvSpPr>
          <p:cNvPr id="17" name="Oval 12"/>
          <p:cNvSpPr/>
          <p:nvPr/>
        </p:nvSpPr>
        <p:spPr>
          <a:xfrm rot="19806398">
            <a:off x="22663682" y="9251964"/>
            <a:ext cx="3284141" cy="3399326"/>
          </a:xfrm>
          <a:custGeom>
            <a:avLst/>
            <a:gdLst/>
            <a:ahLst/>
            <a:cxnLst/>
            <a:rect l="l" t="t" r="r" b="b"/>
            <a:pathLst>
              <a:path w="1676182" h="1734970">
                <a:moveTo>
                  <a:pt x="977780" y="0"/>
                </a:moveTo>
                <a:lnTo>
                  <a:pt x="1052247" y="107516"/>
                </a:lnTo>
                <a:cubicBezTo>
                  <a:pt x="1218635" y="329424"/>
                  <a:pt x="1416686" y="506721"/>
                  <a:pt x="1626600" y="630024"/>
                </a:cubicBezTo>
                <a:lnTo>
                  <a:pt x="1676182" y="656305"/>
                </a:lnTo>
                <a:lnTo>
                  <a:pt x="1664212" y="695357"/>
                </a:lnTo>
                <a:cubicBezTo>
                  <a:pt x="1451585" y="1312552"/>
                  <a:pt x="1019485" y="1734970"/>
                  <a:pt x="521026" y="1734970"/>
                </a:cubicBezTo>
                <a:cubicBezTo>
                  <a:pt x="343797" y="1734970"/>
                  <a:pt x="174956" y="1681568"/>
                  <a:pt x="21386" y="1584996"/>
                </a:cubicBezTo>
                <a:lnTo>
                  <a:pt x="6567" y="1574382"/>
                </a:lnTo>
                <a:lnTo>
                  <a:pt x="1104" y="1513792"/>
                </a:lnTo>
                <a:cubicBezTo>
                  <a:pt x="-17235" y="1052520"/>
                  <a:pt x="193409" y="567454"/>
                  <a:pt x="606300" y="230409"/>
                </a:cubicBezTo>
                <a:cubicBezTo>
                  <a:pt x="688878" y="163000"/>
                  <a:pt x="775638" y="104702"/>
                  <a:pt x="865189" y="55450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</a:endParaRPr>
          </a:p>
        </p:txBody>
      </p:sp>
      <p:sp>
        <p:nvSpPr>
          <p:cNvPr id="18" name="Oval 16"/>
          <p:cNvSpPr/>
          <p:nvPr/>
        </p:nvSpPr>
        <p:spPr>
          <a:xfrm rot="18108454">
            <a:off x="21671680" y="5018715"/>
            <a:ext cx="2230549" cy="4093827"/>
          </a:xfrm>
          <a:custGeom>
            <a:avLst/>
            <a:gdLst/>
            <a:ahLst/>
            <a:cxnLst/>
            <a:rect l="l" t="t" r="r" b="b"/>
            <a:pathLst>
              <a:path w="1138442" h="2089435">
                <a:moveTo>
                  <a:pt x="964229" y="137419"/>
                </a:moveTo>
                <a:cubicBezTo>
                  <a:pt x="1232528" y="610918"/>
                  <a:pt x="1195622" y="1361352"/>
                  <a:pt x="820868" y="2057372"/>
                </a:cubicBezTo>
                <a:lnTo>
                  <a:pt x="802174" y="2089435"/>
                </a:lnTo>
                <a:lnTo>
                  <a:pt x="723338" y="2036784"/>
                </a:lnTo>
                <a:cubicBezTo>
                  <a:pt x="522129" y="1915862"/>
                  <a:pt x="287123" y="1839556"/>
                  <a:pt x="36952" y="1819062"/>
                </a:cubicBezTo>
                <a:lnTo>
                  <a:pt x="10669" y="1818108"/>
                </a:lnTo>
                <a:lnTo>
                  <a:pt x="4912" y="1759462"/>
                </a:lnTo>
                <a:cubicBezTo>
                  <a:pt x="1660" y="1709710"/>
                  <a:pt x="0" y="1659337"/>
                  <a:pt x="0" y="1608436"/>
                </a:cubicBezTo>
                <a:cubicBezTo>
                  <a:pt x="0" y="910375"/>
                  <a:pt x="312327" y="311443"/>
                  <a:pt x="757446" y="55605"/>
                </a:cubicBezTo>
                <a:lnTo>
                  <a:pt x="869246" y="0"/>
                </a:lnTo>
                <a:lnTo>
                  <a:pt x="890814" y="25005"/>
                </a:lnTo>
                <a:cubicBezTo>
                  <a:pt x="917392" y="60425"/>
                  <a:pt x="941870" y="97961"/>
                  <a:pt x="964229" y="137419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660996" y="5038979"/>
            <a:ext cx="1535998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23900" dirty="0" smtClean="0">
                <a:solidFill>
                  <a:prstClr val="black"/>
                </a:solidFill>
              </a:rPr>
              <a:t>?</a:t>
            </a:r>
          </a:p>
          <a:p>
            <a:pPr algn="ctr">
              <a:lnSpc>
                <a:spcPts val="7500"/>
              </a:lnSpc>
            </a:pPr>
            <a:endParaRPr lang="en-US" dirty="0" smtClean="0">
              <a:solidFill>
                <a:prstClr val="black"/>
              </a:solidFill>
            </a:endParaRPr>
          </a:p>
          <a:p>
            <a:pPr algn="ctr">
              <a:lnSpc>
                <a:spcPts val="7500"/>
              </a:lnSpc>
            </a:pPr>
            <a:r>
              <a:rPr lang="en-US" sz="13800" dirty="0" smtClean="0">
                <a:solidFill>
                  <a:prstClr val="black"/>
                </a:solidFill>
              </a:rPr>
              <a:t>&gt;</a:t>
            </a:r>
          </a:p>
          <a:p>
            <a:pPr algn="ctr">
              <a:lnSpc>
                <a:spcPts val="7500"/>
              </a:lnSpc>
            </a:pPr>
            <a:r>
              <a:rPr lang="en-US" sz="13800" dirty="0">
                <a:solidFill>
                  <a:prstClr val="black"/>
                </a:solidFill>
              </a:rPr>
              <a:t>&lt;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76539" y="7065628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prstClr val="black"/>
                </a:solidFill>
              </a:rPr>
              <a:t>22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99509" y="6743307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prstClr val="black"/>
                </a:solidFill>
              </a:rPr>
              <a:t>19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588962" y="11327856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44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878444" y="5008139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43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630905" y="8978519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41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674534" y="7012145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331834" y="8004106"/>
            <a:ext cx="542136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801220" y="10498026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449854" y="8356162"/>
            <a:ext cx="542136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809903" y="19207303"/>
            <a:ext cx="6882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prstClr val="white">
                    <a:lumMod val="50000"/>
                  </a:prstClr>
                </a:solidFill>
              </a:rPr>
              <a:t>[created with </a:t>
            </a:r>
            <a:r>
              <a:rPr lang="en-US" sz="4800" dirty="0" err="1" smtClean="0">
                <a:solidFill>
                  <a:prstClr val="white">
                    <a:lumMod val="50000"/>
                  </a:prstClr>
                </a:solidFill>
              </a:rPr>
              <a:t>EulerAPE</a:t>
            </a:r>
            <a:r>
              <a:rPr lang="en-US" sz="4800" dirty="0">
                <a:solidFill>
                  <a:prstClr val="white">
                    <a:lumMod val="50000"/>
                  </a:prst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0569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569E-8 1.13854E-6 L -0.42195 -0.171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00" y="-85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254E-6 1.74637E-6 L -0.20162 0.01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81" y="7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000386"/>
            <a:ext cx="11047535" cy="3430058"/>
          </a:xfrm>
        </p:spPr>
        <p:txBody>
          <a:bodyPr>
            <a:normAutofit/>
          </a:bodyPr>
          <a:lstStyle/>
          <a:p>
            <a:r>
              <a:rPr lang="en-US" b="1" dirty="0" smtClean="0"/>
              <a:t>Set Vis Goals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774869" y="2286000"/>
            <a:ext cx="22035850" cy="14205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1. Efficient visual encoding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1687175" y="1628775"/>
            <a:ext cx="28575" cy="15459075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2774869" y="14182426"/>
            <a:ext cx="22035850" cy="2178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9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762" indent="0" algn="l" defTabSz="1080144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8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469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7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7149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5934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4806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6589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8372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60154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</a:rPr>
              <a:t>3. Visualize attributes 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12774869" y="8690271"/>
            <a:ext cx="22035850" cy="31203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9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762" indent="0" algn="l" defTabSz="1080144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8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469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7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7149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5934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4806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6589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8372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60154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</a:rPr>
              <a:t>2. Creating complex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slices of a dataset</a:t>
            </a:r>
          </a:p>
          <a:p>
            <a:endParaRPr lang="en-US" dirty="0" smtClean="0">
              <a:solidFill>
                <a:prstClr val="black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635816" y="4015752"/>
            <a:ext cx="14029267" cy="3399326"/>
            <a:chOff x="12635816" y="4015752"/>
            <a:chExt cx="14029267" cy="3399326"/>
          </a:xfrm>
        </p:grpSpPr>
        <p:sp>
          <p:nvSpPr>
            <p:cNvPr id="7" name="Oval 12"/>
            <p:cNvSpPr/>
            <p:nvPr/>
          </p:nvSpPr>
          <p:spPr>
            <a:xfrm rot="19806398">
              <a:off x="16579405" y="4015752"/>
              <a:ext cx="3284141" cy="3399326"/>
            </a:xfrm>
            <a:custGeom>
              <a:avLst/>
              <a:gdLst/>
              <a:ahLst/>
              <a:cxnLst/>
              <a:rect l="l" t="t" r="r" b="b"/>
              <a:pathLst>
                <a:path w="1676182" h="1734970">
                  <a:moveTo>
                    <a:pt x="977780" y="0"/>
                  </a:moveTo>
                  <a:lnTo>
                    <a:pt x="1052247" y="107516"/>
                  </a:lnTo>
                  <a:cubicBezTo>
                    <a:pt x="1218635" y="329424"/>
                    <a:pt x="1416686" y="506721"/>
                    <a:pt x="1626600" y="630024"/>
                  </a:cubicBezTo>
                  <a:lnTo>
                    <a:pt x="1676182" y="656305"/>
                  </a:lnTo>
                  <a:lnTo>
                    <a:pt x="1664212" y="695357"/>
                  </a:lnTo>
                  <a:cubicBezTo>
                    <a:pt x="1451585" y="1312552"/>
                    <a:pt x="1019485" y="1734970"/>
                    <a:pt x="521026" y="1734970"/>
                  </a:cubicBezTo>
                  <a:cubicBezTo>
                    <a:pt x="343797" y="1734970"/>
                    <a:pt x="174956" y="1681568"/>
                    <a:pt x="21386" y="1584996"/>
                  </a:cubicBezTo>
                  <a:lnTo>
                    <a:pt x="6567" y="1574382"/>
                  </a:lnTo>
                  <a:lnTo>
                    <a:pt x="1104" y="1513792"/>
                  </a:lnTo>
                  <a:cubicBezTo>
                    <a:pt x="-17235" y="1052520"/>
                    <a:pt x="193409" y="567454"/>
                    <a:pt x="606300" y="230409"/>
                  </a:cubicBezTo>
                  <a:cubicBezTo>
                    <a:pt x="688878" y="163000"/>
                    <a:pt x="775638" y="104702"/>
                    <a:pt x="865189" y="55450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8" name="Oval 16"/>
            <p:cNvSpPr/>
            <p:nvPr/>
          </p:nvSpPr>
          <p:spPr>
            <a:xfrm rot="18108454">
              <a:off x="13567455" y="3933771"/>
              <a:ext cx="2230549" cy="4093827"/>
            </a:xfrm>
            <a:custGeom>
              <a:avLst/>
              <a:gdLst/>
              <a:ahLst/>
              <a:cxnLst/>
              <a:rect l="l" t="t" r="r" b="b"/>
              <a:pathLst>
                <a:path w="1138442" h="2089435">
                  <a:moveTo>
                    <a:pt x="964229" y="137419"/>
                  </a:moveTo>
                  <a:cubicBezTo>
                    <a:pt x="1232528" y="610918"/>
                    <a:pt x="1195622" y="1361352"/>
                    <a:pt x="820868" y="2057372"/>
                  </a:cubicBezTo>
                  <a:lnTo>
                    <a:pt x="802174" y="2089435"/>
                  </a:lnTo>
                  <a:lnTo>
                    <a:pt x="723338" y="2036784"/>
                  </a:lnTo>
                  <a:cubicBezTo>
                    <a:pt x="522129" y="1915862"/>
                    <a:pt x="287123" y="1839556"/>
                    <a:pt x="36952" y="1819062"/>
                  </a:cubicBezTo>
                  <a:lnTo>
                    <a:pt x="10669" y="1818108"/>
                  </a:lnTo>
                  <a:lnTo>
                    <a:pt x="4912" y="1759462"/>
                  </a:lnTo>
                  <a:cubicBezTo>
                    <a:pt x="1660" y="1709710"/>
                    <a:pt x="0" y="1659337"/>
                    <a:pt x="0" y="1608436"/>
                  </a:cubicBezTo>
                  <a:cubicBezTo>
                    <a:pt x="0" y="910375"/>
                    <a:pt x="312327" y="311443"/>
                    <a:pt x="757446" y="55605"/>
                  </a:cubicBezTo>
                  <a:lnTo>
                    <a:pt x="869246" y="0"/>
                  </a:lnTo>
                  <a:lnTo>
                    <a:pt x="890814" y="25005"/>
                  </a:lnTo>
                  <a:cubicBezTo>
                    <a:pt x="917392" y="60425"/>
                    <a:pt x="941870" y="97961"/>
                    <a:pt x="964229" y="137419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3656412" y="5323713"/>
              <a:ext cx="3008671" cy="7146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656412" y="6358511"/>
              <a:ext cx="2408905" cy="7146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585308" y="5380519"/>
              <a:ext cx="131959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vs.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7238952" y="6886407"/>
            <a:ext cx="6967915" cy="8708965"/>
            <a:chOff x="1904799" y="7888678"/>
            <a:chExt cx="9031981" cy="10480593"/>
          </a:xfrm>
        </p:grpSpPr>
        <p:sp>
          <p:nvSpPr>
            <p:cNvPr id="13" name="Oval 6"/>
            <p:cNvSpPr/>
            <p:nvPr/>
          </p:nvSpPr>
          <p:spPr>
            <a:xfrm rot="19806398">
              <a:off x="5954611" y="12203291"/>
              <a:ext cx="1617472" cy="1573430"/>
            </a:xfrm>
            <a:custGeom>
              <a:avLst/>
              <a:gdLst/>
              <a:ahLst/>
              <a:cxnLst/>
              <a:rect l="l" t="t" r="r" b="b"/>
              <a:pathLst>
                <a:path w="825537" h="803058">
                  <a:moveTo>
                    <a:pt x="825537" y="10649"/>
                  </a:moveTo>
                  <a:lnTo>
                    <a:pt x="820170" y="168681"/>
                  </a:lnTo>
                  <a:cubicBezTo>
                    <a:pt x="807023" y="361148"/>
                    <a:pt x="774640" y="545161"/>
                    <a:pt x="725924" y="716402"/>
                  </a:cubicBezTo>
                  <a:lnTo>
                    <a:pt x="697847" y="803058"/>
                  </a:lnTo>
                  <a:lnTo>
                    <a:pt x="648759" y="777039"/>
                  </a:lnTo>
                  <a:cubicBezTo>
                    <a:pt x="428349" y="647571"/>
                    <a:pt x="221018" y="458574"/>
                    <a:pt x="49687" y="220911"/>
                  </a:cubicBezTo>
                  <a:lnTo>
                    <a:pt x="0" y="146982"/>
                  </a:lnTo>
                  <a:lnTo>
                    <a:pt x="23594" y="135361"/>
                  </a:lnTo>
                  <a:cubicBezTo>
                    <a:pt x="253582" y="34806"/>
                    <a:pt x="496676" y="-9417"/>
                    <a:pt x="731164" y="1665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14" name="Oval 10"/>
            <p:cNvSpPr/>
            <p:nvPr/>
          </p:nvSpPr>
          <p:spPr>
            <a:xfrm rot="18108454">
              <a:off x="7469803" y="11254487"/>
              <a:ext cx="2082177" cy="2357593"/>
            </a:xfrm>
            <a:custGeom>
              <a:avLst/>
              <a:gdLst/>
              <a:ahLst/>
              <a:cxnLst/>
              <a:rect l="l" t="t" r="r" b="b"/>
              <a:pathLst>
                <a:path w="1062715" h="1203285">
                  <a:moveTo>
                    <a:pt x="893507" y="431785"/>
                  </a:moveTo>
                  <a:cubicBezTo>
                    <a:pt x="962499" y="551161"/>
                    <a:pt x="1012619" y="682567"/>
                    <a:pt x="1039841" y="823587"/>
                  </a:cubicBezTo>
                  <a:cubicBezTo>
                    <a:pt x="1057989" y="917601"/>
                    <a:pt x="1065102" y="1011436"/>
                    <a:pt x="1062019" y="1103985"/>
                  </a:cubicBezTo>
                  <a:lnTo>
                    <a:pt x="1054024" y="1194483"/>
                  </a:lnTo>
                  <a:lnTo>
                    <a:pt x="1053541" y="1194584"/>
                  </a:lnTo>
                  <a:cubicBezTo>
                    <a:pt x="1011849" y="1200337"/>
                    <a:pt x="969547" y="1203285"/>
                    <a:pt x="926739" y="1203285"/>
                  </a:cubicBezTo>
                  <a:cubicBezTo>
                    <a:pt x="589623" y="1203284"/>
                    <a:pt x="283923" y="1020503"/>
                    <a:pt x="60381" y="723891"/>
                  </a:cubicBezTo>
                  <a:lnTo>
                    <a:pt x="0" y="636797"/>
                  </a:lnTo>
                  <a:lnTo>
                    <a:pt x="66444" y="573195"/>
                  </a:lnTo>
                  <a:cubicBezTo>
                    <a:pt x="190518" y="445515"/>
                    <a:pt x="306267" y="298847"/>
                    <a:pt x="409086" y="135615"/>
                  </a:cubicBezTo>
                  <a:lnTo>
                    <a:pt x="488156" y="0"/>
                  </a:lnTo>
                  <a:lnTo>
                    <a:pt x="554176" y="45247"/>
                  </a:lnTo>
                  <a:cubicBezTo>
                    <a:pt x="691536" y="152146"/>
                    <a:pt x="807267" y="282566"/>
                    <a:pt x="893507" y="431785"/>
                  </a:cubicBezTo>
                  <a:close/>
                </a:path>
              </a:pathLst>
            </a:custGeom>
            <a:solidFill>
              <a:schemeClr val="accent2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15" name="Oval 12"/>
            <p:cNvSpPr/>
            <p:nvPr/>
          </p:nvSpPr>
          <p:spPr>
            <a:xfrm rot="19806398">
              <a:off x="4726202" y="13165136"/>
              <a:ext cx="3284141" cy="3399326"/>
            </a:xfrm>
            <a:custGeom>
              <a:avLst/>
              <a:gdLst/>
              <a:ahLst/>
              <a:cxnLst/>
              <a:rect l="l" t="t" r="r" b="b"/>
              <a:pathLst>
                <a:path w="1676182" h="1734970">
                  <a:moveTo>
                    <a:pt x="977780" y="0"/>
                  </a:moveTo>
                  <a:lnTo>
                    <a:pt x="1052247" y="107516"/>
                  </a:lnTo>
                  <a:cubicBezTo>
                    <a:pt x="1218635" y="329424"/>
                    <a:pt x="1416686" y="506721"/>
                    <a:pt x="1626600" y="630024"/>
                  </a:cubicBezTo>
                  <a:lnTo>
                    <a:pt x="1676182" y="656305"/>
                  </a:lnTo>
                  <a:lnTo>
                    <a:pt x="1664212" y="695357"/>
                  </a:lnTo>
                  <a:cubicBezTo>
                    <a:pt x="1451585" y="1312552"/>
                    <a:pt x="1019485" y="1734970"/>
                    <a:pt x="521026" y="1734970"/>
                  </a:cubicBezTo>
                  <a:cubicBezTo>
                    <a:pt x="343797" y="1734970"/>
                    <a:pt x="174956" y="1681568"/>
                    <a:pt x="21386" y="1584996"/>
                  </a:cubicBezTo>
                  <a:lnTo>
                    <a:pt x="6567" y="1574382"/>
                  </a:lnTo>
                  <a:lnTo>
                    <a:pt x="1104" y="1513792"/>
                  </a:lnTo>
                  <a:cubicBezTo>
                    <a:pt x="-17235" y="1052520"/>
                    <a:pt x="193409" y="567454"/>
                    <a:pt x="606300" y="230409"/>
                  </a:cubicBezTo>
                  <a:cubicBezTo>
                    <a:pt x="688878" y="163000"/>
                    <a:pt x="775638" y="104702"/>
                    <a:pt x="865189" y="55450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16" name="Oval 16"/>
            <p:cNvSpPr/>
            <p:nvPr/>
          </p:nvSpPr>
          <p:spPr>
            <a:xfrm rot="18108454">
              <a:off x="3746902" y="8921108"/>
              <a:ext cx="2230549" cy="4093827"/>
            </a:xfrm>
            <a:custGeom>
              <a:avLst/>
              <a:gdLst/>
              <a:ahLst/>
              <a:cxnLst/>
              <a:rect l="l" t="t" r="r" b="b"/>
              <a:pathLst>
                <a:path w="1138442" h="2089435">
                  <a:moveTo>
                    <a:pt x="964229" y="137419"/>
                  </a:moveTo>
                  <a:cubicBezTo>
                    <a:pt x="1232528" y="610918"/>
                    <a:pt x="1195622" y="1361352"/>
                    <a:pt x="820868" y="2057372"/>
                  </a:cubicBezTo>
                  <a:lnTo>
                    <a:pt x="802174" y="2089435"/>
                  </a:lnTo>
                  <a:lnTo>
                    <a:pt x="723338" y="2036784"/>
                  </a:lnTo>
                  <a:cubicBezTo>
                    <a:pt x="522129" y="1915862"/>
                    <a:pt x="287123" y="1839556"/>
                    <a:pt x="36952" y="1819062"/>
                  </a:cubicBezTo>
                  <a:lnTo>
                    <a:pt x="10669" y="1818108"/>
                  </a:lnTo>
                  <a:lnTo>
                    <a:pt x="4912" y="1759462"/>
                  </a:lnTo>
                  <a:cubicBezTo>
                    <a:pt x="1660" y="1709710"/>
                    <a:pt x="0" y="1659337"/>
                    <a:pt x="0" y="1608436"/>
                  </a:cubicBezTo>
                  <a:cubicBezTo>
                    <a:pt x="0" y="910375"/>
                    <a:pt x="312327" y="311443"/>
                    <a:pt x="757446" y="55605"/>
                  </a:cubicBezTo>
                  <a:lnTo>
                    <a:pt x="869246" y="0"/>
                  </a:lnTo>
                  <a:lnTo>
                    <a:pt x="890814" y="25005"/>
                  </a:lnTo>
                  <a:cubicBezTo>
                    <a:pt x="917392" y="60425"/>
                    <a:pt x="941870" y="97961"/>
                    <a:pt x="964229" y="137419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17" name="Oval 19"/>
            <p:cNvSpPr/>
            <p:nvPr/>
          </p:nvSpPr>
          <p:spPr>
            <a:xfrm rot="18108454">
              <a:off x="5747429" y="6238697"/>
              <a:ext cx="3286680" cy="6586642"/>
            </a:xfrm>
            <a:custGeom>
              <a:avLst/>
              <a:gdLst/>
              <a:ahLst/>
              <a:cxnLst/>
              <a:rect l="l" t="t" r="r" b="b"/>
              <a:pathLst>
                <a:path w="1677478" h="3361735">
                  <a:moveTo>
                    <a:pt x="1394281" y="613281"/>
                  </a:moveTo>
                  <a:cubicBezTo>
                    <a:pt x="1571200" y="904595"/>
                    <a:pt x="1677478" y="1278067"/>
                    <a:pt x="1677478" y="1685268"/>
                  </a:cubicBezTo>
                  <a:cubicBezTo>
                    <a:pt x="1677478" y="2499673"/>
                    <a:pt x="1252366" y="3179153"/>
                    <a:pt x="687237" y="3336298"/>
                  </a:cubicBezTo>
                  <a:lnTo>
                    <a:pt x="564582" y="3361735"/>
                  </a:lnTo>
                  <a:lnTo>
                    <a:pt x="572577" y="3271237"/>
                  </a:lnTo>
                  <a:cubicBezTo>
                    <a:pt x="575660" y="3178689"/>
                    <a:pt x="568547" y="3084852"/>
                    <a:pt x="550399" y="2990839"/>
                  </a:cubicBezTo>
                  <a:cubicBezTo>
                    <a:pt x="484045" y="2647104"/>
                    <a:pt x="281649" y="2360483"/>
                    <a:pt x="1488" y="2165999"/>
                  </a:cubicBezTo>
                  <a:lnTo>
                    <a:pt x="0" y="2165050"/>
                  </a:lnTo>
                  <a:lnTo>
                    <a:pt x="17985" y="2134203"/>
                  </a:lnTo>
                  <a:cubicBezTo>
                    <a:pt x="423969" y="1380182"/>
                    <a:pt x="433451" y="562299"/>
                    <a:pt x="87932" y="101837"/>
                  </a:cubicBezTo>
                  <a:lnTo>
                    <a:pt x="66363" y="76832"/>
                  </a:lnTo>
                  <a:lnTo>
                    <a:pt x="68505" y="75766"/>
                  </a:lnTo>
                  <a:cubicBezTo>
                    <a:pt x="185006" y="26526"/>
                    <a:pt x="308872" y="0"/>
                    <a:pt x="437297" y="0"/>
                  </a:cubicBezTo>
                  <a:cubicBezTo>
                    <a:pt x="822572" y="0"/>
                    <a:pt x="1166814" y="238735"/>
                    <a:pt x="1394281" y="613281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18" name="Oval 23"/>
            <p:cNvSpPr/>
            <p:nvPr/>
          </p:nvSpPr>
          <p:spPr>
            <a:xfrm rot="1252901">
              <a:off x="6798719" y="12428998"/>
              <a:ext cx="4138061" cy="5940273"/>
            </a:xfrm>
            <a:custGeom>
              <a:avLst/>
              <a:gdLst/>
              <a:ahLst/>
              <a:cxnLst/>
              <a:rect l="l" t="t" r="r" b="b"/>
              <a:pathLst>
                <a:path w="2112011" h="3031836">
                  <a:moveTo>
                    <a:pt x="1091924" y="0"/>
                  </a:moveTo>
                  <a:lnTo>
                    <a:pt x="1137499" y="13046"/>
                  </a:lnTo>
                  <a:cubicBezTo>
                    <a:pt x="1702082" y="208547"/>
                    <a:pt x="2112011" y="794842"/>
                    <a:pt x="2112011" y="1487731"/>
                  </a:cubicBezTo>
                  <a:cubicBezTo>
                    <a:pt x="2112011" y="2340517"/>
                    <a:pt x="1491053" y="3031836"/>
                    <a:pt x="725063" y="3031836"/>
                  </a:cubicBezTo>
                  <a:cubicBezTo>
                    <a:pt x="485691" y="3031836"/>
                    <a:pt x="260482" y="2964325"/>
                    <a:pt x="63962" y="2845471"/>
                  </a:cubicBezTo>
                  <a:lnTo>
                    <a:pt x="0" y="2802211"/>
                  </a:lnTo>
                  <a:lnTo>
                    <a:pt x="17594" y="2797443"/>
                  </a:lnTo>
                  <a:cubicBezTo>
                    <a:pt x="189518" y="2739546"/>
                    <a:pt x="337656" y="2642520"/>
                    <a:pt x="449730" y="2505226"/>
                  </a:cubicBezTo>
                  <a:cubicBezTo>
                    <a:pt x="757934" y="2127666"/>
                    <a:pt x="713167" y="1543870"/>
                    <a:pt x="389767" y="999285"/>
                  </a:cubicBezTo>
                  <a:lnTo>
                    <a:pt x="344570" y="929213"/>
                  </a:lnTo>
                  <a:lnTo>
                    <a:pt x="441528" y="886436"/>
                  </a:lnTo>
                  <a:cubicBezTo>
                    <a:pt x="775133" y="723164"/>
                    <a:pt x="1012543" y="457651"/>
                    <a:pt x="1076440" y="126646"/>
                  </a:cubicBezTo>
                  <a:cubicBezTo>
                    <a:pt x="1084554" y="84613"/>
                    <a:pt x="1089678" y="42520"/>
                    <a:pt x="1091931" y="494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19" name="Oval 24"/>
            <p:cNvSpPr/>
            <p:nvPr/>
          </p:nvSpPr>
          <p:spPr>
            <a:xfrm rot="19806398">
              <a:off x="1904799" y="9867744"/>
              <a:ext cx="3410015" cy="7163720"/>
            </a:xfrm>
            <a:custGeom>
              <a:avLst/>
              <a:gdLst/>
              <a:ahLst/>
              <a:cxnLst/>
              <a:rect l="l" t="t" r="r" b="b"/>
              <a:pathLst>
                <a:path w="1740426" h="3656267">
                  <a:moveTo>
                    <a:pt x="1634474" y="74007"/>
                  </a:moveTo>
                  <a:lnTo>
                    <a:pt x="1562397" y="175967"/>
                  </a:lnTo>
                  <a:cubicBezTo>
                    <a:pt x="1291761" y="612248"/>
                    <a:pt x="1300701" y="1287666"/>
                    <a:pt x="1631633" y="1902298"/>
                  </a:cubicBezTo>
                  <a:cubicBezTo>
                    <a:pt x="1655764" y="1947115"/>
                    <a:pt x="1681106" y="1990681"/>
                    <a:pt x="1707555" y="2032944"/>
                  </a:cubicBezTo>
                  <a:lnTo>
                    <a:pt x="1740426" y="2081853"/>
                  </a:lnTo>
                  <a:lnTo>
                    <a:pt x="1627775" y="2137334"/>
                  </a:lnTo>
                  <a:cubicBezTo>
                    <a:pt x="1538224" y="2186585"/>
                    <a:pt x="1451465" y="2244883"/>
                    <a:pt x="1368886" y="2312292"/>
                  </a:cubicBezTo>
                  <a:cubicBezTo>
                    <a:pt x="955994" y="2649338"/>
                    <a:pt x="745351" y="3134404"/>
                    <a:pt x="763690" y="3595676"/>
                  </a:cubicBezTo>
                  <a:lnTo>
                    <a:pt x="769153" y="3656267"/>
                  </a:lnTo>
                  <a:lnTo>
                    <a:pt x="671766" y="3586517"/>
                  </a:lnTo>
                  <a:cubicBezTo>
                    <a:pt x="271632" y="3263345"/>
                    <a:pt x="0" y="2633049"/>
                    <a:pt x="0" y="1908427"/>
                  </a:cubicBezTo>
                  <a:cubicBezTo>
                    <a:pt x="0" y="854432"/>
                    <a:pt x="574693" y="0"/>
                    <a:pt x="1283612" y="0"/>
                  </a:cubicBezTo>
                  <a:cubicBezTo>
                    <a:pt x="1372227" y="0"/>
                    <a:pt x="1458744" y="13350"/>
                    <a:pt x="1542305" y="38772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20" name="Oval 12"/>
            <p:cNvSpPr/>
            <p:nvPr/>
          </p:nvSpPr>
          <p:spPr>
            <a:xfrm rot="19806398">
              <a:off x="4726204" y="13167057"/>
              <a:ext cx="3284141" cy="3399326"/>
            </a:xfrm>
            <a:custGeom>
              <a:avLst/>
              <a:gdLst/>
              <a:ahLst/>
              <a:cxnLst/>
              <a:rect l="l" t="t" r="r" b="b"/>
              <a:pathLst>
                <a:path w="1676182" h="1734970">
                  <a:moveTo>
                    <a:pt x="977780" y="0"/>
                  </a:moveTo>
                  <a:lnTo>
                    <a:pt x="1052247" y="107516"/>
                  </a:lnTo>
                  <a:cubicBezTo>
                    <a:pt x="1218635" y="329424"/>
                    <a:pt x="1416686" y="506721"/>
                    <a:pt x="1626600" y="630024"/>
                  </a:cubicBezTo>
                  <a:lnTo>
                    <a:pt x="1676182" y="656305"/>
                  </a:lnTo>
                  <a:lnTo>
                    <a:pt x="1664212" y="695357"/>
                  </a:lnTo>
                  <a:cubicBezTo>
                    <a:pt x="1451585" y="1312552"/>
                    <a:pt x="1019485" y="1734970"/>
                    <a:pt x="521026" y="1734970"/>
                  </a:cubicBezTo>
                  <a:cubicBezTo>
                    <a:pt x="343797" y="1734970"/>
                    <a:pt x="174956" y="1681568"/>
                    <a:pt x="21386" y="1584996"/>
                  </a:cubicBezTo>
                  <a:lnTo>
                    <a:pt x="6567" y="1574382"/>
                  </a:lnTo>
                  <a:lnTo>
                    <a:pt x="1104" y="1513792"/>
                  </a:lnTo>
                  <a:cubicBezTo>
                    <a:pt x="-17235" y="1052520"/>
                    <a:pt x="193409" y="567454"/>
                    <a:pt x="606300" y="230409"/>
                  </a:cubicBezTo>
                  <a:cubicBezTo>
                    <a:pt x="688878" y="163000"/>
                    <a:pt x="775638" y="104702"/>
                    <a:pt x="865189" y="55450"/>
                  </a:cubicBezTo>
                  <a:close/>
                </a:path>
              </a:pathLst>
            </a:custGeom>
            <a:solidFill>
              <a:schemeClr val="accent2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21" name="Oval 16"/>
            <p:cNvSpPr/>
            <p:nvPr/>
          </p:nvSpPr>
          <p:spPr>
            <a:xfrm rot="18108454">
              <a:off x="3734202" y="8933808"/>
              <a:ext cx="2230549" cy="4093827"/>
            </a:xfrm>
            <a:custGeom>
              <a:avLst/>
              <a:gdLst/>
              <a:ahLst/>
              <a:cxnLst/>
              <a:rect l="l" t="t" r="r" b="b"/>
              <a:pathLst>
                <a:path w="1138442" h="2089435">
                  <a:moveTo>
                    <a:pt x="964229" y="137419"/>
                  </a:moveTo>
                  <a:cubicBezTo>
                    <a:pt x="1232528" y="610918"/>
                    <a:pt x="1195622" y="1361352"/>
                    <a:pt x="820868" y="2057372"/>
                  </a:cubicBezTo>
                  <a:lnTo>
                    <a:pt x="802174" y="2089435"/>
                  </a:lnTo>
                  <a:lnTo>
                    <a:pt x="723338" y="2036784"/>
                  </a:lnTo>
                  <a:cubicBezTo>
                    <a:pt x="522129" y="1915862"/>
                    <a:pt x="287123" y="1839556"/>
                    <a:pt x="36952" y="1819062"/>
                  </a:cubicBezTo>
                  <a:lnTo>
                    <a:pt x="10669" y="1818108"/>
                  </a:lnTo>
                  <a:lnTo>
                    <a:pt x="4912" y="1759462"/>
                  </a:lnTo>
                  <a:cubicBezTo>
                    <a:pt x="1660" y="1709710"/>
                    <a:pt x="0" y="1659337"/>
                    <a:pt x="0" y="1608436"/>
                  </a:cubicBezTo>
                  <a:cubicBezTo>
                    <a:pt x="0" y="910375"/>
                    <a:pt x="312327" y="311443"/>
                    <a:pt x="757446" y="55605"/>
                  </a:cubicBezTo>
                  <a:lnTo>
                    <a:pt x="869246" y="0"/>
                  </a:lnTo>
                  <a:lnTo>
                    <a:pt x="890814" y="25005"/>
                  </a:lnTo>
                  <a:cubicBezTo>
                    <a:pt x="917392" y="60425"/>
                    <a:pt x="941870" y="97961"/>
                    <a:pt x="964229" y="137419"/>
                  </a:cubicBezTo>
                  <a:close/>
                </a:path>
              </a:pathLst>
            </a:custGeom>
            <a:solidFill>
              <a:schemeClr val="accent2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4193249" y="16490613"/>
            <a:ext cx="7711651" cy="789710"/>
            <a:chOff x="25615311" y="6680693"/>
            <a:chExt cx="7711651" cy="789710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8" idx="0"/>
              <a:endCxn id="38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15739773" y="18156040"/>
            <a:ext cx="6837219" cy="789710"/>
            <a:chOff x="25615311" y="6680693"/>
            <a:chExt cx="7711651" cy="789710"/>
          </a:xfrm>
        </p:grpSpPr>
        <p:cxnSp>
          <p:nvCxnSpPr>
            <p:cNvPr id="43" name="Straight Connector 42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4" idx="0"/>
              <a:endCxn id="44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27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697"/>
            <a:ext cx="36580761" cy="160185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" y="18866803"/>
            <a:ext cx="10538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Visualizing Intersections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63765" y="18866802"/>
            <a:ext cx="94532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Visualizing Properties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45398" y="0"/>
            <a:ext cx="73500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Attribute Details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96758" y="18866802"/>
            <a:ext cx="97161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Element List &amp; Queries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29184"/>
            <a:ext cx="6790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white">
                    <a:lumMod val="50000"/>
                  </a:prstClr>
                </a:solidFill>
              </a:rPr>
              <a:t>[Movie Lens Dataset]</a:t>
            </a:r>
            <a:endParaRPr lang="en-US" sz="5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273001" y="1329513"/>
            <a:ext cx="11500802" cy="6854367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273000" y="8183880"/>
            <a:ext cx="11500802" cy="9470390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569371" y="3995419"/>
            <a:ext cx="12703628" cy="1396503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417491"/>
            <a:ext cx="12569369" cy="16542963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3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  <p:bldP spid="9" grpId="0"/>
      <p:bldP spid="10" grpId="0"/>
      <p:bldP spid="10" grpId="1"/>
      <p:bldP spid="3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488684" y="7253204"/>
            <a:ext cx="17603394" cy="4411436"/>
          </a:xfrm>
        </p:spPr>
        <p:txBody>
          <a:bodyPr>
            <a:normAutofit/>
          </a:bodyPr>
          <a:lstStyle/>
          <a:p>
            <a:r>
              <a:rPr lang="en-US" dirty="0" smtClean="0"/>
              <a:t>Visualizing </a:t>
            </a:r>
            <a:br>
              <a:rPr lang="en-US" dirty="0" smtClean="0"/>
            </a:br>
            <a:r>
              <a:rPr lang="en-US" dirty="0" smtClean="0"/>
              <a:t>Intersections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3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119" y="8454656"/>
            <a:ext cx="35207959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i="1" dirty="0">
                <a:solidFill>
                  <a:prstClr val="white"/>
                </a:solidFill>
              </a:rPr>
              <a:t>The purpose of computing is insight, not numbers.</a:t>
            </a:r>
          </a:p>
          <a:p>
            <a:pPr algn="r"/>
            <a:endParaRPr lang="en-US" sz="6600" b="1" dirty="0" smtClean="0">
              <a:solidFill>
                <a:prstClr val="white"/>
              </a:solidFill>
            </a:endParaRPr>
          </a:p>
          <a:p>
            <a:pPr algn="r"/>
            <a:r>
              <a:rPr lang="en-US" sz="6600" b="1" dirty="0" smtClean="0">
                <a:solidFill>
                  <a:prstClr val="white"/>
                </a:solidFill>
              </a:rPr>
              <a:t>- Richard </a:t>
            </a:r>
            <a:r>
              <a:rPr lang="en-US" sz="6600" b="1" dirty="0">
                <a:solidFill>
                  <a:prstClr val="white"/>
                </a:solidFill>
              </a:rPr>
              <a:t>Wesley </a:t>
            </a:r>
            <a:r>
              <a:rPr lang="en-US" sz="6600" b="1" dirty="0" smtClean="0">
                <a:solidFill>
                  <a:prstClr val="white"/>
                </a:solidFill>
              </a:rPr>
              <a:t>Hamming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65233" y="6592608"/>
            <a:ext cx="82445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i="1" dirty="0" smtClean="0">
                <a:solidFill>
                  <a:srgbClr val="FF6600"/>
                </a:solidFill>
              </a:rPr>
              <a:t>visualization</a:t>
            </a:r>
            <a:endParaRPr lang="en-US" sz="11500" i="1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00509" y="6592608"/>
            <a:ext cx="519340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i="1" dirty="0" smtClean="0">
                <a:solidFill>
                  <a:srgbClr val="00A950"/>
                </a:solidFill>
              </a:rPr>
              <a:t>pictures</a:t>
            </a:r>
            <a:endParaRPr lang="en-US" sz="11500" i="1" dirty="0">
              <a:solidFill>
                <a:srgbClr val="00A9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374786" y="12348030"/>
            <a:ext cx="1249329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6600" dirty="0">
                <a:solidFill>
                  <a:prstClr val="white"/>
                </a:solidFill>
              </a:rPr>
              <a:t>- Card, ‎ </a:t>
            </a:r>
            <a:r>
              <a:rPr lang="en-US" sz="6600" dirty="0" err="1">
                <a:solidFill>
                  <a:prstClr val="white"/>
                </a:solidFill>
              </a:rPr>
              <a:t>Mackinlay</a:t>
            </a:r>
            <a:r>
              <a:rPr lang="en-US" sz="6600" dirty="0">
                <a:solidFill>
                  <a:prstClr val="white"/>
                </a:solidFill>
              </a:rPr>
              <a:t>, ‎</a:t>
            </a:r>
            <a:r>
              <a:rPr lang="en-US" sz="6600" dirty="0" err="1">
                <a:solidFill>
                  <a:prstClr val="white"/>
                </a:solidFill>
              </a:rPr>
              <a:t>Shneiderman</a:t>
            </a:r>
            <a:endParaRPr lang="en-US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0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36" name="Oval 35"/>
          <p:cNvSpPr/>
          <p:nvPr/>
        </p:nvSpPr>
        <p:spPr>
          <a:xfrm>
            <a:off x="23033962" y="9696488"/>
            <a:ext cx="5486400" cy="5486400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6246085" y="9693622"/>
            <a:ext cx="5486400" cy="5486400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4640024" y="6561310"/>
            <a:ext cx="5486400" cy="5486400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1705990" y="5486400"/>
            <a:ext cx="11353800" cy="10771388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11366" y="4223362"/>
            <a:ext cx="57430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Universal Set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49917" y="5423691"/>
            <a:ext cx="865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68019" y="13779054"/>
            <a:ext cx="790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B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05536" y="14042402"/>
            <a:ext cx="790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C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2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6" grpId="0" animBg="1"/>
      <p:bldP spid="37" grpId="0" animBg="1"/>
      <p:bldP spid="38" grpId="0" animBg="1"/>
      <p:bldP spid="39" grpId="0" animBg="1"/>
      <p:bldP spid="2" grpId="0"/>
      <p:bldP spid="11" grpId="0"/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>
          <a:xfrm>
            <a:off x="3657603" y="17856374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666462" y="16204497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662621" y="14552620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662621" y="12845740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666462" y="11192799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657603" y="9513253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657604" y="7889809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657604" y="6194323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1735486" y="546427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903786" y="6400802"/>
            <a:ext cx="5967053" cy="1301262"/>
            <a:chOff x="3903786" y="6400802"/>
            <a:chExt cx="5967053" cy="1301262"/>
          </a:xfrm>
        </p:grpSpPr>
        <p:sp>
          <p:nvSpPr>
            <p:cNvPr id="11" name="Oval 10"/>
            <p:cNvSpPr/>
            <p:nvPr/>
          </p:nvSpPr>
          <p:spPr>
            <a:xfrm>
              <a:off x="3903786" y="6400803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236679" y="6400803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8569572" y="6400802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903786" y="8066229"/>
            <a:ext cx="5967053" cy="1301262"/>
            <a:chOff x="3903786" y="8066229"/>
            <a:chExt cx="5967053" cy="1301262"/>
          </a:xfrm>
        </p:grpSpPr>
        <p:sp>
          <p:nvSpPr>
            <p:cNvPr id="15" name="Oval 14"/>
            <p:cNvSpPr/>
            <p:nvPr/>
          </p:nvSpPr>
          <p:spPr>
            <a:xfrm>
              <a:off x="3903786" y="8066230"/>
              <a:ext cx="1301267" cy="130126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236679" y="8066230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8569572" y="8066229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03786" y="9731655"/>
            <a:ext cx="5967053" cy="1301262"/>
            <a:chOff x="3903786" y="9731655"/>
            <a:chExt cx="5967053" cy="1301262"/>
          </a:xfrm>
        </p:grpSpPr>
        <p:sp>
          <p:nvSpPr>
            <p:cNvPr id="18" name="Oval 17"/>
            <p:cNvSpPr/>
            <p:nvPr/>
          </p:nvSpPr>
          <p:spPr>
            <a:xfrm>
              <a:off x="3903786" y="9731656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236679" y="9731656"/>
              <a:ext cx="1301267" cy="130126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569572" y="9731655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903786" y="11397080"/>
            <a:ext cx="5967053" cy="1301262"/>
            <a:chOff x="3903786" y="11397080"/>
            <a:chExt cx="5967053" cy="1301262"/>
          </a:xfrm>
        </p:grpSpPr>
        <p:sp>
          <p:nvSpPr>
            <p:cNvPr id="21" name="Oval 20"/>
            <p:cNvSpPr/>
            <p:nvPr/>
          </p:nvSpPr>
          <p:spPr>
            <a:xfrm>
              <a:off x="3903786" y="11397081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236679" y="11397081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8569572" y="11397080"/>
              <a:ext cx="1301267" cy="130126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903786" y="13062504"/>
            <a:ext cx="5967053" cy="1301262"/>
            <a:chOff x="3903786" y="13062504"/>
            <a:chExt cx="5967053" cy="1301262"/>
          </a:xfrm>
        </p:grpSpPr>
        <p:sp>
          <p:nvSpPr>
            <p:cNvPr id="63" name="Freeform 62"/>
            <p:cNvSpPr/>
            <p:nvPr/>
          </p:nvSpPr>
          <p:spPr>
            <a:xfrm>
              <a:off x="3903786" y="13062504"/>
              <a:ext cx="3634161" cy="1301262"/>
            </a:xfrm>
            <a:custGeom>
              <a:avLst/>
              <a:gdLst>
                <a:gd name="connsiteX0" fmla="*/ 650634 w 3634161"/>
                <a:gd name="connsiteY0" fmla="*/ 0 h 1301262"/>
                <a:gd name="connsiteX1" fmla="*/ 1250138 w 3634161"/>
                <a:gd name="connsiteY1" fmla="*/ 397376 h 1301262"/>
                <a:gd name="connsiteX2" fmla="*/ 1281445 w 3634161"/>
                <a:gd name="connsiteY2" fmla="*/ 498229 h 1301262"/>
                <a:gd name="connsiteX3" fmla="*/ 2352717 w 3634161"/>
                <a:gd name="connsiteY3" fmla="*/ 498229 h 1301262"/>
                <a:gd name="connsiteX4" fmla="*/ 2384023 w 3634161"/>
                <a:gd name="connsiteY4" fmla="*/ 397376 h 1301262"/>
                <a:gd name="connsiteX5" fmla="*/ 2983527 w 3634161"/>
                <a:gd name="connsiteY5" fmla="*/ 0 h 1301262"/>
                <a:gd name="connsiteX6" fmla="*/ 3634161 w 3634161"/>
                <a:gd name="connsiteY6" fmla="*/ 650631 h 1301262"/>
                <a:gd name="connsiteX7" fmla="*/ 2983527 w 3634161"/>
                <a:gd name="connsiteY7" fmla="*/ 1301262 h 1301262"/>
                <a:gd name="connsiteX8" fmla="*/ 2384023 w 3634161"/>
                <a:gd name="connsiteY8" fmla="*/ 903886 h 1301262"/>
                <a:gd name="connsiteX9" fmla="*/ 2352715 w 3634161"/>
                <a:gd name="connsiteY9" fmla="*/ 803029 h 1301262"/>
                <a:gd name="connsiteX10" fmla="*/ 1281446 w 3634161"/>
                <a:gd name="connsiteY10" fmla="*/ 803029 h 1301262"/>
                <a:gd name="connsiteX11" fmla="*/ 1250138 w 3634161"/>
                <a:gd name="connsiteY11" fmla="*/ 903886 h 1301262"/>
                <a:gd name="connsiteX12" fmla="*/ 650634 w 3634161"/>
                <a:gd name="connsiteY12" fmla="*/ 1301262 h 1301262"/>
                <a:gd name="connsiteX13" fmla="*/ 0 w 3634161"/>
                <a:gd name="connsiteY13" fmla="*/ 650631 h 1301262"/>
                <a:gd name="connsiteX14" fmla="*/ 650634 w 3634161"/>
                <a:gd name="connsiteY1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2">
                  <a:moveTo>
                    <a:pt x="650634" y="0"/>
                  </a:moveTo>
                  <a:cubicBezTo>
                    <a:pt x="920136" y="0"/>
                    <a:pt x="1151367" y="163855"/>
                    <a:pt x="1250138" y="397376"/>
                  </a:cubicBezTo>
                  <a:lnTo>
                    <a:pt x="1281445" y="498229"/>
                  </a:lnTo>
                  <a:lnTo>
                    <a:pt x="2352717" y="498229"/>
                  </a:lnTo>
                  <a:lnTo>
                    <a:pt x="2384023" y="397376"/>
                  </a:lnTo>
                  <a:cubicBezTo>
                    <a:pt x="2482795" y="163855"/>
                    <a:pt x="2714026" y="0"/>
                    <a:pt x="2983527" y="0"/>
                  </a:cubicBez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2"/>
                    <a:pt x="2983527" y="1301262"/>
                  </a:cubicBezTo>
                  <a:cubicBezTo>
                    <a:pt x="2714026" y="1301262"/>
                    <a:pt x="2482795" y="1137407"/>
                    <a:pt x="2384023" y="903886"/>
                  </a:cubicBezTo>
                  <a:lnTo>
                    <a:pt x="2352715" y="803029"/>
                  </a:lnTo>
                  <a:lnTo>
                    <a:pt x="1281446" y="803029"/>
                  </a:lnTo>
                  <a:lnTo>
                    <a:pt x="1250138" y="903886"/>
                  </a:lnTo>
                  <a:cubicBezTo>
                    <a:pt x="1151367" y="1137407"/>
                    <a:pt x="920136" y="1301262"/>
                    <a:pt x="650634" y="1301262"/>
                  </a:cubicBezTo>
                  <a:cubicBezTo>
                    <a:pt x="291299" y="1301262"/>
                    <a:pt x="0" y="1009965"/>
                    <a:pt x="0" y="650631"/>
                  </a:cubicBezTo>
                  <a:cubicBezTo>
                    <a:pt x="0" y="291297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8569572" y="13062504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903785" y="14727927"/>
            <a:ext cx="5967054" cy="1301263"/>
            <a:chOff x="3903785" y="14727927"/>
            <a:chExt cx="5967054" cy="1301263"/>
          </a:xfrm>
        </p:grpSpPr>
        <p:sp>
          <p:nvSpPr>
            <p:cNvPr id="64" name="Freeform 63"/>
            <p:cNvSpPr/>
            <p:nvPr/>
          </p:nvSpPr>
          <p:spPr>
            <a:xfrm>
              <a:off x="3903785" y="14727927"/>
              <a:ext cx="5967054" cy="1301263"/>
            </a:xfrm>
            <a:custGeom>
              <a:avLst/>
              <a:gdLst>
                <a:gd name="connsiteX0" fmla="*/ 5316420 w 5967054"/>
                <a:gd name="connsiteY0" fmla="*/ 0 h 1301263"/>
                <a:gd name="connsiteX1" fmla="*/ 5967054 w 5967054"/>
                <a:gd name="connsiteY1" fmla="*/ 650631 h 1301263"/>
                <a:gd name="connsiteX2" fmla="*/ 5316420 w 5967054"/>
                <a:gd name="connsiteY2" fmla="*/ 1301262 h 1301263"/>
                <a:gd name="connsiteX3" fmla="*/ 4716916 w 5967054"/>
                <a:gd name="connsiteY3" fmla="*/ 903886 h 1301263"/>
                <a:gd name="connsiteX4" fmla="*/ 4695819 w 5967054"/>
                <a:gd name="connsiteY4" fmla="*/ 835922 h 1301263"/>
                <a:gd name="connsiteX5" fmla="*/ 1271236 w 5967054"/>
                <a:gd name="connsiteY5" fmla="*/ 835922 h 1301263"/>
                <a:gd name="connsiteX6" fmla="*/ 1250138 w 5967054"/>
                <a:gd name="connsiteY6" fmla="*/ 903887 h 1301263"/>
                <a:gd name="connsiteX7" fmla="*/ 650634 w 5967054"/>
                <a:gd name="connsiteY7" fmla="*/ 1301263 h 1301263"/>
                <a:gd name="connsiteX8" fmla="*/ 0 w 5967054"/>
                <a:gd name="connsiteY8" fmla="*/ 650632 h 1301263"/>
                <a:gd name="connsiteX9" fmla="*/ 650634 w 5967054"/>
                <a:gd name="connsiteY9" fmla="*/ 1 h 1301263"/>
                <a:gd name="connsiteX10" fmla="*/ 1250138 w 5967054"/>
                <a:gd name="connsiteY10" fmla="*/ 397377 h 1301263"/>
                <a:gd name="connsiteX11" fmla="*/ 1281445 w 5967054"/>
                <a:gd name="connsiteY11" fmla="*/ 498229 h 1301263"/>
                <a:gd name="connsiteX12" fmla="*/ 4685609 w 5967054"/>
                <a:gd name="connsiteY12" fmla="*/ 498229 h 1301263"/>
                <a:gd name="connsiteX13" fmla="*/ 4716916 w 5967054"/>
                <a:gd name="connsiteY13" fmla="*/ 397376 h 1301263"/>
                <a:gd name="connsiteX14" fmla="*/ 5316420 w 5967054"/>
                <a:gd name="connsiteY14" fmla="*/ 0 h 13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67054" h="1301263">
                  <a:moveTo>
                    <a:pt x="5316420" y="0"/>
                  </a:moveTo>
                  <a:cubicBezTo>
                    <a:pt x="5675755" y="0"/>
                    <a:pt x="5967054" y="291297"/>
                    <a:pt x="5967054" y="650631"/>
                  </a:cubicBezTo>
                  <a:cubicBezTo>
                    <a:pt x="5967054" y="1009965"/>
                    <a:pt x="5675755" y="1301262"/>
                    <a:pt x="5316420" y="1301262"/>
                  </a:cubicBezTo>
                  <a:cubicBezTo>
                    <a:pt x="5046919" y="1301262"/>
                    <a:pt x="4815688" y="1137407"/>
                    <a:pt x="4716916" y="903886"/>
                  </a:cubicBezTo>
                  <a:lnTo>
                    <a:pt x="4695819" y="835922"/>
                  </a:lnTo>
                  <a:lnTo>
                    <a:pt x="1271236" y="835922"/>
                  </a:lnTo>
                  <a:lnTo>
                    <a:pt x="1250138" y="903887"/>
                  </a:lnTo>
                  <a:cubicBezTo>
                    <a:pt x="1151367" y="1137408"/>
                    <a:pt x="920136" y="1301263"/>
                    <a:pt x="650634" y="1301263"/>
                  </a:cubicBezTo>
                  <a:cubicBezTo>
                    <a:pt x="291299" y="1301263"/>
                    <a:pt x="0" y="1009966"/>
                    <a:pt x="0" y="650632"/>
                  </a:cubicBezTo>
                  <a:cubicBezTo>
                    <a:pt x="0" y="291298"/>
                    <a:pt x="291299" y="1"/>
                    <a:pt x="650634" y="1"/>
                  </a:cubicBezTo>
                  <a:cubicBezTo>
                    <a:pt x="920136" y="1"/>
                    <a:pt x="1151367" y="163856"/>
                    <a:pt x="1250138" y="397377"/>
                  </a:cubicBezTo>
                  <a:lnTo>
                    <a:pt x="1281445" y="498229"/>
                  </a:lnTo>
                  <a:lnTo>
                    <a:pt x="4685609" y="498229"/>
                  </a:lnTo>
                  <a:lnTo>
                    <a:pt x="4716916" y="397376"/>
                  </a:lnTo>
                  <a:cubicBezTo>
                    <a:pt x="4815688" y="163855"/>
                    <a:pt x="5046919" y="0"/>
                    <a:pt x="531642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236679" y="14727928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903786" y="16393349"/>
            <a:ext cx="5967054" cy="1301263"/>
            <a:chOff x="3903786" y="16393349"/>
            <a:chExt cx="5967054" cy="1301263"/>
          </a:xfrm>
        </p:grpSpPr>
        <p:sp>
          <p:nvSpPr>
            <p:cNvPr id="30" name="Oval 29"/>
            <p:cNvSpPr/>
            <p:nvPr/>
          </p:nvSpPr>
          <p:spPr>
            <a:xfrm>
              <a:off x="3903786" y="16393350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6236679" y="16393349"/>
              <a:ext cx="3634161" cy="1301263"/>
            </a:xfrm>
            <a:custGeom>
              <a:avLst/>
              <a:gdLst>
                <a:gd name="connsiteX0" fmla="*/ 2983527 w 3634161"/>
                <a:gd name="connsiteY0" fmla="*/ 0 h 1301263"/>
                <a:gd name="connsiteX1" fmla="*/ 3634161 w 3634161"/>
                <a:gd name="connsiteY1" fmla="*/ 650631 h 1301263"/>
                <a:gd name="connsiteX2" fmla="*/ 2983527 w 3634161"/>
                <a:gd name="connsiteY2" fmla="*/ 1301263 h 1301263"/>
                <a:gd name="connsiteX3" fmla="*/ 2384023 w 3634161"/>
                <a:gd name="connsiteY3" fmla="*/ 903887 h 1301263"/>
                <a:gd name="connsiteX4" fmla="*/ 2352716 w 3634161"/>
                <a:gd name="connsiteY4" fmla="*/ 803031 h 1301263"/>
                <a:gd name="connsiteX5" fmla="*/ 1281446 w 3634161"/>
                <a:gd name="connsiteY5" fmla="*/ 803031 h 1301263"/>
                <a:gd name="connsiteX6" fmla="*/ 1250138 w 3634161"/>
                <a:gd name="connsiteY6" fmla="*/ 903887 h 1301263"/>
                <a:gd name="connsiteX7" fmla="*/ 650634 w 3634161"/>
                <a:gd name="connsiteY7" fmla="*/ 1301263 h 1301263"/>
                <a:gd name="connsiteX8" fmla="*/ 0 w 3634161"/>
                <a:gd name="connsiteY8" fmla="*/ 650631 h 1301263"/>
                <a:gd name="connsiteX9" fmla="*/ 650634 w 3634161"/>
                <a:gd name="connsiteY9" fmla="*/ 1 h 1301263"/>
                <a:gd name="connsiteX10" fmla="*/ 1250138 w 3634161"/>
                <a:gd name="connsiteY10" fmla="*/ 397377 h 1301263"/>
                <a:gd name="connsiteX11" fmla="*/ 1281445 w 3634161"/>
                <a:gd name="connsiteY11" fmla="*/ 498231 h 1301263"/>
                <a:gd name="connsiteX12" fmla="*/ 2352716 w 3634161"/>
                <a:gd name="connsiteY12" fmla="*/ 498231 h 1301263"/>
                <a:gd name="connsiteX13" fmla="*/ 2384023 w 3634161"/>
                <a:gd name="connsiteY13" fmla="*/ 397375 h 1301263"/>
                <a:gd name="connsiteX14" fmla="*/ 2983527 w 3634161"/>
                <a:gd name="connsiteY14" fmla="*/ 0 h 13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3">
                  <a:moveTo>
                    <a:pt x="2983527" y="0"/>
                  </a:move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3"/>
                    <a:pt x="2983527" y="1301263"/>
                  </a:cubicBezTo>
                  <a:cubicBezTo>
                    <a:pt x="2714026" y="1301263"/>
                    <a:pt x="2482795" y="1137407"/>
                    <a:pt x="2384023" y="903887"/>
                  </a:cubicBezTo>
                  <a:lnTo>
                    <a:pt x="2352716" y="803031"/>
                  </a:lnTo>
                  <a:lnTo>
                    <a:pt x="1281446" y="803031"/>
                  </a:lnTo>
                  <a:lnTo>
                    <a:pt x="1250138" y="903887"/>
                  </a:lnTo>
                  <a:cubicBezTo>
                    <a:pt x="1151367" y="1137409"/>
                    <a:pt x="920136" y="1301263"/>
                    <a:pt x="650634" y="1301263"/>
                  </a:cubicBezTo>
                  <a:cubicBezTo>
                    <a:pt x="291299" y="1301263"/>
                    <a:pt x="0" y="1009967"/>
                    <a:pt x="0" y="650631"/>
                  </a:cubicBezTo>
                  <a:cubicBezTo>
                    <a:pt x="0" y="291298"/>
                    <a:pt x="291299" y="1"/>
                    <a:pt x="650634" y="1"/>
                  </a:cubicBezTo>
                  <a:cubicBezTo>
                    <a:pt x="920136" y="1"/>
                    <a:pt x="1151367" y="163856"/>
                    <a:pt x="1250138" y="397377"/>
                  </a:cubicBezTo>
                  <a:lnTo>
                    <a:pt x="1281445" y="498231"/>
                  </a:lnTo>
                  <a:lnTo>
                    <a:pt x="2352716" y="498231"/>
                  </a:lnTo>
                  <a:lnTo>
                    <a:pt x="2384023" y="397375"/>
                  </a:lnTo>
                  <a:cubicBezTo>
                    <a:pt x="2482795" y="163855"/>
                    <a:pt x="2714026" y="0"/>
                    <a:pt x="298352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Freeform 65"/>
          <p:cNvSpPr/>
          <p:nvPr/>
        </p:nvSpPr>
        <p:spPr>
          <a:xfrm>
            <a:off x="3903785" y="18058771"/>
            <a:ext cx="5967054" cy="1301262"/>
          </a:xfrm>
          <a:custGeom>
            <a:avLst/>
            <a:gdLst>
              <a:gd name="connsiteX0" fmla="*/ 650634 w 5967054"/>
              <a:gd name="connsiteY0" fmla="*/ 0 h 1301262"/>
              <a:gd name="connsiteX1" fmla="*/ 1250138 w 5967054"/>
              <a:gd name="connsiteY1" fmla="*/ 397376 h 1301262"/>
              <a:gd name="connsiteX2" fmla="*/ 1276339 w 5967054"/>
              <a:gd name="connsiteY2" fmla="*/ 481782 h 1301262"/>
              <a:gd name="connsiteX3" fmla="*/ 2357822 w 5967054"/>
              <a:gd name="connsiteY3" fmla="*/ 481782 h 1301262"/>
              <a:gd name="connsiteX4" fmla="*/ 2384023 w 5967054"/>
              <a:gd name="connsiteY4" fmla="*/ 397376 h 1301262"/>
              <a:gd name="connsiteX5" fmla="*/ 2983527 w 5967054"/>
              <a:gd name="connsiteY5" fmla="*/ 0 h 1301262"/>
              <a:gd name="connsiteX6" fmla="*/ 3583031 w 5967054"/>
              <a:gd name="connsiteY6" fmla="*/ 397376 h 1301262"/>
              <a:gd name="connsiteX7" fmla="*/ 3609232 w 5967054"/>
              <a:gd name="connsiteY7" fmla="*/ 481782 h 1301262"/>
              <a:gd name="connsiteX8" fmla="*/ 4690715 w 5967054"/>
              <a:gd name="connsiteY8" fmla="*/ 481782 h 1301262"/>
              <a:gd name="connsiteX9" fmla="*/ 4716916 w 5967054"/>
              <a:gd name="connsiteY9" fmla="*/ 397376 h 1301262"/>
              <a:gd name="connsiteX10" fmla="*/ 5316420 w 5967054"/>
              <a:gd name="connsiteY10" fmla="*/ 0 h 1301262"/>
              <a:gd name="connsiteX11" fmla="*/ 5967054 w 5967054"/>
              <a:gd name="connsiteY11" fmla="*/ 650630 h 1301262"/>
              <a:gd name="connsiteX12" fmla="*/ 5316420 w 5967054"/>
              <a:gd name="connsiteY12" fmla="*/ 1301260 h 1301262"/>
              <a:gd name="connsiteX13" fmla="*/ 4716916 w 5967054"/>
              <a:gd name="connsiteY13" fmla="*/ 903884 h 1301262"/>
              <a:gd name="connsiteX14" fmla="*/ 4690714 w 5967054"/>
              <a:gd name="connsiteY14" fmla="*/ 819476 h 1301262"/>
              <a:gd name="connsiteX15" fmla="*/ 3609234 w 5967054"/>
              <a:gd name="connsiteY15" fmla="*/ 819476 h 1301262"/>
              <a:gd name="connsiteX16" fmla="*/ 3583031 w 5967054"/>
              <a:gd name="connsiteY16" fmla="*/ 903886 h 1301262"/>
              <a:gd name="connsiteX17" fmla="*/ 2983527 w 5967054"/>
              <a:gd name="connsiteY17" fmla="*/ 1301262 h 1301262"/>
              <a:gd name="connsiteX18" fmla="*/ 2384023 w 5967054"/>
              <a:gd name="connsiteY18" fmla="*/ 903886 h 1301262"/>
              <a:gd name="connsiteX19" fmla="*/ 2357821 w 5967054"/>
              <a:gd name="connsiteY19" fmla="*/ 819476 h 1301262"/>
              <a:gd name="connsiteX20" fmla="*/ 1276341 w 5967054"/>
              <a:gd name="connsiteY20" fmla="*/ 819476 h 1301262"/>
              <a:gd name="connsiteX21" fmla="*/ 1250138 w 5967054"/>
              <a:gd name="connsiteY21" fmla="*/ 903886 h 1301262"/>
              <a:gd name="connsiteX22" fmla="*/ 650634 w 5967054"/>
              <a:gd name="connsiteY22" fmla="*/ 1301262 h 1301262"/>
              <a:gd name="connsiteX23" fmla="*/ 0 w 5967054"/>
              <a:gd name="connsiteY23" fmla="*/ 650632 h 1301262"/>
              <a:gd name="connsiteX24" fmla="*/ 650634 w 5967054"/>
              <a:gd name="connsiteY24" fmla="*/ 0 h 130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67054" h="1301262">
                <a:moveTo>
                  <a:pt x="650634" y="0"/>
                </a:moveTo>
                <a:cubicBezTo>
                  <a:pt x="920136" y="0"/>
                  <a:pt x="1151367" y="163854"/>
                  <a:pt x="1250138" y="397376"/>
                </a:cubicBezTo>
                <a:lnTo>
                  <a:pt x="1276339" y="481782"/>
                </a:lnTo>
                <a:lnTo>
                  <a:pt x="2357822" y="481782"/>
                </a:lnTo>
                <a:lnTo>
                  <a:pt x="2384023" y="397376"/>
                </a:lnTo>
                <a:cubicBezTo>
                  <a:pt x="2482795" y="163854"/>
                  <a:pt x="2714026" y="0"/>
                  <a:pt x="2983527" y="0"/>
                </a:cubicBezTo>
                <a:cubicBezTo>
                  <a:pt x="3253029" y="0"/>
                  <a:pt x="3484259" y="163854"/>
                  <a:pt x="3583031" y="397376"/>
                </a:cubicBezTo>
                <a:lnTo>
                  <a:pt x="3609232" y="481782"/>
                </a:lnTo>
                <a:lnTo>
                  <a:pt x="4690715" y="481782"/>
                </a:lnTo>
                <a:lnTo>
                  <a:pt x="4716916" y="397376"/>
                </a:lnTo>
                <a:cubicBezTo>
                  <a:pt x="4815688" y="163854"/>
                  <a:pt x="5046919" y="0"/>
                  <a:pt x="5316420" y="0"/>
                </a:cubicBezTo>
                <a:cubicBezTo>
                  <a:pt x="5675755" y="0"/>
                  <a:pt x="5967054" y="291296"/>
                  <a:pt x="5967054" y="650630"/>
                </a:cubicBezTo>
                <a:cubicBezTo>
                  <a:pt x="5967054" y="1009964"/>
                  <a:pt x="5675755" y="1301260"/>
                  <a:pt x="5316420" y="1301260"/>
                </a:cubicBezTo>
                <a:cubicBezTo>
                  <a:pt x="5046919" y="1301260"/>
                  <a:pt x="4815688" y="1137406"/>
                  <a:pt x="4716916" y="903884"/>
                </a:cubicBezTo>
                <a:lnTo>
                  <a:pt x="4690714" y="819476"/>
                </a:lnTo>
                <a:lnTo>
                  <a:pt x="3609234" y="819476"/>
                </a:lnTo>
                <a:lnTo>
                  <a:pt x="3583031" y="903886"/>
                </a:lnTo>
                <a:cubicBezTo>
                  <a:pt x="3484259" y="1137406"/>
                  <a:pt x="3253029" y="1301262"/>
                  <a:pt x="2983527" y="1301262"/>
                </a:cubicBezTo>
                <a:cubicBezTo>
                  <a:pt x="2714026" y="1301262"/>
                  <a:pt x="2482795" y="1137406"/>
                  <a:pt x="2384023" y="903886"/>
                </a:cubicBezTo>
                <a:lnTo>
                  <a:pt x="2357821" y="819476"/>
                </a:lnTo>
                <a:lnTo>
                  <a:pt x="1276341" y="819476"/>
                </a:lnTo>
                <a:lnTo>
                  <a:pt x="1250138" y="903886"/>
                </a:lnTo>
                <a:cubicBezTo>
                  <a:pt x="1151367" y="1137406"/>
                  <a:pt x="920136" y="1301262"/>
                  <a:pt x="650634" y="1301262"/>
                </a:cubicBezTo>
                <a:cubicBezTo>
                  <a:pt x="291299" y="1301262"/>
                  <a:pt x="0" y="1009964"/>
                  <a:pt x="0" y="650632"/>
                </a:cubicBezTo>
                <a:cubicBezTo>
                  <a:pt x="0" y="291296"/>
                  <a:pt x="291299" y="0"/>
                  <a:pt x="65063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27545807" y="962442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4633774" y="962161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6275581" y="1203848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4669521" y="624025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7625649" y="1015097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2852445" y="1011839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6344675" y="1024826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9153297" y="5640090"/>
            <a:ext cx="865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168019" y="13779054"/>
            <a:ext cx="790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B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1866818" y="13926891"/>
            <a:ext cx="790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C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4511366" y="4223362"/>
            <a:ext cx="57430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Universal Set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89176" y="3100933"/>
            <a:ext cx="6798426" cy="3416320"/>
            <a:chOff x="12989176" y="3100933"/>
            <a:chExt cx="6798426" cy="3416320"/>
          </a:xfrm>
        </p:grpSpPr>
        <p:sp>
          <p:nvSpPr>
            <p:cNvPr id="58" name="Rectangle 57"/>
            <p:cNvSpPr/>
            <p:nvPr/>
          </p:nvSpPr>
          <p:spPr>
            <a:xfrm>
              <a:off x="12989176" y="3100934"/>
              <a:ext cx="6383405" cy="34163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3464760" y="3441509"/>
              <a:ext cx="1188720" cy="118872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3407610" y="4991229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129064" y="3100933"/>
              <a:ext cx="4658538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 smtClean="0">
                  <a:solidFill>
                    <a:prstClr val="black"/>
                  </a:solidFill>
                </a:rPr>
                <a:t>Must</a:t>
              </a:r>
            </a:p>
            <a:p>
              <a:pPr>
                <a:lnSpc>
                  <a:spcPct val="150000"/>
                </a:lnSpc>
              </a:pPr>
              <a:r>
                <a:rPr lang="en-US" dirty="0" smtClean="0">
                  <a:solidFill>
                    <a:prstClr val="black"/>
                  </a:solidFill>
                </a:rPr>
                <a:t>Must Not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8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5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2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0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7" grpId="0" animBg="1"/>
      <p:bldP spid="77" grpId="1" animBg="1"/>
      <p:bldP spid="77" grpId="2" animBg="1"/>
      <p:bldP spid="76" grpId="0" animBg="1"/>
      <p:bldP spid="76" grpId="1" animBg="1"/>
      <p:bldP spid="76" grpId="2" animBg="1"/>
      <p:bldP spid="75" grpId="0" animBg="1"/>
      <p:bldP spid="75" grpId="1" animBg="1"/>
      <p:bldP spid="75" grpId="2" animBg="1"/>
      <p:bldP spid="74" grpId="0" animBg="1"/>
      <p:bldP spid="74" grpId="1" animBg="1"/>
      <p:bldP spid="74" grpId="2" animBg="1"/>
      <p:bldP spid="73" grpId="0" animBg="1"/>
      <p:bldP spid="73" grpId="1" animBg="1"/>
      <p:bldP spid="73" grpId="2" animBg="1"/>
      <p:bldP spid="72" grpId="0" animBg="1"/>
      <p:bldP spid="72" grpId="1" animBg="1"/>
      <p:bldP spid="72" grpId="2" animBg="1"/>
      <p:bldP spid="71" grpId="0" animBg="1"/>
      <p:bldP spid="71" grpId="1" animBg="1"/>
      <p:bldP spid="71" grpId="2" animBg="1"/>
      <p:bldP spid="6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21735486" y="546427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903786" y="6400802"/>
            <a:ext cx="5967053" cy="1301262"/>
            <a:chOff x="3903786" y="6400802"/>
            <a:chExt cx="5967053" cy="1301262"/>
          </a:xfrm>
        </p:grpSpPr>
        <p:sp>
          <p:nvSpPr>
            <p:cNvPr id="11" name="Oval 10"/>
            <p:cNvSpPr/>
            <p:nvPr/>
          </p:nvSpPr>
          <p:spPr>
            <a:xfrm>
              <a:off x="3903786" y="6400803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236679" y="6400803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8569572" y="6400802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903786" y="8066229"/>
            <a:ext cx="5967053" cy="1301262"/>
            <a:chOff x="3903786" y="8066229"/>
            <a:chExt cx="5967053" cy="1301262"/>
          </a:xfrm>
        </p:grpSpPr>
        <p:sp>
          <p:nvSpPr>
            <p:cNvPr id="15" name="Oval 14"/>
            <p:cNvSpPr/>
            <p:nvPr/>
          </p:nvSpPr>
          <p:spPr>
            <a:xfrm>
              <a:off x="3903786" y="8066230"/>
              <a:ext cx="1301267" cy="130126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236679" y="8066230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8569572" y="8066229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03786" y="9731655"/>
            <a:ext cx="5967053" cy="1301262"/>
            <a:chOff x="3903786" y="9731655"/>
            <a:chExt cx="5967053" cy="1301262"/>
          </a:xfrm>
        </p:grpSpPr>
        <p:sp>
          <p:nvSpPr>
            <p:cNvPr id="18" name="Oval 17"/>
            <p:cNvSpPr/>
            <p:nvPr/>
          </p:nvSpPr>
          <p:spPr>
            <a:xfrm>
              <a:off x="3903786" y="9731656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236679" y="9731656"/>
              <a:ext cx="1301267" cy="130126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569572" y="9731655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903786" y="11397080"/>
            <a:ext cx="5967053" cy="1301262"/>
            <a:chOff x="3903786" y="11397080"/>
            <a:chExt cx="5967053" cy="1301262"/>
          </a:xfrm>
        </p:grpSpPr>
        <p:sp>
          <p:nvSpPr>
            <p:cNvPr id="21" name="Oval 20"/>
            <p:cNvSpPr/>
            <p:nvPr/>
          </p:nvSpPr>
          <p:spPr>
            <a:xfrm>
              <a:off x="3903786" y="11397081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236679" y="11397081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8569572" y="11397080"/>
              <a:ext cx="1301267" cy="130126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903786" y="13062504"/>
            <a:ext cx="5967053" cy="1301262"/>
            <a:chOff x="3903786" y="13062504"/>
            <a:chExt cx="5967053" cy="1301262"/>
          </a:xfrm>
        </p:grpSpPr>
        <p:sp>
          <p:nvSpPr>
            <p:cNvPr id="63" name="Freeform 62"/>
            <p:cNvSpPr/>
            <p:nvPr/>
          </p:nvSpPr>
          <p:spPr>
            <a:xfrm>
              <a:off x="3903786" y="13062504"/>
              <a:ext cx="3634161" cy="1301262"/>
            </a:xfrm>
            <a:custGeom>
              <a:avLst/>
              <a:gdLst>
                <a:gd name="connsiteX0" fmla="*/ 650634 w 3634161"/>
                <a:gd name="connsiteY0" fmla="*/ 0 h 1301262"/>
                <a:gd name="connsiteX1" fmla="*/ 1250138 w 3634161"/>
                <a:gd name="connsiteY1" fmla="*/ 397376 h 1301262"/>
                <a:gd name="connsiteX2" fmla="*/ 1281445 w 3634161"/>
                <a:gd name="connsiteY2" fmla="*/ 498229 h 1301262"/>
                <a:gd name="connsiteX3" fmla="*/ 2352717 w 3634161"/>
                <a:gd name="connsiteY3" fmla="*/ 498229 h 1301262"/>
                <a:gd name="connsiteX4" fmla="*/ 2384023 w 3634161"/>
                <a:gd name="connsiteY4" fmla="*/ 397376 h 1301262"/>
                <a:gd name="connsiteX5" fmla="*/ 2983527 w 3634161"/>
                <a:gd name="connsiteY5" fmla="*/ 0 h 1301262"/>
                <a:gd name="connsiteX6" fmla="*/ 3634161 w 3634161"/>
                <a:gd name="connsiteY6" fmla="*/ 650631 h 1301262"/>
                <a:gd name="connsiteX7" fmla="*/ 2983527 w 3634161"/>
                <a:gd name="connsiteY7" fmla="*/ 1301262 h 1301262"/>
                <a:gd name="connsiteX8" fmla="*/ 2384023 w 3634161"/>
                <a:gd name="connsiteY8" fmla="*/ 903886 h 1301262"/>
                <a:gd name="connsiteX9" fmla="*/ 2352715 w 3634161"/>
                <a:gd name="connsiteY9" fmla="*/ 803029 h 1301262"/>
                <a:gd name="connsiteX10" fmla="*/ 1281446 w 3634161"/>
                <a:gd name="connsiteY10" fmla="*/ 803029 h 1301262"/>
                <a:gd name="connsiteX11" fmla="*/ 1250138 w 3634161"/>
                <a:gd name="connsiteY11" fmla="*/ 903886 h 1301262"/>
                <a:gd name="connsiteX12" fmla="*/ 650634 w 3634161"/>
                <a:gd name="connsiteY12" fmla="*/ 1301262 h 1301262"/>
                <a:gd name="connsiteX13" fmla="*/ 0 w 3634161"/>
                <a:gd name="connsiteY13" fmla="*/ 650631 h 1301262"/>
                <a:gd name="connsiteX14" fmla="*/ 650634 w 3634161"/>
                <a:gd name="connsiteY1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2">
                  <a:moveTo>
                    <a:pt x="650634" y="0"/>
                  </a:moveTo>
                  <a:cubicBezTo>
                    <a:pt x="920136" y="0"/>
                    <a:pt x="1151367" y="163855"/>
                    <a:pt x="1250138" y="397376"/>
                  </a:cubicBezTo>
                  <a:lnTo>
                    <a:pt x="1281445" y="498229"/>
                  </a:lnTo>
                  <a:lnTo>
                    <a:pt x="2352717" y="498229"/>
                  </a:lnTo>
                  <a:lnTo>
                    <a:pt x="2384023" y="397376"/>
                  </a:lnTo>
                  <a:cubicBezTo>
                    <a:pt x="2482795" y="163855"/>
                    <a:pt x="2714026" y="0"/>
                    <a:pt x="2983527" y="0"/>
                  </a:cubicBez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2"/>
                    <a:pt x="2983527" y="1301262"/>
                  </a:cubicBezTo>
                  <a:cubicBezTo>
                    <a:pt x="2714026" y="1301262"/>
                    <a:pt x="2482795" y="1137407"/>
                    <a:pt x="2384023" y="903886"/>
                  </a:cubicBezTo>
                  <a:lnTo>
                    <a:pt x="2352715" y="803029"/>
                  </a:lnTo>
                  <a:lnTo>
                    <a:pt x="1281446" y="803029"/>
                  </a:lnTo>
                  <a:lnTo>
                    <a:pt x="1250138" y="903886"/>
                  </a:lnTo>
                  <a:cubicBezTo>
                    <a:pt x="1151367" y="1137407"/>
                    <a:pt x="920136" y="1301262"/>
                    <a:pt x="650634" y="1301262"/>
                  </a:cubicBezTo>
                  <a:cubicBezTo>
                    <a:pt x="291299" y="1301262"/>
                    <a:pt x="0" y="1009965"/>
                    <a:pt x="0" y="650631"/>
                  </a:cubicBezTo>
                  <a:cubicBezTo>
                    <a:pt x="0" y="291297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8569572" y="13062504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903785" y="14727927"/>
            <a:ext cx="5967054" cy="1301263"/>
            <a:chOff x="3903785" y="14727927"/>
            <a:chExt cx="5967054" cy="1301263"/>
          </a:xfrm>
        </p:grpSpPr>
        <p:sp>
          <p:nvSpPr>
            <p:cNvPr id="64" name="Freeform 63"/>
            <p:cNvSpPr/>
            <p:nvPr/>
          </p:nvSpPr>
          <p:spPr>
            <a:xfrm>
              <a:off x="3903785" y="14727927"/>
              <a:ext cx="5967054" cy="1301263"/>
            </a:xfrm>
            <a:custGeom>
              <a:avLst/>
              <a:gdLst>
                <a:gd name="connsiteX0" fmla="*/ 5316420 w 5967054"/>
                <a:gd name="connsiteY0" fmla="*/ 0 h 1301263"/>
                <a:gd name="connsiteX1" fmla="*/ 5967054 w 5967054"/>
                <a:gd name="connsiteY1" fmla="*/ 650631 h 1301263"/>
                <a:gd name="connsiteX2" fmla="*/ 5316420 w 5967054"/>
                <a:gd name="connsiteY2" fmla="*/ 1301262 h 1301263"/>
                <a:gd name="connsiteX3" fmla="*/ 4716916 w 5967054"/>
                <a:gd name="connsiteY3" fmla="*/ 903886 h 1301263"/>
                <a:gd name="connsiteX4" fmla="*/ 4695819 w 5967054"/>
                <a:gd name="connsiteY4" fmla="*/ 835922 h 1301263"/>
                <a:gd name="connsiteX5" fmla="*/ 1271236 w 5967054"/>
                <a:gd name="connsiteY5" fmla="*/ 835922 h 1301263"/>
                <a:gd name="connsiteX6" fmla="*/ 1250138 w 5967054"/>
                <a:gd name="connsiteY6" fmla="*/ 903887 h 1301263"/>
                <a:gd name="connsiteX7" fmla="*/ 650634 w 5967054"/>
                <a:gd name="connsiteY7" fmla="*/ 1301263 h 1301263"/>
                <a:gd name="connsiteX8" fmla="*/ 0 w 5967054"/>
                <a:gd name="connsiteY8" fmla="*/ 650632 h 1301263"/>
                <a:gd name="connsiteX9" fmla="*/ 650634 w 5967054"/>
                <a:gd name="connsiteY9" fmla="*/ 1 h 1301263"/>
                <a:gd name="connsiteX10" fmla="*/ 1250138 w 5967054"/>
                <a:gd name="connsiteY10" fmla="*/ 397377 h 1301263"/>
                <a:gd name="connsiteX11" fmla="*/ 1281445 w 5967054"/>
                <a:gd name="connsiteY11" fmla="*/ 498229 h 1301263"/>
                <a:gd name="connsiteX12" fmla="*/ 4685609 w 5967054"/>
                <a:gd name="connsiteY12" fmla="*/ 498229 h 1301263"/>
                <a:gd name="connsiteX13" fmla="*/ 4716916 w 5967054"/>
                <a:gd name="connsiteY13" fmla="*/ 397376 h 1301263"/>
                <a:gd name="connsiteX14" fmla="*/ 5316420 w 5967054"/>
                <a:gd name="connsiteY14" fmla="*/ 0 h 13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67054" h="1301263">
                  <a:moveTo>
                    <a:pt x="5316420" y="0"/>
                  </a:moveTo>
                  <a:cubicBezTo>
                    <a:pt x="5675755" y="0"/>
                    <a:pt x="5967054" y="291297"/>
                    <a:pt x="5967054" y="650631"/>
                  </a:cubicBezTo>
                  <a:cubicBezTo>
                    <a:pt x="5967054" y="1009965"/>
                    <a:pt x="5675755" y="1301262"/>
                    <a:pt x="5316420" y="1301262"/>
                  </a:cubicBezTo>
                  <a:cubicBezTo>
                    <a:pt x="5046919" y="1301262"/>
                    <a:pt x="4815688" y="1137407"/>
                    <a:pt x="4716916" y="903886"/>
                  </a:cubicBezTo>
                  <a:lnTo>
                    <a:pt x="4695819" y="835922"/>
                  </a:lnTo>
                  <a:lnTo>
                    <a:pt x="1271236" y="835922"/>
                  </a:lnTo>
                  <a:lnTo>
                    <a:pt x="1250138" y="903887"/>
                  </a:lnTo>
                  <a:cubicBezTo>
                    <a:pt x="1151367" y="1137408"/>
                    <a:pt x="920136" y="1301263"/>
                    <a:pt x="650634" y="1301263"/>
                  </a:cubicBezTo>
                  <a:cubicBezTo>
                    <a:pt x="291299" y="1301263"/>
                    <a:pt x="0" y="1009966"/>
                    <a:pt x="0" y="650632"/>
                  </a:cubicBezTo>
                  <a:cubicBezTo>
                    <a:pt x="0" y="291298"/>
                    <a:pt x="291299" y="1"/>
                    <a:pt x="650634" y="1"/>
                  </a:cubicBezTo>
                  <a:cubicBezTo>
                    <a:pt x="920136" y="1"/>
                    <a:pt x="1151367" y="163856"/>
                    <a:pt x="1250138" y="397377"/>
                  </a:cubicBezTo>
                  <a:lnTo>
                    <a:pt x="1281445" y="498229"/>
                  </a:lnTo>
                  <a:lnTo>
                    <a:pt x="4685609" y="498229"/>
                  </a:lnTo>
                  <a:lnTo>
                    <a:pt x="4716916" y="397376"/>
                  </a:lnTo>
                  <a:cubicBezTo>
                    <a:pt x="4815688" y="163855"/>
                    <a:pt x="5046919" y="0"/>
                    <a:pt x="531642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236679" y="14727928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903786" y="16393349"/>
            <a:ext cx="5967054" cy="1301263"/>
            <a:chOff x="3903786" y="16393349"/>
            <a:chExt cx="5967054" cy="1301263"/>
          </a:xfrm>
        </p:grpSpPr>
        <p:sp>
          <p:nvSpPr>
            <p:cNvPr id="30" name="Oval 29"/>
            <p:cNvSpPr/>
            <p:nvPr/>
          </p:nvSpPr>
          <p:spPr>
            <a:xfrm>
              <a:off x="3903786" y="16393350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6236679" y="16393349"/>
              <a:ext cx="3634161" cy="1301263"/>
            </a:xfrm>
            <a:custGeom>
              <a:avLst/>
              <a:gdLst>
                <a:gd name="connsiteX0" fmla="*/ 2983527 w 3634161"/>
                <a:gd name="connsiteY0" fmla="*/ 0 h 1301263"/>
                <a:gd name="connsiteX1" fmla="*/ 3634161 w 3634161"/>
                <a:gd name="connsiteY1" fmla="*/ 650631 h 1301263"/>
                <a:gd name="connsiteX2" fmla="*/ 2983527 w 3634161"/>
                <a:gd name="connsiteY2" fmla="*/ 1301263 h 1301263"/>
                <a:gd name="connsiteX3" fmla="*/ 2384023 w 3634161"/>
                <a:gd name="connsiteY3" fmla="*/ 903887 h 1301263"/>
                <a:gd name="connsiteX4" fmla="*/ 2352716 w 3634161"/>
                <a:gd name="connsiteY4" fmla="*/ 803031 h 1301263"/>
                <a:gd name="connsiteX5" fmla="*/ 1281446 w 3634161"/>
                <a:gd name="connsiteY5" fmla="*/ 803031 h 1301263"/>
                <a:gd name="connsiteX6" fmla="*/ 1250138 w 3634161"/>
                <a:gd name="connsiteY6" fmla="*/ 903887 h 1301263"/>
                <a:gd name="connsiteX7" fmla="*/ 650634 w 3634161"/>
                <a:gd name="connsiteY7" fmla="*/ 1301263 h 1301263"/>
                <a:gd name="connsiteX8" fmla="*/ 0 w 3634161"/>
                <a:gd name="connsiteY8" fmla="*/ 650631 h 1301263"/>
                <a:gd name="connsiteX9" fmla="*/ 650634 w 3634161"/>
                <a:gd name="connsiteY9" fmla="*/ 1 h 1301263"/>
                <a:gd name="connsiteX10" fmla="*/ 1250138 w 3634161"/>
                <a:gd name="connsiteY10" fmla="*/ 397377 h 1301263"/>
                <a:gd name="connsiteX11" fmla="*/ 1281445 w 3634161"/>
                <a:gd name="connsiteY11" fmla="*/ 498231 h 1301263"/>
                <a:gd name="connsiteX12" fmla="*/ 2352716 w 3634161"/>
                <a:gd name="connsiteY12" fmla="*/ 498231 h 1301263"/>
                <a:gd name="connsiteX13" fmla="*/ 2384023 w 3634161"/>
                <a:gd name="connsiteY13" fmla="*/ 397375 h 1301263"/>
                <a:gd name="connsiteX14" fmla="*/ 2983527 w 3634161"/>
                <a:gd name="connsiteY14" fmla="*/ 0 h 13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3">
                  <a:moveTo>
                    <a:pt x="2983527" y="0"/>
                  </a:move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3"/>
                    <a:pt x="2983527" y="1301263"/>
                  </a:cubicBezTo>
                  <a:cubicBezTo>
                    <a:pt x="2714026" y="1301263"/>
                    <a:pt x="2482795" y="1137407"/>
                    <a:pt x="2384023" y="903887"/>
                  </a:cubicBezTo>
                  <a:lnTo>
                    <a:pt x="2352716" y="803031"/>
                  </a:lnTo>
                  <a:lnTo>
                    <a:pt x="1281446" y="803031"/>
                  </a:lnTo>
                  <a:lnTo>
                    <a:pt x="1250138" y="903887"/>
                  </a:lnTo>
                  <a:cubicBezTo>
                    <a:pt x="1151367" y="1137409"/>
                    <a:pt x="920136" y="1301263"/>
                    <a:pt x="650634" y="1301263"/>
                  </a:cubicBezTo>
                  <a:cubicBezTo>
                    <a:pt x="291299" y="1301263"/>
                    <a:pt x="0" y="1009967"/>
                    <a:pt x="0" y="650631"/>
                  </a:cubicBezTo>
                  <a:cubicBezTo>
                    <a:pt x="0" y="291298"/>
                    <a:pt x="291299" y="1"/>
                    <a:pt x="650634" y="1"/>
                  </a:cubicBezTo>
                  <a:cubicBezTo>
                    <a:pt x="920136" y="1"/>
                    <a:pt x="1151367" y="163856"/>
                    <a:pt x="1250138" y="397377"/>
                  </a:cubicBezTo>
                  <a:lnTo>
                    <a:pt x="1281445" y="498231"/>
                  </a:lnTo>
                  <a:lnTo>
                    <a:pt x="2352716" y="498231"/>
                  </a:lnTo>
                  <a:lnTo>
                    <a:pt x="2384023" y="397375"/>
                  </a:lnTo>
                  <a:cubicBezTo>
                    <a:pt x="2482795" y="163855"/>
                    <a:pt x="2714026" y="0"/>
                    <a:pt x="298352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</p:grpSp>
      <p:sp>
        <p:nvSpPr>
          <p:cNvPr id="66" name="Freeform 65"/>
          <p:cNvSpPr/>
          <p:nvPr/>
        </p:nvSpPr>
        <p:spPr>
          <a:xfrm>
            <a:off x="3903785" y="18058771"/>
            <a:ext cx="5967054" cy="1301262"/>
          </a:xfrm>
          <a:custGeom>
            <a:avLst/>
            <a:gdLst>
              <a:gd name="connsiteX0" fmla="*/ 650634 w 5967054"/>
              <a:gd name="connsiteY0" fmla="*/ 0 h 1301262"/>
              <a:gd name="connsiteX1" fmla="*/ 1250138 w 5967054"/>
              <a:gd name="connsiteY1" fmla="*/ 397376 h 1301262"/>
              <a:gd name="connsiteX2" fmla="*/ 1276339 w 5967054"/>
              <a:gd name="connsiteY2" fmla="*/ 481782 h 1301262"/>
              <a:gd name="connsiteX3" fmla="*/ 2357822 w 5967054"/>
              <a:gd name="connsiteY3" fmla="*/ 481782 h 1301262"/>
              <a:gd name="connsiteX4" fmla="*/ 2384023 w 5967054"/>
              <a:gd name="connsiteY4" fmla="*/ 397376 h 1301262"/>
              <a:gd name="connsiteX5" fmla="*/ 2983527 w 5967054"/>
              <a:gd name="connsiteY5" fmla="*/ 0 h 1301262"/>
              <a:gd name="connsiteX6" fmla="*/ 3583031 w 5967054"/>
              <a:gd name="connsiteY6" fmla="*/ 397376 h 1301262"/>
              <a:gd name="connsiteX7" fmla="*/ 3609232 w 5967054"/>
              <a:gd name="connsiteY7" fmla="*/ 481782 h 1301262"/>
              <a:gd name="connsiteX8" fmla="*/ 4690715 w 5967054"/>
              <a:gd name="connsiteY8" fmla="*/ 481782 h 1301262"/>
              <a:gd name="connsiteX9" fmla="*/ 4716916 w 5967054"/>
              <a:gd name="connsiteY9" fmla="*/ 397376 h 1301262"/>
              <a:gd name="connsiteX10" fmla="*/ 5316420 w 5967054"/>
              <a:gd name="connsiteY10" fmla="*/ 0 h 1301262"/>
              <a:gd name="connsiteX11" fmla="*/ 5967054 w 5967054"/>
              <a:gd name="connsiteY11" fmla="*/ 650630 h 1301262"/>
              <a:gd name="connsiteX12" fmla="*/ 5316420 w 5967054"/>
              <a:gd name="connsiteY12" fmla="*/ 1301260 h 1301262"/>
              <a:gd name="connsiteX13" fmla="*/ 4716916 w 5967054"/>
              <a:gd name="connsiteY13" fmla="*/ 903884 h 1301262"/>
              <a:gd name="connsiteX14" fmla="*/ 4690714 w 5967054"/>
              <a:gd name="connsiteY14" fmla="*/ 819476 h 1301262"/>
              <a:gd name="connsiteX15" fmla="*/ 3609234 w 5967054"/>
              <a:gd name="connsiteY15" fmla="*/ 819476 h 1301262"/>
              <a:gd name="connsiteX16" fmla="*/ 3583031 w 5967054"/>
              <a:gd name="connsiteY16" fmla="*/ 903886 h 1301262"/>
              <a:gd name="connsiteX17" fmla="*/ 2983527 w 5967054"/>
              <a:gd name="connsiteY17" fmla="*/ 1301262 h 1301262"/>
              <a:gd name="connsiteX18" fmla="*/ 2384023 w 5967054"/>
              <a:gd name="connsiteY18" fmla="*/ 903886 h 1301262"/>
              <a:gd name="connsiteX19" fmla="*/ 2357821 w 5967054"/>
              <a:gd name="connsiteY19" fmla="*/ 819476 h 1301262"/>
              <a:gd name="connsiteX20" fmla="*/ 1276341 w 5967054"/>
              <a:gd name="connsiteY20" fmla="*/ 819476 h 1301262"/>
              <a:gd name="connsiteX21" fmla="*/ 1250138 w 5967054"/>
              <a:gd name="connsiteY21" fmla="*/ 903886 h 1301262"/>
              <a:gd name="connsiteX22" fmla="*/ 650634 w 5967054"/>
              <a:gd name="connsiteY22" fmla="*/ 1301262 h 1301262"/>
              <a:gd name="connsiteX23" fmla="*/ 0 w 5967054"/>
              <a:gd name="connsiteY23" fmla="*/ 650632 h 1301262"/>
              <a:gd name="connsiteX24" fmla="*/ 650634 w 5967054"/>
              <a:gd name="connsiteY24" fmla="*/ 0 h 130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67054" h="1301262">
                <a:moveTo>
                  <a:pt x="650634" y="0"/>
                </a:moveTo>
                <a:cubicBezTo>
                  <a:pt x="920136" y="0"/>
                  <a:pt x="1151367" y="163854"/>
                  <a:pt x="1250138" y="397376"/>
                </a:cubicBezTo>
                <a:lnTo>
                  <a:pt x="1276339" y="481782"/>
                </a:lnTo>
                <a:lnTo>
                  <a:pt x="2357822" y="481782"/>
                </a:lnTo>
                <a:lnTo>
                  <a:pt x="2384023" y="397376"/>
                </a:lnTo>
                <a:cubicBezTo>
                  <a:pt x="2482795" y="163854"/>
                  <a:pt x="2714026" y="0"/>
                  <a:pt x="2983527" y="0"/>
                </a:cubicBezTo>
                <a:cubicBezTo>
                  <a:pt x="3253029" y="0"/>
                  <a:pt x="3484259" y="163854"/>
                  <a:pt x="3583031" y="397376"/>
                </a:cubicBezTo>
                <a:lnTo>
                  <a:pt x="3609232" y="481782"/>
                </a:lnTo>
                <a:lnTo>
                  <a:pt x="4690715" y="481782"/>
                </a:lnTo>
                <a:lnTo>
                  <a:pt x="4716916" y="397376"/>
                </a:lnTo>
                <a:cubicBezTo>
                  <a:pt x="4815688" y="163854"/>
                  <a:pt x="5046919" y="0"/>
                  <a:pt x="5316420" y="0"/>
                </a:cubicBezTo>
                <a:cubicBezTo>
                  <a:pt x="5675755" y="0"/>
                  <a:pt x="5967054" y="291296"/>
                  <a:pt x="5967054" y="650630"/>
                </a:cubicBezTo>
                <a:cubicBezTo>
                  <a:pt x="5967054" y="1009964"/>
                  <a:pt x="5675755" y="1301260"/>
                  <a:pt x="5316420" y="1301260"/>
                </a:cubicBezTo>
                <a:cubicBezTo>
                  <a:pt x="5046919" y="1301260"/>
                  <a:pt x="4815688" y="1137406"/>
                  <a:pt x="4716916" y="903884"/>
                </a:cubicBezTo>
                <a:lnTo>
                  <a:pt x="4690714" y="819476"/>
                </a:lnTo>
                <a:lnTo>
                  <a:pt x="3609234" y="819476"/>
                </a:lnTo>
                <a:lnTo>
                  <a:pt x="3583031" y="903886"/>
                </a:lnTo>
                <a:cubicBezTo>
                  <a:pt x="3484259" y="1137406"/>
                  <a:pt x="3253029" y="1301262"/>
                  <a:pt x="2983527" y="1301262"/>
                </a:cubicBezTo>
                <a:cubicBezTo>
                  <a:pt x="2714026" y="1301262"/>
                  <a:pt x="2482795" y="1137406"/>
                  <a:pt x="2384023" y="903886"/>
                </a:cubicBezTo>
                <a:lnTo>
                  <a:pt x="2357821" y="819476"/>
                </a:lnTo>
                <a:lnTo>
                  <a:pt x="1276341" y="819476"/>
                </a:lnTo>
                <a:lnTo>
                  <a:pt x="1250138" y="903886"/>
                </a:lnTo>
                <a:cubicBezTo>
                  <a:pt x="1151367" y="1137406"/>
                  <a:pt x="920136" y="1301262"/>
                  <a:pt x="650634" y="1301262"/>
                </a:cubicBezTo>
                <a:cubicBezTo>
                  <a:pt x="291299" y="1301262"/>
                  <a:pt x="0" y="1009964"/>
                  <a:pt x="0" y="650632"/>
                </a:cubicBezTo>
                <a:cubicBezTo>
                  <a:pt x="0" y="291296"/>
                  <a:pt x="291299" y="0"/>
                  <a:pt x="65063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27545807" y="962442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4633774" y="962161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6275581" y="1203848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4669521" y="624025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7625649" y="1015097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2852445" y="1011839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6344675" y="1024826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02465" y="6400802"/>
            <a:ext cx="1279703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902464" y="8066228"/>
            <a:ext cx="460149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902465" y="9731654"/>
            <a:ext cx="1902409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0902464" y="11397080"/>
            <a:ext cx="252564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902464" y="13062504"/>
            <a:ext cx="346246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902463" y="14727930"/>
            <a:ext cx="5199903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0902465" y="16393356"/>
            <a:ext cx="1902410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0902463" y="18058782"/>
            <a:ext cx="127970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152672" y="4904611"/>
            <a:ext cx="45127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prstClr val="black"/>
                </a:solidFill>
              </a:rPr>
              <a:t>Cardinality</a:t>
            </a:r>
            <a:endParaRPr lang="en-US" sz="66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90166" y="6611287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5940879" y="8300741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17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3186720" y="9942139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7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3664493" y="11581130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10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4685282" y="13272991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14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6422719" y="14981525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20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3110235" y="16603841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7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2390165" y="18269257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2319640" y="5800637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6798541" y="7523974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17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4439221" y="12573854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7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9487083" y="12690873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10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5329858" y="9971047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14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8347523" y="9919279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20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7068584" y="12810833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7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7055724" y="10854525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6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3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920046" y="7253204"/>
            <a:ext cx="16740670" cy="4411436"/>
          </a:xfrm>
        </p:spPr>
        <p:txBody>
          <a:bodyPr/>
          <a:lstStyle/>
          <a:p>
            <a:r>
              <a:rPr lang="en-US" dirty="0" smtClean="0"/>
              <a:t>Plotting Attributes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903786" y="6400802"/>
            <a:ext cx="5967053" cy="1301262"/>
            <a:chOff x="3903786" y="6400802"/>
            <a:chExt cx="5967053" cy="1301262"/>
          </a:xfrm>
        </p:grpSpPr>
        <p:sp>
          <p:nvSpPr>
            <p:cNvPr id="11" name="Oval 10"/>
            <p:cNvSpPr/>
            <p:nvPr/>
          </p:nvSpPr>
          <p:spPr>
            <a:xfrm>
              <a:off x="3903786" y="6400803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236679" y="6400803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8569572" y="6400802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903786" y="8066229"/>
            <a:ext cx="5967053" cy="1301262"/>
            <a:chOff x="3903786" y="8066229"/>
            <a:chExt cx="5967053" cy="1301262"/>
          </a:xfrm>
        </p:grpSpPr>
        <p:sp>
          <p:nvSpPr>
            <p:cNvPr id="15" name="Oval 14"/>
            <p:cNvSpPr/>
            <p:nvPr/>
          </p:nvSpPr>
          <p:spPr>
            <a:xfrm>
              <a:off x="3903786" y="8066230"/>
              <a:ext cx="1301267" cy="130126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236679" y="8066230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8569572" y="8066229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03786" y="9731655"/>
            <a:ext cx="5967053" cy="1301262"/>
            <a:chOff x="3903786" y="9731655"/>
            <a:chExt cx="5967053" cy="1301262"/>
          </a:xfrm>
        </p:grpSpPr>
        <p:sp>
          <p:nvSpPr>
            <p:cNvPr id="18" name="Oval 17"/>
            <p:cNvSpPr/>
            <p:nvPr/>
          </p:nvSpPr>
          <p:spPr>
            <a:xfrm>
              <a:off x="3903786" y="9731656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236679" y="9731656"/>
              <a:ext cx="1301267" cy="130126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569572" y="9731655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903786" y="11397080"/>
            <a:ext cx="5967053" cy="1301262"/>
            <a:chOff x="3903786" y="11397080"/>
            <a:chExt cx="5967053" cy="1301262"/>
          </a:xfrm>
        </p:grpSpPr>
        <p:sp>
          <p:nvSpPr>
            <p:cNvPr id="21" name="Oval 20"/>
            <p:cNvSpPr/>
            <p:nvPr/>
          </p:nvSpPr>
          <p:spPr>
            <a:xfrm>
              <a:off x="3903786" y="11397081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236679" y="11397081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8569572" y="11397080"/>
              <a:ext cx="1301267" cy="130126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903786" y="13062504"/>
            <a:ext cx="5967053" cy="1301262"/>
            <a:chOff x="3903786" y="13062504"/>
            <a:chExt cx="5967053" cy="1301262"/>
          </a:xfrm>
        </p:grpSpPr>
        <p:sp>
          <p:nvSpPr>
            <p:cNvPr id="63" name="Freeform 62"/>
            <p:cNvSpPr/>
            <p:nvPr/>
          </p:nvSpPr>
          <p:spPr>
            <a:xfrm>
              <a:off x="3903786" y="13062504"/>
              <a:ext cx="3634161" cy="1301262"/>
            </a:xfrm>
            <a:custGeom>
              <a:avLst/>
              <a:gdLst>
                <a:gd name="connsiteX0" fmla="*/ 650634 w 3634161"/>
                <a:gd name="connsiteY0" fmla="*/ 0 h 1301262"/>
                <a:gd name="connsiteX1" fmla="*/ 1250138 w 3634161"/>
                <a:gd name="connsiteY1" fmla="*/ 397376 h 1301262"/>
                <a:gd name="connsiteX2" fmla="*/ 1281445 w 3634161"/>
                <a:gd name="connsiteY2" fmla="*/ 498229 h 1301262"/>
                <a:gd name="connsiteX3" fmla="*/ 2352717 w 3634161"/>
                <a:gd name="connsiteY3" fmla="*/ 498229 h 1301262"/>
                <a:gd name="connsiteX4" fmla="*/ 2384023 w 3634161"/>
                <a:gd name="connsiteY4" fmla="*/ 397376 h 1301262"/>
                <a:gd name="connsiteX5" fmla="*/ 2983527 w 3634161"/>
                <a:gd name="connsiteY5" fmla="*/ 0 h 1301262"/>
                <a:gd name="connsiteX6" fmla="*/ 3634161 w 3634161"/>
                <a:gd name="connsiteY6" fmla="*/ 650631 h 1301262"/>
                <a:gd name="connsiteX7" fmla="*/ 2983527 w 3634161"/>
                <a:gd name="connsiteY7" fmla="*/ 1301262 h 1301262"/>
                <a:gd name="connsiteX8" fmla="*/ 2384023 w 3634161"/>
                <a:gd name="connsiteY8" fmla="*/ 903886 h 1301262"/>
                <a:gd name="connsiteX9" fmla="*/ 2352715 w 3634161"/>
                <a:gd name="connsiteY9" fmla="*/ 803029 h 1301262"/>
                <a:gd name="connsiteX10" fmla="*/ 1281446 w 3634161"/>
                <a:gd name="connsiteY10" fmla="*/ 803029 h 1301262"/>
                <a:gd name="connsiteX11" fmla="*/ 1250138 w 3634161"/>
                <a:gd name="connsiteY11" fmla="*/ 903886 h 1301262"/>
                <a:gd name="connsiteX12" fmla="*/ 650634 w 3634161"/>
                <a:gd name="connsiteY12" fmla="*/ 1301262 h 1301262"/>
                <a:gd name="connsiteX13" fmla="*/ 0 w 3634161"/>
                <a:gd name="connsiteY13" fmla="*/ 650631 h 1301262"/>
                <a:gd name="connsiteX14" fmla="*/ 650634 w 3634161"/>
                <a:gd name="connsiteY1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2">
                  <a:moveTo>
                    <a:pt x="650634" y="0"/>
                  </a:moveTo>
                  <a:cubicBezTo>
                    <a:pt x="920136" y="0"/>
                    <a:pt x="1151367" y="163855"/>
                    <a:pt x="1250138" y="397376"/>
                  </a:cubicBezTo>
                  <a:lnTo>
                    <a:pt x="1281445" y="498229"/>
                  </a:lnTo>
                  <a:lnTo>
                    <a:pt x="2352717" y="498229"/>
                  </a:lnTo>
                  <a:lnTo>
                    <a:pt x="2384023" y="397376"/>
                  </a:lnTo>
                  <a:cubicBezTo>
                    <a:pt x="2482795" y="163855"/>
                    <a:pt x="2714026" y="0"/>
                    <a:pt x="2983527" y="0"/>
                  </a:cubicBez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2"/>
                    <a:pt x="2983527" y="1301262"/>
                  </a:cubicBezTo>
                  <a:cubicBezTo>
                    <a:pt x="2714026" y="1301262"/>
                    <a:pt x="2482795" y="1137407"/>
                    <a:pt x="2384023" y="903886"/>
                  </a:cubicBezTo>
                  <a:lnTo>
                    <a:pt x="2352715" y="803029"/>
                  </a:lnTo>
                  <a:lnTo>
                    <a:pt x="1281446" y="803029"/>
                  </a:lnTo>
                  <a:lnTo>
                    <a:pt x="1250138" y="903886"/>
                  </a:lnTo>
                  <a:cubicBezTo>
                    <a:pt x="1151367" y="1137407"/>
                    <a:pt x="920136" y="1301262"/>
                    <a:pt x="650634" y="1301262"/>
                  </a:cubicBezTo>
                  <a:cubicBezTo>
                    <a:pt x="291299" y="1301262"/>
                    <a:pt x="0" y="1009965"/>
                    <a:pt x="0" y="650631"/>
                  </a:cubicBezTo>
                  <a:cubicBezTo>
                    <a:pt x="0" y="291297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8569572" y="13062504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903785" y="14727927"/>
            <a:ext cx="5967054" cy="1301263"/>
            <a:chOff x="3903785" y="14727927"/>
            <a:chExt cx="5967054" cy="1301263"/>
          </a:xfrm>
        </p:grpSpPr>
        <p:sp>
          <p:nvSpPr>
            <p:cNvPr id="64" name="Freeform 63"/>
            <p:cNvSpPr/>
            <p:nvPr/>
          </p:nvSpPr>
          <p:spPr>
            <a:xfrm>
              <a:off x="3903785" y="14727927"/>
              <a:ext cx="5967054" cy="1301263"/>
            </a:xfrm>
            <a:custGeom>
              <a:avLst/>
              <a:gdLst>
                <a:gd name="connsiteX0" fmla="*/ 5316420 w 5967054"/>
                <a:gd name="connsiteY0" fmla="*/ 0 h 1301263"/>
                <a:gd name="connsiteX1" fmla="*/ 5967054 w 5967054"/>
                <a:gd name="connsiteY1" fmla="*/ 650631 h 1301263"/>
                <a:gd name="connsiteX2" fmla="*/ 5316420 w 5967054"/>
                <a:gd name="connsiteY2" fmla="*/ 1301262 h 1301263"/>
                <a:gd name="connsiteX3" fmla="*/ 4716916 w 5967054"/>
                <a:gd name="connsiteY3" fmla="*/ 903886 h 1301263"/>
                <a:gd name="connsiteX4" fmla="*/ 4695819 w 5967054"/>
                <a:gd name="connsiteY4" fmla="*/ 835922 h 1301263"/>
                <a:gd name="connsiteX5" fmla="*/ 1271236 w 5967054"/>
                <a:gd name="connsiteY5" fmla="*/ 835922 h 1301263"/>
                <a:gd name="connsiteX6" fmla="*/ 1250138 w 5967054"/>
                <a:gd name="connsiteY6" fmla="*/ 903887 h 1301263"/>
                <a:gd name="connsiteX7" fmla="*/ 650634 w 5967054"/>
                <a:gd name="connsiteY7" fmla="*/ 1301263 h 1301263"/>
                <a:gd name="connsiteX8" fmla="*/ 0 w 5967054"/>
                <a:gd name="connsiteY8" fmla="*/ 650632 h 1301263"/>
                <a:gd name="connsiteX9" fmla="*/ 650634 w 5967054"/>
                <a:gd name="connsiteY9" fmla="*/ 1 h 1301263"/>
                <a:gd name="connsiteX10" fmla="*/ 1250138 w 5967054"/>
                <a:gd name="connsiteY10" fmla="*/ 397377 h 1301263"/>
                <a:gd name="connsiteX11" fmla="*/ 1281445 w 5967054"/>
                <a:gd name="connsiteY11" fmla="*/ 498229 h 1301263"/>
                <a:gd name="connsiteX12" fmla="*/ 4685609 w 5967054"/>
                <a:gd name="connsiteY12" fmla="*/ 498229 h 1301263"/>
                <a:gd name="connsiteX13" fmla="*/ 4716916 w 5967054"/>
                <a:gd name="connsiteY13" fmla="*/ 397376 h 1301263"/>
                <a:gd name="connsiteX14" fmla="*/ 5316420 w 5967054"/>
                <a:gd name="connsiteY14" fmla="*/ 0 h 13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67054" h="1301263">
                  <a:moveTo>
                    <a:pt x="5316420" y="0"/>
                  </a:moveTo>
                  <a:cubicBezTo>
                    <a:pt x="5675755" y="0"/>
                    <a:pt x="5967054" y="291297"/>
                    <a:pt x="5967054" y="650631"/>
                  </a:cubicBezTo>
                  <a:cubicBezTo>
                    <a:pt x="5967054" y="1009965"/>
                    <a:pt x="5675755" y="1301262"/>
                    <a:pt x="5316420" y="1301262"/>
                  </a:cubicBezTo>
                  <a:cubicBezTo>
                    <a:pt x="5046919" y="1301262"/>
                    <a:pt x="4815688" y="1137407"/>
                    <a:pt x="4716916" y="903886"/>
                  </a:cubicBezTo>
                  <a:lnTo>
                    <a:pt x="4695819" y="835922"/>
                  </a:lnTo>
                  <a:lnTo>
                    <a:pt x="1271236" y="835922"/>
                  </a:lnTo>
                  <a:lnTo>
                    <a:pt x="1250138" y="903887"/>
                  </a:lnTo>
                  <a:cubicBezTo>
                    <a:pt x="1151367" y="1137408"/>
                    <a:pt x="920136" y="1301263"/>
                    <a:pt x="650634" y="1301263"/>
                  </a:cubicBezTo>
                  <a:cubicBezTo>
                    <a:pt x="291299" y="1301263"/>
                    <a:pt x="0" y="1009966"/>
                    <a:pt x="0" y="650632"/>
                  </a:cubicBezTo>
                  <a:cubicBezTo>
                    <a:pt x="0" y="291298"/>
                    <a:pt x="291299" y="1"/>
                    <a:pt x="650634" y="1"/>
                  </a:cubicBezTo>
                  <a:cubicBezTo>
                    <a:pt x="920136" y="1"/>
                    <a:pt x="1151367" y="163856"/>
                    <a:pt x="1250138" y="397377"/>
                  </a:cubicBezTo>
                  <a:lnTo>
                    <a:pt x="1281445" y="498229"/>
                  </a:lnTo>
                  <a:lnTo>
                    <a:pt x="4685609" y="498229"/>
                  </a:lnTo>
                  <a:lnTo>
                    <a:pt x="4716916" y="397376"/>
                  </a:lnTo>
                  <a:cubicBezTo>
                    <a:pt x="4815688" y="163855"/>
                    <a:pt x="5046919" y="0"/>
                    <a:pt x="531642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236679" y="14727928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903786" y="16393349"/>
            <a:ext cx="5967054" cy="1301263"/>
            <a:chOff x="3903786" y="16393349"/>
            <a:chExt cx="5967054" cy="1301263"/>
          </a:xfrm>
        </p:grpSpPr>
        <p:sp>
          <p:nvSpPr>
            <p:cNvPr id="30" name="Oval 29"/>
            <p:cNvSpPr/>
            <p:nvPr/>
          </p:nvSpPr>
          <p:spPr>
            <a:xfrm>
              <a:off x="3903786" y="16393350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6236679" y="16393349"/>
              <a:ext cx="3634161" cy="1301263"/>
            </a:xfrm>
            <a:custGeom>
              <a:avLst/>
              <a:gdLst>
                <a:gd name="connsiteX0" fmla="*/ 2983527 w 3634161"/>
                <a:gd name="connsiteY0" fmla="*/ 0 h 1301263"/>
                <a:gd name="connsiteX1" fmla="*/ 3634161 w 3634161"/>
                <a:gd name="connsiteY1" fmla="*/ 650631 h 1301263"/>
                <a:gd name="connsiteX2" fmla="*/ 2983527 w 3634161"/>
                <a:gd name="connsiteY2" fmla="*/ 1301263 h 1301263"/>
                <a:gd name="connsiteX3" fmla="*/ 2384023 w 3634161"/>
                <a:gd name="connsiteY3" fmla="*/ 903887 h 1301263"/>
                <a:gd name="connsiteX4" fmla="*/ 2352716 w 3634161"/>
                <a:gd name="connsiteY4" fmla="*/ 803031 h 1301263"/>
                <a:gd name="connsiteX5" fmla="*/ 1281446 w 3634161"/>
                <a:gd name="connsiteY5" fmla="*/ 803031 h 1301263"/>
                <a:gd name="connsiteX6" fmla="*/ 1250138 w 3634161"/>
                <a:gd name="connsiteY6" fmla="*/ 903887 h 1301263"/>
                <a:gd name="connsiteX7" fmla="*/ 650634 w 3634161"/>
                <a:gd name="connsiteY7" fmla="*/ 1301263 h 1301263"/>
                <a:gd name="connsiteX8" fmla="*/ 0 w 3634161"/>
                <a:gd name="connsiteY8" fmla="*/ 650631 h 1301263"/>
                <a:gd name="connsiteX9" fmla="*/ 650634 w 3634161"/>
                <a:gd name="connsiteY9" fmla="*/ 1 h 1301263"/>
                <a:gd name="connsiteX10" fmla="*/ 1250138 w 3634161"/>
                <a:gd name="connsiteY10" fmla="*/ 397377 h 1301263"/>
                <a:gd name="connsiteX11" fmla="*/ 1281445 w 3634161"/>
                <a:gd name="connsiteY11" fmla="*/ 498231 h 1301263"/>
                <a:gd name="connsiteX12" fmla="*/ 2352716 w 3634161"/>
                <a:gd name="connsiteY12" fmla="*/ 498231 h 1301263"/>
                <a:gd name="connsiteX13" fmla="*/ 2384023 w 3634161"/>
                <a:gd name="connsiteY13" fmla="*/ 397375 h 1301263"/>
                <a:gd name="connsiteX14" fmla="*/ 2983527 w 3634161"/>
                <a:gd name="connsiteY14" fmla="*/ 0 h 13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3">
                  <a:moveTo>
                    <a:pt x="2983527" y="0"/>
                  </a:move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3"/>
                    <a:pt x="2983527" y="1301263"/>
                  </a:cubicBezTo>
                  <a:cubicBezTo>
                    <a:pt x="2714026" y="1301263"/>
                    <a:pt x="2482795" y="1137407"/>
                    <a:pt x="2384023" y="903887"/>
                  </a:cubicBezTo>
                  <a:lnTo>
                    <a:pt x="2352716" y="803031"/>
                  </a:lnTo>
                  <a:lnTo>
                    <a:pt x="1281446" y="803031"/>
                  </a:lnTo>
                  <a:lnTo>
                    <a:pt x="1250138" y="903887"/>
                  </a:lnTo>
                  <a:cubicBezTo>
                    <a:pt x="1151367" y="1137409"/>
                    <a:pt x="920136" y="1301263"/>
                    <a:pt x="650634" y="1301263"/>
                  </a:cubicBezTo>
                  <a:cubicBezTo>
                    <a:pt x="291299" y="1301263"/>
                    <a:pt x="0" y="1009967"/>
                    <a:pt x="0" y="650631"/>
                  </a:cubicBezTo>
                  <a:cubicBezTo>
                    <a:pt x="0" y="291298"/>
                    <a:pt x="291299" y="1"/>
                    <a:pt x="650634" y="1"/>
                  </a:cubicBezTo>
                  <a:cubicBezTo>
                    <a:pt x="920136" y="1"/>
                    <a:pt x="1151367" y="163856"/>
                    <a:pt x="1250138" y="397377"/>
                  </a:cubicBezTo>
                  <a:lnTo>
                    <a:pt x="1281445" y="498231"/>
                  </a:lnTo>
                  <a:lnTo>
                    <a:pt x="2352716" y="498231"/>
                  </a:lnTo>
                  <a:lnTo>
                    <a:pt x="2384023" y="397375"/>
                  </a:lnTo>
                  <a:cubicBezTo>
                    <a:pt x="2482795" y="163855"/>
                    <a:pt x="2714026" y="0"/>
                    <a:pt x="298352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Freeform 65"/>
          <p:cNvSpPr/>
          <p:nvPr/>
        </p:nvSpPr>
        <p:spPr>
          <a:xfrm>
            <a:off x="3903785" y="18058771"/>
            <a:ext cx="5967054" cy="1301262"/>
          </a:xfrm>
          <a:custGeom>
            <a:avLst/>
            <a:gdLst>
              <a:gd name="connsiteX0" fmla="*/ 650634 w 5967054"/>
              <a:gd name="connsiteY0" fmla="*/ 0 h 1301262"/>
              <a:gd name="connsiteX1" fmla="*/ 1250138 w 5967054"/>
              <a:gd name="connsiteY1" fmla="*/ 397376 h 1301262"/>
              <a:gd name="connsiteX2" fmla="*/ 1276339 w 5967054"/>
              <a:gd name="connsiteY2" fmla="*/ 481782 h 1301262"/>
              <a:gd name="connsiteX3" fmla="*/ 2357822 w 5967054"/>
              <a:gd name="connsiteY3" fmla="*/ 481782 h 1301262"/>
              <a:gd name="connsiteX4" fmla="*/ 2384023 w 5967054"/>
              <a:gd name="connsiteY4" fmla="*/ 397376 h 1301262"/>
              <a:gd name="connsiteX5" fmla="*/ 2983527 w 5967054"/>
              <a:gd name="connsiteY5" fmla="*/ 0 h 1301262"/>
              <a:gd name="connsiteX6" fmla="*/ 3583031 w 5967054"/>
              <a:gd name="connsiteY6" fmla="*/ 397376 h 1301262"/>
              <a:gd name="connsiteX7" fmla="*/ 3609232 w 5967054"/>
              <a:gd name="connsiteY7" fmla="*/ 481782 h 1301262"/>
              <a:gd name="connsiteX8" fmla="*/ 4690715 w 5967054"/>
              <a:gd name="connsiteY8" fmla="*/ 481782 h 1301262"/>
              <a:gd name="connsiteX9" fmla="*/ 4716916 w 5967054"/>
              <a:gd name="connsiteY9" fmla="*/ 397376 h 1301262"/>
              <a:gd name="connsiteX10" fmla="*/ 5316420 w 5967054"/>
              <a:gd name="connsiteY10" fmla="*/ 0 h 1301262"/>
              <a:gd name="connsiteX11" fmla="*/ 5967054 w 5967054"/>
              <a:gd name="connsiteY11" fmla="*/ 650630 h 1301262"/>
              <a:gd name="connsiteX12" fmla="*/ 5316420 w 5967054"/>
              <a:gd name="connsiteY12" fmla="*/ 1301260 h 1301262"/>
              <a:gd name="connsiteX13" fmla="*/ 4716916 w 5967054"/>
              <a:gd name="connsiteY13" fmla="*/ 903884 h 1301262"/>
              <a:gd name="connsiteX14" fmla="*/ 4690714 w 5967054"/>
              <a:gd name="connsiteY14" fmla="*/ 819476 h 1301262"/>
              <a:gd name="connsiteX15" fmla="*/ 3609234 w 5967054"/>
              <a:gd name="connsiteY15" fmla="*/ 819476 h 1301262"/>
              <a:gd name="connsiteX16" fmla="*/ 3583031 w 5967054"/>
              <a:gd name="connsiteY16" fmla="*/ 903886 h 1301262"/>
              <a:gd name="connsiteX17" fmla="*/ 2983527 w 5967054"/>
              <a:gd name="connsiteY17" fmla="*/ 1301262 h 1301262"/>
              <a:gd name="connsiteX18" fmla="*/ 2384023 w 5967054"/>
              <a:gd name="connsiteY18" fmla="*/ 903886 h 1301262"/>
              <a:gd name="connsiteX19" fmla="*/ 2357821 w 5967054"/>
              <a:gd name="connsiteY19" fmla="*/ 819476 h 1301262"/>
              <a:gd name="connsiteX20" fmla="*/ 1276341 w 5967054"/>
              <a:gd name="connsiteY20" fmla="*/ 819476 h 1301262"/>
              <a:gd name="connsiteX21" fmla="*/ 1250138 w 5967054"/>
              <a:gd name="connsiteY21" fmla="*/ 903886 h 1301262"/>
              <a:gd name="connsiteX22" fmla="*/ 650634 w 5967054"/>
              <a:gd name="connsiteY22" fmla="*/ 1301262 h 1301262"/>
              <a:gd name="connsiteX23" fmla="*/ 0 w 5967054"/>
              <a:gd name="connsiteY23" fmla="*/ 650632 h 1301262"/>
              <a:gd name="connsiteX24" fmla="*/ 650634 w 5967054"/>
              <a:gd name="connsiteY24" fmla="*/ 0 h 130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67054" h="1301262">
                <a:moveTo>
                  <a:pt x="650634" y="0"/>
                </a:moveTo>
                <a:cubicBezTo>
                  <a:pt x="920136" y="0"/>
                  <a:pt x="1151367" y="163854"/>
                  <a:pt x="1250138" y="397376"/>
                </a:cubicBezTo>
                <a:lnTo>
                  <a:pt x="1276339" y="481782"/>
                </a:lnTo>
                <a:lnTo>
                  <a:pt x="2357822" y="481782"/>
                </a:lnTo>
                <a:lnTo>
                  <a:pt x="2384023" y="397376"/>
                </a:lnTo>
                <a:cubicBezTo>
                  <a:pt x="2482795" y="163854"/>
                  <a:pt x="2714026" y="0"/>
                  <a:pt x="2983527" y="0"/>
                </a:cubicBezTo>
                <a:cubicBezTo>
                  <a:pt x="3253029" y="0"/>
                  <a:pt x="3484259" y="163854"/>
                  <a:pt x="3583031" y="397376"/>
                </a:cubicBezTo>
                <a:lnTo>
                  <a:pt x="3609232" y="481782"/>
                </a:lnTo>
                <a:lnTo>
                  <a:pt x="4690715" y="481782"/>
                </a:lnTo>
                <a:lnTo>
                  <a:pt x="4716916" y="397376"/>
                </a:lnTo>
                <a:cubicBezTo>
                  <a:pt x="4815688" y="163854"/>
                  <a:pt x="5046919" y="0"/>
                  <a:pt x="5316420" y="0"/>
                </a:cubicBezTo>
                <a:cubicBezTo>
                  <a:pt x="5675755" y="0"/>
                  <a:pt x="5967054" y="291296"/>
                  <a:pt x="5967054" y="650630"/>
                </a:cubicBezTo>
                <a:cubicBezTo>
                  <a:pt x="5967054" y="1009964"/>
                  <a:pt x="5675755" y="1301260"/>
                  <a:pt x="5316420" y="1301260"/>
                </a:cubicBezTo>
                <a:cubicBezTo>
                  <a:pt x="5046919" y="1301260"/>
                  <a:pt x="4815688" y="1137406"/>
                  <a:pt x="4716916" y="903884"/>
                </a:cubicBezTo>
                <a:lnTo>
                  <a:pt x="4690714" y="819476"/>
                </a:lnTo>
                <a:lnTo>
                  <a:pt x="3609234" y="819476"/>
                </a:lnTo>
                <a:lnTo>
                  <a:pt x="3583031" y="903886"/>
                </a:lnTo>
                <a:cubicBezTo>
                  <a:pt x="3484259" y="1137406"/>
                  <a:pt x="3253029" y="1301262"/>
                  <a:pt x="2983527" y="1301262"/>
                </a:cubicBezTo>
                <a:cubicBezTo>
                  <a:pt x="2714026" y="1301262"/>
                  <a:pt x="2482795" y="1137406"/>
                  <a:pt x="2384023" y="903886"/>
                </a:cubicBezTo>
                <a:lnTo>
                  <a:pt x="2357821" y="819476"/>
                </a:lnTo>
                <a:lnTo>
                  <a:pt x="1276341" y="819476"/>
                </a:lnTo>
                <a:lnTo>
                  <a:pt x="1250138" y="903886"/>
                </a:lnTo>
                <a:cubicBezTo>
                  <a:pt x="1151367" y="1137406"/>
                  <a:pt x="920136" y="1301262"/>
                  <a:pt x="650634" y="1301262"/>
                </a:cubicBezTo>
                <a:cubicBezTo>
                  <a:pt x="291299" y="1301262"/>
                  <a:pt x="0" y="1009964"/>
                  <a:pt x="0" y="650632"/>
                </a:cubicBezTo>
                <a:cubicBezTo>
                  <a:pt x="0" y="291296"/>
                  <a:pt x="291299" y="0"/>
                  <a:pt x="65063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02465" y="6400802"/>
            <a:ext cx="1279703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902464" y="8066228"/>
            <a:ext cx="460149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902465" y="9731654"/>
            <a:ext cx="1902409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0902464" y="11397080"/>
            <a:ext cx="252564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902464" y="13062504"/>
            <a:ext cx="346246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902463" y="14727930"/>
            <a:ext cx="5199903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0902465" y="16393356"/>
            <a:ext cx="1902410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0902463" y="18058782"/>
            <a:ext cx="127970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7219018" y="8066228"/>
            <a:ext cx="2372488" cy="1301261"/>
          </a:xfrm>
          <a:prstGeom prst="rect">
            <a:avLst/>
          </a:prstGeom>
          <a:solidFill>
            <a:srgbClr val="F46D43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9591506" y="9731654"/>
            <a:ext cx="2898843" cy="1301261"/>
          </a:xfrm>
          <a:prstGeom prst="rect">
            <a:avLst/>
          </a:prstGeom>
          <a:solidFill>
            <a:srgbClr val="74ADD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8638196" y="6400801"/>
            <a:ext cx="953310" cy="1301261"/>
          </a:xfrm>
          <a:prstGeom prst="rect">
            <a:avLst/>
          </a:prstGeom>
          <a:solidFill>
            <a:srgbClr val="F46D43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9591507" y="11397080"/>
            <a:ext cx="1673158" cy="1301261"/>
          </a:xfrm>
          <a:prstGeom prst="rect">
            <a:avLst/>
          </a:prstGeom>
          <a:solidFill>
            <a:srgbClr val="74ADD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9591506" y="13062504"/>
            <a:ext cx="914400" cy="1301261"/>
          </a:xfrm>
          <a:prstGeom prst="rect">
            <a:avLst/>
          </a:prstGeom>
          <a:solidFill>
            <a:srgbClr val="74ADD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9591505" y="14727927"/>
            <a:ext cx="3871609" cy="1301261"/>
          </a:xfrm>
          <a:prstGeom prst="rect">
            <a:avLst/>
          </a:prstGeom>
          <a:solidFill>
            <a:srgbClr val="74ADD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8638196" y="16393350"/>
            <a:ext cx="953310" cy="1301261"/>
          </a:xfrm>
          <a:prstGeom prst="rect">
            <a:avLst/>
          </a:prstGeom>
          <a:solidFill>
            <a:srgbClr val="F46D43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9591506" y="18058771"/>
            <a:ext cx="914400" cy="1301261"/>
          </a:xfrm>
          <a:prstGeom prst="rect">
            <a:avLst/>
          </a:prstGeom>
          <a:solidFill>
            <a:srgbClr val="74ADD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Left-Right Arrow 3"/>
          <p:cNvSpPr/>
          <p:nvPr/>
        </p:nvSpPr>
        <p:spPr>
          <a:xfrm>
            <a:off x="17219018" y="1784651"/>
            <a:ext cx="17547637" cy="2081719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92519" y="2249332"/>
            <a:ext cx="7000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Additional Plots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5615311" y="6656576"/>
            <a:ext cx="7711651" cy="789710"/>
            <a:chOff x="25615311" y="6680693"/>
            <a:chExt cx="7711651" cy="78971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76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77" idx="0"/>
              <a:endCxn id="77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27161835" y="8322003"/>
            <a:ext cx="6837219" cy="789710"/>
            <a:chOff x="25615311" y="6680693"/>
            <a:chExt cx="7711651" cy="789710"/>
          </a:xfrm>
        </p:grpSpPr>
        <p:cxnSp>
          <p:nvCxnSpPr>
            <p:cNvPr id="86" name="Straight Connector 85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87" idx="0"/>
              <a:endCxn id="87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25421156" y="9987430"/>
            <a:ext cx="6873790" cy="789710"/>
            <a:chOff x="25615311" y="6680693"/>
            <a:chExt cx="7711651" cy="789710"/>
          </a:xfrm>
        </p:grpSpPr>
        <p:cxnSp>
          <p:nvCxnSpPr>
            <p:cNvPr id="92" name="Straight Connector 91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93" idx="0"/>
              <a:endCxn id="93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25992836" y="11652857"/>
            <a:ext cx="6873790" cy="789710"/>
            <a:chOff x="25615311" y="6680693"/>
            <a:chExt cx="7711651" cy="789710"/>
          </a:xfrm>
        </p:grpSpPr>
        <p:cxnSp>
          <p:nvCxnSpPr>
            <p:cNvPr id="98" name="Straight Connector 97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99" idx="0"/>
              <a:endCxn id="99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25543678" y="13318284"/>
            <a:ext cx="4926342" cy="789710"/>
            <a:chOff x="25615311" y="6680693"/>
            <a:chExt cx="7711651" cy="789710"/>
          </a:xfrm>
        </p:grpSpPr>
        <p:cxnSp>
          <p:nvCxnSpPr>
            <p:cNvPr id="104" name="Straight Connector 103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105" idx="0"/>
              <a:endCxn id="105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24698663" y="14983711"/>
            <a:ext cx="6328591" cy="789710"/>
            <a:chOff x="25615311" y="6680693"/>
            <a:chExt cx="7711651" cy="789710"/>
          </a:xfrm>
        </p:grpSpPr>
        <p:cxnSp>
          <p:nvCxnSpPr>
            <p:cNvPr id="110" name="Straight Connector 109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10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>
              <a:stCxn id="111" idx="0"/>
              <a:endCxn id="111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/>
          <p:cNvGrpSpPr/>
          <p:nvPr/>
        </p:nvGrpSpPr>
        <p:grpSpPr>
          <a:xfrm>
            <a:off x="27715550" y="16649125"/>
            <a:ext cx="6328591" cy="789710"/>
            <a:chOff x="25615311" y="6680693"/>
            <a:chExt cx="7711651" cy="789710"/>
          </a:xfrm>
        </p:grpSpPr>
        <p:cxnSp>
          <p:nvCxnSpPr>
            <p:cNvPr id="116" name="Straight Connector 115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angle 116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18" name="Straight Connector 117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>
              <a:stCxn id="117" idx="0"/>
              <a:endCxn id="117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>
            <a:off x="25543679" y="18318765"/>
            <a:ext cx="3203358" cy="789710"/>
            <a:chOff x="25615311" y="6680693"/>
            <a:chExt cx="7711651" cy="789710"/>
          </a:xfrm>
        </p:grpSpPr>
        <p:cxnSp>
          <p:nvCxnSpPr>
            <p:cNvPr id="122" name="Straight Connector 121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3" idx="0"/>
              <a:endCxn id="123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TextBox 126"/>
          <p:cNvSpPr txBox="1"/>
          <p:nvPr/>
        </p:nvSpPr>
        <p:spPr>
          <a:xfrm>
            <a:off x="17802582" y="4673498"/>
            <a:ext cx="39812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prstClr val="black"/>
                </a:solidFill>
              </a:rPr>
              <a:t>Deviation</a:t>
            </a:r>
            <a:endParaRPr lang="en-US" sz="6600" dirty="0">
              <a:solidFill>
                <a:prstClr val="black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7207822" y="4672876"/>
            <a:ext cx="42258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prstClr val="black"/>
                </a:solidFill>
              </a:rPr>
              <a:t>Attributes</a:t>
            </a:r>
            <a:endParaRPr lang="en-US" sz="6600" dirty="0">
              <a:solidFill>
                <a:prstClr val="black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6640756" y="773450"/>
            <a:ext cx="187041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How surprising is the size of an intersection?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6672719" y="1919372"/>
            <a:ext cx="123867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What’s the distribution of an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attribute in an intersection?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6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76" grpId="0" animBg="1"/>
      <p:bldP spid="4" grpId="0" animBg="1"/>
      <p:bldP spid="4" grpId="1" animBg="1"/>
      <p:bldP spid="3" grpId="0"/>
      <p:bldP spid="3" grpId="1"/>
      <p:bldP spid="127" grpId="0"/>
      <p:bldP spid="128" grpId="0"/>
      <p:bldP spid="129" grpId="0"/>
      <p:bldP spid="129" grpId="1"/>
      <p:bldP spid="1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pture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8860" y="365759"/>
            <a:ext cx="35244861" cy="198048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19109" y="11475720"/>
            <a:ext cx="17496872" cy="777240"/>
          </a:xfrm>
          <a:prstGeom prst="rect">
            <a:avLst/>
          </a:prstGeom>
          <a:noFill/>
          <a:ln w="190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30519" y="11475720"/>
            <a:ext cx="3473481" cy="1494322"/>
          </a:xfrm>
          <a:prstGeom prst="rect">
            <a:avLst/>
          </a:prstGeom>
          <a:noFill/>
          <a:ln w="190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1024" y="626805"/>
            <a:ext cx="1371965" cy="1803574"/>
          </a:xfrm>
          <a:prstGeom prst="rect">
            <a:avLst/>
          </a:prstGeom>
          <a:noFill/>
          <a:ln w="190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472989" y="625642"/>
            <a:ext cx="18456443" cy="10876547"/>
          </a:xfrm>
          <a:custGeom>
            <a:avLst/>
            <a:gdLst>
              <a:gd name="connsiteX0" fmla="*/ 0 w 18456443"/>
              <a:gd name="connsiteY0" fmla="*/ 1804737 h 10876547"/>
              <a:gd name="connsiteX1" fmla="*/ 938464 w 18456443"/>
              <a:gd name="connsiteY1" fmla="*/ 10852484 h 10876547"/>
              <a:gd name="connsiteX2" fmla="*/ 18456443 w 18456443"/>
              <a:gd name="connsiteY2" fmla="*/ 10876547 h 10876547"/>
              <a:gd name="connsiteX3" fmla="*/ 24064 w 18456443"/>
              <a:gd name="connsiteY3" fmla="*/ 0 h 10876547"/>
              <a:gd name="connsiteX4" fmla="*/ 0 w 18456443"/>
              <a:gd name="connsiteY4" fmla="*/ 1804737 h 10876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6443" h="10876547">
                <a:moveTo>
                  <a:pt x="0" y="1804737"/>
                </a:moveTo>
                <a:lnTo>
                  <a:pt x="938464" y="10852484"/>
                </a:lnTo>
                <a:lnTo>
                  <a:pt x="18456443" y="10876547"/>
                </a:lnTo>
                <a:lnTo>
                  <a:pt x="24064" y="0"/>
                </a:lnTo>
                <a:lnTo>
                  <a:pt x="0" y="1804737"/>
                </a:lnTo>
                <a:close/>
              </a:path>
            </a:pathLst>
          </a:custGeom>
          <a:solidFill>
            <a:srgbClr val="9BFFCB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426466" y="9328966"/>
            <a:ext cx="5863831" cy="5794341"/>
            <a:chOff x="23426466" y="9328966"/>
            <a:chExt cx="5863831" cy="5794341"/>
          </a:xfrm>
        </p:grpSpPr>
        <p:sp>
          <p:nvSpPr>
            <p:cNvPr id="10" name="Rectangle 9"/>
            <p:cNvSpPr/>
            <p:nvPr/>
          </p:nvSpPr>
          <p:spPr>
            <a:xfrm>
              <a:off x="23426466" y="12970042"/>
              <a:ext cx="4778478" cy="2153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Action-Comedy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426466" y="9328966"/>
              <a:ext cx="4778478" cy="2153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Drama-Comedy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27992439" y="12683613"/>
              <a:ext cx="1091380" cy="737419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7992439" y="10746089"/>
              <a:ext cx="1297858" cy="884218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upset_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62139" y="1700040"/>
            <a:ext cx="20181835" cy="1135228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5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Sorting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5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601066" y="1687541"/>
            <a:ext cx="14297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Which is the biggest intersection?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03786" y="6400801"/>
            <a:ext cx="29423176" cy="1301263"/>
            <a:chOff x="3903786" y="6400801"/>
            <a:chExt cx="29423176" cy="1301263"/>
          </a:xfrm>
        </p:grpSpPr>
        <p:grpSp>
          <p:nvGrpSpPr>
            <p:cNvPr id="50" name="Group 49"/>
            <p:cNvGrpSpPr/>
            <p:nvPr/>
          </p:nvGrpSpPr>
          <p:grpSpPr>
            <a:xfrm>
              <a:off x="3903786" y="6400802"/>
              <a:ext cx="5967053" cy="1301262"/>
              <a:chOff x="3903786" y="6400802"/>
              <a:chExt cx="5967053" cy="130126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0902465" y="6400802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8638196" y="6400801"/>
              <a:ext cx="953310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25615311" y="6656576"/>
              <a:ext cx="7711651" cy="789710"/>
              <a:chOff x="25615311" y="6680693"/>
              <a:chExt cx="7711651" cy="789710"/>
            </a:xfrm>
          </p:grpSpPr>
          <p:cxnSp>
            <p:nvCxnSpPr>
              <p:cNvPr id="6" name="Straight Connector 5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Rectangle 76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>
                <a:stCxn id="77" idx="0"/>
                <a:endCxn id="77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/>
          <p:cNvGrpSpPr/>
          <p:nvPr/>
        </p:nvGrpSpPr>
        <p:grpSpPr>
          <a:xfrm>
            <a:off x="3903786" y="8066228"/>
            <a:ext cx="30095268" cy="1301263"/>
            <a:chOff x="3903786" y="8066228"/>
            <a:chExt cx="30095268" cy="1301263"/>
          </a:xfrm>
        </p:grpSpPr>
        <p:grpSp>
          <p:nvGrpSpPr>
            <p:cNvPr id="51" name="Group 50"/>
            <p:cNvGrpSpPr/>
            <p:nvPr/>
          </p:nvGrpSpPr>
          <p:grpSpPr>
            <a:xfrm>
              <a:off x="3903786" y="8066229"/>
              <a:ext cx="5967053" cy="1301262"/>
              <a:chOff x="3903786" y="8066229"/>
              <a:chExt cx="5967053" cy="1301262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3903786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236679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569572" y="8066229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10902464" y="8066228"/>
              <a:ext cx="460149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7219018" y="8066228"/>
              <a:ext cx="2372488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27161835" y="8322003"/>
              <a:ext cx="6837219" cy="789710"/>
              <a:chOff x="25615311" y="6680693"/>
              <a:chExt cx="7711651" cy="78971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Rectangle 86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8" name="Straight Connector 87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stCxn id="87" idx="0"/>
                <a:endCxn id="87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oup 13"/>
          <p:cNvGrpSpPr/>
          <p:nvPr/>
        </p:nvGrpSpPr>
        <p:grpSpPr>
          <a:xfrm>
            <a:off x="3903786" y="9731654"/>
            <a:ext cx="28391160" cy="1301263"/>
            <a:chOff x="3903786" y="9731654"/>
            <a:chExt cx="28391160" cy="1301263"/>
          </a:xfrm>
        </p:grpSpPr>
        <p:grpSp>
          <p:nvGrpSpPr>
            <p:cNvPr id="52" name="Group 51"/>
            <p:cNvGrpSpPr/>
            <p:nvPr/>
          </p:nvGrpSpPr>
          <p:grpSpPr>
            <a:xfrm>
              <a:off x="3903786" y="9731655"/>
              <a:ext cx="5967053" cy="1301262"/>
              <a:chOff x="3903786" y="9731655"/>
              <a:chExt cx="5967053" cy="1301262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3903786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236679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8569572" y="9731655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10902465" y="9731654"/>
              <a:ext cx="1902409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9591506" y="9731654"/>
              <a:ext cx="2898843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25421156" y="9987430"/>
              <a:ext cx="6873790" cy="789710"/>
              <a:chOff x="25615311" y="6680693"/>
              <a:chExt cx="7711651" cy="789710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 92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94" name="Straight Connector 93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>
                <a:stCxn id="93" idx="0"/>
                <a:endCxn id="93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/>
          <p:nvPr/>
        </p:nvGrpSpPr>
        <p:grpSpPr>
          <a:xfrm>
            <a:off x="3903786" y="11397080"/>
            <a:ext cx="28962840" cy="1301262"/>
            <a:chOff x="3903786" y="11397080"/>
            <a:chExt cx="28962840" cy="1301262"/>
          </a:xfrm>
        </p:grpSpPr>
        <p:grpSp>
          <p:nvGrpSpPr>
            <p:cNvPr id="53" name="Group 52"/>
            <p:cNvGrpSpPr/>
            <p:nvPr/>
          </p:nvGrpSpPr>
          <p:grpSpPr>
            <a:xfrm>
              <a:off x="3903786" y="11397080"/>
              <a:ext cx="5967053" cy="1301262"/>
              <a:chOff x="3903786" y="11397080"/>
              <a:chExt cx="5967053" cy="1301262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3903786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236679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569572" y="1139708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10902464" y="11397080"/>
              <a:ext cx="252564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9591507" y="11397080"/>
              <a:ext cx="1673158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25992836" y="11652857"/>
              <a:ext cx="6873790" cy="789710"/>
              <a:chOff x="25615311" y="6680693"/>
              <a:chExt cx="7711651" cy="789710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Rectangle 98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stCxn id="99" idx="0"/>
                <a:endCxn id="99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3903786" y="13062504"/>
            <a:ext cx="26566234" cy="1301262"/>
            <a:chOff x="3903786" y="13062504"/>
            <a:chExt cx="26566234" cy="1301262"/>
          </a:xfrm>
        </p:grpSpPr>
        <p:grpSp>
          <p:nvGrpSpPr>
            <p:cNvPr id="67" name="Group 66"/>
            <p:cNvGrpSpPr/>
            <p:nvPr/>
          </p:nvGrpSpPr>
          <p:grpSpPr>
            <a:xfrm>
              <a:off x="3903786" y="13062504"/>
              <a:ext cx="5967053" cy="1301262"/>
              <a:chOff x="3903786" y="13062504"/>
              <a:chExt cx="5967053" cy="1301262"/>
            </a:xfrm>
          </p:grpSpPr>
          <p:sp>
            <p:nvSpPr>
              <p:cNvPr id="63" name="Freeform 62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10902464" y="13062504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9591506" y="13062504"/>
              <a:ext cx="914400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25543678" y="13318284"/>
              <a:ext cx="4926342" cy="789710"/>
              <a:chOff x="25615311" y="6680693"/>
              <a:chExt cx="7711651" cy="78971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ctangle 104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6" name="Straight Connector 105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stCxn id="105" idx="0"/>
                <a:endCxn id="105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/>
          <p:cNvGrpSpPr/>
          <p:nvPr/>
        </p:nvGrpSpPr>
        <p:grpSpPr>
          <a:xfrm>
            <a:off x="3903785" y="14727927"/>
            <a:ext cx="27123469" cy="1301264"/>
            <a:chOff x="3903785" y="14727927"/>
            <a:chExt cx="27123469" cy="1301264"/>
          </a:xfrm>
        </p:grpSpPr>
        <p:grpSp>
          <p:nvGrpSpPr>
            <p:cNvPr id="68" name="Group 67"/>
            <p:cNvGrpSpPr/>
            <p:nvPr/>
          </p:nvGrpSpPr>
          <p:grpSpPr>
            <a:xfrm>
              <a:off x="3903785" y="14727927"/>
              <a:ext cx="5967054" cy="1301263"/>
              <a:chOff x="3903785" y="14727927"/>
              <a:chExt cx="5967054" cy="1301263"/>
            </a:xfrm>
          </p:grpSpPr>
          <p:sp>
            <p:nvSpPr>
              <p:cNvPr id="64" name="Freeform 63"/>
              <p:cNvSpPr/>
              <p:nvPr/>
            </p:nvSpPr>
            <p:spPr>
              <a:xfrm>
                <a:off x="3903785" y="14727927"/>
                <a:ext cx="5967054" cy="1301263"/>
              </a:xfrm>
              <a:custGeom>
                <a:avLst/>
                <a:gdLst>
                  <a:gd name="connsiteX0" fmla="*/ 5316420 w 5967054"/>
                  <a:gd name="connsiteY0" fmla="*/ 0 h 1301263"/>
                  <a:gd name="connsiteX1" fmla="*/ 5967054 w 5967054"/>
                  <a:gd name="connsiteY1" fmla="*/ 650631 h 1301263"/>
                  <a:gd name="connsiteX2" fmla="*/ 5316420 w 5967054"/>
                  <a:gd name="connsiteY2" fmla="*/ 1301262 h 1301263"/>
                  <a:gd name="connsiteX3" fmla="*/ 4716916 w 5967054"/>
                  <a:gd name="connsiteY3" fmla="*/ 903886 h 1301263"/>
                  <a:gd name="connsiteX4" fmla="*/ 4695819 w 5967054"/>
                  <a:gd name="connsiteY4" fmla="*/ 835922 h 1301263"/>
                  <a:gd name="connsiteX5" fmla="*/ 1271236 w 5967054"/>
                  <a:gd name="connsiteY5" fmla="*/ 835922 h 1301263"/>
                  <a:gd name="connsiteX6" fmla="*/ 1250138 w 5967054"/>
                  <a:gd name="connsiteY6" fmla="*/ 903887 h 1301263"/>
                  <a:gd name="connsiteX7" fmla="*/ 650634 w 5967054"/>
                  <a:gd name="connsiteY7" fmla="*/ 1301263 h 1301263"/>
                  <a:gd name="connsiteX8" fmla="*/ 0 w 5967054"/>
                  <a:gd name="connsiteY8" fmla="*/ 650632 h 1301263"/>
                  <a:gd name="connsiteX9" fmla="*/ 650634 w 5967054"/>
                  <a:gd name="connsiteY9" fmla="*/ 1 h 1301263"/>
                  <a:gd name="connsiteX10" fmla="*/ 1250138 w 5967054"/>
                  <a:gd name="connsiteY10" fmla="*/ 397377 h 1301263"/>
                  <a:gd name="connsiteX11" fmla="*/ 1281445 w 5967054"/>
                  <a:gd name="connsiteY11" fmla="*/ 498229 h 1301263"/>
                  <a:gd name="connsiteX12" fmla="*/ 4685609 w 5967054"/>
                  <a:gd name="connsiteY12" fmla="*/ 498229 h 1301263"/>
                  <a:gd name="connsiteX13" fmla="*/ 4716916 w 5967054"/>
                  <a:gd name="connsiteY13" fmla="*/ 397376 h 1301263"/>
                  <a:gd name="connsiteX14" fmla="*/ 5316420 w 5967054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67054" h="1301263">
                    <a:moveTo>
                      <a:pt x="5316420" y="0"/>
                    </a:moveTo>
                    <a:cubicBezTo>
                      <a:pt x="5675755" y="0"/>
                      <a:pt x="5967054" y="291297"/>
                      <a:pt x="5967054" y="650631"/>
                    </a:cubicBezTo>
                    <a:cubicBezTo>
                      <a:pt x="5967054" y="1009965"/>
                      <a:pt x="5675755" y="1301262"/>
                      <a:pt x="5316420" y="1301262"/>
                    </a:cubicBezTo>
                    <a:cubicBezTo>
                      <a:pt x="5046919" y="1301262"/>
                      <a:pt x="4815688" y="1137407"/>
                      <a:pt x="4716916" y="903886"/>
                    </a:cubicBezTo>
                    <a:lnTo>
                      <a:pt x="4695819" y="835922"/>
                    </a:lnTo>
                    <a:lnTo>
                      <a:pt x="1271236" y="835922"/>
                    </a:lnTo>
                    <a:lnTo>
                      <a:pt x="1250138" y="903887"/>
                    </a:lnTo>
                    <a:cubicBezTo>
                      <a:pt x="1151367" y="1137408"/>
                      <a:pt x="920136" y="1301263"/>
                      <a:pt x="650634" y="1301263"/>
                    </a:cubicBezTo>
                    <a:cubicBezTo>
                      <a:pt x="291299" y="1301263"/>
                      <a:pt x="0" y="1009966"/>
                      <a:pt x="0" y="650632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29"/>
                    </a:lnTo>
                    <a:lnTo>
                      <a:pt x="4685609" y="498229"/>
                    </a:lnTo>
                    <a:lnTo>
                      <a:pt x="4716916" y="397376"/>
                    </a:lnTo>
                    <a:cubicBezTo>
                      <a:pt x="4815688" y="163855"/>
                      <a:pt x="5046919" y="0"/>
                      <a:pt x="5316420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236679" y="14727928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10902463" y="14727930"/>
              <a:ext cx="51999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9591505" y="14727927"/>
              <a:ext cx="3871609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24698663" y="14983711"/>
              <a:ext cx="6328591" cy="789710"/>
              <a:chOff x="25615311" y="6680693"/>
              <a:chExt cx="7711651" cy="789710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 110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>
                <a:stCxn id="111" idx="0"/>
                <a:endCxn id="111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/>
          <p:cNvGrpSpPr/>
          <p:nvPr/>
        </p:nvGrpSpPr>
        <p:grpSpPr>
          <a:xfrm>
            <a:off x="3903786" y="16393349"/>
            <a:ext cx="30140355" cy="1301268"/>
            <a:chOff x="3903786" y="16393349"/>
            <a:chExt cx="30140355" cy="1301268"/>
          </a:xfrm>
        </p:grpSpPr>
        <p:grpSp>
          <p:nvGrpSpPr>
            <p:cNvPr id="69" name="Group 68"/>
            <p:cNvGrpSpPr/>
            <p:nvPr/>
          </p:nvGrpSpPr>
          <p:grpSpPr>
            <a:xfrm>
              <a:off x="3903786" y="16393349"/>
              <a:ext cx="5967054" cy="1301263"/>
              <a:chOff x="3903786" y="16393349"/>
              <a:chExt cx="5967054" cy="1301263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3903786" y="1639335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6236679" y="16393349"/>
                <a:ext cx="3634161" cy="1301263"/>
              </a:xfrm>
              <a:custGeom>
                <a:avLst/>
                <a:gdLst>
                  <a:gd name="connsiteX0" fmla="*/ 2983527 w 3634161"/>
                  <a:gd name="connsiteY0" fmla="*/ 0 h 1301263"/>
                  <a:gd name="connsiteX1" fmla="*/ 3634161 w 3634161"/>
                  <a:gd name="connsiteY1" fmla="*/ 650631 h 1301263"/>
                  <a:gd name="connsiteX2" fmla="*/ 2983527 w 3634161"/>
                  <a:gd name="connsiteY2" fmla="*/ 1301263 h 1301263"/>
                  <a:gd name="connsiteX3" fmla="*/ 2384023 w 3634161"/>
                  <a:gd name="connsiteY3" fmla="*/ 903887 h 1301263"/>
                  <a:gd name="connsiteX4" fmla="*/ 2352716 w 3634161"/>
                  <a:gd name="connsiteY4" fmla="*/ 803031 h 1301263"/>
                  <a:gd name="connsiteX5" fmla="*/ 1281446 w 3634161"/>
                  <a:gd name="connsiteY5" fmla="*/ 803031 h 1301263"/>
                  <a:gd name="connsiteX6" fmla="*/ 1250138 w 3634161"/>
                  <a:gd name="connsiteY6" fmla="*/ 903887 h 1301263"/>
                  <a:gd name="connsiteX7" fmla="*/ 650634 w 3634161"/>
                  <a:gd name="connsiteY7" fmla="*/ 1301263 h 1301263"/>
                  <a:gd name="connsiteX8" fmla="*/ 0 w 3634161"/>
                  <a:gd name="connsiteY8" fmla="*/ 650631 h 1301263"/>
                  <a:gd name="connsiteX9" fmla="*/ 650634 w 3634161"/>
                  <a:gd name="connsiteY9" fmla="*/ 1 h 1301263"/>
                  <a:gd name="connsiteX10" fmla="*/ 1250138 w 3634161"/>
                  <a:gd name="connsiteY10" fmla="*/ 397377 h 1301263"/>
                  <a:gd name="connsiteX11" fmla="*/ 1281445 w 3634161"/>
                  <a:gd name="connsiteY11" fmla="*/ 498231 h 1301263"/>
                  <a:gd name="connsiteX12" fmla="*/ 2352716 w 3634161"/>
                  <a:gd name="connsiteY12" fmla="*/ 498231 h 1301263"/>
                  <a:gd name="connsiteX13" fmla="*/ 2384023 w 3634161"/>
                  <a:gd name="connsiteY13" fmla="*/ 397375 h 1301263"/>
                  <a:gd name="connsiteX14" fmla="*/ 2983527 w 3634161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3">
                    <a:moveTo>
                      <a:pt x="2983527" y="0"/>
                    </a:move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3"/>
                      <a:pt x="2983527" y="1301263"/>
                    </a:cubicBezTo>
                    <a:cubicBezTo>
                      <a:pt x="2714026" y="1301263"/>
                      <a:pt x="2482795" y="1137407"/>
                      <a:pt x="2384023" y="903887"/>
                    </a:cubicBezTo>
                    <a:lnTo>
                      <a:pt x="2352716" y="803031"/>
                    </a:lnTo>
                    <a:lnTo>
                      <a:pt x="1281446" y="803031"/>
                    </a:lnTo>
                    <a:lnTo>
                      <a:pt x="1250138" y="903887"/>
                    </a:lnTo>
                    <a:cubicBezTo>
                      <a:pt x="1151367" y="1137409"/>
                      <a:pt x="920136" y="1301263"/>
                      <a:pt x="650634" y="1301263"/>
                    </a:cubicBezTo>
                    <a:cubicBezTo>
                      <a:pt x="291299" y="1301263"/>
                      <a:pt x="0" y="1009967"/>
                      <a:pt x="0" y="650631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31"/>
                    </a:lnTo>
                    <a:lnTo>
                      <a:pt x="2352716" y="498231"/>
                    </a:lnTo>
                    <a:lnTo>
                      <a:pt x="2384023" y="397375"/>
                    </a:lnTo>
                    <a:cubicBezTo>
                      <a:pt x="2482795" y="163855"/>
                      <a:pt x="2714026" y="0"/>
                      <a:pt x="298352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9" name="Rectangle 58"/>
            <p:cNvSpPr/>
            <p:nvPr/>
          </p:nvSpPr>
          <p:spPr>
            <a:xfrm>
              <a:off x="10902465" y="16393356"/>
              <a:ext cx="1902410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8638196" y="16393350"/>
              <a:ext cx="953310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27715550" y="16649125"/>
              <a:ext cx="6328591" cy="789710"/>
              <a:chOff x="25615311" y="6680693"/>
              <a:chExt cx="7711651" cy="789710"/>
            </a:xfrm>
          </p:grpSpPr>
          <p:cxnSp>
            <p:nvCxnSpPr>
              <p:cNvPr id="116" name="Straight Connector 115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Rectangle 116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18" name="Straight Connector 117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>
                <a:stCxn id="117" idx="0"/>
                <a:endCxn id="117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/>
          <p:cNvGrpSpPr/>
          <p:nvPr/>
        </p:nvGrpSpPr>
        <p:grpSpPr>
          <a:xfrm>
            <a:off x="3903785" y="18058771"/>
            <a:ext cx="24843252" cy="1301272"/>
            <a:chOff x="3903785" y="18058771"/>
            <a:chExt cx="24843252" cy="1301272"/>
          </a:xfrm>
        </p:grpSpPr>
        <p:sp>
          <p:nvSpPr>
            <p:cNvPr id="66" name="Freeform 65"/>
            <p:cNvSpPr/>
            <p:nvPr/>
          </p:nvSpPr>
          <p:spPr>
            <a:xfrm>
              <a:off x="3903785" y="18058771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902463" y="18058782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9591506" y="18058771"/>
              <a:ext cx="914400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21" name="Group 120"/>
            <p:cNvGrpSpPr/>
            <p:nvPr/>
          </p:nvGrpSpPr>
          <p:grpSpPr>
            <a:xfrm>
              <a:off x="25543679" y="18318765"/>
              <a:ext cx="3203358" cy="789710"/>
              <a:chOff x="25615311" y="6680693"/>
              <a:chExt cx="7711651" cy="789710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Rectangle 122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stCxn id="123" idx="0"/>
                <a:endCxn id="123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ectangle 3"/>
          <p:cNvSpPr/>
          <p:nvPr/>
        </p:nvSpPr>
        <p:spPr>
          <a:xfrm>
            <a:off x="10619509" y="6130635"/>
            <a:ext cx="5943600" cy="1348740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590264" y="2914415"/>
            <a:ext cx="841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Sort By: Cardinality</a:t>
            </a: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0753E-6 -3.0793E-6 L -0.00018 -0.404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202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191E-6 3.30454E-6 L 2.70191E-6 -0.161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07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1249E-6 -1.16014E-6 L -0.00039 0.48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2427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46183E-7 -3.9278E-6 L -4.06462E-5 0.1619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809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322E-6 5.36871E-7 L -0.00034 -0.080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4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95781" y="1345839"/>
            <a:ext cx="18163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Which is the most ‘surprising’ intersection?</a:t>
            </a:r>
          </a:p>
        </p:txBody>
      </p:sp>
      <p:grpSp>
        <p:nvGrpSpPr>
          <p:cNvPr id="213" name="Group 212" descr="Down:  Group 4"/>
          <p:cNvGrpSpPr/>
          <p:nvPr/>
        </p:nvGrpSpPr>
        <p:grpSpPr>
          <a:xfrm>
            <a:off x="3889520" y="16392561"/>
            <a:ext cx="29423176" cy="1301263"/>
            <a:chOff x="3903786" y="6400801"/>
            <a:chExt cx="29423176" cy="1301263"/>
          </a:xfrm>
        </p:grpSpPr>
        <p:grpSp>
          <p:nvGrpSpPr>
            <p:cNvPr id="214" name="Group 213"/>
            <p:cNvGrpSpPr/>
            <p:nvPr/>
          </p:nvGrpSpPr>
          <p:grpSpPr>
            <a:xfrm>
              <a:off x="3903786" y="6400802"/>
              <a:ext cx="5967053" cy="1301262"/>
              <a:chOff x="3903786" y="6400802"/>
              <a:chExt cx="5967053" cy="1301262"/>
            </a:xfrm>
          </p:grpSpPr>
          <p:sp>
            <p:nvSpPr>
              <p:cNvPr id="223" name="Oval 222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5" name="Rectangle 214"/>
            <p:cNvSpPr/>
            <p:nvPr/>
          </p:nvSpPr>
          <p:spPr>
            <a:xfrm>
              <a:off x="10902465" y="6400802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18638196" y="6400801"/>
              <a:ext cx="953310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25615311" y="6656576"/>
              <a:ext cx="7711651" cy="789710"/>
              <a:chOff x="25615311" y="6680693"/>
              <a:chExt cx="7711651" cy="789710"/>
            </a:xfrm>
          </p:grpSpPr>
          <p:cxnSp>
            <p:nvCxnSpPr>
              <p:cNvPr id="218" name="Straight Connector 217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9" name="Rectangle 218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20" name="Straight Connector 219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>
                <a:stCxn id="219" idx="0"/>
                <a:endCxn id="219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/>
          <p:cNvGrpSpPr/>
          <p:nvPr/>
        </p:nvGrpSpPr>
        <p:grpSpPr>
          <a:xfrm>
            <a:off x="3903786" y="8066228"/>
            <a:ext cx="30095268" cy="1301263"/>
            <a:chOff x="3903786" y="8066228"/>
            <a:chExt cx="30095268" cy="1301263"/>
          </a:xfrm>
        </p:grpSpPr>
        <p:grpSp>
          <p:nvGrpSpPr>
            <p:cNvPr id="51" name="Group 50"/>
            <p:cNvGrpSpPr/>
            <p:nvPr/>
          </p:nvGrpSpPr>
          <p:grpSpPr>
            <a:xfrm>
              <a:off x="3903786" y="8066229"/>
              <a:ext cx="5967053" cy="1301262"/>
              <a:chOff x="3903786" y="8066229"/>
              <a:chExt cx="5967053" cy="1301262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3903786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236679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569572" y="8066229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10902464" y="8066228"/>
              <a:ext cx="460149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7219018" y="8066228"/>
              <a:ext cx="2372488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27161835" y="8322003"/>
              <a:ext cx="6837219" cy="789710"/>
              <a:chOff x="25615311" y="6680693"/>
              <a:chExt cx="7711651" cy="78971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Rectangle 86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8" name="Straight Connector 87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stCxn id="87" idx="0"/>
                <a:endCxn id="87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6" name="Group 225" descr="Down:  Group 13"/>
          <p:cNvGrpSpPr/>
          <p:nvPr/>
        </p:nvGrpSpPr>
        <p:grpSpPr>
          <a:xfrm>
            <a:off x="3902299" y="13065465"/>
            <a:ext cx="28391160" cy="1301263"/>
            <a:chOff x="3903786" y="9731654"/>
            <a:chExt cx="28391160" cy="1301263"/>
          </a:xfrm>
        </p:grpSpPr>
        <p:grpSp>
          <p:nvGrpSpPr>
            <p:cNvPr id="227" name="Group 226"/>
            <p:cNvGrpSpPr/>
            <p:nvPr/>
          </p:nvGrpSpPr>
          <p:grpSpPr>
            <a:xfrm>
              <a:off x="3903786" y="9731655"/>
              <a:ext cx="5967053" cy="1301262"/>
              <a:chOff x="3903786" y="9731655"/>
              <a:chExt cx="5967053" cy="1301262"/>
            </a:xfrm>
          </p:grpSpPr>
          <p:sp>
            <p:nvSpPr>
              <p:cNvPr id="236" name="Oval 235"/>
              <p:cNvSpPr/>
              <p:nvPr/>
            </p:nvSpPr>
            <p:spPr>
              <a:xfrm>
                <a:off x="3903786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6236679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8569572" y="9731655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8" name="Rectangle 227"/>
            <p:cNvSpPr/>
            <p:nvPr/>
          </p:nvSpPr>
          <p:spPr>
            <a:xfrm>
              <a:off x="10902465" y="9731654"/>
              <a:ext cx="1902409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19591506" y="9731654"/>
              <a:ext cx="2898843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30" name="Group 229"/>
            <p:cNvGrpSpPr/>
            <p:nvPr/>
          </p:nvGrpSpPr>
          <p:grpSpPr>
            <a:xfrm>
              <a:off x="25421156" y="9987430"/>
              <a:ext cx="6873790" cy="789710"/>
              <a:chOff x="25615311" y="6680693"/>
              <a:chExt cx="7711651" cy="789710"/>
            </a:xfrm>
          </p:grpSpPr>
          <p:cxnSp>
            <p:nvCxnSpPr>
              <p:cNvPr id="231" name="Straight Connector 230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2" name="Rectangle 231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33" name="Straight Connector 232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>
                <a:stCxn id="232" idx="0"/>
                <a:endCxn id="232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/>
          <p:nvPr/>
        </p:nvGrpSpPr>
        <p:grpSpPr>
          <a:xfrm>
            <a:off x="3903786" y="11397080"/>
            <a:ext cx="28962840" cy="1301262"/>
            <a:chOff x="3903786" y="11397080"/>
            <a:chExt cx="28962840" cy="1301262"/>
          </a:xfrm>
        </p:grpSpPr>
        <p:grpSp>
          <p:nvGrpSpPr>
            <p:cNvPr id="53" name="Group 52"/>
            <p:cNvGrpSpPr/>
            <p:nvPr/>
          </p:nvGrpSpPr>
          <p:grpSpPr>
            <a:xfrm>
              <a:off x="3903786" y="11397080"/>
              <a:ext cx="5967053" cy="1301262"/>
              <a:chOff x="3903786" y="11397080"/>
              <a:chExt cx="5967053" cy="1301262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3903786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236679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569572" y="1139708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10902464" y="11397080"/>
              <a:ext cx="252564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9591507" y="11397080"/>
              <a:ext cx="1673158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25992836" y="11652857"/>
              <a:ext cx="6873790" cy="789710"/>
              <a:chOff x="25615311" y="6680693"/>
              <a:chExt cx="7711651" cy="789710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Rectangle 98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stCxn id="99" idx="0"/>
                <a:endCxn id="99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1" name="Group 200" descr="Down:  Group 24"/>
          <p:cNvGrpSpPr/>
          <p:nvPr/>
        </p:nvGrpSpPr>
        <p:grpSpPr>
          <a:xfrm>
            <a:off x="3903885" y="9739805"/>
            <a:ext cx="26566234" cy="1301262"/>
            <a:chOff x="3903786" y="13062504"/>
            <a:chExt cx="26566234" cy="1301262"/>
          </a:xfrm>
        </p:grpSpPr>
        <p:grpSp>
          <p:nvGrpSpPr>
            <p:cNvPr id="202" name="Group 201"/>
            <p:cNvGrpSpPr/>
            <p:nvPr/>
          </p:nvGrpSpPr>
          <p:grpSpPr>
            <a:xfrm>
              <a:off x="3903786" y="13062504"/>
              <a:ext cx="5967053" cy="1301262"/>
              <a:chOff x="3903786" y="13062504"/>
              <a:chExt cx="5967053" cy="1301262"/>
            </a:xfrm>
          </p:grpSpPr>
          <p:sp>
            <p:nvSpPr>
              <p:cNvPr id="211" name="Freeform 210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3" name="Rectangle 202"/>
            <p:cNvSpPr/>
            <p:nvPr/>
          </p:nvSpPr>
          <p:spPr>
            <a:xfrm>
              <a:off x="10902464" y="13062504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19591506" y="13062504"/>
              <a:ext cx="914400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05" name="Group 204"/>
            <p:cNvGrpSpPr/>
            <p:nvPr/>
          </p:nvGrpSpPr>
          <p:grpSpPr>
            <a:xfrm>
              <a:off x="25543678" y="13318284"/>
              <a:ext cx="4926342" cy="789710"/>
              <a:chOff x="25615311" y="6680693"/>
              <a:chExt cx="7711651" cy="789710"/>
            </a:xfrm>
          </p:grpSpPr>
          <p:cxnSp>
            <p:nvCxnSpPr>
              <p:cNvPr id="206" name="Straight Connector 205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Rectangle 206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08" name="Straight Connector 207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>
                <a:stCxn id="207" idx="0"/>
                <a:endCxn id="207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9" name="Group 188" descr="Down:  Group 28"/>
          <p:cNvGrpSpPr/>
          <p:nvPr/>
        </p:nvGrpSpPr>
        <p:grpSpPr>
          <a:xfrm>
            <a:off x="3897200" y="6401529"/>
            <a:ext cx="27123469" cy="1301264"/>
            <a:chOff x="3903785" y="14727927"/>
            <a:chExt cx="27123469" cy="1301264"/>
          </a:xfrm>
        </p:grpSpPr>
        <p:grpSp>
          <p:nvGrpSpPr>
            <p:cNvPr id="190" name="Group 189"/>
            <p:cNvGrpSpPr/>
            <p:nvPr/>
          </p:nvGrpSpPr>
          <p:grpSpPr>
            <a:xfrm>
              <a:off x="3903785" y="14727927"/>
              <a:ext cx="5967054" cy="1301263"/>
              <a:chOff x="3903785" y="14727927"/>
              <a:chExt cx="5967054" cy="1301263"/>
            </a:xfrm>
          </p:grpSpPr>
          <p:sp>
            <p:nvSpPr>
              <p:cNvPr id="199" name="Freeform 198"/>
              <p:cNvSpPr/>
              <p:nvPr/>
            </p:nvSpPr>
            <p:spPr>
              <a:xfrm>
                <a:off x="3903785" y="14727927"/>
                <a:ext cx="5967054" cy="1301263"/>
              </a:xfrm>
              <a:custGeom>
                <a:avLst/>
                <a:gdLst>
                  <a:gd name="connsiteX0" fmla="*/ 5316420 w 5967054"/>
                  <a:gd name="connsiteY0" fmla="*/ 0 h 1301263"/>
                  <a:gd name="connsiteX1" fmla="*/ 5967054 w 5967054"/>
                  <a:gd name="connsiteY1" fmla="*/ 650631 h 1301263"/>
                  <a:gd name="connsiteX2" fmla="*/ 5316420 w 5967054"/>
                  <a:gd name="connsiteY2" fmla="*/ 1301262 h 1301263"/>
                  <a:gd name="connsiteX3" fmla="*/ 4716916 w 5967054"/>
                  <a:gd name="connsiteY3" fmla="*/ 903886 h 1301263"/>
                  <a:gd name="connsiteX4" fmla="*/ 4695819 w 5967054"/>
                  <a:gd name="connsiteY4" fmla="*/ 835922 h 1301263"/>
                  <a:gd name="connsiteX5" fmla="*/ 1271236 w 5967054"/>
                  <a:gd name="connsiteY5" fmla="*/ 835922 h 1301263"/>
                  <a:gd name="connsiteX6" fmla="*/ 1250138 w 5967054"/>
                  <a:gd name="connsiteY6" fmla="*/ 903887 h 1301263"/>
                  <a:gd name="connsiteX7" fmla="*/ 650634 w 5967054"/>
                  <a:gd name="connsiteY7" fmla="*/ 1301263 h 1301263"/>
                  <a:gd name="connsiteX8" fmla="*/ 0 w 5967054"/>
                  <a:gd name="connsiteY8" fmla="*/ 650632 h 1301263"/>
                  <a:gd name="connsiteX9" fmla="*/ 650634 w 5967054"/>
                  <a:gd name="connsiteY9" fmla="*/ 1 h 1301263"/>
                  <a:gd name="connsiteX10" fmla="*/ 1250138 w 5967054"/>
                  <a:gd name="connsiteY10" fmla="*/ 397377 h 1301263"/>
                  <a:gd name="connsiteX11" fmla="*/ 1281445 w 5967054"/>
                  <a:gd name="connsiteY11" fmla="*/ 498229 h 1301263"/>
                  <a:gd name="connsiteX12" fmla="*/ 4685609 w 5967054"/>
                  <a:gd name="connsiteY12" fmla="*/ 498229 h 1301263"/>
                  <a:gd name="connsiteX13" fmla="*/ 4716916 w 5967054"/>
                  <a:gd name="connsiteY13" fmla="*/ 397376 h 1301263"/>
                  <a:gd name="connsiteX14" fmla="*/ 5316420 w 5967054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67054" h="1301263">
                    <a:moveTo>
                      <a:pt x="5316420" y="0"/>
                    </a:moveTo>
                    <a:cubicBezTo>
                      <a:pt x="5675755" y="0"/>
                      <a:pt x="5967054" y="291297"/>
                      <a:pt x="5967054" y="650631"/>
                    </a:cubicBezTo>
                    <a:cubicBezTo>
                      <a:pt x="5967054" y="1009965"/>
                      <a:pt x="5675755" y="1301262"/>
                      <a:pt x="5316420" y="1301262"/>
                    </a:cubicBezTo>
                    <a:cubicBezTo>
                      <a:pt x="5046919" y="1301262"/>
                      <a:pt x="4815688" y="1137407"/>
                      <a:pt x="4716916" y="903886"/>
                    </a:cubicBezTo>
                    <a:lnTo>
                      <a:pt x="4695819" y="835922"/>
                    </a:lnTo>
                    <a:lnTo>
                      <a:pt x="1271236" y="835922"/>
                    </a:lnTo>
                    <a:lnTo>
                      <a:pt x="1250138" y="903887"/>
                    </a:lnTo>
                    <a:cubicBezTo>
                      <a:pt x="1151367" y="1137408"/>
                      <a:pt x="920136" y="1301263"/>
                      <a:pt x="650634" y="1301263"/>
                    </a:cubicBezTo>
                    <a:cubicBezTo>
                      <a:pt x="291299" y="1301263"/>
                      <a:pt x="0" y="1009966"/>
                      <a:pt x="0" y="650632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29"/>
                    </a:lnTo>
                    <a:lnTo>
                      <a:pt x="4685609" y="498229"/>
                    </a:lnTo>
                    <a:lnTo>
                      <a:pt x="4716916" y="397376"/>
                    </a:lnTo>
                    <a:cubicBezTo>
                      <a:pt x="4815688" y="163855"/>
                      <a:pt x="5046919" y="0"/>
                      <a:pt x="5316420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6236679" y="14727928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1" name="Rectangle 190"/>
            <p:cNvSpPr/>
            <p:nvPr/>
          </p:nvSpPr>
          <p:spPr>
            <a:xfrm>
              <a:off x="10902463" y="14727930"/>
              <a:ext cx="51999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9591505" y="14727927"/>
              <a:ext cx="3871609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93" name="Group 192"/>
            <p:cNvGrpSpPr/>
            <p:nvPr/>
          </p:nvGrpSpPr>
          <p:grpSpPr>
            <a:xfrm>
              <a:off x="24698663" y="14983711"/>
              <a:ext cx="6328591" cy="789710"/>
              <a:chOff x="25615311" y="6680693"/>
              <a:chExt cx="7711651" cy="789710"/>
            </a:xfrm>
          </p:grpSpPr>
          <p:cxnSp>
            <p:nvCxnSpPr>
              <p:cNvPr id="194" name="Straight Connector 193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Rectangle 194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6" name="Straight Connector 195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>
                <a:stCxn id="195" idx="0"/>
                <a:endCxn id="195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9" name="Group 238" descr="Down:  Group 30"/>
          <p:cNvGrpSpPr/>
          <p:nvPr/>
        </p:nvGrpSpPr>
        <p:grpSpPr>
          <a:xfrm>
            <a:off x="3891349" y="14726548"/>
            <a:ext cx="30140355" cy="1301268"/>
            <a:chOff x="3903786" y="16393349"/>
            <a:chExt cx="30140355" cy="1301268"/>
          </a:xfrm>
        </p:grpSpPr>
        <p:grpSp>
          <p:nvGrpSpPr>
            <p:cNvPr id="240" name="Group 239"/>
            <p:cNvGrpSpPr/>
            <p:nvPr/>
          </p:nvGrpSpPr>
          <p:grpSpPr>
            <a:xfrm>
              <a:off x="3903786" y="16393349"/>
              <a:ext cx="5967054" cy="1301263"/>
              <a:chOff x="3903786" y="16393349"/>
              <a:chExt cx="5967054" cy="1301263"/>
            </a:xfrm>
          </p:grpSpPr>
          <p:sp>
            <p:nvSpPr>
              <p:cNvPr id="249" name="Oval 248"/>
              <p:cNvSpPr/>
              <p:nvPr/>
            </p:nvSpPr>
            <p:spPr>
              <a:xfrm>
                <a:off x="3903786" y="1639335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6236679" y="16393349"/>
                <a:ext cx="3634161" cy="1301263"/>
              </a:xfrm>
              <a:custGeom>
                <a:avLst/>
                <a:gdLst>
                  <a:gd name="connsiteX0" fmla="*/ 2983527 w 3634161"/>
                  <a:gd name="connsiteY0" fmla="*/ 0 h 1301263"/>
                  <a:gd name="connsiteX1" fmla="*/ 3634161 w 3634161"/>
                  <a:gd name="connsiteY1" fmla="*/ 650631 h 1301263"/>
                  <a:gd name="connsiteX2" fmla="*/ 2983527 w 3634161"/>
                  <a:gd name="connsiteY2" fmla="*/ 1301263 h 1301263"/>
                  <a:gd name="connsiteX3" fmla="*/ 2384023 w 3634161"/>
                  <a:gd name="connsiteY3" fmla="*/ 903887 h 1301263"/>
                  <a:gd name="connsiteX4" fmla="*/ 2352716 w 3634161"/>
                  <a:gd name="connsiteY4" fmla="*/ 803031 h 1301263"/>
                  <a:gd name="connsiteX5" fmla="*/ 1281446 w 3634161"/>
                  <a:gd name="connsiteY5" fmla="*/ 803031 h 1301263"/>
                  <a:gd name="connsiteX6" fmla="*/ 1250138 w 3634161"/>
                  <a:gd name="connsiteY6" fmla="*/ 903887 h 1301263"/>
                  <a:gd name="connsiteX7" fmla="*/ 650634 w 3634161"/>
                  <a:gd name="connsiteY7" fmla="*/ 1301263 h 1301263"/>
                  <a:gd name="connsiteX8" fmla="*/ 0 w 3634161"/>
                  <a:gd name="connsiteY8" fmla="*/ 650631 h 1301263"/>
                  <a:gd name="connsiteX9" fmla="*/ 650634 w 3634161"/>
                  <a:gd name="connsiteY9" fmla="*/ 1 h 1301263"/>
                  <a:gd name="connsiteX10" fmla="*/ 1250138 w 3634161"/>
                  <a:gd name="connsiteY10" fmla="*/ 397377 h 1301263"/>
                  <a:gd name="connsiteX11" fmla="*/ 1281445 w 3634161"/>
                  <a:gd name="connsiteY11" fmla="*/ 498231 h 1301263"/>
                  <a:gd name="connsiteX12" fmla="*/ 2352716 w 3634161"/>
                  <a:gd name="connsiteY12" fmla="*/ 498231 h 1301263"/>
                  <a:gd name="connsiteX13" fmla="*/ 2384023 w 3634161"/>
                  <a:gd name="connsiteY13" fmla="*/ 397375 h 1301263"/>
                  <a:gd name="connsiteX14" fmla="*/ 2983527 w 3634161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3">
                    <a:moveTo>
                      <a:pt x="2983527" y="0"/>
                    </a:move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3"/>
                      <a:pt x="2983527" y="1301263"/>
                    </a:cubicBezTo>
                    <a:cubicBezTo>
                      <a:pt x="2714026" y="1301263"/>
                      <a:pt x="2482795" y="1137407"/>
                      <a:pt x="2384023" y="903887"/>
                    </a:cubicBezTo>
                    <a:lnTo>
                      <a:pt x="2352716" y="803031"/>
                    </a:lnTo>
                    <a:lnTo>
                      <a:pt x="1281446" y="803031"/>
                    </a:lnTo>
                    <a:lnTo>
                      <a:pt x="1250138" y="903887"/>
                    </a:lnTo>
                    <a:cubicBezTo>
                      <a:pt x="1151367" y="1137409"/>
                      <a:pt x="920136" y="1301263"/>
                      <a:pt x="650634" y="1301263"/>
                    </a:cubicBezTo>
                    <a:cubicBezTo>
                      <a:pt x="291299" y="1301263"/>
                      <a:pt x="0" y="1009967"/>
                      <a:pt x="0" y="650631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31"/>
                    </a:lnTo>
                    <a:lnTo>
                      <a:pt x="2352716" y="498231"/>
                    </a:lnTo>
                    <a:lnTo>
                      <a:pt x="2384023" y="397375"/>
                    </a:lnTo>
                    <a:cubicBezTo>
                      <a:pt x="2482795" y="163855"/>
                      <a:pt x="2714026" y="0"/>
                      <a:pt x="298352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1" name="Rectangle 240"/>
            <p:cNvSpPr/>
            <p:nvPr/>
          </p:nvSpPr>
          <p:spPr>
            <a:xfrm>
              <a:off x="10902465" y="16393356"/>
              <a:ext cx="1902410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18638196" y="16393350"/>
              <a:ext cx="953310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43" name="Group 242"/>
            <p:cNvGrpSpPr/>
            <p:nvPr/>
          </p:nvGrpSpPr>
          <p:grpSpPr>
            <a:xfrm>
              <a:off x="27715550" y="16649125"/>
              <a:ext cx="6328591" cy="789710"/>
              <a:chOff x="25615311" y="6680693"/>
              <a:chExt cx="7711651" cy="789710"/>
            </a:xfrm>
          </p:grpSpPr>
          <p:cxnSp>
            <p:nvCxnSpPr>
              <p:cNvPr id="244" name="Straight Connector 243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" name="Rectangle 244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6" name="Straight Connector 245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45" idx="0"/>
                <a:endCxn id="245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/>
          <p:cNvGrpSpPr/>
          <p:nvPr/>
        </p:nvGrpSpPr>
        <p:grpSpPr>
          <a:xfrm>
            <a:off x="3903785" y="18058771"/>
            <a:ext cx="24843252" cy="1301272"/>
            <a:chOff x="3903785" y="18058771"/>
            <a:chExt cx="24843252" cy="1301272"/>
          </a:xfrm>
        </p:grpSpPr>
        <p:sp>
          <p:nvSpPr>
            <p:cNvPr id="66" name="Freeform 65"/>
            <p:cNvSpPr/>
            <p:nvPr/>
          </p:nvSpPr>
          <p:spPr>
            <a:xfrm>
              <a:off x="3903785" y="18058771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902463" y="18058782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9591506" y="18058771"/>
              <a:ext cx="914400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21" name="Group 120"/>
            <p:cNvGrpSpPr/>
            <p:nvPr/>
          </p:nvGrpSpPr>
          <p:grpSpPr>
            <a:xfrm>
              <a:off x="25543679" y="18318765"/>
              <a:ext cx="3203358" cy="789710"/>
              <a:chOff x="25615311" y="6680693"/>
              <a:chExt cx="7711651" cy="789710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Rectangle 122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stCxn id="123" idx="0"/>
                <a:endCxn id="123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1" name="Rectangle 250"/>
          <p:cNvSpPr/>
          <p:nvPr/>
        </p:nvSpPr>
        <p:spPr>
          <a:xfrm>
            <a:off x="16874836" y="6130635"/>
            <a:ext cx="6843079" cy="1348740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28818" y="2481154"/>
            <a:ext cx="78397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Sort By: Deviation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4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5094E-6 -9.68837E-7 L 4.27509E-5 -0.243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1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2906E-6 -3.11632E-7 L 0.00013 -0.080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40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191E-6 3.88769E-7 L -4.72981E-5 0.080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40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807E-6 4.15304E-6 L -0.00013 -0.2419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1210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0344E-6 2.45603E-6 L -0.00043 0.4854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2426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3835E-6 5.36871E-7 L 0.00031 -0.081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405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138E-6 4.05739E-6 L 0.00013 0.080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4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27641" y="1062650"/>
            <a:ext cx="131112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What are the properties of the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intersections involving ‘A’?</a:t>
            </a:r>
          </a:p>
        </p:txBody>
      </p:sp>
      <p:grpSp>
        <p:nvGrpSpPr>
          <p:cNvPr id="171" name="Group 170" descr="Down:  Group 212"/>
          <p:cNvGrpSpPr/>
          <p:nvPr/>
        </p:nvGrpSpPr>
        <p:grpSpPr>
          <a:xfrm>
            <a:off x="3900860" y="14722466"/>
            <a:ext cx="29423176" cy="1301263"/>
            <a:chOff x="3903786" y="6400801"/>
            <a:chExt cx="29423176" cy="1301263"/>
          </a:xfrm>
        </p:grpSpPr>
        <p:grpSp>
          <p:nvGrpSpPr>
            <p:cNvPr id="172" name="Group 171"/>
            <p:cNvGrpSpPr/>
            <p:nvPr/>
          </p:nvGrpSpPr>
          <p:grpSpPr>
            <a:xfrm>
              <a:off x="3903786" y="6400802"/>
              <a:ext cx="5967053" cy="1301262"/>
              <a:chOff x="3903786" y="6400802"/>
              <a:chExt cx="5967053" cy="1301262"/>
            </a:xfrm>
          </p:grpSpPr>
          <p:sp>
            <p:nvSpPr>
              <p:cNvPr id="181" name="Oval 180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3" name="Rectangle 172"/>
            <p:cNvSpPr/>
            <p:nvPr/>
          </p:nvSpPr>
          <p:spPr>
            <a:xfrm>
              <a:off x="10902465" y="6400802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8638196" y="6400801"/>
              <a:ext cx="953310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75" name="Group 174"/>
            <p:cNvGrpSpPr/>
            <p:nvPr/>
          </p:nvGrpSpPr>
          <p:grpSpPr>
            <a:xfrm>
              <a:off x="25615311" y="6656576"/>
              <a:ext cx="7711651" cy="789710"/>
              <a:chOff x="25615311" y="6680693"/>
              <a:chExt cx="7711651" cy="789710"/>
            </a:xfrm>
          </p:grpSpPr>
          <p:cxnSp>
            <p:nvCxnSpPr>
              <p:cNvPr id="176" name="Straight Connector 175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Rectangle 176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78" name="Straight Connector 177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>
                <a:stCxn id="177" idx="0"/>
                <a:endCxn id="177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8" name="Group 157" descr="Down:  Group 6"/>
          <p:cNvGrpSpPr/>
          <p:nvPr/>
        </p:nvGrpSpPr>
        <p:grpSpPr>
          <a:xfrm>
            <a:off x="3888056" y="18056341"/>
            <a:ext cx="30095268" cy="1301263"/>
            <a:chOff x="3903786" y="8066228"/>
            <a:chExt cx="30095268" cy="1301263"/>
          </a:xfrm>
        </p:grpSpPr>
        <p:grpSp>
          <p:nvGrpSpPr>
            <p:cNvPr id="159" name="Group 158"/>
            <p:cNvGrpSpPr/>
            <p:nvPr/>
          </p:nvGrpSpPr>
          <p:grpSpPr>
            <a:xfrm>
              <a:off x="3903786" y="8066229"/>
              <a:ext cx="5967053" cy="1301262"/>
              <a:chOff x="3903786" y="8066229"/>
              <a:chExt cx="5967053" cy="1301262"/>
            </a:xfrm>
          </p:grpSpPr>
          <p:sp>
            <p:nvSpPr>
              <p:cNvPr id="168" name="Oval 167"/>
              <p:cNvSpPr/>
              <p:nvPr/>
            </p:nvSpPr>
            <p:spPr>
              <a:xfrm>
                <a:off x="3903786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6236679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8569572" y="8066229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0" name="Rectangle 159"/>
            <p:cNvSpPr/>
            <p:nvPr/>
          </p:nvSpPr>
          <p:spPr>
            <a:xfrm>
              <a:off x="10902464" y="8066228"/>
              <a:ext cx="460149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7219018" y="8066228"/>
              <a:ext cx="2372488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62" name="Group 161"/>
            <p:cNvGrpSpPr/>
            <p:nvPr/>
          </p:nvGrpSpPr>
          <p:grpSpPr>
            <a:xfrm>
              <a:off x="27161835" y="8322003"/>
              <a:ext cx="6837219" cy="789710"/>
              <a:chOff x="25615311" y="6680693"/>
              <a:chExt cx="7711651" cy="789710"/>
            </a:xfrm>
          </p:grpSpPr>
          <p:cxnSp>
            <p:nvCxnSpPr>
              <p:cNvPr id="163" name="Straight Connector 162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Rectangle 163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5" name="Straight Connector 164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>
                <a:stCxn id="164" idx="0"/>
                <a:endCxn id="164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4" name="Group 103" descr="Down:  Group 225"/>
          <p:cNvGrpSpPr/>
          <p:nvPr/>
        </p:nvGrpSpPr>
        <p:grpSpPr>
          <a:xfrm>
            <a:off x="3903863" y="8058471"/>
            <a:ext cx="28391160" cy="1301263"/>
            <a:chOff x="3903786" y="9731654"/>
            <a:chExt cx="28391160" cy="1301263"/>
          </a:xfrm>
        </p:grpSpPr>
        <p:grpSp>
          <p:nvGrpSpPr>
            <p:cNvPr id="105" name="Group 104"/>
            <p:cNvGrpSpPr/>
            <p:nvPr/>
          </p:nvGrpSpPr>
          <p:grpSpPr>
            <a:xfrm>
              <a:off x="3903786" y="9731655"/>
              <a:ext cx="5967053" cy="1301262"/>
              <a:chOff x="3903786" y="9731655"/>
              <a:chExt cx="5967053" cy="1301262"/>
            </a:xfrm>
          </p:grpSpPr>
          <p:sp>
            <p:nvSpPr>
              <p:cNvPr id="114" name="Oval 113"/>
              <p:cNvSpPr/>
              <p:nvPr/>
            </p:nvSpPr>
            <p:spPr>
              <a:xfrm>
                <a:off x="3903786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236679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8569572" y="9731655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>
            <a:xfrm>
              <a:off x="10902465" y="9731654"/>
              <a:ext cx="1902409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9591506" y="9731654"/>
              <a:ext cx="2898843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25421156" y="9987430"/>
              <a:ext cx="6873790" cy="789710"/>
              <a:chOff x="25615311" y="6680693"/>
              <a:chExt cx="7711651" cy="789710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Rectangle 109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>
                <a:stCxn id="110" idx="0"/>
                <a:endCxn id="110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 descr="Down:  Group 23"/>
          <p:cNvGrpSpPr/>
          <p:nvPr/>
        </p:nvGrpSpPr>
        <p:grpSpPr>
          <a:xfrm>
            <a:off x="3908542" y="9741391"/>
            <a:ext cx="28962840" cy="1301262"/>
            <a:chOff x="3903786" y="11397080"/>
            <a:chExt cx="28962840" cy="1301262"/>
          </a:xfrm>
        </p:grpSpPr>
        <p:grpSp>
          <p:nvGrpSpPr>
            <p:cNvPr id="118" name="Group 117"/>
            <p:cNvGrpSpPr/>
            <p:nvPr/>
          </p:nvGrpSpPr>
          <p:grpSpPr>
            <a:xfrm>
              <a:off x="3903786" y="11397080"/>
              <a:ext cx="5967053" cy="1301262"/>
              <a:chOff x="3903786" y="11397080"/>
              <a:chExt cx="5967053" cy="1301262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3903786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6236679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8569572" y="1139708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10902464" y="11397080"/>
              <a:ext cx="252564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9591507" y="11397080"/>
              <a:ext cx="1673158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25992836" y="11652857"/>
              <a:ext cx="6873790" cy="789710"/>
              <a:chOff x="25615311" y="6680693"/>
              <a:chExt cx="7711651" cy="789710"/>
            </a:xfrm>
          </p:grpSpPr>
          <p:cxnSp>
            <p:nvCxnSpPr>
              <p:cNvPr id="128" name="Straight Connector 127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Rectangle 128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30" name="Straight Connector 129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>
                <a:stCxn id="129" idx="0"/>
                <a:endCxn id="129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6" name="Group 135" descr="Down:  Group 200"/>
          <p:cNvGrpSpPr/>
          <p:nvPr/>
        </p:nvGrpSpPr>
        <p:grpSpPr>
          <a:xfrm>
            <a:off x="3902155" y="11397140"/>
            <a:ext cx="26566234" cy="1301262"/>
            <a:chOff x="3903786" y="13062504"/>
            <a:chExt cx="26566234" cy="1301262"/>
          </a:xfrm>
        </p:grpSpPr>
        <p:grpSp>
          <p:nvGrpSpPr>
            <p:cNvPr id="137" name="Group 136"/>
            <p:cNvGrpSpPr/>
            <p:nvPr/>
          </p:nvGrpSpPr>
          <p:grpSpPr>
            <a:xfrm>
              <a:off x="3903786" y="13062504"/>
              <a:ext cx="5967053" cy="1301262"/>
              <a:chOff x="3903786" y="13062504"/>
              <a:chExt cx="5967053" cy="1301262"/>
            </a:xfrm>
          </p:grpSpPr>
          <p:sp>
            <p:nvSpPr>
              <p:cNvPr id="146" name="Freeform 145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8" name="Rectangle 137"/>
            <p:cNvSpPr/>
            <p:nvPr/>
          </p:nvSpPr>
          <p:spPr>
            <a:xfrm>
              <a:off x="10902464" y="13062504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9591506" y="13062504"/>
              <a:ext cx="914400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40" name="Group 139"/>
            <p:cNvGrpSpPr/>
            <p:nvPr/>
          </p:nvGrpSpPr>
          <p:grpSpPr>
            <a:xfrm>
              <a:off x="25543678" y="13318284"/>
              <a:ext cx="4926342" cy="789710"/>
              <a:chOff x="25615311" y="6680693"/>
              <a:chExt cx="7711651" cy="789710"/>
            </a:xfrm>
          </p:grpSpPr>
          <p:cxnSp>
            <p:nvCxnSpPr>
              <p:cNvPr id="141" name="Straight Connector 140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Rectangle 141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43" name="Straight Connector 142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>
                <a:stCxn id="142" idx="0"/>
                <a:endCxn id="142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9" name="Group 188" descr="Down:  Group 28"/>
          <p:cNvGrpSpPr/>
          <p:nvPr/>
        </p:nvGrpSpPr>
        <p:grpSpPr>
          <a:xfrm>
            <a:off x="3897200" y="6401529"/>
            <a:ext cx="27123469" cy="1301264"/>
            <a:chOff x="3903785" y="14727927"/>
            <a:chExt cx="27123469" cy="1301264"/>
          </a:xfrm>
        </p:grpSpPr>
        <p:grpSp>
          <p:nvGrpSpPr>
            <p:cNvPr id="190" name="Group 189"/>
            <p:cNvGrpSpPr/>
            <p:nvPr/>
          </p:nvGrpSpPr>
          <p:grpSpPr>
            <a:xfrm>
              <a:off x="3903785" y="14727927"/>
              <a:ext cx="5967054" cy="1301263"/>
              <a:chOff x="3903785" y="14727927"/>
              <a:chExt cx="5967054" cy="1301263"/>
            </a:xfrm>
          </p:grpSpPr>
          <p:sp>
            <p:nvSpPr>
              <p:cNvPr id="199" name="Freeform 198"/>
              <p:cNvSpPr/>
              <p:nvPr/>
            </p:nvSpPr>
            <p:spPr>
              <a:xfrm>
                <a:off x="3903785" y="14727927"/>
                <a:ext cx="5967054" cy="1301263"/>
              </a:xfrm>
              <a:custGeom>
                <a:avLst/>
                <a:gdLst>
                  <a:gd name="connsiteX0" fmla="*/ 5316420 w 5967054"/>
                  <a:gd name="connsiteY0" fmla="*/ 0 h 1301263"/>
                  <a:gd name="connsiteX1" fmla="*/ 5967054 w 5967054"/>
                  <a:gd name="connsiteY1" fmla="*/ 650631 h 1301263"/>
                  <a:gd name="connsiteX2" fmla="*/ 5316420 w 5967054"/>
                  <a:gd name="connsiteY2" fmla="*/ 1301262 h 1301263"/>
                  <a:gd name="connsiteX3" fmla="*/ 4716916 w 5967054"/>
                  <a:gd name="connsiteY3" fmla="*/ 903886 h 1301263"/>
                  <a:gd name="connsiteX4" fmla="*/ 4695819 w 5967054"/>
                  <a:gd name="connsiteY4" fmla="*/ 835922 h 1301263"/>
                  <a:gd name="connsiteX5" fmla="*/ 1271236 w 5967054"/>
                  <a:gd name="connsiteY5" fmla="*/ 835922 h 1301263"/>
                  <a:gd name="connsiteX6" fmla="*/ 1250138 w 5967054"/>
                  <a:gd name="connsiteY6" fmla="*/ 903887 h 1301263"/>
                  <a:gd name="connsiteX7" fmla="*/ 650634 w 5967054"/>
                  <a:gd name="connsiteY7" fmla="*/ 1301263 h 1301263"/>
                  <a:gd name="connsiteX8" fmla="*/ 0 w 5967054"/>
                  <a:gd name="connsiteY8" fmla="*/ 650632 h 1301263"/>
                  <a:gd name="connsiteX9" fmla="*/ 650634 w 5967054"/>
                  <a:gd name="connsiteY9" fmla="*/ 1 h 1301263"/>
                  <a:gd name="connsiteX10" fmla="*/ 1250138 w 5967054"/>
                  <a:gd name="connsiteY10" fmla="*/ 397377 h 1301263"/>
                  <a:gd name="connsiteX11" fmla="*/ 1281445 w 5967054"/>
                  <a:gd name="connsiteY11" fmla="*/ 498229 h 1301263"/>
                  <a:gd name="connsiteX12" fmla="*/ 4685609 w 5967054"/>
                  <a:gd name="connsiteY12" fmla="*/ 498229 h 1301263"/>
                  <a:gd name="connsiteX13" fmla="*/ 4716916 w 5967054"/>
                  <a:gd name="connsiteY13" fmla="*/ 397376 h 1301263"/>
                  <a:gd name="connsiteX14" fmla="*/ 5316420 w 5967054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67054" h="1301263">
                    <a:moveTo>
                      <a:pt x="5316420" y="0"/>
                    </a:moveTo>
                    <a:cubicBezTo>
                      <a:pt x="5675755" y="0"/>
                      <a:pt x="5967054" y="291297"/>
                      <a:pt x="5967054" y="650631"/>
                    </a:cubicBezTo>
                    <a:cubicBezTo>
                      <a:pt x="5967054" y="1009965"/>
                      <a:pt x="5675755" y="1301262"/>
                      <a:pt x="5316420" y="1301262"/>
                    </a:cubicBezTo>
                    <a:cubicBezTo>
                      <a:pt x="5046919" y="1301262"/>
                      <a:pt x="4815688" y="1137407"/>
                      <a:pt x="4716916" y="903886"/>
                    </a:cubicBezTo>
                    <a:lnTo>
                      <a:pt x="4695819" y="835922"/>
                    </a:lnTo>
                    <a:lnTo>
                      <a:pt x="1271236" y="835922"/>
                    </a:lnTo>
                    <a:lnTo>
                      <a:pt x="1250138" y="903887"/>
                    </a:lnTo>
                    <a:cubicBezTo>
                      <a:pt x="1151367" y="1137408"/>
                      <a:pt x="920136" y="1301263"/>
                      <a:pt x="650634" y="1301263"/>
                    </a:cubicBezTo>
                    <a:cubicBezTo>
                      <a:pt x="291299" y="1301263"/>
                      <a:pt x="0" y="1009966"/>
                      <a:pt x="0" y="650632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29"/>
                    </a:lnTo>
                    <a:lnTo>
                      <a:pt x="4685609" y="498229"/>
                    </a:lnTo>
                    <a:lnTo>
                      <a:pt x="4716916" y="397376"/>
                    </a:lnTo>
                    <a:cubicBezTo>
                      <a:pt x="4815688" y="163855"/>
                      <a:pt x="5046919" y="0"/>
                      <a:pt x="5316420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6236679" y="14727928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1" name="Rectangle 190"/>
            <p:cNvSpPr/>
            <p:nvPr/>
          </p:nvSpPr>
          <p:spPr>
            <a:xfrm>
              <a:off x="10902463" y="14727930"/>
              <a:ext cx="51999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9591505" y="14727927"/>
              <a:ext cx="3871609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93" name="Group 192"/>
            <p:cNvGrpSpPr/>
            <p:nvPr/>
          </p:nvGrpSpPr>
          <p:grpSpPr>
            <a:xfrm>
              <a:off x="24698663" y="14983711"/>
              <a:ext cx="6328591" cy="789710"/>
              <a:chOff x="25615311" y="6680693"/>
              <a:chExt cx="7711651" cy="789710"/>
            </a:xfrm>
          </p:grpSpPr>
          <p:cxnSp>
            <p:nvCxnSpPr>
              <p:cNvPr id="194" name="Straight Connector 193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Rectangle 194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6" name="Straight Connector 195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>
                <a:stCxn id="195" idx="0"/>
                <a:endCxn id="195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4" name="Group 183" descr="Down:  Group 238"/>
          <p:cNvGrpSpPr/>
          <p:nvPr/>
        </p:nvGrpSpPr>
        <p:grpSpPr>
          <a:xfrm>
            <a:off x="3896104" y="16393350"/>
            <a:ext cx="30140355" cy="1301268"/>
            <a:chOff x="3903786" y="16393349"/>
            <a:chExt cx="30140355" cy="1301268"/>
          </a:xfrm>
        </p:grpSpPr>
        <p:grpSp>
          <p:nvGrpSpPr>
            <p:cNvPr id="185" name="Group 184"/>
            <p:cNvGrpSpPr/>
            <p:nvPr/>
          </p:nvGrpSpPr>
          <p:grpSpPr>
            <a:xfrm>
              <a:off x="3903786" y="16393349"/>
              <a:ext cx="5967054" cy="1301263"/>
              <a:chOff x="3903786" y="16393349"/>
              <a:chExt cx="5967054" cy="1301263"/>
            </a:xfrm>
          </p:grpSpPr>
          <p:sp>
            <p:nvSpPr>
              <p:cNvPr id="256" name="Oval 255"/>
              <p:cNvSpPr/>
              <p:nvPr/>
            </p:nvSpPr>
            <p:spPr>
              <a:xfrm>
                <a:off x="3903786" y="1639335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7" name="Freeform 256"/>
              <p:cNvSpPr/>
              <p:nvPr/>
            </p:nvSpPr>
            <p:spPr>
              <a:xfrm>
                <a:off x="6236679" y="16393349"/>
                <a:ext cx="3634161" cy="1301263"/>
              </a:xfrm>
              <a:custGeom>
                <a:avLst/>
                <a:gdLst>
                  <a:gd name="connsiteX0" fmla="*/ 2983527 w 3634161"/>
                  <a:gd name="connsiteY0" fmla="*/ 0 h 1301263"/>
                  <a:gd name="connsiteX1" fmla="*/ 3634161 w 3634161"/>
                  <a:gd name="connsiteY1" fmla="*/ 650631 h 1301263"/>
                  <a:gd name="connsiteX2" fmla="*/ 2983527 w 3634161"/>
                  <a:gd name="connsiteY2" fmla="*/ 1301263 h 1301263"/>
                  <a:gd name="connsiteX3" fmla="*/ 2384023 w 3634161"/>
                  <a:gd name="connsiteY3" fmla="*/ 903887 h 1301263"/>
                  <a:gd name="connsiteX4" fmla="*/ 2352716 w 3634161"/>
                  <a:gd name="connsiteY4" fmla="*/ 803031 h 1301263"/>
                  <a:gd name="connsiteX5" fmla="*/ 1281446 w 3634161"/>
                  <a:gd name="connsiteY5" fmla="*/ 803031 h 1301263"/>
                  <a:gd name="connsiteX6" fmla="*/ 1250138 w 3634161"/>
                  <a:gd name="connsiteY6" fmla="*/ 903887 h 1301263"/>
                  <a:gd name="connsiteX7" fmla="*/ 650634 w 3634161"/>
                  <a:gd name="connsiteY7" fmla="*/ 1301263 h 1301263"/>
                  <a:gd name="connsiteX8" fmla="*/ 0 w 3634161"/>
                  <a:gd name="connsiteY8" fmla="*/ 650631 h 1301263"/>
                  <a:gd name="connsiteX9" fmla="*/ 650634 w 3634161"/>
                  <a:gd name="connsiteY9" fmla="*/ 1 h 1301263"/>
                  <a:gd name="connsiteX10" fmla="*/ 1250138 w 3634161"/>
                  <a:gd name="connsiteY10" fmla="*/ 397377 h 1301263"/>
                  <a:gd name="connsiteX11" fmla="*/ 1281445 w 3634161"/>
                  <a:gd name="connsiteY11" fmla="*/ 498231 h 1301263"/>
                  <a:gd name="connsiteX12" fmla="*/ 2352716 w 3634161"/>
                  <a:gd name="connsiteY12" fmla="*/ 498231 h 1301263"/>
                  <a:gd name="connsiteX13" fmla="*/ 2384023 w 3634161"/>
                  <a:gd name="connsiteY13" fmla="*/ 397375 h 1301263"/>
                  <a:gd name="connsiteX14" fmla="*/ 2983527 w 3634161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3">
                    <a:moveTo>
                      <a:pt x="2983527" y="0"/>
                    </a:move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3"/>
                      <a:pt x="2983527" y="1301263"/>
                    </a:cubicBezTo>
                    <a:cubicBezTo>
                      <a:pt x="2714026" y="1301263"/>
                      <a:pt x="2482795" y="1137407"/>
                      <a:pt x="2384023" y="903887"/>
                    </a:cubicBezTo>
                    <a:lnTo>
                      <a:pt x="2352716" y="803031"/>
                    </a:lnTo>
                    <a:lnTo>
                      <a:pt x="1281446" y="803031"/>
                    </a:lnTo>
                    <a:lnTo>
                      <a:pt x="1250138" y="903887"/>
                    </a:lnTo>
                    <a:cubicBezTo>
                      <a:pt x="1151367" y="1137409"/>
                      <a:pt x="920136" y="1301263"/>
                      <a:pt x="650634" y="1301263"/>
                    </a:cubicBezTo>
                    <a:cubicBezTo>
                      <a:pt x="291299" y="1301263"/>
                      <a:pt x="0" y="1009967"/>
                      <a:pt x="0" y="650631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31"/>
                    </a:lnTo>
                    <a:lnTo>
                      <a:pt x="2352716" y="498231"/>
                    </a:lnTo>
                    <a:lnTo>
                      <a:pt x="2384023" y="397375"/>
                    </a:lnTo>
                    <a:cubicBezTo>
                      <a:pt x="2482795" y="163855"/>
                      <a:pt x="2714026" y="0"/>
                      <a:pt x="298352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86" name="Rectangle 185"/>
            <p:cNvSpPr/>
            <p:nvPr/>
          </p:nvSpPr>
          <p:spPr>
            <a:xfrm>
              <a:off x="10902465" y="16393356"/>
              <a:ext cx="1902410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8638196" y="16393350"/>
              <a:ext cx="953310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88" name="Group 187"/>
            <p:cNvGrpSpPr/>
            <p:nvPr/>
          </p:nvGrpSpPr>
          <p:grpSpPr>
            <a:xfrm>
              <a:off x="27715550" y="16649125"/>
              <a:ext cx="6328591" cy="789710"/>
              <a:chOff x="25615311" y="6680693"/>
              <a:chExt cx="7711651" cy="789710"/>
            </a:xfrm>
          </p:grpSpPr>
          <p:cxnSp>
            <p:nvCxnSpPr>
              <p:cNvPr id="251" name="Straight Connector 250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2" name="Rectangle 251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53" name="Straight Connector 252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>
                <a:stCxn id="252" idx="0"/>
                <a:endCxn id="252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8" name="Group 147" descr="Down:  Group 31"/>
          <p:cNvGrpSpPr/>
          <p:nvPr/>
        </p:nvGrpSpPr>
        <p:grpSpPr>
          <a:xfrm>
            <a:off x="3899029" y="13078740"/>
            <a:ext cx="24843252" cy="1301272"/>
            <a:chOff x="3903785" y="18058771"/>
            <a:chExt cx="24843252" cy="1301272"/>
          </a:xfrm>
        </p:grpSpPr>
        <p:sp>
          <p:nvSpPr>
            <p:cNvPr id="149" name="Freeform 148"/>
            <p:cNvSpPr/>
            <p:nvPr/>
          </p:nvSpPr>
          <p:spPr>
            <a:xfrm>
              <a:off x="3903785" y="18058771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0902463" y="18058782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9591506" y="18058771"/>
              <a:ext cx="914400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52" name="Group 151"/>
            <p:cNvGrpSpPr/>
            <p:nvPr/>
          </p:nvGrpSpPr>
          <p:grpSpPr>
            <a:xfrm>
              <a:off x="25543679" y="18318765"/>
              <a:ext cx="3203358" cy="789710"/>
              <a:chOff x="25615311" y="6680693"/>
              <a:chExt cx="7711651" cy="789710"/>
            </a:xfrm>
          </p:grpSpPr>
          <p:cxnSp>
            <p:nvCxnSpPr>
              <p:cNvPr id="153" name="Straight Connector 152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Rectangle 153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55" name="Straight Connector 154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>
                <a:stCxn id="154" idx="0"/>
                <a:endCxn id="154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8" name="Rectangle 257"/>
          <p:cNvSpPr/>
          <p:nvPr/>
        </p:nvSpPr>
        <p:spPr>
          <a:xfrm>
            <a:off x="3657604" y="6172198"/>
            <a:ext cx="6459418" cy="1348740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27641" y="3142822"/>
            <a:ext cx="50690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Sort By: 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217E-7 1.28973E-6 L 0.00043 -0.56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-283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0097E-6 -3.11632E-7 L 0.00048 -0.1623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-812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669E-6 1.93767E-6 L 0.00018 -0.081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40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46183E-7 -1.86054E-6 L -4.06462E-5 0.244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122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2044E-6 3.25208E-6 L -0.00017 0.323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1617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396E-6 -1.16014E-6 L 0.00026 0.1618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809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176E-6 -1.66924E-6 L 8.20818E-5 0.161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809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2241E-6 5.36871E-7 L 0.00021 -0.0816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4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70421" y="2026232"/>
            <a:ext cx="16254293" cy="16718968"/>
          </a:xfrm>
        </p:spPr>
        <p:txBody>
          <a:bodyPr>
            <a:noAutofit/>
          </a:bodyPr>
          <a:lstStyle/>
          <a:p>
            <a:pPr algn="ctr"/>
            <a:r>
              <a:rPr lang="en-US" sz="13800" dirty="0" smtClean="0"/>
              <a:t>Banana</a:t>
            </a:r>
          </a:p>
          <a:p>
            <a:pPr algn="ctr"/>
            <a:r>
              <a:rPr lang="en-US" sz="13800" dirty="0" smtClean="0"/>
              <a:t>Date</a:t>
            </a:r>
          </a:p>
          <a:p>
            <a:pPr algn="ctr"/>
            <a:r>
              <a:rPr lang="en-US" sz="13800" b="1" dirty="0" smtClean="0"/>
              <a:t>Cress</a:t>
            </a:r>
          </a:p>
          <a:p>
            <a:pPr algn="ctr"/>
            <a:r>
              <a:rPr lang="en-US" sz="13800" dirty="0"/>
              <a:t> </a:t>
            </a:r>
            <a:r>
              <a:rPr lang="en-US" sz="13800" b="1" dirty="0" smtClean="0"/>
              <a:t>Rice</a:t>
            </a:r>
          </a:p>
          <a:p>
            <a:pPr algn="ctr"/>
            <a:r>
              <a:rPr lang="en-US" sz="13800" b="1" dirty="0" smtClean="0"/>
              <a:t>Sorghum</a:t>
            </a:r>
          </a:p>
          <a:p>
            <a:pPr algn="ctr"/>
            <a:r>
              <a:rPr lang="en-US" sz="13800" b="1" dirty="0" smtClean="0"/>
              <a:t>Brome</a:t>
            </a:r>
            <a:endParaRPr lang="en-US" sz="13800" dirty="0"/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15022287" y="2145975"/>
            <a:ext cx="19923222" cy="16718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9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762" indent="0" algn="l" defTabSz="1080144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8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469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7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7149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5934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4806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6589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8372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60154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800" b="1" i="1" dirty="0" smtClean="0"/>
              <a:t>M</a:t>
            </a:r>
            <a:r>
              <a:rPr lang="en-US" sz="13800" b="1" i="1" dirty="0"/>
              <a:t>. </a:t>
            </a:r>
            <a:r>
              <a:rPr lang="en-US" sz="13800" b="1" i="1" dirty="0" err="1" smtClean="0"/>
              <a:t>acuminata</a:t>
            </a:r>
            <a:r>
              <a:rPr lang="en-US" sz="13800" b="1" dirty="0"/>
              <a:t> </a:t>
            </a:r>
            <a:endParaRPr lang="en-US" sz="13800" b="1" dirty="0" smtClean="0"/>
          </a:p>
          <a:p>
            <a:r>
              <a:rPr lang="en-US" sz="13800" b="1" i="1" dirty="0" smtClean="0"/>
              <a:t>P</a:t>
            </a:r>
            <a:r>
              <a:rPr lang="en-US" sz="13800" b="1" i="1" dirty="0"/>
              <a:t>. </a:t>
            </a:r>
            <a:r>
              <a:rPr lang="en-US" sz="13800" b="1" i="1" dirty="0" err="1" smtClean="0"/>
              <a:t>dactylifera</a:t>
            </a:r>
            <a:r>
              <a:rPr lang="en-US" sz="13800" b="1" dirty="0"/>
              <a:t> </a:t>
            </a:r>
            <a:endParaRPr lang="en-US" sz="13800" b="1" dirty="0" smtClean="0"/>
          </a:p>
          <a:p>
            <a:r>
              <a:rPr lang="en-US" sz="13800" b="1" i="1" dirty="0" smtClean="0"/>
              <a:t>Arabidopsis thaliana</a:t>
            </a:r>
            <a:r>
              <a:rPr lang="en-US" sz="13800" b="1" dirty="0"/>
              <a:t> </a:t>
            </a:r>
            <a:endParaRPr lang="en-US" sz="13800" b="1" dirty="0" smtClean="0"/>
          </a:p>
          <a:p>
            <a:r>
              <a:rPr lang="en-US" sz="13800" b="1" i="1" dirty="0" err="1" smtClean="0"/>
              <a:t>Oryza</a:t>
            </a:r>
            <a:r>
              <a:rPr lang="en-US" sz="13800" b="1" i="1" dirty="0" smtClean="0"/>
              <a:t> sativa</a:t>
            </a:r>
            <a:endParaRPr lang="en-US" sz="13800" b="1" dirty="0" smtClean="0"/>
          </a:p>
          <a:p>
            <a:r>
              <a:rPr lang="en-US" sz="13800" b="1" i="1" dirty="0" smtClean="0"/>
              <a:t>Sorghum </a:t>
            </a:r>
            <a:r>
              <a:rPr lang="en-US" sz="13800" b="1" i="1" dirty="0"/>
              <a:t>bicolor</a:t>
            </a:r>
            <a:r>
              <a:rPr lang="en-US" sz="13800" b="1" dirty="0"/>
              <a:t> </a:t>
            </a:r>
            <a:endParaRPr lang="en-US" sz="13800" b="1" dirty="0" smtClean="0"/>
          </a:p>
          <a:p>
            <a:r>
              <a:rPr lang="en-US" sz="13800" b="1" i="1" dirty="0" err="1" smtClean="0"/>
              <a:t>Brachypodium</a:t>
            </a:r>
            <a:r>
              <a:rPr lang="en-US" sz="13800" b="1" i="1" dirty="0" smtClean="0"/>
              <a:t> </a:t>
            </a:r>
            <a:r>
              <a:rPr lang="en-US" sz="13800" b="1" i="1" dirty="0" err="1"/>
              <a:t>distachyon</a:t>
            </a:r>
            <a:r>
              <a:rPr lang="en-US" sz="13800" b="1" dirty="0"/>
              <a:t> 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65329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2" time="3874.2883"/>
                    <p14:bmk name="Bookmark 3" time="6290.3574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5966400" cy="2021034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Aggregation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4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52316" y="638045"/>
            <a:ext cx="1793632" cy="142105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5209" y="915604"/>
            <a:ext cx="1793632" cy="11434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8102" y="766910"/>
            <a:ext cx="1793632" cy="12921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98498" y="2539001"/>
            <a:ext cx="8278382" cy="1301262"/>
            <a:chOff x="3198498" y="2539001"/>
            <a:chExt cx="8278382" cy="1301262"/>
          </a:xfrm>
        </p:grpSpPr>
        <p:grpSp>
          <p:nvGrpSpPr>
            <p:cNvPr id="50" name="Group 49"/>
            <p:cNvGrpSpPr/>
            <p:nvPr/>
          </p:nvGrpSpPr>
          <p:grpSpPr>
            <a:xfrm>
              <a:off x="3198498" y="2539001"/>
              <a:ext cx="5967053" cy="1301262"/>
              <a:chOff x="3903786" y="6400802"/>
              <a:chExt cx="5967053" cy="130126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0197177" y="2539001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198497" y="3997337"/>
            <a:ext cx="11600173" cy="4217936"/>
            <a:chOff x="3198497" y="3997337"/>
            <a:chExt cx="11600173" cy="4217936"/>
          </a:xfrm>
        </p:grpSpPr>
        <p:grpSp>
          <p:nvGrpSpPr>
            <p:cNvPr id="3" name="Group 2"/>
            <p:cNvGrpSpPr/>
            <p:nvPr/>
          </p:nvGrpSpPr>
          <p:grpSpPr>
            <a:xfrm>
              <a:off x="3198497" y="3997337"/>
              <a:ext cx="11600173" cy="1301263"/>
              <a:chOff x="3211112" y="3917960"/>
              <a:chExt cx="11600173" cy="1301263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3211112" y="3917961"/>
                <a:ext cx="5967053" cy="1301262"/>
                <a:chOff x="3903786" y="8066229"/>
                <a:chExt cx="5967053" cy="1301262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3903786" y="8066230"/>
                  <a:ext cx="1301267" cy="130126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6236679" y="806623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8569572" y="8066229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4" name="Rectangle 53"/>
              <p:cNvSpPr/>
              <p:nvPr/>
            </p:nvSpPr>
            <p:spPr>
              <a:xfrm>
                <a:off x="10209790" y="3917960"/>
                <a:ext cx="460149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198497" y="5455674"/>
              <a:ext cx="8901088" cy="1301263"/>
              <a:chOff x="3198498" y="5869853"/>
              <a:chExt cx="8901088" cy="1301263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3198498" y="5869854"/>
                <a:ext cx="5967053" cy="1301262"/>
                <a:chOff x="3903786" y="9731655"/>
                <a:chExt cx="5967053" cy="1301262"/>
              </a:xfrm>
            </p:grpSpPr>
            <p:sp>
              <p:nvSpPr>
                <p:cNvPr id="18" name="Oval 17"/>
                <p:cNvSpPr/>
                <p:nvPr/>
              </p:nvSpPr>
              <p:spPr>
                <a:xfrm>
                  <a:off x="3903786" y="9731656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6236679" y="9731656"/>
                  <a:ext cx="1301267" cy="130126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8569572" y="9731655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5" name="Rectangle 54"/>
              <p:cNvSpPr/>
              <p:nvPr/>
            </p:nvSpPr>
            <p:spPr>
              <a:xfrm>
                <a:off x="10197177" y="5869853"/>
                <a:ext cx="1902409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198497" y="6914011"/>
              <a:ext cx="9524323" cy="1301262"/>
              <a:chOff x="3198498" y="7535279"/>
              <a:chExt cx="9524323" cy="1301262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3198498" y="7535279"/>
                <a:ext cx="5967053" cy="1301262"/>
                <a:chOff x="3903786" y="11397080"/>
                <a:chExt cx="5967053" cy="1301262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3903786" y="11397081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6236679" y="11397081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8569572" y="11397080"/>
                  <a:ext cx="1301267" cy="130126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6" name="Rectangle 55"/>
              <p:cNvSpPr/>
              <p:nvPr/>
            </p:nvSpPr>
            <p:spPr>
              <a:xfrm>
                <a:off x="10197176" y="7535279"/>
                <a:ext cx="252564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98496" y="8372347"/>
            <a:ext cx="12198581" cy="4217942"/>
            <a:chOff x="3198496" y="8372347"/>
            <a:chExt cx="12198581" cy="4217942"/>
          </a:xfrm>
        </p:grpSpPr>
        <p:grpSp>
          <p:nvGrpSpPr>
            <p:cNvPr id="7" name="Group 6"/>
            <p:cNvGrpSpPr/>
            <p:nvPr/>
          </p:nvGrpSpPr>
          <p:grpSpPr>
            <a:xfrm>
              <a:off x="3198497" y="8372347"/>
              <a:ext cx="10461143" cy="1301262"/>
              <a:chOff x="3198498" y="9200703"/>
              <a:chExt cx="10461143" cy="1301262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3198498" y="9200703"/>
                <a:ext cx="5967053" cy="1301262"/>
                <a:chOff x="3903786" y="13062504"/>
                <a:chExt cx="5967053" cy="1301262"/>
              </a:xfrm>
            </p:grpSpPr>
            <p:sp>
              <p:nvSpPr>
                <p:cNvPr id="63" name="Freeform 62"/>
                <p:cNvSpPr/>
                <p:nvPr/>
              </p:nvSpPr>
              <p:spPr>
                <a:xfrm>
                  <a:off x="3903786" y="13062504"/>
                  <a:ext cx="3634161" cy="1301262"/>
                </a:xfrm>
                <a:custGeom>
                  <a:avLst/>
                  <a:gdLst>
                    <a:gd name="connsiteX0" fmla="*/ 650634 w 3634161"/>
                    <a:gd name="connsiteY0" fmla="*/ 0 h 1301262"/>
                    <a:gd name="connsiteX1" fmla="*/ 1250138 w 3634161"/>
                    <a:gd name="connsiteY1" fmla="*/ 397376 h 1301262"/>
                    <a:gd name="connsiteX2" fmla="*/ 1281445 w 3634161"/>
                    <a:gd name="connsiteY2" fmla="*/ 498229 h 1301262"/>
                    <a:gd name="connsiteX3" fmla="*/ 2352717 w 3634161"/>
                    <a:gd name="connsiteY3" fmla="*/ 498229 h 1301262"/>
                    <a:gd name="connsiteX4" fmla="*/ 2384023 w 3634161"/>
                    <a:gd name="connsiteY4" fmla="*/ 397376 h 1301262"/>
                    <a:gd name="connsiteX5" fmla="*/ 2983527 w 3634161"/>
                    <a:gd name="connsiteY5" fmla="*/ 0 h 1301262"/>
                    <a:gd name="connsiteX6" fmla="*/ 3634161 w 3634161"/>
                    <a:gd name="connsiteY6" fmla="*/ 650631 h 1301262"/>
                    <a:gd name="connsiteX7" fmla="*/ 2983527 w 3634161"/>
                    <a:gd name="connsiteY7" fmla="*/ 1301262 h 1301262"/>
                    <a:gd name="connsiteX8" fmla="*/ 2384023 w 3634161"/>
                    <a:gd name="connsiteY8" fmla="*/ 903886 h 1301262"/>
                    <a:gd name="connsiteX9" fmla="*/ 2352715 w 3634161"/>
                    <a:gd name="connsiteY9" fmla="*/ 803029 h 1301262"/>
                    <a:gd name="connsiteX10" fmla="*/ 1281446 w 3634161"/>
                    <a:gd name="connsiteY10" fmla="*/ 803029 h 1301262"/>
                    <a:gd name="connsiteX11" fmla="*/ 1250138 w 3634161"/>
                    <a:gd name="connsiteY11" fmla="*/ 903886 h 1301262"/>
                    <a:gd name="connsiteX12" fmla="*/ 650634 w 3634161"/>
                    <a:gd name="connsiteY12" fmla="*/ 1301262 h 1301262"/>
                    <a:gd name="connsiteX13" fmla="*/ 0 w 3634161"/>
                    <a:gd name="connsiteY13" fmla="*/ 650631 h 1301262"/>
                    <a:gd name="connsiteX14" fmla="*/ 650634 w 3634161"/>
                    <a:gd name="connsiteY14" fmla="*/ 0 h 1301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2">
                      <a:moveTo>
                        <a:pt x="650634" y="0"/>
                      </a:moveTo>
                      <a:cubicBezTo>
                        <a:pt x="920136" y="0"/>
                        <a:pt x="1151367" y="163855"/>
                        <a:pt x="1250138" y="397376"/>
                      </a:cubicBezTo>
                      <a:lnTo>
                        <a:pt x="1281445" y="498229"/>
                      </a:lnTo>
                      <a:lnTo>
                        <a:pt x="2352717" y="498229"/>
                      </a:lnTo>
                      <a:lnTo>
                        <a:pt x="2384023" y="397376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2"/>
                        <a:pt x="2983527" y="1301262"/>
                      </a:cubicBezTo>
                      <a:cubicBezTo>
                        <a:pt x="2714026" y="1301262"/>
                        <a:pt x="2482795" y="1137407"/>
                        <a:pt x="2384023" y="903886"/>
                      </a:cubicBezTo>
                      <a:lnTo>
                        <a:pt x="2352715" y="803029"/>
                      </a:lnTo>
                      <a:lnTo>
                        <a:pt x="1281446" y="803029"/>
                      </a:lnTo>
                      <a:lnTo>
                        <a:pt x="1250138" y="903886"/>
                      </a:lnTo>
                      <a:cubicBezTo>
                        <a:pt x="1151367" y="1137407"/>
                        <a:pt x="920136" y="1301262"/>
                        <a:pt x="650634" y="1301262"/>
                      </a:cubicBezTo>
                      <a:cubicBezTo>
                        <a:pt x="291299" y="1301262"/>
                        <a:pt x="0" y="1009965"/>
                        <a:pt x="0" y="650631"/>
                      </a:cubicBezTo>
                      <a:cubicBezTo>
                        <a:pt x="0" y="291297"/>
                        <a:pt x="291299" y="0"/>
                        <a:pt x="650634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8569572" y="13062504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7" name="Rectangle 56"/>
              <p:cNvSpPr/>
              <p:nvPr/>
            </p:nvSpPr>
            <p:spPr>
              <a:xfrm>
                <a:off x="10197176" y="9200703"/>
                <a:ext cx="346246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198496" y="9830683"/>
              <a:ext cx="12198581" cy="1301264"/>
              <a:chOff x="3198497" y="10866126"/>
              <a:chExt cx="12198581" cy="1301264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3198497" y="10866126"/>
                <a:ext cx="5967054" cy="1301263"/>
                <a:chOff x="3903785" y="14727927"/>
                <a:chExt cx="5967054" cy="1301263"/>
              </a:xfrm>
            </p:grpSpPr>
            <p:sp>
              <p:nvSpPr>
                <p:cNvPr id="64" name="Freeform 63"/>
                <p:cNvSpPr/>
                <p:nvPr/>
              </p:nvSpPr>
              <p:spPr>
                <a:xfrm>
                  <a:off x="3903785" y="14727927"/>
                  <a:ext cx="5967054" cy="1301263"/>
                </a:xfrm>
                <a:custGeom>
                  <a:avLst/>
                  <a:gdLst>
                    <a:gd name="connsiteX0" fmla="*/ 5316420 w 5967054"/>
                    <a:gd name="connsiteY0" fmla="*/ 0 h 1301263"/>
                    <a:gd name="connsiteX1" fmla="*/ 5967054 w 5967054"/>
                    <a:gd name="connsiteY1" fmla="*/ 650631 h 1301263"/>
                    <a:gd name="connsiteX2" fmla="*/ 5316420 w 5967054"/>
                    <a:gd name="connsiteY2" fmla="*/ 1301262 h 1301263"/>
                    <a:gd name="connsiteX3" fmla="*/ 4716916 w 5967054"/>
                    <a:gd name="connsiteY3" fmla="*/ 903886 h 1301263"/>
                    <a:gd name="connsiteX4" fmla="*/ 4695819 w 5967054"/>
                    <a:gd name="connsiteY4" fmla="*/ 835922 h 1301263"/>
                    <a:gd name="connsiteX5" fmla="*/ 1271236 w 5967054"/>
                    <a:gd name="connsiteY5" fmla="*/ 835922 h 1301263"/>
                    <a:gd name="connsiteX6" fmla="*/ 1250138 w 5967054"/>
                    <a:gd name="connsiteY6" fmla="*/ 903887 h 1301263"/>
                    <a:gd name="connsiteX7" fmla="*/ 650634 w 5967054"/>
                    <a:gd name="connsiteY7" fmla="*/ 1301263 h 1301263"/>
                    <a:gd name="connsiteX8" fmla="*/ 0 w 5967054"/>
                    <a:gd name="connsiteY8" fmla="*/ 650632 h 1301263"/>
                    <a:gd name="connsiteX9" fmla="*/ 650634 w 5967054"/>
                    <a:gd name="connsiteY9" fmla="*/ 1 h 1301263"/>
                    <a:gd name="connsiteX10" fmla="*/ 1250138 w 5967054"/>
                    <a:gd name="connsiteY10" fmla="*/ 397377 h 1301263"/>
                    <a:gd name="connsiteX11" fmla="*/ 1281445 w 5967054"/>
                    <a:gd name="connsiteY11" fmla="*/ 498229 h 1301263"/>
                    <a:gd name="connsiteX12" fmla="*/ 4685609 w 5967054"/>
                    <a:gd name="connsiteY12" fmla="*/ 498229 h 1301263"/>
                    <a:gd name="connsiteX13" fmla="*/ 4716916 w 5967054"/>
                    <a:gd name="connsiteY13" fmla="*/ 397376 h 1301263"/>
                    <a:gd name="connsiteX14" fmla="*/ 5316420 w 5967054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67054" h="1301263">
                      <a:moveTo>
                        <a:pt x="5316420" y="0"/>
                      </a:moveTo>
                      <a:cubicBezTo>
                        <a:pt x="5675755" y="0"/>
                        <a:pt x="5967054" y="291297"/>
                        <a:pt x="5967054" y="650631"/>
                      </a:cubicBezTo>
                      <a:cubicBezTo>
                        <a:pt x="5967054" y="1009965"/>
                        <a:pt x="5675755" y="1301262"/>
                        <a:pt x="5316420" y="1301262"/>
                      </a:cubicBezTo>
                      <a:cubicBezTo>
                        <a:pt x="5046919" y="1301262"/>
                        <a:pt x="4815688" y="1137407"/>
                        <a:pt x="4716916" y="903886"/>
                      </a:cubicBezTo>
                      <a:lnTo>
                        <a:pt x="4695819" y="835922"/>
                      </a:lnTo>
                      <a:lnTo>
                        <a:pt x="1271236" y="835922"/>
                      </a:lnTo>
                      <a:lnTo>
                        <a:pt x="1250138" y="903887"/>
                      </a:lnTo>
                      <a:cubicBezTo>
                        <a:pt x="1151367" y="1137408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6"/>
                        <a:pt x="0" y="650632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29"/>
                      </a:lnTo>
                      <a:lnTo>
                        <a:pt x="4685609" y="498229"/>
                      </a:lnTo>
                      <a:lnTo>
                        <a:pt x="4716916" y="397376"/>
                      </a:lnTo>
                      <a:cubicBezTo>
                        <a:pt x="4815688" y="163855"/>
                        <a:pt x="5046919" y="0"/>
                        <a:pt x="5316420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6236679" y="14727928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8" name="Rectangle 57"/>
              <p:cNvSpPr/>
              <p:nvPr/>
            </p:nvSpPr>
            <p:spPr>
              <a:xfrm>
                <a:off x="10197175" y="10866129"/>
                <a:ext cx="5199903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3198497" y="11289021"/>
              <a:ext cx="8901089" cy="1301268"/>
              <a:chOff x="3198498" y="12531548"/>
              <a:chExt cx="8901089" cy="1301268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198498" y="12531548"/>
                <a:ext cx="5967054" cy="1301263"/>
                <a:chOff x="3903786" y="16393349"/>
                <a:chExt cx="5967054" cy="1301263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3903786" y="1639335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Freeform 64"/>
                <p:cNvSpPr/>
                <p:nvPr/>
              </p:nvSpPr>
              <p:spPr>
                <a:xfrm>
                  <a:off x="6236679" y="16393349"/>
                  <a:ext cx="3634161" cy="1301263"/>
                </a:xfrm>
                <a:custGeom>
                  <a:avLst/>
                  <a:gdLst>
                    <a:gd name="connsiteX0" fmla="*/ 2983527 w 3634161"/>
                    <a:gd name="connsiteY0" fmla="*/ 0 h 1301263"/>
                    <a:gd name="connsiteX1" fmla="*/ 3634161 w 3634161"/>
                    <a:gd name="connsiteY1" fmla="*/ 650631 h 1301263"/>
                    <a:gd name="connsiteX2" fmla="*/ 2983527 w 3634161"/>
                    <a:gd name="connsiteY2" fmla="*/ 1301263 h 1301263"/>
                    <a:gd name="connsiteX3" fmla="*/ 2384023 w 3634161"/>
                    <a:gd name="connsiteY3" fmla="*/ 903887 h 1301263"/>
                    <a:gd name="connsiteX4" fmla="*/ 2352716 w 3634161"/>
                    <a:gd name="connsiteY4" fmla="*/ 803031 h 1301263"/>
                    <a:gd name="connsiteX5" fmla="*/ 1281446 w 3634161"/>
                    <a:gd name="connsiteY5" fmla="*/ 803031 h 1301263"/>
                    <a:gd name="connsiteX6" fmla="*/ 1250138 w 3634161"/>
                    <a:gd name="connsiteY6" fmla="*/ 903887 h 1301263"/>
                    <a:gd name="connsiteX7" fmla="*/ 650634 w 3634161"/>
                    <a:gd name="connsiteY7" fmla="*/ 1301263 h 1301263"/>
                    <a:gd name="connsiteX8" fmla="*/ 0 w 3634161"/>
                    <a:gd name="connsiteY8" fmla="*/ 650631 h 1301263"/>
                    <a:gd name="connsiteX9" fmla="*/ 650634 w 3634161"/>
                    <a:gd name="connsiteY9" fmla="*/ 1 h 1301263"/>
                    <a:gd name="connsiteX10" fmla="*/ 1250138 w 3634161"/>
                    <a:gd name="connsiteY10" fmla="*/ 397377 h 1301263"/>
                    <a:gd name="connsiteX11" fmla="*/ 1281445 w 3634161"/>
                    <a:gd name="connsiteY11" fmla="*/ 498231 h 1301263"/>
                    <a:gd name="connsiteX12" fmla="*/ 2352716 w 3634161"/>
                    <a:gd name="connsiteY12" fmla="*/ 498231 h 1301263"/>
                    <a:gd name="connsiteX13" fmla="*/ 2384023 w 3634161"/>
                    <a:gd name="connsiteY13" fmla="*/ 397375 h 1301263"/>
                    <a:gd name="connsiteX14" fmla="*/ 2983527 w 3634161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3">
                      <a:moveTo>
                        <a:pt x="2983527" y="0"/>
                      </a:move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3"/>
                        <a:pt x="2983527" y="1301263"/>
                      </a:cubicBezTo>
                      <a:cubicBezTo>
                        <a:pt x="2714026" y="1301263"/>
                        <a:pt x="2482795" y="1137407"/>
                        <a:pt x="2384023" y="903887"/>
                      </a:cubicBezTo>
                      <a:lnTo>
                        <a:pt x="2352716" y="803031"/>
                      </a:lnTo>
                      <a:lnTo>
                        <a:pt x="1281446" y="803031"/>
                      </a:lnTo>
                      <a:lnTo>
                        <a:pt x="1250138" y="903887"/>
                      </a:lnTo>
                      <a:cubicBezTo>
                        <a:pt x="1151367" y="1137409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7"/>
                        <a:pt x="0" y="650631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31"/>
                      </a:lnTo>
                      <a:lnTo>
                        <a:pt x="2352716" y="498231"/>
                      </a:lnTo>
                      <a:lnTo>
                        <a:pt x="2384023" y="397375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9" name="Rectangle 58"/>
              <p:cNvSpPr/>
              <p:nvPr/>
            </p:nvSpPr>
            <p:spPr>
              <a:xfrm>
                <a:off x="10197177" y="12531555"/>
                <a:ext cx="1902410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3198496" y="12747363"/>
            <a:ext cx="8278383" cy="1301272"/>
            <a:chOff x="3198497" y="14196970"/>
            <a:chExt cx="8278383" cy="1301272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66" name="Freeform 65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24660023" y="920116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30470344" y="1336131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27558311" y="1335850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29200118" y="1577537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27594058" y="997714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30550186" y="1388786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25776982" y="1385528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29269212" y="1398515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978017" y="788896"/>
            <a:ext cx="138446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Are many items shared between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two sets?</a:t>
            </a:r>
          </a:p>
        </p:txBody>
      </p:sp>
      <p:sp>
        <p:nvSpPr>
          <p:cNvPr id="79" name="Rectangle 78"/>
          <p:cNvSpPr/>
          <p:nvPr/>
        </p:nvSpPr>
        <p:spPr>
          <a:xfrm>
            <a:off x="21978017" y="2775208"/>
            <a:ext cx="93458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Aggregate </a:t>
            </a:r>
            <a:r>
              <a:rPr lang="en-US" dirty="0">
                <a:solidFill>
                  <a:prstClr val="black"/>
                </a:solidFill>
              </a:rPr>
              <a:t>By: </a:t>
            </a:r>
            <a:r>
              <a:rPr lang="en-US" dirty="0" smtClean="0">
                <a:solidFill>
                  <a:prstClr val="black"/>
                </a:solidFill>
              </a:rPr>
              <a:t>Degree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8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15E-6 -3.6316E-6 L -0.00061 0.283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" y="141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2652E-6 3.59766E-6 L -4.69735E-5 0.212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106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1646E-6 2.30484E-6 L 0.00035 0.141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70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15E-6 2.39741E-6 L -9.15215E-5 0.070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35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24660023" y="920116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2316" y="638045"/>
            <a:ext cx="1793632" cy="142105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5209" y="915604"/>
            <a:ext cx="1793632" cy="11434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8102" y="766910"/>
            <a:ext cx="1793632" cy="12921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8" name="Freeform 47"/>
          <p:cNvSpPr/>
          <p:nvPr/>
        </p:nvSpPr>
        <p:spPr>
          <a:xfrm>
            <a:off x="30470344" y="1336131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7558311" y="1335850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9200118" y="1577537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7594058" y="997714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0550186" y="1388786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5776982" y="1385528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9269212" y="1398515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48" name="Group 147" descr="Down:  Group 3"/>
          <p:cNvGrpSpPr/>
          <p:nvPr/>
        </p:nvGrpSpPr>
        <p:grpSpPr>
          <a:xfrm>
            <a:off x="3195150" y="3997942"/>
            <a:ext cx="8278382" cy="1301262"/>
            <a:chOff x="3198498" y="2539001"/>
            <a:chExt cx="8278382" cy="1301262"/>
          </a:xfrm>
        </p:grpSpPr>
        <p:grpSp>
          <p:nvGrpSpPr>
            <p:cNvPr id="149" name="Group 148"/>
            <p:cNvGrpSpPr/>
            <p:nvPr/>
          </p:nvGrpSpPr>
          <p:grpSpPr>
            <a:xfrm>
              <a:off x="3198498" y="2539001"/>
              <a:ext cx="5967053" cy="1301262"/>
              <a:chOff x="3903786" y="6400802"/>
              <a:chExt cx="5967053" cy="1301262"/>
            </a:xfrm>
          </p:grpSpPr>
          <p:sp>
            <p:nvSpPr>
              <p:cNvPr id="151" name="Oval 150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0" name="Rectangle 149"/>
            <p:cNvSpPr/>
            <p:nvPr/>
          </p:nvSpPr>
          <p:spPr>
            <a:xfrm>
              <a:off x="10197177" y="2539001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9" name="Group 128" descr="Down:  Group 31"/>
          <p:cNvGrpSpPr/>
          <p:nvPr/>
        </p:nvGrpSpPr>
        <p:grpSpPr>
          <a:xfrm>
            <a:off x="3211300" y="6902459"/>
            <a:ext cx="11600173" cy="4217936"/>
            <a:chOff x="3198497" y="3997337"/>
            <a:chExt cx="11600173" cy="4217936"/>
          </a:xfrm>
        </p:grpSpPr>
        <p:grpSp>
          <p:nvGrpSpPr>
            <p:cNvPr id="130" name="Group 129"/>
            <p:cNvGrpSpPr/>
            <p:nvPr/>
          </p:nvGrpSpPr>
          <p:grpSpPr>
            <a:xfrm>
              <a:off x="3198497" y="3997337"/>
              <a:ext cx="11600173" cy="1301263"/>
              <a:chOff x="3211112" y="3917960"/>
              <a:chExt cx="11600173" cy="1301263"/>
            </a:xfrm>
          </p:grpSpPr>
          <p:grpSp>
            <p:nvGrpSpPr>
              <p:cNvPr id="143" name="Group 142"/>
              <p:cNvGrpSpPr/>
              <p:nvPr/>
            </p:nvGrpSpPr>
            <p:grpSpPr>
              <a:xfrm>
                <a:off x="3211112" y="3917961"/>
                <a:ext cx="5967053" cy="1301262"/>
                <a:chOff x="3903786" y="8066229"/>
                <a:chExt cx="5967053" cy="1301262"/>
              </a:xfrm>
            </p:grpSpPr>
            <p:sp>
              <p:nvSpPr>
                <p:cNvPr id="145" name="Oval 144"/>
                <p:cNvSpPr/>
                <p:nvPr/>
              </p:nvSpPr>
              <p:spPr>
                <a:xfrm>
                  <a:off x="3903786" y="8066230"/>
                  <a:ext cx="1301267" cy="130126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/>
                <p:cNvSpPr/>
                <p:nvPr/>
              </p:nvSpPr>
              <p:spPr>
                <a:xfrm>
                  <a:off x="6236679" y="806623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8569572" y="8066229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44" name="Rectangle 143"/>
              <p:cNvSpPr/>
              <p:nvPr/>
            </p:nvSpPr>
            <p:spPr>
              <a:xfrm>
                <a:off x="10209790" y="3917960"/>
                <a:ext cx="460149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/>
            <p:cNvGrpSpPr/>
            <p:nvPr/>
          </p:nvGrpSpPr>
          <p:grpSpPr>
            <a:xfrm>
              <a:off x="3198497" y="5455674"/>
              <a:ext cx="8901088" cy="1301263"/>
              <a:chOff x="3198498" y="5869853"/>
              <a:chExt cx="8901088" cy="1301263"/>
            </a:xfrm>
          </p:grpSpPr>
          <p:grpSp>
            <p:nvGrpSpPr>
              <p:cNvPr id="138" name="Group 137"/>
              <p:cNvGrpSpPr/>
              <p:nvPr/>
            </p:nvGrpSpPr>
            <p:grpSpPr>
              <a:xfrm>
                <a:off x="3198498" y="5869854"/>
                <a:ext cx="5967053" cy="1301262"/>
                <a:chOff x="3903786" y="9731655"/>
                <a:chExt cx="5967053" cy="1301262"/>
              </a:xfrm>
            </p:grpSpPr>
            <p:sp>
              <p:nvSpPr>
                <p:cNvPr id="140" name="Oval 139"/>
                <p:cNvSpPr/>
                <p:nvPr/>
              </p:nvSpPr>
              <p:spPr>
                <a:xfrm>
                  <a:off x="3903786" y="9731656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" name="Oval 140"/>
                <p:cNvSpPr/>
                <p:nvPr/>
              </p:nvSpPr>
              <p:spPr>
                <a:xfrm>
                  <a:off x="6236679" y="9731656"/>
                  <a:ext cx="1301267" cy="130126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>
                  <a:off x="8569572" y="9731655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9" name="Rectangle 138"/>
              <p:cNvSpPr/>
              <p:nvPr/>
            </p:nvSpPr>
            <p:spPr>
              <a:xfrm>
                <a:off x="10197177" y="5869853"/>
                <a:ext cx="1902409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3198497" y="6914011"/>
              <a:ext cx="9524323" cy="1301262"/>
              <a:chOff x="3198498" y="7535279"/>
              <a:chExt cx="9524323" cy="1301262"/>
            </a:xfrm>
          </p:grpSpPr>
          <p:grpSp>
            <p:nvGrpSpPr>
              <p:cNvPr id="133" name="Group 132"/>
              <p:cNvGrpSpPr/>
              <p:nvPr/>
            </p:nvGrpSpPr>
            <p:grpSpPr>
              <a:xfrm>
                <a:off x="3198498" y="7535279"/>
                <a:ext cx="5967053" cy="1301262"/>
                <a:chOff x="3903786" y="11397080"/>
                <a:chExt cx="5967053" cy="1301262"/>
              </a:xfrm>
            </p:grpSpPr>
            <p:sp>
              <p:nvSpPr>
                <p:cNvPr id="135" name="Oval 134"/>
                <p:cNvSpPr/>
                <p:nvPr/>
              </p:nvSpPr>
              <p:spPr>
                <a:xfrm>
                  <a:off x="3903786" y="11397081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6236679" y="11397081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8569572" y="11397080"/>
                  <a:ext cx="1301267" cy="130126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4" name="Rectangle 133"/>
              <p:cNvSpPr/>
              <p:nvPr/>
            </p:nvSpPr>
            <p:spPr>
              <a:xfrm>
                <a:off x="10197176" y="7535279"/>
                <a:ext cx="252564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3" name="Group 112" descr="Down:  Group 30"/>
          <p:cNvGrpSpPr/>
          <p:nvPr/>
        </p:nvGrpSpPr>
        <p:grpSpPr>
          <a:xfrm>
            <a:off x="3196778" y="12750611"/>
            <a:ext cx="12198581" cy="4217942"/>
            <a:chOff x="3198496" y="8372347"/>
            <a:chExt cx="12198581" cy="4217942"/>
          </a:xfrm>
        </p:grpSpPr>
        <p:grpSp>
          <p:nvGrpSpPr>
            <p:cNvPr id="114" name="Group 113"/>
            <p:cNvGrpSpPr/>
            <p:nvPr/>
          </p:nvGrpSpPr>
          <p:grpSpPr>
            <a:xfrm>
              <a:off x="3198497" y="8372347"/>
              <a:ext cx="10461143" cy="1301262"/>
              <a:chOff x="3198498" y="9200703"/>
              <a:chExt cx="10461143" cy="1301262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3198498" y="9200703"/>
                <a:ext cx="5967053" cy="1301262"/>
                <a:chOff x="3903786" y="13062504"/>
                <a:chExt cx="5967053" cy="1301262"/>
              </a:xfrm>
            </p:grpSpPr>
            <p:sp>
              <p:nvSpPr>
                <p:cNvPr id="127" name="Freeform 126"/>
                <p:cNvSpPr/>
                <p:nvPr/>
              </p:nvSpPr>
              <p:spPr>
                <a:xfrm>
                  <a:off x="3903786" y="13062504"/>
                  <a:ext cx="3634161" cy="1301262"/>
                </a:xfrm>
                <a:custGeom>
                  <a:avLst/>
                  <a:gdLst>
                    <a:gd name="connsiteX0" fmla="*/ 650634 w 3634161"/>
                    <a:gd name="connsiteY0" fmla="*/ 0 h 1301262"/>
                    <a:gd name="connsiteX1" fmla="*/ 1250138 w 3634161"/>
                    <a:gd name="connsiteY1" fmla="*/ 397376 h 1301262"/>
                    <a:gd name="connsiteX2" fmla="*/ 1281445 w 3634161"/>
                    <a:gd name="connsiteY2" fmla="*/ 498229 h 1301262"/>
                    <a:gd name="connsiteX3" fmla="*/ 2352717 w 3634161"/>
                    <a:gd name="connsiteY3" fmla="*/ 498229 h 1301262"/>
                    <a:gd name="connsiteX4" fmla="*/ 2384023 w 3634161"/>
                    <a:gd name="connsiteY4" fmla="*/ 397376 h 1301262"/>
                    <a:gd name="connsiteX5" fmla="*/ 2983527 w 3634161"/>
                    <a:gd name="connsiteY5" fmla="*/ 0 h 1301262"/>
                    <a:gd name="connsiteX6" fmla="*/ 3634161 w 3634161"/>
                    <a:gd name="connsiteY6" fmla="*/ 650631 h 1301262"/>
                    <a:gd name="connsiteX7" fmla="*/ 2983527 w 3634161"/>
                    <a:gd name="connsiteY7" fmla="*/ 1301262 h 1301262"/>
                    <a:gd name="connsiteX8" fmla="*/ 2384023 w 3634161"/>
                    <a:gd name="connsiteY8" fmla="*/ 903886 h 1301262"/>
                    <a:gd name="connsiteX9" fmla="*/ 2352715 w 3634161"/>
                    <a:gd name="connsiteY9" fmla="*/ 803029 h 1301262"/>
                    <a:gd name="connsiteX10" fmla="*/ 1281446 w 3634161"/>
                    <a:gd name="connsiteY10" fmla="*/ 803029 h 1301262"/>
                    <a:gd name="connsiteX11" fmla="*/ 1250138 w 3634161"/>
                    <a:gd name="connsiteY11" fmla="*/ 903886 h 1301262"/>
                    <a:gd name="connsiteX12" fmla="*/ 650634 w 3634161"/>
                    <a:gd name="connsiteY12" fmla="*/ 1301262 h 1301262"/>
                    <a:gd name="connsiteX13" fmla="*/ 0 w 3634161"/>
                    <a:gd name="connsiteY13" fmla="*/ 650631 h 1301262"/>
                    <a:gd name="connsiteX14" fmla="*/ 650634 w 3634161"/>
                    <a:gd name="connsiteY14" fmla="*/ 0 h 1301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2">
                      <a:moveTo>
                        <a:pt x="650634" y="0"/>
                      </a:moveTo>
                      <a:cubicBezTo>
                        <a:pt x="920136" y="0"/>
                        <a:pt x="1151367" y="163855"/>
                        <a:pt x="1250138" y="397376"/>
                      </a:cubicBezTo>
                      <a:lnTo>
                        <a:pt x="1281445" y="498229"/>
                      </a:lnTo>
                      <a:lnTo>
                        <a:pt x="2352717" y="498229"/>
                      </a:lnTo>
                      <a:lnTo>
                        <a:pt x="2384023" y="397376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2"/>
                        <a:pt x="2983527" y="1301262"/>
                      </a:cubicBezTo>
                      <a:cubicBezTo>
                        <a:pt x="2714026" y="1301262"/>
                        <a:pt x="2482795" y="1137407"/>
                        <a:pt x="2384023" y="903886"/>
                      </a:cubicBezTo>
                      <a:lnTo>
                        <a:pt x="2352715" y="803029"/>
                      </a:lnTo>
                      <a:lnTo>
                        <a:pt x="1281446" y="803029"/>
                      </a:lnTo>
                      <a:lnTo>
                        <a:pt x="1250138" y="903886"/>
                      </a:lnTo>
                      <a:cubicBezTo>
                        <a:pt x="1151367" y="1137407"/>
                        <a:pt x="920136" y="1301262"/>
                        <a:pt x="650634" y="1301262"/>
                      </a:cubicBezTo>
                      <a:cubicBezTo>
                        <a:pt x="291299" y="1301262"/>
                        <a:pt x="0" y="1009965"/>
                        <a:pt x="0" y="650631"/>
                      </a:cubicBezTo>
                      <a:cubicBezTo>
                        <a:pt x="0" y="291297"/>
                        <a:pt x="291299" y="0"/>
                        <a:pt x="650634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8569572" y="13062504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26" name="Rectangle 125"/>
              <p:cNvSpPr/>
              <p:nvPr/>
            </p:nvSpPr>
            <p:spPr>
              <a:xfrm>
                <a:off x="10197176" y="9200703"/>
                <a:ext cx="346246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3198496" y="9830683"/>
              <a:ext cx="12198581" cy="1301264"/>
              <a:chOff x="3198497" y="10866126"/>
              <a:chExt cx="12198581" cy="1301264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3198497" y="10866126"/>
                <a:ext cx="5967054" cy="1301263"/>
                <a:chOff x="3903785" y="14727927"/>
                <a:chExt cx="5967054" cy="1301263"/>
              </a:xfrm>
            </p:grpSpPr>
            <p:sp>
              <p:nvSpPr>
                <p:cNvPr id="123" name="Freeform 122"/>
                <p:cNvSpPr/>
                <p:nvPr/>
              </p:nvSpPr>
              <p:spPr>
                <a:xfrm>
                  <a:off x="3903785" y="14727927"/>
                  <a:ext cx="5967054" cy="1301263"/>
                </a:xfrm>
                <a:custGeom>
                  <a:avLst/>
                  <a:gdLst>
                    <a:gd name="connsiteX0" fmla="*/ 5316420 w 5967054"/>
                    <a:gd name="connsiteY0" fmla="*/ 0 h 1301263"/>
                    <a:gd name="connsiteX1" fmla="*/ 5967054 w 5967054"/>
                    <a:gd name="connsiteY1" fmla="*/ 650631 h 1301263"/>
                    <a:gd name="connsiteX2" fmla="*/ 5316420 w 5967054"/>
                    <a:gd name="connsiteY2" fmla="*/ 1301262 h 1301263"/>
                    <a:gd name="connsiteX3" fmla="*/ 4716916 w 5967054"/>
                    <a:gd name="connsiteY3" fmla="*/ 903886 h 1301263"/>
                    <a:gd name="connsiteX4" fmla="*/ 4695819 w 5967054"/>
                    <a:gd name="connsiteY4" fmla="*/ 835922 h 1301263"/>
                    <a:gd name="connsiteX5" fmla="*/ 1271236 w 5967054"/>
                    <a:gd name="connsiteY5" fmla="*/ 835922 h 1301263"/>
                    <a:gd name="connsiteX6" fmla="*/ 1250138 w 5967054"/>
                    <a:gd name="connsiteY6" fmla="*/ 903887 h 1301263"/>
                    <a:gd name="connsiteX7" fmla="*/ 650634 w 5967054"/>
                    <a:gd name="connsiteY7" fmla="*/ 1301263 h 1301263"/>
                    <a:gd name="connsiteX8" fmla="*/ 0 w 5967054"/>
                    <a:gd name="connsiteY8" fmla="*/ 650632 h 1301263"/>
                    <a:gd name="connsiteX9" fmla="*/ 650634 w 5967054"/>
                    <a:gd name="connsiteY9" fmla="*/ 1 h 1301263"/>
                    <a:gd name="connsiteX10" fmla="*/ 1250138 w 5967054"/>
                    <a:gd name="connsiteY10" fmla="*/ 397377 h 1301263"/>
                    <a:gd name="connsiteX11" fmla="*/ 1281445 w 5967054"/>
                    <a:gd name="connsiteY11" fmla="*/ 498229 h 1301263"/>
                    <a:gd name="connsiteX12" fmla="*/ 4685609 w 5967054"/>
                    <a:gd name="connsiteY12" fmla="*/ 498229 h 1301263"/>
                    <a:gd name="connsiteX13" fmla="*/ 4716916 w 5967054"/>
                    <a:gd name="connsiteY13" fmla="*/ 397376 h 1301263"/>
                    <a:gd name="connsiteX14" fmla="*/ 5316420 w 5967054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67054" h="1301263">
                      <a:moveTo>
                        <a:pt x="5316420" y="0"/>
                      </a:moveTo>
                      <a:cubicBezTo>
                        <a:pt x="5675755" y="0"/>
                        <a:pt x="5967054" y="291297"/>
                        <a:pt x="5967054" y="650631"/>
                      </a:cubicBezTo>
                      <a:cubicBezTo>
                        <a:pt x="5967054" y="1009965"/>
                        <a:pt x="5675755" y="1301262"/>
                        <a:pt x="5316420" y="1301262"/>
                      </a:cubicBezTo>
                      <a:cubicBezTo>
                        <a:pt x="5046919" y="1301262"/>
                        <a:pt x="4815688" y="1137407"/>
                        <a:pt x="4716916" y="903886"/>
                      </a:cubicBezTo>
                      <a:lnTo>
                        <a:pt x="4695819" y="835922"/>
                      </a:lnTo>
                      <a:lnTo>
                        <a:pt x="1271236" y="835922"/>
                      </a:lnTo>
                      <a:lnTo>
                        <a:pt x="1250138" y="903887"/>
                      </a:lnTo>
                      <a:cubicBezTo>
                        <a:pt x="1151367" y="1137408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6"/>
                        <a:pt x="0" y="650632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29"/>
                      </a:lnTo>
                      <a:lnTo>
                        <a:pt x="4685609" y="498229"/>
                      </a:lnTo>
                      <a:lnTo>
                        <a:pt x="4716916" y="397376"/>
                      </a:lnTo>
                      <a:cubicBezTo>
                        <a:pt x="4815688" y="163855"/>
                        <a:pt x="5046919" y="0"/>
                        <a:pt x="5316420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6236679" y="14727928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22" name="Rectangle 121"/>
              <p:cNvSpPr/>
              <p:nvPr/>
            </p:nvSpPr>
            <p:spPr>
              <a:xfrm>
                <a:off x="10197175" y="10866129"/>
                <a:ext cx="5199903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3198497" y="11289021"/>
              <a:ext cx="8901089" cy="1301268"/>
              <a:chOff x="3198498" y="12531548"/>
              <a:chExt cx="8901089" cy="1301268"/>
            </a:xfrm>
          </p:grpSpPr>
          <p:grpSp>
            <p:nvGrpSpPr>
              <p:cNvPr id="117" name="Group 116"/>
              <p:cNvGrpSpPr/>
              <p:nvPr/>
            </p:nvGrpSpPr>
            <p:grpSpPr>
              <a:xfrm>
                <a:off x="3198498" y="12531548"/>
                <a:ext cx="5967054" cy="1301263"/>
                <a:chOff x="3903786" y="16393349"/>
                <a:chExt cx="5967054" cy="1301263"/>
              </a:xfrm>
            </p:grpSpPr>
            <p:sp>
              <p:nvSpPr>
                <p:cNvPr id="119" name="Oval 118"/>
                <p:cNvSpPr/>
                <p:nvPr/>
              </p:nvSpPr>
              <p:spPr>
                <a:xfrm>
                  <a:off x="3903786" y="1639335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" name="Freeform 119"/>
                <p:cNvSpPr/>
                <p:nvPr/>
              </p:nvSpPr>
              <p:spPr>
                <a:xfrm>
                  <a:off x="6236679" y="16393349"/>
                  <a:ext cx="3634161" cy="1301263"/>
                </a:xfrm>
                <a:custGeom>
                  <a:avLst/>
                  <a:gdLst>
                    <a:gd name="connsiteX0" fmla="*/ 2983527 w 3634161"/>
                    <a:gd name="connsiteY0" fmla="*/ 0 h 1301263"/>
                    <a:gd name="connsiteX1" fmla="*/ 3634161 w 3634161"/>
                    <a:gd name="connsiteY1" fmla="*/ 650631 h 1301263"/>
                    <a:gd name="connsiteX2" fmla="*/ 2983527 w 3634161"/>
                    <a:gd name="connsiteY2" fmla="*/ 1301263 h 1301263"/>
                    <a:gd name="connsiteX3" fmla="*/ 2384023 w 3634161"/>
                    <a:gd name="connsiteY3" fmla="*/ 903887 h 1301263"/>
                    <a:gd name="connsiteX4" fmla="*/ 2352716 w 3634161"/>
                    <a:gd name="connsiteY4" fmla="*/ 803031 h 1301263"/>
                    <a:gd name="connsiteX5" fmla="*/ 1281446 w 3634161"/>
                    <a:gd name="connsiteY5" fmla="*/ 803031 h 1301263"/>
                    <a:gd name="connsiteX6" fmla="*/ 1250138 w 3634161"/>
                    <a:gd name="connsiteY6" fmla="*/ 903887 h 1301263"/>
                    <a:gd name="connsiteX7" fmla="*/ 650634 w 3634161"/>
                    <a:gd name="connsiteY7" fmla="*/ 1301263 h 1301263"/>
                    <a:gd name="connsiteX8" fmla="*/ 0 w 3634161"/>
                    <a:gd name="connsiteY8" fmla="*/ 650631 h 1301263"/>
                    <a:gd name="connsiteX9" fmla="*/ 650634 w 3634161"/>
                    <a:gd name="connsiteY9" fmla="*/ 1 h 1301263"/>
                    <a:gd name="connsiteX10" fmla="*/ 1250138 w 3634161"/>
                    <a:gd name="connsiteY10" fmla="*/ 397377 h 1301263"/>
                    <a:gd name="connsiteX11" fmla="*/ 1281445 w 3634161"/>
                    <a:gd name="connsiteY11" fmla="*/ 498231 h 1301263"/>
                    <a:gd name="connsiteX12" fmla="*/ 2352716 w 3634161"/>
                    <a:gd name="connsiteY12" fmla="*/ 498231 h 1301263"/>
                    <a:gd name="connsiteX13" fmla="*/ 2384023 w 3634161"/>
                    <a:gd name="connsiteY13" fmla="*/ 397375 h 1301263"/>
                    <a:gd name="connsiteX14" fmla="*/ 2983527 w 3634161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3">
                      <a:moveTo>
                        <a:pt x="2983527" y="0"/>
                      </a:move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3"/>
                        <a:pt x="2983527" y="1301263"/>
                      </a:cubicBezTo>
                      <a:cubicBezTo>
                        <a:pt x="2714026" y="1301263"/>
                        <a:pt x="2482795" y="1137407"/>
                        <a:pt x="2384023" y="903887"/>
                      </a:cubicBezTo>
                      <a:lnTo>
                        <a:pt x="2352716" y="803031"/>
                      </a:lnTo>
                      <a:lnTo>
                        <a:pt x="1281446" y="803031"/>
                      </a:lnTo>
                      <a:lnTo>
                        <a:pt x="1250138" y="903887"/>
                      </a:lnTo>
                      <a:cubicBezTo>
                        <a:pt x="1151367" y="1137409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7"/>
                        <a:pt x="0" y="650631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31"/>
                      </a:lnTo>
                      <a:lnTo>
                        <a:pt x="2352716" y="498231"/>
                      </a:lnTo>
                      <a:lnTo>
                        <a:pt x="2384023" y="397375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18" name="Rectangle 117"/>
              <p:cNvSpPr/>
              <p:nvPr/>
            </p:nvSpPr>
            <p:spPr>
              <a:xfrm>
                <a:off x="10197177" y="12531555"/>
                <a:ext cx="1902410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0" name="Group 109" descr="Down:  Group 24"/>
          <p:cNvGrpSpPr/>
          <p:nvPr/>
        </p:nvGrpSpPr>
        <p:grpSpPr>
          <a:xfrm>
            <a:off x="3176182" y="18589507"/>
            <a:ext cx="8278383" cy="1301272"/>
            <a:chOff x="3198497" y="14196970"/>
            <a:chExt cx="8278383" cy="1301272"/>
          </a:xfrm>
        </p:grpSpPr>
        <p:sp>
          <p:nvSpPr>
            <p:cNvPr id="111" name="Freeform 110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2952156" y="2538992"/>
            <a:ext cx="18149124" cy="1301277"/>
            <a:chOff x="2952316" y="14205690"/>
            <a:chExt cx="18149124" cy="1301277"/>
          </a:xfrm>
        </p:grpSpPr>
        <p:sp>
          <p:nvSpPr>
            <p:cNvPr id="155" name="Rounded Rectangle 154"/>
            <p:cNvSpPr/>
            <p:nvPr/>
          </p:nvSpPr>
          <p:spPr>
            <a:xfrm>
              <a:off x="2952316" y="14205690"/>
              <a:ext cx="18149124" cy="13012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0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0197174" y="14363700"/>
              <a:ext cx="1279705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2952156" y="5464279"/>
            <a:ext cx="18149124" cy="1301277"/>
            <a:chOff x="2952316" y="14205690"/>
            <a:chExt cx="18149124" cy="1301277"/>
          </a:xfrm>
        </p:grpSpPr>
        <p:sp>
          <p:nvSpPr>
            <p:cNvPr id="158" name="Rounded Rectangle 157"/>
            <p:cNvSpPr/>
            <p:nvPr/>
          </p:nvSpPr>
          <p:spPr>
            <a:xfrm>
              <a:off x="2952316" y="14205690"/>
              <a:ext cx="18149124" cy="1301277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1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0197174" y="14363700"/>
              <a:ext cx="9045592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2952155" y="11289013"/>
            <a:ext cx="18149125" cy="1301277"/>
            <a:chOff x="2952315" y="14205690"/>
            <a:chExt cx="18149125" cy="1301277"/>
          </a:xfrm>
        </p:grpSpPr>
        <p:sp>
          <p:nvSpPr>
            <p:cNvPr id="161" name="Rounded Rectangle 160"/>
            <p:cNvSpPr/>
            <p:nvPr/>
          </p:nvSpPr>
          <p:spPr>
            <a:xfrm>
              <a:off x="2952315" y="14205690"/>
              <a:ext cx="18149125" cy="1301277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2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0197174" y="14363700"/>
              <a:ext cx="10564509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2952156" y="17122370"/>
            <a:ext cx="18149124" cy="1301277"/>
            <a:chOff x="2946107" y="17122370"/>
            <a:chExt cx="18149124" cy="1301277"/>
          </a:xfrm>
        </p:grpSpPr>
        <p:sp>
          <p:nvSpPr>
            <p:cNvPr id="164" name="Rounded Rectangle 163"/>
            <p:cNvSpPr/>
            <p:nvPr/>
          </p:nvSpPr>
          <p:spPr>
            <a:xfrm>
              <a:off x="2946107" y="17122370"/>
              <a:ext cx="18149124" cy="1301277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3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0190965" y="17260174"/>
              <a:ext cx="1279705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0" name="TextBox 169"/>
          <p:cNvSpPr txBox="1"/>
          <p:nvPr/>
        </p:nvSpPr>
        <p:spPr>
          <a:xfrm>
            <a:off x="21978017" y="788896"/>
            <a:ext cx="138446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Are many items shared between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two sets?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21978017" y="2775208"/>
            <a:ext cx="93458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Aggregate </a:t>
            </a:r>
            <a:r>
              <a:rPr lang="en-US" dirty="0">
                <a:solidFill>
                  <a:prstClr val="black"/>
                </a:solidFill>
              </a:rPr>
              <a:t>By: </a:t>
            </a:r>
            <a:r>
              <a:rPr lang="en-US" dirty="0" smtClean="0">
                <a:solidFill>
                  <a:prstClr val="black"/>
                </a:solidFill>
              </a:rPr>
              <a:t>Degree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408682" y="6339840"/>
            <a:ext cx="6705682" cy="2721550"/>
            <a:chOff x="17408682" y="6339840"/>
            <a:chExt cx="6705682" cy="2721550"/>
          </a:xfrm>
        </p:grpSpPr>
        <p:sp>
          <p:nvSpPr>
            <p:cNvPr id="3" name="TextBox 2"/>
            <p:cNvSpPr txBox="1"/>
            <p:nvPr/>
          </p:nvSpPr>
          <p:spPr>
            <a:xfrm>
              <a:off x="17408682" y="7861061"/>
              <a:ext cx="670568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Sum of children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18470880" y="6339840"/>
              <a:ext cx="1676400" cy="1402080"/>
            </a:xfrm>
            <a:prstGeom prst="line">
              <a:avLst/>
            </a:prstGeom>
            <a:ln w="762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991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E0EC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mph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4" grpId="0" animBg="1"/>
      <p:bldP spid="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24660023" y="920116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2316" y="638045"/>
            <a:ext cx="1793632" cy="142105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5209" y="915604"/>
            <a:ext cx="1793632" cy="11434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8102" y="766910"/>
            <a:ext cx="1793632" cy="12921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8" name="Freeform 47"/>
          <p:cNvSpPr/>
          <p:nvPr/>
        </p:nvSpPr>
        <p:spPr>
          <a:xfrm>
            <a:off x="30470344" y="1336131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7558311" y="1335850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9200118" y="1577537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7594058" y="997714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0550186" y="1388786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5776982" y="1385528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9269212" y="1398515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48" name="Group 147" descr="Down:  Group 3"/>
          <p:cNvGrpSpPr/>
          <p:nvPr/>
        </p:nvGrpSpPr>
        <p:grpSpPr>
          <a:xfrm>
            <a:off x="3195150" y="3997942"/>
            <a:ext cx="8278382" cy="1301262"/>
            <a:chOff x="3198498" y="2539001"/>
            <a:chExt cx="8278382" cy="1301262"/>
          </a:xfrm>
        </p:grpSpPr>
        <p:grpSp>
          <p:nvGrpSpPr>
            <p:cNvPr id="149" name="Group 148"/>
            <p:cNvGrpSpPr/>
            <p:nvPr/>
          </p:nvGrpSpPr>
          <p:grpSpPr>
            <a:xfrm>
              <a:off x="3198498" y="2539001"/>
              <a:ext cx="5967053" cy="1301262"/>
              <a:chOff x="3903786" y="6400802"/>
              <a:chExt cx="5967053" cy="1301262"/>
            </a:xfrm>
          </p:grpSpPr>
          <p:sp>
            <p:nvSpPr>
              <p:cNvPr id="151" name="Oval 150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0" name="Rectangle 149"/>
            <p:cNvSpPr/>
            <p:nvPr/>
          </p:nvSpPr>
          <p:spPr>
            <a:xfrm>
              <a:off x="10197177" y="2539001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3211300" y="6902459"/>
            <a:ext cx="11600173" cy="1301263"/>
            <a:chOff x="3211112" y="3917960"/>
            <a:chExt cx="11600173" cy="1301263"/>
          </a:xfrm>
        </p:grpSpPr>
        <p:grpSp>
          <p:nvGrpSpPr>
            <p:cNvPr id="143" name="Group 142"/>
            <p:cNvGrpSpPr/>
            <p:nvPr/>
          </p:nvGrpSpPr>
          <p:grpSpPr>
            <a:xfrm>
              <a:off x="3211112" y="3917961"/>
              <a:ext cx="5967053" cy="1301262"/>
              <a:chOff x="3903786" y="8066229"/>
              <a:chExt cx="5967053" cy="1301262"/>
            </a:xfrm>
          </p:grpSpPr>
          <p:sp>
            <p:nvSpPr>
              <p:cNvPr id="145" name="Oval 144"/>
              <p:cNvSpPr/>
              <p:nvPr/>
            </p:nvSpPr>
            <p:spPr>
              <a:xfrm>
                <a:off x="3903786" y="8066230"/>
                <a:ext cx="1301267" cy="130126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6236679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8569572" y="8066229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4" name="Rectangle 143"/>
            <p:cNvSpPr/>
            <p:nvPr/>
          </p:nvSpPr>
          <p:spPr>
            <a:xfrm>
              <a:off x="10209790" y="3917960"/>
              <a:ext cx="460149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3211300" y="8360796"/>
            <a:ext cx="8901088" cy="1301263"/>
            <a:chOff x="3198498" y="5869853"/>
            <a:chExt cx="8901088" cy="1301263"/>
          </a:xfrm>
        </p:grpSpPr>
        <p:grpSp>
          <p:nvGrpSpPr>
            <p:cNvPr id="138" name="Group 137"/>
            <p:cNvGrpSpPr/>
            <p:nvPr/>
          </p:nvGrpSpPr>
          <p:grpSpPr>
            <a:xfrm>
              <a:off x="3198498" y="5869854"/>
              <a:ext cx="5967053" cy="1301262"/>
              <a:chOff x="3903786" y="9731655"/>
              <a:chExt cx="5967053" cy="1301262"/>
            </a:xfrm>
          </p:grpSpPr>
          <p:sp>
            <p:nvSpPr>
              <p:cNvPr id="140" name="Oval 139"/>
              <p:cNvSpPr/>
              <p:nvPr/>
            </p:nvSpPr>
            <p:spPr>
              <a:xfrm>
                <a:off x="3903786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6236679" y="9731656"/>
                <a:ext cx="1301267" cy="130126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8569572" y="9731655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9" name="Rectangle 138"/>
            <p:cNvSpPr/>
            <p:nvPr/>
          </p:nvSpPr>
          <p:spPr>
            <a:xfrm>
              <a:off x="10197177" y="5869853"/>
              <a:ext cx="1902409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3211300" y="9819133"/>
            <a:ext cx="9524323" cy="1301262"/>
            <a:chOff x="3198498" y="7535279"/>
            <a:chExt cx="9524323" cy="1301262"/>
          </a:xfrm>
        </p:grpSpPr>
        <p:grpSp>
          <p:nvGrpSpPr>
            <p:cNvPr id="133" name="Group 132"/>
            <p:cNvGrpSpPr/>
            <p:nvPr/>
          </p:nvGrpSpPr>
          <p:grpSpPr>
            <a:xfrm>
              <a:off x="3198498" y="7535279"/>
              <a:ext cx="5967053" cy="1301262"/>
              <a:chOff x="3903786" y="11397080"/>
              <a:chExt cx="5967053" cy="1301262"/>
            </a:xfrm>
          </p:grpSpPr>
          <p:sp>
            <p:nvSpPr>
              <p:cNvPr id="135" name="Oval 134"/>
              <p:cNvSpPr/>
              <p:nvPr/>
            </p:nvSpPr>
            <p:spPr>
              <a:xfrm>
                <a:off x="3903786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6236679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8569572" y="11397080"/>
                <a:ext cx="1301267" cy="130126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10197176" y="7535279"/>
              <a:ext cx="252564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3196779" y="12750611"/>
            <a:ext cx="10461143" cy="1301262"/>
            <a:chOff x="3198498" y="9200703"/>
            <a:chExt cx="10461143" cy="1301262"/>
          </a:xfrm>
        </p:grpSpPr>
        <p:grpSp>
          <p:nvGrpSpPr>
            <p:cNvPr id="125" name="Group 124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127" name="Freeform 126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 125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8" name="Group 87" descr="Down:  Group 24"/>
          <p:cNvGrpSpPr/>
          <p:nvPr/>
        </p:nvGrpSpPr>
        <p:grpSpPr>
          <a:xfrm>
            <a:off x="3176182" y="18596010"/>
            <a:ext cx="8278383" cy="1301272"/>
            <a:chOff x="3198497" y="14196970"/>
            <a:chExt cx="8278383" cy="1301272"/>
          </a:xfrm>
        </p:grpSpPr>
        <p:sp>
          <p:nvSpPr>
            <p:cNvPr id="89" name="Freeform 88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257738" y="14208947"/>
            <a:ext cx="12198581" cy="1301264"/>
            <a:chOff x="3198497" y="10866126"/>
            <a:chExt cx="12198581" cy="1301264"/>
          </a:xfrm>
        </p:grpSpPr>
        <p:grpSp>
          <p:nvGrpSpPr>
            <p:cNvPr id="121" name="Group 120"/>
            <p:cNvGrpSpPr/>
            <p:nvPr/>
          </p:nvGrpSpPr>
          <p:grpSpPr>
            <a:xfrm>
              <a:off x="3198497" y="10866126"/>
              <a:ext cx="5967054" cy="1301263"/>
              <a:chOff x="3903785" y="14727927"/>
              <a:chExt cx="5967054" cy="1301263"/>
            </a:xfrm>
          </p:grpSpPr>
          <p:sp>
            <p:nvSpPr>
              <p:cNvPr id="123" name="Freeform 122"/>
              <p:cNvSpPr/>
              <p:nvPr/>
            </p:nvSpPr>
            <p:spPr>
              <a:xfrm>
                <a:off x="3903785" y="14727927"/>
                <a:ext cx="5967054" cy="1301263"/>
              </a:xfrm>
              <a:custGeom>
                <a:avLst/>
                <a:gdLst>
                  <a:gd name="connsiteX0" fmla="*/ 5316420 w 5967054"/>
                  <a:gd name="connsiteY0" fmla="*/ 0 h 1301263"/>
                  <a:gd name="connsiteX1" fmla="*/ 5967054 w 5967054"/>
                  <a:gd name="connsiteY1" fmla="*/ 650631 h 1301263"/>
                  <a:gd name="connsiteX2" fmla="*/ 5316420 w 5967054"/>
                  <a:gd name="connsiteY2" fmla="*/ 1301262 h 1301263"/>
                  <a:gd name="connsiteX3" fmla="*/ 4716916 w 5967054"/>
                  <a:gd name="connsiteY3" fmla="*/ 903886 h 1301263"/>
                  <a:gd name="connsiteX4" fmla="*/ 4695819 w 5967054"/>
                  <a:gd name="connsiteY4" fmla="*/ 835922 h 1301263"/>
                  <a:gd name="connsiteX5" fmla="*/ 1271236 w 5967054"/>
                  <a:gd name="connsiteY5" fmla="*/ 835922 h 1301263"/>
                  <a:gd name="connsiteX6" fmla="*/ 1250138 w 5967054"/>
                  <a:gd name="connsiteY6" fmla="*/ 903887 h 1301263"/>
                  <a:gd name="connsiteX7" fmla="*/ 650634 w 5967054"/>
                  <a:gd name="connsiteY7" fmla="*/ 1301263 h 1301263"/>
                  <a:gd name="connsiteX8" fmla="*/ 0 w 5967054"/>
                  <a:gd name="connsiteY8" fmla="*/ 650632 h 1301263"/>
                  <a:gd name="connsiteX9" fmla="*/ 650634 w 5967054"/>
                  <a:gd name="connsiteY9" fmla="*/ 1 h 1301263"/>
                  <a:gd name="connsiteX10" fmla="*/ 1250138 w 5967054"/>
                  <a:gd name="connsiteY10" fmla="*/ 397377 h 1301263"/>
                  <a:gd name="connsiteX11" fmla="*/ 1281445 w 5967054"/>
                  <a:gd name="connsiteY11" fmla="*/ 498229 h 1301263"/>
                  <a:gd name="connsiteX12" fmla="*/ 4685609 w 5967054"/>
                  <a:gd name="connsiteY12" fmla="*/ 498229 h 1301263"/>
                  <a:gd name="connsiteX13" fmla="*/ 4716916 w 5967054"/>
                  <a:gd name="connsiteY13" fmla="*/ 397376 h 1301263"/>
                  <a:gd name="connsiteX14" fmla="*/ 5316420 w 5967054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67054" h="1301263">
                    <a:moveTo>
                      <a:pt x="5316420" y="0"/>
                    </a:moveTo>
                    <a:cubicBezTo>
                      <a:pt x="5675755" y="0"/>
                      <a:pt x="5967054" y="291297"/>
                      <a:pt x="5967054" y="650631"/>
                    </a:cubicBezTo>
                    <a:cubicBezTo>
                      <a:pt x="5967054" y="1009965"/>
                      <a:pt x="5675755" y="1301262"/>
                      <a:pt x="5316420" y="1301262"/>
                    </a:cubicBezTo>
                    <a:cubicBezTo>
                      <a:pt x="5046919" y="1301262"/>
                      <a:pt x="4815688" y="1137407"/>
                      <a:pt x="4716916" y="903886"/>
                    </a:cubicBezTo>
                    <a:lnTo>
                      <a:pt x="4695819" y="835922"/>
                    </a:lnTo>
                    <a:lnTo>
                      <a:pt x="1271236" y="835922"/>
                    </a:lnTo>
                    <a:lnTo>
                      <a:pt x="1250138" y="903887"/>
                    </a:lnTo>
                    <a:cubicBezTo>
                      <a:pt x="1151367" y="1137408"/>
                      <a:pt x="920136" y="1301263"/>
                      <a:pt x="650634" y="1301263"/>
                    </a:cubicBezTo>
                    <a:cubicBezTo>
                      <a:pt x="291299" y="1301263"/>
                      <a:pt x="0" y="1009966"/>
                      <a:pt x="0" y="650632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29"/>
                    </a:lnTo>
                    <a:lnTo>
                      <a:pt x="4685609" y="498229"/>
                    </a:lnTo>
                    <a:lnTo>
                      <a:pt x="4716916" y="397376"/>
                    </a:lnTo>
                    <a:cubicBezTo>
                      <a:pt x="4815688" y="163855"/>
                      <a:pt x="5046919" y="0"/>
                      <a:pt x="531642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6236679" y="14727928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2" name="Rectangle 121"/>
            <p:cNvSpPr/>
            <p:nvPr/>
          </p:nvSpPr>
          <p:spPr>
            <a:xfrm>
              <a:off x="10197175" y="10866129"/>
              <a:ext cx="51999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196779" y="15667285"/>
            <a:ext cx="8901089" cy="1301268"/>
            <a:chOff x="3198498" y="12531548"/>
            <a:chExt cx="8901089" cy="1301268"/>
          </a:xfrm>
        </p:grpSpPr>
        <p:grpSp>
          <p:nvGrpSpPr>
            <p:cNvPr id="117" name="Group 116"/>
            <p:cNvGrpSpPr/>
            <p:nvPr/>
          </p:nvGrpSpPr>
          <p:grpSpPr>
            <a:xfrm>
              <a:off x="3198498" y="12531548"/>
              <a:ext cx="5967054" cy="1301263"/>
              <a:chOff x="3903786" y="16393349"/>
              <a:chExt cx="5967054" cy="1301263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3903786" y="1639335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Freeform 119"/>
              <p:cNvSpPr/>
              <p:nvPr/>
            </p:nvSpPr>
            <p:spPr>
              <a:xfrm>
                <a:off x="6236679" y="16393349"/>
                <a:ext cx="3634161" cy="1301263"/>
              </a:xfrm>
              <a:custGeom>
                <a:avLst/>
                <a:gdLst>
                  <a:gd name="connsiteX0" fmla="*/ 2983527 w 3634161"/>
                  <a:gd name="connsiteY0" fmla="*/ 0 h 1301263"/>
                  <a:gd name="connsiteX1" fmla="*/ 3634161 w 3634161"/>
                  <a:gd name="connsiteY1" fmla="*/ 650631 h 1301263"/>
                  <a:gd name="connsiteX2" fmla="*/ 2983527 w 3634161"/>
                  <a:gd name="connsiteY2" fmla="*/ 1301263 h 1301263"/>
                  <a:gd name="connsiteX3" fmla="*/ 2384023 w 3634161"/>
                  <a:gd name="connsiteY3" fmla="*/ 903887 h 1301263"/>
                  <a:gd name="connsiteX4" fmla="*/ 2352716 w 3634161"/>
                  <a:gd name="connsiteY4" fmla="*/ 803031 h 1301263"/>
                  <a:gd name="connsiteX5" fmla="*/ 1281446 w 3634161"/>
                  <a:gd name="connsiteY5" fmla="*/ 803031 h 1301263"/>
                  <a:gd name="connsiteX6" fmla="*/ 1250138 w 3634161"/>
                  <a:gd name="connsiteY6" fmla="*/ 903887 h 1301263"/>
                  <a:gd name="connsiteX7" fmla="*/ 650634 w 3634161"/>
                  <a:gd name="connsiteY7" fmla="*/ 1301263 h 1301263"/>
                  <a:gd name="connsiteX8" fmla="*/ 0 w 3634161"/>
                  <a:gd name="connsiteY8" fmla="*/ 650631 h 1301263"/>
                  <a:gd name="connsiteX9" fmla="*/ 650634 w 3634161"/>
                  <a:gd name="connsiteY9" fmla="*/ 1 h 1301263"/>
                  <a:gd name="connsiteX10" fmla="*/ 1250138 w 3634161"/>
                  <a:gd name="connsiteY10" fmla="*/ 397377 h 1301263"/>
                  <a:gd name="connsiteX11" fmla="*/ 1281445 w 3634161"/>
                  <a:gd name="connsiteY11" fmla="*/ 498231 h 1301263"/>
                  <a:gd name="connsiteX12" fmla="*/ 2352716 w 3634161"/>
                  <a:gd name="connsiteY12" fmla="*/ 498231 h 1301263"/>
                  <a:gd name="connsiteX13" fmla="*/ 2384023 w 3634161"/>
                  <a:gd name="connsiteY13" fmla="*/ 397375 h 1301263"/>
                  <a:gd name="connsiteX14" fmla="*/ 2983527 w 3634161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3">
                    <a:moveTo>
                      <a:pt x="2983527" y="0"/>
                    </a:move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3"/>
                      <a:pt x="2983527" y="1301263"/>
                    </a:cubicBezTo>
                    <a:cubicBezTo>
                      <a:pt x="2714026" y="1301263"/>
                      <a:pt x="2482795" y="1137407"/>
                      <a:pt x="2384023" y="903887"/>
                    </a:cubicBezTo>
                    <a:lnTo>
                      <a:pt x="2352716" y="803031"/>
                    </a:lnTo>
                    <a:lnTo>
                      <a:pt x="1281446" y="803031"/>
                    </a:lnTo>
                    <a:lnTo>
                      <a:pt x="1250138" y="903887"/>
                    </a:lnTo>
                    <a:cubicBezTo>
                      <a:pt x="1151367" y="1137409"/>
                      <a:pt x="920136" y="1301263"/>
                      <a:pt x="650634" y="1301263"/>
                    </a:cubicBezTo>
                    <a:cubicBezTo>
                      <a:pt x="291299" y="1301263"/>
                      <a:pt x="0" y="1009967"/>
                      <a:pt x="0" y="650631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31"/>
                    </a:lnTo>
                    <a:lnTo>
                      <a:pt x="2352716" y="498231"/>
                    </a:lnTo>
                    <a:lnTo>
                      <a:pt x="2384023" y="397375"/>
                    </a:lnTo>
                    <a:cubicBezTo>
                      <a:pt x="2482795" y="163855"/>
                      <a:pt x="2714026" y="0"/>
                      <a:pt x="2983527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8" name="Rectangle 117"/>
            <p:cNvSpPr/>
            <p:nvPr/>
          </p:nvSpPr>
          <p:spPr>
            <a:xfrm>
              <a:off x="10197177" y="12531555"/>
              <a:ext cx="1902410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0" name="Group 109" descr="Down:  Group 24"/>
          <p:cNvGrpSpPr/>
          <p:nvPr/>
        </p:nvGrpSpPr>
        <p:grpSpPr>
          <a:xfrm>
            <a:off x="3176182" y="18589507"/>
            <a:ext cx="8278383" cy="1301272"/>
            <a:chOff x="3198497" y="14196970"/>
            <a:chExt cx="8278383" cy="1301272"/>
          </a:xfrm>
        </p:grpSpPr>
        <p:sp>
          <p:nvSpPr>
            <p:cNvPr id="111" name="Freeform 110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203706" y="12736756"/>
            <a:ext cx="10461143" cy="1301262"/>
            <a:chOff x="3198498" y="9200703"/>
            <a:chExt cx="10461143" cy="1301262"/>
          </a:xfrm>
        </p:grpSpPr>
        <p:grpSp>
          <p:nvGrpSpPr>
            <p:cNvPr id="72" name="Group 71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74" name="Freeform 73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196779" y="12744107"/>
            <a:ext cx="10461143" cy="1301262"/>
            <a:chOff x="3198498" y="9200703"/>
            <a:chExt cx="10461143" cy="1301262"/>
          </a:xfrm>
        </p:grpSpPr>
        <p:grpSp>
          <p:nvGrpSpPr>
            <p:cNvPr id="77" name="Group 76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79" name="Freeform 78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9804298" y="291805"/>
            <a:ext cx="169071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How are the elements of ‘B’ distributed?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9797170" y="1409722"/>
            <a:ext cx="76626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Aggregate </a:t>
            </a:r>
            <a:r>
              <a:rPr lang="en-US" dirty="0">
                <a:solidFill>
                  <a:prstClr val="black"/>
                </a:solidFill>
              </a:rPr>
              <a:t>By: </a:t>
            </a:r>
            <a:r>
              <a:rPr lang="en-US" dirty="0" smtClean="0">
                <a:solidFill>
                  <a:prstClr val="black"/>
                </a:solidFill>
              </a:rPr>
              <a:t>Set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2952156" y="2538992"/>
            <a:ext cx="18149124" cy="1301277"/>
            <a:chOff x="2952316" y="14205690"/>
            <a:chExt cx="18149124" cy="1301277"/>
          </a:xfrm>
        </p:grpSpPr>
        <p:sp>
          <p:nvSpPr>
            <p:cNvPr id="83" name="Rounded Rectangle 82"/>
            <p:cNvSpPr/>
            <p:nvPr/>
          </p:nvSpPr>
          <p:spPr>
            <a:xfrm>
              <a:off x="2952316" y="14205690"/>
              <a:ext cx="18149124" cy="13012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0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0197174" y="14363700"/>
              <a:ext cx="1279705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2952156" y="5464279"/>
            <a:ext cx="18149124" cy="1301277"/>
            <a:chOff x="2952316" y="14205690"/>
            <a:chExt cx="18149124" cy="1301277"/>
          </a:xfrm>
        </p:grpSpPr>
        <p:sp>
          <p:nvSpPr>
            <p:cNvPr id="86" name="Rounded Rectangle 85"/>
            <p:cNvSpPr/>
            <p:nvPr/>
          </p:nvSpPr>
          <p:spPr>
            <a:xfrm>
              <a:off x="2952316" y="14205690"/>
              <a:ext cx="18149124" cy="13012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1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0197174" y="14363700"/>
              <a:ext cx="9045592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2952155" y="11289013"/>
            <a:ext cx="18149125" cy="1301277"/>
            <a:chOff x="2952315" y="14205690"/>
            <a:chExt cx="18149125" cy="1301277"/>
          </a:xfrm>
        </p:grpSpPr>
        <p:sp>
          <p:nvSpPr>
            <p:cNvPr id="92" name="Rounded Rectangle 91"/>
            <p:cNvSpPr/>
            <p:nvPr/>
          </p:nvSpPr>
          <p:spPr>
            <a:xfrm>
              <a:off x="2952315" y="14205690"/>
              <a:ext cx="18149125" cy="13012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2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0197174" y="14363700"/>
              <a:ext cx="10564509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2952156" y="17122370"/>
            <a:ext cx="18149124" cy="1301277"/>
            <a:chOff x="2946107" y="17122370"/>
            <a:chExt cx="18149124" cy="1301277"/>
          </a:xfrm>
        </p:grpSpPr>
        <p:sp>
          <p:nvSpPr>
            <p:cNvPr id="95" name="Rounded Rectangle 94"/>
            <p:cNvSpPr/>
            <p:nvPr/>
          </p:nvSpPr>
          <p:spPr>
            <a:xfrm>
              <a:off x="2946107" y="17122370"/>
              <a:ext cx="18149124" cy="13012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3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0190965" y="17260174"/>
              <a:ext cx="1279705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2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07E-6 -2.22154E-6 L -0.00022 0.141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709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07E-6 2.09503E-6 L 0.00031 -0.212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065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172E-6 3.36316E-6 L 0.00039 -0.3544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772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6366E-6 -3.67479E-6 L 0.0003 -0.2129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065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6719E-6 6.17093E-7 L 0.00022 -0.2135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067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3543E-6 2.16908E-6 L -0.00034 0.2843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42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129E-6 2.00247E-6 L 4.60387E-5 0.0710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2347E-7 3.55446E-6 L -0.00139 0.5285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264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24660023" y="920116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2316" y="638045"/>
            <a:ext cx="1793632" cy="142105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5209" y="915604"/>
            <a:ext cx="1793632" cy="11434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8102" y="766910"/>
            <a:ext cx="1793632" cy="12921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8" name="Freeform 47"/>
          <p:cNvSpPr/>
          <p:nvPr/>
        </p:nvSpPr>
        <p:spPr>
          <a:xfrm>
            <a:off x="30470344" y="1336131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7558311" y="1335850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9200118" y="1577537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7594058" y="997714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0550186" y="1388786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5776982" y="1385528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9269212" y="1398515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5" name="Group 194" descr="Down:  Group 130"/>
          <p:cNvGrpSpPr/>
          <p:nvPr/>
        </p:nvGrpSpPr>
        <p:grpSpPr>
          <a:xfrm>
            <a:off x="3198862" y="14212201"/>
            <a:ext cx="8901088" cy="1301263"/>
            <a:chOff x="3198498" y="5869853"/>
            <a:chExt cx="8901088" cy="1301263"/>
          </a:xfrm>
        </p:grpSpPr>
        <p:grpSp>
          <p:nvGrpSpPr>
            <p:cNvPr id="196" name="Group 195"/>
            <p:cNvGrpSpPr/>
            <p:nvPr/>
          </p:nvGrpSpPr>
          <p:grpSpPr>
            <a:xfrm>
              <a:off x="3198498" y="5869854"/>
              <a:ext cx="5967053" cy="1301262"/>
              <a:chOff x="3903786" y="9731655"/>
              <a:chExt cx="5967053" cy="1301262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3903786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6236679" y="9731656"/>
                <a:ext cx="1301267" cy="130126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8569572" y="9731655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7" name="Rectangle 196"/>
            <p:cNvSpPr/>
            <p:nvPr/>
          </p:nvSpPr>
          <p:spPr>
            <a:xfrm>
              <a:off x="10197177" y="5869853"/>
              <a:ext cx="1902409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7" name="Group 176" descr="Down:  Group 113"/>
          <p:cNvGrpSpPr/>
          <p:nvPr/>
        </p:nvGrpSpPr>
        <p:grpSpPr>
          <a:xfrm>
            <a:off x="3208119" y="8367408"/>
            <a:ext cx="10461143" cy="1301262"/>
            <a:chOff x="3198498" y="9200703"/>
            <a:chExt cx="10461143" cy="1301262"/>
          </a:xfrm>
        </p:grpSpPr>
        <p:grpSp>
          <p:nvGrpSpPr>
            <p:cNvPr id="178" name="Group 177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180" name="Freeform 179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9" name="Rectangle 178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0" name="Group 189" descr="Down:  Group 114"/>
          <p:cNvGrpSpPr/>
          <p:nvPr/>
        </p:nvGrpSpPr>
        <p:grpSpPr>
          <a:xfrm>
            <a:off x="3204826" y="9814836"/>
            <a:ext cx="12198581" cy="1301264"/>
            <a:chOff x="3198497" y="10866126"/>
            <a:chExt cx="12198581" cy="1301264"/>
          </a:xfrm>
        </p:grpSpPr>
        <p:grpSp>
          <p:nvGrpSpPr>
            <p:cNvPr id="191" name="Group 190"/>
            <p:cNvGrpSpPr/>
            <p:nvPr/>
          </p:nvGrpSpPr>
          <p:grpSpPr>
            <a:xfrm>
              <a:off x="3198497" y="10866126"/>
              <a:ext cx="5967054" cy="1301263"/>
              <a:chOff x="3903785" y="14727927"/>
              <a:chExt cx="5967054" cy="1301263"/>
            </a:xfrm>
          </p:grpSpPr>
          <p:sp>
            <p:nvSpPr>
              <p:cNvPr id="193" name="Freeform 192"/>
              <p:cNvSpPr/>
              <p:nvPr/>
            </p:nvSpPr>
            <p:spPr>
              <a:xfrm>
                <a:off x="3903785" y="14727927"/>
                <a:ext cx="5967054" cy="1301263"/>
              </a:xfrm>
              <a:custGeom>
                <a:avLst/>
                <a:gdLst>
                  <a:gd name="connsiteX0" fmla="*/ 5316420 w 5967054"/>
                  <a:gd name="connsiteY0" fmla="*/ 0 h 1301263"/>
                  <a:gd name="connsiteX1" fmla="*/ 5967054 w 5967054"/>
                  <a:gd name="connsiteY1" fmla="*/ 650631 h 1301263"/>
                  <a:gd name="connsiteX2" fmla="*/ 5316420 w 5967054"/>
                  <a:gd name="connsiteY2" fmla="*/ 1301262 h 1301263"/>
                  <a:gd name="connsiteX3" fmla="*/ 4716916 w 5967054"/>
                  <a:gd name="connsiteY3" fmla="*/ 903886 h 1301263"/>
                  <a:gd name="connsiteX4" fmla="*/ 4695819 w 5967054"/>
                  <a:gd name="connsiteY4" fmla="*/ 835922 h 1301263"/>
                  <a:gd name="connsiteX5" fmla="*/ 1271236 w 5967054"/>
                  <a:gd name="connsiteY5" fmla="*/ 835922 h 1301263"/>
                  <a:gd name="connsiteX6" fmla="*/ 1250138 w 5967054"/>
                  <a:gd name="connsiteY6" fmla="*/ 903887 h 1301263"/>
                  <a:gd name="connsiteX7" fmla="*/ 650634 w 5967054"/>
                  <a:gd name="connsiteY7" fmla="*/ 1301263 h 1301263"/>
                  <a:gd name="connsiteX8" fmla="*/ 0 w 5967054"/>
                  <a:gd name="connsiteY8" fmla="*/ 650632 h 1301263"/>
                  <a:gd name="connsiteX9" fmla="*/ 650634 w 5967054"/>
                  <a:gd name="connsiteY9" fmla="*/ 1 h 1301263"/>
                  <a:gd name="connsiteX10" fmla="*/ 1250138 w 5967054"/>
                  <a:gd name="connsiteY10" fmla="*/ 397377 h 1301263"/>
                  <a:gd name="connsiteX11" fmla="*/ 1281445 w 5967054"/>
                  <a:gd name="connsiteY11" fmla="*/ 498229 h 1301263"/>
                  <a:gd name="connsiteX12" fmla="*/ 4685609 w 5967054"/>
                  <a:gd name="connsiteY12" fmla="*/ 498229 h 1301263"/>
                  <a:gd name="connsiteX13" fmla="*/ 4716916 w 5967054"/>
                  <a:gd name="connsiteY13" fmla="*/ 397376 h 1301263"/>
                  <a:gd name="connsiteX14" fmla="*/ 5316420 w 5967054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67054" h="1301263">
                    <a:moveTo>
                      <a:pt x="5316420" y="0"/>
                    </a:moveTo>
                    <a:cubicBezTo>
                      <a:pt x="5675755" y="0"/>
                      <a:pt x="5967054" y="291297"/>
                      <a:pt x="5967054" y="650631"/>
                    </a:cubicBezTo>
                    <a:cubicBezTo>
                      <a:pt x="5967054" y="1009965"/>
                      <a:pt x="5675755" y="1301262"/>
                      <a:pt x="5316420" y="1301262"/>
                    </a:cubicBezTo>
                    <a:cubicBezTo>
                      <a:pt x="5046919" y="1301262"/>
                      <a:pt x="4815688" y="1137407"/>
                      <a:pt x="4716916" y="903886"/>
                    </a:cubicBezTo>
                    <a:lnTo>
                      <a:pt x="4695819" y="835922"/>
                    </a:lnTo>
                    <a:lnTo>
                      <a:pt x="1271236" y="835922"/>
                    </a:lnTo>
                    <a:lnTo>
                      <a:pt x="1250138" y="903887"/>
                    </a:lnTo>
                    <a:cubicBezTo>
                      <a:pt x="1151367" y="1137408"/>
                      <a:pt x="920136" y="1301263"/>
                      <a:pt x="650634" y="1301263"/>
                    </a:cubicBezTo>
                    <a:cubicBezTo>
                      <a:pt x="291299" y="1301263"/>
                      <a:pt x="0" y="1009966"/>
                      <a:pt x="0" y="650632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29"/>
                    </a:lnTo>
                    <a:lnTo>
                      <a:pt x="4685609" y="498229"/>
                    </a:lnTo>
                    <a:lnTo>
                      <a:pt x="4716916" y="397376"/>
                    </a:lnTo>
                    <a:cubicBezTo>
                      <a:pt x="4815688" y="163855"/>
                      <a:pt x="5046919" y="0"/>
                      <a:pt x="531642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6236679" y="14727928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2" name="Rectangle 191"/>
            <p:cNvSpPr/>
            <p:nvPr/>
          </p:nvSpPr>
          <p:spPr>
            <a:xfrm>
              <a:off x="10197175" y="10866129"/>
              <a:ext cx="51999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1" name="Group 200" descr="Down:  Group 115"/>
          <p:cNvGrpSpPr/>
          <p:nvPr/>
        </p:nvGrpSpPr>
        <p:grpSpPr>
          <a:xfrm>
            <a:off x="3198463" y="17129314"/>
            <a:ext cx="8901089" cy="1301268"/>
            <a:chOff x="3198498" y="12531548"/>
            <a:chExt cx="8901089" cy="1301268"/>
          </a:xfrm>
        </p:grpSpPr>
        <p:grpSp>
          <p:nvGrpSpPr>
            <p:cNvPr id="202" name="Group 201"/>
            <p:cNvGrpSpPr/>
            <p:nvPr/>
          </p:nvGrpSpPr>
          <p:grpSpPr>
            <a:xfrm>
              <a:off x="3198498" y="12531548"/>
              <a:ext cx="5967054" cy="1301263"/>
              <a:chOff x="3903786" y="16393349"/>
              <a:chExt cx="5967054" cy="1301263"/>
            </a:xfrm>
          </p:grpSpPr>
          <p:sp>
            <p:nvSpPr>
              <p:cNvPr id="204" name="Oval 203"/>
              <p:cNvSpPr/>
              <p:nvPr/>
            </p:nvSpPr>
            <p:spPr>
              <a:xfrm>
                <a:off x="3903786" y="1639335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5" name="Freeform 204"/>
              <p:cNvSpPr/>
              <p:nvPr/>
            </p:nvSpPr>
            <p:spPr>
              <a:xfrm>
                <a:off x="6236679" y="16393349"/>
                <a:ext cx="3634161" cy="1301263"/>
              </a:xfrm>
              <a:custGeom>
                <a:avLst/>
                <a:gdLst>
                  <a:gd name="connsiteX0" fmla="*/ 2983527 w 3634161"/>
                  <a:gd name="connsiteY0" fmla="*/ 0 h 1301263"/>
                  <a:gd name="connsiteX1" fmla="*/ 3634161 w 3634161"/>
                  <a:gd name="connsiteY1" fmla="*/ 650631 h 1301263"/>
                  <a:gd name="connsiteX2" fmla="*/ 2983527 w 3634161"/>
                  <a:gd name="connsiteY2" fmla="*/ 1301263 h 1301263"/>
                  <a:gd name="connsiteX3" fmla="*/ 2384023 w 3634161"/>
                  <a:gd name="connsiteY3" fmla="*/ 903887 h 1301263"/>
                  <a:gd name="connsiteX4" fmla="*/ 2352716 w 3634161"/>
                  <a:gd name="connsiteY4" fmla="*/ 803031 h 1301263"/>
                  <a:gd name="connsiteX5" fmla="*/ 1281446 w 3634161"/>
                  <a:gd name="connsiteY5" fmla="*/ 803031 h 1301263"/>
                  <a:gd name="connsiteX6" fmla="*/ 1250138 w 3634161"/>
                  <a:gd name="connsiteY6" fmla="*/ 903887 h 1301263"/>
                  <a:gd name="connsiteX7" fmla="*/ 650634 w 3634161"/>
                  <a:gd name="connsiteY7" fmla="*/ 1301263 h 1301263"/>
                  <a:gd name="connsiteX8" fmla="*/ 0 w 3634161"/>
                  <a:gd name="connsiteY8" fmla="*/ 650631 h 1301263"/>
                  <a:gd name="connsiteX9" fmla="*/ 650634 w 3634161"/>
                  <a:gd name="connsiteY9" fmla="*/ 1 h 1301263"/>
                  <a:gd name="connsiteX10" fmla="*/ 1250138 w 3634161"/>
                  <a:gd name="connsiteY10" fmla="*/ 397377 h 1301263"/>
                  <a:gd name="connsiteX11" fmla="*/ 1281445 w 3634161"/>
                  <a:gd name="connsiteY11" fmla="*/ 498231 h 1301263"/>
                  <a:gd name="connsiteX12" fmla="*/ 2352716 w 3634161"/>
                  <a:gd name="connsiteY12" fmla="*/ 498231 h 1301263"/>
                  <a:gd name="connsiteX13" fmla="*/ 2384023 w 3634161"/>
                  <a:gd name="connsiteY13" fmla="*/ 397375 h 1301263"/>
                  <a:gd name="connsiteX14" fmla="*/ 2983527 w 3634161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3">
                    <a:moveTo>
                      <a:pt x="2983527" y="0"/>
                    </a:move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3"/>
                      <a:pt x="2983527" y="1301263"/>
                    </a:cubicBezTo>
                    <a:cubicBezTo>
                      <a:pt x="2714026" y="1301263"/>
                      <a:pt x="2482795" y="1137407"/>
                      <a:pt x="2384023" y="903887"/>
                    </a:cubicBezTo>
                    <a:lnTo>
                      <a:pt x="2352716" y="803031"/>
                    </a:lnTo>
                    <a:lnTo>
                      <a:pt x="1281446" y="803031"/>
                    </a:lnTo>
                    <a:lnTo>
                      <a:pt x="1250138" y="903887"/>
                    </a:lnTo>
                    <a:cubicBezTo>
                      <a:pt x="1151367" y="1137409"/>
                      <a:pt x="920136" y="1301263"/>
                      <a:pt x="650634" y="1301263"/>
                    </a:cubicBezTo>
                    <a:cubicBezTo>
                      <a:pt x="291299" y="1301263"/>
                      <a:pt x="0" y="1009967"/>
                      <a:pt x="0" y="650631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31"/>
                    </a:lnTo>
                    <a:lnTo>
                      <a:pt x="2352716" y="498231"/>
                    </a:lnTo>
                    <a:lnTo>
                      <a:pt x="2384023" y="397375"/>
                    </a:lnTo>
                    <a:cubicBezTo>
                      <a:pt x="2482795" y="163855"/>
                      <a:pt x="2714026" y="0"/>
                      <a:pt x="2983527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3" name="Rectangle 202"/>
            <p:cNvSpPr/>
            <p:nvPr/>
          </p:nvSpPr>
          <p:spPr>
            <a:xfrm>
              <a:off x="10197177" y="12531555"/>
              <a:ext cx="1902410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2" name="Group 181" descr="Down:  Group 109"/>
          <p:cNvGrpSpPr/>
          <p:nvPr/>
        </p:nvGrpSpPr>
        <p:grpSpPr>
          <a:xfrm>
            <a:off x="3190448" y="11294804"/>
            <a:ext cx="8278383" cy="1301272"/>
            <a:chOff x="3198497" y="14196970"/>
            <a:chExt cx="8278383" cy="1301272"/>
          </a:xfrm>
        </p:grpSpPr>
        <p:sp>
          <p:nvSpPr>
            <p:cNvPr id="183" name="Freeform 182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5" name="Group 184" descr="Down:  Group 70"/>
          <p:cNvGrpSpPr/>
          <p:nvPr/>
        </p:nvGrpSpPr>
        <p:grpSpPr>
          <a:xfrm>
            <a:off x="3214680" y="8353758"/>
            <a:ext cx="10461143" cy="1301262"/>
            <a:chOff x="3198498" y="9200703"/>
            <a:chExt cx="10461143" cy="1301262"/>
          </a:xfrm>
        </p:grpSpPr>
        <p:sp>
          <p:nvSpPr>
            <p:cNvPr id="188" name="Freeform 187"/>
            <p:cNvSpPr/>
            <p:nvPr/>
          </p:nvSpPr>
          <p:spPr>
            <a:xfrm>
              <a:off x="3198498" y="9200703"/>
              <a:ext cx="3634161" cy="1301262"/>
            </a:xfrm>
            <a:custGeom>
              <a:avLst/>
              <a:gdLst>
                <a:gd name="connsiteX0" fmla="*/ 650634 w 3634161"/>
                <a:gd name="connsiteY0" fmla="*/ 0 h 1301262"/>
                <a:gd name="connsiteX1" fmla="*/ 1250138 w 3634161"/>
                <a:gd name="connsiteY1" fmla="*/ 397376 h 1301262"/>
                <a:gd name="connsiteX2" fmla="*/ 1281445 w 3634161"/>
                <a:gd name="connsiteY2" fmla="*/ 498229 h 1301262"/>
                <a:gd name="connsiteX3" fmla="*/ 2352717 w 3634161"/>
                <a:gd name="connsiteY3" fmla="*/ 498229 h 1301262"/>
                <a:gd name="connsiteX4" fmla="*/ 2384023 w 3634161"/>
                <a:gd name="connsiteY4" fmla="*/ 397376 h 1301262"/>
                <a:gd name="connsiteX5" fmla="*/ 2983527 w 3634161"/>
                <a:gd name="connsiteY5" fmla="*/ 0 h 1301262"/>
                <a:gd name="connsiteX6" fmla="*/ 3634161 w 3634161"/>
                <a:gd name="connsiteY6" fmla="*/ 650631 h 1301262"/>
                <a:gd name="connsiteX7" fmla="*/ 2983527 w 3634161"/>
                <a:gd name="connsiteY7" fmla="*/ 1301262 h 1301262"/>
                <a:gd name="connsiteX8" fmla="*/ 2384023 w 3634161"/>
                <a:gd name="connsiteY8" fmla="*/ 903886 h 1301262"/>
                <a:gd name="connsiteX9" fmla="*/ 2352715 w 3634161"/>
                <a:gd name="connsiteY9" fmla="*/ 803029 h 1301262"/>
                <a:gd name="connsiteX10" fmla="*/ 1281446 w 3634161"/>
                <a:gd name="connsiteY10" fmla="*/ 803029 h 1301262"/>
                <a:gd name="connsiteX11" fmla="*/ 1250138 w 3634161"/>
                <a:gd name="connsiteY11" fmla="*/ 903886 h 1301262"/>
                <a:gd name="connsiteX12" fmla="*/ 650634 w 3634161"/>
                <a:gd name="connsiteY12" fmla="*/ 1301262 h 1301262"/>
                <a:gd name="connsiteX13" fmla="*/ 0 w 3634161"/>
                <a:gd name="connsiteY13" fmla="*/ 650631 h 1301262"/>
                <a:gd name="connsiteX14" fmla="*/ 650634 w 3634161"/>
                <a:gd name="connsiteY1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2">
                  <a:moveTo>
                    <a:pt x="650634" y="0"/>
                  </a:moveTo>
                  <a:cubicBezTo>
                    <a:pt x="920136" y="0"/>
                    <a:pt x="1151367" y="163855"/>
                    <a:pt x="1250138" y="397376"/>
                  </a:cubicBezTo>
                  <a:lnTo>
                    <a:pt x="1281445" y="498229"/>
                  </a:lnTo>
                  <a:lnTo>
                    <a:pt x="2352717" y="498229"/>
                  </a:lnTo>
                  <a:lnTo>
                    <a:pt x="2384023" y="397376"/>
                  </a:lnTo>
                  <a:cubicBezTo>
                    <a:pt x="2482795" y="163855"/>
                    <a:pt x="2714026" y="0"/>
                    <a:pt x="2983527" y="0"/>
                  </a:cubicBez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2"/>
                    <a:pt x="2983527" y="1301262"/>
                  </a:cubicBezTo>
                  <a:cubicBezTo>
                    <a:pt x="2714026" y="1301262"/>
                    <a:pt x="2482795" y="1137407"/>
                    <a:pt x="2384023" y="903886"/>
                  </a:cubicBezTo>
                  <a:lnTo>
                    <a:pt x="2352715" y="803029"/>
                  </a:lnTo>
                  <a:lnTo>
                    <a:pt x="1281446" y="803029"/>
                  </a:lnTo>
                  <a:lnTo>
                    <a:pt x="1250138" y="903886"/>
                  </a:lnTo>
                  <a:cubicBezTo>
                    <a:pt x="1151367" y="1137407"/>
                    <a:pt x="920136" y="1301262"/>
                    <a:pt x="650634" y="1301262"/>
                  </a:cubicBezTo>
                  <a:cubicBezTo>
                    <a:pt x="291299" y="1301262"/>
                    <a:pt x="0" y="1009965"/>
                    <a:pt x="0" y="650631"/>
                  </a:cubicBezTo>
                  <a:cubicBezTo>
                    <a:pt x="0" y="291297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2" name="Group 171" descr="Down:  Group 75"/>
          <p:cNvGrpSpPr/>
          <p:nvPr/>
        </p:nvGrpSpPr>
        <p:grpSpPr>
          <a:xfrm>
            <a:off x="3188731" y="15665076"/>
            <a:ext cx="10461143" cy="1301262"/>
            <a:chOff x="3198498" y="9200703"/>
            <a:chExt cx="10461143" cy="1301262"/>
          </a:xfrm>
        </p:grpSpPr>
        <p:grpSp>
          <p:nvGrpSpPr>
            <p:cNvPr id="173" name="Group 172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175" name="Freeform 174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4" name="Rectangle 173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6" name="Group 205" descr="Down:  Group 24"/>
          <p:cNvGrpSpPr/>
          <p:nvPr/>
        </p:nvGrpSpPr>
        <p:grpSpPr>
          <a:xfrm>
            <a:off x="3176182" y="18596010"/>
            <a:ext cx="8278383" cy="1301272"/>
            <a:chOff x="3198497" y="14196970"/>
            <a:chExt cx="8278383" cy="1301272"/>
          </a:xfrm>
        </p:grpSpPr>
        <p:sp>
          <p:nvSpPr>
            <p:cNvPr id="207" name="Freeform 206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9" name="Group 208" descr="Down:  Group 3"/>
          <p:cNvGrpSpPr/>
          <p:nvPr/>
        </p:nvGrpSpPr>
        <p:grpSpPr>
          <a:xfrm>
            <a:off x="3195150" y="3997942"/>
            <a:ext cx="8278382" cy="1301262"/>
            <a:chOff x="3198498" y="2539001"/>
            <a:chExt cx="8278382" cy="1301262"/>
          </a:xfrm>
        </p:grpSpPr>
        <p:grpSp>
          <p:nvGrpSpPr>
            <p:cNvPr id="210" name="Group 209"/>
            <p:cNvGrpSpPr/>
            <p:nvPr/>
          </p:nvGrpSpPr>
          <p:grpSpPr>
            <a:xfrm>
              <a:off x="3198498" y="2539001"/>
              <a:ext cx="5967053" cy="1301262"/>
              <a:chOff x="3903786" y="6400802"/>
              <a:chExt cx="5967053" cy="1301262"/>
            </a:xfrm>
          </p:grpSpPr>
          <p:sp>
            <p:nvSpPr>
              <p:cNvPr id="212" name="Oval 211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1" name="Rectangle 210"/>
            <p:cNvSpPr/>
            <p:nvPr/>
          </p:nvSpPr>
          <p:spPr>
            <a:xfrm>
              <a:off x="10197177" y="2539001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3211300" y="6902459"/>
            <a:ext cx="11600173" cy="1301263"/>
            <a:chOff x="3211112" y="3917960"/>
            <a:chExt cx="11600173" cy="1301263"/>
          </a:xfrm>
        </p:grpSpPr>
        <p:grpSp>
          <p:nvGrpSpPr>
            <p:cNvPr id="216" name="Group 215"/>
            <p:cNvGrpSpPr/>
            <p:nvPr/>
          </p:nvGrpSpPr>
          <p:grpSpPr>
            <a:xfrm>
              <a:off x="3211112" y="3917961"/>
              <a:ext cx="5967053" cy="1301262"/>
              <a:chOff x="3903786" y="8066229"/>
              <a:chExt cx="5967053" cy="1301262"/>
            </a:xfrm>
          </p:grpSpPr>
          <p:sp>
            <p:nvSpPr>
              <p:cNvPr id="218" name="Oval 217"/>
              <p:cNvSpPr/>
              <p:nvPr/>
            </p:nvSpPr>
            <p:spPr>
              <a:xfrm>
                <a:off x="3903786" y="8066230"/>
                <a:ext cx="1301267" cy="130126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6236679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8569572" y="8066229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7" name="Rectangle 216"/>
            <p:cNvSpPr/>
            <p:nvPr/>
          </p:nvSpPr>
          <p:spPr>
            <a:xfrm>
              <a:off x="10209790" y="3917960"/>
              <a:ext cx="460149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3291" y="2538992"/>
            <a:ext cx="20747989" cy="1301277"/>
            <a:chOff x="353291" y="2538992"/>
            <a:chExt cx="20747989" cy="1301277"/>
          </a:xfrm>
        </p:grpSpPr>
        <p:grpSp>
          <p:nvGrpSpPr>
            <p:cNvPr id="221" name="Group 220"/>
            <p:cNvGrpSpPr/>
            <p:nvPr/>
          </p:nvGrpSpPr>
          <p:grpSpPr>
            <a:xfrm>
              <a:off x="353291" y="2538992"/>
              <a:ext cx="20747989" cy="1301277"/>
              <a:chOff x="353451" y="14205690"/>
              <a:chExt cx="20747989" cy="1301277"/>
            </a:xfrm>
          </p:grpSpPr>
          <p:sp>
            <p:nvSpPr>
              <p:cNvPr id="222" name="Rounded Rectangle 221"/>
              <p:cNvSpPr/>
              <p:nvPr/>
            </p:nvSpPr>
            <p:spPr>
              <a:xfrm>
                <a:off x="353451" y="14205690"/>
                <a:ext cx="20747989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None</a:t>
                </a:r>
                <a:endParaRPr lang="en-US" dirty="0">
                  <a:solidFill>
                    <a:prstClr val="black">
                      <a:lumMod val="65000"/>
                      <a:lumOff val="35000"/>
                    </a:prstClr>
                  </a:solidFill>
                </a:endParaRPr>
              </a:p>
            </p:txBody>
          </p:sp>
          <p:sp>
            <p:nvSpPr>
              <p:cNvPr id="223" name="Rectangle 222"/>
              <p:cNvSpPr/>
              <p:nvPr/>
            </p:nvSpPr>
            <p:spPr>
              <a:xfrm>
                <a:off x="10197174" y="14363700"/>
                <a:ext cx="1279705" cy="102566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4" name="Oval 233"/>
            <p:cNvSpPr/>
            <p:nvPr/>
          </p:nvSpPr>
          <p:spPr>
            <a:xfrm>
              <a:off x="3252952" y="2595347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>
              <a:off x="5585845" y="2595347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>
              <a:off x="7918738" y="2595346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53291" y="5442754"/>
            <a:ext cx="24403635" cy="1301277"/>
            <a:chOff x="353291" y="5442754"/>
            <a:chExt cx="24403635" cy="1301277"/>
          </a:xfrm>
        </p:grpSpPr>
        <p:grpSp>
          <p:nvGrpSpPr>
            <p:cNvPr id="224" name="Group 223"/>
            <p:cNvGrpSpPr/>
            <p:nvPr/>
          </p:nvGrpSpPr>
          <p:grpSpPr>
            <a:xfrm>
              <a:off x="353291" y="5442754"/>
              <a:ext cx="24403635" cy="1301277"/>
              <a:chOff x="353451" y="14205690"/>
              <a:chExt cx="24403635" cy="1301277"/>
            </a:xfrm>
          </p:grpSpPr>
          <p:sp>
            <p:nvSpPr>
              <p:cNvPr id="225" name="Rounded Rectangle 224"/>
              <p:cNvSpPr/>
              <p:nvPr/>
            </p:nvSpPr>
            <p:spPr>
              <a:xfrm>
                <a:off x="353451" y="14205690"/>
                <a:ext cx="20747989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A</a:t>
                </a:r>
                <a:endParaRPr lang="en-US" dirty="0">
                  <a:solidFill>
                    <a:prstClr val="black">
                      <a:lumMod val="65000"/>
                      <a:lumOff val="35000"/>
                    </a:prstClr>
                  </a:solidFill>
                </a:endParaRPr>
              </a:p>
            </p:txBody>
          </p:sp>
          <p:sp>
            <p:nvSpPr>
              <p:cNvPr id="226" name="Rectangle 225"/>
              <p:cNvSpPr/>
              <p:nvPr/>
            </p:nvSpPr>
            <p:spPr>
              <a:xfrm>
                <a:off x="10197174" y="14363700"/>
                <a:ext cx="14559912" cy="102566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1" name="Oval 230"/>
            <p:cNvSpPr/>
            <p:nvPr/>
          </p:nvSpPr>
          <p:spPr>
            <a:xfrm>
              <a:off x="3252952" y="5503236"/>
              <a:ext cx="1188720" cy="118872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585845" y="5503236"/>
              <a:ext cx="1188720" cy="1188720"/>
              <a:chOff x="5585845" y="5503236"/>
              <a:chExt cx="1188720" cy="1188720"/>
            </a:xfrm>
          </p:grpSpPr>
          <p:sp>
            <p:nvSpPr>
              <p:cNvPr id="232" name="Oval 231"/>
              <p:cNvSpPr/>
              <p:nvPr/>
            </p:nvSpPr>
            <p:spPr>
              <a:xfrm>
                <a:off x="5585845" y="5503236"/>
                <a:ext cx="1188720" cy="11887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6057666" y="5976438"/>
                <a:ext cx="274320" cy="2743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7918738" y="5503235"/>
              <a:ext cx="1188720" cy="1188720"/>
              <a:chOff x="7918738" y="5503235"/>
              <a:chExt cx="1188720" cy="1188720"/>
            </a:xfrm>
          </p:grpSpPr>
          <p:sp>
            <p:nvSpPr>
              <p:cNvPr id="233" name="Oval 232"/>
              <p:cNvSpPr/>
              <p:nvPr/>
            </p:nvSpPr>
            <p:spPr>
              <a:xfrm>
                <a:off x="7918738" y="5503235"/>
                <a:ext cx="1188720" cy="11887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8387378" y="5985771"/>
                <a:ext cx="274320" cy="2743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53291" y="12683873"/>
            <a:ext cx="20747989" cy="1301277"/>
            <a:chOff x="353291" y="12683873"/>
            <a:chExt cx="20747989" cy="1301277"/>
          </a:xfrm>
        </p:grpSpPr>
        <p:grpSp>
          <p:nvGrpSpPr>
            <p:cNvPr id="227" name="Group 226"/>
            <p:cNvGrpSpPr/>
            <p:nvPr/>
          </p:nvGrpSpPr>
          <p:grpSpPr>
            <a:xfrm>
              <a:off x="353291" y="12683873"/>
              <a:ext cx="20747989" cy="1301277"/>
              <a:chOff x="353451" y="14205690"/>
              <a:chExt cx="20747989" cy="1301277"/>
            </a:xfrm>
          </p:grpSpPr>
          <p:sp>
            <p:nvSpPr>
              <p:cNvPr id="228" name="Rounded Rectangle 227"/>
              <p:cNvSpPr/>
              <p:nvPr/>
            </p:nvSpPr>
            <p:spPr>
              <a:xfrm>
                <a:off x="353451" y="14205690"/>
                <a:ext cx="20747989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B</a:t>
                </a:r>
                <a:endParaRPr lang="en-US" dirty="0">
                  <a:solidFill>
                    <a:prstClr val="black">
                      <a:lumMod val="65000"/>
                      <a:lumOff val="35000"/>
                    </a:prstClr>
                  </a:solidFill>
                </a:endParaRPr>
              </a:p>
            </p:txBody>
          </p:sp>
          <p:sp>
            <p:nvSpPr>
              <p:cNvPr id="229" name="Rectangle 228"/>
              <p:cNvSpPr/>
              <p:nvPr/>
            </p:nvSpPr>
            <p:spPr>
              <a:xfrm>
                <a:off x="10197174" y="14363700"/>
                <a:ext cx="8516983" cy="102566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2" name="Oval 241"/>
            <p:cNvSpPr/>
            <p:nvPr/>
          </p:nvSpPr>
          <p:spPr>
            <a:xfrm>
              <a:off x="5594358" y="12739473"/>
              <a:ext cx="1188720" cy="118872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43" name="Group 242"/>
            <p:cNvGrpSpPr/>
            <p:nvPr/>
          </p:nvGrpSpPr>
          <p:grpSpPr>
            <a:xfrm>
              <a:off x="3220627" y="12739473"/>
              <a:ext cx="1188720" cy="1188720"/>
              <a:chOff x="5585845" y="5503236"/>
              <a:chExt cx="1188720" cy="1188720"/>
            </a:xfrm>
          </p:grpSpPr>
          <p:sp>
            <p:nvSpPr>
              <p:cNvPr id="244" name="Oval 243"/>
              <p:cNvSpPr/>
              <p:nvPr/>
            </p:nvSpPr>
            <p:spPr>
              <a:xfrm>
                <a:off x="5585845" y="5503236"/>
                <a:ext cx="1188720" cy="11887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6057666" y="5976438"/>
                <a:ext cx="274320" cy="2743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7918738" y="12739473"/>
              <a:ext cx="1188720" cy="1188720"/>
              <a:chOff x="7918738" y="5503235"/>
              <a:chExt cx="1188720" cy="1188720"/>
            </a:xfrm>
          </p:grpSpPr>
          <p:sp>
            <p:nvSpPr>
              <p:cNvPr id="247" name="Oval 246"/>
              <p:cNvSpPr/>
              <p:nvPr/>
            </p:nvSpPr>
            <p:spPr>
              <a:xfrm>
                <a:off x="7918738" y="5503235"/>
                <a:ext cx="1188720" cy="11887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8387378" y="5985771"/>
                <a:ext cx="274320" cy="2743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353292" y="20110501"/>
            <a:ext cx="20747988" cy="1301277"/>
            <a:chOff x="353292" y="20110501"/>
            <a:chExt cx="20747988" cy="1301277"/>
          </a:xfrm>
        </p:grpSpPr>
        <p:grpSp>
          <p:nvGrpSpPr>
            <p:cNvPr id="6" name="Group 5"/>
            <p:cNvGrpSpPr/>
            <p:nvPr/>
          </p:nvGrpSpPr>
          <p:grpSpPr>
            <a:xfrm>
              <a:off x="353292" y="20110501"/>
              <a:ext cx="20747988" cy="1301277"/>
              <a:chOff x="353292" y="20110501"/>
              <a:chExt cx="20747988" cy="1301277"/>
            </a:xfrm>
          </p:grpSpPr>
          <p:sp>
            <p:nvSpPr>
              <p:cNvPr id="230" name="Rounded Rectangle 229"/>
              <p:cNvSpPr/>
              <p:nvPr/>
            </p:nvSpPr>
            <p:spPr>
              <a:xfrm>
                <a:off x="353292" y="20110501"/>
                <a:ext cx="20747988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C</a:t>
                </a:r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7910790" y="20193143"/>
                <a:ext cx="1188720" cy="118872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50" name="Group 249"/>
              <p:cNvGrpSpPr/>
              <p:nvPr/>
            </p:nvGrpSpPr>
            <p:grpSpPr>
              <a:xfrm>
                <a:off x="3204595" y="20190786"/>
                <a:ext cx="1188720" cy="1188720"/>
                <a:chOff x="5585845" y="5503236"/>
                <a:chExt cx="1188720" cy="1188720"/>
              </a:xfrm>
            </p:grpSpPr>
            <p:sp>
              <p:nvSpPr>
                <p:cNvPr id="251" name="Oval 250"/>
                <p:cNvSpPr/>
                <p:nvPr/>
              </p:nvSpPr>
              <p:spPr>
                <a:xfrm>
                  <a:off x="5585845" y="5503236"/>
                  <a:ext cx="1188720" cy="118872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2" name="Oval 251"/>
                <p:cNvSpPr/>
                <p:nvPr/>
              </p:nvSpPr>
              <p:spPr>
                <a:xfrm>
                  <a:off x="6057666" y="5976438"/>
                  <a:ext cx="274320" cy="27432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53" name="Group 252"/>
              <p:cNvGrpSpPr/>
              <p:nvPr/>
            </p:nvGrpSpPr>
            <p:grpSpPr>
              <a:xfrm>
                <a:off x="5537488" y="20190785"/>
                <a:ext cx="1188720" cy="1188720"/>
                <a:chOff x="7918738" y="5503235"/>
                <a:chExt cx="1188720" cy="1188720"/>
              </a:xfrm>
            </p:grpSpPr>
            <p:sp>
              <p:nvSpPr>
                <p:cNvPr id="254" name="Oval 253"/>
                <p:cNvSpPr/>
                <p:nvPr/>
              </p:nvSpPr>
              <p:spPr>
                <a:xfrm>
                  <a:off x="7918738" y="5503235"/>
                  <a:ext cx="1188720" cy="118872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>
                  <a:off x="8387378" y="5985771"/>
                  <a:ext cx="274320" cy="27432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65" name="Rectangle 264"/>
            <p:cNvSpPr/>
            <p:nvPr/>
          </p:nvSpPr>
          <p:spPr>
            <a:xfrm>
              <a:off x="10174860" y="20273484"/>
              <a:ext cx="10876014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251617" y="12595794"/>
            <a:ext cx="20985268" cy="740208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097791" y="2410267"/>
            <a:ext cx="20135666" cy="9788660"/>
            <a:chOff x="3097791" y="2410267"/>
            <a:chExt cx="20135666" cy="9788660"/>
          </a:xfrm>
        </p:grpSpPr>
        <p:sp>
          <p:nvSpPr>
            <p:cNvPr id="21" name="Freeform 20"/>
            <p:cNvSpPr/>
            <p:nvPr/>
          </p:nvSpPr>
          <p:spPr>
            <a:xfrm>
              <a:off x="9206345" y="2410691"/>
              <a:ext cx="7232073" cy="9788236"/>
            </a:xfrm>
            <a:custGeom>
              <a:avLst/>
              <a:gdLst>
                <a:gd name="connsiteX0" fmla="*/ 0 w 7232073"/>
                <a:gd name="connsiteY0" fmla="*/ 0 h 9788236"/>
                <a:gd name="connsiteX1" fmla="*/ 7232073 w 7232073"/>
                <a:gd name="connsiteY1" fmla="*/ 4717473 h 9788236"/>
                <a:gd name="connsiteX2" fmla="*/ 7232073 w 7232073"/>
                <a:gd name="connsiteY2" fmla="*/ 9788236 h 9788236"/>
                <a:gd name="connsiteX3" fmla="*/ 62346 w 7232073"/>
                <a:gd name="connsiteY3" fmla="*/ 4488873 h 9788236"/>
                <a:gd name="connsiteX4" fmla="*/ 20782 w 7232073"/>
                <a:gd name="connsiteY4" fmla="*/ 62345 h 97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2073" h="9788236">
                  <a:moveTo>
                    <a:pt x="0" y="0"/>
                  </a:moveTo>
                  <a:lnTo>
                    <a:pt x="7232073" y="4717473"/>
                  </a:lnTo>
                  <a:lnTo>
                    <a:pt x="7232073" y="9788236"/>
                  </a:lnTo>
                  <a:lnTo>
                    <a:pt x="62346" y="4488873"/>
                  </a:lnTo>
                  <a:lnTo>
                    <a:pt x="20782" y="62345"/>
                  </a:lnTo>
                </a:path>
              </a:pathLst>
            </a:custGeom>
            <a:solidFill>
              <a:schemeClr val="bg1">
                <a:alpha val="61961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6435031" y="7115862"/>
              <a:ext cx="6798426" cy="5078313"/>
              <a:chOff x="16435031" y="7115862"/>
              <a:chExt cx="6798426" cy="507831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6435031" y="7115863"/>
                <a:ext cx="6383405" cy="50783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16910615" y="7456438"/>
                <a:ext cx="1188720" cy="118872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16910615" y="9097672"/>
                <a:ext cx="1188720" cy="1188720"/>
                <a:chOff x="17893714" y="10267049"/>
                <a:chExt cx="1188720" cy="1188720"/>
              </a:xfrm>
            </p:grpSpPr>
            <p:sp>
              <p:nvSpPr>
                <p:cNvPr id="106" name="Oval 105"/>
                <p:cNvSpPr/>
                <p:nvPr/>
              </p:nvSpPr>
              <p:spPr>
                <a:xfrm>
                  <a:off x="17893714" y="10267049"/>
                  <a:ext cx="1188720" cy="118872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18365535" y="10740251"/>
                  <a:ext cx="274320" cy="27432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9" name="Oval 108"/>
              <p:cNvSpPr/>
              <p:nvPr/>
            </p:nvSpPr>
            <p:spPr>
              <a:xfrm>
                <a:off x="16910615" y="1069208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574919" y="7115862"/>
                <a:ext cx="4658538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 smtClean="0">
                    <a:solidFill>
                      <a:prstClr val="black"/>
                    </a:solidFill>
                  </a:rPr>
                  <a:t>Must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 smtClean="0">
                    <a:solidFill>
                      <a:prstClr val="black"/>
                    </a:solidFill>
                  </a:rPr>
                  <a:t>May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 smtClean="0">
                    <a:solidFill>
                      <a:prstClr val="black"/>
                    </a:solidFill>
                  </a:rPr>
                  <a:t>Must Not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3" name="Rectangle 112"/>
            <p:cNvSpPr/>
            <p:nvPr/>
          </p:nvSpPr>
          <p:spPr>
            <a:xfrm>
              <a:off x="3129977" y="5352343"/>
              <a:ext cx="6138714" cy="1526440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097791" y="2410267"/>
              <a:ext cx="6138714" cy="1526440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9804298" y="291805"/>
            <a:ext cx="169071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How are the elements of ‘B’ distributed?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19797170" y="1409722"/>
            <a:ext cx="76626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Aggregate </a:t>
            </a:r>
            <a:r>
              <a:rPr lang="en-US" dirty="0">
                <a:solidFill>
                  <a:prstClr val="black"/>
                </a:solidFill>
              </a:rPr>
              <a:t>By: </a:t>
            </a:r>
            <a:r>
              <a:rPr lang="en-US" dirty="0" smtClean="0">
                <a:solidFill>
                  <a:prstClr val="black"/>
                </a:solidFill>
              </a:rPr>
              <a:t>Set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9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E0EC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7" grpId="0" animBg="1"/>
      <p:bldP spid="47" grpId="1" animBg="1"/>
      <p:bldP spid="46" grpId="0" animBg="1"/>
      <p:bldP spid="46" grpId="1" animBg="1"/>
      <p:bldP spid="45" grpId="0" animBg="1"/>
      <p:bldP spid="44" grpId="0" animBg="1"/>
      <p:bldP spid="43" grpId="0" animBg="1"/>
      <p:bldP spid="42" grpId="0" animBg="1"/>
      <p:bldP spid="42" grpId="1" animBg="1"/>
      <p:bldP spid="42" grpId="2" animBg="1"/>
      <p:bldP spid="102" grpId="0" animBg="1"/>
      <p:bldP spid="10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53292" y="20110501"/>
            <a:ext cx="20747988" cy="7295288"/>
            <a:chOff x="353292" y="20110501"/>
            <a:chExt cx="20747988" cy="7295288"/>
          </a:xfrm>
        </p:grpSpPr>
        <p:grpSp>
          <p:nvGrpSpPr>
            <p:cNvPr id="6" name="Group 5"/>
            <p:cNvGrpSpPr/>
            <p:nvPr/>
          </p:nvGrpSpPr>
          <p:grpSpPr>
            <a:xfrm>
              <a:off x="353292" y="20110501"/>
              <a:ext cx="20747988" cy="1301277"/>
              <a:chOff x="353292" y="20110501"/>
              <a:chExt cx="20747988" cy="1301277"/>
            </a:xfrm>
          </p:grpSpPr>
          <p:sp>
            <p:nvSpPr>
              <p:cNvPr id="230" name="Rounded Rectangle 229"/>
              <p:cNvSpPr/>
              <p:nvPr/>
            </p:nvSpPr>
            <p:spPr>
              <a:xfrm>
                <a:off x="353292" y="20110501"/>
                <a:ext cx="20747988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C</a:t>
                </a:r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7910790" y="20193143"/>
                <a:ext cx="1188720" cy="118872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50" name="Group 249"/>
              <p:cNvGrpSpPr/>
              <p:nvPr/>
            </p:nvGrpSpPr>
            <p:grpSpPr>
              <a:xfrm>
                <a:off x="3204595" y="20176272"/>
                <a:ext cx="1188720" cy="1188720"/>
                <a:chOff x="5585845" y="5488722"/>
                <a:chExt cx="1188720" cy="1188720"/>
              </a:xfrm>
            </p:grpSpPr>
            <p:sp>
              <p:nvSpPr>
                <p:cNvPr id="251" name="Oval 250"/>
                <p:cNvSpPr/>
                <p:nvPr/>
              </p:nvSpPr>
              <p:spPr>
                <a:xfrm>
                  <a:off x="5585845" y="5488722"/>
                  <a:ext cx="1188720" cy="118872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2" name="Oval 251"/>
                <p:cNvSpPr/>
                <p:nvPr/>
              </p:nvSpPr>
              <p:spPr>
                <a:xfrm>
                  <a:off x="6057666" y="5961924"/>
                  <a:ext cx="274320" cy="27432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53" name="Group 252"/>
              <p:cNvGrpSpPr/>
              <p:nvPr/>
            </p:nvGrpSpPr>
            <p:grpSpPr>
              <a:xfrm>
                <a:off x="5537488" y="20161757"/>
                <a:ext cx="1188720" cy="1188720"/>
                <a:chOff x="7918738" y="5474207"/>
                <a:chExt cx="1188720" cy="1188720"/>
              </a:xfrm>
            </p:grpSpPr>
            <p:sp>
              <p:nvSpPr>
                <p:cNvPr id="254" name="Oval 253"/>
                <p:cNvSpPr/>
                <p:nvPr/>
              </p:nvSpPr>
              <p:spPr>
                <a:xfrm>
                  <a:off x="7918738" y="5474207"/>
                  <a:ext cx="1188720" cy="118872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>
                  <a:off x="8387378" y="5956743"/>
                  <a:ext cx="274320" cy="27432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/>
            <p:cNvGrpSpPr/>
            <p:nvPr/>
          </p:nvGrpSpPr>
          <p:grpSpPr>
            <a:xfrm>
              <a:off x="3195150" y="21641110"/>
              <a:ext cx="9524323" cy="1301262"/>
              <a:chOff x="3198498" y="7535279"/>
              <a:chExt cx="9524323" cy="1301262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3198498" y="7535279"/>
                <a:ext cx="5967053" cy="1301262"/>
                <a:chOff x="3903786" y="11397080"/>
                <a:chExt cx="5967053" cy="1301262"/>
              </a:xfrm>
            </p:grpSpPr>
            <p:sp>
              <p:nvSpPr>
                <p:cNvPr id="127" name="Oval 126"/>
                <p:cNvSpPr/>
                <p:nvPr/>
              </p:nvSpPr>
              <p:spPr>
                <a:xfrm>
                  <a:off x="3903786" y="11397081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6236679" y="11397081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8569572" y="11397080"/>
                  <a:ext cx="1301267" cy="130126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26" name="Rectangle 125"/>
              <p:cNvSpPr/>
              <p:nvPr/>
            </p:nvSpPr>
            <p:spPr>
              <a:xfrm>
                <a:off x="10197176" y="7535279"/>
                <a:ext cx="252564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 descr="Down:  Group 114"/>
            <p:cNvGrpSpPr/>
            <p:nvPr/>
          </p:nvGrpSpPr>
          <p:grpSpPr>
            <a:xfrm>
              <a:off x="3189851" y="23134476"/>
              <a:ext cx="12198581" cy="1301264"/>
              <a:chOff x="3198497" y="10866126"/>
              <a:chExt cx="12198581" cy="1301264"/>
            </a:xfrm>
          </p:grpSpPr>
          <p:grpSp>
            <p:nvGrpSpPr>
              <p:cNvPr id="131" name="Group 130"/>
              <p:cNvGrpSpPr/>
              <p:nvPr/>
            </p:nvGrpSpPr>
            <p:grpSpPr>
              <a:xfrm>
                <a:off x="3198497" y="10866126"/>
                <a:ext cx="5967054" cy="1301263"/>
                <a:chOff x="3903785" y="14727927"/>
                <a:chExt cx="5967054" cy="1301263"/>
              </a:xfrm>
            </p:grpSpPr>
            <p:sp>
              <p:nvSpPr>
                <p:cNvPr id="133" name="Freeform 132"/>
                <p:cNvSpPr/>
                <p:nvPr/>
              </p:nvSpPr>
              <p:spPr>
                <a:xfrm>
                  <a:off x="3903785" y="14727927"/>
                  <a:ext cx="5967054" cy="1301263"/>
                </a:xfrm>
                <a:custGeom>
                  <a:avLst/>
                  <a:gdLst>
                    <a:gd name="connsiteX0" fmla="*/ 5316420 w 5967054"/>
                    <a:gd name="connsiteY0" fmla="*/ 0 h 1301263"/>
                    <a:gd name="connsiteX1" fmla="*/ 5967054 w 5967054"/>
                    <a:gd name="connsiteY1" fmla="*/ 650631 h 1301263"/>
                    <a:gd name="connsiteX2" fmla="*/ 5316420 w 5967054"/>
                    <a:gd name="connsiteY2" fmla="*/ 1301262 h 1301263"/>
                    <a:gd name="connsiteX3" fmla="*/ 4716916 w 5967054"/>
                    <a:gd name="connsiteY3" fmla="*/ 903886 h 1301263"/>
                    <a:gd name="connsiteX4" fmla="*/ 4695819 w 5967054"/>
                    <a:gd name="connsiteY4" fmla="*/ 835922 h 1301263"/>
                    <a:gd name="connsiteX5" fmla="*/ 1271236 w 5967054"/>
                    <a:gd name="connsiteY5" fmla="*/ 835922 h 1301263"/>
                    <a:gd name="connsiteX6" fmla="*/ 1250138 w 5967054"/>
                    <a:gd name="connsiteY6" fmla="*/ 903887 h 1301263"/>
                    <a:gd name="connsiteX7" fmla="*/ 650634 w 5967054"/>
                    <a:gd name="connsiteY7" fmla="*/ 1301263 h 1301263"/>
                    <a:gd name="connsiteX8" fmla="*/ 0 w 5967054"/>
                    <a:gd name="connsiteY8" fmla="*/ 650632 h 1301263"/>
                    <a:gd name="connsiteX9" fmla="*/ 650634 w 5967054"/>
                    <a:gd name="connsiteY9" fmla="*/ 1 h 1301263"/>
                    <a:gd name="connsiteX10" fmla="*/ 1250138 w 5967054"/>
                    <a:gd name="connsiteY10" fmla="*/ 397377 h 1301263"/>
                    <a:gd name="connsiteX11" fmla="*/ 1281445 w 5967054"/>
                    <a:gd name="connsiteY11" fmla="*/ 498229 h 1301263"/>
                    <a:gd name="connsiteX12" fmla="*/ 4685609 w 5967054"/>
                    <a:gd name="connsiteY12" fmla="*/ 498229 h 1301263"/>
                    <a:gd name="connsiteX13" fmla="*/ 4716916 w 5967054"/>
                    <a:gd name="connsiteY13" fmla="*/ 397376 h 1301263"/>
                    <a:gd name="connsiteX14" fmla="*/ 5316420 w 5967054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67054" h="1301263">
                      <a:moveTo>
                        <a:pt x="5316420" y="0"/>
                      </a:moveTo>
                      <a:cubicBezTo>
                        <a:pt x="5675755" y="0"/>
                        <a:pt x="5967054" y="291297"/>
                        <a:pt x="5967054" y="650631"/>
                      </a:cubicBezTo>
                      <a:cubicBezTo>
                        <a:pt x="5967054" y="1009965"/>
                        <a:pt x="5675755" y="1301262"/>
                        <a:pt x="5316420" y="1301262"/>
                      </a:cubicBezTo>
                      <a:cubicBezTo>
                        <a:pt x="5046919" y="1301262"/>
                        <a:pt x="4815688" y="1137407"/>
                        <a:pt x="4716916" y="903886"/>
                      </a:cubicBezTo>
                      <a:lnTo>
                        <a:pt x="4695819" y="835922"/>
                      </a:lnTo>
                      <a:lnTo>
                        <a:pt x="1271236" y="835922"/>
                      </a:lnTo>
                      <a:lnTo>
                        <a:pt x="1250138" y="903887"/>
                      </a:lnTo>
                      <a:cubicBezTo>
                        <a:pt x="1151367" y="1137408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6"/>
                        <a:pt x="0" y="650632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29"/>
                      </a:lnTo>
                      <a:lnTo>
                        <a:pt x="4685609" y="498229"/>
                      </a:lnTo>
                      <a:lnTo>
                        <a:pt x="4716916" y="397376"/>
                      </a:lnTo>
                      <a:cubicBezTo>
                        <a:pt x="4815688" y="163855"/>
                        <a:pt x="5046919" y="0"/>
                        <a:pt x="5316420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6236679" y="14727928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2" name="Rectangle 131"/>
              <p:cNvSpPr/>
              <p:nvPr/>
            </p:nvSpPr>
            <p:spPr>
              <a:xfrm>
                <a:off x="10197175" y="10866129"/>
                <a:ext cx="5199903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5" name="Group 134" descr="Down:  Group 115"/>
            <p:cNvGrpSpPr/>
            <p:nvPr/>
          </p:nvGrpSpPr>
          <p:grpSpPr>
            <a:xfrm>
              <a:off x="3164993" y="24635207"/>
              <a:ext cx="8901089" cy="1301268"/>
              <a:chOff x="3198498" y="12531548"/>
              <a:chExt cx="8901089" cy="1301268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3198498" y="12531548"/>
                <a:ext cx="5967054" cy="1301263"/>
                <a:chOff x="3903786" y="16393349"/>
                <a:chExt cx="5967054" cy="1301263"/>
              </a:xfrm>
            </p:grpSpPr>
            <p:sp>
              <p:nvSpPr>
                <p:cNvPr id="138" name="Oval 137"/>
                <p:cNvSpPr/>
                <p:nvPr/>
              </p:nvSpPr>
              <p:spPr>
                <a:xfrm>
                  <a:off x="3903786" y="1639335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" name="Freeform 138"/>
                <p:cNvSpPr/>
                <p:nvPr/>
              </p:nvSpPr>
              <p:spPr>
                <a:xfrm>
                  <a:off x="6236679" y="16393349"/>
                  <a:ext cx="3634161" cy="1301263"/>
                </a:xfrm>
                <a:custGeom>
                  <a:avLst/>
                  <a:gdLst>
                    <a:gd name="connsiteX0" fmla="*/ 2983527 w 3634161"/>
                    <a:gd name="connsiteY0" fmla="*/ 0 h 1301263"/>
                    <a:gd name="connsiteX1" fmla="*/ 3634161 w 3634161"/>
                    <a:gd name="connsiteY1" fmla="*/ 650631 h 1301263"/>
                    <a:gd name="connsiteX2" fmla="*/ 2983527 w 3634161"/>
                    <a:gd name="connsiteY2" fmla="*/ 1301263 h 1301263"/>
                    <a:gd name="connsiteX3" fmla="*/ 2384023 w 3634161"/>
                    <a:gd name="connsiteY3" fmla="*/ 903887 h 1301263"/>
                    <a:gd name="connsiteX4" fmla="*/ 2352716 w 3634161"/>
                    <a:gd name="connsiteY4" fmla="*/ 803031 h 1301263"/>
                    <a:gd name="connsiteX5" fmla="*/ 1281446 w 3634161"/>
                    <a:gd name="connsiteY5" fmla="*/ 803031 h 1301263"/>
                    <a:gd name="connsiteX6" fmla="*/ 1250138 w 3634161"/>
                    <a:gd name="connsiteY6" fmla="*/ 903887 h 1301263"/>
                    <a:gd name="connsiteX7" fmla="*/ 650634 w 3634161"/>
                    <a:gd name="connsiteY7" fmla="*/ 1301263 h 1301263"/>
                    <a:gd name="connsiteX8" fmla="*/ 0 w 3634161"/>
                    <a:gd name="connsiteY8" fmla="*/ 650631 h 1301263"/>
                    <a:gd name="connsiteX9" fmla="*/ 650634 w 3634161"/>
                    <a:gd name="connsiteY9" fmla="*/ 1 h 1301263"/>
                    <a:gd name="connsiteX10" fmla="*/ 1250138 w 3634161"/>
                    <a:gd name="connsiteY10" fmla="*/ 397377 h 1301263"/>
                    <a:gd name="connsiteX11" fmla="*/ 1281445 w 3634161"/>
                    <a:gd name="connsiteY11" fmla="*/ 498231 h 1301263"/>
                    <a:gd name="connsiteX12" fmla="*/ 2352716 w 3634161"/>
                    <a:gd name="connsiteY12" fmla="*/ 498231 h 1301263"/>
                    <a:gd name="connsiteX13" fmla="*/ 2384023 w 3634161"/>
                    <a:gd name="connsiteY13" fmla="*/ 397375 h 1301263"/>
                    <a:gd name="connsiteX14" fmla="*/ 2983527 w 3634161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3">
                      <a:moveTo>
                        <a:pt x="2983527" y="0"/>
                      </a:move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3"/>
                        <a:pt x="2983527" y="1301263"/>
                      </a:cubicBezTo>
                      <a:cubicBezTo>
                        <a:pt x="2714026" y="1301263"/>
                        <a:pt x="2482795" y="1137407"/>
                        <a:pt x="2384023" y="903887"/>
                      </a:cubicBezTo>
                      <a:lnTo>
                        <a:pt x="2352716" y="803031"/>
                      </a:lnTo>
                      <a:lnTo>
                        <a:pt x="1281446" y="803031"/>
                      </a:lnTo>
                      <a:lnTo>
                        <a:pt x="1250138" y="903887"/>
                      </a:lnTo>
                      <a:cubicBezTo>
                        <a:pt x="1151367" y="1137409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7"/>
                        <a:pt x="0" y="650631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31"/>
                      </a:lnTo>
                      <a:lnTo>
                        <a:pt x="2352716" y="498231"/>
                      </a:lnTo>
                      <a:lnTo>
                        <a:pt x="2384023" y="397375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7" name="Rectangle 136"/>
              <p:cNvSpPr/>
              <p:nvPr/>
            </p:nvSpPr>
            <p:spPr>
              <a:xfrm>
                <a:off x="10197177" y="12531555"/>
                <a:ext cx="1902410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0" name="Group 139" descr="Down:  Group 24"/>
            <p:cNvGrpSpPr/>
            <p:nvPr/>
          </p:nvGrpSpPr>
          <p:grpSpPr>
            <a:xfrm>
              <a:off x="3156563" y="26104517"/>
              <a:ext cx="8278383" cy="1301272"/>
              <a:chOff x="3198497" y="14196970"/>
              <a:chExt cx="8278383" cy="1301272"/>
            </a:xfrm>
          </p:grpSpPr>
          <p:sp>
            <p:nvSpPr>
              <p:cNvPr id="141" name="Freeform 140"/>
              <p:cNvSpPr/>
              <p:nvPr/>
            </p:nvSpPr>
            <p:spPr>
              <a:xfrm>
                <a:off x="3198497" y="14196970"/>
                <a:ext cx="5967054" cy="1301262"/>
              </a:xfrm>
              <a:custGeom>
                <a:avLst/>
                <a:gdLst>
                  <a:gd name="connsiteX0" fmla="*/ 650634 w 5967054"/>
                  <a:gd name="connsiteY0" fmla="*/ 0 h 1301262"/>
                  <a:gd name="connsiteX1" fmla="*/ 1250138 w 5967054"/>
                  <a:gd name="connsiteY1" fmla="*/ 397376 h 1301262"/>
                  <a:gd name="connsiteX2" fmla="*/ 1276339 w 5967054"/>
                  <a:gd name="connsiteY2" fmla="*/ 481782 h 1301262"/>
                  <a:gd name="connsiteX3" fmla="*/ 2357822 w 5967054"/>
                  <a:gd name="connsiteY3" fmla="*/ 481782 h 1301262"/>
                  <a:gd name="connsiteX4" fmla="*/ 2384023 w 5967054"/>
                  <a:gd name="connsiteY4" fmla="*/ 397376 h 1301262"/>
                  <a:gd name="connsiteX5" fmla="*/ 2983527 w 5967054"/>
                  <a:gd name="connsiteY5" fmla="*/ 0 h 1301262"/>
                  <a:gd name="connsiteX6" fmla="*/ 3583031 w 5967054"/>
                  <a:gd name="connsiteY6" fmla="*/ 397376 h 1301262"/>
                  <a:gd name="connsiteX7" fmla="*/ 3609232 w 5967054"/>
                  <a:gd name="connsiteY7" fmla="*/ 481782 h 1301262"/>
                  <a:gd name="connsiteX8" fmla="*/ 4690715 w 5967054"/>
                  <a:gd name="connsiteY8" fmla="*/ 481782 h 1301262"/>
                  <a:gd name="connsiteX9" fmla="*/ 4716916 w 5967054"/>
                  <a:gd name="connsiteY9" fmla="*/ 397376 h 1301262"/>
                  <a:gd name="connsiteX10" fmla="*/ 5316420 w 5967054"/>
                  <a:gd name="connsiteY10" fmla="*/ 0 h 1301262"/>
                  <a:gd name="connsiteX11" fmla="*/ 5967054 w 5967054"/>
                  <a:gd name="connsiteY11" fmla="*/ 650630 h 1301262"/>
                  <a:gd name="connsiteX12" fmla="*/ 5316420 w 5967054"/>
                  <a:gd name="connsiteY12" fmla="*/ 1301260 h 1301262"/>
                  <a:gd name="connsiteX13" fmla="*/ 4716916 w 5967054"/>
                  <a:gd name="connsiteY13" fmla="*/ 903884 h 1301262"/>
                  <a:gd name="connsiteX14" fmla="*/ 4690714 w 5967054"/>
                  <a:gd name="connsiteY14" fmla="*/ 819476 h 1301262"/>
                  <a:gd name="connsiteX15" fmla="*/ 3609234 w 5967054"/>
                  <a:gd name="connsiteY15" fmla="*/ 819476 h 1301262"/>
                  <a:gd name="connsiteX16" fmla="*/ 3583031 w 5967054"/>
                  <a:gd name="connsiteY16" fmla="*/ 903886 h 1301262"/>
                  <a:gd name="connsiteX17" fmla="*/ 2983527 w 5967054"/>
                  <a:gd name="connsiteY17" fmla="*/ 1301262 h 1301262"/>
                  <a:gd name="connsiteX18" fmla="*/ 2384023 w 5967054"/>
                  <a:gd name="connsiteY18" fmla="*/ 903886 h 1301262"/>
                  <a:gd name="connsiteX19" fmla="*/ 2357821 w 5967054"/>
                  <a:gd name="connsiteY19" fmla="*/ 819476 h 1301262"/>
                  <a:gd name="connsiteX20" fmla="*/ 1276341 w 5967054"/>
                  <a:gd name="connsiteY20" fmla="*/ 819476 h 1301262"/>
                  <a:gd name="connsiteX21" fmla="*/ 1250138 w 5967054"/>
                  <a:gd name="connsiteY21" fmla="*/ 903886 h 1301262"/>
                  <a:gd name="connsiteX22" fmla="*/ 650634 w 5967054"/>
                  <a:gd name="connsiteY22" fmla="*/ 1301262 h 1301262"/>
                  <a:gd name="connsiteX23" fmla="*/ 0 w 5967054"/>
                  <a:gd name="connsiteY23" fmla="*/ 650632 h 1301262"/>
                  <a:gd name="connsiteX24" fmla="*/ 650634 w 5967054"/>
                  <a:gd name="connsiteY2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967054" h="1301262">
                    <a:moveTo>
                      <a:pt x="650634" y="0"/>
                    </a:moveTo>
                    <a:cubicBezTo>
                      <a:pt x="920136" y="0"/>
                      <a:pt x="1151367" y="163854"/>
                      <a:pt x="1250138" y="397376"/>
                    </a:cubicBezTo>
                    <a:lnTo>
                      <a:pt x="1276339" y="481782"/>
                    </a:lnTo>
                    <a:lnTo>
                      <a:pt x="2357822" y="481782"/>
                    </a:lnTo>
                    <a:lnTo>
                      <a:pt x="2384023" y="397376"/>
                    </a:lnTo>
                    <a:cubicBezTo>
                      <a:pt x="2482795" y="163854"/>
                      <a:pt x="2714026" y="0"/>
                      <a:pt x="2983527" y="0"/>
                    </a:cubicBezTo>
                    <a:cubicBezTo>
                      <a:pt x="3253029" y="0"/>
                      <a:pt x="3484259" y="163854"/>
                      <a:pt x="3583031" y="397376"/>
                    </a:cubicBezTo>
                    <a:lnTo>
                      <a:pt x="3609232" y="481782"/>
                    </a:lnTo>
                    <a:lnTo>
                      <a:pt x="4690715" y="481782"/>
                    </a:lnTo>
                    <a:lnTo>
                      <a:pt x="4716916" y="397376"/>
                    </a:lnTo>
                    <a:cubicBezTo>
                      <a:pt x="4815688" y="163854"/>
                      <a:pt x="5046919" y="0"/>
                      <a:pt x="5316420" y="0"/>
                    </a:cubicBezTo>
                    <a:cubicBezTo>
                      <a:pt x="5675755" y="0"/>
                      <a:pt x="5967054" y="291296"/>
                      <a:pt x="5967054" y="650630"/>
                    </a:cubicBezTo>
                    <a:cubicBezTo>
                      <a:pt x="5967054" y="1009964"/>
                      <a:pt x="5675755" y="1301260"/>
                      <a:pt x="5316420" y="1301260"/>
                    </a:cubicBezTo>
                    <a:cubicBezTo>
                      <a:pt x="5046919" y="1301260"/>
                      <a:pt x="4815688" y="1137406"/>
                      <a:pt x="4716916" y="903884"/>
                    </a:cubicBezTo>
                    <a:lnTo>
                      <a:pt x="4690714" y="819476"/>
                    </a:lnTo>
                    <a:lnTo>
                      <a:pt x="3609234" y="819476"/>
                    </a:lnTo>
                    <a:lnTo>
                      <a:pt x="3583031" y="903886"/>
                    </a:lnTo>
                    <a:cubicBezTo>
                      <a:pt x="3484259" y="1137406"/>
                      <a:pt x="3253029" y="1301262"/>
                      <a:pt x="2983527" y="1301262"/>
                    </a:cubicBezTo>
                    <a:cubicBezTo>
                      <a:pt x="2714026" y="1301262"/>
                      <a:pt x="2482795" y="1137406"/>
                      <a:pt x="2384023" y="903886"/>
                    </a:cubicBezTo>
                    <a:lnTo>
                      <a:pt x="2357821" y="819476"/>
                    </a:lnTo>
                    <a:lnTo>
                      <a:pt x="1276341" y="819476"/>
                    </a:lnTo>
                    <a:lnTo>
                      <a:pt x="1250138" y="903886"/>
                    </a:lnTo>
                    <a:cubicBezTo>
                      <a:pt x="1151367" y="1137406"/>
                      <a:pt x="920136" y="1301262"/>
                      <a:pt x="650634" y="1301262"/>
                    </a:cubicBezTo>
                    <a:cubicBezTo>
                      <a:pt x="291299" y="1301262"/>
                      <a:pt x="0" y="1009964"/>
                      <a:pt x="0" y="650632"/>
                    </a:cubicBezTo>
                    <a:cubicBezTo>
                      <a:pt x="0" y="291296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10197175" y="14196981"/>
                <a:ext cx="127970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9" name="Rectangle 48"/>
          <p:cNvSpPr/>
          <p:nvPr/>
        </p:nvSpPr>
        <p:spPr>
          <a:xfrm>
            <a:off x="24660023" y="920116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2316" y="638045"/>
            <a:ext cx="1793632" cy="14210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5209" y="915604"/>
            <a:ext cx="1793632" cy="11434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8102" y="766910"/>
            <a:ext cx="1793632" cy="12921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8" name="Freeform 47"/>
          <p:cNvSpPr/>
          <p:nvPr/>
        </p:nvSpPr>
        <p:spPr>
          <a:xfrm>
            <a:off x="30470344" y="1336131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7558311" y="1335850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9200118" y="1577537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7594058" y="997714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0550186" y="1388786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5776982" y="1385528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9269212" y="1398515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77" name="Group 176" descr="Down:  Group 113"/>
          <p:cNvGrpSpPr/>
          <p:nvPr/>
        </p:nvGrpSpPr>
        <p:grpSpPr>
          <a:xfrm>
            <a:off x="3208119" y="8367408"/>
            <a:ext cx="10461143" cy="1301262"/>
            <a:chOff x="3198498" y="9200703"/>
            <a:chExt cx="10461143" cy="1301262"/>
          </a:xfrm>
        </p:grpSpPr>
        <p:grpSp>
          <p:nvGrpSpPr>
            <p:cNvPr id="178" name="Group 177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180" name="Freeform 179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9" name="Rectangle 178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0" name="Group 189" descr="Down:  Group 114"/>
          <p:cNvGrpSpPr/>
          <p:nvPr/>
        </p:nvGrpSpPr>
        <p:grpSpPr>
          <a:xfrm>
            <a:off x="3204826" y="9814836"/>
            <a:ext cx="12198581" cy="1301264"/>
            <a:chOff x="3198497" y="10866126"/>
            <a:chExt cx="12198581" cy="1301264"/>
          </a:xfrm>
        </p:grpSpPr>
        <p:grpSp>
          <p:nvGrpSpPr>
            <p:cNvPr id="191" name="Group 190"/>
            <p:cNvGrpSpPr/>
            <p:nvPr/>
          </p:nvGrpSpPr>
          <p:grpSpPr>
            <a:xfrm>
              <a:off x="3198497" y="10866126"/>
              <a:ext cx="5967054" cy="1301263"/>
              <a:chOff x="3903785" y="14727927"/>
              <a:chExt cx="5967054" cy="1301263"/>
            </a:xfrm>
          </p:grpSpPr>
          <p:sp>
            <p:nvSpPr>
              <p:cNvPr id="193" name="Freeform 192"/>
              <p:cNvSpPr/>
              <p:nvPr/>
            </p:nvSpPr>
            <p:spPr>
              <a:xfrm>
                <a:off x="3903785" y="14727927"/>
                <a:ext cx="5967054" cy="1301263"/>
              </a:xfrm>
              <a:custGeom>
                <a:avLst/>
                <a:gdLst>
                  <a:gd name="connsiteX0" fmla="*/ 5316420 w 5967054"/>
                  <a:gd name="connsiteY0" fmla="*/ 0 h 1301263"/>
                  <a:gd name="connsiteX1" fmla="*/ 5967054 w 5967054"/>
                  <a:gd name="connsiteY1" fmla="*/ 650631 h 1301263"/>
                  <a:gd name="connsiteX2" fmla="*/ 5316420 w 5967054"/>
                  <a:gd name="connsiteY2" fmla="*/ 1301262 h 1301263"/>
                  <a:gd name="connsiteX3" fmla="*/ 4716916 w 5967054"/>
                  <a:gd name="connsiteY3" fmla="*/ 903886 h 1301263"/>
                  <a:gd name="connsiteX4" fmla="*/ 4695819 w 5967054"/>
                  <a:gd name="connsiteY4" fmla="*/ 835922 h 1301263"/>
                  <a:gd name="connsiteX5" fmla="*/ 1271236 w 5967054"/>
                  <a:gd name="connsiteY5" fmla="*/ 835922 h 1301263"/>
                  <a:gd name="connsiteX6" fmla="*/ 1250138 w 5967054"/>
                  <a:gd name="connsiteY6" fmla="*/ 903887 h 1301263"/>
                  <a:gd name="connsiteX7" fmla="*/ 650634 w 5967054"/>
                  <a:gd name="connsiteY7" fmla="*/ 1301263 h 1301263"/>
                  <a:gd name="connsiteX8" fmla="*/ 0 w 5967054"/>
                  <a:gd name="connsiteY8" fmla="*/ 650632 h 1301263"/>
                  <a:gd name="connsiteX9" fmla="*/ 650634 w 5967054"/>
                  <a:gd name="connsiteY9" fmla="*/ 1 h 1301263"/>
                  <a:gd name="connsiteX10" fmla="*/ 1250138 w 5967054"/>
                  <a:gd name="connsiteY10" fmla="*/ 397377 h 1301263"/>
                  <a:gd name="connsiteX11" fmla="*/ 1281445 w 5967054"/>
                  <a:gd name="connsiteY11" fmla="*/ 498229 h 1301263"/>
                  <a:gd name="connsiteX12" fmla="*/ 4685609 w 5967054"/>
                  <a:gd name="connsiteY12" fmla="*/ 498229 h 1301263"/>
                  <a:gd name="connsiteX13" fmla="*/ 4716916 w 5967054"/>
                  <a:gd name="connsiteY13" fmla="*/ 397376 h 1301263"/>
                  <a:gd name="connsiteX14" fmla="*/ 5316420 w 5967054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67054" h="1301263">
                    <a:moveTo>
                      <a:pt x="5316420" y="0"/>
                    </a:moveTo>
                    <a:cubicBezTo>
                      <a:pt x="5675755" y="0"/>
                      <a:pt x="5967054" y="291297"/>
                      <a:pt x="5967054" y="650631"/>
                    </a:cubicBezTo>
                    <a:cubicBezTo>
                      <a:pt x="5967054" y="1009965"/>
                      <a:pt x="5675755" y="1301262"/>
                      <a:pt x="5316420" y="1301262"/>
                    </a:cubicBezTo>
                    <a:cubicBezTo>
                      <a:pt x="5046919" y="1301262"/>
                      <a:pt x="4815688" y="1137407"/>
                      <a:pt x="4716916" y="903886"/>
                    </a:cubicBezTo>
                    <a:lnTo>
                      <a:pt x="4695819" y="835922"/>
                    </a:lnTo>
                    <a:lnTo>
                      <a:pt x="1271236" y="835922"/>
                    </a:lnTo>
                    <a:lnTo>
                      <a:pt x="1250138" y="903887"/>
                    </a:lnTo>
                    <a:cubicBezTo>
                      <a:pt x="1151367" y="1137408"/>
                      <a:pt x="920136" y="1301263"/>
                      <a:pt x="650634" y="1301263"/>
                    </a:cubicBezTo>
                    <a:cubicBezTo>
                      <a:pt x="291299" y="1301263"/>
                      <a:pt x="0" y="1009966"/>
                      <a:pt x="0" y="650632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29"/>
                    </a:lnTo>
                    <a:lnTo>
                      <a:pt x="4685609" y="498229"/>
                    </a:lnTo>
                    <a:lnTo>
                      <a:pt x="4716916" y="397376"/>
                    </a:lnTo>
                    <a:cubicBezTo>
                      <a:pt x="4815688" y="163855"/>
                      <a:pt x="5046919" y="0"/>
                      <a:pt x="531642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6236679" y="14727928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2" name="Rectangle 191"/>
            <p:cNvSpPr/>
            <p:nvPr/>
          </p:nvSpPr>
          <p:spPr>
            <a:xfrm>
              <a:off x="10197175" y="10866129"/>
              <a:ext cx="51999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2" name="Group 181" descr="Down:  Group 109"/>
          <p:cNvGrpSpPr/>
          <p:nvPr/>
        </p:nvGrpSpPr>
        <p:grpSpPr>
          <a:xfrm>
            <a:off x="3190448" y="11294804"/>
            <a:ext cx="8278383" cy="1301272"/>
            <a:chOff x="3198497" y="14196970"/>
            <a:chExt cx="8278383" cy="1301272"/>
          </a:xfrm>
        </p:grpSpPr>
        <p:sp>
          <p:nvSpPr>
            <p:cNvPr id="183" name="Freeform 182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5" name="Group 184" descr="Down:  Group 70"/>
          <p:cNvGrpSpPr/>
          <p:nvPr/>
        </p:nvGrpSpPr>
        <p:grpSpPr>
          <a:xfrm>
            <a:off x="3214680" y="8353758"/>
            <a:ext cx="10461143" cy="1301262"/>
            <a:chOff x="3198498" y="9200703"/>
            <a:chExt cx="10461143" cy="1301262"/>
          </a:xfrm>
        </p:grpSpPr>
        <p:sp>
          <p:nvSpPr>
            <p:cNvPr id="188" name="Freeform 187"/>
            <p:cNvSpPr/>
            <p:nvPr/>
          </p:nvSpPr>
          <p:spPr>
            <a:xfrm>
              <a:off x="3198498" y="9200703"/>
              <a:ext cx="3634161" cy="1301262"/>
            </a:xfrm>
            <a:custGeom>
              <a:avLst/>
              <a:gdLst>
                <a:gd name="connsiteX0" fmla="*/ 650634 w 3634161"/>
                <a:gd name="connsiteY0" fmla="*/ 0 h 1301262"/>
                <a:gd name="connsiteX1" fmla="*/ 1250138 w 3634161"/>
                <a:gd name="connsiteY1" fmla="*/ 397376 h 1301262"/>
                <a:gd name="connsiteX2" fmla="*/ 1281445 w 3634161"/>
                <a:gd name="connsiteY2" fmla="*/ 498229 h 1301262"/>
                <a:gd name="connsiteX3" fmla="*/ 2352717 w 3634161"/>
                <a:gd name="connsiteY3" fmla="*/ 498229 h 1301262"/>
                <a:gd name="connsiteX4" fmla="*/ 2384023 w 3634161"/>
                <a:gd name="connsiteY4" fmla="*/ 397376 h 1301262"/>
                <a:gd name="connsiteX5" fmla="*/ 2983527 w 3634161"/>
                <a:gd name="connsiteY5" fmla="*/ 0 h 1301262"/>
                <a:gd name="connsiteX6" fmla="*/ 3634161 w 3634161"/>
                <a:gd name="connsiteY6" fmla="*/ 650631 h 1301262"/>
                <a:gd name="connsiteX7" fmla="*/ 2983527 w 3634161"/>
                <a:gd name="connsiteY7" fmla="*/ 1301262 h 1301262"/>
                <a:gd name="connsiteX8" fmla="*/ 2384023 w 3634161"/>
                <a:gd name="connsiteY8" fmla="*/ 903886 h 1301262"/>
                <a:gd name="connsiteX9" fmla="*/ 2352715 w 3634161"/>
                <a:gd name="connsiteY9" fmla="*/ 803029 h 1301262"/>
                <a:gd name="connsiteX10" fmla="*/ 1281446 w 3634161"/>
                <a:gd name="connsiteY10" fmla="*/ 803029 h 1301262"/>
                <a:gd name="connsiteX11" fmla="*/ 1250138 w 3634161"/>
                <a:gd name="connsiteY11" fmla="*/ 903886 h 1301262"/>
                <a:gd name="connsiteX12" fmla="*/ 650634 w 3634161"/>
                <a:gd name="connsiteY12" fmla="*/ 1301262 h 1301262"/>
                <a:gd name="connsiteX13" fmla="*/ 0 w 3634161"/>
                <a:gd name="connsiteY13" fmla="*/ 650631 h 1301262"/>
                <a:gd name="connsiteX14" fmla="*/ 650634 w 3634161"/>
                <a:gd name="connsiteY1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2">
                  <a:moveTo>
                    <a:pt x="650634" y="0"/>
                  </a:moveTo>
                  <a:cubicBezTo>
                    <a:pt x="920136" y="0"/>
                    <a:pt x="1151367" y="163855"/>
                    <a:pt x="1250138" y="397376"/>
                  </a:cubicBezTo>
                  <a:lnTo>
                    <a:pt x="1281445" y="498229"/>
                  </a:lnTo>
                  <a:lnTo>
                    <a:pt x="2352717" y="498229"/>
                  </a:lnTo>
                  <a:lnTo>
                    <a:pt x="2384023" y="397376"/>
                  </a:lnTo>
                  <a:cubicBezTo>
                    <a:pt x="2482795" y="163855"/>
                    <a:pt x="2714026" y="0"/>
                    <a:pt x="2983527" y="0"/>
                  </a:cubicBez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2"/>
                    <a:pt x="2983527" y="1301262"/>
                  </a:cubicBezTo>
                  <a:cubicBezTo>
                    <a:pt x="2714026" y="1301262"/>
                    <a:pt x="2482795" y="1137407"/>
                    <a:pt x="2384023" y="903886"/>
                  </a:cubicBezTo>
                  <a:lnTo>
                    <a:pt x="2352715" y="803029"/>
                  </a:lnTo>
                  <a:lnTo>
                    <a:pt x="1281446" y="803029"/>
                  </a:lnTo>
                  <a:lnTo>
                    <a:pt x="1250138" y="903886"/>
                  </a:lnTo>
                  <a:cubicBezTo>
                    <a:pt x="1151367" y="1137407"/>
                    <a:pt x="920136" y="1301262"/>
                    <a:pt x="650634" y="1301262"/>
                  </a:cubicBezTo>
                  <a:cubicBezTo>
                    <a:pt x="291299" y="1301262"/>
                    <a:pt x="0" y="1009965"/>
                    <a:pt x="0" y="650631"/>
                  </a:cubicBezTo>
                  <a:cubicBezTo>
                    <a:pt x="0" y="291297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76182" y="14212201"/>
            <a:ext cx="10473692" cy="5685081"/>
            <a:chOff x="3176182" y="14212201"/>
            <a:chExt cx="10473692" cy="5685081"/>
          </a:xfrm>
        </p:grpSpPr>
        <p:grpSp>
          <p:nvGrpSpPr>
            <p:cNvPr id="195" name="Group 194" descr="Down:  Group 130"/>
            <p:cNvGrpSpPr/>
            <p:nvPr/>
          </p:nvGrpSpPr>
          <p:grpSpPr>
            <a:xfrm>
              <a:off x="3198862" y="14212201"/>
              <a:ext cx="8901088" cy="1301263"/>
              <a:chOff x="3198498" y="5869853"/>
              <a:chExt cx="8901088" cy="1301263"/>
            </a:xfrm>
          </p:grpSpPr>
          <p:grpSp>
            <p:nvGrpSpPr>
              <p:cNvPr id="196" name="Group 195"/>
              <p:cNvGrpSpPr/>
              <p:nvPr/>
            </p:nvGrpSpPr>
            <p:grpSpPr>
              <a:xfrm>
                <a:off x="3198498" y="5869854"/>
                <a:ext cx="5967053" cy="1301262"/>
                <a:chOff x="3903786" y="9731655"/>
                <a:chExt cx="5967053" cy="1301262"/>
              </a:xfrm>
            </p:grpSpPr>
            <p:sp>
              <p:nvSpPr>
                <p:cNvPr id="198" name="Oval 197"/>
                <p:cNvSpPr/>
                <p:nvPr/>
              </p:nvSpPr>
              <p:spPr>
                <a:xfrm>
                  <a:off x="3903786" y="9731656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9" name="Oval 198"/>
                <p:cNvSpPr/>
                <p:nvPr/>
              </p:nvSpPr>
              <p:spPr>
                <a:xfrm>
                  <a:off x="6236679" y="9731656"/>
                  <a:ext cx="1301267" cy="130126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0" name="Oval 199"/>
                <p:cNvSpPr/>
                <p:nvPr/>
              </p:nvSpPr>
              <p:spPr>
                <a:xfrm>
                  <a:off x="8569572" y="9731655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97" name="Rectangle 196"/>
              <p:cNvSpPr/>
              <p:nvPr/>
            </p:nvSpPr>
            <p:spPr>
              <a:xfrm>
                <a:off x="10197177" y="5869853"/>
                <a:ext cx="1902409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1" name="Group 200" descr="Down:  Group 115"/>
            <p:cNvGrpSpPr/>
            <p:nvPr/>
          </p:nvGrpSpPr>
          <p:grpSpPr>
            <a:xfrm>
              <a:off x="3198463" y="17129314"/>
              <a:ext cx="8901089" cy="1301268"/>
              <a:chOff x="3198498" y="12531548"/>
              <a:chExt cx="8901089" cy="1301268"/>
            </a:xfrm>
          </p:grpSpPr>
          <p:grpSp>
            <p:nvGrpSpPr>
              <p:cNvPr id="202" name="Group 201"/>
              <p:cNvGrpSpPr/>
              <p:nvPr/>
            </p:nvGrpSpPr>
            <p:grpSpPr>
              <a:xfrm>
                <a:off x="3198498" y="12531548"/>
                <a:ext cx="5967054" cy="1301263"/>
                <a:chOff x="3903786" y="16393349"/>
                <a:chExt cx="5967054" cy="1301263"/>
              </a:xfrm>
            </p:grpSpPr>
            <p:sp>
              <p:nvSpPr>
                <p:cNvPr id="204" name="Oval 203"/>
                <p:cNvSpPr/>
                <p:nvPr/>
              </p:nvSpPr>
              <p:spPr>
                <a:xfrm>
                  <a:off x="3903786" y="1639335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" name="Freeform 204"/>
                <p:cNvSpPr/>
                <p:nvPr/>
              </p:nvSpPr>
              <p:spPr>
                <a:xfrm>
                  <a:off x="6236679" y="16393349"/>
                  <a:ext cx="3634161" cy="1301263"/>
                </a:xfrm>
                <a:custGeom>
                  <a:avLst/>
                  <a:gdLst>
                    <a:gd name="connsiteX0" fmla="*/ 2983527 w 3634161"/>
                    <a:gd name="connsiteY0" fmla="*/ 0 h 1301263"/>
                    <a:gd name="connsiteX1" fmla="*/ 3634161 w 3634161"/>
                    <a:gd name="connsiteY1" fmla="*/ 650631 h 1301263"/>
                    <a:gd name="connsiteX2" fmla="*/ 2983527 w 3634161"/>
                    <a:gd name="connsiteY2" fmla="*/ 1301263 h 1301263"/>
                    <a:gd name="connsiteX3" fmla="*/ 2384023 w 3634161"/>
                    <a:gd name="connsiteY3" fmla="*/ 903887 h 1301263"/>
                    <a:gd name="connsiteX4" fmla="*/ 2352716 w 3634161"/>
                    <a:gd name="connsiteY4" fmla="*/ 803031 h 1301263"/>
                    <a:gd name="connsiteX5" fmla="*/ 1281446 w 3634161"/>
                    <a:gd name="connsiteY5" fmla="*/ 803031 h 1301263"/>
                    <a:gd name="connsiteX6" fmla="*/ 1250138 w 3634161"/>
                    <a:gd name="connsiteY6" fmla="*/ 903887 h 1301263"/>
                    <a:gd name="connsiteX7" fmla="*/ 650634 w 3634161"/>
                    <a:gd name="connsiteY7" fmla="*/ 1301263 h 1301263"/>
                    <a:gd name="connsiteX8" fmla="*/ 0 w 3634161"/>
                    <a:gd name="connsiteY8" fmla="*/ 650631 h 1301263"/>
                    <a:gd name="connsiteX9" fmla="*/ 650634 w 3634161"/>
                    <a:gd name="connsiteY9" fmla="*/ 1 h 1301263"/>
                    <a:gd name="connsiteX10" fmla="*/ 1250138 w 3634161"/>
                    <a:gd name="connsiteY10" fmla="*/ 397377 h 1301263"/>
                    <a:gd name="connsiteX11" fmla="*/ 1281445 w 3634161"/>
                    <a:gd name="connsiteY11" fmla="*/ 498231 h 1301263"/>
                    <a:gd name="connsiteX12" fmla="*/ 2352716 w 3634161"/>
                    <a:gd name="connsiteY12" fmla="*/ 498231 h 1301263"/>
                    <a:gd name="connsiteX13" fmla="*/ 2384023 w 3634161"/>
                    <a:gd name="connsiteY13" fmla="*/ 397375 h 1301263"/>
                    <a:gd name="connsiteX14" fmla="*/ 2983527 w 3634161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3">
                      <a:moveTo>
                        <a:pt x="2983527" y="0"/>
                      </a:move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3"/>
                        <a:pt x="2983527" y="1301263"/>
                      </a:cubicBezTo>
                      <a:cubicBezTo>
                        <a:pt x="2714026" y="1301263"/>
                        <a:pt x="2482795" y="1137407"/>
                        <a:pt x="2384023" y="903887"/>
                      </a:cubicBezTo>
                      <a:lnTo>
                        <a:pt x="2352716" y="803031"/>
                      </a:lnTo>
                      <a:lnTo>
                        <a:pt x="1281446" y="803031"/>
                      </a:lnTo>
                      <a:lnTo>
                        <a:pt x="1250138" y="903887"/>
                      </a:lnTo>
                      <a:cubicBezTo>
                        <a:pt x="1151367" y="1137409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7"/>
                        <a:pt x="0" y="650631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31"/>
                      </a:lnTo>
                      <a:lnTo>
                        <a:pt x="2352716" y="498231"/>
                      </a:lnTo>
                      <a:lnTo>
                        <a:pt x="2384023" y="397375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03" name="Rectangle 202"/>
              <p:cNvSpPr/>
              <p:nvPr/>
            </p:nvSpPr>
            <p:spPr>
              <a:xfrm>
                <a:off x="10197177" y="12531555"/>
                <a:ext cx="1902410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2" name="Group 171" descr="Down:  Group 75"/>
            <p:cNvGrpSpPr/>
            <p:nvPr/>
          </p:nvGrpSpPr>
          <p:grpSpPr>
            <a:xfrm>
              <a:off x="3188731" y="15665076"/>
              <a:ext cx="10461143" cy="1301262"/>
              <a:chOff x="3198498" y="9200703"/>
              <a:chExt cx="10461143" cy="1301262"/>
            </a:xfrm>
          </p:grpSpPr>
          <p:grpSp>
            <p:nvGrpSpPr>
              <p:cNvPr id="173" name="Group 172"/>
              <p:cNvGrpSpPr/>
              <p:nvPr/>
            </p:nvGrpSpPr>
            <p:grpSpPr>
              <a:xfrm>
                <a:off x="3198498" y="9200703"/>
                <a:ext cx="5967053" cy="1301262"/>
                <a:chOff x="3903786" y="13062504"/>
                <a:chExt cx="5967053" cy="1301262"/>
              </a:xfrm>
            </p:grpSpPr>
            <p:sp>
              <p:nvSpPr>
                <p:cNvPr id="175" name="Freeform 174"/>
                <p:cNvSpPr/>
                <p:nvPr/>
              </p:nvSpPr>
              <p:spPr>
                <a:xfrm>
                  <a:off x="3903786" y="13062504"/>
                  <a:ext cx="3634161" cy="1301262"/>
                </a:xfrm>
                <a:custGeom>
                  <a:avLst/>
                  <a:gdLst>
                    <a:gd name="connsiteX0" fmla="*/ 650634 w 3634161"/>
                    <a:gd name="connsiteY0" fmla="*/ 0 h 1301262"/>
                    <a:gd name="connsiteX1" fmla="*/ 1250138 w 3634161"/>
                    <a:gd name="connsiteY1" fmla="*/ 397376 h 1301262"/>
                    <a:gd name="connsiteX2" fmla="*/ 1281445 w 3634161"/>
                    <a:gd name="connsiteY2" fmla="*/ 498229 h 1301262"/>
                    <a:gd name="connsiteX3" fmla="*/ 2352717 w 3634161"/>
                    <a:gd name="connsiteY3" fmla="*/ 498229 h 1301262"/>
                    <a:gd name="connsiteX4" fmla="*/ 2384023 w 3634161"/>
                    <a:gd name="connsiteY4" fmla="*/ 397376 h 1301262"/>
                    <a:gd name="connsiteX5" fmla="*/ 2983527 w 3634161"/>
                    <a:gd name="connsiteY5" fmla="*/ 0 h 1301262"/>
                    <a:gd name="connsiteX6" fmla="*/ 3634161 w 3634161"/>
                    <a:gd name="connsiteY6" fmla="*/ 650631 h 1301262"/>
                    <a:gd name="connsiteX7" fmla="*/ 2983527 w 3634161"/>
                    <a:gd name="connsiteY7" fmla="*/ 1301262 h 1301262"/>
                    <a:gd name="connsiteX8" fmla="*/ 2384023 w 3634161"/>
                    <a:gd name="connsiteY8" fmla="*/ 903886 h 1301262"/>
                    <a:gd name="connsiteX9" fmla="*/ 2352715 w 3634161"/>
                    <a:gd name="connsiteY9" fmla="*/ 803029 h 1301262"/>
                    <a:gd name="connsiteX10" fmla="*/ 1281446 w 3634161"/>
                    <a:gd name="connsiteY10" fmla="*/ 803029 h 1301262"/>
                    <a:gd name="connsiteX11" fmla="*/ 1250138 w 3634161"/>
                    <a:gd name="connsiteY11" fmla="*/ 903886 h 1301262"/>
                    <a:gd name="connsiteX12" fmla="*/ 650634 w 3634161"/>
                    <a:gd name="connsiteY12" fmla="*/ 1301262 h 1301262"/>
                    <a:gd name="connsiteX13" fmla="*/ 0 w 3634161"/>
                    <a:gd name="connsiteY13" fmla="*/ 650631 h 1301262"/>
                    <a:gd name="connsiteX14" fmla="*/ 650634 w 3634161"/>
                    <a:gd name="connsiteY14" fmla="*/ 0 h 1301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2">
                      <a:moveTo>
                        <a:pt x="650634" y="0"/>
                      </a:moveTo>
                      <a:cubicBezTo>
                        <a:pt x="920136" y="0"/>
                        <a:pt x="1151367" y="163855"/>
                        <a:pt x="1250138" y="397376"/>
                      </a:cubicBezTo>
                      <a:lnTo>
                        <a:pt x="1281445" y="498229"/>
                      </a:lnTo>
                      <a:lnTo>
                        <a:pt x="2352717" y="498229"/>
                      </a:lnTo>
                      <a:lnTo>
                        <a:pt x="2384023" y="397376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2"/>
                        <a:pt x="2983527" y="1301262"/>
                      </a:cubicBezTo>
                      <a:cubicBezTo>
                        <a:pt x="2714026" y="1301262"/>
                        <a:pt x="2482795" y="1137407"/>
                        <a:pt x="2384023" y="903886"/>
                      </a:cubicBezTo>
                      <a:lnTo>
                        <a:pt x="2352715" y="803029"/>
                      </a:lnTo>
                      <a:lnTo>
                        <a:pt x="1281446" y="803029"/>
                      </a:lnTo>
                      <a:lnTo>
                        <a:pt x="1250138" y="903886"/>
                      </a:lnTo>
                      <a:cubicBezTo>
                        <a:pt x="1151367" y="1137407"/>
                        <a:pt x="920136" y="1301262"/>
                        <a:pt x="650634" y="1301262"/>
                      </a:cubicBezTo>
                      <a:cubicBezTo>
                        <a:pt x="291299" y="1301262"/>
                        <a:pt x="0" y="1009965"/>
                        <a:pt x="0" y="650631"/>
                      </a:cubicBezTo>
                      <a:cubicBezTo>
                        <a:pt x="0" y="291297"/>
                        <a:pt x="291299" y="0"/>
                        <a:pt x="650634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6" name="Oval 175"/>
                <p:cNvSpPr/>
                <p:nvPr/>
              </p:nvSpPr>
              <p:spPr>
                <a:xfrm>
                  <a:off x="8569572" y="13062504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74" name="Rectangle 173"/>
              <p:cNvSpPr/>
              <p:nvPr/>
            </p:nvSpPr>
            <p:spPr>
              <a:xfrm>
                <a:off x="10197176" y="9200703"/>
                <a:ext cx="346246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6" name="Group 205" descr="Down:  Group 24"/>
            <p:cNvGrpSpPr/>
            <p:nvPr/>
          </p:nvGrpSpPr>
          <p:grpSpPr>
            <a:xfrm>
              <a:off x="3176182" y="18596010"/>
              <a:ext cx="8278383" cy="1301272"/>
              <a:chOff x="3198497" y="14196970"/>
              <a:chExt cx="8278383" cy="1301272"/>
            </a:xfrm>
          </p:grpSpPr>
          <p:sp>
            <p:nvSpPr>
              <p:cNvPr id="207" name="Freeform 206"/>
              <p:cNvSpPr/>
              <p:nvPr/>
            </p:nvSpPr>
            <p:spPr>
              <a:xfrm>
                <a:off x="3198497" y="14196970"/>
                <a:ext cx="5967054" cy="1301262"/>
              </a:xfrm>
              <a:custGeom>
                <a:avLst/>
                <a:gdLst>
                  <a:gd name="connsiteX0" fmla="*/ 650634 w 5967054"/>
                  <a:gd name="connsiteY0" fmla="*/ 0 h 1301262"/>
                  <a:gd name="connsiteX1" fmla="*/ 1250138 w 5967054"/>
                  <a:gd name="connsiteY1" fmla="*/ 397376 h 1301262"/>
                  <a:gd name="connsiteX2" fmla="*/ 1276339 w 5967054"/>
                  <a:gd name="connsiteY2" fmla="*/ 481782 h 1301262"/>
                  <a:gd name="connsiteX3" fmla="*/ 2357822 w 5967054"/>
                  <a:gd name="connsiteY3" fmla="*/ 481782 h 1301262"/>
                  <a:gd name="connsiteX4" fmla="*/ 2384023 w 5967054"/>
                  <a:gd name="connsiteY4" fmla="*/ 397376 h 1301262"/>
                  <a:gd name="connsiteX5" fmla="*/ 2983527 w 5967054"/>
                  <a:gd name="connsiteY5" fmla="*/ 0 h 1301262"/>
                  <a:gd name="connsiteX6" fmla="*/ 3583031 w 5967054"/>
                  <a:gd name="connsiteY6" fmla="*/ 397376 h 1301262"/>
                  <a:gd name="connsiteX7" fmla="*/ 3609232 w 5967054"/>
                  <a:gd name="connsiteY7" fmla="*/ 481782 h 1301262"/>
                  <a:gd name="connsiteX8" fmla="*/ 4690715 w 5967054"/>
                  <a:gd name="connsiteY8" fmla="*/ 481782 h 1301262"/>
                  <a:gd name="connsiteX9" fmla="*/ 4716916 w 5967054"/>
                  <a:gd name="connsiteY9" fmla="*/ 397376 h 1301262"/>
                  <a:gd name="connsiteX10" fmla="*/ 5316420 w 5967054"/>
                  <a:gd name="connsiteY10" fmla="*/ 0 h 1301262"/>
                  <a:gd name="connsiteX11" fmla="*/ 5967054 w 5967054"/>
                  <a:gd name="connsiteY11" fmla="*/ 650630 h 1301262"/>
                  <a:gd name="connsiteX12" fmla="*/ 5316420 w 5967054"/>
                  <a:gd name="connsiteY12" fmla="*/ 1301260 h 1301262"/>
                  <a:gd name="connsiteX13" fmla="*/ 4716916 w 5967054"/>
                  <a:gd name="connsiteY13" fmla="*/ 903884 h 1301262"/>
                  <a:gd name="connsiteX14" fmla="*/ 4690714 w 5967054"/>
                  <a:gd name="connsiteY14" fmla="*/ 819476 h 1301262"/>
                  <a:gd name="connsiteX15" fmla="*/ 3609234 w 5967054"/>
                  <a:gd name="connsiteY15" fmla="*/ 819476 h 1301262"/>
                  <a:gd name="connsiteX16" fmla="*/ 3583031 w 5967054"/>
                  <a:gd name="connsiteY16" fmla="*/ 903886 h 1301262"/>
                  <a:gd name="connsiteX17" fmla="*/ 2983527 w 5967054"/>
                  <a:gd name="connsiteY17" fmla="*/ 1301262 h 1301262"/>
                  <a:gd name="connsiteX18" fmla="*/ 2384023 w 5967054"/>
                  <a:gd name="connsiteY18" fmla="*/ 903886 h 1301262"/>
                  <a:gd name="connsiteX19" fmla="*/ 2357821 w 5967054"/>
                  <a:gd name="connsiteY19" fmla="*/ 819476 h 1301262"/>
                  <a:gd name="connsiteX20" fmla="*/ 1276341 w 5967054"/>
                  <a:gd name="connsiteY20" fmla="*/ 819476 h 1301262"/>
                  <a:gd name="connsiteX21" fmla="*/ 1250138 w 5967054"/>
                  <a:gd name="connsiteY21" fmla="*/ 903886 h 1301262"/>
                  <a:gd name="connsiteX22" fmla="*/ 650634 w 5967054"/>
                  <a:gd name="connsiteY22" fmla="*/ 1301262 h 1301262"/>
                  <a:gd name="connsiteX23" fmla="*/ 0 w 5967054"/>
                  <a:gd name="connsiteY23" fmla="*/ 650632 h 1301262"/>
                  <a:gd name="connsiteX24" fmla="*/ 650634 w 5967054"/>
                  <a:gd name="connsiteY2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967054" h="1301262">
                    <a:moveTo>
                      <a:pt x="650634" y="0"/>
                    </a:moveTo>
                    <a:cubicBezTo>
                      <a:pt x="920136" y="0"/>
                      <a:pt x="1151367" y="163854"/>
                      <a:pt x="1250138" y="397376"/>
                    </a:cubicBezTo>
                    <a:lnTo>
                      <a:pt x="1276339" y="481782"/>
                    </a:lnTo>
                    <a:lnTo>
                      <a:pt x="2357822" y="481782"/>
                    </a:lnTo>
                    <a:lnTo>
                      <a:pt x="2384023" y="397376"/>
                    </a:lnTo>
                    <a:cubicBezTo>
                      <a:pt x="2482795" y="163854"/>
                      <a:pt x="2714026" y="0"/>
                      <a:pt x="2983527" y="0"/>
                    </a:cubicBezTo>
                    <a:cubicBezTo>
                      <a:pt x="3253029" y="0"/>
                      <a:pt x="3484259" y="163854"/>
                      <a:pt x="3583031" y="397376"/>
                    </a:cubicBezTo>
                    <a:lnTo>
                      <a:pt x="3609232" y="481782"/>
                    </a:lnTo>
                    <a:lnTo>
                      <a:pt x="4690715" y="481782"/>
                    </a:lnTo>
                    <a:lnTo>
                      <a:pt x="4716916" y="397376"/>
                    </a:lnTo>
                    <a:cubicBezTo>
                      <a:pt x="4815688" y="163854"/>
                      <a:pt x="5046919" y="0"/>
                      <a:pt x="5316420" y="0"/>
                    </a:cubicBezTo>
                    <a:cubicBezTo>
                      <a:pt x="5675755" y="0"/>
                      <a:pt x="5967054" y="291296"/>
                      <a:pt x="5967054" y="650630"/>
                    </a:cubicBezTo>
                    <a:cubicBezTo>
                      <a:pt x="5967054" y="1009964"/>
                      <a:pt x="5675755" y="1301260"/>
                      <a:pt x="5316420" y="1301260"/>
                    </a:cubicBezTo>
                    <a:cubicBezTo>
                      <a:pt x="5046919" y="1301260"/>
                      <a:pt x="4815688" y="1137406"/>
                      <a:pt x="4716916" y="903884"/>
                    </a:cubicBezTo>
                    <a:lnTo>
                      <a:pt x="4690714" y="819476"/>
                    </a:lnTo>
                    <a:lnTo>
                      <a:pt x="3609234" y="819476"/>
                    </a:lnTo>
                    <a:lnTo>
                      <a:pt x="3583031" y="903886"/>
                    </a:lnTo>
                    <a:cubicBezTo>
                      <a:pt x="3484259" y="1137406"/>
                      <a:pt x="3253029" y="1301262"/>
                      <a:pt x="2983527" y="1301262"/>
                    </a:cubicBezTo>
                    <a:cubicBezTo>
                      <a:pt x="2714026" y="1301262"/>
                      <a:pt x="2482795" y="1137406"/>
                      <a:pt x="2384023" y="903886"/>
                    </a:cubicBezTo>
                    <a:lnTo>
                      <a:pt x="2357821" y="819476"/>
                    </a:lnTo>
                    <a:lnTo>
                      <a:pt x="1276341" y="819476"/>
                    </a:lnTo>
                    <a:lnTo>
                      <a:pt x="1250138" y="903886"/>
                    </a:lnTo>
                    <a:cubicBezTo>
                      <a:pt x="1151367" y="1137406"/>
                      <a:pt x="920136" y="1301262"/>
                      <a:pt x="650634" y="1301262"/>
                    </a:cubicBezTo>
                    <a:cubicBezTo>
                      <a:pt x="291299" y="1301262"/>
                      <a:pt x="0" y="1009964"/>
                      <a:pt x="0" y="650632"/>
                    </a:cubicBezTo>
                    <a:cubicBezTo>
                      <a:pt x="0" y="291296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10197175" y="14196981"/>
                <a:ext cx="127970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09" name="Group 208" descr="Down:  Group 3"/>
          <p:cNvGrpSpPr/>
          <p:nvPr/>
        </p:nvGrpSpPr>
        <p:grpSpPr>
          <a:xfrm>
            <a:off x="3195150" y="3997942"/>
            <a:ext cx="8278382" cy="1301262"/>
            <a:chOff x="3198498" y="2539001"/>
            <a:chExt cx="8278382" cy="1301262"/>
          </a:xfrm>
        </p:grpSpPr>
        <p:grpSp>
          <p:nvGrpSpPr>
            <p:cNvPr id="210" name="Group 209"/>
            <p:cNvGrpSpPr/>
            <p:nvPr/>
          </p:nvGrpSpPr>
          <p:grpSpPr>
            <a:xfrm>
              <a:off x="3198498" y="2539001"/>
              <a:ext cx="5967053" cy="1301262"/>
              <a:chOff x="3903786" y="6400802"/>
              <a:chExt cx="5967053" cy="1301262"/>
            </a:xfrm>
          </p:grpSpPr>
          <p:sp>
            <p:nvSpPr>
              <p:cNvPr id="212" name="Oval 211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1" name="Rectangle 210"/>
            <p:cNvSpPr/>
            <p:nvPr/>
          </p:nvSpPr>
          <p:spPr>
            <a:xfrm>
              <a:off x="10197177" y="2539001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3211300" y="6902459"/>
            <a:ext cx="11600173" cy="1301263"/>
            <a:chOff x="3211112" y="3917960"/>
            <a:chExt cx="11600173" cy="1301263"/>
          </a:xfrm>
        </p:grpSpPr>
        <p:grpSp>
          <p:nvGrpSpPr>
            <p:cNvPr id="216" name="Group 215"/>
            <p:cNvGrpSpPr/>
            <p:nvPr/>
          </p:nvGrpSpPr>
          <p:grpSpPr>
            <a:xfrm>
              <a:off x="3211112" y="3917961"/>
              <a:ext cx="5967053" cy="1301262"/>
              <a:chOff x="3903786" y="8066229"/>
              <a:chExt cx="5967053" cy="1301262"/>
            </a:xfrm>
          </p:grpSpPr>
          <p:sp>
            <p:nvSpPr>
              <p:cNvPr id="218" name="Oval 217"/>
              <p:cNvSpPr/>
              <p:nvPr/>
            </p:nvSpPr>
            <p:spPr>
              <a:xfrm>
                <a:off x="3903786" y="8066230"/>
                <a:ext cx="1301267" cy="130126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6236679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8569572" y="8066229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7" name="Rectangle 216"/>
            <p:cNvSpPr/>
            <p:nvPr/>
          </p:nvSpPr>
          <p:spPr>
            <a:xfrm>
              <a:off x="10209790" y="3917960"/>
              <a:ext cx="460149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3291" y="2538992"/>
            <a:ext cx="20747989" cy="1301277"/>
            <a:chOff x="353291" y="2538992"/>
            <a:chExt cx="20747989" cy="1301277"/>
          </a:xfrm>
        </p:grpSpPr>
        <p:grpSp>
          <p:nvGrpSpPr>
            <p:cNvPr id="221" name="Group 220"/>
            <p:cNvGrpSpPr/>
            <p:nvPr/>
          </p:nvGrpSpPr>
          <p:grpSpPr>
            <a:xfrm>
              <a:off x="353291" y="2538992"/>
              <a:ext cx="20747989" cy="1301277"/>
              <a:chOff x="353451" y="14205690"/>
              <a:chExt cx="20747989" cy="1301277"/>
            </a:xfrm>
          </p:grpSpPr>
          <p:sp>
            <p:nvSpPr>
              <p:cNvPr id="222" name="Rounded Rectangle 221"/>
              <p:cNvSpPr/>
              <p:nvPr/>
            </p:nvSpPr>
            <p:spPr>
              <a:xfrm>
                <a:off x="353451" y="14205690"/>
                <a:ext cx="20747989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None</a:t>
                </a:r>
                <a:endParaRPr lang="en-US" dirty="0">
                  <a:solidFill>
                    <a:prstClr val="black">
                      <a:lumMod val="65000"/>
                      <a:lumOff val="35000"/>
                    </a:prstClr>
                  </a:solidFill>
                </a:endParaRPr>
              </a:p>
            </p:txBody>
          </p:sp>
          <p:sp>
            <p:nvSpPr>
              <p:cNvPr id="223" name="Rectangle 222"/>
              <p:cNvSpPr/>
              <p:nvPr/>
            </p:nvSpPr>
            <p:spPr>
              <a:xfrm>
                <a:off x="10197174" y="14363700"/>
                <a:ext cx="1279705" cy="102566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4" name="Oval 233"/>
            <p:cNvSpPr/>
            <p:nvPr/>
          </p:nvSpPr>
          <p:spPr>
            <a:xfrm>
              <a:off x="3252952" y="2595347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>
              <a:off x="5585845" y="2595347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>
              <a:off x="7918738" y="2595346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25" name="Rounded Rectangle 224"/>
          <p:cNvSpPr/>
          <p:nvPr/>
        </p:nvSpPr>
        <p:spPr>
          <a:xfrm>
            <a:off x="353291" y="5442754"/>
            <a:ext cx="20747989" cy="13012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31" name="Oval 230"/>
          <p:cNvSpPr/>
          <p:nvPr/>
        </p:nvSpPr>
        <p:spPr>
          <a:xfrm>
            <a:off x="3252952" y="5503236"/>
            <a:ext cx="1188720" cy="118872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10199322" y="5603072"/>
            <a:ext cx="10727478" cy="10256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10197014" y="5600764"/>
            <a:ext cx="14559912" cy="10256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585845" y="5503236"/>
            <a:ext cx="1188720" cy="1188720"/>
            <a:chOff x="5585845" y="5503236"/>
            <a:chExt cx="1188720" cy="1188720"/>
          </a:xfrm>
        </p:grpSpPr>
        <p:sp>
          <p:nvSpPr>
            <p:cNvPr id="232" name="Oval 231"/>
            <p:cNvSpPr/>
            <p:nvPr/>
          </p:nvSpPr>
          <p:spPr>
            <a:xfrm>
              <a:off x="5585845" y="5503236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0" name="Oval 239"/>
            <p:cNvSpPr/>
            <p:nvPr/>
          </p:nvSpPr>
          <p:spPr>
            <a:xfrm>
              <a:off x="6057666" y="5976438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918738" y="5503235"/>
            <a:ext cx="1188720" cy="1188720"/>
            <a:chOff x="7918738" y="5503235"/>
            <a:chExt cx="1188720" cy="1188720"/>
          </a:xfrm>
        </p:grpSpPr>
        <p:sp>
          <p:nvSpPr>
            <p:cNvPr id="233" name="Oval 232"/>
            <p:cNvSpPr/>
            <p:nvPr/>
          </p:nvSpPr>
          <p:spPr>
            <a:xfrm>
              <a:off x="7918738" y="5503235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8387378" y="5985771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3291" y="12683873"/>
            <a:ext cx="20747989" cy="1301277"/>
            <a:chOff x="353291" y="12683873"/>
            <a:chExt cx="20747989" cy="1301277"/>
          </a:xfrm>
        </p:grpSpPr>
        <p:grpSp>
          <p:nvGrpSpPr>
            <p:cNvPr id="227" name="Group 226"/>
            <p:cNvGrpSpPr/>
            <p:nvPr/>
          </p:nvGrpSpPr>
          <p:grpSpPr>
            <a:xfrm>
              <a:off x="353291" y="12683873"/>
              <a:ext cx="20747989" cy="1301277"/>
              <a:chOff x="353451" y="14205690"/>
              <a:chExt cx="20747989" cy="1301277"/>
            </a:xfrm>
          </p:grpSpPr>
          <p:sp>
            <p:nvSpPr>
              <p:cNvPr id="228" name="Rounded Rectangle 227"/>
              <p:cNvSpPr/>
              <p:nvPr/>
            </p:nvSpPr>
            <p:spPr>
              <a:xfrm>
                <a:off x="353451" y="14205690"/>
                <a:ext cx="20747989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B</a:t>
                </a:r>
                <a:endParaRPr lang="en-US" dirty="0">
                  <a:solidFill>
                    <a:prstClr val="black">
                      <a:lumMod val="65000"/>
                      <a:lumOff val="35000"/>
                    </a:prstClr>
                  </a:solidFill>
                </a:endParaRPr>
              </a:p>
            </p:txBody>
          </p:sp>
          <p:sp>
            <p:nvSpPr>
              <p:cNvPr id="229" name="Rectangle 228"/>
              <p:cNvSpPr/>
              <p:nvPr/>
            </p:nvSpPr>
            <p:spPr>
              <a:xfrm>
                <a:off x="10197174" y="14363700"/>
                <a:ext cx="8516983" cy="102566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2" name="Oval 241"/>
            <p:cNvSpPr/>
            <p:nvPr/>
          </p:nvSpPr>
          <p:spPr>
            <a:xfrm>
              <a:off x="5594358" y="12739473"/>
              <a:ext cx="1188720" cy="118872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43" name="Group 242"/>
            <p:cNvGrpSpPr/>
            <p:nvPr/>
          </p:nvGrpSpPr>
          <p:grpSpPr>
            <a:xfrm>
              <a:off x="3220627" y="12739473"/>
              <a:ext cx="1188720" cy="1188720"/>
              <a:chOff x="5585845" y="5503236"/>
              <a:chExt cx="1188720" cy="1188720"/>
            </a:xfrm>
          </p:grpSpPr>
          <p:sp>
            <p:nvSpPr>
              <p:cNvPr id="244" name="Oval 243"/>
              <p:cNvSpPr/>
              <p:nvPr/>
            </p:nvSpPr>
            <p:spPr>
              <a:xfrm>
                <a:off x="5585845" y="5503236"/>
                <a:ext cx="1188720" cy="11887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6057666" y="5976438"/>
                <a:ext cx="274320" cy="2743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7918738" y="12739473"/>
              <a:ext cx="1188720" cy="1188720"/>
              <a:chOff x="7918738" y="5503235"/>
              <a:chExt cx="1188720" cy="1188720"/>
            </a:xfrm>
          </p:grpSpPr>
          <p:sp>
            <p:nvSpPr>
              <p:cNvPr id="247" name="Oval 246"/>
              <p:cNvSpPr/>
              <p:nvPr/>
            </p:nvSpPr>
            <p:spPr>
              <a:xfrm>
                <a:off x="7918738" y="5503235"/>
                <a:ext cx="1188720" cy="11887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8387378" y="5985771"/>
                <a:ext cx="274320" cy="2743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19" name="Rectangle 118"/>
          <p:cNvSpPr/>
          <p:nvPr/>
        </p:nvSpPr>
        <p:spPr>
          <a:xfrm>
            <a:off x="10174860" y="20272311"/>
            <a:ext cx="10727478" cy="10256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5" name="Rectangle 264"/>
          <p:cNvSpPr/>
          <p:nvPr/>
        </p:nvSpPr>
        <p:spPr>
          <a:xfrm>
            <a:off x="10174860" y="20264163"/>
            <a:ext cx="10876014" cy="1031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10008759" y="5352710"/>
            <a:ext cx="15054114" cy="152644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10214611" y="5783080"/>
            <a:ext cx="3878167" cy="7121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10178713" y="20425370"/>
            <a:ext cx="129940" cy="7121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3106444" y="8255060"/>
            <a:ext cx="6138714" cy="1471969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3106444" y="15592785"/>
            <a:ext cx="6138714" cy="146150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213124" y="19903491"/>
            <a:ext cx="21113043" cy="1761666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19804298" y="291805"/>
            <a:ext cx="169071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How are the elements of ‘B’ distributed?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19797170" y="1409722"/>
            <a:ext cx="76626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Aggregate </a:t>
            </a:r>
            <a:r>
              <a:rPr lang="en-US" dirty="0">
                <a:solidFill>
                  <a:prstClr val="black"/>
                </a:solidFill>
              </a:rPr>
              <a:t>By: </a:t>
            </a:r>
            <a:r>
              <a:rPr lang="en-US" dirty="0" smtClean="0">
                <a:solidFill>
                  <a:prstClr val="black"/>
                </a:solidFill>
              </a:rPr>
              <a:t>Set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8788E-6 -5.09102E-7 L 8.56121E-5 -0.2899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1450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8015E-6 -6.32521E-7 L 0.00148 -0.2891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" y="-14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124E-6 7.77538E-7 L 0.00178 -0.2897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4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  <p:bldP spid="119" grpId="0" animBg="1"/>
      <p:bldP spid="265" grpId="0" animBg="1"/>
      <p:bldP spid="115" grpId="0" animBg="1"/>
      <p:bldP spid="117" grpId="0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pture-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243840"/>
            <a:ext cx="35228783" cy="197815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7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510588" y="4990589"/>
            <a:ext cx="1793632" cy="14210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843481" y="5268148"/>
            <a:ext cx="1793632" cy="11434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176374" y="5119454"/>
            <a:ext cx="1793632" cy="12921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13038150" y="6807886"/>
            <a:ext cx="12070080" cy="6873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8403074" y="8841130"/>
            <a:ext cx="1188720" cy="11887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403074" y="10482364"/>
            <a:ext cx="1188720" cy="1188720"/>
            <a:chOff x="17893714" y="10267049"/>
            <a:chExt cx="1188720" cy="1188720"/>
          </a:xfrm>
        </p:grpSpPr>
        <p:sp>
          <p:nvSpPr>
            <p:cNvPr id="13" name="Oval 12"/>
            <p:cNvSpPr/>
            <p:nvPr/>
          </p:nvSpPr>
          <p:spPr>
            <a:xfrm>
              <a:off x="17893714" y="10267049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8365535" y="10740251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16070181" y="8873989"/>
            <a:ext cx="1188720" cy="11887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8403074" y="12076775"/>
            <a:ext cx="1301267" cy="130126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6070181" y="8873989"/>
            <a:ext cx="1188720" cy="11887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76200">
            <a:solidFill>
              <a:srgbClr val="00A9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3737288" y="8873989"/>
            <a:ext cx="1188720" cy="11887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13737288" y="8873989"/>
            <a:ext cx="1188720" cy="11887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76200">
            <a:solidFill>
              <a:srgbClr val="00A9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735967" y="8537567"/>
            <a:ext cx="46585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black"/>
                </a:solidFill>
              </a:rPr>
              <a:t>Must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black"/>
                </a:solidFill>
              </a:rPr>
              <a:t>May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black"/>
                </a:solidFill>
              </a:rPr>
              <a:t>Must Not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070181" y="10515223"/>
            <a:ext cx="1188720" cy="1188720"/>
            <a:chOff x="17893714" y="10267049"/>
            <a:chExt cx="1188720" cy="1188720"/>
          </a:xfrm>
        </p:grpSpPr>
        <p:sp>
          <p:nvSpPr>
            <p:cNvPr id="24" name="Oval 23"/>
            <p:cNvSpPr/>
            <p:nvPr/>
          </p:nvSpPr>
          <p:spPr>
            <a:xfrm>
              <a:off x="17893714" y="10267049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8365535" y="10740251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3" name="Oval 22"/>
          <p:cNvSpPr/>
          <p:nvPr/>
        </p:nvSpPr>
        <p:spPr>
          <a:xfrm>
            <a:off x="16070181" y="12109634"/>
            <a:ext cx="1301267" cy="130126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3737288" y="10515223"/>
            <a:ext cx="1188720" cy="1188720"/>
            <a:chOff x="17893714" y="10267049"/>
            <a:chExt cx="1188720" cy="1188720"/>
          </a:xfrm>
        </p:grpSpPr>
        <p:sp>
          <p:nvSpPr>
            <p:cNvPr id="30" name="Oval 29"/>
            <p:cNvSpPr/>
            <p:nvPr/>
          </p:nvSpPr>
          <p:spPr>
            <a:xfrm>
              <a:off x="17893714" y="10267049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8365535" y="10740251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9" name="Oval 28"/>
          <p:cNvSpPr/>
          <p:nvPr/>
        </p:nvSpPr>
        <p:spPr>
          <a:xfrm>
            <a:off x="13737288" y="12109634"/>
            <a:ext cx="1301267" cy="130126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3793561" y="7105296"/>
            <a:ext cx="1188720" cy="11887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76200">
            <a:solidFill>
              <a:srgbClr val="00A9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3623246" y="8567311"/>
            <a:ext cx="10182222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16070181" y="7079182"/>
            <a:ext cx="1188720" cy="11887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76200">
            <a:solidFill>
              <a:srgbClr val="00A9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8403074" y="7068838"/>
            <a:ext cx="1188720" cy="1188720"/>
            <a:chOff x="17893714" y="10267049"/>
            <a:chExt cx="1188720" cy="1188720"/>
          </a:xfrm>
        </p:grpSpPr>
        <p:sp>
          <p:nvSpPr>
            <p:cNvPr id="44" name="Oval 43"/>
            <p:cNvSpPr/>
            <p:nvPr/>
          </p:nvSpPr>
          <p:spPr>
            <a:xfrm>
              <a:off x="17893714" y="10267049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>
              <a:solidFill>
                <a:srgbClr val="00A9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8365535" y="10740251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76200">
              <a:solidFill>
                <a:srgbClr val="00A9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8403074" y="10482364"/>
            <a:ext cx="1188720" cy="1188720"/>
            <a:chOff x="17893714" y="10267049"/>
            <a:chExt cx="1188720" cy="1188720"/>
          </a:xfrm>
        </p:grpSpPr>
        <p:sp>
          <p:nvSpPr>
            <p:cNvPr id="47" name="Oval 46"/>
            <p:cNvSpPr/>
            <p:nvPr/>
          </p:nvSpPr>
          <p:spPr>
            <a:xfrm>
              <a:off x="17893714" y="10267049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>
              <a:solidFill>
                <a:srgbClr val="00A9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18365535" y="10740251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76200">
              <a:solidFill>
                <a:srgbClr val="00A9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3793562" y="14154802"/>
            <a:ext cx="10461143" cy="1301262"/>
            <a:chOff x="3198498" y="9200703"/>
            <a:chExt cx="10461143" cy="1301262"/>
          </a:xfrm>
        </p:grpSpPr>
        <p:grpSp>
          <p:nvGrpSpPr>
            <p:cNvPr id="63" name="Group 62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65" name="Freeform 64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4" name="Rectangle 63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3793561" y="15995802"/>
            <a:ext cx="8278383" cy="1301272"/>
            <a:chOff x="3198497" y="14196970"/>
            <a:chExt cx="8278383" cy="1301272"/>
          </a:xfrm>
        </p:grpSpPr>
        <p:sp>
          <p:nvSpPr>
            <p:cNvPr id="68" name="Freeform 67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0" name="Rectangle 69"/>
          <p:cNvSpPr/>
          <p:nvPr/>
        </p:nvSpPr>
        <p:spPr>
          <a:xfrm>
            <a:off x="20734522" y="7038185"/>
            <a:ext cx="4742170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6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33" grpId="0" animBg="1"/>
      <p:bldP spid="42" grpId="0" animBg="1"/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108300"/>
            <a:ext cx="24269700" cy="18241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7929" y="19183350"/>
            <a:ext cx="11879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[</a:t>
            </a:r>
            <a:r>
              <a:rPr lang="en-US" dirty="0" err="1" smtClean="0">
                <a:solidFill>
                  <a:prstClr val="black"/>
                </a:solidFill>
              </a:rPr>
              <a:t>D’Hont</a:t>
            </a:r>
            <a:r>
              <a:rPr lang="en-US" dirty="0" smtClean="0">
                <a:solidFill>
                  <a:prstClr val="black"/>
                </a:solidFill>
              </a:rPr>
              <a:t> et al., Nature, 2012]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52400" y="-171450"/>
            <a:ext cx="37757100" cy="22898100"/>
          </a:xfrm>
          <a:custGeom>
            <a:avLst/>
            <a:gdLst>
              <a:gd name="connsiteX0" fmla="*/ 12411074 w 26231850"/>
              <a:gd name="connsiteY0" fmla="*/ 4175620 h 18241589"/>
              <a:gd name="connsiteX1" fmla="*/ 12411074 w 26231850"/>
              <a:gd name="connsiteY1" fmla="*/ 5242419 h 18241589"/>
              <a:gd name="connsiteX2" fmla="*/ 13820774 w 26231850"/>
              <a:gd name="connsiteY2" fmla="*/ 5242419 h 18241589"/>
              <a:gd name="connsiteX3" fmla="*/ 13820774 w 26231850"/>
              <a:gd name="connsiteY3" fmla="*/ 4175620 h 18241589"/>
              <a:gd name="connsiteX4" fmla="*/ 0 w 26231850"/>
              <a:gd name="connsiteY4" fmla="*/ 0 h 18241589"/>
              <a:gd name="connsiteX5" fmla="*/ 26231850 w 26231850"/>
              <a:gd name="connsiteY5" fmla="*/ 0 h 18241589"/>
              <a:gd name="connsiteX6" fmla="*/ 26231850 w 26231850"/>
              <a:gd name="connsiteY6" fmla="*/ 18241589 h 18241589"/>
              <a:gd name="connsiteX7" fmla="*/ 0 w 26231850"/>
              <a:gd name="connsiteY7" fmla="*/ 18241589 h 18241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231850" h="18241589">
                <a:moveTo>
                  <a:pt x="12411074" y="4175620"/>
                </a:moveTo>
                <a:lnTo>
                  <a:pt x="12411074" y="5242419"/>
                </a:lnTo>
                <a:lnTo>
                  <a:pt x="13820774" y="5242419"/>
                </a:lnTo>
                <a:lnTo>
                  <a:pt x="13820774" y="4175620"/>
                </a:lnTo>
                <a:close/>
                <a:moveTo>
                  <a:pt x="0" y="0"/>
                </a:moveTo>
                <a:lnTo>
                  <a:pt x="26231850" y="0"/>
                </a:lnTo>
                <a:lnTo>
                  <a:pt x="26231850" y="18241589"/>
                </a:lnTo>
                <a:lnTo>
                  <a:pt x="0" y="18241589"/>
                </a:lnTo>
                <a:close/>
              </a:path>
            </a:pathLst>
          </a:custGeom>
          <a:solidFill>
            <a:srgbClr val="FFFFFF">
              <a:alpha val="87843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-1991033" y="-1435512"/>
            <a:ext cx="40190583" cy="24708464"/>
          </a:xfrm>
          <a:custGeom>
            <a:avLst/>
            <a:gdLst>
              <a:gd name="connsiteX0" fmla="*/ 20628691 w 40190583"/>
              <a:gd name="connsiteY0" fmla="*/ 11605611 h 24708464"/>
              <a:gd name="connsiteX1" fmla="*/ 20628691 w 40190583"/>
              <a:gd name="connsiteY1" fmla="*/ 19526076 h 24708464"/>
              <a:gd name="connsiteX2" fmla="*/ 32230141 w 40190583"/>
              <a:gd name="connsiteY2" fmla="*/ 19526076 h 24708464"/>
              <a:gd name="connsiteX3" fmla="*/ 32230141 w 40190583"/>
              <a:gd name="connsiteY3" fmla="*/ 11605611 h 24708464"/>
              <a:gd name="connsiteX4" fmla="*/ 0 w 40190583"/>
              <a:gd name="connsiteY4" fmla="*/ 0 h 24708464"/>
              <a:gd name="connsiteX5" fmla="*/ 40190583 w 40190583"/>
              <a:gd name="connsiteY5" fmla="*/ 0 h 24708464"/>
              <a:gd name="connsiteX6" fmla="*/ 40190583 w 40190583"/>
              <a:gd name="connsiteY6" fmla="*/ 24708464 h 24708464"/>
              <a:gd name="connsiteX7" fmla="*/ 0 w 40190583"/>
              <a:gd name="connsiteY7" fmla="*/ 24708464 h 24708464"/>
              <a:gd name="connsiteX0" fmla="*/ 23554772 w 40190583"/>
              <a:gd name="connsiteY0" fmla="*/ 16141035 h 24708464"/>
              <a:gd name="connsiteX1" fmla="*/ 20628691 w 40190583"/>
              <a:gd name="connsiteY1" fmla="*/ 19526076 h 24708464"/>
              <a:gd name="connsiteX2" fmla="*/ 32230141 w 40190583"/>
              <a:gd name="connsiteY2" fmla="*/ 19526076 h 24708464"/>
              <a:gd name="connsiteX3" fmla="*/ 32230141 w 40190583"/>
              <a:gd name="connsiteY3" fmla="*/ 11605611 h 24708464"/>
              <a:gd name="connsiteX4" fmla="*/ 23554772 w 40190583"/>
              <a:gd name="connsiteY4" fmla="*/ 16141035 h 24708464"/>
              <a:gd name="connsiteX5" fmla="*/ 0 w 40190583"/>
              <a:gd name="connsiteY5" fmla="*/ 0 h 24708464"/>
              <a:gd name="connsiteX6" fmla="*/ 40190583 w 40190583"/>
              <a:gd name="connsiteY6" fmla="*/ 0 h 24708464"/>
              <a:gd name="connsiteX7" fmla="*/ 40190583 w 40190583"/>
              <a:gd name="connsiteY7" fmla="*/ 24708464 h 24708464"/>
              <a:gd name="connsiteX8" fmla="*/ 0 w 40190583"/>
              <a:gd name="connsiteY8" fmla="*/ 24708464 h 24708464"/>
              <a:gd name="connsiteX9" fmla="*/ 0 w 40190583"/>
              <a:gd name="connsiteY9" fmla="*/ 0 h 24708464"/>
              <a:gd name="connsiteX0" fmla="*/ 23554772 w 40190583"/>
              <a:gd name="connsiteY0" fmla="*/ 16141035 h 24708464"/>
              <a:gd name="connsiteX1" fmla="*/ 20628691 w 40190583"/>
              <a:gd name="connsiteY1" fmla="*/ 19526076 h 24708464"/>
              <a:gd name="connsiteX2" fmla="*/ 32230141 w 40190583"/>
              <a:gd name="connsiteY2" fmla="*/ 19526076 h 24708464"/>
              <a:gd name="connsiteX3" fmla="*/ 32230141 w 40190583"/>
              <a:gd name="connsiteY3" fmla="*/ 11605611 h 24708464"/>
              <a:gd name="connsiteX4" fmla="*/ 23554772 w 40190583"/>
              <a:gd name="connsiteY4" fmla="*/ 16141035 h 24708464"/>
              <a:gd name="connsiteX5" fmla="*/ 0 w 40190583"/>
              <a:gd name="connsiteY5" fmla="*/ 0 h 24708464"/>
              <a:gd name="connsiteX6" fmla="*/ 40190583 w 40190583"/>
              <a:gd name="connsiteY6" fmla="*/ 0 h 24708464"/>
              <a:gd name="connsiteX7" fmla="*/ 40190583 w 40190583"/>
              <a:gd name="connsiteY7" fmla="*/ 24708464 h 24708464"/>
              <a:gd name="connsiteX8" fmla="*/ 0 w 40190583"/>
              <a:gd name="connsiteY8" fmla="*/ 24708464 h 24708464"/>
              <a:gd name="connsiteX9" fmla="*/ 0 w 40190583"/>
              <a:gd name="connsiteY9" fmla="*/ 0 h 24708464"/>
              <a:gd name="connsiteX0" fmla="*/ 23554772 w 40190583"/>
              <a:gd name="connsiteY0" fmla="*/ 16141035 h 24708464"/>
              <a:gd name="connsiteX1" fmla="*/ 20628691 w 40190583"/>
              <a:gd name="connsiteY1" fmla="*/ 19526076 h 24708464"/>
              <a:gd name="connsiteX2" fmla="*/ 32230141 w 40190583"/>
              <a:gd name="connsiteY2" fmla="*/ 19526076 h 24708464"/>
              <a:gd name="connsiteX3" fmla="*/ 32230141 w 40190583"/>
              <a:gd name="connsiteY3" fmla="*/ 11605611 h 24708464"/>
              <a:gd name="connsiteX4" fmla="*/ 23554772 w 40190583"/>
              <a:gd name="connsiteY4" fmla="*/ 16141035 h 24708464"/>
              <a:gd name="connsiteX5" fmla="*/ 0 w 40190583"/>
              <a:gd name="connsiteY5" fmla="*/ 0 h 24708464"/>
              <a:gd name="connsiteX6" fmla="*/ 40190583 w 40190583"/>
              <a:gd name="connsiteY6" fmla="*/ 0 h 24708464"/>
              <a:gd name="connsiteX7" fmla="*/ 40190583 w 40190583"/>
              <a:gd name="connsiteY7" fmla="*/ 24708464 h 24708464"/>
              <a:gd name="connsiteX8" fmla="*/ 0 w 40190583"/>
              <a:gd name="connsiteY8" fmla="*/ 24708464 h 24708464"/>
              <a:gd name="connsiteX9" fmla="*/ 0 w 40190583"/>
              <a:gd name="connsiteY9" fmla="*/ 0 h 24708464"/>
              <a:gd name="connsiteX0" fmla="*/ 20701844 w 40190583"/>
              <a:gd name="connsiteY0" fmla="*/ 19542603 h 24708464"/>
              <a:gd name="connsiteX1" fmla="*/ 20628691 w 40190583"/>
              <a:gd name="connsiteY1" fmla="*/ 19526076 h 24708464"/>
              <a:gd name="connsiteX2" fmla="*/ 32230141 w 40190583"/>
              <a:gd name="connsiteY2" fmla="*/ 19526076 h 24708464"/>
              <a:gd name="connsiteX3" fmla="*/ 32230141 w 40190583"/>
              <a:gd name="connsiteY3" fmla="*/ 11605611 h 24708464"/>
              <a:gd name="connsiteX4" fmla="*/ 20701844 w 40190583"/>
              <a:gd name="connsiteY4" fmla="*/ 19542603 h 24708464"/>
              <a:gd name="connsiteX5" fmla="*/ 0 w 40190583"/>
              <a:gd name="connsiteY5" fmla="*/ 0 h 24708464"/>
              <a:gd name="connsiteX6" fmla="*/ 40190583 w 40190583"/>
              <a:gd name="connsiteY6" fmla="*/ 0 h 24708464"/>
              <a:gd name="connsiteX7" fmla="*/ 40190583 w 40190583"/>
              <a:gd name="connsiteY7" fmla="*/ 24708464 h 24708464"/>
              <a:gd name="connsiteX8" fmla="*/ 0 w 40190583"/>
              <a:gd name="connsiteY8" fmla="*/ 24708464 h 24708464"/>
              <a:gd name="connsiteX9" fmla="*/ 0 w 40190583"/>
              <a:gd name="connsiteY9" fmla="*/ 0 h 24708464"/>
              <a:gd name="connsiteX0" fmla="*/ 20774996 w 40190583"/>
              <a:gd name="connsiteY0" fmla="*/ 18518476 h 24708464"/>
              <a:gd name="connsiteX1" fmla="*/ 20628691 w 40190583"/>
              <a:gd name="connsiteY1" fmla="*/ 19526076 h 24708464"/>
              <a:gd name="connsiteX2" fmla="*/ 32230141 w 40190583"/>
              <a:gd name="connsiteY2" fmla="*/ 19526076 h 24708464"/>
              <a:gd name="connsiteX3" fmla="*/ 32230141 w 40190583"/>
              <a:gd name="connsiteY3" fmla="*/ 11605611 h 24708464"/>
              <a:gd name="connsiteX4" fmla="*/ 20774996 w 40190583"/>
              <a:gd name="connsiteY4" fmla="*/ 18518476 h 24708464"/>
              <a:gd name="connsiteX5" fmla="*/ 0 w 40190583"/>
              <a:gd name="connsiteY5" fmla="*/ 0 h 24708464"/>
              <a:gd name="connsiteX6" fmla="*/ 40190583 w 40190583"/>
              <a:gd name="connsiteY6" fmla="*/ 0 h 24708464"/>
              <a:gd name="connsiteX7" fmla="*/ 40190583 w 40190583"/>
              <a:gd name="connsiteY7" fmla="*/ 24708464 h 24708464"/>
              <a:gd name="connsiteX8" fmla="*/ 0 w 40190583"/>
              <a:gd name="connsiteY8" fmla="*/ 24708464 h 24708464"/>
              <a:gd name="connsiteX9" fmla="*/ 0 w 40190583"/>
              <a:gd name="connsiteY9" fmla="*/ 0 h 24708464"/>
              <a:gd name="connsiteX0" fmla="*/ 20622596 w 40190583"/>
              <a:gd name="connsiteY0" fmla="*/ 18747076 h 24708464"/>
              <a:gd name="connsiteX1" fmla="*/ 20628691 w 40190583"/>
              <a:gd name="connsiteY1" fmla="*/ 19526076 h 24708464"/>
              <a:gd name="connsiteX2" fmla="*/ 32230141 w 40190583"/>
              <a:gd name="connsiteY2" fmla="*/ 19526076 h 24708464"/>
              <a:gd name="connsiteX3" fmla="*/ 32230141 w 40190583"/>
              <a:gd name="connsiteY3" fmla="*/ 11605611 h 24708464"/>
              <a:gd name="connsiteX4" fmla="*/ 20622596 w 40190583"/>
              <a:gd name="connsiteY4" fmla="*/ 18747076 h 24708464"/>
              <a:gd name="connsiteX5" fmla="*/ 0 w 40190583"/>
              <a:gd name="connsiteY5" fmla="*/ 0 h 24708464"/>
              <a:gd name="connsiteX6" fmla="*/ 40190583 w 40190583"/>
              <a:gd name="connsiteY6" fmla="*/ 0 h 24708464"/>
              <a:gd name="connsiteX7" fmla="*/ 40190583 w 40190583"/>
              <a:gd name="connsiteY7" fmla="*/ 24708464 h 24708464"/>
              <a:gd name="connsiteX8" fmla="*/ 0 w 40190583"/>
              <a:gd name="connsiteY8" fmla="*/ 24708464 h 24708464"/>
              <a:gd name="connsiteX9" fmla="*/ 0 w 40190583"/>
              <a:gd name="connsiteY9" fmla="*/ 0 h 24708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190583" h="24708464">
                <a:moveTo>
                  <a:pt x="20622596" y="18747076"/>
                </a:moveTo>
                <a:cubicBezTo>
                  <a:pt x="20624628" y="19006743"/>
                  <a:pt x="20626659" y="19266409"/>
                  <a:pt x="20628691" y="19526076"/>
                </a:cubicBezTo>
                <a:lnTo>
                  <a:pt x="32230141" y="19526076"/>
                </a:lnTo>
                <a:lnTo>
                  <a:pt x="32230141" y="11605611"/>
                </a:lnTo>
                <a:cubicBezTo>
                  <a:pt x="28362991" y="11605611"/>
                  <a:pt x="24197138" y="16333060"/>
                  <a:pt x="20622596" y="18747076"/>
                </a:cubicBezTo>
                <a:close/>
                <a:moveTo>
                  <a:pt x="0" y="0"/>
                </a:moveTo>
                <a:lnTo>
                  <a:pt x="40190583" y="0"/>
                </a:lnTo>
                <a:lnTo>
                  <a:pt x="40190583" y="24708464"/>
                </a:lnTo>
                <a:lnTo>
                  <a:pt x="0" y="247084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7059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9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8200"/>
            <a:ext cx="36580763" cy="1787584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3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Elements &amp; Attributes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3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91" y="808868"/>
            <a:ext cx="34442400" cy="187637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0655" y="15102289"/>
            <a:ext cx="9947563" cy="2132765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009928" y="13217236"/>
            <a:ext cx="11513127" cy="6355407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09928" y="735766"/>
            <a:ext cx="11513127" cy="6355407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6691" y="18883348"/>
            <a:ext cx="229584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How do documentaries compare to adventure movies?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27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7" y="808868"/>
            <a:ext cx="33355013" cy="202557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0655" y="6040583"/>
            <a:ext cx="9947563" cy="7398326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009928" y="735766"/>
            <a:ext cx="11513127" cy="6355407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6691" y="18883348"/>
            <a:ext cx="229584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How do documentaries compare to adventure movies?</a:t>
            </a:r>
          </a:p>
        </p:txBody>
      </p:sp>
    </p:spTree>
    <p:extLst>
      <p:ext uri="{BB962C8B-B14F-4D97-AF65-F5344CB8AC3E}">
        <p14:creationId xmlns:p14="http://schemas.microsoft.com/office/powerpoint/2010/main" val="428135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Scalability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Comfortable: ~15 sets</a:t>
            </a:r>
          </a:p>
          <a:p>
            <a:r>
              <a:rPr lang="en-US" dirty="0" smtClean="0"/>
              <a:t>Possible: ~40 sets</a:t>
            </a:r>
          </a:p>
          <a:p>
            <a:r>
              <a:rPr lang="en-US" dirty="0" smtClean="0"/>
              <a:t>Scales with the number of </a:t>
            </a:r>
            <a:br>
              <a:rPr lang="en-US" dirty="0" smtClean="0"/>
            </a:br>
            <a:r>
              <a:rPr lang="en-US" dirty="0" smtClean="0"/>
              <a:t>non-empty intersections</a:t>
            </a:r>
          </a:p>
          <a:p>
            <a:pPr lvl="1"/>
            <a:r>
              <a:rPr lang="en-US" dirty="0" smtClean="0"/>
              <a:t>Most datasets are sparse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232" y="3599478"/>
            <a:ext cx="17282539" cy="159873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Applications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Genetics</a:t>
            </a:r>
          </a:p>
          <a:p>
            <a:r>
              <a:rPr lang="en-US" smtClean="0"/>
              <a:t>Pharmacology</a:t>
            </a:r>
          </a:p>
          <a:p>
            <a:r>
              <a:rPr lang="en-US" dirty="0" smtClean="0"/>
              <a:t>Economics</a:t>
            </a:r>
          </a:p>
          <a:p>
            <a:r>
              <a:rPr lang="en-US" dirty="0" smtClean="0"/>
              <a:t>Social Networks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632" y="5821680"/>
            <a:ext cx="23544834" cy="99364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06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182004" y="12589715"/>
            <a:ext cx="1988636" cy="1301261"/>
          </a:xfrm>
          <a:prstGeom prst="rect">
            <a:avLst/>
          </a:prstGeom>
          <a:solidFill>
            <a:srgbClr val="74ADD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2182004" y="8279130"/>
            <a:ext cx="0" cy="1180719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Deviation Measure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14080" y="15765955"/>
            <a:ext cx="967924" cy="1301261"/>
          </a:xfrm>
          <a:prstGeom prst="rect">
            <a:avLst/>
          </a:prstGeom>
          <a:solidFill>
            <a:srgbClr val="F46D43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641600" y="7267472"/>
            <a:ext cx="11043150" cy="1301261"/>
            <a:chOff x="1727200" y="4067072"/>
            <a:chExt cx="11043150" cy="1301261"/>
          </a:xfrm>
        </p:grpSpPr>
        <p:sp>
          <p:nvSpPr>
            <p:cNvPr id="6" name="Rectangle 5"/>
            <p:cNvSpPr/>
            <p:nvPr/>
          </p:nvSpPr>
          <p:spPr>
            <a:xfrm>
              <a:off x="3327020" y="4067072"/>
              <a:ext cx="4721665" cy="130126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50%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048685" y="4067072"/>
              <a:ext cx="4721665" cy="130126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27200" y="4117537"/>
              <a:ext cx="8659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A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679270" y="9189679"/>
            <a:ext cx="11005480" cy="1301261"/>
            <a:chOff x="1764870" y="5989279"/>
            <a:chExt cx="11005480" cy="1301261"/>
          </a:xfrm>
        </p:grpSpPr>
        <p:sp>
          <p:nvSpPr>
            <p:cNvPr id="8" name="Rectangle 7"/>
            <p:cNvSpPr/>
            <p:nvPr/>
          </p:nvSpPr>
          <p:spPr>
            <a:xfrm>
              <a:off x="3327020" y="5989279"/>
              <a:ext cx="4721665" cy="130126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prstClr val="white"/>
                  </a:solidFill>
                </a:rPr>
                <a:t>50%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048685" y="5989279"/>
              <a:ext cx="4721665" cy="130126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64870" y="6039744"/>
              <a:ext cx="79060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5118080" y="8279130"/>
            <a:ext cx="14164995" cy="1301261"/>
            <a:chOff x="14203680" y="5078730"/>
            <a:chExt cx="14164995" cy="1301261"/>
          </a:xfrm>
        </p:grpSpPr>
        <p:sp>
          <p:nvSpPr>
            <p:cNvPr id="12" name="Right Arrow 11"/>
            <p:cNvSpPr/>
            <p:nvPr/>
          </p:nvSpPr>
          <p:spPr>
            <a:xfrm>
              <a:off x="14203680" y="5078730"/>
              <a:ext cx="1676400" cy="96101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925345" y="5078730"/>
              <a:ext cx="2342259" cy="130126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25%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267604" y="5078730"/>
              <a:ext cx="7101071" cy="130126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8406415" y="6207193"/>
            <a:ext cx="138150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Expected if A and B independent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653909" y="11269736"/>
            <a:ext cx="49912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Observed 1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9839745" y="11269736"/>
            <a:ext cx="9443330" cy="1301261"/>
            <a:chOff x="18925345" y="8069336"/>
            <a:chExt cx="9443330" cy="1301261"/>
          </a:xfrm>
        </p:grpSpPr>
        <p:sp>
          <p:nvSpPr>
            <p:cNvPr id="20" name="Rectangle 19"/>
            <p:cNvSpPr/>
            <p:nvPr/>
          </p:nvSpPr>
          <p:spPr>
            <a:xfrm>
              <a:off x="18925345" y="8069336"/>
              <a:ext cx="4330895" cy="130126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40%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256240" y="8069336"/>
              <a:ext cx="5112435" cy="130126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4487951" y="12674417"/>
            <a:ext cx="6910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&gt; then expected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653909" y="14464694"/>
            <a:ext cx="49912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Observed 2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9839745" y="14464694"/>
            <a:ext cx="9443330" cy="1301261"/>
            <a:chOff x="18925345" y="11264294"/>
            <a:chExt cx="9443330" cy="1301261"/>
          </a:xfrm>
        </p:grpSpPr>
        <p:sp>
          <p:nvSpPr>
            <p:cNvPr id="28" name="Rectangle 27"/>
            <p:cNvSpPr/>
            <p:nvPr/>
          </p:nvSpPr>
          <p:spPr>
            <a:xfrm>
              <a:off x="18925345" y="11264294"/>
              <a:ext cx="1374335" cy="130126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prstClr val="white"/>
                  </a:solidFill>
                </a:rPr>
                <a:t>10%</a:t>
              </a:r>
              <a:endParaRPr lang="en-US" sz="4400" dirty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0299680" y="11264294"/>
              <a:ext cx="8068995" cy="130126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4170640" y="15818932"/>
            <a:ext cx="6910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&lt; then expected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7089051" y="8279130"/>
                <a:ext cx="245612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A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 B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9051" y="8279130"/>
                <a:ext cx="2456122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18610" t="-19797" r="-17618" b="-40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1829038" y="18422473"/>
            <a:ext cx="58609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prstClr val="white">
                    <a:lumMod val="50000"/>
                  </a:prstClr>
                </a:solidFill>
              </a:rPr>
              <a:t>[</a:t>
            </a:r>
            <a:r>
              <a:rPr lang="en-US" sz="6000" dirty="0" err="1" smtClean="0">
                <a:solidFill>
                  <a:prstClr val="white">
                    <a:lumMod val="50000"/>
                  </a:prstClr>
                </a:solidFill>
              </a:rPr>
              <a:t>Alsallakh</a:t>
            </a:r>
            <a:r>
              <a:rPr lang="en-US" sz="6000" dirty="0" smtClean="0">
                <a:solidFill>
                  <a:prstClr val="white">
                    <a:lumMod val="50000"/>
                  </a:prstClr>
                </a:solidFill>
              </a:rPr>
              <a:t> 2013]</a:t>
            </a:r>
            <a:endParaRPr lang="en-US" sz="60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22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/>
      <p:bldP spid="19" grpId="0"/>
      <p:bldP spid="25" grpId="0"/>
      <p:bldP spid="27" grpId="0"/>
      <p:bldP spid="30" grpId="0"/>
      <p:bldP spid="3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165467" y="7253204"/>
            <a:ext cx="20249829" cy="4411436"/>
          </a:xfrm>
        </p:spPr>
        <p:txBody>
          <a:bodyPr/>
          <a:lstStyle/>
          <a:p>
            <a:r>
              <a:rPr lang="en-US" dirty="0" smtClean="0"/>
              <a:t>http://vcg.github.io/upset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6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1835"/>
            <a:ext cx="36580763" cy="59573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56" tIns="137178" rIns="274356" bIns="137178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2743566"/>
            <a:r>
              <a:rPr lang="en-US" sz="14000" b="1" dirty="0" err="1">
                <a:solidFill>
                  <a:prstClr val="white"/>
                </a:solidFill>
                <a:latin typeface="Vollkorn Bold" panose="02000503080000020003" pitchFamily="2" charset="0"/>
              </a:rPr>
              <a:t>UpSet</a:t>
            </a:r>
            <a:r>
              <a:rPr lang="en-US" sz="14000" b="1" dirty="0">
                <a:solidFill>
                  <a:prstClr val="white"/>
                </a:solidFill>
                <a:latin typeface="Vollkorn Bold" panose="02000503080000020003" pitchFamily="2" charset="0"/>
              </a:rPr>
              <a:t>: Visualization of Intersecting Sets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135" y="552985"/>
            <a:ext cx="8043869" cy="4709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dirty="0" smtClean="0">
                <a:solidFill>
                  <a:schemeClr val="accent1"/>
                </a:solidFill>
              </a:rPr>
              <a:t>Alexander Lex</a:t>
            </a:r>
          </a:p>
          <a:p>
            <a:pPr defTabSz="2743566"/>
            <a:r>
              <a:rPr lang="en-US" sz="5400" dirty="0">
                <a:solidFill>
                  <a:schemeClr val="bg1"/>
                </a:solidFill>
              </a:rPr>
              <a:t>@</a:t>
            </a:r>
            <a:r>
              <a:rPr lang="en-US" sz="5400" dirty="0" err="1" smtClean="0">
                <a:solidFill>
                  <a:schemeClr val="bg1"/>
                </a:solidFill>
              </a:rPr>
              <a:t>alexander_lex</a:t>
            </a:r>
            <a:endParaRPr lang="en-US" sz="5400" dirty="0" smtClean="0">
              <a:solidFill>
                <a:schemeClr val="bg1"/>
              </a:solidFill>
            </a:endParaRPr>
          </a:p>
          <a:p>
            <a:pPr defTabSz="2743566"/>
            <a:r>
              <a:rPr lang="en-US" sz="5400" dirty="0" smtClean="0">
                <a:solidFill>
                  <a:schemeClr val="bg1"/>
                </a:solidFill>
              </a:rPr>
              <a:t>http://alexander-lex.com</a:t>
            </a:r>
            <a:endParaRPr lang="en-US" sz="5400" dirty="0">
              <a:solidFill>
                <a:schemeClr val="bg1"/>
              </a:solidFill>
            </a:endParaRPr>
          </a:p>
          <a:p>
            <a:pPr defTabSz="2743566"/>
            <a:r>
              <a:rPr lang="en-US" sz="6001" dirty="0" smtClean="0">
                <a:solidFill>
                  <a:schemeClr val="bg1"/>
                </a:solidFill>
              </a:rPr>
              <a:t/>
            </a:r>
            <a:br>
              <a:rPr lang="en-US" sz="6001" dirty="0" smtClean="0">
                <a:solidFill>
                  <a:schemeClr val="bg1"/>
                </a:solidFill>
              </a:rPr>
            </a:br>
            <a:endParaRPr lang="en-US" sz="6001" dirty="0">
              <a:solidFill>
                <a:schemeClr val="accent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518" y="5906228"/>
            <a:ext cx="36580761" cy="16018573"/>
          </a:xfrm>
          <a:prstGeom prst="rect">
            <a:avLst/>
          </a:prstGeom>
          <a:solidFill>
            <a:schemeClr val="bg1">
              <a:alpha val="31000"/>
            </a:schemeClr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425" y="211961"/>
            <a:ext cx="9352886" cy="30880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96915" y="1652560"/>
            <a:ext cx="4607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5400" i="1" dirty="0" smtClean="0">
                <a:solidFill>
                  <a:schemeClr val="bg1"/>
                </a:solidFill>
              </a:rPr>
              <a:t>April 23, 2015</a:t>
            </a:r>
            <a:endParaRPr lang="en-US" sz="5400" i="1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 txBox="1">
            <a:spLocks/>
          </p:cNvSpPr>
          <p:nvPr/>
        </p:nvSpPr>
        <p:spPr>
          <a:xfrm>
            <a:off x="1" y="5959184"/>
            <a:ext cx="10159740" cy="14621166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74356" tIns="137178" rIns="274356" bIns="137178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2300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401" dirty="0" smtClean="0">
              <a:solidFill>
                <a:schemeClr val="bg1"/>
              </a:solidFill>
            </a:endParaRPr>
          </a:p>
          <a:p>
            <a:endParaRPr lang="en-US" sz="5401" dirty="0" smtClean="0">
              <a:solidFill>
                <a:schemeClr val="bg1"/>
              </a:solidFill>
            </a:endParaRPr>
          </a:p>
          <a:p>
            <a:r>
              <a:rPr lang="en-US" sz="5401" dirty="0" smtClean="0">
                <a:solidFill>
                  <a:schemeClr val="bg1"/>
                </a:solidFill>
              </a:rPr>
              <a:t>Credits:</a:t>
            </a:r>
          </a:p>
          <a:p>
            <a:r>
              <a:rPr lang="en-US" sz="5401" dirty="0" smtClean="0">
                <a:solidFill>
                  <a:schemeClr val="bg1"/>
                </a:solidFill>
              </a:rPr>
              <a:t>Nils </a:t>
            </a:r>
            <a:r>
              <a:rPr lang="en-US" sz="5401" dirty="0" err="1" smtClean="0">
                <a:solidFill>
                  <a:schemeClr val="bg1"/>
                </a:solidFill>
              </a:rPr>
              <a:t>Gehlenborg</a:t>
            </a:r>
            <a:r>
              <a:rPr lang="en-US" sz="5401" dirty="0" smtClean="0">
                <a:solidFill>
                  <a:schemeClr val="bg1"/>
                </a:solidFill>
              </a:rPr>
              <a:t>, </a:t>
            </a:r>
            <a:r>
              <a:rPr lang="en-US" sz="5401" dirty="0" err="1" smtClean="0">
                <a:solidFill>
                  <a:schemeClr val="bg1"/>
                </a:solidFill>
              </a:rPr>
              <a:t>Hendrik</a:t>
            </a:r>
            <a:r>
              <a:rPr lang="en-US" sz="5401" dirty="0" smtClean="0">
                <a:solidFill>
                  <a:schemeClr val="bg1"/>
                </a:solidFill>
              </a:rPr>
              <a:t> Strobelt, </a:t>
            </a:r>
            <a:r>
              <a:rPr lang="en-US" sz="5401" dirty="0" err="1" smtClean="0">
                <a:solidFill>
                  <a:schemeClr val="bg1"/>
                </a:solidFill>
              </a:rPr>
              <a:t>Romain</a:t>
            </a:r>
            <a:r>
              <a:rPr lang="en-US" sz="5401" dirty="0" smtClean="0">
                <a:solidFill>
                  <a:schemeClr val="bg1"/>
                </a:solidFill>
              </a:rPr>
              <a:t> </a:t>
            </a:r>
            <a:r>
              <a:rPr lang="en-US" sz="5401" dirty="0" err="1" smtClean="0">
                <a:solidFill>
                  <a:schemeClr val="bg1"/>
                </a:solidFill>
              </a:rPr>
              <a:t>Vuillemot</a:t>
            </a:r>
            <a:r>
              <a:rPr lang="en-US" sz="5401" dirty="0" smtClean="0">
                <a:solidFill>
                  <a:schemeClr val="bg1"/>
                </a:solidFill>
              </a:rPr>
              <a:t>, Anne </a:t>
            </a:r>
            <a:r>
              <a:rPr lang="en-US" sz="5401" dirty="0">
                <a:solidFill>
                  <a:schemeClr val="bg1"/>
                </a:solidFill>
              </a:rPr>
              <a:t>Mai </a:t>
            </a:r>
            <a:r>
              <a:rPr lang="en-US" sz="5401" dirty="0" smtClean="0">
                <a:solidFill>
                  <a:schemeClr val="bg1"/>
                </a:solidFill>
              </a:rPr>
              <a:t>Wasserman, </a:t>
            </a:r>
            <a:r>
              <a:rPr lang="en-US" sz="5401" dirty="0" err="1" smtClean="0">
                <a:solidFill>
                  <a:schemeClr val="bg1"/>
                </a:solidFill>
              </a:rPr>
              <a:t>Hanspeter</a:t>
            </a:r>
            <a:r>
              <a:rPr lang="en-US" sz="5401" dirty="0" smtClean="0">
                <a:solidFill>
                  <a:schemeClr val="bg1"/>
                </a:solidFill>
              </a:rPr>
              <a:t> </a:t>
            </a:r>
            <a:r>
              <a:rPr lang="en-US" sz="5401" dirty="0" err="1" smtClean="0">
                <a:solidFill>
                  <a:schemeClr val="bg1"/>
                </a:solidFill>
              </a:rPr>
              <a:t>Pfister</a:t>
            </a:r>
            <a:endParaRPr lang="en-US" sz="540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0693" y="6723232"/>
            <a:ext cx="2526654" cy="6464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41406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046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4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803" b="1" dirty="0" smtClean="0"/>
              <a:t>Good Data </a:t>
            </a:r>
            <a:r>
              <a:rPr lang="en-US" sz="19803" b="1" dirty="0"/>
              <a:t>Visualization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4402" dirty="0"/>
              <a:t>… makes data </a:t>
            </a:r>
            <a:r>
              <a:rPr lang="en-US" sz="14402" dirty="0">
                <a:solidFill>
                  <a:schemeClr val="accent1"/>
                </a:solidFill>
              </a:rPr>
              <a:t>accessible</a:t>
            </a:r>
          </a:p>
          <a:p>
            <a:r>
              <a:rPr lang="en-US" sz="14402" dirty="0"/>
              <a:t>… combines strengths of </a:t>
            </a:r>
            <a:r>
              <a:rPr lang="en-US" sz="14402" dirty="0">
                <a:solidFill>
                  <a:schemeClr val="accent2"/>
                </a:solidFill>
              </a:rPr>
              <a:t>       </a:t>
            </a:r>
            <a:br>
              <a:rPr lang="en-US" sz="14402" dirty="0">
                <a:solidFill>
                  <a:schemeClr val="accent2"/>
                </a:solidFill>
              </a:rPr>
            </a:br>
            <a:r>
              <a:rPr lang="en-US" sz="14402" dirty="0">
                <a:solidFill>
                  <a:schemeClr val="accent2"/>
                </a:solidFill>
              </a:rPr>
              <a:t>     humans and computers</a:t>
            </a:r>
          </a:p>
          <a:p>
            <a:r>
              <a:rPr lang="en-US" sz="14402" dirty="0"/>
              <a:t>… enables </a:t>
            </a:r>
            <a:r>
              <a:rPr lang="en-US" sz="14402" dirty="0">
                <a:solidFill>
                  <a:schemeClr val="accent3"/>
                </a:solidFill>
              </a:rPr>
              <a:t>insight</a:t>
            </a:r>
          </a:p>
          <a:p>
            <a:r>
              <a:rPr lang="en-US" sz="14402" dirty="0"/>
              <a:t>… </a:t>
            </a:r>
            <a:r>
              <a:rPr lang="en-US" sz="14402" dirty="0">
                <a:solidFill>
                  <a:schemeClr val="accent1"/>
                </a:solidFill>
              </a:rPr>
              <a:t>communicates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3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Vollkorn Bold"/>
                <a:cs typeface="Vollkorn Bold"/>
              </a:rPr>
              <a:t>Purpose of Visualization</a:t>
            </a:r>
            <a:endParaRPr lang="en-US" b="1" dirty="0">
              <a:latin typeface="Vollkorn Bold"/>
              <a:cs typeface="Vollkorn Bold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945621" y="16340714"/>
            <a:ext cx="22689521" cy="0"/>
          </a:xfrm>
          <a:prstGeom prst="straightConnector1">
            <a:avLst/>
          </a:prstGeom>
          <a:ln w="190500">
            <a:solidFill>
              <a:srgbClr val="6364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338869" y="17604080"/>
            <a:ext cx="6901248" cy="1200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2" dirty="0" smtClean="0"/>
              <a:t>Communication</a:t>
            </a:r>
            <a:endParaRPr lang="en-US" sz="7202" dirty="0"/>
          </a:p>
        </p:txBody>
      </p:sp>
      <p:sp>
        <p:nvSpPr>
          <p:cNvPr id="7" name="TextBox 6"/>
          <p:cNvSpPr txBox="1"/>
          <p:nvPr/>
        </p:nvSpPr>
        <p:spPr>
          <a:xfrm>
            <a:off x="4570148" y="17604080"/>
            <a:ext cx="7629396" cy="1200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2" dirty="0"/>
              <a:t>Open Exploration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716" y="7387144"/>
            <a:ext cx="13691314" cy="7686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5" y="7387144"/>
            <a:ext cx="13366566" cy="76869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209053" y="6368719"/>
            <a:ext cx="6986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</a:rPr>
              <a:t>[Obama Administration]</a:t>
            </a:r>
            <a:endParaRPr lang="en-US" sz="4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2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Interacting with Data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46438" y="4802089"/>
            <a:ext cx="26237962" cy="13582080"/>
          </a:xfrm>
        </p:spPr>
        <p:txBody>
          <a:bodyPr>
            <a:normAutofit/>
          </a:bodyPr>
          <a:lstStyle/>
          <a:p>
            <a:r>
              <a:rPr lang="en-US" sz="11500" dirty="0" smtClean="0"/>
              <a:t>The Future of Data Analysis </a:t>
            </a:r>
            <a:br>
              <a:rPr lang="en-US" sz="11500" dirty="0" smtClean="0"/>
            </a:br>
            <a:r>
              <a:rPr lang="en-US" sz="11500" dirty="0" smtClean="0"/>
              <a:t>is (also) Interactive</a:t>
            </a:r>
          </a:p>
          <a:p>
            <a:endParaRPr lang="en-US" sz="7200" i="1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3585372" y="6009586"/>
            <a:ext cx="21749833" cy="13412024"/>
            <a:chOff x="779195" y="924179"/>
            <a:chExt cx="35069365" cy="19448503"/>
          </a:xfrm>
        </p:grpSpPr>
        <p:grpSp>
          <p:nvGrpSpPr>
            <p:cNvPr id="8" name="Group 7"/>
            <p:cNvGrpSpPr/>
            <p:nvPr/>
          </p:nvGrpSpPr>
          <p:grpSpPr>
            <a:xfrm>
              <a:off x="779195" y="6625364"/>
              <a:ext cx="9701586" cy="7329623"/>
              <a:chOff x="3894184" y="9566899"/>
              <a:chExt cx="6522026" cy="732962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894184" y="9566899"/>
                <a:ext cx="6522026" cy="7329623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616681" y="9816162"/>
                <a:ext cx="3242682" cy="1606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600" dirty="0" smtClean="0"/>
                  <a:t>Human</a:t>
                </a:r>
                <a:endParaRPr lang="en-US" sz="66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713854" y="11506940"/>
                <a:ext cx="4321614" cy="4418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/>
                  <a:t>Insight</a:t>
                </a:r>
              </a:p>
              <a:p>
                <a:r>
                  <a:rPr lang="en-US" sz="4800" b="1" dirty="0"/>
                  <a:t>Actions</a:t>
                </a:r>
              </a:p>
              <a:p>
                <a:r>
                  <a:rPr lang="en-US" sz="4800" dirty="0" smtClean="0"/>
                  <a:t>Context</a:t>
                </a:r>
              </a:p>
              <a:p>
                <a:r>
                  <a:rPr lang="en-US" sz="4800" dirty="0" smtClean="0"/>
                  <a:t>Reasoning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3544603" y="14924601"/>
              <a:ext cx="9542584" cy="5448081"/>
              <a:chOff x="13519089" y="12794469"/>
              <a:chExt cx="9542584" cy="544808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3519089" y="12794469"/>
                <a:ext cx="9542584" cy="5448081"/>
              </a:xfrm>
              <a:prstGeom prst="rect">
                <a:avLst/>
              </a:prstGeom>
              <a:gradFill>
                <a:gsLst>
                  <a:gs pos="0">
                    <a:srgbClr val="AB93C7"/>
                  </a:gs>
                  <a:gs pos="80000">
                    <a:srgbClr val="C9BBDB"/>
                  </a:gs>
                  <a:gs pos="100000">
                    <a:srgbClr val="CEC0DE"/>
                  </a:gs>
                </a:gsLst>
              </a:gradFill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4071353" y="12881013"/>
                <a:ext cx="3329582" cy="1606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600" dirty="0" smtClean="0"/>
                  <a:t>Data</a:t>
                </a:r>
                <a:endParaRPr lang="en-US" sz="66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4027466" y="14418131"/>
                <a:ext cx="8233024" cy="3347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/>
                  <a:t>Informative, </a:t>
                </a:r>
                <a:br>
                  <a:rPr lang="en-US" sz="4800" dirty="0" smtClean="0"/>
                </a:br>
                <a:r>
                  <a:rPr lang="en-US" sz="4800" dirty="0" smtClean="0"/>
                  <a:t>Incomplete,</a:t>
                </a:r>
                <a:br>
                  <a:rPr lang="en-US" sz="4800" dirty="0" smtClean="0"/>
                </a:br>
                <a:r>
                  <a:rPr lang="en-US" sz="4800" dirty="0" smtClean="0"/>
                  <a:t>Noisy, Conflicting</a:t>
                </a:r>
                <a:endParaRPr lang="en-US" sz="4800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6146974" y="6625366"/>
              <a:ext cx="9701586" cy="7448533"/>
              <a:chOff x="26600872" y="8311498"/>
              <a:chExt cx="9701586" cy="6987037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26600872" y="8311498"/>
                <a:ext cx="9701586" cy="6875493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6935599" y="8565405"/>
                <a:ext cx="8537705" cy="15071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600" dirty="0" smtClean="0"/>
                  <a:t>Computation</a:t>
                </a:r>
                <a:endParaRPr lang="en-US" sz="66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6935599" y="10149155"/>
                <a:ext cx="8100895" cy="51493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/>
                  <a:t>Algorithms</a:t>
                </a:r>
              </a:p>
              <a:p>
                <a:r>
                  <a:rPr lang="en-US" sz="4800" dirty="0" smtClean="0"/>
                  <a:t>Statistics</a:t>
                </a:r>
              </a:p>
              <a:p>
                <a:r>
                  <a:rPr lang="en-US" sz="4800" i="1" dirty="0" smtClean="0"/>
                  <a:t>Recommendations</a:t>
                </a:r>
              </a:p>
              <a:p>
                <a:r>
                  <a:rPr lang="en-US" sz="4800" i="1" dirty="0" smtClean="0"/>
                  <a:t>Classifications</a:t>
                </a:r>
              </a:p>
              <a:p>
                <a:r>
                  <a:rPr lang="en-US" sz="4800" i="1" dirty="0" smtClean="0"/>
                  <a:t>Aggregation</a:t>
                </a:r>
                <a:endParaRPr lang="en-US" sz="4800" dirty="0"/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 flipV="1">
              <a:off x="23402925" y="14225665"/>
              <a:ext cx="4000500" cy="3490836"/>
            </a:xfrm>
            <a:prstGeom prst="straightConnector1">
              <a:avLst/>
            </a:prstGeom>
            <a:ln w="1905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9527722" y="3469925"/>
              <a:ext cx="3308586" cy="2595498"/>
            </a:xfrm>
            <a:prstGeom prst="straightConnector1">
              <a:avLst/>
            </a:prstGeom>
            <a:ln w="1905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10952522" y="5978946"/>
              <a:ext cx="7485086" cy="2986568"/>
              <a:chOff x="10952522" y="5978946"/>
              <a:chExt cx="7485086" cy="2986568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flipV="1">
                <a:off x="10952522" y="5978946"/>
                <a:ext cx="2941707" cy="2187422"/>
              </a:xfrm>
              <a:prstGeom prst="straightConnector1">
                <a:avLst/>
              </a:prstGeom>
              <a:ln w="1905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2423375" y="7626612"/>
                <a:ext cx="6014233" cy="1338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 smtClean="0"/>
                  <a:t>Interaction</a:t>
                </a:r>
                <a:endParaRPr lang="en-US" sz="5400" dirty="0"/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>
              <a:off x="22842134" y="6022184"/>
              <a:ext cx="2931830" cy="2053444"/>
            </a:xfrm>
            <a:prstGeom prst="straightConnector1">
              <a:avLst/>
            </a:prstGeom>
            <a:ln w="1905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13519089" y="924179"/>
              <a:ext cx="9542584" cy="4648018"/>
              <a:chOff x="13317415" y="1321749"/>
              <a:chExt cx="9542584" cy="4648018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3317415" y="1321749"/>
                <a:ext cx="9542584" cy="4648018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3587982" y="3962911"/>
                <a:ext cx="8496350" cy="1606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600" dirty="0" smtClean="0"/>
                  <a:t>Visualization</a:t>
                </a:r>
                <a:endParaRPr lang="en-US" sz="66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3692555" y="1686972"/>
                <a:ext cx="7064440" cy="2276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/>
                  <a:t>Communicates</a:t>
                </a:r>
              </a:p>
              <a:p>
                <a:r>
                  <a:rPr lang="en-US" sz="4800" dirty="0" smtClean="0"/>
                  <a:t>Interfaces</a:t>
                </a:r>
                <a:endParaRPr lang="en-US" sz="4800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3288625" y="1973899"/>
              <a:ext cx="10005828" cy="4136392"/>
              <a:chOff x="23288625" y="1973899"/>
              <a:chExt cx="10005828" cy="4136392"/>
            </a:xfrm>
          </p:grpSpPr>
          <p:cxnSp>
            <p:nvCxnSpPr>
              <p:cNvPr id="31" name="Straight Arrow Connector 30"/>
              <p:cNvCxnSpPr/>
              <p:nvPr/>
            </p:nvCxnSpPr>
            <p:spPr>
              <a:xfrm flipH="1" flipV="1">
                <a:off x="23288625" y="3498927"/>
                <a:ext cx="4059021" cy="2611364"/>
              </a:xfrm>
              <a:prstGeom prst="straightConnector1">
                <a:avLst/>
              </a:prstGeom>
              <a:ln w="1905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25683646" y="1973899"/>
                <a:ext cx="7610807" cy="2543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smtClean="0"/>
                  <a:t>Selected &amp; </a:t>
                </a:r>
              </a:p>
              <a:p>
                <a:r>
                  <a:rPr lang="en-US" sz="5400" dirty="0" smtClean="0"/>
                  <a:t>Derived Data</a:t>
                </a:r>
                <a:endParaRPr lang="en-US" sz="5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233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0248741" y="7518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6798"/>
            <a:ext cx="10058400" cy="55635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9368" y="17233459"/>
            <a:ext cx="3002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School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7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248741" y="7518400"/>
            <a:ext cx="16083280" cy="9144000"/>
            <a:chOff x="10708640" y="7518400"/>
            <a:chExt cx="16083280" cy="9144000"/>
          </a:xfrm>
        </p:grpSpPr>
        <p:sp>
          <p:nvSpPr>
            <p:cNvPr id="8" name="Oval 7"/>
            <p:cNvSpPr/>
            <p:nvPr/>
          </p:nvSpPr>
          <p:spPr>
            <a:xfrm>
              <a:off x="17647920" y="7518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0708640" y="7518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6798"/>
            <a:ext cx="10058400" cy="55635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363" y="14922500"/>
            <a:ext cx="10058400" cy="56578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19368" y="17233459"/>
            <a:ext cx="11119719" cy="1200329"/>
            <a:chOff x="13319368" y="17233459"/>
            <a:chExt cx="11119719" cy="1200329"/>
          </a:xfrm>
        </p:grpSpPr>
        <p:sp>
          <p:nvSpPr>
            <p:cNvPr id="10" name="TextBox 9"/>
            <p:cNvSpPr txBox="1"/>
            <p:nvPr/>
          </p:nvSpPr>
          <p:spPr>
            <a:xfrm>
              <a:off x="13319368" y="17233459"/>
              <a:ext cx="300274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School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080954" y="17233459"/>
              <a:ext cx="53581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Power Plant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384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leydo_slide_template_4-3">
  <a:themeElements>
    <a:clrScheme name="Caleydo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950"/>
      </a:accent1>
      <a:accent2>
        <a:srgbClr val="00B0F0"/>
      </a:accent2>
      <a:accent3>
        <a:srgbClr val="FF6600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7F7F"/>
      </a:folHlink>
    </a:clrScheme>
    <a:fontScheme name="Caleydo Fonts">
      <a:majorFont>
        <a:latin typeface="Patua One"/>
        <a:ea typeface=""/>
        <a:cs typeface=""/>
      </a:majorFont>
      <a:minorFont>
        <a:latin typeface="Lato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aleydo_slide_template_4-3">
  <a:themeElements>
    <a:clrScheme name="Caleydo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950"/>
      </a:accent1>
      <a:accent2>
        <a:srgbClr val="00B0F0"/>
      </a:accent2>
      <a:accent3>
        <a:srgbClr val="FF6600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7F7F"/>
      </a:folHlink>
    </a:clrScheme>
    <a:fontScheme name="Caleydo Fonts">
      <a:majorFont>
        <a:latin typeface="Patua One"/>
        <a:ea typeface=""/>
        <a:cs typeface=""/>
      </a:majorFont>
      <a:minorFont>
        <a:latin typeface="Lato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aleydo_slide_template_4-3">
  <a:themeElements>
    <a:clrScheme name="Caleydo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950"/>
      </a:accent1>
      <a:accent2>
        <a:srgbClr val="00B0F0"/>
      </a:accent2>
      <a:accent3>
        <a:srgbClr val="FF6600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7F7F"/>
      </a:folHlink>
    </a:clrScheme>
    <a:fontScheme name="Caleydo Fonts">
      <a:majorFont>
        <a:latin typeface="Patua One"/>
        <a:ea typeface=""/>
        <a:cs typeface=""/>
      </a:majorFont>
      <a:minorFont>
        <a:latin typeface="Lato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aleydo_slide_template_4-3">
  <a:themeElements>
    <a:clrScheme name="Caleydo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950"/>
      </a:accent1>
      <a:accent2>
        <a:srgbClr val="00B0F0"/>
      </a:accent2>
      <a:accent3>
        <a:srgbClr val="FF6600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7F7F"/>
      </a:folHlink>
    </a:clrScheme>
    <a:fontScheme name="Caleydo Fonts">
      <a:majorFont>
        <a:latin typeface="Patua One"/>
        <a:ea typeface=""/>
        <a:cs typeface=""/>
      </a:majorFont>
      <a:minorFont>
        <a:latin typeface="Lato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5340</TotalTime>
  <Words>880</Words>
  <Application>Microsoft Macintosh PowerPoint</Application>
  <PresentationFormat>Custom</PresentationFormat>
  <Paragraphs>365</Paragraphs>
  <Slides>49</Slides>
  <Notes>32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Arial</vt:lpstr>
      <vt:lpstr>Calibri</vt:lpstr>
      <vt:lpstr>Cambria Math</vt:lpstr>
      <vt:lpstr>Lato Black</vt:lpstr>
      <vt:lpstr>Narkisim</vt:lpstr>
      <vt:lpstr>Patua One</vt:lpstr>
      <vt:lpstr>Rockwell</vt:lpstr>
      <vt:lpstr>Verdana</vt:lpstr>
      <vt:lpstr>Vollkorn Bold</vt:lpstr>
      <vt:lpstr>caleydo_slide_template_4-3</vt:lpstr>
      <vt:lpstr>1_caleydo_slide_template_4-3</vt:lpstr>
      <vt:lpstr>2_caleydo_slide_template_4-3</vt:lpstr>
      <vt:lpstr>3_caleydo_slide_template_4-3</vt:lpstr>
      <vt:lpstr>PowerPoint Presentation</vt:lpstr>
      <vt:lpstr>PowerPoint Presentation</vt:lpstr>
      <vt:lpstr>PowerPoint Presentation</vt:lpstr>
      <vt:lpstr>PowerPoint Presentation</vt:lpstr>
      <vt:lpstr>Good Data Visualization</vt:lpstr>
      <vt:lpstr>Purpose of Visualization</vt:lpstr>
      <vt:lpstr>Interacting with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 Vis Goals</vt:lpstr>
      <vt:lpstr>PowerPoint Presentation</vt:lpstr>
      <vt:lpstr>Visualizing  Intersections</vt:lpstr>
      <vt:lpstr>PowerPoint Presentation</vt:lpstr>
      <vt:lpstr>PowerPoint Presentation</vt:lpstr>
      <vt:lpstr>PowerPoint Presentation</vt:lpstr>
      <vt:lpstr>Plotting Attributes</vt:lpstr>
      <vt:lpstr>PowerPoint Presentation</vt:lpstr>
      <vt:lpstr>PowerPoint Presentation</vt:lpstr>
      <vt:lpstr>Sorting</vt:lpstr>
      <vt:lpstr>PowerPoint Presentation</vt:lpstr>
      <vt:lpstr>PowerPoint Presentation</vt:lpstr>
      <vt:lpstr>PowerPoint Presentation</vt:lpstr>
      <vt:lpstr>PowerPoint Presentation</vt:lpstr>
      <vt:lpstr>Aggregation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Queries</vt:lpstr>
      <vt:lpstr>PowerPoint Presentation</vt:lpstr>
      <vt:lpstr>PowerPoint Presentation</vt:lpstr>
      <vt:lpstr>Elements &amp; Attributes</vt:lpstr>
      <vt:lpstr>PowerPoint Presentation</vt:lpstr>
      <vt:lpstr>PowerPoint Presentation</vt:lpstr>
      <vt:lpstr>Scalability</vt:lpstr>
      <vt:lpstr>Applications</vt:lpstr>
      <vt:lpstr>Applications</vt:lpstr>
      <vt:lpstr>Deviation Measure</vt:lpstr>
      <vt:lpstr>http://vcg.github.io/upset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Visual Data Analysis</dc:title>
  <dc:creator>Alexander Lex</dc:creator>
  <cp:lastModifiedBy>Microsoft Office User</cp:lastModifiedBy>
  <cp:revision>1248</cp:revision>
  <dcterms:created xsi:type="dcterms:W3CDTF">2013-09-04T15:22:16Z</dcterms:created>
  <dcterms:modified xsi:type="dcterms:W3CDTF">2015-07-29T10:36:52Z</dcterms:modified>
</cp:coreProperties>
</file>